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117"/>
  </p:notesMasterIdLst>
  <p:sldIdLst>
    <p:sldId id="256" r:id="rId2"/>
    <p:sldId id="258" r:id="rId3"/>
    <p:sldId id="813" r:id="rId4"/>
    <p:sldId id="814" r:id="rId5"/>
    <p:sldId id="793" r:id="rId6"/>
    <p:sldId id="794" r:id="rId7"/>
    <p:sldId id="795" r:id="rId8"/>
    <p:sldId id="816" r:id="rId9"/>
    <p:sldId id="812" r:id="rId10"/>
    <p:sldId id="817" r:id="rId11"/>
    <p:sldId id="818" r:id="rId12"/>
    <p:sldId id="819" r:id="rId13"/>
    <p:sldId id="821" r:id="rId14"/>
    <p:sldId id="822" r:id="rId15"/>
    <p:sldId id="823" r:id="rId16"/>
    <p:sldId id="824" r:id="rId17"/>
    <p:sldId id="915" r:id="rId18"/>
    <p:sldId id="897" r:id="rId19"/>
    <p:sldId id="825" r:id="rId20"/>
    <p:sldId id="827" r:id="rId21"/>
    <p:sldId id="826" r:id="rId22"/>
    <p:sldId id="926" r:id="rId23"/>
    <p:sldId id="828" r:id="rId24"/>
    <p:sldId id="830" r:id="rId25"/>
    <p:sldId id="829" r:id="rId26"/>
    <p:sldId id="831" r:id="rId27"/>
    <p:sldId id="832" r:id="rId28"/>
    <p:sldId id="833" r:id="rId29"/>
    <p:sldId id="834" r:id="rId30"/>
    <p:sldId id="835" r:id="rId31"/>
    <p:sldId id="836" r:id="rId32"/>
    <p:sldId id="837" r:id="rId33"/>
    <p:sldId id="838" r:id="rId34"/>
    <p:sldId id="839" r:id="rId35"/>
    <p:sldId id="840" r:id="rId36"/>
    <p:sldId id="841" r:id="rId37"/>
    <p:sldId id="842" r:id="rId38"/>
    <p:sldId id="843" r:id="rId39"/>
    <p:sldId id="844" r:id="rId40"/>
    <p:sldId id="845" r:id="rId41"/>
    <p:sldId id="846" r:id="rId42"/>
    <p:sldId id="847" r:id="rId43"/>
    <p:sldId id="848" r:id="rId44"/>
    <p:sldId id="849" r:id="rId45"/>
    <p:sldId id="909" r:id="rId46"/>
    <p:sldId id="910" r:id="rId47"/>
    <p:sldId id="911" r:id="rId48"/>
    <p:sldId id="912" r:id="rId49"/>
    <p:sldId id="854" r:id="rId50"/>
    <p:sldId id="855" r:id="rId51"/>
    <p:sldId id="856" r:id="rId52"/>
    <p:sldId id="857" r:id="rId53"/>
    <p:sldId id="858" r:id="rId54"/>
    <p:sldId id="859" r:id="rId55"/>
    <p:sldId id="861" r:id="rId56"/>
    <p:sldId id="860" r:id="rId57"/>
    <p:sldId id="862" r:id="rId58"/>
    <p:sldId id="863" r:id="rId59"/>
    <p:sldId id="864" r:id="rId60"/>
    <p:sldId id="918" r:id="rId61"/>
    <p:sldId id="919" r:id="rId62"/>
    <p:sldId id="920" r:id="rId63"/>
    <p:sldId id="865" r:id="rId64"/>
    <p:sldId id="866" r:id="rId65"/>
    <p:sldId id="867" r:id="rId66"/>
    <p:sldId id="868" r:id="rId67"/>
    <p:sldId id="869" r:id="rId68"/>
    <p:sldId id="870" r:id="rId69"/>
    <p:sldId id="871" r:id="rId70"/>
    <p:sldId id="872" r:id="rId71"/>
    <p:sldId id="873" r:id="rId72"/>
    <p:sldId id="874" r:id="rId73"/>
    <p:sldId id="875" r:id="rId74"/>
    <p:sldId id="921" r:id="rId75"/>
    <p:sldId id="922" r:id="rId76"/>
    <p:sldId id="876" r:id="rId77"/>
    <p:sldId id="877" r:id="rId78"/>
    <p:sldId id="889" r:id="rId79"/>
    <p:sldId id="923" r:id="rId80"/>
    <p:sldId id="878" r:id="rId81"/>
    <p:sldId id="879" r:id="rId82"/>
    <p:sldId id="880" r:id="rId83"/>
    <p:sldId id="881" r:id="rId84"/>
    <p:sldId id="882" r:id="rId85"/>
    <p:sldId id="883" r:id="rId86"/>
    <p:sldId id="884" r:id="rId87"/>
    <p:sldId id="885" r:id="rId88"/>
    <p:sldId id="887" r:id="rId89"/>
    <p:sldId id="886" r:id="rId90"/>
    <p:sldId id="888" r:id="rId91"/>
    <p:sldId id="890" r:id="rId92"/>
    <p:sldId id="891" r:id="rId93"/>
    <p:sldId id="892" r:id="rId94"/>
    <p:sldId id="893" r:id="rId95"/>
    <p:sldId id="894" r:id="rId96"/>
    <p:sldId id="895" r:id="rId97"/>
    <p:sldId id="896" r:id="rId98"/>
    <p:sldId id="899" r:id="rId99"/>
    <p:sldId id="898" r:id="rId100"/>
    <p:sldId id="916" r:id="rId101"/>
    <p:sldId id="900" r:id="rId102"/>
    <p:sldId id="901" r:id="rId103"/>
    <p:sldId id="902" r:id="rId104"/>
    <p:sldId id="903" r:id="rId105"/>
    <p:sldId id="904" r:id="rId106"/>
    <p:sldId id="924" r:id="rId107"/>
    <p:sldId id="927" r:id="rId108"/>
    <p:sldId id="925" r:id="rId109"/>
    <p:sldId id="906" r:id="rId110"/>
    <p:sldId id="907" r:id="rId111"/>
    <p:sldId id="908" r:id="rId112"/>
    <p:sldId id="913" r:id="rId113"/>
    <p:sldId id="914" r:id="rId114"/>
    <p:sldId id="337" r:id="rId115"/>
    <p:sldId id="917" r:id="rId1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3" autoAdjust="0"/>
    <p:restoredTop sz="83526" autoAdjust="0"/>
  </p:normalViewPr>
  <p:slideViewPr>
    <p:cSldViewPr snapToGrid="0">
      <p:cViewPr varScale="1">
        <p:scale>
          <a:sx n="90" d="100"/>
          <a:sy n="90" d="100"/>
        </p:scale>
        <p:origin x="1284"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notesMaster" Target="notesMasters/notes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viewProps" Target="view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62B2E0-41D4-4BD0-8F27-233CF851A423}" type="datetimeFigureOut">
              <a:rPr lang="en-US" smtClean="0"/>
              <a:t>10/9/2025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CB39C3-7704-43B7-896D-E2F268455EEA}" type="slidenum">
              <a:rPr lang="en-US" smtClean="0"/>
              <a:t>‹#›</a:t>
            </a:fld>
            <a:endParaRPr lang="en-US" dirty="0"/>
          </a:p>
        </p:txBody>
      </p:sp>
    </p:spTree>
    <p:extLst>
      <p:ext uri="{BB962C8B-B14F-4D97-AF65-F5344CB8AC3E}">
        <p14:creationId xmlns:p14="http://schemas.microsoft.com/office/powerpoint/2010/main" val="368241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a:t>
            </a:fld>
            <a:endParaRPr lang="en-US" dirty="0"/>
          </a:p>
        </p:txBody>
      </p:sp>
    </p:spTree>
    <p:extLst>
      <p:ext uri="{BB962C8B-B14F-4D97-AF65-F5344CB8AC3E}">
        <p14:creationId xmlns:p14="http://schemas.microsoft.com/office/powerpoint/2010/main" val="1247237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106</a:t>
            </a:fld>
            <a:endParaRPr lang="en-US" dirty="0"/>
          </a:p>
        </p:txBody>
      </p:sp>
    </p:spTree>
    <p:extLst>
      <p:ext uri="{BB962C8B-B14F-4D97-AF65-F5344CB8AC3E}">
        <p14:creationId xmlns:p14="http://schemas.microsoft.com/office/powerpoint/2010/main" val="263340453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A713-05CE-7B63-706A-F43B91BF8E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7BB347-69FE-4B82-A720-BF9846C4F36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2BB3C79-B4C6-5B81-2172-E50EA8A79A6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C129325-A1B7-BA78-06E1-755214AA1A09}"/>
              </a:ext>
            </a:extLst>
          </p:cNvPr>
          <p:cNvSpPr>
            <a:spLocks noGrp="1"/>
          </p:cNvSpPr>
          <p:nvPr>
            <p:ph type="sldNum" sz="quarter" idx="5"/>
          </p:nvPr>
        </p:nvSpPr>
        <p:spPr/>
        <p:txBody>
          <a:bodyPr/>
          <a:lstStyle/>
          <a:p>
            <a:fld id="{C5CB39C3-7704-43B7-896D-E2F268455EEA}" type="slidenum">
              <a:rPr lang="en-US" smtClean="0"/>
              <a:t>107</a:t>
            </a:fld>
            <a:endParaRPr lang="en-US" dirty="0"/>
          </a:p>
        </p:txBody>
      </p:sp>
    </p:spTree>
    <p:extLst>
      <p:ext uri="{BB962C8B-B14F-4D97-AF65-F5344CB8AC3E}">
        <p14:creationId xmlns:p14="http://schemas.microsoft.com/office/powerpoint/2010/main" val="24413367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108</a:t>
            </a:fld>
            <a:endParaRPr lang="en-US" dirty="0"/>
          </a:p>
        </p:txBody>
      </p:sp>
    </p:spTree>
    <p:extLst>
      <p:ext uri="{BB962C8B-B14F-4D97-AF65-F5344CB8AC3E}">
        <p14:creationId xmlns:p14="http://schemas.microsoft.com/office/powerpoint/2010/main" val="126562246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109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114</a:t>
            </a:fld>
            <a:endParaRPr lang="en-US" dirty="0"/>
          </a:p>
        </p:txBody>
      </p:sp>
    </p:spTree>
    <p:extLst>
      <p:ext uri="{BB962C8B-B14F-4D97-AF65-F5344CB8AC3E}">
        <p14:creationId xmlns:p14="http://schemas.microsoft.com/office/powerpoint/2010/main" val="2385473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19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5"/>
          </p:nvPr>
        </p:nvSpPr>
        <p:spPr/>
        <p:txBody>
          <a:bodyPr/>
          <a:lstStyle/>
          <a:p>
            <a:fld id="{C5CB39C3-7704-43B7-896D-E2F268455EEA}" type="slidenum">
              <a:rPr lang="en-US" smtClean="0"/>
              <a:t>2</a:t>
            </a:fld>
            <a:endParaRPr lang="en-US" dirty="0"/>
          </a:p>
        </p:txBody>
      </p:sp>
    </p:spTree>
    <p:extLst>
      <p:ext uri="{BB962C8B-B14F-4D97-AF65-F5344CB8AC3E}">
        <p14:creationId xmlns:p14="http://schemas.microsoft.com/office/powerpoint/2010/main" val="2198624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9D5F0-14CE-6204-04D2-9CFFC7EE36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21E446-F3F6-6B63-02AD-FD8A9A1B52A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A2AD797-6ADA-FFA6-559B-2B13CCE969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E9D863-6D52-61DC-7531-F0C9F3A37DC6}"/>
              </a:ext>
            </a:extLst>
          </p:cNvPr>
          <p:cNvSpPr>
            <a:spLocks noGrp="1"/>
          </p:cNvSpPr>
          <p:nvPr>
            <p:ph type="sldNum" sz="quarter" idx="5"/>
          </p:nvPr>
        </p:nvSpPr>
        <p:spPr/>
        <p:txBody>
          <a:bodyPr/>
          <a:lstStyle/>
          <a:p>
            <a:fld id="{C5CB39C3-7704-43B7-896D-E2F268455EEA}" type="slidenum">
              <a:rPr lang="en-US" smtClean="0"/>
              <a:t>22</a:t>
            </a:fld>
            <a:endParaRPr lang="en-US" dirty="0"/>
          </a:p>
        </p:txBody>
      </p:sp>
    </p:spTree>
    <p:extLst>
      <p:ext uri="{BB962C8B-B14F-4D97-AF65-F5344CB8AC3E}">
        <p14:creationId xmlns:p14="http://schemas.microsoft.com/office/powerpoint/2010/main" val="1894030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29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39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49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58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This is why Regal is often quoted for the proposition re the no-profit rule</a:t>
            </a:r>
          </a:p>
        </p:txBody>
      </p:sp>
      <p:sp>
        <p:nvSpPr>
          <p:cNvPr id="4" name="Slide Number Placeholder 3"/>
          <p:cNvSpPr>
            <a:spLocks noGrp="1"/>
          </p:cNvSpPr>
          <p:nvPr>
            <p:ph type="sldNum" sz="quarter" idx="5"/>
          </p:nvPr>
        </p:nvSpPr>
        <p:spPr/>
        <p:txBody>
          <a:bodyPr/>
          <a:lstStyle/>
          <a:p>
            <a:fld id="{C5CB39C3-7704-43B7-896D-E2F268455EEA}" type="slidenum">
              <a:rPr lang="en-US" smtClean="0"/>
              <a:t>59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Duties are owed to A. When the directors were allowed to subscribe to shares in A, the “company’ as it was then (one can thinking of this as the then existing shareholder(s) of A-- Regal) would essentially take a lower profit on the sale of the subsidiary. </a:t>
            </a:r>
          </a:p>
        </p:txBody>
      </p:sp>
      <p:sp>
        <p:nvSpPr>
          <p:cNvPr id="4" name="Slide Number Placeholder 3"/>
          <p:cNvSpPr>
            <a:spLocks noGrp="1"/>
          </p:cNvSpPr>
          <p:nvPr>
            <p:ph type="sldNum" sz="quarter" idx="5"/>
          </p:nvPr>
        </p:nvSpPr>
        <p:spPr/>
        <p:txBody>
          <a:bodyPr/>
          <a:lstStyle/>
          <a:p>
            <a:fld id="{C5CB39C3-7704-43B7-896D-E2F268455EEA}" type="slidenum">
              <a:rPr lang="en-US" smtClean="0"/>
              <a:t>60</a:t>
            </a:fld>
            <a:endParaRPr lang="en-US" dirty="0"/>
          </a:p>
        </p:txBody>
      </p:sp>
    </p:spTree>
    <p:extLst>
      <p:ext uri="{BB962C8B-B14F-4D97-AF65-F5344CB8AC3E}">
        <p14:creationId xmlns:p14="http://schemas.microsoft.com/office/powerpoint/2010/main" val="246551212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61</a:t>
            </a:fld>
            <a:endParaRPr lang="en-US" dirty="0"/>
          </a:p>
        </p:txBody>
      </p:sp>
    </p:spTree>
    <p:extLst>
      <p:ext uri="{BB962C8B-B14F-4D97-AF65-F5344CB8AC3E}">
        <p14:creationId xmlns:p14="http://schemas.microsoft.com/office/powerpoint/2010/main" val="13109441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62</a:t>
            </a:fld>
            <a:endParaRPr lang="en-US" dirty="0"/>
          </a:p>
        </p:txBody>
      </p:sp>
    </p:spTree>
    <p:extLst>
      <p:ext uri="{BB962C8B-B14F-4D97-AF65-F5344CB8AC3E}">
        <p14:creationId xmlns:p14="http://schemas.microsoft.com/office/powerpoint/2010/main" val="285491019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Resigning Directors Case (but cited here for the more general proposition)</a:t>
            </a:r>
          </a:p>
        </p:txBody>
      </p:sp>
      <p:sp>
        <p:nvSpPr>
          <p:cNvPr id="4" name="Slide Number Placeholder 3"/>
          <p:cNvSpPr>
            <a:spLocks noGrp="1"/>
          </p:cNvSpPr>
          <p:nvPr>
            <p:ph type="sldNum" sz="quarter" idx="5"/>
          </p:nvPr>
        </p:nvSpPr>
        <p:spPr/>
        <p:txBody>
          <a:bodyPr/>
          <a:lstStyle/>
          <a:p>
            <a:fld id="{C5CB39C3-7704-43B7-896D-E2F268455EEA}" type="slidenum">
              <a:rPr lang="en-US" smtClean="0"/>
              <a:t>63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69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74</a:t>
            </a:fld>
            <a:endParaRPr lang="en-US" dirty="0"/>
          </a:p>
        </p:txBody>
      </p:sp>
    </p:spTree>
    <p:extLst>
      <p:ext uri="{BB962C8B-B14F-4D97-AF65-F5344CB8AC3E}">
        <p14:creationId xmlns:p14="http://schemas.microsoft.com/office/powerpoint/2010/main" val="227625521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75</a:t>
            </a:fld>
            <a:endParaRPr lang="en-US" dirty="0"/>
          </a:p>
        </p:txBody>
      </p:sp>
    </p:spTree>
    <p:extLst>
      <p:ext uri="{BB962C8B-B14F-4D97-AF65-F5344CB8AC3E}">
        <p14:creationId xmlns:p14="http://schemas.microsoft.com/office/powerpoint/2010/main" val="51392997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79</a:t>
            </a:fld>
            <a:endParaRPr lang="en-US" dirty="0"/>
          </a:p>
        </p:txBody>
      </p:sp>
    </p:spTree>
    <p:extLst>
      <p:ext uri="{BB962C8B-B14F-4D97-AF65-F5344CB8AC3E}">
        <p14:creationId xmlns:p14="http://schemas.microsoft.com/office/powerpoint/2010/main" val="141530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89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90</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91</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92</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93</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94</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95</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96</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97</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98</a:t>
            </a:fld>
            <a:endParaRPr lang="en-US" dirty="0"/>
          </a:p>
        </p:txBody>
      </p:sp>
    </p:spTree>
    <p:extLst>
      <p:ext uri="{BB962C8B-B14F-4D97-AF65-F5344CB8AC3E}">
        <p14:creationId xmlns:p14="http://schemas.microsoft.com/office/powerpoint/2010/main" val="25258460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CB39C3-7704-43B7-896D-E2F268455EEA}" type="slidenum">
              <a:rPr lang="en-US" smtClean="0"/>
              <a:t>99</a:t>
            </a:fld>
            <a:endParaRPr lang="en-US" dirty="0"/>
          </a:p>
        </p:txBody>
      </p:sp>
    </p:spTree>
    <p:extLst>
      <p:ext uri="{BB962C8B-B14F-4D97-AF65-F5344CB8AC3E}">
        <p14:creationId xmlns:p14="http://schemas.microsoft.com/office/powerpoint/2010/main" val="2525846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3" y="3085765"/>
            <a:ext cx="11262867"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2" name="Title 1"/>
          <p:cNvSpPr>
            <a:spLocks noGrp="1"/>
          </p:cNvSpPr>
          <p:nvPr>
            <p:ph type="ctrTitle"/>
          </p:nvPr>
        </p:nvSpPr>
        <p:spPr>
          <a:xfrm>
            <a:off x="581192"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3" y="2495447"/>
            <a:ext cx="10993547" cy="590321"/>
          </a:xfrm>
        </p:spPr>
        <p:txBody>
          <a:bodyPr anchor="t">
            <a:normAutofit/>
          </a:bodyPr>
          <a:lstStyle>
            <a:lvl1pPr marL="0" indent="0" algn="l">
              <a:buNone/>
              <a:defRPr sz="1600" cap="all">
                <a:solidFill>
                  <a:schemeClr val="accent2"/>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9"/>
            <a:ext cx="2844800" cy="365125"/>
          </a:xfrm>
        </p:spPr>
        <p:txBody>
          <a:bodyPr/>
          <a:lstStyle>
            <a:lvl1pPr>
              <a:defRPr>
                <a:solidFill>
                  <a:schemeClr val="accent1">
                    <a:lumMod val="75000"/>
                    <a:lumOff val="25000"/>
                  </a:schemeClr>
                </a:solidFill>
              </a:defRPr>
            </a:lvl1pPr>
          </a:lstStyle>
          <a:p>
            <a:fld id="{BC9AB8A9-18BE-4EDF-90DD-E48A588FE9E1}" type="datetime1">
              <a:rPr lang="en-US" smtClean="0"/>
              <a:t>10/9/2025</a:t>
            </a:fld>
            <a:endParaRPr lang="en-US" dirty="0"/>
          </a:p>
        </p:txBody>
      </p:sp>
      <p:sp>
        <p:nvSpPr>
          <p:cNvPr id="5" name="Footer Placeholder 4"/>
          <p:cNvSpPr>
            <a:spLocks noGrp="1"/>
          </p:cNvSpPr>
          <p:nvPr>
            <p:ph type="ftr" sz="quarter" idx="11"/>
          </p:nvPr>
        </p:nvSpPr>
        <p:spPr>
          <a:xfrm>
            <a:off x="581192" y="5951813"/>
            <a:ext cx="6917211"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9"/>
            <a:ext cx="1016440"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726799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C11933-86B0-441A-B639-BD29FDFEFE70}" type="datetime1">
              <a:rPr lang="en-US" smtClean="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290213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2"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2" y="675728"/>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5" y="675728"/>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4" y="5956139"/>
            <a:ext cx="1328141" cy="365125"/>
          </a:xfrm>
        </p:spPr>
        <p:txBody>
          <a:bodyPr/>
          <a:lstStyle>
            <a:lvl1pPr>
              <a:defRPr>
                <a:solidFill>
                  <a:schemeClr val="accent1">
                    <a:lumMod val="75000"/>
                    <a:lumOff val="25000"/>
                  </a:schemeClr>
                </a:solidFill>
              </a:defRPr>
            </a:lvl1pPr>
          </a:lstStyle>
          <a:p>
            <a:fld id="{74662F02-AFBF-41E7-AC4B-D00C212D7A74}" type="datetime1">
              <a:rPr lang="en-US" smtClean="0"/>
              <a:t>10/9/2025</a:t>
            </a:fld>
            <a:endParaRPr lang="en-US" dirty="0"/>
          </a:p>
        </p:txBody>
      </p:sp>
      <p:sp>
        <p:nvSpPr>
          <p:cNvPr id="5" name="Footer Placeholder 4"/>
          <p:cNvSpPr>
            <a:spLocks noGrp="1"/>
          </p:cNvSpPr>
          <p:nvPr>
            <p:ph type="ftr" sz="quarter" idx="11"/>
          </p:nvPr>
        </p:nvSpPr>
        <p:spPr>
          <a:xfrm>
            <a:off x="774925" y="5951813"/>
            <a:ext cx="7896279" cy="365125"/>
          </a:xfrm>
        </p:spPr>
        <p:txBody>
          <a:bodyPr/>
          <a:lstStyle/>
          <a:p>
            <a:endParaRPr lang="en-US" dirty="0"/>
          </a:p>
        </p:txBody>
      </p:sp>
      <p:sp>
        <p:nvSpPr>
          <p:cNvPr id="6" name="Slide Number Placeholder 5"/>
          <p:cNvSpPr>
            <a:spLocks noGrp="1"/>
          </p:cNvSpPr>
          <p:nvPr>
            <p:ph type="sldNum" sz="quarter" idx="12"/>
          </p:nvPr>
        </p:nvSpPr>
        <p:spPr>
          <a:xfrm>
            <a:off x="10446616" y="5956139"/>
            <a:ext cx="1164195" cy="365125"/>
          </a:xfrm>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372933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5" y="614407"/>
            <a:ext cx="11309339"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4" y="2180498"/>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466308-2A9A-43A3-8189-DAED754C8691}" type="datetime1">
              <a:rPr lang="en-US" smtClean="0"/>
              <a:t>10/9/2025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1" y="5956139"/>
            <a:ext cx="1052508" cy="365125"/>
          </a:xfrm>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048935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8" y="5141976"/>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4" y="3043912"/>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4" y="4541417"/>
            <a:ext cx="11029615" cy="600556"/>
          </a:xfrm>
        </p:spPr>
        <p:txBody>
          <a:bodyPr anchor="t">
            <a:normAutofit/>
          </a:bodyPr>
          <a:lstStyle>
            <a:lvl1pPr marL="0" indent="0" algn="l">
              <a:buNone/>
              <a:defRPr sz="1800" cap="all">
                <a:solidFill>
                  <a:schemeClr val="accent2"/>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FC51178D-1D9D-49FF-BA4D-77D5F3F2ABE7}" type="datetime1">
              <a:rPr lang="en-US" smtClean="0"/>
              <a:t>10/9/2025</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720960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4" y="2228004"/>
            <a:ext cx="5422391"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4"/>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A73D5F-7352-4D75-84BB-BEEE96694360}" type="datetime1">
              <a:rPr lang="en-US" smtClean="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2966541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20" y="2250894"/>
            <a:ext cx="5087075" cy="536005"/>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5"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7" y="2250894"/>
            <a:ext cx="5087073" cy="553373"/>
          </a:xfrm>
        </p:spPr>
        <p:txBody>
          <a:bodyPr anchor="b">
            <a:noAutofit/>
          </a:bodyPr>
          <a:lstStyle>
            <a:lvl1pPr marL="0" indent="0">
              <a:buNone/>
              <a:defRPr sz="2200" b="0">
                <a:solidFill>
                  <a:schemeClr val="accent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10" y="2926054"/>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AEC2FA-EF00-4A47-8C60-11D9B66273AB}" type="datetime1">
              <a:rPr lang="en-US" smtClean="0"/>
              <a:t>10/9/2025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481626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6"/>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5"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C03762-E4E4-41FB-87AC-4875A8A25370}" type="datetime1">
              <a:rPr lang="en-US" smtClean="0"/>
              <a:t>10/9/2025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463067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3153EE-997E-48D6-BC05-B28D307B015C}" type="datetime1">
              <a:rPr lang="en-US" smtClean="0"/>
              <a:t>10/9/2025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12168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4" y="5262298"/>
            <a:ext cx="5869987" cy="689515"/>
          </a:xfrm>
        </p:spPr>
        <p:txBody>
          <a:bodyPr anchor="ctr">
            <a:normAutofit/>
          </a:bodyPr>
          <a:lstStyle>
            <a:lvl1pPr marL="0" indent="0" algn="r">
              <a:buNone/>
              <a:defRPr sz="1100">
                <a:solidFill>
                  <a:schemeClr val="bg1"/>
                </a:solidFill>
              </a:defRPr>
            </a:lvl1pPr>
            <a:lvl2pPr marL="457189" indent="0">
              <a:buNone/>
              <a:defRPr sz="11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E67CB83A-8CDA-4EB5-9F88-80628B7C644C}" type="datetime1">
              <a:rPr lang="en-US" smtClean="0"/>
              <a:t>10/9/2025</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128DA7F-F6FE-453F-B8BB-1900E7257DA6}" type="slidenum">
              <a:rPr lang="en-US" smtClean="0"/>
              <a:t>‹#›</a:t>
            </a:fld>
            <a:endParaRPr lang="en-US" dirty="0"/>
          </a:p>
        </p:txBody>
      </p:sp>
    </p:spTree>
    <p:extLst>
      <p:ext uri="{BB962C8B-B14F-4D97-AF65-F5344CB8AC3E}">
        <p14:creationId xmlns:p14="http://schemas.microsoft.com/office/powerpoint/2010/main" val="2399112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dirty="0"/>
              <a:t>Click icon to add picture</a:t>
            </a:r>
          </a:p>
        </p:txBody>
      </p:sp>
      <p:sp>
        <p:nvSpPr>
          <p:cNvPr id="4" name="Text Placeholder 3"/>
          <p:cNvSpPr>
            <a:spLocks noGrp="1"/>
          </p:cNvSpPr>
          <p:nvPr>
            <p:ph type="body" sz="half" idx="2"/>
          </p:nvPr>
        </p:nvSpPr>
        <p:spPr>
          <a:xfrm>
            <a:off x="581193" y="5260129"/>
            <a:ext cx="11029617" cy="598671"/>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2FEB533-51F5-4A09-A69B-BDA5FA92A366}" type="datetime1">
              <a:rPr lang="en-US" smtClean="0"/>
              <a:t>10/9/2025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28DA7F-F6FE-453F-B8BB-1900E7257DA6}" type="slidenum">
              <a:rPr lang="en-US" smtClean="0"/>
              <a:t>‹#›</a:t>
            </a:fld>
            <a:endParaRPr lang="en-US" dirty="0"/>
          </a:p>
        </p:txBody>
      </p:sp>
    </p:spTree>
    <p:extLst>
      <p:ext uri="{BB962C8B-B14F-4D97-AF65-F5344CB8AC3E}">
        <p14:creationId xmlns:p14="http://schemas.microsoft.com/office/powerpoint/2010/main" val="3342073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3" y="5956139"/>
            <a:ext cx="2844799" cy="365125"/>
          </a:xfrm>
          <a:prstGeom prst="rect">
            <a:avLst/>
          </a:prstGeom>
        </p:spPr>
        <p:txBody>
          <a:bodyPr vert="horz" lIns="91440" tIns="45720" rIns="91440" bIns="45720" rtlCol="0" anchor="ctr"/>
          <a:lstStyle>
            <a:lvl1pPr algn="r">
              <a:defRPr sz="900">
                <a:solidFill>
                  <a:schemeClr val="accent2"/>
                </a:solidFill>
              </a:defRPr>
            </a:lvl1pPr>
          </a:lstStyle>
          <a:p>
            <a:fld id="{64819377-49A4-4FAF-9376-1B9935A96765}" type="datetime1">
              <a:rPr lang="en-US" smtClean="0"/>
              <a:t>10/9/2025</a:t>
            </a:fld>
            <a:endParaRPr lang="en-US" dirty="0"/>
          </a:p>
        </p:txBody>
      </p:sp>
      <p:sp>
        <p:nvSpPr>
          <p:cNvPr id="5" name="Footer Placeholder 4"/>
          <p:cNvSpPr>
            <a:spLocks noGrp="1"/>
          </p:cNvSpPr>
          <p:nvPr>
            <p:ph type="ftr" sz="quarter" idx="3"/>
          </p:nvPr>
        </p:nvSpPr>
        <p:spPr>
          <a:xfrm>
            <a:off x="581192" y="5951813"/>
            <a:ext cx="6917211"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1" y="5956139"/>
            <a:ext cx="1052511" cy="365125"/>
          </a:xfrm>
          <a:prstGeom prst="rect">
            <a:avLst/>
          </a:prstGeom>
        </p:spPr>
        <p:txBody>
          <a:bodyPr vert="horz" lIns="91440" tIns="45720" rIns="91440" bIns="45720" rtlCol="0" anchor="ctr"/>
          <a:lstStyle>
            <a:lvl1pPr algn="r">
              <a:defRPr sz="900">
                <a:solidFill>
                  <a:schemeClr val="accent2"/>
                </a:solidFill>
              </a:defRPr>
            </a:lvl1pPr>
          </a:lstStyle>
          <a:p>
            <a:fld id="{7128DA7F-F6FE-453F-B8BB-1900E7257DA6}" type="slidenum">
              <a:rPr lang="en-US" smtClean="0"/>
              <a:t>‹#›</a:t>
            </a:fld>
            <a:endParaRPr lang="en-US" dirty="0"/>
          </a:p>
        </p:txBody>
      </p:sp>
      <p:sp>
        <p:nvSpPr>
          <p:cNvPr id="9" name="Rectangle 8"/>
          <p:cNvSpPr/>
          <p:nvPr/>
        </p:nvSpPr>
        <p:spPr>
          <a:xfrm>
            <a:off x="446535"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11" name="Rectangle 10"/>
          <p:cNvSpPr/>
          <p:nvPr/>
        </p:nvSpPr>
        <p:spPr>
          <a:xfrm>
            <a:off x="4241831"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Tree>
    <p:extLst>
      <p:ext uri="{BB962C8B-B14F-4D97-AF65-F5344CB8AC3E}">
        <p14:creationId xmlns:p14="http://schemas.microsoft.com/office/powerpoint/2010/main" val="24522665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Lst>
  <p:hf hdr="0" ftr="0" dt="0"/>
  <p:txStyles>
    <p:titleStyle>
      <a:lvl1pPr algn="l" defTabSz="457189"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5992"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29984" indent="-305992"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899978" indent="-269993"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1969"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1960" indent="-2339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899953"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199945"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499938"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799930" indent="-228594" algn="l" defTabSz="457189"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6">
            <a:extLst>
              <a:ext uri="{FF2B5EF4-FFF2-40B4-BE49-F238E27FC236}">
                <a16:creationId xmlns:a16="http://schemas.microsoft.com/office/drawing/2014/main" id="{4B526CBF-0AA4-49A9-B305-EE0AF3AF6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Graphic 6">
            <a:extLst>
              <a:ext uri="{FF2B5EF4-FFF2-40B4-BE49-F238E27FC236}">
                <a16:creationId xmlns:a16="http://schemas.microsoft.com/office/drawing/2014/main" id="{D0C97962-9B04-4057-B188-11149357C5A9}"/>
              </a:ext>
            </a:extLst>
          </p:cNvPr>
          <p:cNvPicPr>
            <a:picLocks noChangeAspect="1"/>
          </p:cNvPicPr>
          <p:nvPr/>
        </p:nvPicPr>
        <p:blipFill rotWithShape="1">
          <a:blip r:embed="rId3">
            <a:extLst>
              <a:ext uri="{28A0092B-C50C-407E-A947-70E740481C1C}">
                <a14:useLocalDpi xmlns:a14="http://schemas.microsoft.com/office/drawing/2010/main" val="0"/>
              </a:ext>
            </a:extLst>
          </a:blip>
          <a:srcRect t="20410" r="9091"/>
          <a:stretch/>
        </p:blipFill>
        <p:spPr>
          <a:xfrm>
            <a:off x="21" y="10"/>
            <a:ext cx="12191980" cy="6857991"/>
          </a:xfrm>
          <a:prstGeom prst="rect">
            <a:avLst/>
          </a:prstGeom>
        </p:spPr>
      </p:pic>
      <p:grpSp>
        <p:nvGrpSpPr>
          <p:cNvPr id="54" name="Group 48">
            <a:extLst>
              <a:ext uri="{FF2B5EF4-FFF2-40B4-BE49-F238E27FC236}">
                <a16:creationId xmlns:a16="http://schemas.microsoft.com/office/drawing/2014/main" id="{CC8B5139-02E6-4DEA-9CCE-962CAF0AFB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1"/>
            <a:ext cx="3703320" cy="5935132"/>
            <a:chOff x="438068" y="457200"/>
            <a:chExt cx="3703320" cy="5935132"/>
          </a:xfrm>
        </p:grpSpPr>
        <p:sp>
          <p:nvSpPr>
            <p:cNvPr id="50" name="Rectangle 49">
              <a:extLst>
                <a:ext uri="{FF2B5EF4-FFF2-40B4-BE49-F238E27FC236}">
                  <a16:creationId xmlns:a16="http://schemas.microsoft.com/office/drawing/2014/main" id="{C0470BC0-AB0D-4A03-B4F1-5DDA9A31C1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sp>
          <p:nvSpPr>
            <p:cNvPr id="55" name="Rectangle 50">
              <a:extLst>
                <a:ext uri="{FF2B5EF4-FFF2-40B4-BE49-F238E27FC236}">
                  <a16:creationId xmlns:a16="http://schemas.microsoft.com/office/drawing/2014/main" id="{724A08B2-EC2C-4641-81BE-FE8B068BE1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SG"/>
            </a:p>
          </p:txBody>
        </p:sp>
      </p:grpSp>
      <p:sp>
        <p:nvSpPr>
          <p:cNvPr id="2" name="Title 1">
            <a:extLst>
              <a:ext uri="{FF2B5EF4-FFF2-40B4-BE49-F238E27FC236}">
                <a16:creationId xmlns:a16="http://schemas.microsoft.com/office/drawing/2014/main" id="{BD45297A-70E3-4F5C-AA43-1D8C6B3C1737}"/>
              </a:ext>
            </a:extLst>
          </p:cNvPr>
          <p:cNvSpPr>
            <a:spLocks noGrp="1"/>
          </p:cNvSpPr>
          <p:nvPr>
            <p:ph type="ctrTitle"/>
          </p:nvPr>
        </p:nvSpPr>
        <p:spPr>
          <a:xfrm>
            <a:off x="584201" y="2142069"/>
            <a:ext cx="3412067" cy="2971801"/>
          </a:xfrm>
        </p:spPr>
        <p:txBody>
          <a:bodyPr>
            <a:normAutofit/>
          </a:bodyPr>
          <a:lstStyle/>
          <a:p>
            <a:pPr>
              <a:lnSpc>
                <a:spcPct val="90000"/>
              </a:lnSpc>
            </a:pPr>
            <a:r>
              <a:rPr lang="en-US" sz="2800" dirty="0">
                <a:solidFill>
                  <a:srgbClr val="FFFFFF"/>
                </a:solidFill>
              </a:rPr>
              <a:t>Company Law (LC2008C)</a:t>
            </a:r>
            <a:br>
              <a:rPr lang="en-US" sz="2800" dirty="0">
                <a:solidFill>
                  <a:srgbClr val="FFFFFF"/>
                </a:solidFill>
              </a:rPr>
            </a:br>
            <a:r>
              <a:rPr lang="en-US" sz="2800" dirty="0">
                <a:solidFill>
                  <a:srgbClr val="FFFFFF"/>
                </a:solidFill>
              </a:rPr>
              <a:t>14. directors’ duties III</a:t>
            </a:r>
          </a:p>
        </p:txBody>
      </p:sp>
      <p:sp>
        <p:nvSpPr>
          <p:cNvPr id="3" name="Subtitle 2">
            <a:extLst>
              <a:ext uri="{FF2B5EF4-FFF2-40B4-BE49-F238E27FC236}">
                <a16:creationId xmlns:a16="http://schemas.microsoft.com/office/drawing/2014/main" id="{B4F399D7-8786-400E-A7D4-C11F30DD6F1A}"/>
              </a:ext>
            </a:extLst>
          </p:cNvPr>
          <p:cNvSpPr>
            <a:spLocks noGrp="1"/>
          </p:cNvSpPr>
          <p:nvPr>
            <p:ph type="subTitle" idx="1"/>
          </p:nvPr>
        </p:nvSpPr>
        <p:spPr>
          <a:xfrm>
            <a:off x="584201" y="5145514"/>
            <a:ext cx="3412067" cy="738820"/>
          </a:xfrm>
        </p:spPr>
        <p:txBody>
          <a:bodyPr>
            <a:normAutofit/>
          </a:bodyPr>
          <a:lstStyle/>
          <a:p>
            <a:pPr>
              <a:lnSpc>
                <a:spcPct val="90000"/>
              </a:lnSpc>
            </a:pPr>
            <a:r>
              <a:rPr lang="en-US" sz="1000" dirty="0">
                <a:solidFill>
                  <a:srgbClr val="EBEBEB"/>
                </a:solidFill>
              </a:rPr>
              <a:t>LC2008C</a:t>
            </a:r>
          </a:p>
          <a:p>
            <a:pPr>
              <a:lnSpc>
                <a:spcPct val="90000"/>
              </a:lnSpc>
            </a:pPr>
            <a:r>
              <a:rPr lang="en-US" sz="1000" cap="none" dirty="0">
                <a:solidFill>
                  <a:srgbClr val="EBEBEB"/>
                </a:solidFill>
              </a:rPr>
              <a:t>Kenneth Khoo</a:t>
            </a:r>
          </a:p>
          <a:p>
            <a:pPr>
              <a:lnSpc>
                <a:spcPct val="90000"/>
              </a:lnSpc>
            </a:pPr>
            <a:r>
              <a:rPr lang="en-US" sz="1000" cap="none" dirty="0">
                <a:solidFill>
                  <a:srgbClr val="EBEBEB"/>
                </a:solidFill>
              </a:rPr>
              <a:t>kenneth.khoo@nus.edu.sg</a:t>
            </a:r>
          </a:p>
        </p:txBody>
      </p:sp>
      <p:sp>
        <p:nvSpPr>
          <p:cNvPr id="4" name="Slide Number Placeholder 3">
            <a:extLst>
              <a:ext uri="{FF2B5EF4-FFF2-40B4-BE49-F238E27FC236}">
                <a16:creationId xmlns:a16="http://schemas.microsoft.com/office/drawing/2014/main" id="{E99180A0-7C01-47B5-8308-3D0F8B7C101C}"/>
              </a:ext>
            </a:extLst>
          </p:cNvPr>
          <p:cNvSpPr>
            <a:spLocks noGrp="1"/>
          </p:cNvSpPr>
          <p:nvPr>
            <p:ph type="sldNum" sz="quarter" idx="12"/>
          </p:nvPr>
        </p:nvSpPr>
        <p:spPr/>
        <p:txBody>
          <a:bodyPr/>
          <a:lstStyle/>
          <a:p>
            <a:fld id="{7128DA7F-F6FE-453F-B8BB-1900E7257DA6}" type="slidenum">
              <a:rPr lang="en-US" smtClean="0"/>
              <a:t>1</a:t>
            </a:fld>
            <a:endParaRPr lang="en-US" dirty="0"/>
          </a:p>
        </p:txBody>
      </p:sp>
    </p:spTree>
    <p:extLst>
      <p:ext uri="{BB962C8B-B14F-4D97-AF65-F5344CB8AC3E}">
        <p14:creationId xmlns:p14="http://schemas.microsoft.com/office/powerpoint/2010/main" val="215414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Boardman v Phipps </a:t>
            </a:r>
            <a:r>
              <a:rPr lang="en-US" sz="1800" b="1" dirty="0"/>
              <a:t>[1967] 2 AC 46</a:t>
            </a:r>
          </a:p>
          <a:p>
            <a:pPr lvl="1"/>
            <a:r>
              <a:rPr lang="en-US" sz="1800" b="1" dirty="0"/>
              <a:t>Held: </a:t>
            </a:r>
            <a:r>
              <a:rPr lang="en-US" sz="1800" dirty="0"/>
              <a:t>The majority (Lords Cohen, Guest, and Hodson) held that there was a </a:t>
            </a:r>
            <a:r>
              <a:rPr lang="en-US" sz="1800" b="1" i="1" dirty="0"/>
              <a:t>possibility of a conflict of interest</a:t>
            </a:r>
            <a:r>
              <a:rPr lang="en-US" sz="1800" dirty="0"/>
              <a:t> because the trustees might have come to Boardman for advice as to the purchase of the company’s shares (for e.g., by applying to the court for the said purchase). </a:t>
            </a:r>
          </a:p>
          <a:p>
            <a:pPr lvl="1"/>
            <a:r>
              <a:rPr lang="en-US" sz="1800" dirty="0"/>
              <a:t>Because the negotiations with the directors of the company was from a position where Boardman was the solicitor of the trust, Boardman owed fiduciary duties to avoid any possibility of conflict between his duty and interest.</a:t>
            </a:r>
          </a:p>
          <a:p>
            <a:pPr lvl="1"/>
            <a:r>
              <a:rPr lang="en-US" sz="1800" dirty="0"/>
              <a:t>Out of such a special position and in the course of such negotiations, Boardman obtained the opportunity to make a profit out of the shares and had the knowledge that the profit was there to be made. Having breached his fiduciary duties, a profit was made and he was accountable accordingly. </a:t>
            </a:r>
          </a:p>
          <a:p>
            <a:pPr lvl="1"/>
            <a:r>
              <a:rPr lang="en-US" sz="1800" dirty="0"/>
              <a:t>Boardman had acted openly, but mistakenly, in a manner which was highly beneficial to the trust and thus was entitled to payment on a liberal scale for his work and skill.</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a:t>
            </a:fld>
            <a:endParaRPr lang="en-US" dirty="0"/>
          </a:p>
        </p:txBody>
      </p:sp>
    </p:spTree>
    <p:extLst>
      <p:ext uri="{BB962C8B-B14F-4D97-AF65-F5344CB8AC3E}">
        <p14:creationId xmlns:p14="http://schemas.microsoft.com/office/powerpoint/2010/main" val="175042254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Corporate Opportunities</a:t>
            </a:r>
          </a:p>
          <a:p>
            <a:r>
              <a:rPr lang="en-US" sz="2000" i="1" dirty="0"/>
              <a:t>Higgins</a:t>
            </a:r>
            <a:r>
              <a:rPr lang="en-US" sz="2000" dirty="0"/>
              <a:t> is a difficult case to reconcile with the overarching caselaw.</a:t>
            </a:r>
          </a:p>
          <a:p>
            <a:pPr lvl="1"/>
            <a:r>
              <a:rPr lang="en-US" sz="1800" dirty="0"/>
              <a:t>The “no-conflict” and “no-profit” rules clearly operate only where the director acts in the capacity of a </a:t>
            </a:r>
            <a:r>
              <a:rPr lang="en-US" sz="1800" i="1" dirty="0"/>
              <a:t>fiduciary</a:t>
            </a:r>
            <a:r>
              <a:rPr lang="en-US" sz="1800" dirty="0"/>
              <a:t> (i.e. a director). Otherwise, directors would not be able to act in their capacities as private citizens (see </a:t>
            </a:r>
            <a:r>
              <a:rPr lang="en-US" sz="1800" i="1" dirty="0"/>
              <a:t>Burland v Earle</a:t>
            </a:r>
            <a:r>
              <a:rPr lang="en-US" sz="1800" dirty="0"/>
              <a:t>).</a:t>
            </a:r>
          </a:p>
          <a:p>
            <a:pPr lvl="1"/>
            <a:r>
              <a:rPr lang="en-US" sz="1800" dirty="0"/>
              <a:t>Notwithstanding the language of the court, it seems that the director in Higgins did indeed come across the corporate opportunity in the capacity of a director (e.g. like in </a:t>
            </a:r>
            <a:r>
              <a:rPr lang="en-US" sz="1800" i="1" dirty="0"/>
              <a:t>Bhullar v Bhullar</a:t>
            </a:r>
            <a:r>
              <a:rPr lang="en-US" sz="1800" dirty="0"/>
              <a:t>). Since Higgins was the MD of the company, he should be expected to procure business opportunities that he came across (especially in the line of business that the company was operating in – see </a:t>
            </a:r>
            <a:r>
              <a:rPr lang="en-US" sz="1800" i="1" dirty="0"/>
              <a:t>IDC v Cooley</a:t>
            </a:r>
            <a:r>
              <a:rPr lang="en-US" sz="1800" dirty="0"/>
              <a:t>) for the company's benefit and not his personal benefit.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100</a:t>
            </a:fld>
            <a:endParaRPr lang="en-US" dirty="0"/>
          </a:p>
        </p:txBody>
      </p:sp>
    </p:spTree>
    <p:extLst>
      <p:ext uri="{BB962C8B-B14F-4D97-AF65-F5344CB8AC3E}">
        <p14:creationId xmlns:p14="http://schemas.microsoft.com/office/powerpoint/2010/main" val="34480477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Ratification</a:t>
            </a:r>
          </a:p>
          <a:p>
            <a:r>
              <a:rPr lang="en-US" dirty="0"/>
              <a:t>Earlier, we spoke of the exceptions to the strict and prophylactic nature of the no-conflict and no-profit rules.</a:t>
            </a:r>
          </a:p>
          <a:p>
            <a:pPr lvl="1"/>
            <a:r>
              <a:rPr lang="en-US" sz="1800" dirty="0"/>
              <a:t>As we have seen in </a:t>
            </a:r>
            <a:r>
              <a:rPr lang="en-US" sz="1800" i="1" dirty="0"/>
              <a:t>Regal (Hastings)</a:t>
            </a:r>
            <a:r>
              <a:rPr lang="en-US" sz="1800" dirty="0"/>
              <a:t> and </a:t>
            </a:r>
            <a:r>
              <a:rPr lang="en-US" sz="1800" i="1" dirty="0"/>
              <a:t>IDC v Cooley</a:t>
            </a:r>
            <a:r>
              <a:rPr lang="en-US" sz="1800" dirty="0"/>
              <a:t>, it does not matter whether the director had acted honestly throughout, that the company had not suffered any damage, or that the company would not have qualified for the benefit/profit. </a:t>
            </a:r>
          </a:p>
          <a:p>
            <a:r>
              <a:rPr lang="en-US" dirty="0"/>
              <a:t>At common law, the only “exception” is through either:</a:t>
            </a:r>
          </a:p>
          <a:p>
            <a:pPr lvl="1"/>
            <a:r>
              <a:rPr lang="en-US" sz="1800" dirty="0"/>
              <a:t>Ex ante authorisation (i.e. approval) via an ordinary resolution at the general meeting OR</a:t>
            </a:r>
          </a:p>
          <a:p>
            <a:pPr lvl="1"/>
            <a:r>
              <a:rPr lang="en-US" sz="1800" dirty="0"/>
              <a:t>Ex post ratification via an ordinary resolution at the general meeting</a:t>
            </a:r>
          </a:p>
          <a:p>
            <a:pPr lvl="1"/>
            <a:r>
              <a:rPr lang="en-US" sz="1800" dirty="0"/>
              <a:t>Ex ante authorisation takes place before the interested transaction/act while ex post ratification takes place after the interested transaction/act.</a:t>
            </a:r>
          </a:p>
          <a:p>
            <a:r>
              <a:rPr lang="en-US" dirty="0"/>
              <a:t>Note that, subject to the CA, </a:t>
            </a:r>
            <a:r>
              <a:rPr lang="en-US" b="1" i="1" u="sng" dirty="0"/>
              <a:t>the doctrine of ratification applies to ALL breaches of duties owed to the coy </a:t>
            </a:r>
            <a:r>
              <a:rPr lang="en-US" dirty="0"/>
              <a:t>(including BFIB, PP, CSD, etc.).</a:t>
            </a:r>
          </a:p>
          <a:p>
            <a:r>
              <a:rPr lang="en-US" dirty="0"/>
              <a:t>Q: Are there </a:t>
            </a:r>
            <a:r>
              <a:rPr lang="en-US" b="1" i="1" dirty="0"/>
              <a:t>non-ratifiable transactions/acts at common law</a:t>
            </a:r>
            <a:r>
              <a:rPr lang="en-US" dirty="0"/>
              <a:t>? Yes, according to </a:t>
            </a:r>
            <a:r>
              <a:rPr lang="en-US" i="1" dirty="0"/>
              <a:t>Cook v Deeks </a:t>
            </a:r>
            <a:r>
              <a:rPr lang="en-US" dirty="0"/>
              <a:t>[1916] 1 AC 554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101</a:t>
            </a:fld>
            <a:endParaRPr lang="en-US" dirty="0"/>
          </a:p>
        </p:txBody>
      </p:sp>
    </p:spTree>
    <p:extLst>
      <p:ext uri="{BB962C8B-B14F-4D97-AF65-F5344CB8AC3E}">
        <p14:creationId xmlns:p14="http://schemas.microsoft.com/office/powerpoint/2010/main" val="59038041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Cook v Deeks </a:t>
            </a:r>
            <a:r>
              <a:rPr lang="en-US" sz="2000" b="1" dirty="0"/>
              <a:t>[1916] 1 AC 554 </a:t>
            </a:r>
          </a:p>
          <a:p>
            <a:pPr lvl="1"/>
            <a:r>
              <a:rPr lang="en-US" sz="2000" b="1" dirty="0"/>
              <a:t>Facts:</a:t>
            </a:r>
            <a:r>
              <a:rPr lang="en-US" sz="2000" dirty="0"/>
              <a:t> The company (Toronto Construction Co) had four shareholders, all of whom were directors. The three defendant shareholders decided to exclude the plaintiff, Mr Cook from the business. They diverted contracts that were meant for the company to another company which they had set up. The plaintiff sued to make the defendants account for their profits to the company on the ground that they had breached their duty as directors. The question arose whether the defendants as majority shareholders could ratify the transaction and so defeat the plaintiff’s action.</a:t>
            </a:r>
          </a:p>
          <a:p>
            <a:pPr lvl="1"/>
            <a:r>
              <a:rPr lang="en-US" sz="2000" b="1" dirty="0"/>
              <a:t>Held: </a:t>
            </a:r>
            <a:r>
              <a:rPr lang="en-US" sz="2000" dirty="0"/>
              <a:t>The defendants, despite being majority shareholders, were not permitted to ratify the transaction ex post. As such, they remained liable for breaches of fiduciary duties owed 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102</a:t>
            </a:fld>
            <a:endParaRPr lang="en-US" dirty="0"/>
          </a:p>
        </p:txBody>
      </p:sp>
    </p:spTree>
    <p:extLst>
      <p:ext uri="{BB962C8B-B14F-4D97-AF65-F5344CB8AC3E}">
        <p14:creationId xmlns:p14="http://schemas.microsoft.com/office/powerpoint/2010/main" val="139749964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Cook v Deeks </a:t>
            </a:r>
            <a:r>
              <a:rPr lang="en-US" sz="1800" b="1" dirty="0"/>
              <a:t>[1916] 1 AC 554 </a:t>
            </a:r>
          </a:p>
          <a:p>
            <a:pPr lvl="1"/>
            <a:r>
              <a:rPr lang="en-US" sz="1800" b="1" dirty="0"/>
              <a:t>Held: </a:t>
            </a:r>
            <a:r>
              <a:rPr lang="en-US" sz="1800" dirty="0"/>
              <a:t>“If, as their Lordships find on the facts, the contract in question was entered into under such circumstances that the directors could not retain the benefit of it for themselves, </a:t>
            </a:r>
            <a:r>
              <a:rPr lang="en-US" sz="1800" i="1" dirty="0"/>
              <a:t>then it belonged in equity to the company and ought to have been dealt with as an asset of the company. </a:t>
            </a:r>
            <a:r>
              <a:rPr lang="en-US" sz="1800" dirty="0"/>
              <a:t>Even supposing it be not </a:t>
            </a:r>
            <a:r>
              <a:rPr lang="en-US" sz="1800" i="1" dirty="0"/>
              <a:t>ultra vires </a:t>
            </a:r>
            <a:r>
              <a:rPr lang="en-US" sz="1800" dirty="0"/>
              <a:t>of a company to make a present to its directors, </a:t>
            </a:r>
            <a:r>
              <a:rPr lang="en-US" sz="1800" b="1" i="1" dirty="0"/>
              <a:t>it appears quite certain that directors holding a majority of votes would not be permitted to make a present to themselves. This would be to allow a majority to oppress the minority. </a:t>
            </a:r>
            <a:r>
              <a:rPr lang="en-US" sz="1800" dirty="0"/>
              <a:t>To such circumstances the cases of </a:t>
            </a:r>
            <a:r>
              <a:rPr lang="en-US" sz="1800" i="1" dirty="0"/>
              <a:t>North-West Transportation Co. v. Beatty </a:t>
            </a:r>
            <a:r>
              <a:rPr lang="en-US" sz="1800" dirty="0"/>
              <a:t>and </a:t>
            </a:r>
            <a:r>
              <a:rPr lang="en-US" sz="1800" i="1" dirty="0"/>
              <a:t>Burland v. Earle </a:t>
            </a:r>
            <a:r>
              <a:rPr lang="en-US" sz="1800" dirty="0"/>
              <a:t>have no application. </a:t>
            </a:r>
            <a:r>
              <a:rPr lang="en-US" sz="1800" b="1" i="1" dirty="0"/>
              <a:t>In the same way, if directors have acquired for themselves property or rights which they must be regarded as holding on behalf of the company, a resolution that the rights of the company should be disregarded in the matter would amount to forfeiting the interest and property of the minority of shareholders in favour of the majority, and that by the votes of those who are interested in securing the property for themselves. Such use of voting power has never been sanctioned by the Courts</a:t>
            </a:r>
            <a:r>
              <a:rPr lang="en-US" sz="1800" dirty="0"/>
              <a:t>, and, indeed, was expressly disapproved in the case of </a:t>
            </a:r>
            <a:r>
              <a:rPr lang="en-US" sz="1800" i="1" dirty="0"/>
              <a:t>Menier v. Hooper's Telegraph Works</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103</a:t>
            </a:fld>
            <a:endParaRPr lang="en-US" dirty="0"/>
          </a:p>
        </p:txBody>
      </p:sp>
    </p:spTree>
    <p:extLst>
      <p:ext uri="{BB962C8B-B14F-4D97-AF65-F5344CB8AC3E}">
        <p14:creationId xmlns:p14="http://schemas.microsoft.com/office/powerpoint/2010/main" val="27657155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Ratification</a:t>
            </a:r>
          </a:p>
          <a:p>
            <a:r>
              <a:rPr lang="en-US" sz="2000" dirty="0"/>
              <a:t>How does </a:t>
            </a:r>
            <a:r>
              <a:rPr lang="en-US" sz="2000" i="1" dirty="0"/>
              <a:t>Cook v Deeks </a:t>
            </a:r>
            <a:r>
              <a:rPr lang="en-US" sz="2000" dirty="0"/>
              <a:t>fit in with the rest of the cases?</a:t>
            </a:r>
          </a:p>
          <a:p>
            <a:pPr lvl="1"/>
            <a:r>
              <a:rPr lang="en-US" sz="2000" dirty="0"/>
              <a:t>Davies and Worthington (2012): “The breach in Cook v Deeks constitutes a non-ratifiable breach because it involves misappropriation of the company’s property, in which all shareholders have a pro-rata interest. By contrast, the breaches in </a:t>
            </a:r>
            <a:r>
              <a:rPr lang="en-US" sz="2000" i="1" dirty="0"/>
              <a:t>North-West Transportation v Beatty </a:t>
            </a:r>
            <a:r>
              <a:rPr lang="en-US" sz="2000" dirty="0"/>
              <a:t>and </a:t>
            </a:r>
            <a:r>
              <a:rPr lang="en-US" sz="2000" i="1" dirty="0"/>
              <a:t>Burland v Earle</a:t>
            </a:r>
            <a:r>
              <a:rPr lang="en-US" sz="2000" dirty="0"/>
              <a:t> are ratifiable because no such misappropriation was involved. (see also Puchniak (2021))</a:t>
            </a:r>
          </a:p>
          <a:p>
            <a:pPr lvl="1"/>
            <a:r>
              <a:rPr lang="en-US" sz="2000" dirty="0"/>
              <a:t>Misappropriation: One or more directors </a:t>
            </a:r>
            <a:r>
              <a:rPr lang="en-US" sz="2000" b="1" i="1" dirty="0"/>
              <a:t>using company property </a:t>
            </a:r>
            <a:r>
              <a:rPr lang="en-US" sz="2000" dirty="0"/>
              <a:t>or </a:t>
            </a:r>
            <a:r>
              <a:rPr lang="en-US" sz="2000" b="1" i="1" dirty="0"/>
              <a:t>taking a corporate opportunity </a:t>
            </a:r>
            <a:r>
              <a:rPr lang="en-US" sz="2000" dirty="0"/>
              <a:t>for her own personal advantage or for the benefit of any third party.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104</a:t>
            </a:fld>
            <a:endParaRPr lang="en-US" dirty="0"/>
          </a:p>
        </p:txBody>
      </p:sp>
    </p:spTree>
    <p:extLst>
      <p:ext uri="{BB962C8B-B14F-4D97-AF65-F5344CB8AC3E}">
        <p14:creationId xmlns:p14="http://schemas.microsoft.com/office/powerpoint/2010/main" val="33526104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Ratification</a:t>
            </a:r>
          </a:p>
          <a:p>
            <a:r>
              <a:rPr lang="en-US" dirty="0"/>
              <a:t>What is the tension here? </a:t>
            </a:r>
          </a:p>
          <a:p>
            <a:pPr lvl="1"/>
            <a:r>
              <a:rPr lang="en-US" sz="1800" dirty="0"/>
              <a:t>Lim (2015): Professors Davies and Worthington distinguish a breach involving </a:t>
            </a:r>
            <a:r>
              <a:rPr lang="en-US" sz="1800" b="1" i="1" dirty="0"/>
              <a:t>misappropriation of company’s property</a:t>
            </a:r>
            <a:r>
              <a:rPr lang="en-US" sz="1800" dirty="0"/>
              <a:t> and that </a:t>
            </a:r>
            <a:r>
              <a:rPr lang="en-US" sz="1800" b="1" i="1" dirty="0"/>
              <a:t>which involves merely making incidental profits for which the directors are liable to account to the company. </a:t>
            </a:r>
            <a:r>
              <a:rPr lang="en-US" sz="1800" dirty="0"/>
              <a:t>They argue that the former is non-ratifiable whereas the latter is. They cite </a:t>
            </a:r>
            <a:r>
              <a:rPr lang="en-US" sz="1800" i="1" dirty="0"/>
              <a:t>Regal Hastings </a:t>
            </a:r>
            <a:r>
              <a:rPr lang="en-US" sz="1800" dirty="0"/>
              <a:t>in support of the latter.</a:t>
            </a:r>
          </a:p>
          <a:p>
            <a:pPr lvl="1"/>
            <a:r>
              <a:rPr lang="en-US" sz="1800" dirty="0"/>
              <a:t>“Which breaches are not ratifiable? The most commonly formulated proposition is that a majority of the shareholders may not by resolution expropriate to themselves company property, </a:t>
            </a:r>
            <a:r>
              <a:rPr lang="en-US" sz="1800" i="1" dirty="0"/>
              <a:t>because the property of the company is something in which all the shareholders of the company have a (pro rata) interest</a:t>
            </a:r>
            <a:r>
              <a:rPr lang="en-US" sz="1800" dirty="0"/>
              <a:t>. Consequently, a resolution to ratify directors' breaches of duty which would offend against this principle of equality is ineffective (unless, presumably, all the shareholders of the company agreed to the resolution and any relevant capital maintenance rules were complied with – see </a:t>
            </a:r>
            <a:r>
              <a:rPr lang="en-US" sz="1800" i="1" dirty="0"/>
              <a:t>Raffles Town Club</a:t>
            </a:r>
            <a:r>
              <a:rPr lang="en-US" sz="1800" dirty="0"/>
              <a:t>).”</a:t>
            </a:r>
          </a:p>
          <a:p>
            <a:pPr lvl="2"/>
            <a:r>
              <a:rPr lang="en-US" sz="1600" dirty="0" err="1"/>
              <a:t>Quare</a:t>
            </a:r>
            <a:r>
              <a:rPr lang="en-US" sz="1600" dirty="0"/>
              <a:t> if this is correct? Isn’t the </a:t>
            </a:r>
            <a:r>
              <a:rPr lang="en-US" sz="1600" dirty="0" err="1"/>
              <a:t>coy’s</a:t>
            </a:r>
            <a:r>
              <a:rPr lang="en-US" sz="1600" dirty="0"/>
              <a:t> property its own property?</a:t>
            </a:r>
          </a:p>
          <a:p>
            <a:pPr lvl="1"/>
            <a:r>
              <a:rPr lang="en-US" sz="1800" dirty="0"/>
              <a:t>Are maturing business opportunities the “property” of the company? Arguably no. See </a:t>
            </a:r>
            <a:r>
              <a:rPr lang="en-US" sz="1800" i="1" dirty="0"/>
              <a:t>Boardman</a:t>
            </a:r>
            <a:r>
              <a:rPr lang="en-US" sz="1800" dirty="0"/>
              <a:t> where HL held that information (in general) was not property at all.</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105</a:t>
            </a:fld>
            <a:endParaRPr lang="en-US" dirty="0"/>
          </a:p>
        </p:txBody>
      </p:sp>
    </p:spTree>
    <p:extLst>
      <p:ext uri="{BB962C8B-B14F-4D97-AF65-F5344CB8AC3E}">
        <p14:creationId xmlns:p14="http://schemas.microsoft.com/office/powerpoint/2010/main" val="246417097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Ratification</a:t>
            </a:r>
            <a:endParaRPr lang="en-US" sz="2000" dirty="0"/>
          </a:p>
          <a:p>
            <a:r>
              <a:rPr lang="en-US" dirty="0"/>
              <a:t>Lim (2015): “Such a distinction, however, is difficult to reconcile with certain cases... </a:t>
            </a:r>
            <a:r>
              <a:rPr lang="en-US" b="1" i="1" dirty="0"/>
              <a:t>It is submitted that a more convincing reason why the making of incidental profits in Regal Hastings was ratifiable is because the minority shareholders were not prejudiced. </a:t>
            </a:r>
            <a:r>
              <a:rPr lang="en-US" dirty="0"/>
              <a:t>This is consistent with the reasoning in </a:t>
            </a:r>
            <a:r>
              <a:rPr lang="en-US" i="1" dirty="0"/>
              <a:t>North-West Transportation </a:t>
            </a:r>
            <a:r>
              <a:rPr lang="en-US" dirty="0"/>
              <a:t>and </a:t>
            </a:r>
            <a:r>
              <a:rPr lang="en-US" i="1" dirty="0"/>
              <a:t>Burland v Earle</a:t>
            </a:r>
            <a:r>
              <a:rPr lang="en-US" dirty="0"/>
              <a:t>, where </a:t>
            </a:r>
            <a:r>
              <a:rPr lang="en-US" b="1" i="1" dirty="0"/>
              <a:t>the courts expressed solicitude for minority shareholders who might be prejudiced by the action of the majority shareholders who approved the transaction. </a:t>
            </a:r>
            <a:r>
              <a:rPr lang="en-US" dirty="0"/>
              <a:t>This is also consistent with </a:t>
            </a:r>
            <a:r>
              <a:rPr lang="en-US" i="1" dirty="0"/>
              <a:t>Daniels v Daniels</a:t>
            </a:r>
            <a:r>
              <a:rPr lang="en-US" dirty="0"/>
              <a:t>. There, both the husband and wife were the directors and majority shareholders. The husband authorised the sale of the company’s property at a gross undervalue to the wife, clearly to the detriment of the minority shareholders. Templeman J said that the husband’s wrongdoing could not be ratified. Although Templeman J said that directors are barred from exercising their powers which benefit themselves ‘at the expense of the company’, he was having the minorities’ interests in mind, because he arrived at that proposition by specifically relying on cases which expressly demonstrated solicitude for the minorities.”</a:t>
            </a:r>
          </a:p>
          <a:p>
            <a:r>
              <a:rPr lang="en-US" dirty="0"/>
              <a:t>However, Gower and Davies (2021) suggest that this seems to concern the validity and appropriateness of the vote and the voting organ taking the approval decision rather than to the nature of the breach as being un-ratifiable.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106</a:t>
            </a:fld>
            <a:endParaRPr lang="en-US" dirty="0"/>
          </a:p>
        </p:txBody>
      </p:sp>
    </p:spTree>
    <p:extLst>
      <p:ext uri="{BB962C8B-B14F-4D97-AF65-F5344CB8AC3E}">
        <p14:creationId xmlns:p14="http://schemas.microsoft.com/office/powerpoint/2010/main" val="233542273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076EF-053F-63F4-03A8-99F3C0D50E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5C2625-9C16-CECC-E754-12EB949C671A}"/>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A124E984-7180-0994-7F17-81DE7CBB8DAF}"/>
              </a:ext>
            </a:extLst>
          </p:cNvPr>
          <p:cNvSpPr>
            <a:spLocks noGrp="1"/>
          </p:cNvSpPr>
          <p:nvPr>
            <p:ph idx="1"/>
          </p:nvPr>
        </p:nvSpPr>
        <p:spPr>
          <a:xfrm>
            <a:off x="581194" y="2180498"/>
            <a:ext cx="11029615" cy="4355769"/>
          </a:xfrm>
        </p:spPr>
        <p:txBody>
          <a:bodyPr>
            <a:noAutofit/>
          </a:bodyPr>
          <a:lstStyle/>
          <a:p>
            <a:pPr marL="0" indent="0">
              <a:buNone/>
            </a:pPr>
            <a:r>
              <a:rPr lang="en-US" sz="2000" b="1" dirty="0"/>
              <a:t>Ratification</a:t>
            </a:r>
            <a:endParaRPr lang="en-US" sz="2000" dirty="0"/>
          </a:p>
          <a:p>
            <a:r>
              <a:rPr lang="en-US" dirty="0"/>
              <a:t>“Beyond the proposition that ratification is not effective where it would amount to misappropriation, or expropriation, of corporate property, it is difficult to formulate any further limitations which command general consent. But even this general consent might be misplaced. </a:t>
            </a:r>
            <a:r>
              <a:rPr lang="en-US" b="1" i="1" dirty="0"/>
              <a:t>Every approval decision amounts to a prospective or retrospective appropriation of corporate property</a:t>
            </a:r>
            <a:r>
              <a:rPr lang="en-US" dirty="0"/>
              <a:t>: in every case the company is giving up a valuable claim, typically to compensation for losses or disgorgement of gains from the director. It is not a misappropriation of corporate property for the company to do this; it is an inherent aspect of the company's legal autonomy that it can. In Cook v </a:t>
            </a:r>
            <a:r>
              <a:rPr lang="en-US" dirty="0" err="1"/>
              <a:t>Deeks</a:t>
            </a:r>
            <a:r>
              <a:rPr lang="en-US" dirty="0"/>
              <a:t>, it was surely not the nature of the corporate opportunity, or its value, or any other attribute related to the type of breach or the nature of the corporate opportunity, which denied the directors their claim to valid ratification. Had all the shareholders approved the ratification deal, it would have stood.” </a:t>
            </a:r>
          </a:p>
        </p:txBody>
      </p:sp>
      <p:sp>
        <p:nvSpPr>
          <p:cNvPr id="4" name="Slide Number Placeholder 3">
            <a:extLst>
              <a:ext uri="{FF2B5EF4-FFF2-40B4-BE49-F238E27FC236}">
                <a16:creationId xmlns:a16="http://schemas.microsoft.com/office/drawing/2014/main" id="{B09DCE71-3F5A-B0EF-D2B5-6A51F496F23E}"/>
              </a:ext>
            </a:extLst>
          </p:cNvPr>
          <p:cNvSpPr>
            <a:spLocks noGrp="1"/>
          </p:cNvSpPr>
          <p:nvPr>
            <p:ph type="sldNum" sz="quarter" idx="12"/>
          </p:nvPr>
        </p:nvSpPr>
        <p:spPr/>
        <p:txBody>
          <a:bodyPr/>
          <a:lstStyle/>
          <a:p>
            <a:fld id="{7128DA7F-F6FE-453F-B8BB-1900E7257DA6}" type="slidenum">
              <a:rPr lang="en-US" smtClean="0"/>
              <a:t>107</a:t>
            </a:fld>
            <a:endParaRPr lang="en-US" dirty="0"/>
          </a:p>
        </p:txBody>
      </p:sp>
    </p:spTree>
    <p:extLst>
      <p:ext uri="{BB962C8B-B14F-4D97-AF65-F5344CB8AC3E}">
        <p14:creationId xmlns:p14="http://schemas.microsoft.com/office/powerpoint/2010/main" val="185646118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Ratification</a:t>
            </a:r>
            <a:endParaRPr lang="en-US" sz="2000" dirty="0"/>
          </a:p>
          <a:p>
            <a:r>
              <a:rPr lang="en-US" dirty="0"/>
              <a:t>“What could not be tolerated was </a:t>
            </a:r>
            <a:r>
              <a:rPr lang="en-US" b="1" i="1" dirty="0"/>
              <a:t>the suggestion that the three defaulting directors could themselves take this decision in the face of a dissenting minority holding a contrary view. If this is right, then the directors' breaches were not un-ratifiable; they were simply not effectively ratified by the wrongdoers themselves. </a:t>
            </a:r>
            <a:r>
              <a:rPr lang="en-US" dirty="0"/>
              <a:t>The same conclusion is equally true when the company is on the brink of insolvency, or where the directors' breach consists in acting against the creditors' interests. The directors' breaches in these circumstances are not un-ratifiable; but they can only be ratified by the appropriate corporate organ, and, exceptionally, that is not the general meeting-even a general meeting governed by a majority of disinterested shareholders.”</a:t>
            </a:r>
          </a:p>
          <a:p>
            <a:r>
              <a:rPr lang="en-US" dirty="0"/>
              <a:t>What happens if no minority interests are involved? See </a:t>
            </a:r>
            <a:r>
              <a:rPr lang="en-US" i="1" dirty="0"/>
              <a:t>Raffles Town Club Pte Ltd v Lim </a:t>
            </a:r>
            <a:r>
              <a:rPr lang="en-US" i="1" dirty="0" err="1"/>
              <a:t>Eng</a:t>
            </a:r>
            <a:r>
              <a:rPr lang="en-US" i="1" dirty="0"/>
              <a:t> Hock Peter and others</a:t>
            </a:r>
            <a:r>
              <a:rPr lang="en-US" dirty="0"/>
              <a:t> [2013] 1 SLR 374</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108</a:t>
            </a:fld>
            <a:endParaRPr lang="en-US" dirty="0"/>
          </a:p>
        </p:txBody>
      </p:sp>
    </p:spTree>
    <p:extLst>
      <p:ext uri="{BB962C8B-B14F-4D97-AF65-F5344CB8AC3E}">
        <p14:creationId xmlns:p14="http://schemas.microsoft.com/office/powerpoint/2010/main" val="34159700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Raffles Town Club Pte Ltd v Lim Eng Hock Peter and others </a:t>
            </a:r>
            <a:r>
              <a:rPr lang="en-US" sz="2000" b="1" dirty="0"/>
              <a:t>[2013] 1 SLR 374 </a:t>
            </a:r>
          </a:p>
          <a:p>
            <a:pPr lvl="1"/>
            <a:r>
              <a:rPr lang="en-US" sz="2000" b="1" dirty="0"/>
              <a:t>Facts:</a:t>
            </a:r>
            <a:r>
              <a:rPr lang="en-US" sz="2000" dirty="0"/>
              <a:t> See earlier Slide Deck.</a:t>
            </a:r>
          </a:p>
          <a:p>
            <a:pPr lvl="1"/>
            <a:r>
              <a:rPr lang="en-US" sz="2000" b="1" dirty="0"/>
              <a:t>Held: </a:t>
            </a:r>
            <a:r>
              <a:rPr lang="en-US" sz="2000" dirty="0"/>
              <a:t>The Court of Appeal upheld the High Court’s decision that the expenses paid to its former directors did not amount to a breach of director duties.</a:t>
            </a:r>
          </a:p>
          <a:p>
            <a:pPr lvl="1"/>
            <a:r>
              <a:rPr lang="en-US" sz="2000" dirty="0"/>
              <a:t>The Court of Appeal held that the director defendants had not breached their duties with respect to the expenses that were </a:t>
            </a:r>
            <a:r>
              <a:rPr lang="en-US" sz="2000" i="1" dirty="0"/>
              <a:t>reasonably incidental </a:t>
            </a:r>
            <a:r>
              <a:rPr lang="en-US" sz="2000" dirty="0"/>
              <a:t>to RTC’s business.</a:t>
            </a:r>
          </a:p>
          <a:p>
            <a:pPr lvl="1"/>
            <a:r>
              <a:rPr lang="en-US" sz="2000" dirty="0"/>
              <a:t>However, the court also found that the directors had breached their duty to act in the company’s best interests </a:t>
            </a:r>
            <a:r>
              <a:rPr lang="en-US" sz="2000" i="1" dirty="0"/>
              <a:t>with regards to the other expenses that had not been reasonably incidental </a:t>
            </a:r>
            <a:r>
              <a:rPr lang="en-US" sz="2000" dirty="0"/>
              <a:t>to RTC’s business.</a:t>
            </a:r>
          </a:p>
          <a:p>
            <a:pPr lvl="1"/>
            <a:r>
              <a:rPr lang="en-US" sz="2000" dirty="0"/>
              <a:t>However, as these breaches of duty </a:t>
            </a:r>
            <a:r>
              <a:rPr lang="en-US" sz="2000" b="1" i="1" dirty="0"/>
              <a:t>had been properly ratified by the shareholders </a:t>
            </a:r>
            <a:r>
              <a:rPr lang="en-US" sz="2000" dirty="0"/>
              <a:t>(who were also the directors), the defendant directors were not liable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109</a:t>
            </a:fld>
            <a:endParaRPr lang="en-US" dirty="0"/>
          </a:p>
        </p:txBody>
      </p:sp>
    </p:spTree>
    <p:extLst>
      <p:ext uri="{BB962C8B-B14F-4D97-AF65-F5344CB8AC3E}">
        <p14:creationId xmlns:p14="http://schemas.microsoft.com/office/powerpoint/2010/main" val="2672622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52618"/>
            <a:ext cx="11029615" cy="4355769"/>
          </a:xfrm>
        </p:spPr>
        <p:txBody>
          <a:bodyPr>
            <a:noAutofit/>
          </a:bodyPr>
          <a:lstStyle/>
          <a:p>
            <a:pPr marL="323992" lvl="1" indent="0">
              <a:buNone/>
            </a:pPr>
            <a:r>
              <a:rPr lang="en-US" sz="2000" b="1" i="1" dirty="0"/>
              <a:t>Boardman v Phipps </a:t>
            </a:r>
            <a:r>
              <a:rPr lang="en-US" sz="2000" b="1" dirty="0"/>
              <a:t>[1967] 2 AC 46</a:t>
            </a:r>
          </a:p>
          <a:p>
            <a:pPr lvl="1"/>
            <a:r>
              <a:rPr lang="en-US" sz="2000" b="1" dirty="0"/>
              <a:t>Held: </a:t>
            </a:r>
            <a:r>
              <a:rPr lang="en-US" sz="2000" dirty="0"/>
              <a:t>Lord Cohen opined that while information was not property, the valuable information and opportunity to bid for the shares was obtained while Boardman was acting for the trust, and so Boardman had breached his duties in accordance with </a:t>
            </a:r>
            <a:r>
              <a:rPr lang="en-US" sz="2000" i="1" dirty="0"/>
              <a:t>Regal</a:t>
            </a:r>
            <a:r>
              <a:rPr lang="en-US" sz="2000" dirty="0"/>
              <a:t>.</a:t>
            </a:r>
          </a:p>
          <a:p>
            <a:pPr lvl="1"/>
            <a:r>
              <a:rPr lang="en-US" sz="2000" dirty="0"/>
              <a:t>Lords Guest and Hodson opined that confidential information which could be exploited profitably could be regarded as property of the trust, and so if B was acting on behalf of the trust, all the information obtained became trust property.</a:t>
            </a:r>
          </a:p>
          <a:p>
            <a:pPr lvl="1"/>
            <a:r>
              <a:rPr lang="en-US" sz="2000" dirty="0"/>
              <a:t>Lord Upjohn dissented:</a:t>
            </a:r>
          </a:p>
          <a:p>
            <a:pPr lvl="2"/>
            <a:r>
              <a:rPr lang="en-US" sz="1800" dirty="0"/>
              <a:t>Fundamental rule of equity that a person in a fiduciary capacity must not make a profit out of his trust – part of the wider rule that a trustee must not place himself in a position where his duty and his interest may conflict.</a:t>
            </a:r>
          </a:p>
          <a:p>
            <a:pPr lvl="2"/>
            <a:r>
              <a:rPr lang="en-US" sz="1800" dirty="0"/>
              <a:t>The test is whether a reasonable man looking at the facts and circumstances would say that there is a real sensible possibility of conflict; not some imagined situation which might in some conceivable possibility give rise to conflict.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a:t>
            </a:fld>
            <a:endParaRPr lang="en-US" dirty="0"/>
          </a:p>
        </p:txBody>
      </p:sp>
    </p:spTree>
    <p:extLst>
      <p:ext uri="{BB962C8B-B14F-4D97-AF65-F5344CB8AC3E}">
        <p14:creationId xmlns:p14="http://schemas.microsoft.com/office/powerpoint/2010/main" val="6310171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700" b="1" i="1" dirty="0"/>
              <a:t>Raffles Town Club Pte Ltd v Lim Eng Hock Peter and others </a:t>
            </a:r>
            <a:r>
              <a:rPr lang="en-US" sz="1700" b="1" dirty="0"/>
              <a:t>[2013] 1 SLR 374 </a:t>
            </a:r>
          </a:p>
          <a:p>
            <a:pPr lvl="1"/>
            <a:r>
              <a:rPr lang="en-US" sz="1700" b="1" dirty="0"/>
              <a:t>Held: </a:t>
            </a:r>
            <a:r>
              <a:rPr lang="en-US" sz="1700" dirty="0"/>
              <a:t>“With respect to </a:t>
            </a:r>
            <a:r>
              <a:rPr lang="en-US" sz="1700" b="1" i="1" dirty="0"/>
              <a:t>some of the expenses which he found not to have been incurred by the Former Directors for the benefit of RTC or not reasonably incidental to the business of RTC</a:t>
            </a:r>
            <a:r>
              <a:rPr lang="en-US" sz="1700" dirty="0"/>
              <a:t>, the Judge held that </a:t>
            </a:r>
            <a:r>
              <a:rPr lang="en-US" sz="1700" b="1" i="1" dirty="0"/>
              <a:t>“the [Former Directors], acting in their capacity as shareholders of [RTC] and collectively embodying the interests of the company, had authorised and ratified the charging of these expenses to the company via the private accounts”</a:t>
            </a:r>
            <a:r>
              <a:rPr lang="en-US" sz="1700" dirty="0"/>
              <a:t> (See, the Judgment at [182]). </a:t>
            </a:r>
            <a:r>
              <a:rPr lang="en-US" sz="1700" b="1" i="1" dirty="0"/>
              <a:t>We find no reason to disturb the Judge’s findings of fact and we agree with his ruling on the law.... In the circumstances, we see no reason in principle why the shareholders of RTC may not waive the recovery of the Profits from the Former Directors by the exercise of their shareholding powers</a:t>
            </a:r>
            <a:r>
              <a:rPr lang="en-US" sz="1700" dirty="0"/>
              <a:t>. They could not be said to have been negligent in waiving RTC’s claim, nor could they be said to have acted fraudulently vis-à-vis RTC or any creditor (as RTC was solvent) in not causing RTC to take steps to commence proceedings against themselves. In deciding as shareholders to waive RTC’s rights to recover the Profits, the Former Directors were not trustees for RTC or for one another (see </a:t>
            </a:r>
            <a:r>
              <a:rPr lang="en-US" sz="1700" i="1" dirty="0"/>
              <a:t>Peters’ American Delicacy Company Limited v Heath </a:t>
            </a:r>
            <a:r>
              <a:rPr lang="en-US" sz="1700" dirty="0"/>
              <a:t>(1939) 61 CLR 457). They were entitled to make decisions in their own selfish interests, satisfying their own particular wishes and prejudices, and without any personal obligation to consider or act in the best interests of RTC or other shareholders... In our view, </a:t>
            </a:r>
            <a:r>
              <a:rPr lang="en-US" sz="1700" b="1" i="1" dirty="0"/>
              <a:t>in the absence of any factor that would disqualify shareholders from ratifying unauthorised or unlawful acts of directors, we see no reason why a company may not waive any claims it may have against its directors for any kind of liability where the company is solvent</a:t>
            </a:r>
            <a:r>
              <a:rPr lang="en-US" sz="17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110</a:t>
            </a:fld>
            <a:endParaRPr lang="en-US" dirty="0"/>
          </a:p>
        </p:txBody>
      </p:sp>
    </p:spTree>
    <p:extLst>
      <p:ext uri="{BB962C8B-B14F-4D97-AF65-F5344CB8AC3E}">
        <p14:creationId xmlns:p14="http://schemas.microsoft.com/office/powerpoint/2010/main" val="3774514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Ratification</a:t>
            </a:r>
          </a:p>
          <a:p>
            <a:r>
              <a:rPr lang="en-US" sz="2000" dirty="0"/>
              <a:t>Notice that </a:t>
            </a:r>
            <a:r>
              <a:rPr lang="en-US" sz="2000" i="1" dirty="0"/>
              <a:t>Raffles</a:t>
            </a:r>
            <a:r>
              <a:rPr lang="en-US" sz="2000" dirty="0"/>
              <a:t> can be distinguished from </a:t>
            </a:r>
            <a:r>
              <a:rPr lang="en-US" sz="2000" i="1" dirty="0"/>
              <a:t>Cook v Deeks </a:t>
            </a:r>
            <a:r>
              <a:rPr lang="en-US" sz="2000" dirty="0"/>
              <a:t>in that no minority shareholder interests were involved, and that all of the directors were also shareholders of RTC.</a:t>
            </a:r>
          </a:p>
          <a:p>
            <a:pPr lvl="1"/>
            <a:r>
              <a:rPr lang="en-US" sz="2000" dirty="0"/>
              <a:t>Thus, even if company property were taken by the directors for their personal benefit (i.e., misappropriated), so long as </a:t>
            </a:r>
            <a:r>
              <a:rPr lang="en-US" sz="2000" i="1" dirty="0"/>
              <a:t>all of the shareholders</a:t>
            </a:r>
            <a:r>
              <a:rPr lang="en-US" sz="2000" dirty="0"/>
              <a:t> ratify the act, then it is likely that the breach will be excused.</a:t>
            </a:r>
          </a:p>
          <a:p>
            <a:r>
              <a:rPr lang="en-US" sz="2000" dirty="0"/>
              <a:t>We will discuss ratification in more detail in the upcoming seminar where s 216B of the CA modifies this position.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111</a:t>
            </a:fld>
            <a:endParaRPr lang="en-US" dirty="0"/>
          </a:p>
        </p:txBody>
      </p:sp>
    </p:spTree>
    <p:extLst>
      <p:ext uri="{BB962C8B-B14F-4D97-AF65-F5344CB8AC3E}">
        <p14:creationId xmlns:p14="http://schemas.microsoft.com/office/powerpoint/2010/main" val="359815106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Interaction with Statutory Duties</a:t>
            </a:r>
          </a:p>
          <a:p>
            <a:r>
              <a:rPr lang="en-US" sz="2000" dirty="0"/>
              <a:t>In addition to s 156 (see earlier slide), the Companies Act (among other provisions) reinforces the no-conflict and no-profit rule by precluding specific actions of companies/directors that are particularly susceptible to self-dealing as a result of inherent conflicts of interest.</a:t>
            </a:r>
          </a:p>
          <a:p>
            <a:r>
              <a:rPr lang="en-US" sz="2000" dirty="0"/>
              <a:t>Section 157(2) makes it a criminal offence for directors to improperly use information acquired by virtue of their director’s position to gain an advantage for herself or any other person or to cause detriment 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112</a:t>
            </a:fld>
            <a:endParaRPr lang="en-US" dirty="0"/>
          </a:p>
        </p:txBody>
      </p:sp>
    </p:spTree>
    <p:extLst>
      <p:ext uri="{BB962C8B-B14F-4D97-AF65-F5344CB8AC3E}">
        <p14:creationId xmlns:p14="http://schemas.microsoft.com/office/powerpoint/2010/main" val="213858506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Interaction with Statutory Duties</a:t>
            </a:r>
          </a:p>
          <a:p>
            <a:r>
              <a:rPr lang="en-US" sz="2000" dirty="0"/>
              <a:t>Sections 162 and 163 place a general restriction (with exceptions) on companies making loans to their directors, directors of related companies, relatives of directors or companies which directors or their associates have an interest. </a:t>
            </a:r>
          </a:p>
          <a:p>
            <a:r>
              <a:rPr lang="en-US" sz="2000" dirty="0"/>
              <a:t>Section 168 makes it unlawful for a company to pay a director compensation for loss of office without the approval of the shareholders at general meeting. </a:t>
            </a:r>
          </a:p>
          <a:p>
            <a:r>
              <a:rPr lang="en-US" sz="2000" dirty="0"/>
              <a:t>Section 169 requires companies that wish to improve emoluments (i.e., fee and other benefits) for their directors to get approval from the shareholders at general meeting.</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113</a:t>
            </a:fld>
            <a:endParaRPr lang="en-US" dirty="0"/>
          </a:p>
        </p:txBody>
      </p:sp>
    </p:spTree>
    <p:extLst>
      <p:ext uri="{BB962C8B-B14F-4D97-AF65-F5344CB8AC3E}">
        <p14:creationId xmlns:p14="http://schemas.microsoft.com/office/powerpoint/2010/main" val="62022825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2" y="2180495"/>
            <a:ext cx="11029615" cy="4458843"/>
          </a:xfrm>
        </p:spPr>
        <p:txBody>
          <a:bodyPr>
            <a:normAutofit/>
          </a:bodyPr>
          <a:lstStyle/>
          <a:p>
            <a:r>
              <a:rPr lang="en-US" sz="2000" dirty="0"/>
              <a:t>See you guys next class.</a:t>
            </a:r>
            <a:endParaRPr lang="en-US" sz="2000" b="1" i="1" dirty="0"/>
          </a:p>
          <a:p>
            <a:pPr marL="324000" lvl="1" indent="0">
              <a:buNone/>
            </a:pPr>
            <a:endParaRPr lang="en-US" dirty="0"/>
          </a:p>
        </p:txBody>
      </p:sp>
      <p:sp>
        <p:nvSpPr>
          <p:cNvPr id="4" name="Slide Number Placeholder 3">
            <a:extLst>
              <a:ext uri="{FF2B5EF4-FFF2-40B4-BE49-F238E27FC236}">
                <a16:creationId xmlns:a16="http://schemas.microsoft.com/office/drawing/2014/main" id="{942B7CD3-B891-40DA-A5D4-110BD3FF3EBE}"/>
              </a:ext>
            </a:extLst>
          </p:cNvPr>
          <p:cNvSpPr>
            <a:spLocks noGrp="1"/>
          </p:cNvSpPr>
          <p:nvPr>
            <p:ph type="sldNum" sz="quarter" idx="12"/>
          </p:nvPr>
        </p:nvSpPr>
        <p:spPr/>
        <p:txBody>
          <a:bodyPr/>
          <a:lstStyle/>
          <a:p>
            <a:fld id="{7128DA7F-F6FE-453F-B8BB-1900E7257DA6}" type="slidenum">
              <a:rPr lang="en-US" smtClean="0"/>
              <a:t>114</a:t>
            </a:fld>
            <a:endParaRPr lang="en-US" dirty="0"/>
          </a:p>
        </p:txBody>
      </p:sp>
    </p:spTree>
    <p:extLst>
      <p:ext uri="{BB962C8B-B14F-4D97-AF65-F5344CB8AC3E}">
        <p14:creationId xmlns:p14="http://schemas.microsoft.com/office/powerpoint/2010/main" val="26055805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2C98D-1A22-4F9A-9447-051D3EE102D6}"/>
              </a:ext>
            </a:extLst>
          </p:cNvPr>
          <p:cNvSpPr>
            <a:spLocks noGrp="1"/>
          </p:cNvSpPr>
          <p:nvPr>
            <p:ph type="title"/>
          </p:nvPr>
        </p:nvSpPr>
        <p:spPr/>
        <p:txBody>
          <a:bodyPr/>
          <a:lstStyle/>
          <a:p>
            <a:r>
              <a:rPr lang="en-SG" dirty="0"/>
              <a:t>Bibliography</a:t>
            </a:r>
          </a:p>
        </p:txBody>
      </p:sp>
      <p:sp>
        <p:nvSpPr>
          <p:cNvPr id="3" name="Content Placeholder 2">
            <a:extLst>
              <a:ext uri="{FF2B5EF4-FFF2-40B4-BE49-F238E27FC236}">
                <a16:creationId xmlns:a16="http://schemas.microsoft.com/office/drawing/2014/main" id="{93822617-8675-44D2-9C1E-D2426925015D}"/>
              </a:ext>
            </a:extLst>
          </p:cNvPr>
          <p:cNvSpPr>
            <a:spLocks noGrp="1"/>
          </p:cNvSpPr>
          <p:nvPr>
            <p:ph idx="1"/>
          </p:nvPr>
        </p:nvSpPr>
        <p:spPr>
          <a:xfrm>
            <a:off x="481958" y="1871329"/>
            <a:ext cx="11029615" cy="4731749"/>
          </a:xfrm>
        </p:spPr>
        <p:txBody>
          <a:bodyPr>
            <a:normAutofit/>
          </a:bodyPr>
          <a:lstStyle/>
          <a:p>
            <a:pPr>
              <a:lnSpc>
                <a:spcPct val="107000"/>
              </a:lnSpc>
              <a:spcAft>
                <a:spcPts val="800"/>
              </a:spcAft>
            </a:pPr>
            <a:r>
              <a:rPr lang="en-US" sz="1300" dirty="0">
                <a:effectLst/>
                <a:ea typeface="DengXian" panose="02010600030101010101" pitchFamily="2" charset="-122"/>
                <a:cs typeface="Times New Roman" panose="02020603050405020304" pitchFamily="18" charset="0"/>
              </a:rPr>
              <a:t>Deck 15 Slide 3: </a:t>
            </a:r>
            <a:r>
              <a:rPr lang="en-SG" sz="1300" dirty="0">
                <a:ea typeface="DengXian" panose="02010600030101010101" pitchFamily="2" charset="-122"/>
                <a:cs typeface="Times New Roman" panose="02020603050405020304" pitchFamily="18" charset="0"/>
              </a:rPr>
              <a:t> </a:t>
            </a:r>
            <a:r>
              <a:rPr lang="en-US" sz="1300" dirty="0" err="1">
                <a:effectLst/>
                <a:ea typeface="DengXian" panose="02010600030101010101" pitchFamily="2" charset="-122"/>
                <a:cs typeface="Times New Roman" panose="02020603050405020304" pitchFamily="18" charset="0"/>
              </a:rPr>
              <a:t>Conaglen</a:t>
            </a:r>
            <a:r>
              <a:rPr lang="en-US" sz="1300" dirty="0">
                <a:effectLst/>
                <a:ea typeface="DengXian" panose="02010600030101010101" pitchFamily="2" charset="-122"/>
                <a:cs typeface="Times New Roman" panose="02020603050405020304" pitchFamily="18" charset="0"/>
              </a:rPr>
              <a:t> (2005) and Flannigan (2004) is from </a:t>
            </a:r>
            <a:r>
              <a:rPr lang="en-SG" sz="1300" dirty="0">
                <a:effectLst/>
                <a:ea typeface="DengXian" panose="02010600030101010101" pitchFamily="2" charset="-122"/>
                <a:cs typeface="Times New Roman" panose="02020603050405020304" pitchFamily="18" charset="0"/>
              </a:rPr>
              <a:t>M </a:t>
            </a:r>
            <a:r>
              <a:rPr lang="en-SG" sz="1300" dirty="0" err="1">
                <a:effectLst/>
                <a:ea typeface="DengXian" panose="02010600030101010101" pitchFamily="2" charset="-122"/>
                <a:cs typeface="Times New Roman" panose="02020603050405020304" pitchFamily="18" charset="0"/>
              </a:rPr>
              <a:t>Conaglen</a:t>
            </a:r>
            <a:r>
              <a:rPr lang="en-SG" sz="1300" dirty="0">
                <a:effectLst/>
                <a:ea typeface="DengXian" panose="02010600030101010101" pitchFamily="2" charset="-122"/>
                <a:cs typeface="Times New Roman" panose="02020603050405020304" pitchFamily="18" charset="0"/>
              </a:rPr>
              <a:t> ‘The Nature and Function of Fiduciary Loyalty' (2005) 121 LQR 452 and Flannigan, “Fiduciary Duties of Shareholders and Directors” [2004] JBL 277.</a:t>
            </a:r>
          </a:p>
          <a:p>
            <a:pPr>
              <a:lnSpc>
                <a:spcPct val="107000"/>
              </a:lnSpc>
              <a:spcAft>
                <a:spcPts val="800"/>
              </a:spcAft>
            </a:pPr>
            <a:r>
              <a:rPr lang="en-SG" sz="1300" dirty="0">
                <a:effectLst/>
                <a:ea typeface="DengXian" panose="02010600030101010101" pitchFamily="2" charset="-122"/>
                <a:cs typeface="Times New Roman" panose="02020603050405020304" pitchFamily="18" charset="0"/>
              </a:rPr>
              <a:t>Deck 15 Slide 6: </a:t>
            </a:r>
            <a:r>
              <a:rPr lang="en-US" sz="1300" dirty="0" err="1">
                <a:effectLst/>
                <a:ea typeface="DengXian" panose="02010600030101010101" pitchFamily="2" charset="-122"/>
                <a:cs typeface="Times New Roman" panose="02020603050405020304" pitchFamily="18" charset="0"/>
              </a:rPr>
              <a:t>Tjio</a:t>
            </a:r>
            <a:r>
              <a:rPr lang="en-US" sz="1300" dirty="0">
                <a:effectLst/>
                <a:ea typeface="DengXian" panose="02010600030101010101" pitchFamily="2" charset="-122"/>
                <a:cs typeface="Times New Roman" panose="02020603050405020304" pitchFamily="18" charset="0"/>
              </a:rPr>
              <a:t> et al (2015):</a:t>
            </a:r>
            <a:r>
              <a:rPr lang="en-SG" sz="1300" dirty="0">
                <a:ea typeface="DengXian" panose="02010600030101010101" pitchFamily="2" charset="-122"/>
                <a:cs typeface="Times New Roman" panose="02020603050405020304" pitchFamily="18" charset="0"/>
              </a:rPr>
              <a:t> is from </a:t>
            </a:r>
            <a:r>
              <a:rPr lang="en-SG" sz="1300" dirty="0">
                <a:effectLst/>
                <a:ea typeface="DengXian" panose="02010600030101010101" pitchFamily="2" charset="-122"/>
                <a:cs typeface="Times New Roman" panose="02020603050405020304" pitchFamily="18" charset="0"/>
              </a:rPr>
              <a:t>“Corporate Law” by Hans </a:t>
            </a:r>
            <a:r>
              <a:rPr lang="en-SG" sz="1300" dirty="0" err="1">
                <a:effectLst/>
                <a:ea typeface="DengXian" panose="02010600030101010101" pitchFamily="2" charset="-122"/>
                <a:cs typeface="Times New Roman" panose="02020603050405020304" pitchFamily="18" charset="0"/>
              </a:rPr>
              <a:t>Tjio</a:t>
            </a:r>
            <a:r>
              <a:rPr lang="en-SG" sz="1300" dirty="0">
                <a:effectLst/>
                <a:ea typeface="DengXian" panose="02010600030101010101" pitchFamily="2" charset="-122"/>
                <a:cs typeface="Times New Roman" panose="02020603050405020304" pitchFamily="18" charset="0"/>
              </a:rPr>
              <a:t>, Pearlie Koh and Lee </a:t>
            </a:r>
            <a:r>
              <a:rPr lang="en-SG" sz="1300" dirty="0" err="1">
                <a:effectLst/>
                <a:ea typeface="DengXian" panose="02010600030101010101" pitchFamily="2" charset="-122"/>
                <a:cs typeface="Times New Roman" panose="02020603050405020304" pitchFamily="18" charset="0"/>
              </a:rPr>
              <a:t>Pey</a:t>
            </a:r>
            <a:r>
              <a:rPr lang="en-SG" sz="1300" dirty="0">
                <a:effectLst/>
                <a:ea typeface="DengXian" panose="02010600030101010101" pitchFamily="2" charset="-122"/>
                <a:cs typeface="Times New Roman" panose="02020603050405020304" pitchFamily="18" charset="0"/>
              </a:rPr>
              <a:t> </a:t>
            </a:r>
            <a:r>
              <a:rPr lang="en-SG" sz="1300" dirty="0" err="1">
                <a:effectLst/>
                <a:ea typeface="DengXian" panose="02010600030101010101" pitchFamily="2" charset="-122"/>
                <a:cs typeface="Times New Roman" panose="02020603050405020304" pitchFamily="18" charset="0"/>
              </a:rPr>
              <a:t>Woan</a:t>
            </a:r>
            <a:r>
              <a:rPr lang="en-SG" sz="1300" dirty="0">
                <a:effectLst/>
                <a:ea typeface="DengXian" panose="02010600030101010101" pitchFamily="2" charset="-122"/>
                <a:cs typeface="Times New Roman" panose="02020603050405020304" pitchFamily="18" charset="0"/>
              </a:rPr>
              <a:t> (SAL, 2015) at [09.051].</a:t>
            </a:r>
          </a:p>
          <a:p>
            <a:pPr>
              <a:lnSpc>
                <a:spcPct val="107000"/>
              </a:lnSpc>
              <a:spcAft>
                <a:spcPts val="800"/>
              </a:spcAft>
            </a:pPr>
            <a:r>
              <a:rPr lang="en-SG" sz="1300" dirty="0">
                <a:effectLst/>
                <a:ea typeface="DengXian" panose="02010600030101010101" pitchFamily="2" charset="-122"/>
                <a:cs typeface="Times New Roman" panose="02020603050405020304" pitchFamily="18" charset="0"/>
              </a:rPr>
              <a:t>Deck 15 Slide 7: </a:t>
            </a:r>
            <a:r>
              <a:rPr lang="en-US" sz="1300" dirty="0" err="1">
                <a:effectLst/>
                <a:ea typeface="DengXian" panose="02010600030101010101" pitchFamily="2" charset="-122"/>
                <a:cs typeface="Times New Roman" panose="02020603050405020304" pitchFamily="18" charset="0"/>
              </a:rPr>
              <a:t>Tjio</a:t>
            </a:r>
            <a:r>
              <a:rPr lang="en-US" sz="1300" dirty="0">
                <a:effectLst/>
                <a:ea typeface="DengXian" panose="02010600030101010101" pitchFamily="2" charset="-122"/>
                <a:cs typeface="Times New Roman" panose="02020603050405020304" pitchFamily="18" charset="0"/>
              </a:rPr>
              <a:t> et al (2015):</a:t>
            </a:r>
            <a:r>
              <a:rPr lang="en-SG" sz="1300" dirty="0">
                <a:ea typeface="DengXian" panose="02010600030101010101" pitchFamily="2" charset="-122"/>
                <a:cs typeface="Times New Roman" panose="02020603050405020304" pitchFamily="18" charset="0"/>
              </a:rPr>
              <a:t> is from </a:t>
            </a:r>
            <a:r>
              <a:rPr lang="en-SG" sz="1300" dirty="0">
                <a:effectLst/>
                <a:ea typeface="DengXian" panose="02010600030101010101" pitchFamily="2" charset="-122"/>
                <a:cs typeface="Times New Roman" panose="02020603050405020304" pitchFamily="18" charset="0"/>
              </a:rPr>
              <a:t>Ibid</a:t>
            </a:r>
          </a:p>
          <a:p>
            <a:pPr>
              <a:lnSpc>
                <a:spcPct val="107000"/>
              </a:lnSpc>
              <a:spcAft>
                <a:spcPts val="800"/>
              </a:spcAft>
            </a:pPr>
            <a:r>
              <a:rPr lang="en-SG" sz="1300" dirty="0">
                <a:effectLst/>
                <a:ea typeface="DengXian" panose="02010600030101010101" pitchFamily="2" charset="-122"/>
                <a:cs typeface="Times New Roman" panose="02020603050405020304" pitchFamily="18" charset="0"/>
              </a:rPr>
              <a:t>Deck 15 Slide 41: </a:t>
            </a:r>
            <a:r>
              <a:rPr lang="en-US" sz="1300" dirty="0">
                <a:effectLst/>
                <a:ea typeface="DengXian" panose="02010600030101010101" pitchFamily="2" charset="-122"/>
                <a:cs typeface="Times New Roman" panose="02020603050405020304" pitchFamily="18" charset="0"/>
              </a:rPr>
              <a:t>Koh et al. (2019): is from </a:t>
            </a:r>
            <a:r>
              <a:rPr lang="en-SG" sz="1300" dirty="0">
                <a:effectLst/>
                <a:ea typeface="DengXian" panose="02010600030101010101" pitchFamily="2" charset="-122"/>
                <a:cs typeface="Times New Roman" panose="02020603050405020304" pitchFamily="18" charset="0"/>
              </a:rPr>
              <a:t>“COMPANY LAW”, Alan K KOH et al., (2019) 20 SAL Ann Rev 198 at 201-203.</a:t>
            </a:r>
          </a:p>
          <a:p>
            <a:pPr>
              <a:lnSpc>
                <a:spcPct val="107000"/>
              </a:lnSpc>
              <a:spcAft>
                <a:spcPts val="800"/>
              </a:spcAft>
            </a:pPr>
            <a:r>
              <a:rPr lang="en-SG" sz="1300" dirty="0">
                <a:effectLst/>
                <a:ea typeface="DengXian" panose="02010600030101010101" pitchFamily="2" charset="-122"/>
                <a:cs typeface="Times New Roman" panose="02020603050405020304" pitchFamily="18" charset="0"/>
              </a:rPr>
              <a:t>Deck 15 Slide 53: </a:t>
            </a:r>
            <a:r>
              <a:rPr lang="en-US" sz="1300" dirty="0" err="1">
                <a:effectLst/>
                <a:ea typeface="DengXian" panose="02010600030101010101" pitchFamily="2" charset="-122"/>
                <a:cs typeface="Times New Roman" panose="02020603050405020304" pitchFamily="18" charset="0"/>
              </a:rPr>
              <a:t>Tjio</a:t>
            </a:r>
            <a:r>
              <a:rPr lang="en-US" sz="1300" dirty="0">
                <a:effectLst/>
                <a:ea typeface="DengXian" panose="02010600030101010101" pitchFamily="2" charset="-122"/>
                <a:cs typeface="Times New Roman" panose="02020603050405020304" pitchFamily="18" charset="0"/>
              </a:rPr>
              <a:t> et al. (2015): is from </a:t>
            </a:r>
            <a:r>
              <a:rPr lang="en-SG" sz="1300" dirty="0">
                <a:effectLst/>
                <a:ea typeface="DengXian" panose="02010600030101010101" pitchFamily="2" charset="-122"/>
                <a:cs typeface="Times New Roman" panose="02020603050405020304" pitchFamily="18" charset="0"/>
              </a:rPr>
              <a:t>“Corporate Law” by Hans </a:t>
            </a:r>
            <a:r>
              <a:rPr lang="en-SG" sz="1300" dirty="0" err="1">
                <a:effectLst/>
                <a:ea typeface="DengXian" panose="02010600030101010101" pitchFamily="2" charset="-122"/>
                <a:cs typeface="Times New Roman" panose="02020603050405020304" pitchFamily="18" charset="0"/>
              </a:rPr>
              <a:t>Tjio</a:t>
            </a:r>
            <a:r>
              <a:rPr lang="en-SG" sz="1300" dirty="0">
                <a:effectLst/>
                <a:ea typeface="DengXian" panose="02010600030101010101" pitchFamily="2" charset="-122"/>
                <a:cs typeface="Times New Roman" panose="02020603050405020304" pitchFamily="18" charset="0"/>
              </a:rPr>
              <a:t>, Pearlie Koh and Lee </a:t>
            </a:r>
            <a:r>
              <a:rPr lang="en-SG" sz="1300" dirty="0" err="1">
                <a:effectLst/>
                <a:ea typeface="DengXian" panose="02010600030101010101" pitchFamily="2" charset="-122"/>
                <a:cs typeface="Times New Roman" panose="02020603050405020304" pitchFamily="18" charset="0"/>
              </a:rPr>
              <a:t>Pey</a:t>
            </a:r>
            <a:r>
              <a:rPr lang="en-SG" sz="1300" dirty="0">
                <a:effectLst/>
                <a:ea typeface="DengXian" panose="02010600030101010101" pitchFamily="2" charset="-122"/>
                <a:cs typeface="Times New Roman" panose="02020603050405020304" pitchFamily="18" charset="0"/>
              </a:rPr>
              <a:t> </a:t>
            </a:r>
            <a:r>
              <a:rPr lang="en-SG" sz="1300" dirty="0" err="1">
                <a:effectLst/>
                <a:ea typeface="DengXian" panose="02010600030101010101" pitchFamily="2" charset="-122"/>
                <a:cs typeface="Times New Roman" panose="02020603050405020304" pitchFamily="18" charset="0"/>
              </a:rPr>
              <a:t>Woan</a:t>
            </a:r>
            <a:r>
              <a:rPr lang="en-SG" sz="1300" dirty="0">
                <a:effectLst/>
                <a:ea typeface="DengXian" panose="02010600030101010101" pitchFamily="2" charset="-122"/>
                <a:cs typeface="Times New Roman" panose="02020603050405020304" pitchFamily="18" charset="0"/>
              </a:rPr>
              <a:t> (SAL, 2015) at [09.066].</a:t>
            </a:r>
          </a:p>
          <a:p>
            <a:pPr>
              <a:lnSpc>
                <a:spcPct val="107000"/>
              </a:lnSpc>
              <a:spcAft>
                <a:spcPts val="800"/>
              </a:spcAft>
            </a:pPr>
            <a:r>
              <a:rPr lang="en-SG" sz="1300" dirty="0">
                <a:effectLst/>
                <a:ea typeface="DengXian" panose="02010600030101010101" pitchFamily="2" charset="-122"/>
                <a:cs typeface="Times New Roman" panose="02020603050405020304" pitchFamily="18" charset="0"/>
              </a:rPr>
              <a:t>Deck 15 Slide 56: </a:t>
            </a:r>
            <a:r>
              <a:rPr lang="en-US" sz="1300" dirty="0" err="1">
                <a:effectLst/>
                <a:ea typeface="DengXian" panose="02010600030101010101" pitchFamily="2" charset="-122"/>
                <a:cs typeface="Times New Roman" panose="02020603050405020304" pitchFamily="18" charset="0"/>
              </a:rPr>
              <a:t>Tjio</a:t>
            </a:r>
            <a:r>
              <a:rPr lang="en-US" sz="1300" dirty="0">
                <a:effectLst/>
                <a:ea typeface="DengXian" panose="02010600030101010101" pitchFamily="2" charset="-122"/>
                <a:cs typeface="Times New Roman" panose="02020603050405020304" pitchFamily="18" charset="0"/>
              </a:rPr>
              <a:t> et al. (2015):</a:t>
            </a:r>
            <a:r>
              <a:rPr lang="en-SG" sz="1300" dirty="0">
                <a:ea typeface="DengXian" panose="02010600030101010101" pitchFamily="2" charset="-122"/>
                <a:cs typeface="Times New Roman" panose="02020603050405020304" pitchFamily="18" charset="0"/>
              </a:rPr>
              <a:t> is from </a:t>
            </a:r>
            <a:r>
              <a:rPr lang="en-SG" sz="1300" dirty="0">
                <a:effectLst/>
                <a:ea typeface="DengXian" panose="02010600030101010101" pitchFamily="2" charset="-122"/>
                <a:cs typeface="Times New Roman" panose="02020603050405020304" pitchFamily="18" charset="0"/>
              </a:rPr>
              <a:t>Ibid at [09.067].</a:t>
            </a:r>
          </a:p>
          <a:p>
            <a:pPr>
              <a:lnSpc>
                <a:spcPct val="107000"/>
              </a:lnSpc>
              <a:spcAft>
                <a:spcPts val="800"/>
              </a:spcAft>
            </a:pPr>
            <a:r>
              <a:rPr lang="en-SG" sz="1300" dirty="0">
                <a:effectLst/>
                <a:ea typeface="DengXian" panose="02010600030101010101" pitchFamily="2" charset="-122"/>
                <a:cs typeface="Times New Roman" panose="02020603050405020304" pitchFamily="18" charset="0"/>
              </a:rPr>
              <a:t>Deck 15 Slide 90: </a:t>
            </a:r>
            <a:r>
              <a:rPr lang="en-US" sz="1300" dirty="0" err="1">
                <a:effectLst/>
                <a:ea typeface="DengXian" panose="02010600030101010101" pitchFamily="2" charset="-122"/>
                <a:cs typeface="Times New Roman" panose="02020603050405020304" pitchFamily="18" charset="0"/>
              </a:rPr>
              <a:t>Tjio</a:t>
            </a:r>
            <a:r>
              <a:rPr lang="en-US" sz="1300" dirty="0">
                <a:effectLst/>
                <a:ea typeface="DengXian" panose="02010600030101010101" pitchFamily="2" charset="-122"/>
                <a:cs typeface="Times New Roman" panose="02020603050405020304" pitchFamily="18" charset="0"/>
              </a:rPr>
              <a:t> et al. (2015): is from </a:t>
            </a:r>
            <a:r>
              <a:rPr lang="en-SG" sz="1300" dirty="0">
                <a:effectLst/>
                <a:ea typeface="DengXian" panose="02010600030101010101" pitchFamily="2" charset="-122"/>
                <a:cs typeface="Times New Roman" panose="02020603050405020304" pitchFamily="18" charset="0"/>
              </a:rPr>
              <a:t>Ibid at [09.072].</a:t>
            </a:r>
          </a:p>
          <a:p>
            <a:pPr>
              <a:lnSpc>
                <a:spcPct val="107000"/>
              </a:lnSpc>
              <a:spcAft>
                <a:spcPts val="800"/>
              </a:spcAft>
            </a:pPr>
            <a:r>
              <a:rPr lang="en-SG" sz="1300" dirty="0">
                <a:effectLst/>
                <a:ea typeface="DengXian" panose="02010600030101010101" pitchFamily="2" charset="-122"/>
                <a:cs typeface="Times New Roman" panose="02020603050405020304" pitchFamily="18" charset="0"/>
              </a:rPr>
              <a:t>Deck 15 Slide 102: </a:t>
            </a:r>
            <a:r>
              <a:rPr lang="en-US" sz="1300" dirty="0">
                <a:effectLst/>
                <a:ea typeface="DengXian" panose="02010600030101010101" pitchFamily="2" charset="-122"/>
                <a:cs typeface="Times New Roman" panose="02020603050405020304" pitchFamily="18" charset="0"/>
              </a:rPr>
              <a:t>Davies and Worthington (2012):</a:t>
            </a:r>
            <a:r>
              <a:rPr lang="en-SG" sz="1300" dirty="0">
                <a:ea typeface="DengXian" panose="02010600030101010101" pitchFamily="2" charset="-122"/>
                <a:cs typeface="Times New Roman" panose="02020603050405020304" pitchFamily="18" charset="0"/>
              </a:rPr>
              <a:t> is from </a:t>
            </a:r>
            <a:r>
              <a:rPr lang="en-SG" sz="1300" dirty="0">
                <a:effectLst/>
                <a:ea typeface="DengXian" panose="02010600030101010101" pitchFamily="2" charset="-122"/>
                <a:cs typeface="Times New Roman" panose="02020603050405020304" pitchFamily="18" charset="0"/>
              </a:rPr>
              <a:t>Davies, PL, Worthington, S (2012) “Principles of Modern Company Law”, 9th </a:t>
            </a:r>
            <a:r>
              <a:rPr lang="en-SG" sz="1300" dirty="0" err="1">
                <a:effectLst/>
                <a:ea typeface="DengXian" panose="02010600030101010101" pitchFamily="2" charset="-122"/>
                <a:cs typeface="Times New Roman" panose="02020603050405020304" pitchFamily="18" charset="0"/>
              </a:rPr>
              <a:t>edn</a:t>
            </a:r>
            <a:r>
              <a:rPr lang="en-SG" sz="1300" dirty="0">
                <a:effectLst/>
                <a:ea typeface="DengXian" panose="02010600030101010101" pitchFamily="2" charset="-122"/>
                <a:cs typeface="Times New Roman" panose="02020603050405020304" pitchFamily="18" charset="0"/>
              </a:rPr>
              <a:t>. London: Sweet &amp; Maxwell at 626.</a:t>
            </a:r>
          </a:p>
          <a:p>
            <a:pPr>
              <a:lnSpc>
                <a:spcPct val="107000"/>
              </a:lnSpc>
              <a:spcAft>
                <a:spcPts val="800"/>
              </a:spcAft>
            </a:pPr>
            <a:r>
              <a:rPr lang="en-US" sz="1300" dirty="0">
                <a:effectLst/>
                <a:ea typeface="DengXian" panose="02010600030101010101" pitchFamily="2" charset="-122"/>
                <a:cs typeface="Times New Roman" panose="02020603050405020304" pitchFamily="18" charset="0"/>
              </a:rPr>
              <a:t>(see also </a:t>
            </a:r>
            <a:r>
              <a:rPr lang="en-US" sz="1300" dirty="0" err="1">
                <a:effectLst/>
                <a:ea typeface="DengXian" panose="02010600030101010101" pitchFamily="2" charset="-122"/>
                <a:cs typeface="Times New Roman" panose="02020603050405020304" pitchFamily="18" charset="0"/>
              </a:rPr>
              <a:t>Puchniak</a:t>
            </a:r>
            <a:r>
              <a:rPr lang="en-US" sz="1300" dirty="0">
                <a:effectLst/>
                <a:ea typeface="DengXian" panose="02010600030101010101" pitchFamily="2" charset="-122"/>
                <a:cs typeface="Times New Roman" panose="02020603050405020304" pitchFamily="18" charset="0"/>
              </a:rPr>
              <a:t> (2021))</a:t>
            </a:r>
            <a:endParaRPr lang="en-SG" sz="1300" dirty="0">
              <a:effectLst/>
              <a:ea typeface="DengXian" panose="02010600030101010101" pitchFamily="2" charset="-122"/>
              <a:cs typeface="Times New Roman" panose="02020603050405020304" pitchFamily="18" charset="0"/>
            </a:endParaRPr>
          </a:p>
          <a:p>
            <a:pPr>
              <a:lnSpc>
                <a:spcPct val="107000"/>
              </a:lnSpc>
              <a:spcAft>
                <a:spcPts val="800"/>
              </a:spcAft>
            </a:pPr>
            <a:r>
              <a:rPr lang="en-SG" sz="1300" dirty="0">
                <a:effectLst/>
                <a:ea typeface="DengXian" panose="02010600030101010101" pitchFamily="2" charset="-122"/>
                <a:cs typeface="Times New Roman" panose="02020603050405020304" pitchFamily="18" charset="0"/>
              </a:rPr>
              <a:t>Deck 15 Slide 103: </a:t>
            </a:r>
            <a:r>
              <a:rPr lang="en-US" sz="1300" dirty="0">
                <a:effectLst/>
                <a:ea typeface="DengXian" panose="02010600030101010101" pitchFamily="2" charset="-122"/>
                <a:cs typeface="Times New Roman" panose="02020603050405020304" pitchFamily="18" charset="0"/>
              </a:rPr>
              <a:t>Lim (2015): is from </a:t>
            </a:r>
            <a:r>
              <a:rPr lang="en-SG" sz="1300" dirty="0">
                <a:effectLst/>
                <a:ea typeface="DengXian" panose="02010600030101010101" pitchFamily="2" charset="-122"/>
                <a:cs typeface="Times New Roman" panose="02020603050405020304" pitchFamily="18" charset="0"/>
              </a:rPr>
              <a:t>“Contracting out of Fiduciary Duties”, Ernest Lim, Common Law World Review 2015, Vol. 44(4) 276–297 at 282.</a:t>
            </a:r>
          </a:p>
          <a:p>
            <a:pPr>
              <a:lnSpc>
                <a:spcPct val="107000"/>
              </a:lnSpc>
              <a:spcAft>
                <a:spcPts val="800"/>
              </a:spcAft>
            </a:pPr>
            <a:r>
              <a:rPr lang="en-SG" sz="1300" dirty="0">
                <a:effectLst/>
                <a:ea typeface="DengXian" panose="02010600030101010101" pitchFamily="2" charset="-122"/>
                <a:cs typeface="Times New Roman" panose="02020603050405020304" pitchFamily="18" charset="0"/>
              </a:rPr>
              <a:t>Deck 15 Slide 103: </a:t>
            </a:r>
            <a:r>
              <a:rPr lang="en-US" sz="1300" dirty="0">
                <a:effectLst/>
                <a:ea typeface="DengXian" panose="02010600030101010101" pitchFamily="2" charset="-122"/>
                <a:cs typeface="Times New Roman" panose="02020603050405020304" pitchFamily="18" charset="0"/>
              </a:rPr>
              <a:t>Lim (2015): is from </a:t>
            </a:r>
            <a:r>
              <a:rPr lang="en-SG" sz="1300" dirty="0">
                <a:effectLst/>
                <a:ea typeface="DengXian" panose="02010600030101010101" pitchFamily="2" charset="-122"/>
                <a:cs typeface="Times New Roman" panose="02020603050405020304" pitchFamily="18" charset="0"/>
              </a:rPr>
              <a:t>Ibid.</a:t>
            </a:r>
          </a:p>
          <a:p>
            <a:endParaRPr lang="en-SG" dirty="0"/>
          </a:p>
        </p:txBody>
      </p:sp>
      <p:sp>
        <p:nvSpPr>
          <p:cNvPr id="4" name="Slide Number Placeholder 3">
            <a:extLst>
              <a:ext uri="{FF2B5EF4-FFF2-40B4-BE49-F238E27FC236}">
                <a16:creationId xmlns:a16="http://schemas.microsoft.com/office/drawing/2014/main" id="{9B79B01D-D2A1-40BF-8617-CEFDAE018184}"/>
              </a:ext>
            </a:extLst>
          </p:cNvPr>
          <p:cNvSpPr>
            <a:spLocks noGrp="1"/>
          </p:cNvSpPr>
          <p:nvPr>
            <p:ph type="sldNum" sz="quarter" idx="12"/>
          </p:nvPr>
        </p:nvSpPr>
        <p:spPr/>
        <p:txBody>
          <a:bodyPr/>
          <a:lstStyle/>
          <a:p>
            <a:fld id="{7128DA7F-F6FE-453F-B8BB-1900E7257DA6}" type="slidenum">
              <a:rPr lang="en-US" smtClean="0"/>
              <a:t>115</a:t>
            </a:fld>
            <a:endParaRPr lang="en-US" dirty="0"/>
          </a:p>
        </p:txBody>
      </p:sp>
    </p:spTree>
    <p:extLst>
      <p:ext uri="{BB962C8B-B14F-4D97-AF65-F5344CB8AC3E}">
        <p14:creationId xmlns:p14="http://schemas.microsoft.com/office/powerpoint/2010/main" val="2711522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Boardman v Phipps </a:t>
            </a:r>
            <a:r>
              <a:rPr lang="en-US" sz="2000" b="1" dirty="0"/>
              <a:t>[1967] 2 AC 46</a:t>
            </a:r>
          </a:p>
          <a:p>
            <a:pPr lvl="1"/>
            <a:r>
              <a:rPr lang="en-US" sz="2000" dirty="0"/>
              <a:t>Lord Upjohn dissented:</a:t>
            </a:r>
          </a:p>
          <a:p>
            <a:pPr lvl="2"/>
            <a:r>
              <a:rPr lang="en-US" sz="1800" dirty="0"/>
              <a:t>Information is not property at all.</a:t>
            </a:r>
          </a:p>
          <a:p>
            <a:pPr lvl="2"/>
            <a:r>
              <a:rPr lang="en-US" sz="1800" dirty="0"/>
              <a:t>No general rule that information learnt by a trustee during the course of his duties was property of the trust and could not be used by him. He can use the information for his own benefit or for the benefit of other trusts unless it is confidential information given to him (i) in circumstances which, regardless of his position as a trustee, would make it a breach of confidence for him to communicate to anyone for it was given to him as confidential; or (ii) in a fiduciary capacity, and its use would place him in a position where his duty and interest might possibly conflict.</a:t>
            </a:r>
          </a:p>
          <a:p>
            <a:pPr lvl="2"/>
            <a:r>
              <a:rPr lang="en-US" sz="1800" dirty="0"/>
              <a:t>Lord Upjohn’s version of “real sensible possibility of conflict” was cited with approval in subsequent cases.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12</a:t>
            </a:fld>
            <a:endParaRPr lang="en-US" dirty="0"/>
          </a:p>
        </p:txBody>
      </p:sp>
    </p:spTree>
    <p:extLst>
      <p:ext uri="{BB962C8B-B14F-4D97-AF65-F5344CB8AC3E}">
        <p14:creationId xmlns:p14="http://schemas.microsoft.com/office/powerpoint/2010/main" val="3969043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General Principles</a:t>
            </a:r>
          </a:p>
          <a:p>
            <a:r>
              <a:rPr lang="en-US" sz="2000" dirty="0"/>
              <a:t>After </a:t>
            </a:r>
            <a:r>
              <a:rPr lang="en-US" sz="2000" i="1" dirty="0"/>
              <a:t>Boardman</a:t>
            </a:r>
            <a:r>
              <a:rPr lang="en-US" sz="2000" dirty="0"/>
              <a:t>, the caselaw (and literature) has been divided as to the appropriate objective test to be applied in “conflict of interests”-type situations.</a:t>
            </a:r>
            <a:endParaRPr lang="en-US" sz="2000" b="1" i="1" dirty="0"/>
          </a:p>
          <a:p>
            <a:pPr lvl="1"/>
            <a:r>
              <a:rPr lang="en-US" sz="2000" dirty="0"/>
              <a:t>Whether a reasonable person looking at the relevant facts and circumstances of the particular case would think that there was a </a:t>
            </a:r>
            <a:r>
              <a:rPr lang="en-US" sz="2000" b="1" i="1" dirty="0"/>
              <a:t>mere possibility of conflict </a:t>
            </a:r>
            <a:r>
              <a:rPr lang="en-US" sz="2000" dirty="0"/>
              <a:t>(majority of the House of Lords).</a:t>
            </a:r>
          </a:p>
          <a:p>
            <a:pPr lvl="1"/>
            <a:r>
              <a:rPr lang="en-US" sz="2000" dirty="0"/>
              <a:t>Whether a reasonable person looking at the relevant facts and circumstances of the particular case would think that there was a </a:t>
            </a:r>
            <a:r>
              <a:rPr lang="en-US" sz="2000" b="1" i="1" dirty="0"/>
              <a:t>real sensible possibility of conflict </a:t>
            </a:r>
            <a:r>
              <a:rPr lang="en-US" sz="2000" dirty="0"/>
              <a:t>(Lord Upjohn’s dissent)</a:t>
            </a:r>
          </a:p>
          <a:p>
            <a:r>
              <a:rPr lang="en-US" sz="2000" dirty="0"/>
              <a:t>This debate was addressed by the Court of Appeal in </a:t>
            </a:r>
            <a:r>
              <a:rPr lang="en-US" sz="2000" i="1" dirty="0"/>
              <a:t>Ng Eng Ghee v Mamata Kapil Dave </a:t>
            </a:r>
            <a:r>
              <a:rPr lang="en-US" sz="2000" dirty="0"/>
              <a:t>[2009] SGCA 14</a:t>
            </a:r>
          </a:p>
          <a:p>
            <a:pPr lvl="1"/>
            <a:r>
              <a:rPr lang="en-US" sz="1800" dirty="0"/>
              <a:t>But see </a:t>
            </a:r>
            <a:r>
              <a:rPr lang="en-US" sz="1800" i="1" dirty="0"/>
              <a:t>Higgins, Danial Patrick v Mulacek, Philippe Emanuel </a:t>
            </a:r>
            <a:r>
              <a:rPr lang="en-US" sz="1800" dirty="0"/>
              <a:t>[2016] 5 SLR 848 which applied Lord Upjohn’s test.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13</a:t>
            </a:fld>
            <a:endParaRPr lang="en-US" dirty="0"/>
          </a:p>
        </p:txBody>
      </p:sp>
    </p:spTree>
    <p:extLst>
      <p:ext uri="{BB962C8B-B14F-4D97-AF65-F5344CB8AC3E}">
        <p14:creationId xmlns:p14="http://schemas.microsoft.com/office/powerpoint/2010/main" val="3791608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Ng Eng Ghee v Mamata Kapil Dave </a:t>
            </a:r>
            <a:r>
              <a:rPr lang="en-US" sz="1800" b="1" dirty="0"/>
              <a:t>[2009] SGCA 14</a:t>
            </a:r>
          </a:p>
          <a:p>
            <a:pPr lvl="1"/>
            <a:r>
              <a:rPr lang="en-US" sz="1800" b="1" dirty="0"/>
              <a:t>Held: </a:t>
            </a:r>
            <a:r>
              <a:rPr lang="en-US" sz="1800" dirty="0"/>
              <a:t>at [137]: “The duty to avoid conflicts of interest is a facet of the duty of fidelity. It is “an inflexible rule of a Court of Equity” (see </a:t>
            </a:r>
            <a:r>
              <a:rPr lang="en-US" sz="1800" i="1" dirty="0"/>
              <a:t>Bray v Ford </a:t>
            </a:r>
            <a:r>
              <a:rPr lang="en-US" sz="1800" dirty="0"/>
              <a:t>[1896] AC 44 at 51) that a fiduciary may not place himself in a position or enter into a transaction in which his personal interest may conflict with his duty to his principal, unless his principal, with full knowledge of all the material circumstances and of the nature and extent of the fiduciary’s interest, consents.”</a:t>
            </a:r>
          </a:p>
          <a:p>
            <a:pPr lvl="1"/>
            <a:r>
              <a:rPr lang="en-US" sz="1800" dirty="0"/>
              <a:t>At [138]: “It is important to note that these proscriptive duties are targeted against potential (not merely actual) conflict. A fiduciary should not even contemplate procuring a personal advantage, let alone secure one. The law has thus focused essentially on whether the performance of a duty by the fiduciary may be influenced or tainted by a conflict of interest. </a:t>
            </a:r>
            <a:r>
              <a:rPr lang="en-US" sz="1800" b="1" i="1" dirty="0"/>
              <a:t>As it is virtually impossible to know what considerations have gone into an act or a decision of the fiduciary, the law sensibly does not require proof of an actual conflict of interest where such an allegation is made</a:t>
            </a:r>
            <a:r>
              <a:rPr lang="en-US" sz="1800" dirty="0"/>
              <a:t>… </a:t>
            </a:r>
            <a:r>
              <a:rPr lang="en-US" sz="1800" b="1" i="1" dirty="0"/>
              <a:t>The law only requires that there is a reasonable perception of a conflict of interest arising, since it is impossible to conduct an inquiry into the subjective motives which influenced a fiduciary’s conduct to determine whether a genuine conflict of interest occurred</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14</a:t>
            </a:fld>
            <a:endParaRPr lang="en-US" dirty="0"/>
          </a:p>
        </p:txBody>
      </p:sp>
    </p:spTree>
    <p:extLst>
      <p:ext uri="{BB962C8B-B14F-4D97-AF65-F5344CB8AC3E}">
        <p14:creationId xmlns:p14="http://schemas.microsoft.com/office/powerpoint/2010/main" val="3912595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Ng Eng Ghee v Mamata Kapil Dave </a:t>
            </a:r>
            <a:r>
              <a:rPr lang="en-US" sz="2000" b="1" dirty="0"/>
              <a:t>[2009] SGCA 14</a:t>
            </a:r>
          </a:p>
          <a:p>
            <a:pPr lvl="1"/>
            <a:r>
              <a:rPr lang="en-US" sz="2000" b="1" dirty="0"/>
              <a:t>Held: </a:t>
            </a:r>
            <a:r>
              <a:rPr lang="en-US" sz="2000" dirty="0"/>
              <a:t>at [142], referring to </a:t>
            </a:r>
            <a:r>
              <a:rPr lang="en-US" sz="2000" i="1" dirty="0"/>
              <a:t>Boardman</a:t>
            </a:r>
            <a:r>
              <a:rPr lang="en-US" sz="2000" dirty="0"/>
              <a:t>: “In recent times, Lord Upjohn’s “</a:t>
            </a:r>
            <a:r>
              <a:rPr lang="en-US" sz="2000" b="1" i="1" dirty="0"/>
              <a:t>real sensible possibility</a:t>
            </a:r>
            <a:r>
              <a:rPr lang="en-US" sz="2000" dirty="0"/>
              <a:t>” test appears to have found some favour in the lower English courts (see, for example, </a:t>
            </a:r>
            <a:r>
              <a:rPr lang="en-US" sz="2000" i="1" dirty="0"/>
              <a:t>Re Bhullar Bros Ltd </a:t>
            </a:r>
            <a:r>
              <a:rPr lang="en-US" sz="2000" dirty="0"/>
              <a:t>[2003] BCC 711 and </a:t>
            </a:r>
            <a:r>
              <a:rPr lang="en-US" sz="2000" i="1" dirty="0"/>
              <a:t>Kingsley IT Consulting Ltd v McIntosh </a:t>
            </a:r>
            <a:r>
              <a:rPr lang="en-US" sz="2000" dirty="0"/>
              <a:t>[2006] BCC 875), although the test of </a:t>
            </a:r>
            <a:r>
              <a:rPr lang="en-US" sz="2000" b="1" i="1" dirty="0"/>
              <a:t>mere possibility </a:t>
            </a:r>
            <a:r>
              <a:rPr lang="en-US" sz="2000" dirty="0"/>
              <a:t>favoured by the majority is still recognised as the prevailing view (see, for example, Robert Pearce &amp; John Stevens, The Law of Trusts and Equitable Obligations (Oxford University Press, 4th Ed, 2006) (“Pearce &amp; Stevens”) at p 802). </a:t>
            </a:r>
            <a:r>
              <a:rPr lang="en-US" sz="2000" b="1" i="1" dirty="0"/>
              <a:t>The position is not yet settled in Singapore. </a:t>
            </a:r>
            <a:r>
              <a:rPr lang="en-US" sz="2000" dirty="0"/>
              <a:t>In the present appeals, it does not in the ultimate analysis matter which test is applied. The point is that the Horizon Board had applied the wrong test by looking for proof of actual conflict (see [200] below). It is therefore not necessary for us to decide this issue although we accept that it is certainly arguable that the stricter approach taken by the majority in </a:t>
            </a:r>
            <a:r>
              <a:rPr lang="en-US" sz="2000" i="1" dirty="0"/>
              <a:t>Boardman v Phipps</a:t>
            </a:r>
            <a:r>
              <a:rPr lang="en-US" sz="2000" dirty="0"/>
              <a:t> is preferable for three reasons.”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15</a:t>
            </a:fld>
            <a:endParaRPr lang="en-US" dirty="0"/>
          </a:p>
        </p:txBody>
      </p:sp>
    </p:spTree>
    <p:extLst>
      <p:ext uri="{BB962C8B-B14F-4D97-AF65-F5344CB8AC3E}">
        <p14:creationId xmlns:p14="http://schemas.microsoft.com/office/powerpoint/2010/main" val="1289827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Ng Eng Ghee v Mamata Kapil Dave </a:t>
            </a:r>
            <a:r>
              <a:rPr lang="en-US" sz="1800" b="1" dirty="0"/>
              <a:t>[2009] SGCA 14</a:t>
            </a:r>
          </a:p>
          <a:p>
            <a:pPr lvl="1"/>
            <a:r>
              <a:rPr lang="en-US" sz="1800" b="1" dirty="0"/>
              <a:t>Held: </a:t>
            </a:r>
            <a:r>
              <a:rPr lang="en-US" sz="1800" dirty="0"/>
              <a:t>at [143]: “The first is the need to </a:t>
            </a:r>
            <a:r>
              <a:rPr lang="en-US" sz="1800" b="1" i="1" dirty="0"/>
              <a:t>extinguish all possibility of temptation and to deter fiduciaries who may be tempted to abuse their positions. </a:t>
            </a:r>
            <a:r>
              <a:rPr lang="en-US" sz="1800" dirty="0"/>
              <a:t>In an article, Matthew Conaglen, “The Nature and Function of Fiduciary Loyalty” (2005) 121 LQR 452, the author describes the fiduciary duty of loyalty </a:t>
            </a:r>
            <a:r>
              <a:rPr lang="en-US" sz="1800" b="1" i="1" dirty="0"/>
              <a:t>as a “prophylactic” duty</a:t>
            </a:r>
            <a:r>
              <a:rPr lang="en-US" sz="1800" dirty="0"/>
              <a:t> (at 453, 468–469) and states: The policy underlying the fiduciary conflict principle is to discourage fiduciaries from acting in situations that carry a heightened risk of breach of non-fiduciary duties.”</a:t>
            </a:r>
          </a:p>
          <a:p>
            <a:pPr lvl="1"/>
            <a:r>
              <a:rPr lang="en-US" sz="1800" dirty="0"/>
              <a:t>At [144]: “Another reason is the </a:t>
            </a:r>
            <a:r>
              <a:rPr lang="en-US" sz="1800" b="1" i="1" dirty="0"/>
              <a:t>difficulty of inquiring into a person’s state of mind or motives</a:t>
            </a:r>
            <a:r>
              <a:rPr lang="en-US" sz="1800" dirty="0"/>
              <a:t>, and therefore of ascertaining whether an actual conflict of interest has occurred... it is impossible to conduct an inquiry into the subjective motives which influenced a fiduciary’s conduct to determine whether a genuine conflict of interest occurred. The court can only look to the objective reality of external appearances, and the mere possibility of such a conflict triggers a remedial response in favour of the principal. This ensures that a situation can never arise where the fiduciary does in fact profit from a breach of his duty.”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16</a:t>
            </a:fld>
            <a:endParaRPr lang="en-US" dirty="0"/>
          </a:p>
        </p:txBody>
      </p:sp>
    </p:spTree>
    <p:extLst>
      <p:ext uri="{BB962C8B-B14F-4D97-AF65-F5344CB8AC3E}">
        <p14:creationId xmlns:p14="http://schemas.microsoft.com/office/powerpoint/2010/main" val="3948146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Ng Eng Ghee v Mamata Kapil Dave </a:t>
            </a:r>
            <a:r>
              <a:rPr lang="en-US" sz="1800" b="1" dirty="0"/>
              <a:t>[2009] SGCA 14</a:t>
            </a:r>
          </a:p>
          <a:p>
            <a:pPr lvl="1"/>
            <a:r>
              <a:rPr lang="en-US" sz="1800" b="1" dirty="0"/>
              <a:t>Held: </a:t>
            </a:r>
            <a:r>
              <a:rPr lang="en-US" sz="1800" dirty="0"/>
              <a:t>at [145]: “The third reason is similar but subtly different. It is the difficulty of detecting actual conflicts of interest given the ease with which fiduciaries may conceal them. As Prof Robert Flannigan rather aptly puts it in “The Strict Character of Fiduciary Liability” [2006] NZ Law Rev 209 at 210–211: Even given monitoring and market controls, fiduciaries invariably are in a position to manipulate the appearance of relations and transactions. Particularly where they are sophisticated, fiduciaries are able to structure and document intentions, events, and opportunities so as to erect a façade of regularity. Where they do so effectively, ex ante or ex post, others will not perceive or comprehend the operation of their self-interest. We know that opportunistic motive can be disguised as dedication, sacrifice, or fidelity. We know that circumstances of limited access may be shaped to imply virtue where in truth there is avarice and duplicity. We know that fiduciaries can arrange to receive benefits remotely or tacitly. We know, in other words, that corrupt motive can be made undetectable. That is the particular facility of fiduciaries. The nature of their functional limited access provides both the opportunity and the means to covertly engage their self-interest. It is that capacity for fabrication and colouration that drives consensus to a strict liability. In a real sense, we are prey to fiduciary appetites for unauthorised gain.”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17</a:t>
            </a:fld>
            <a:endParaRPr lang="en-US" dirty="0"/>
          </a:p>
        </p:txBody>
      </p:sp>
    </p:spTree>
    <p:extLst>
      <p:ext uri="{BB962C8B-B14F-4D97-AF65-F5344CB8AC3E}">
        <p14:creationId xmlns:p14="http://schemas.microsoft.com/office/powerpoint/2010/main" val="3282105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C.f. Higgins, Danial Patrick v Mulacek, Philippe Emanuel </a:t>
            </a:r>
            <a:r>
              <a:rPr lang="en-US" sz="2000" b="1" dirty="0"/>
              <a:t>[2016] 5 SLR 848</a:t>
            </a:r>
          </a:p>
          <a:p>
            <a:pPr lvl="1"/>
            <a:r>
              <a:rPr lang="en-US" sz="2000" b="1" dirty="0"/>
              <a:t>Held: </a:t>
            </a:r>
            <a:r>
              <a:rPr lang="en-US" sz="2000" dirty="0"/>
              <a:t>“At [30], Jonathan Parker LJ explained that in determining whether there was such a conflict, the test to be applied was that articulated by Lord Upjohn in </a:t>
            </a:r>
            <a:r>
              <a:rPr lang="en-US" sz="2000" i="1" dirty="0"/>
              <a:t>Boardman v Phipps </a:t>
            </a:r>
            <a:r>
              <a:rPr lang="en-US" sz="2000" dirty="0"/>
              <a:t>[1967] 2 AC 46 at 124, which was whether “reasonable men looking at the facts would think there is a real sensible possibility of conflict” between the interests of the principal and the personal interests of the fiduciary… </a:t>
            </a:r>
            <a:r>
              <a:rPr lang="en-US" sz="2000" b="1" i="1" dirty="0"/>
              <a:t>the question is whether reasonable men looking at the facts would think that there was a real sensible possibility</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18</a:t>
            </a:fld>
            <a:endParaRPr lang="en-US" dirty="0"/>
          </a:p>
        </p:txBody>
      </p:sp>
    </p:spTree>
    <p:extLst>
      <p:ext uri="{BB962C8B-B14F-4D97-AF65-F5344CB8AC3E}">
        <p14:creationId xmlns:p14="http://schemas.microsoft.com/office/powerpoint/2010/main" val="3668369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Sim Poh Ping v Winsta Holding Pte Ltd </a:t>
            </a:r>
            <a:r>
              <a:rPr lang="en-US" sz="2000" b="1" dirty="0"/>
              <a:t>[2020] 1 SLR 1199</a:t>
            </a:r>
          </a:p>
          <a:p>
            <a:pPr lvl="1"/>
            <a:r>
              <a:rPr lang="en-US" sz="2000" b="1" dirty="0"/>
              <a:t>Facts: </a:t>
            </a:r>
            <a:r>
              <a:rPr lang="en-US" sz="2000" dirty="0"/>
              <a:t>A director submitted that he was not in breach of the no-conflict rule as he had not favoured his own interests over those of the plaintiff group since he had no interests in the defendant corporations to whom the opportunities had been diverted, although his daughters did.</a:t>
            </a:r>
          </a:p>
          <a:p>
            <a:pPr lvl="1"/>
            <a:r>
              <a:rPr lang="en-US" sz="2000" b="1" dirty="0"/>
              <a:t>Held: </a:t>
            </a:r>
            <a:r>
              <a:rPr lang="en-US" sz="2000" dirty="0"/>
              <a:t>The Court rejected this argument, noting that a breach of this duty can take place if the interests of a third party are preferred over those of the party to whom the duty is owed.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19</a:t>
            </a:fld>
            <a:endParaRPr lang="en-US" dirty="0"/>
          </a:p>
        </p:txBody>
      </p:sp>
    </p:spTree>
    <p:extLst>
      <p:ext uri="{BB962C8B-B14F-4D97-AF65-F5344CB8AC3E}">
        <p14:creationId xmlns:p14="http://schemas.microsoft.com/office/powerpoint/2010/main" val="1782810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a:xfrm>
            <a:off x="581192" y="702156"/>
            <a:ext cx="11029616" cy="1013800"/>
          </a:xfrm>
        </p:spPr>
        <p:txBody>
          <a:bodyPr>
            <a:normAutofit/>
          </a:bodyPr>
          <a:lstStyle/>
          <a:p>
            <a:r>
              <a:rPr lang="en-US" dirty="0"/>
              <a:t>Directors’ duties III</a:t>
            </a:r>
          </a:p>
        </p:txBody>
      </p:sp>
      <p:sp>
        <p:nvSpPr>
          <p:cNvPr id="11" name="Rectangle 10">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picture containing drawing&#10;&#10;Description automatically generated">
            <a:extLst>
              <a:ext uri="{FF2B5EF4-FFF2-40B4-BE49-F238E27FC236}">
                <a16:creationId xmlns:a16="http://schemas.microsoft.com/office/drawing/2014/main" id="{4BAA0921-244A-4243-B5C8-9DC525FF1CA0}"/>
              </a:ext>
            </a:extLst>
          </p:cNvPr>
          <p:cNvPicPr>
            <a:picLocks noChangeAspect="1"/>
          </p:cNvPicPr>
          <p:nvPr/>
        </p:nvPicPr>
        <p:blipFill rotWithShape="1">
          <a:blip r:embed="rId3">
            <a:extLst>
              <a:ext uri="{28A0092B-C50C-407E-A947-70E740481C1C}">
                <a14:useLocalDpi xmlns:a14="http://schemas.microsoft.com/office/drawing/2010/main" val="0"/>
              </a:ext>
            </a:extLst>
          </a:blip>
          <a:srcRect l="11013" r="35950" b="-2"/>
          <a:stretch/>
        </p:blipFill>
        <p:spPr>
          <a:xfrm>
            <a:off x="657225" y="2361056"/>
            <a:ext cx="4962525" cy="3649219"/>
          </a:xfrm>
          <a:prstGeom prst="rect">
            <a:avLst/>
          </a:prstGeom>
        </p:spPr>
      </p:pic>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6335805" y="2180496"/>
            <a:ext cx="5275001" cy="4045683"/>
          </a:xfrm>
        </p:spPr>
        <p:txBody>
          <a:bodyPr>
            <a:normAutofit/>
          </a:bodyPr>
          <a:lstStyle/>
          <a:p>
            <a:r>
              <a:rPr lang="en-US" sz="2000" dirty="0"/>
              <a:t>Overview/Recap</a:t>
            </a:r>
          </a:p>
          <a:p>
            <a:r>
              <a:rPr lang="en-US" sz="2000" dirty="0"/>
              <a:t>The Duty to Avoid Conflicts of Interests</a:t>
            </a:r>
          </a:p>
          <a:p>
            <a:r>
              <a:rPr lang="en-US" sz="2000" dirty="0"/>
              <a:t>Ratification</a:t>
            </a:r>
          </a:p>
        </p:txBody>
      </p:sp>
      <p:sp>
        <p:nvSpPr>
          <p:cNvPr id="4" name="Slide Number Placeholder 3">
            <a:extLst>
              <a:ext uri="{FF2B5EF4-FFF2-40B4-BE49-F238E27FC236}">
                <a16:creationId xmlns:a16="http://schemas.microsoft.com/office/drawing/2014/main" id="{0B5E5A25-AC98-493D-AB03-76077FCE0C45}"/>
              </a:ext>
            </a:extLst>
          </p:cNvPr>
          <p:cNvSpPr>
            <a:spLocks noGrp="1"/>
          </p:cNvSpPr>
          <p:nvPr>
            <p:ph type="sldNum" sz="quarter" idx="12"/>
          </p:nvPr>
        </p:nvSpPr>
        <p:spPr>
          <a:xfrm>
            <a:off x="10558300" y="6400800"/>
            <a:ext cx="1052508" cy="365125"/>
          </a:xfrm>
        </p:spPr>
        <p:txBody>
          <a:bodyPr>
            <a:normAutofit/>
          </a:bodyPr>
          <a:lstStyle/>
          <a:p>
            <a:pPr>
              <a:spcAft>
                <a:spcPts val="600"/>
              </a:spcAft>
            </a:pPr>
            <a:fld id="{7128DA7F-F6FE-453F-B8BB-1900E7257DA6}" type="slidenum">
              <a:rPr lang="en-US" smtClean="0"/>
              <a:pPr>
                <a:spcAft>
                  <a:spcPts val="600"/>
                </a:spcAft>
              </a:pPr>
              <a:t>2</a:t>
            </a:fld>
            <a:endParaRPr lang="en-US" dirty="0"/>
          </a:p>
        </p:txBody>
      </p:sp>
    </p:spTree>
    <p:extLst>
      <p:ext uri="{BB962C8B-B14F-4D97-AF65-F5344CB8AC3E}">
        <p14:creationId xmlns:p14="http://schemas.microsoft.com/office/powerpoint/2010/main" val="10673356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Sim Poh Ping v Winsta Holding Pte Ltd </a:t>
            </a:r>
            <a:r>
              <a:rPr lang="en-US" sz="1800" b="1" dirty="0"/>
              <a:t>[2020] 1 SLR 1199</a:t>
            </a:r>
          </a:p>
          <a:p>
            <a:pPr lvl="1"/>
            <a:r>
              <a:rPr lang="en-US" sz="1800" b="1" dirty="0"/>
              <a:t>Held: </a:t>
            </a:r>
            <a:r>
              <a:rPr lang="en-US" sz="1800" dirty="0"/>
              <a:t>“the cases in which this particular formulation of the rule is applied involve allegations of the fiduciary in question preferring his own interests, as opposed to some other interests. The true statement of principle, however, is not so narrow. In other cases, the High Court has contemplated the possibility of breach of the no-conflict rule where the errant fiduciary prefers not his own interests, but rather the interests of a third party, over the interests of his principal...”</a:t>
            </a:r>
          </a:p>
          <a:p>
            <a:pPr lvl="1"/>
            <a:r>
              <a:rPr lang="en-US" sz="1800" dirty="0"/>
              <a:t>“It is inherent in the nature of this core fiduciary duty that the fiduciary places the interest of the beneficiary above all other interests. The no-conflict rule is fundamentally concerned with securing the utmost protection of the beneficiary. </a:t>
            </a:r>
            <a:r>
              <a:rPr lang="en-US" sz="1800" b="1" i="1" dirty="0"/>
              <a:t>Hence, it is wholly unsurprising that the rule does not depend on whether the preferred interests are those of the fiduciary or those of a third party. </a:t>
            </a:r>
            <a:r>
              <a:rPr lang="en-US" sz="1800" dirty="0"/>
              <a:t>The prevention of any personal gain by the fiduciary himself is only a corollary of the fundamental concern.  Here, even if the Judge was wrong to infer that Mr Sim had personal interests in the Corporate Defendants or Devonshire, we think that he was nevertheless right to infer that Mr Sim, in essentially turning a blind eye to his daughters’ breaches of fiduciary duty and failing to disclose the same to the Winsta Group or to take any action to stop his daughters, had preferred the interests of third parties, namely, the Corporate Defendants and his daughters.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20</a:t>
            </a:fld>
            <a:endParaRPr lang="en-US" dirty="0"/>
          </a:p>
        </p:txBody>
      </p:sp>
    </p:spTree>
    <p:extLst>
      <p:ext uri="{BB962C8B-B14F-4D97-AF65-F5344CB8AC3E}">
        <p14:creationId xmlns:p14="http://schemas.microsoft.com/office/powerpoint/2010/main" val="36815466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Self-Dealing</a:t>
            </a:r>
          </a:p>
          <a:p>
            <a:r>
              <a:rPr lang="en-US" sz="2000" dirty="0"/>
              <a:t>The no-conflict rule received its most detailed elucidation in relation to directors’ transactions with the company</a:t>
            </a:r>
            <a:endParaRPr lang="en-US" sz="2000" b="1" i="1" dirty="0"/>
          </a:p>
          <a:p>
            <a:pPr lvl="1"/>
            <a:r>
              <a:rPr lang="en-US" sz="2000" dirty="0"/>
              <a:t>Here, the director either transacts directly with her company, or the company transacts with a third party in which the director is interested, for example, another company in which the director is a major shareholder.</a:t>
            </a:r>
          </a:p>
          <a:p>
            <a:pPr lvl="1"/>
            <a:r>
              <a:rPr lang="en-US" sz="2000" dirty="0"/>
              <a:t>These types of transactions are referred to “self-dealing” as the director </a:t>
            </a:r>
            <a:r>
              <a:rPr lang="en-US" sz="2000" b="1" i="1" dirty="0"/>
              <a:t>acts for the company as a member of the board and also herself.</a:t>
            </a:r>
          </a:p>
          <a:p>
            <a:pPr lvl="1"/>
            <a:r>
              <a:rPr lang="en-US" sz="2000" dirty="0"/>
              <a:t>On breach, the company may elect to avoid the contract (i.e. the contract is </a:t>
            </a:r>
            <a:r>
              <a:rPr lang="en-US" sz="2000" b="1" i="1" dirty="0"/>
              <a:t>voidable</a:t>
            </a:r>
            <a:r>
              <a:rPr lang="en-US" sz="2000" dirty="0"/>
              <a:t>). It does not matter whether the terms of the transaction are fair, in the company’s interests (or perhaps even better than could have been obtained from any other person), etc.</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21</a:t>
            </a:fld>
            <a:endParaRPr lang="en-US" dirty="0"/>
          </a:p>
        </p:txBody>
      </p:sp>
    </p:spTree>
    <p:extLst>
      <p:ext uri="{BB962C8B-B14F-4D97-AF65-F5344CB8AC3E}">
        <p14:creationId xmlns:p14="http://schemas.microsoft.com/office/powerpoint/2010/main" val="1141197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379B7-3029-25F2-7353-A3645EF689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14D11B-4ABF-E694-5CB1-CA29B404188F}"/>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EA271806-1A1D-C7FD-9B77-6140CC37E830}"/>
              </a:ext>
            </a:extLst>
          </p:cNvPr>
          <p:cNvSpPr>
            <a:spLocks noGrp="1"/>
          </p:cNvSpPr>
          <p:nvPr>
            <p:ph idx="1"/>
          </p:nvPr>
        </p:nvSpPr>
        <p:spPr>
          <a:xfrm>
            <a:off x="581194" y="2180498"/>
            <a:ext cx="11029615" cy="4355769"/>
          </a:xfrm>
        </p:spPr>
        <p:txBody>
          <a:bodyPr>
            <a:noAutofit/>
          </a:bodyPr>
          <a:lstStyle/>
          <a:p>
            <a:pPr marL="0" indent="0">
              <a:buNone/>
            </a:pPr>
            <a:r>
              <a:rPr lang="en-US" b="1" dirty="0"/>
              <a:t>Commentary</a:t>
            </a:r>
          </a:p>
          <a:p>
            <a:r>
              <a:rPr lang="en-US" dirty="0"/>
              <a:t>Note that many of the cases (e.g., </a:t>
            </a:r>
            <a:r>
              <a:rPr lang="en-US" i="1" dirty="0"/>
              <a:t>Boardman</a:t>
            </a:r>
            <a:r>
              <a:rPr lang="en-US" dirty="0"/>
              <a:t>) discussed above are cases on fiduciaries which are not directors.</a:t>
            </a:r>
          </a:p>
          <a:p>
            <a:r>
              <a:rPr lang="en-US" dirty="0"/>
              <a:t>In the directorial setting, however, these rules on fiduciaries are nevertheless applied (see, for instance, Bhullar) with little modification.</a:t>
            </a:r>
          </a:p>
          <a:p>
            <a:pPr lvl="1"/>
            <a:r>
              <a:rPr lang="en-US" sz="1800" i="1" dirty="0" err="1"/>
              <a:t>Quare</a:t>
            </a:r>
            <a:r>
              <a:rPr lang="en-US" sz="1800" dirty="0"/>
              <a:t> whether this ought to be the case given the sui generis role of directors—they have to engage in entrepreneurial activity (which involves risk-taking) while also being “custodians” (which militates towards less risk-taking).</a:t>
            </a:r>
          </a:p>
          <a:p>
            <a:r>
              <a:rPr lang="en-US" dirty="0"/>
              <a:t>Tjio et al. (2024): “a wider </a:t>
            </a:r>
            <a:r>
              <a:rPr lang="en-US" dirty="0" err="1"/>
              <a:t>conceptualisation</a:t>
            </a:r>
            <a:r>
              <a:rPr lang="en-US" dirty="0"/>
              <a:t> of the scope and ambit of the director's fiduciary undertaking for the purposes of the no-conflict rule is amply justified as the company has, in reality, no other access to relevant information except through its directors. It bears reiterating that whilst a company is not "entitled to a general freedom from competition, [it] is entitled to freedom from competition by those charged with the promotion of its interests". </a:t>
            </a:r>
            <a:r>
              <a:rPr lang="en-US" i="1" dirty="0"/>
              <a:t>Directors remain free, by contract, to reserve the privilege of competing with the company or to exploit certain business opportunities whilst still a director</a:t>
            </a:r>
            <a:r>
              <a:rPr lang="en-US" dirty="0"/>
              <a:t>.”</a:t>
            </a:r>
          </a:p>
          <a:p>
            <a:pPr lvl="1"/>
            <a:r>
              <a:rPr lang="en-US" dirty="0"/>
              <a:t>Cornerstone of consent/voluntary assumption of the duty of loyalty? But is this consent real?</a:t>
            </a:r>
          </a:p>
        </p:txBody>
      </p:sp>
      <p:sp>
        <p:nvSpPr>
          <p:cNvPr id="4" name="Slide Number Placeholder 3">
            <a:extLst>
              <a:ext uri="{FF2B5EF4-FFF2-40B4-BE49-F238E27FC236}">
                <a16:creationId xmlns:a16="http://schemas.microsoft.com/office/drawing/2014/main" id="{9B8C09A3-3B00-A35B-C926-00DEED60BB85}"/>
              </a:ext>
            </a:extLst>
          </p:cNvPr>
          <p:cNvSpPr>
            <a:spLocks noGrp="1"/>
          </p:cNvSpPr>
          <p:nvPr>
            <p:ph type="sldNum" sz="quarter" idx="12"/>
          </p:nvPr>
        </p:nvSpPr>
        <p:spPr/>
        <p:txBody>
          <a:bodyPr/>
          <a:lstStyle/>
          <a:p>
            <a:fld id="{7128DA7F-F6FE-453F-B8BB-1900E7257DA6}" type="slidenum">
              <a:rPr lang="en-US" smtClean="0"/>
              <a:t>22</a:t>
            </a:fld>
            <a:endParaRPr lang="en-US" dirty="0"/>
          </a:p>
        </p:txBody>
      </p:sp>
    </p:spTree>
    <p:extLst>
      <p:ext uri="{BB962C8B-B14F-4D97-AF65-F5344CB8AC3E}">
        <p14:creationId xmlns:p14="http://schemas.microsoft.com/office/powerpoint/2010/main" val="30578479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Self-Dealing</a:t>
            </a:r>
          </a:p>
          <a:p>
            <a:r>
              <a:rPr lang="en-US" sz="2000" dirty="0"/>
              <a:t>However, in smaller companies, the directors and shareholders of the company are essentially the same persons.</a:t>
            </a:r>
            <a:endParaRPr lang="en-US" sz="2000" b="1" i="1" dirty="0"/>
          </a:p>
          <a:p>
            <a:pPr lvl="1"/>
            <a:r>
              <a:rPr lang="en-US" sz="2000" dirty="0"/>
              <a:t>It may be difficult for such companies to raise capital from third parties or to employ skilled personnel, especially when the company’s business is at a nascent stage.</a:t>
            </a:r>
          </a:p>
          <a:p>
            <a:pPr lvl="1"/>
            <a:r>
              <a:rPr lang="en-US" sz="2000" dirty="0"/>
              <a:t>Often, the best contractual terms available for a given business would those offered by the directors themselves, so a prohibition on “interested contracting” would go against the company’s interests. For instance, in an extreme case, one could argue that a contract between a director and the company for the provision of the full-time services of the director to the company would constitute “interested contracting”. A ban on interested contracting would entail a ban of executive directors.</a:t>
            </a:r>
          </a:p>
          <a:p>
            <a:pPr lvl="1"/>
            <a:r>
              <a:rPr lang="en-US" sz="2000" dirty="0"/>
              <a:t>Thus, an absolute prohibition of the rule is not desirable.</a:t>
            </a:r>
            <a:endParaRPr lang="en-US" sz="2000" b="1" i="1"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23</a:t>
            </a:fld>
            <a:endParaRPr lang="en-US" dirty="0"/>
          </a:p>
        </p:txBody>
      </p:sp>
    </p:spTree>
    <p:extLst>
      <p:ext uri="{BB962C8B-B14F-4D97-AF65-F5344CB8AC3E}">
        <p14:creationId xmlns:p14="http://schemas.microsoft.com/office/powerpoint/2010/main" val="23923946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Self-Dealing</a:t>
            </a:r>
          </a:p>
          <a:p>
            <a:r>
              <a:rPr lang="en-US" sz="2000" dirty="0"/>
              <a:t>How does the law provide for exceptions to the prohibitions on self-dealing?</a:t>
            </a:r>
          </a:p>
          <a:p>
            <a:pPr lvl="1"/>
            <a:r>
              <a:rPr lang="en-US" sz="2000" dirty="0"/>
              <a:t>The crucial issue has thus been in relation to the </a:t>
            </a:r>
            <a:r>
              <a:rPr lang="en-US" sz="2000" i="1" dirty="0"/>
              <a:t>procedure by which the director needs to observe</a:t>
            </a:r>
            <a:r>
              <a:rPr lang="en-US" sz="2000" dirty="0"/>
              <a:t> in order to rid himself of the implications following conflicted/interested contracting. </a:t>
            </a:r>
          </a:p>
          <a:p>
            <a:pPr lvl="1"/>
            <a:r>
              <a:rPr lang="en-US" sz="2000" dirty="0"/>
              <a:t>In the literature, this is often known as the process of “cleansing” the transaction. </a:t>
            </a:r>
          </a:p>
          <a:p>
            <a:pPr lvl="1"/>
            <a:r>
              <a:rPr lang="en-US" sz="2000" dirty="0"/>
              <a:t>At common law, disclosure of the conflict in advance to, and approval by, the shareholders was the usual procedure whereby an interested director could enter into a contract with the company.</a:t>
            </a:r>
          </a:p>
          <a:p>
            <a:pPr lvl="2"/>
            <a:r>
              <a:rPr lang="en-US" sz="1800" dirty="0"/>
              <a:t>Note: There are </a:t>
            </a:r>
            <a:r>
              <a:rPr lang="en-US" sz="1800" i="1" dirty="0"/>
              <a:t>ex ante </a:t>
            </a:r>
            <a:r>
              <a:rPr lang="en-US" sz="1800" dirty="0"/>
              <a:t>and </a:t>
            </a:r>
            <a:r>
              <a:rPr lang="en-US" sz="1800" i="1" dirty="0"/>
              <a:t>ex post </a:t>
            </a:r>
            <a:r>
              <a:rPr lang="en-US" sz="1800" dirty="0"/>
              <a:t>variants of approval by the shareholders. We will discuss this later.</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24</a:t>
            </a:fld>
            <a:endParaRPr lang="en-US" dirty="0"/>
          </a:p>
        </p:txBody>
      </p:sp>
    </p:spTree>
    <p:extLst>
      <p:ext uri="{BB962C8B-B14F-4D97-AF65-F5344CB8AC3E}">
        <p14:creationId xmlns:p14="http://schemas.microsoft.com/office/powerpoint/2010/main" val="3794843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de-DE" sz="2000" b="1" i="1" dirty="0"/>
              <a:t>Aberdeen Rly Co v Blaikie Bros </a:t>
            </a:r>
            <a:r>
              <a:rPr lang="de-DE" sz="2000" b="1" dirty="0"/>
              <a:t>[1854] 1 Macq 461</a:t>
            </a:r>
          </a:p>
          <a:p>
            <a:pPr lvl="1"/>
            <a:r>
              <a:rPr lang="en-US" sz="2000" b="1" dirty="0"/>
              <a:t>Facts: </a:t>
            </a:r>
            <a:r>
              <a:rPr lang="en-US" sz="2000" dirty="0"/>
              <a:t>A company, Blaikie Bros, had agreed to manufacture iron chairs for a railway company. The railway company later breached the contract and Blaikie Bros sued to enforce it. The railway company pleaded that it was not bound by the contract as at the time it was made, Blaikie, the chairman of its board of directors was also the managing director of Blaikie Bros.</a:t>
            </a:r>
          </a:p>
          <a:p>
            <a:pPr lvl="1"/>
            <a:r>
              <a:rPr lang="en-US" sz="2000" b="1" dirty="0"/>
              <a:t>Held: </a:t>
            </a:r>
            <a:r>
              <a:rPr lang="en-US" sz="2000" dirty="0"/>
              <a:t>The contract was voidable at the company’s option.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25</a:t>
            </a:fld>
            <a:endParaRPr lang="en-US" dirty="0"/>
          </a:p>
        </p:txBody>
      </p:sp>
    </p:spTree>
    <p:extLst>
      <p:ext uri="{BB962C8B-B14F-4D97-AF65-F5344CB8AC3E}">
        <p14:creationId xmlns:p14="http://schemas.microsoft.com/office/powerpoint/2010/main" val="1771867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de-DE" sz="2000" b="1" i="1" dirty="0"/>
              <a:t>Aberdeen Rly Co v Blaikie Bros </a:t>
            </a:r>
            <a:r>
              <a:rPr lang="de-DE" sz="2000" b="1" dirty="0"/>
              <a:t>[1854] 1 Macq 461</a:t>
            </a:r>
          </a:p>
          <a:p>
            <a:pPr lvl="1"/>
            <a:r>
              <a:rPr lang="en-US" sz="2000" b="1" dirty="0"/>
              <a:t>Held: </a:t>
            </a:r>
            <a:r>
              <a:rPr lang="en-US" sz="2000" dirty="0"/>
              <a:t>The directors are a body which is delegated the duty of managing the general affairs of the company.</a:t>
            </a:r>
          </a:p>
          <a:p>
            <a:pPr lvl="1"/>
            <a:r>
              <a:rPr lang="en-US" sz="2000" dirty="0"/>
              <a:t>A corporate body can only act by agents. It is, of course, the duty of those agents so to act as best to promote the interests of the corporation whose affairs they are conducting.  Such agents have duties to discharge of a fiduciary nature towards their principal.  And it is a rule of universal application that no one, having such duties to discharge, shall be allowed to enter engagements in which he has, or can have, a personal interest conflicting, or which possibly may conflict, with the interests of those whom he is bound to protect. </a:t>
            </a:r>
          </a:p>
          <a:p>
            <a:pPr lvl="1"/>
            <a:r>
              <a:rPr lang="en-US" sz="2000" dirty="0"/>
              <a:t>This </a:t>
            </a:r>
            <a:r>
              <a:rPr lang="en-US" sz="2000" b="1" i="1" dirty="0"/>
              <a:t>principle is applied so strictly that no question is allowed to be raised as to the fairness or unfairness of a contract so entered into.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26</a:t>
            </a:fld>
            <a:endParaRPr lang="en-US" dirty="0"/>
          </a:p>
        </p:txBody>
      </p:sp>
    </p:spTree>
    <p:extLst>
      <p:ext uri="{BB962C8B-B14F-4D97-AF65-F5344CB8AC3E}">
        <p14:creationId xmlns:p14="http://schemas.microsoft.com/office/powerpoint/2010/main" val="1189288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de-DE" sz="2000" b="1" i="1" dirty="0"/>
              <a:t>Aberdeen Rly Co v Blaikie Bros </a:t>
            </a:r>
            <a:r>
              <a:rPr lang="de-DE" sz="2000" b="1" dirty="0"/>
              <a:t>[1854] 1 Macq 461</a:t>
            </a:r>
          </a:p>
          <a:p>
            <a:pPr lvl="1"/>
            <a:r>
              <a:rPr lang="en-US" sz="2000" b="1" dirty="0"/>
              <a:t>Held: </a:t>
            </a:r>
            <a:r>
              <a:rPr lang="en-US" sz="2000" dirty="0"/>
              <a:t>As director, it was the </a:t>
            </a:r>
            <a:r>
              <a:rPr lang="en-US" sz="2000" b="1" i="1" dirty="0"/>
              <a:t>duty of Blaikie to make the best bargains he could for the benefit of the company.</a:t>
            </a:r>
            <a:r>
              <a:rPr lang="en-US" sz="2000" dirty="0"/>
              <a:t>  He entered into a contract on behalf of the company with his own firm.  His personal interest would lead him in the opposite direction.  This is the very evil against which the rule in question is directed.  </a:t>
            </a:r>
          </a:p>
          <a:p>
            <a:pPr lvl="1"/>
            <a:r>
              <a:rPr lang="en-US" sz="2000" dirty="0"/>
              <a:t>The argument that Blaikie was only one of a body of directors, and not a sole trustee or manager was immaterial. It was </a:t>
            </a:r>
            <a:r>
              <a:rPr lang="en-US" sz="2000" b="1" i="1" dirty="0"/>
              <a:t>Blaikie’s duty to give to his co-directors, and through them to the company, the full benefit of all the knowledge and skill which he could bring to bear on the subject. </a:t>
            </a:r>
            <a:r>
              <a:rPr lang="en-US" sz="2000" dirty="0"/>
              <a:t> He was bound to assist them in getting the articles contracted for at the cheapest possible rate.  As far as related to the advice he should give them, he put his interest in conflict with his duty, and whether he was the sole director or only one of many can make no difference in principle.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27</a:t>
            </a:fld>
            <a:endParaRPr lang="en-US" dirty="0"/>
          </a:p>
        </p:txBody>
      </p:sp>
    </p:spTree>
    <p:extLst>
      <p:ext uri="{BB962C8B-B14F-4D97-AF65-F5344CB8AC3E}">
        <p14:creationId xmlns:p14="http://schemas.microsoft.com/office/powerpoint/2010/main" val="7150084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Self-Dealing</a:t>
            </a:r>
          </a:p>
          <a:p>
            <a:r>
              <a:rPr lang="en-US" sz="2000" dirty="0"/>
              <a:t>As mentioned, the rule is extremely strict – taken per se, it provides a blanket prohibition on all self-dealing transactions.</a:t>
            </a:r>
          </a:p>
          <a:p>
            <a:r>
              <a:rPr lang="en-US" sz="2000" dirty="0"/>
              <a:t>Due to the undesirable consequences which would be caused by a strict application of the no-conflict rule, the law has carved out two exceptions where:</a:t>
            </a:r>
          </a:p>
          <a:p>
            <a:pPr marL="781192" lvl="1" indent="-457200">
              <a:buFont typeface="+mj-lt"/>
              <a:buAutoNum type="arabicPeriod"/>
            </a:pPr>
            <a:r>
              <a:rPr lang="en-US" sz="2000" i="1" dirty="0"/>
              <a:t>Ex ante</a:t>
            </a:r>
            <a:r>
              <a:rPr lang="en-US" sz="2000" dirty="0"/>
              <a:t>, the director has (a) </a:t>
            </a:r>
            <a:r>
              <a:rPr lang="en-US" sz="2000" b="1" i="1" dirty="0"/>
              <a:t>disclosed the potential conflict to the company </a:t>
            </a:r>
            <a:r>
              <a:rPr lang="en-US" sz="2000" dirty="0"/>
              <a:t>(which at common law is considered to be the shareholders in general meeting); and (b) the company has </a:t>
            </a:r>
            <a:r>
              <a:rPr lang="en-US" sz="2000" b="1" i="1" dirty="0"/>
              <a:t>given its fully-informed consent. </a:t>
            </a:r>
            <a:r>
              <a:rPr lang="en-US" sz="2000" dirty="0"/>
              <a:t>This is known as </a:t>
            </a:r>
            <a:r>
              <a:rPr lang="en-US" sz="2000" b="1" i="1" dirty="0"/>
              <a:t>authorisation</a:t>
            </a:r>
            <a:r>
              <a:rPr lang="en-US" sz="2000" dirty="0"/>
              <a:t>. </a:t>
            </a:r>
          </a:p>
          <a:p>
            <a:pPr marL="781192" lvl="1" indent="-457200">
              <a:buFont typeface="+mj-lt"/>
              <a:buAutoNum type="arabicPeriod"/>
            </a:pPr>
            <a:r>
              <a:rPr lang="en-US" sz="2000" i="1" dirty="0"/>
              <a:t>Ex ante</a:t>
            </a:r>
            <a:r>
              <a:rPr lang="en-US" sz="2000" dirty="0"/>
              <a:t>, the company has not consented to the conflict, but it nevertheless </a:t>
            </a:r>
            <a:r>
              <a:rPr lang="en-US" sz="2000" b="1" i="1" dirty="0"/>
              <a:t>decides ex post to affirm/adopt the contract. </a:t>
            </a:r>
            <a:r>
              <a:rPr lang="en-US" sz="2000" dirty="0"/>
              <a:t>This is known as </a:t>
            </a:r>
            <a:r>
              <a:rPr lang="en-US" sz="2000" b="1" i="1" dirty="0"/>
              <a:t>ratification</a:t>
            </a:r>
            <a:r>
              <a:rPr lang="en-US" sz="2000" dirty="0"/>
              <a:t>.</a:t>
            </a:r>
          </a:p>
          <a:p>
            <a:r>
              <a:rPr lang="en-US" sz="2000" dirty="0"/>
              <a:t>The exceptions operate </a:t>
            </a:r>
            <a:r>
              <a:rPr lang="en-US" sz="2000" b="1" i="1" dirty="0"/>
              <a:t>both</a:t>
            </a:r>
            <a:r>
              <a:rPr lang="en-US" sz="2000" dirty="0"/>
              <a:t> at common law and at statute (i.e. in the Companies Act), the relevant provision being s 156 of the Companies Act.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28</a:t>
            </a:fld>
            <a:endParaRPr lang="en-US" dirty="0"/>
          </a:p>
        </p:txBody>
      </p:sp>
    </p:spTree>
    <p:extLst>
      <p:ext uri="{BB962C8B-B14F-4D97-AF65-F5344CB8AC3E}">
        <p14:creationId xmlns:p14="http://schemas.microsoft.com/office/powerpoint/2010/main" val="31332490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The “No-Conflict” Rule: Self-Dealing</a:t>
            </a:r>
          </a:p>
          <a:p>
            <a:r>
              <a:rPr lang="en-US" dirty="0"/>
              <a:t>s 156(1) of the CA states that: “Subject to this section, </a:t>
            </a:r>
            <a:r>
              <a:rPr lang="en-US" b="1" i="1" dirty="0"/>
              <a:t>every director </a:t>
            </a:r>
            <a:r>
              <a:rPr lang="en-US" dirty="0"/>
              <a:t>or chief executive officer of a company </a:t>
            </a:r>
            <a:r>
              <a:rPr lang="en-US" b="1" i="1" dirty="0"/>
              <a:t>who is in any way, whether directly or indirectly, interested in a transaction or proposed transaction with the company</a:t>
            </a:r>
            <a:r>
              <a:rPr lang="en-US" dirty="0"/>
              <a:t> shall as soon as is practicable after the relevant facts have come to his knowledge — (a) </a:t>
            </a:r>
            <a:r>
              <a:rPr lang="en-US" b="1" i="1" dirty="0"/>
              <a:t>declare the nature of his interest at a meeting of the directors of the company</a:t>
            </a:r>
            <a:r>
              <a:rPr lang="en-US" dirty="0"/>
              <a:t>; or (b) </a:t>
            </a:r>
            <a:r>
              <a:rPr lang="en-US" b="1" i="1" dirty="0"/>
              <a:t>send a written notice to the company containing details </a:t>
            </a:r>
            <a:r>
              <a:rPr lang="en-US" dirty="0"/>
              <a:t>on the nature, </a:t>
            </a:r>
            <a:r>
              <a:rPr lang="en-US" b="1" i="1" dirty="0"/>
              <a:t>character and extent of his interest in the transaction or proposed transaction with the company</a:t>
            </a:r>
            <a:r>
              <a:rPr lang="en-US" dirty="0"/>
              <a:t>.”</a:t>
            </a:r>
          </a:p>
          <a:p>
            <a:r>
              <a:rPr lang="en-US" dirty="0"/>
              <a:t>s 156(3) of the CA states that “the requirements of subsection (1) shall not apply in any case where the interest of the director or chief executive officer (as the case may be) </a:t>
            </a:r>
            <a:r>
              <a:rPr lang="en-US" b="1" i="1" dirty="0"/>
              <a:t>consists only of being a member or creditor of a corporation</a:t>
            </a:r>
            <a:r>
              <a:rPr lang="en-US" dirty="0"/>
              <a:t> which is interested in a transaction or proposed transaction with the first-mentioned company if the interest of the director or chief executive officer (as the case may be) </a:t>
            </a:r>
            <a:r>
              <a:rPr lang="en-US" b="1" i="1" dirty="0"/>
              <a:t>may properly be regarded as not being a material interest</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29</a:t>
            </a:fld>
            <a:endParaRPr lang="en-US" dirty="0"/>
          </a:p>
        </p:txBody>
      </p:sp>
    </p:spTree>
    <p:extLst>
      <p:ext uri="{BB962C8B-B14F-4D97-AF65-F5344CB8AC3E}">
        <p14:creationId xmlns:p14="http://schemas.microsoft.com/office/powerpoint/2010/main" val="2833081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Beyond the Duty to Act Bona-Fide in the Company’s Best Interests and the Duty to Act for proper purposes, directors also have the </a:t>
            </a:r>
            <a:r>
              <a:rPr lang="en-US" sz="2000" i="1" dirty="0"/>
              <a:t>Duty to Avoid Conflicts of Interests</a:t>
            </a:r>
            <a:r>
              <a:rPr lang="en-US" sz="2000" dirty="0"/>
              <a:t>.</a:t>
            </a:r>
          </a:p>
          <a:p>
            <a:r>
              <a:rPr lang="en-US" sz="2000" dirty="0"/>
              <a:t>To ensure that the director remains faithful to her right holder, it is an “inflexible rule” that the director </a:t>
            </a:r>
            <a:r>
              <a:rPr lang="en-US" sz="2000" b="1" i="1" dirty="0"/>
              <a:t>cannot profit out of her fiduciary position</a:t>
            </a:r>
            <a:r>
              <a:rPr lang="en-US" sz="2000" dirty="0"/>
              <a:t>, and </a:t>
            </a:r>
            <a:r>
              <a:rPr lang="en-US" sz="2000" b="1" i="1" dirty="0"/>
              <a:t>has to avoid situations that may tempt her to prefer</a:t>
            </a:r>
            <a:r>
              <a:rPr lang="en-US" sz="2000" dirty="0"/>
              <a:t>, over the interests of the company, </a:t>
            </a:r>
            <a:r>
              <a:rPr lang="en-US" sz="2000" b="1" i="1" dirty="0"/>
              <a:t>her own interests or the interests of someone else</a:t>
            </a:r>
            <a:r>
              <a:rPr lang="en-US" sz="2000" dirty="0"/>
              <a:t>.</a:t>
            </a:r>
          </a:p>
          <a:p>
            <a:r>
              <a:rPr lang="en-US" sz="2000" dirty="0"/>
              <a:t>The broad fiduciary duty to avoid conflicts of interest is a </a:t>
            </a:r>
            <a:r>
              <a:rPr lang="en-US" sz="2000" b="1" i="1" dirty="0"/>
              <a:t>core</a:t>
            </a:r>
            <a:r>
              <a:rPr lang="en-US" sz="2000" dirty="0"/>
              <a:t> fiduciary duty. </a:t>
            </a:r>
          </a:p>
          <a:p>
            <a:pPr lvl="1"/>
            <a:r>
              <a:rPr lang="en-US" sz="1800" dirty="0"/>
              <a:t>Many scholars like Conaglen (2005) and Flannigan (2004) opine that the only “irreducible” fiduciary duty is that of the Duty to Avoid Conflicts of Interests. All of the other duties we have examined (e.g. the Duty to Act Bona-Fide in the Company’s Best Interests and the Duty to Act for Proper Purposes), in their opinion, are not fiduciary in nature.</a:t>
            </a:r>
          </a:p>
          <a:p>
            <a:r>
              <a:rPr lang="en-US" sz="2000" dirty="0"/>
              <a:t>As there is widespread consensus that this duty is </a:t>
            </a:r>
            <a:r>
              <a:rPr lang="en-US" sz="2000" i="1" dirty="0"/>
              <a:t>fiduciary</a:t>
            </a:r>
            <a:r>
              <a:rPr lang="en-US" sz="2000" dirty="0"/>
              <a:t>, the rules here are applied </a:t>
            </a:r>
            <a:r>
              <a:rPr lang="en-US" sz="2000" b="1" i="1" dirty="0"/>
              <a:t>very strictly</a:t>
            </a:r>
            <a:r>
              <a:rPr lang="en-US" sz="2000" dirty="0"/>
              <a:t>, and so the law has put in place mechanisms to ameliorate the harshness of the rules.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a:t>
            </a:fld>
            <a:endParaRPr lang="en-US" dirty="0"/>
          </a:p>
        </p:txBody>
      </p:sp>
    </p:spTree>
    <p:extLst>
      <p:ext uri="{BB962C8B-B14F-4D97-AF65-F5344CB8AC3E}">
        <p14:creationId xmlns:p14="http://schemas.microsoft.com/office/powerpoint/2010/main" val="14992659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The “No-Conflict” Rule: Self-Dealing</a:t>
            </a:r>
          </a:p>
          <a:p>
            <a:r>
              <a:rPr lang="en-US" dirty="0"/>
              <a:t>s 156(4) of the CA states that “A director or chief executive officer of a company </a:t>
            </a:r>
            <a:r>
              <a:rPr lang="en-US" b="1" i="1" dirty="0"/>
              <a:t>shall not be deemed to be interested</a:t>
            </a:r>
            <a:r>
              <a:rPr lang="en-US" dirty="0"/>
              <a:t> or to have been at any time interested in any transaction or proposed transaction </a:t>
            </a:r>
            <a:r>
              <a:rPr lang="en-US" b="1" i="1" dirty="0"/>
              <a:t>by reason only </a:t>
            </a:r>
            <a:r>
              <a:rPr lang="en-US" dirty="0"/>
              <a:t>— (a) in the case where the transaction or proposed transaction </a:t>
            </a:r>
            <a:r>
              <a:rPr lang="en-US" b="1" i="1" dirty="0"/>
              <a:t>relates to any loan to the company </a:t>
            </a:r>
            <a:r>
              <a:rPr lang="en-US" dirty="0"/>
              <a:t>— </a:t>
            </a:r>
            <a:r>
              <a:rPr lang="en-US" b="1" i="1" dirty="0"/>
              <a:t>that he has guaranteed or joined in guaranteeing the repayment of the loan or any part of the loan</a:t>
            </a:r>
            <a:r>
              <a:rPr lang="en-US" dirty="0"/>
              <a:t>; or (b) in the case where the transaction or proposed transaction has been or will be made with or for the benefit of or on behalf </a:t>
            </a:r>
            <a:r>
              <a:rPr lang="en-US" b="1" i="1" dirty="0"/>
              <a:t>of a corporation which by virtue of section 6 is deemed to be related to the company</a:t>
            </a:r>
            <a:r>
              <a:rPr lang="en-US" dirty="0"/>
              <a:t>—that he is a director or chief executive officer (as the case may be) of that corporation”.</a:t>
            </a:r>
          </a:p>
          <a:p>
            <a:r>
              <a:rPr lang="en-US" dirty="0"/>
              <a:t>s 156(6) of the CA states that “every director and chief executive officer of a company </a:t>
            </a:r>
            <a:r>
              <a:rPr lang="en-US" b="1" i="1" dirty="0"/>
              <a:t>who holds any office or possess any property</a:t>
            </a:r>
            <a:r>
              <a:rPr lang="en-US" dirty="0"/>
              <a:t> whereby, whether directly or indirectly, </a:t>
            </a:r>
            <a:r>
              <a:rPr lang="en-US" b="1" i="1" dirty="0"/>
              <a:t>any duty or interest might be created in conflict with their duties or interests as director</a:t>
            </a:r>
            <a:r>
              <a:rPr lang="en-US" dirty="0"/>
              <a:t> or chief executive officer (as the case may be) shall — (a) declare at a meeting of the directors of the company the fact and the nature, character and extent of the conflict; or (b) send a written notice to the company setting out the fact and the nature, character and extent of the conflict.”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30</a:t>
            </a:fld>
            <a:endParaRPr lang="en-US" dirty="0"/>
          </a:p>
        </p:txBody>
      </p:sp>
    </p:spTree>
    <p:extLst>
      <p:ext uri="{BB962C8B-B14F-4D97-AF65-F5344CB8AC3E}">
        <p14:creationId xmlns:p14="http://schemas.microsoft.com/office/powerpoint/2010/main" val="24977515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Self-Dealing</a:t>
            </a:r>
          </a:p>
          <a:p>
            <a:r>
              <a:rPr lang="en-US" sz="2000" dirty="0"/>
              <a:t>s 156(14) of the CA states that “this section </a:t>
            </a:r>
            <a:r>
              <a:rPr lang="en-US" sz="2000" b="1" i="1" dirty="0"/>
              <a:t>shall be in addition to and not in derogation of the operation of any rule of law </a:t>
            </a:r>
            <a:r>
              <a:rPr lang="en-US" sz="2000" dirty="0"/>
              <a:t>or</a:t>
            </a:r>
            <a:r>
              <a:rPr lang="en-US" sz="2000" b="1" i="1" dirty="0"/>
              <a:t> any provision in the constitution </a:t>
            </a:r>
            <a:r>
              <a:rPr lang="en-US" sz="2000" dirty="0"/>
              <a:t>restricting a director or chief executive officer from having any interest in transactions with the company or from holding offices or possessing properties involving duties or interests in conflict with his duties or interests as a director or chief executive officer (as the case may be).”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31</a:t>
            </a:fld>
            <a:endParaRPr lang="en-US" dirty="0"/>
          </a:p>
        </p:txBody>
      </p:sp>
    </p:spTree>
    <p:extLst>
      <p:ext uri="{BB962C8B-B14F-4D97-AF65-F5344CB8AC3E}">
        <p14:creationId xmlns:p14="http://schemas.microsoft.com/office/powerpoint/2010/main" val="679302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The “No-Conflict” Rule: Self-Dealing</a:t>
            </a:r>
          </a:p>
          <a:p>
            <a:r>
              <a:rPr lang="en-US" dirty="0"/>
              <a:t>How do these provisions operate?</a:t>
            </a:r>
          </a:p>
          <a:p>
            <a:r>
              <a:rPr lang="en-US" dirty="0"/>
              <a:t>Section 156(1) of the CA </a:t>
            </a:r>
            <a:r>
              <a:rPr lang="en-US" b="1" i="1" dirty="0"/>
              <a:t>supplements the no-conflict rule </a:t>
            </a:r>
            <a:r>
              <a:rPr lang="en-US" dirty="0"/>
              <a:t>by requiring a director to </a:t>
            </a:r>
            <a:r>
              <a:rPr lang="en-US" b="1" i="1" u="sng" dirty="0"/>
              <a:t>disclose to the board </a:t>
            </a:r>
            <a:r>
              <a:rPr lang="en-US" dirty="0"/>
              <a:t>when the director is in any way, whether directly or indirectly, interested in any transaction or proposed transaction with the company. </a:t>
            </a:r>
          </a:p>
          <a:p>
            <a:r>
              <a:rPr lang="en-US" dirty="0"/>
              <a:t>The disclosure obligation under s 156(1) does not apply when the director is </a:t>
            </a:r>
            <a:r>
              <a:rPr lang="en-US" b="1" i="1" dirty="0"/>
              <a:t>only a member or creditor of a corporation which is interested </a:t>
            </a:r>
            <a:r>
              <a:rPr lang="en-US" dirty="0"/>
              <a:t>in the transaction with the company </a:t>
            </a:r>
            <a:r>
              <a:rPr lang="en-US" b="1" i="1" dirty="0"/>
              <a:t>AND</a:t>
            </a:r>
            <a:r>
              <a:rPr lang="en-US" dirty="0"/>
              <a:t> the interests of the director is </a:t>
            </a:r>
            <a:r>
              <a:rPr lang="en-US" b="1" i="1" dirty="0"/>
              <a:t>not a material interest </a:t>
            </a:r>
            <a:r>
              <a:rPr lang="en-US" dirty="0"/>
              <a:t>(s 156(3)).</a:t>
            </a:r>
          </a:p>
          <a:p>
            <a:pPr lvl="1"/>
            <a:r>
              <a:rPr lang="en-US" dirty="0"/>
              <a:t>In most instances, a controlling interest in a company will be considered a “material interest” for the purposes of s 156(1).</a:t>
            </a:r>
          </a:p>
          <a:p>
            <a:pPr lvl="1"/>
            <a:r>
              <a:rPr lang="en-US" dirty="0"/>
              <a:t>In addition, if a shareholder does not have a controlling interest but has a large enough interest to influence the company’s decision, she will be considered to have a material interest.</a:t>
            </a:r>
          </a:p>
          <a:p>
            <a:pPr lvl="1"/>
            <a:r>
              <a:rPr lang="en-US" dirty="0"/>
              <a:t>Example: Director of company A is a member of company B and wishes to proceed with a transaction between company A and B. s 156 will not apply if director’s shareholding in company B is not material (e.g. 0.5% of outstanding shares).</a:t>
            </a:r>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32</a:t>
            </a:fld>
            <a:endParaRPr lang="en-US" dirty="0"/>
          </a:p>
        </p:txBody>
      </p:sp>
    </p:spTree>
    <p:extLst>
      <p:ext uri="{BB962C8B-B14F-4D97-AF65-F5344CB8AC3E}">
        <p14:creationId xmlns:p14="http://schemas.microsoft.com/office/powerpoint/2010/main" val="17920631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The “No-Conflict” Rule: Self-Dealing</a:t>
            </a:r>
          </a:p>
          <a:p>
            <a:r>
              <a:rPr lang="en-US" dirty="0"/>
              <a:t>Disclosure under s 156(1) must be made to the board </a:t>
            </a:r>
            <a:r>
              <a:rPr lang="en-US" b="1" i="1" dirty="0"/>
              <a:t>as soon as practicable</a:t>
            </a:r>
            <a:r>
              <a:rPr lang="en-US" dirty="0"/>
              <a:t> (s 156(2)) after the relevant facts have come to the director’s knowledge.</a:t>
            </a:r>
          </a:p>
          <a:p>
            <a:r>
              <a:rPr lang="en-US" dirty="0"/>
              <a:t>s 156(6) </a:t>
            </a:r>
            <a:r>
              <a:rPr lang="en-US" b="1" i="1" dirty="0"/>
              <a:t>extends the duty beyond “self-dealing transactions”</a:t>
            </a:r>
            <a:r>
              <a:rPr lang="en-US" dirty="0"/>
              <a:t>, whereby directors have to </a:t>
            </a:r>
            <a:r>
              <a:rPr lang="en-US" b="1" i="1" dirty="0"/>
              <a:t>disclose any duty or interest</a:t>
            </a:r>
            <a:r>
              <a:rPr lang="en-US" dirty="0"/>
              <a:t> which may be created in conflict with their existing duties. </a:t>
            </a:r>
          </a:p>
          <a:p>
            <a:pPr lvl="1"/>
            <a:r>
              <a:rPr lang="en-US" dirty="0"/>
              <a:t>Example: if a director is appointed to a board of Company B which is a major client of his/her existing company (Company A), she will have to declare this to Company A’s board as well.</a:t>
            </a:r>
          </a:p>
          <a:p>
            <a:r>
              <a:rPr lang="en-US" dirty="0"/>
              <a:t>NB: This requirement is different when compared to the non-statutory no-conflict rule which </a:t>
            </a:r>
            <a:r>
              <a:rPr lang="en-US" i="1" dirty="0"/>
              <a:t>prima facie </a:t>
            </a:r>
            <a:r>
              <a:rPr lang="en-US" dirty="0"/>
              <a:t>requires </a:t>
            </a:r>
            <a:r>
              <a:rPr lang="en-US" b="1" i="1" dirty="0"/>
              <a:t>disclosure to the shareholders in general meeting </a:t>
            </a:r>
            <a:r>
              <a:rPr lang="en-US" dirty="0"/>
              <a:t>and where ex post ratification is possible.</a:t>
            </a:r>
          </a:p>
          <a:p>
            <a:pPr lvl="1"/>
            <a:r>
              <a:rPr lang="en-US" dirty="0"/>
              <a:t>In other words, disclosure here is ex-ante, i.e. it operates before the transaction takes place.</a:t>
            </a:r>
          </a:p>
          <a:p>
            <a:r>
              <a:rPr lang="en-US" dirty="0"/>
              <a:t>NB: A failure to comply with the disclosure requirements under s 156 is a </a:t>
            </a:r>
            <a:r>
              <a:rPr lang="en-US" b="1" i="1" dirty="0"/>
              <a:t>criminal offence</a:t>
            </a:r>
            <a:r>
              <a:rPr lang="en-US" dirty="0"/>
              <a:t> subject to a fine and/or imprisonment (s 156 (15)).</a:t>
            </a:r>
          </a:p>
          <a:p>
            <a:pPr lvl="1"/>
            <a:endParaRPr lang="en-US"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33</a:t>
            </a:fld>
            <a:endParaRPr lang="en-US" dirty="0"/>
          </a:p>
        </p:txBody>
      </p:sp>
    </p:spTree>
    <p:extLst>
      <p:ext uri="{BB962C8B-B14F-4D97-AF65-F5344CB8AC3E}">
        <p14:creationId xmlns:p14="http://schemas.microsoft.com/office/powerpoint/2010/main" val="292669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nb-NO" sz="2000" b="1" i="1" dirty="0"/>
              <a:t>Yeo Geok Seng v PP </a:t>
            </a:r>
            <a:r>
              <a:rPr lang="nb-NO" sz="2000" b="1" dirty="0"/>
              <a:t>[2000] 1 SLR 195 </a:t>
            </a:r>
          </a:p>
          <a:p>
            <a:pPr lvl="1"/>
            <a:r>
              <a:rPr lang="en-US" sz="2000" b="1" dirty="0"/>
              <a:t>Facts: </a:t>
            </a:r>
            <a:r>
              <a:rPr lang="en-US" sz="2000" dirty="0"/>
              <a:t>Yeo was the managing director of Company A, a director of Company B, and a director and manager and 50% shareholder of Company C. Company A was awarded a contract to build a Community Centre. Yeo, on behalf of Company A, entered into a contract with Company B to award the construction to Company B. Company C supplied materials to Company B. Yeo did not declare any of his interests in Companies A or C to the directors of Company B. </a:t>
            </a:r>
          </a:p>
          <a:p>
            <a:pPr lvl="1"/>
            <a:r>
              <a:rPr lang="en-US" sz="2000" b="1" dirty="0"/>
              <a:t>Held: </a:t>
            </a:r>
            <a:r>
              <a:rPr lang="en-US" sz="2000" dirty="0"/>
              <a:t>[S.156(6)] did not require the director to have a personal interest that in fact gives rise to the conflict. It imposed a duty of disclosure on a director who held a directorship in another company, as long as there was a potential conflict of duty arising from his office as a director in both companies. Whether that is so will depend on the circumstances of each case.</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34</a:t>
            </a:fld>
            <a:endParaRPr lang="en-US" dirty="0"/>
          </a:p>
        </p:txBody>
      </p:sp>
    </p:spTree>
    <p:extLst>
      <p:ext uri="{BB962C8B-B14F-4D97-AF65-F5344CB8AC3E}">
        <p14:creationId xmlns:p14="http://schemas.microsoft.com/office/powerpoint/2010/main" val="100384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nb-NO" sz="2000" b="1" i="1" dirty="0"/>
              <a:t>Yeo Geok Seng v PP </a:t>
            </a:r>
            <a:r>
              <a:rPr lang="nb-NO" sz="2000" b="1" dirty="0"/>
              <a:t>[2000] 1 SLR 195 </a:t>
            </a:r>
          </a:p>
          <a:p>
            <a:pPr lvl="1"/>
            <a:r>
              <a:rPr lang="en-US" sz="2000" b="1" dirty="0"/>
              <a:t>Held: </a:t>
            </a:r>
            <a:r>
              <a:rPr lang="en-US" sz="2000" dirty="0"/>
              <a:t>Similarly, s156(1) did not require that the director to have a personal interest in the contract. What will amount to a material interest under [s156(3)] varies according to the facts of each case.  In most instances, a controlling interest will amount to a material interest. </a:t>
            </a:r>
          </a:p>
          <a:p>
            <a:pPr lvl="1"/>
            <a:r>
              <a:rPr lang="en-US" sz="2000" dirty="0"/>
              <a:t>A wide interpretation of s 156 was necessary, even though this would mean that an innocent failure to disclose with no proven loss to the relevant company can bring about a conviction of the director concerned.  A person who undertakes the onerous duty of being a director should familiarise himself with the various rules of disclosure and other statutory duties under the Act. </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35</a:t>
            </a:fld>
            <a:endParaRPr lang="en-US" dirty="0"/>
          </a:p>
        </p:txBody>
      </p:sp>
    </p:spTree>
    <p:extLst>
      <p:ext uri="{BB962C8B-B14F-4D97-AF65-F5344CB8AC3E}">
        <p14:creationId xmlns:p14="http://schemas.microsoft.com/office/powerpoint/2010/main" val="27631499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nb-NO" sz="2000" b="1" i="1" dirty="0"/>
              <a:t>Yeo Geok Seng v PP </a:t>
            </a:r>
            <a:r>
              <a:rPr lang="nb-NO" sz="2000" b="1" dirty="0"/>
              <a:t>[2000] 1 SLR 195 </a:t>
            </a:r>
          </a:p>
          <a:p>
            <a:pPr lvl="1"/>
            <a:r>
              <a:rPr lang="en-US" sz="2000" b="1" dirty="0"/>
              <a:t>Held: </a:t>
            </a:r>
            <a:r>
              <a:rPr lang="en-US" sz="2000" dirty="0"/>
              <a:t>“It appeared to me that the amount of shareholding which constitutes a material interest under s 156(2) [now 156(3)] of the Act may vary according to the facts of each case. </a:t>
            </a:r>
            <a:r>
              <a:rPr lang="en-US" sz="2000" b="1" i="1" dirty="0"/>
              <a:t>In most instances, a controlling interest in a company would be a material interest and would require disclosure.</a:t>
            </a:r>
            <a:r>
              <a:rPr lang="en-US" sz="2000" dirty="0"/>
              <a:t> In this case, even if the appellant’s 50% shareholding in Triple Star was not a controlling interest, </a:t>
            </a:r>
            <a:r>
              <a:rPr lang="en-US" sz="2000" b="1" i="1" dirty="0"/>
              <a:t>it was clearly a substantial shareholding by which he could influence the decisions of the company and thus constituted a material interest</a:t>
            </a:r>
            <a:r>
              <a:rPr lang="en-US" sz="2000" dirty="0"/>
              <a:t> under s 156(2). The appellant, therefore, could not avail himself of the exception in s 156(2)... Section 156 of the Act exists for the benefit and protection of the company so that its board of directors may make informed decisions in the light of declarations of interest by individual directors. </a:t>
            </a:r>
            <a:r>
              <a:rPr lang="en-US" sz="2000" b="1" i="1" dirty="0"/>
              <a:t>A wide interpretation of s 156 is therefore necessary to give effect to its purpose</a:t>
            </a:r>
            <a:r>
              <a:rPr lang="en-US" sz="2000" dirty="0"/>
              <a:t>.”</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36</a:t>
            </a:fld>
            <a:endParaRPr lang="en-US" dirty="0"/>
          </a:p>
        </p:txBody>
      </p:sp>
    </p:spTree>
    <p:extLst>
      <p:ext uri="{BB962C8B-B14F-4D97-AF65-F5344CB8AC3E}">
        <p14:creationId xmlns:p14="http://schemas.microsoft.com/office/powerpoint/2010/main" val="33808098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Self-Dealing</a:t>
            </a:r>
          </a:p>
          <a:p>
            <a:r>
              <a:rPr lang="en-US" sz="2000" dirty="0"/>
              <a:t>Note that s 156 requires a </a:t>
            </a:r>
            <a:r>
              <a:rPr lang="en-US" sz="2000" b="1" i="1" dirty="0"/>
              <a:t>disclosure to the board of directors</a:t>
            </a:r>
            <a:r>
              <a:rPr lang="en-US" sz="2000" dirty="0"/>
              <a:t>.</a:t>
            </a:r>
          </a:p>
          <a:p>
            <a:r>
              <a:rPr lang="en-US" sz="2000" dirty="0"/>
              <a:t>At common law, however, avoiding the no-conflict rule required authorisation or ratification. Either mechanism requires </a:t>
            </a:r>
            <a:r>
              <a:rPr lang="en-US" sz="2000" b="1" i="1" dirty="0"/>
              <a:t>disclosure at the general meeting </a:t>
            </a:r>
            <a:r>
              <a:rPr lang="en-US" sz="2000" dirty="0"/>
              <a:t>and </a:t>
            </a:r>
            <a:r>
              <a:rPr lang="en-US" sz="2000" b="1" i="1" dirty="0"/>
              <a:t>approval</a:t>
            </a:r>
            <a:r>
              <a:rPr lang="en-US" sz="2000" dirty="0"/>
              <a:t> of the shareholders (via ordinary resolution).</a:t>
            </a:r>
          </a:p>
          <a:p>
            <a:r>
              <a:rPr lang="en-US" sz="2000" dirty="0"/>
              <a:t>The courts have allowed directors and companies to circumvent the rule at common law, however, via clauses in the corporate constitution. See for e.g. Art 99 in </a:t>
            </a:r>
            <a:r>
              <a:rPr lang="en-US" sz="2000" i="1" dirty="0"/>
              <a:t>Hely-Hutchinson v Brayhead Ltd </a:t>
            </a:r>
            <a:r>
              <a:rPr lang="en-US" sz="2000" dirty="0"/>
              <a:t>[1968] 1 QB 549:</a:t>
            </a:r>
          </a:p>
          <a:p>
            <a:pPr lvl="1"/>
            <a:r>
              <a:rPr lang="en-US" sz="1800" dirty="0"/>
              <a:t>“A director may contract with and be interested in any contract or proposed contract with the co either as vendor, purchaser or otherwise, </a:t>
            </a:r>
            <a:r>
              <a:rPr lang="en-US" sz="1800" b="1" i="1" dirty="0"/>
              <a:t>and shall not be liable to account for any profit made by him by reason of any such contract or proposed contract, provided that the nature of the interest of the director in such contract or proposed contract be declared at a meeting of the directors </a:t>
            </a:r>
            <a:r>
              <a:rPr lang="en-US" sz="1800" dirty="0"/>
              <a:t>as required by and subject to the provisions of s 199 of the Act...”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37</a:t>
            </a:fld>
            <a:endParaRPr lang="en-US" dirty="0"/>
          </a:p>
        </p:txBody>
      </p:sp>
    </p:spTree>
    <p:extLst>
      <p:ext uri="{BB962C8B-B14F-4D97-AF65-F5344CB8AC3E}">
        <p14:creationId xmlns:p14="http://schemas.microsoft.com/office/powerpoint/2010/main" val="29852194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Self-Dealing</a:t>
            </a:r>
          </a:p>
          <a:p>
            <a:r>
              <a:rPr lang="en-US" sz="2000" dirty="0"/>
              <a:t>These clauses have been held to be valid (see </a:t>
            </a:r>
            <a:r>
              <a:rPr lang="en-US" sz="2000" i="1" dirty="0"/>
              <a:t>Dayco Products v Ong Cheng Aik </a:t>
            </a:r>
            <a:r>
              <a:rPr lang="en-US" sz="2000" dirty="0"/>
              <a:t>[2004] SGHC 192)</a:t>
            </a:r>
          </a:p>
          <a:p>
            <a:pPr lvl="1"/>
            <a:r>
              <a:rPr lang="en-US" sz="1800" i="1" dirty="0"/>
              <a:t>C.f. </a:t>
            </a:r>
            <a:r>
              <a:rPr lang="en-US" sz="1800" dirty="0"/>
              <a:t>the position in </a:t>
            </a:r>
            <a:r>
              <a:rPr lang="en-US" sz="1800" i="1" dirty="0"/>
              <a:t>Traxiar Drilling Partners II Pte Ltd v Dvergsten, Dag Oivind </a:t>
            </a:r>
            <a:r>
              <a:rPr lang="en-US" sz="1800" dirty="0"/>
              <a:t>[2019] 4 SLR 433</a:t>
            </a:r>
          </a:p>
          <a:p>
            <a:r>
              <a:rPr lang="en-US" sz="2000" dirty="0"/>
              <a:t>However, the company’s constitution may also provide clauses to </a:t>
            </a:r>
            <a:r>
              <a:rPr lang="en-US" sz="2000" b="1" i="1" dirty="0"/>
              <a:t>restrict an interested director from participating</a:t>
            </a:r>
            <a:r>
              <a:rPr lang="en-US" sz="2000" dirty="0"/>
              <a:t> in collective decision-making. See Model Constitution, rule 85:</a:t>
            </a:r>
          </a:p>
          <a:p>
            <a:pPr marL="666892" lvl="1" indent="-342900">
              <a:buFont typeface="+mj-lt"/>
              <a:buAutoNum type="arabicPeriod"/>
            </a:pPr>
            <a:r>
              <a:rPr lang="en-US" sz="1800" dirty="0"/>
              <a:t>A director must not vote in respect of any transaction or proposed transaction with the company in which the director is interested, or in respect of any matter arising from such transaction or proposed transaction.</a:t>
            </a:r>
          </a:p>
          <a:p>
            <a:pPr marL="666892" lvl="1" indent="-342900">
              <a:buFont typeface="+mj-lt"/>
              <a:buAutoNum type="arabicPeriod"/>
            </a:pPr>
            <a:r>
              <a:rPr lang="en-US" sz="1800" dirty="0"/>
              <a:t>If a director referred to in paragraph (1) does vote in respect of any transaction or proposed transaction referred to in that  paragraph, the director’s vote must not be counted.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38</a:t>
            </a:fld>
            <a:endParaRPr lang="en-US" dirty="0"/>
          </a:p>
        </p:txBody>
      </p:sp>
    </p:spTree>
    <p:extLst>
      <p:ext uri="{BB962C8B-B14F-4D97-AF65-F5344CB8AC3E}">
        <p14:creationId xmlns:p14="http://schemas.microsoft.com/office/powerpoint/2010/main" val="789480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Dayco Products v Ong Cheng Aik </a:t>
            </a:r>
            <a:r>
              <a:rPr lang="en-US" sz="1800" b="1" dirty="0"/>
              <a:t>[2004] SGHC 192</a:t>
            </a:r>
          </a:p>
          <a:p>
            <a:pPr lvl="1"/>
            <a:r>
              <a:rPr lang="en-US" sz="1800" b="1" dirty="0"/>
              <a:t>Held: </a:t>
            </a:r>
            <a:r>
              <a:rPr lang="en-US" sz="1800" dirty="0"/>
              <a:t>“The English Court of Appeal in </a:t>
            </a:r>
            <a:r>
              <a:rPr lang="en-US" sz="1800" i="1" dirty="0"/>
              <a:t>Gwembe Valley Development Co Ltd v Koshy</a:t>
            </a:r>
            <a:r>
              <a:rPr lang="en-US" sz="1800" dirty="0"/>
              <a:t>...said: ‘</a:t>
            </a:r>
            <a:r>
              <a:rPr lang="en-US" sz="1800" b="1" i="1" dirty="0"/>
              <a:t>The requirement of the general law</a:t>
            </a:r>
            <a:r>
              <a:rPr lang="en-US" sz="1800" dirty="0"/>
              <a:t> [i.e. common law] is that, although disclosure does not have to be made formally to the board, </a:t>
            </a:r>
            <a:r>
              <a:rPr lang="en-US" sz="1800" b="1" i="1" dirty="0"/>
              <a:t>a company director must make full disclosure to all the shareholders of all the material facts. </a:t>
            </a:r>
            <a:r>
              <a:rPr lang="en-US" sz="1800" dirty="0"/>
              <a:t>The shareholders in the company, to which he owes the fiduciary duty not to make an unauthorised profit from his position, must approve of, or acquiesce in, his profit. Disclosure requirements are not confined to the nature of the director’s interest: they extend to disclosure of its extent, including the source and scale of the profit made from his position, so as to ensure that the shareholders are ‘fully informed of the real state of things’. </a:t>
            </a:r>
            <a:r>
              <a:rPr lang="en-US" sz="1800" b="1" i="1" dirty="0"/>
              <a:t>Separately, s 156(1) and sometimes the articles of a company, permit a director who is interested in a proposed transaction to take the benefit of the transaction if he discloses his interest to the board and takes no part in the decision of the board on the transaction. If the director makes that disclosure and abstains from taking part in the decision, the validity of the transaction is not impaired</a:t>
            </a:r>
            <a:r>
              <a:rPr lang="en-US" sz="1800" dirty="0"/>
              <a:t>. A failure to adequately disclose will render the director accountable to the company for the profits made from the transaction”</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39</a:t>
            </a:fld>
            <a:endParaRPr lang="en-US" dirty="0"/>
          </a:p>
        </p:txBody>
      </p:sp>
    </p:spTree>
    <p:extLst>
      <p:ext uri="{BB962C8B-B14F-4D97-AF65-F5344CB8AC3E}">
        <p14:creationId xmlns:p14="http://schemas.microsoft.com/office/powerpoint/2010/main" val="855718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i="1" dirty="0"/>
              <a:t>Bray v Ford </a:t>
            </a:r>
            <a:r>
              <a:rPr lang="en-US" sz="2000" b="1" dirty="0"/>
              <a:t>[1896] AC 44 </a:t>
            </a:r>
            <a:r>
              <a:rPr lang="en-US" sz="2000" dirty="0"/>
              <a:t>(adopted by </a:t>
            </a:r>
            <a:r>
              <a:rPr lang="en-US" sz="2000" i="1" dirty="0"/>
              <a:t>Chua Boon Chin v JM McCormack </a:t>
            </a:r>
            <a:r>
              <a:rPr lang="en-US" sz="2000" dirty="0"/>
              <a:t>[1979] 2 MLJ 156)</a:t>
            </a:r>
            <a:endParaRPr lang="en-US" sz="2000" b="1" dirty="0"/>
          </a:p>
          <a:p>
            <a:r>
              <a:rPr lang="en-US" sz="2000" dirty="0"/>
              <a:t>“It is an </a:t>
            </a:r>
            <a:r>
              <a:rPr lang="en-US" sz="2000" b="1" i="1" u="sng" dirty="0"/>
              <a:t>inflexible rule of a court of equity </a:t>
            </a:r>
            <a:r>
              <a:rPr lang="en-US" sz="2000" b="1" i="1" dirty="0"/>
              <a:t>that a person in a fiduciary position </a:t>
            </a:r>
            <a:r>
              <a:rPr lang="en-US" sz="2000" dirty="0"/>
              <a:t>… is </a:t>
            </a:r>
            <a:r>
              <a:rPr lang="en-US" sz="2000" b="1" i="1" dirty="0"/>
              <a:t>not</a:t>
            </a:r>
            <a:r>
              <a:rPr lang="en-US" sz="2000" dirty="0"/>
              <a:t>, unless otherwise expressly provided, </a:t>
            </a:r>
            <a:r>
              <a:rPr lang="en-US" sz="2000" b="1" i="1" dirty="0"/>
              <a:t>entitled to make a profit; he is not allowed to put himself in a position where his interest and duty conflict. </a:t>
            </a:r>
            <a:r>
              <a:rPr lang="en-US" sz="2000" dirty="0"/>
              <a:t>It does not appear to me that this rule is ... founded upon principles of morality. I regard it rather as based on the consideration that, human nature being what it is, </a:t>
            </a:r>
            <a:r>
              <a:rPr lang="en-US" sz="2000" b="1" i="1" dirty="0"/>
              <a:t>there is a danger, in such circumstances, of the person holding a fiduciary position being swayed by interest rather than by duty, and thus prejudicing those he was bound to protect</a:t>
            </a:r>
            <a:r>
              <a:rPr lang="en-US" sz="2000" dirty="0"/>
              <a:t>. It has, therefore, been deemed expedient to law down this positive rule.”</a:t>
            </a:r>
          </a:p>
          <a:p>
            <a:r>
              <a:rPr lang="en-US" sz="2000" dirty="0"/>
              <a:t>What exactly is this “duty” which the court is referring to?</a:t>
            </a:r>
          </a:p>
          <a:p>
            <a:pPr lvl="1"/>
            <a:r>
              <a:rPr lang="en-US" sz="1800" dirty="0"/>
              <a:t>Tjio et al. (2024):  A general “duty to advance the company’s interests”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a:t>
            </a:fld>
            <a:endParaRPr lang="en-US" dirty="0"/>
          </a:p>
        </p:txBody>
      </p:sp>
    </p:spTree>
    <p:extLst>
      <p:ext uri="{BB962C8B-B14F-4D97-AF65-F5344CB8AC3E}">
        <p14:creationId xmlns:p14="http://schemas.microsoft.com/office/powerpoint/2010/main" val="16014162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Traxiar Drilling Partners II Pte Ltd v Dvergsten, Dag Oivind </a:t>
            </a:r>
            <a:r>
              <a:rPr lang="en-US" sz="1800" b="1" dirty="0"/>
              <a:t>[2019] 4 SLR 433 </a:t>
            </a:r>
          </a:p>
          <a:p>
            <a:pPr lvl="1"/>
            <a:r>
              <a:rPr lang="en-US" sz="1800" b="1" dirty="0"/>
              <a:t>Facts: </a:t>
            </a:r>
            <a:r>
              <a:rPr lang="en-US" sz="1800" dirty="0"/>
              <a:t>The defendant argued that he did not breach his duties to not place himself in a position of conflict because he had on 12 April 2013, pursuant to s 156(5) of the CA, disclosed his interests in various interested companies to the plaintiff’s board of directors. </a:t>
            </a:r>
          </a:p>
          <a:p>
            <a:pPr lvl="1"/>
            <a:r>
              <a:rPr lang="en-US" sz="1800" dirty="0"/>
              <a:t>Held: “This argument was a non-starter. </a:t>
            </a:r>
            <a:r>
              <a:rPr lang="en-US" sz="1800" b="1" i="1" dirty="0"/>
              <a:t>A director’s statutory obligation to disclose interests to the company’s board under s 156 of the CA is independent of the general duty to avoid conflicts of interests stemming from the no-conflict rule and the rule against self-dealing </a:t>
            </a:r>
            <a:r>
              <a:rPr lang="en-US" sz="1800" dirty="0"/>
              <a:t>(see also Corporate Law at para 09.084 and Walter Woon on Company Law at para 8.52). </a:t>
            </a:r>
            <a:r>
              <a:rPr lang="en-US" sz="1800" b="1" i="1" dirty="0"/>
              <a:t>In fact, s 156(14) of the CA expressly provides that s 156 “shall be in addition to and not in derogation of the operation of any rule of law” </a:t>
            </a:r>
            <a:r>
              <a:rPr lang="en-US" sz="1800" dirty="0"/>
              <a:t>[emphasis added in italics and bold italics]. As such, the Defendant’s submission </a:t>
            </a:r>
            <a:r>
              <a:rPr lang="en-US" sz="1800" b="1" i="1" dirty="0"/>
              <a:t>conflated the director’s statutory obligation to disclose his interests in related entities with the director’s obligation to avoid conflicts of interest at general law. </a:t>
            </a:r>
            <a:r>
              <a:rPr lang="en-US" sz="1800" dirty="0"/>
              <a:t>If anything, disclosure pursuant to s 156(5) of the CA would only mean that the Defendant would not incur civil and criminal liability under s 156 of the CA which was, in any event, not the Plaintiff’s case”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40</a:t>
            </a:fld>
            <a:endParaRPr lang="en-US" dirty="0"/>
          </a:p>
        </p:txBody>
      </p:sp>
    </p:spTree>
    <p:extLst>
      <p:ext uri="{BB962C8B-B14F-4D97-AF65-F5344CB8AC3E}">
        <p14:creationId xmlns:p14="http://schemas.microsoft.com/office/powerpoint/2010/main" val="491203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Self-Dealing</a:t>
            </a:r>
          </a:p>
          <a:p>
            <a:r>
              <a:rPr lang="en-US" sz="2000" dirty="0"/>
              <a:t>How do we reconcile </a:t>
            </a:r>
            <a:r>
              <a:rPr lang="en-US" sz="2000" i="1" dirty="0"/>
              <a:t>Dayco</a:t>
            </a:r>
            <a:r>
              <a:rPr lang="en-US" sz="2000" dirty="0"/>
              <a:t> and </a:t>
            </a:r>
            <a:r>
              <a:rPr lang="en-US" sz="2000" i="1" dirty="0"/>
              <a:t>Traxiar</a:t>
            </a:r>
            <a:r>
              <a:rPr lang="en-US" sz="2000" dirty="0"/>
              <a:t>?</a:t>
            </a:r>
          </a:p>
          <a:p>
            <a:pPr lvl="1"/>
            <a:r>
              <a:rPr lang="en-US" sz="2000" dirty="0"/>
              <a:t>Koh et al. (2019): Dayco should be preferred as s 157A CA vests management powers in the board, and whether the company should adopt a transaction that has been disclosed pursuant to s 156 is a management matter. Therefore, there is no need to seek shareholder approval once board disclosure has occurred. </a:t>
            </a:r>
          </a:p>
          <a:p>
            <a:pPr lvl="1"/>
            <a:r>
              <a:rPr lang="en-US" sz="2000" dirty="0"/>
              <a:t>Consistent with the current UK position under s 180 CA 2006 where if s 177 CA 2006 (the equivalent of s 156 CA in Singapore) is complied with, the transaction or arrangement is not liable to be set aside by virtue of any common law rule or equitable principle requiring the consent or approval of the members of the company. However, the company may provide otherwise in its constitution.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41</a:t>
            </a:fld>
            <a:endParaRPr lang="en-US" dirty="0"/>
          </a:p>
        </p:txBody>
      </p:sp>
    </p:spTree>
    <p:extLst>
      <p:ext uri="{BB962C8B-B14F-4D97-AF65-F5344CB8AC3E}">
        <p14:creationId xmlns:p14="http://schemas.microsoft.com/office/powerpoint/2010/main" val="38542739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Self-Dealing</a:t>
            </a:r>
          </a:p>
          <a:p>
            <a:r>
              <a:rPr lang="en-US" sz="2000" dirty="0"/>
              <a:t>My views: The position in </a:t>
            </a:r>
            <a:r>
              <a:rPr lang="en-US" sz="2000" i="1" dirty="0"/>
              <a:t>Traxiar</a:t>
            </a:r>
            <a:r>
              <a:rPr lang="en-US" sz="2000" dirty="0"/>
              <a:t> is correct. As the court rightly pointed out, s 156(14) of the CA expressly provides that s 156 “shall be in addition to and not in derogation of the operation of any rule of law”. Therefore, the position at common law (where a company director must make full disclosure to all the shareholders of all the material facts and acquire shareholder approval) must stand unless the shareholders expressly agree to waive these rights either </a:t>
            </a:r>
            <a:r>
              <a:rPr lang="en-US" sz="2000" i="1" dirty="0"/>
              <a:t>ex post </a:t>
            </a:r>
            <a:r>
              <a:rPr lang="en-US" sz="2000" dirty="0"/>
              <a:t>through ratification or </a:t>
            </a:r>
            <a:r>
              <a:rPr lang="en-US" sz="2000" i="1" dirty="0"/>
              <a:t>ex ante </a:t>
            </a:r>
            <a:r>
              <a:rPr lang="en-US" sz="2000" dirty="0"/>
              <a:t>through authorisation (this can validly take place through the company’s constitution). This position is also consistent with the UK position in </a:t>
            </a:r>
            <a:r>
              <a:rPr lang="en-US" sz="2000" i="1" dirty="0"/>
              <a:t>Hely-Hutchinson, </a:t>
            </a:r>
            <a:r>
              <a:rPr lang="en-US" sz="2000" dirty="0"/>
              <a:t>although the position has been subsequently modified through (UK) legislation.</a:t>
            </a:r>
          </a:p>
          <a:p>
            <a:r>
              <a:rPr lang="en-US" sz="2000" dirty="0"/>
              <a:t>NB: CA provides for additional regimes where shareholder approval is required for certain issues. We will cover this later in a separate seminar on statutory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42</a:t>
            </a:fld>
            <a:endParaRPr lang="en-US" dirty="0"/>
          </a:p>
        </p:txBody>
      </p:sp>
    </p:spTree>
    <p:extLst>
      <p:ext uri="{BB962C8B-B14F-4D97-AF65-F5344CB8AC3E}">
        <p14:creationId xmlns:p14="http://schemas.microsoft.com/office/powerpoint/2010/main" val="28717583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The “No-Conflict” Rule: Competing and Multiple Directorships</a:t>
            </a:r>
          </a:p>
          <a:p>
            <a:r>
              <a:rPr lang="en-US" dirty="0"/>
              <a:t>Another facet of the no-conflict rule often arises in the context of competing and multiple directorships. Indeed, it is very common for directors to hold directorships in more than one company, whether in a group or not. The issue arises as to whether this practice is compatible with the no-conflict rule.</a:t>
            </a:r>
          </a:p>
          <a:p>
            <a:r>
              <a:rPr lang="en-US" dirty="0"/>
              <a:t>In these situations, there may arise a tension between director duties owed to a </a:t>
            </a:r>
            <a:r>
              <a:rPr lang="en-US" b="1" i="1" dirty="0"/>
              <a:t>company </a:t>
            </a:r>
            <a:r>
              <a:rPr lang="en-US" dirty="0"/>
              <a:t>and duties owed to </a:t>
            </a:r>
            <a:r>
              <a:rPr lang="en-US" b="1" i="1" dirty="0"/>
              <a:t>another company </a:t>
            </a:r>
            <a:r>
              <a:rPr lang="en-US" dirty="0"/>
              <a:t>or a </a:t>
            </a:r>
            <a:r>
              <a:rPr lang="en-US" b="1" i="1" dirty="0"/>
              <a:t>person</a:t>
            </a:r>
            <a:r>
              <a:rPr lang="en-US" dirty="0"/>
              <a:t>.</a:t>
            </a:r>
          </a:p>
          <a:p>
            <a:r>
              <a:rPr lang="en-US" dirty="0"/>
              <a:t>Two situations:</a:t>
            </a:r>
          </a:p>
          <a:p>
            <a:pPr lvl="1"/>
            <a:r>
              <a:rPr lang="en-US" dirty="0"/>
              <a:t>The directorships are held in companies which are in business competition with one another, or where the director in any other way enters into competition with the company.</a:t>
            </a:r>
          </a:p>
          <a:p>
            <a:pPr lvl="1"/>
            <a:r>
              <a:rPr lang="en-US" dirty="0"/>
              <a:t>The companies involved are not competitors, but nevertheless their interests may conflict from time to time.</a:t>
            </a:r>
          </a:p>
          <a:p>
            <a:r>
              <a:rPr lang="en-US" dirty="0"/>
              <a:t>Note: This facet of the “no-conflict” rule will often overlap with the “no-profit” rule, as the directors involved often divert corporate opportunities to a competing company which they have interests in.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43</a:t>
            </a:fld>
            <a:endParaRPr lang="en-US" dirty="0"/>
          </a:p>
        </p:txBody>
      </p:sp>
    </p:spTree>
    <p:extLst>
      <p:ext uri="{BB962C8B-B14F-4D97-AF65-F5344CB8AC3E}">
        <p14:creationId xmlns:p14="http://schemas.microsoft.com/office/powerpoint/2010/main" val="25116249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Competing and Multiple Directorships</a:t>
            </a:r>
          </a:p>
          <a:p>
            <a:r>
              <a:rPr lang="en-US" sz="2000" dirty="0"/>
              <a:t>Perhaps as a way of deferring to commercial realities, the rules here are less strict when compared to the “self-dealing” rules.</a:t>
            </a:r>
          </a:p>
          <a:p>
            <a:r>
              <a:rPr lang="en-US" sz="2000" dirty="0"/>
              <a:t>The starting position for non-director fiduciaries is that they are normally precluded from competing with them – this is specifically stated in partnership law.</a:t>
            </a:r>
          </a:p>
          <a:p>
            <a:pPr lvl="1"/>
            <a:r>
              <a:rPr lang="en-US" sz="1800" dirty="0"/>
              <a:t>However, for many years, it was assumed that no similar rule applied to directors.</a:t>
            </a:r>
          </a:p>
          <a:p>
            <a:pPr lvl="1"/>
            <a:r>
              <a:rPr lang="en-US" sz="1800" dirty="0"/>
              <a:t>In </a:t>
            </a:r>
            <a:r>
              <a:rPr lang="en-US" sz="1800" i="1" dirty="0"/>
              <a:t>London &amp; Mashonaland v Exploration Co </a:t>
            </a:r>
            <a:r>
              <a:rPr lang="en-US" sz="1800" dirty="0"/>
              <a:t>[1891] WN 165, the court held that a director could not be restrained from acting as a director of a rival company. However, the case was decided on the basis that competing directorships were not unconstitutional. The court did not determine whether competing directorships was a breach of the no-conflict rule.</a:t>
            </a:r>
          </a:p>
          <a:p>
            <a:pPr lvl="1"/>
            <a:r>
              <a:rPr lang="en-US" sz="1800" dirty="0"/>
              <a:t>Scope of </a:t>
            </a:r>
            <a:r>
              <a:rPr lang="en-US" sz="1800" i="1" dirty="0"/>
              <a:t>Mashonaland</a:t>
            </a:r>
            <a:r>
              <a:rPr lang="en-US" sz="1800" dirty="0"/>
              <a:t> has been greatly cut down by </a:t>
            </a:r>
            <a:r>
              <a:rPr lang="en-US" sz="1800" i="1" dirty="0"/>
              <a:t>In Plus Group v Pyke </a:t>
            </a:r>
            <a:r>
              <a:rPr lang="en-US" sz="1800" dirty="0"/>
              <a:t>[2002] 2 BCLC 201 and </a:t>
            </a:r>
            <a:r>
              <a:rPr lang="sv-SE" sz="1800" i="1" dirty="0"/>
              <a:t>Bhullar v Bhullar </a:t>
            </a:r>
            <a:r>
              <a:rPr lang="sv-SE" sz="1800" dirty="0"/>
              <a:t>[2003] 2 BCLC 241.</a:t>
            </a:r>
          </a:p>
          <a:p>
            <a:r>
              <a:rPr lang="sv-SE" sz="2000" dirty="0"/>
              <a:t>Position now seems to be similar to partnership law.</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44</a:t>
            </a:fld>
            <a:endParaRPr lang="en-US" dirty="0"/>
          </a:p>
        </p:txBody>
      </p:sp>
    </p:spTree>
    <p:extLst>
      <p:ext uri="{BB962C8B-B14F-4D97-AF65-F5344CB8AC3E}">
        <p14:creationId xmlns:p14="http://schemas.microsoft.com/office/powerpoint/2010/main" val="32695737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sv-SE" sz="2000" b="1" i="1" dirty="0"/>
              <a:t>Bhullar v Bhullar </a:t>
            </a:r>
            <a:r>
              <a:rPr lang="sv-SE" sz="2000" b="1" dirty="0"/>
              <a:t>[2003] 2 BCLC 241</a:t>
            </a:r>
          </a:p>
          <a:p>
            <a:pPr lvl="1"/>
            <a:r>
              <a:rPr lang="en-US" sz="2000" b="1" dirty="0"/>
              <a:t>Facts: </a:t>
            </a:r>
            <a:r>
              <a:rPr lang="en-US" sz="2000" dirty="0"/>
              <a:t>Bhullar Bros Ltd was owned by families of two brothers, M and S. Each side owned 50% of the company's shares. The company had a grocery store and also owned an investment property which was leased to a bowling alley business called UK Superbowl Ltd. Subsequently, the families began to fall out. M and his family told the board they wished for the company to buy no further investment properties. Negotiations began to split up the company, but they were unsuccessful. One of S's family noticed that the carpark next to UK Superbowl (called White Hall Mill) was on sale. S and his family set up a company to buy the carpark, but did not disclose the purchase to Bhullar Bros Ltd. Later, M and his family found out about the sale and brought an unfair prejudice claim on the basis that S and his family had breached their fiduciary duty of loyalty to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45</a:t>
            </a:fld>
            <a:endParaRPr lang="en-US" dirty="0"/>
          </a:p>
        </p:txBody>
      </p:sp>
    </p:spTree>
    <p:extLst>
      <p:ext uri="{BB962C8B-B14F-4D97-AF65-F5344CB8AC3E}">
        <p14:creationId xmlns:p14="http://schemas.microsoft.com/office/powerpoint/2010/main" val="5510830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sv-SE" sz="2000" b="1" i="1" dirty="0"/>
              <a:t>Bhullar v Bhullar </a:t>
            </a:r>
            <a:r>
              <a:rPr lang="sv-SE" sz="2000" b="1" dirty="0"/>
              <a:t>[2003] 2 BCLC 241</a:t>
            </a:r>
          </a:p>
          <a:p>
            <a:pPr lvl="1"/>
            <a:r>
              <a:rPr lang="en-US" sz="2000" b="1" dirty="0"/>
              <a:t>Held: </a:t>
            </a:r>
            <a:r>
              <a:rPr lang="en-US" sz="2000" dirty="0"/>
              <a:t>A fiduciary is not allowed to enter into engagements in which he has, or could have, a personal interest conflicting, or which might possibly conflict, with the interests of those whom he is bound to protect. </a:t>
            </a:r>
            <a:r>
              <a:rPr lang="en-US" sz="2000" i="1" dirty="0"/>
              <a:t>This rule is universal and inflexible</a:t>
            </a:r>
            <a:r>
              <a:rPr lang="en-US" sz="2000" dirty="0"/>
              <a:t>.</a:t>
            </a:r>
          </a:p>
          <a:p>
            <a:pPr lvl="1"/>
            <a:r>
              <a:rPr lang="en-US" sz="2000" dirty="0"/>
              <a:t>The test was whether “reasonable men looking at the facts would think there was a real sensible possibility of conflict” (Lord Upjohn’s dissent in </a:t>
            </a:r>
            <a:r>
              <a:rPr lang="en-US" sz="2000" i="1" dirty="0"/>
              <a:t>Boardman</a:t>
            </a:r>
            <a:r>
              <a:rPr lang="en-US" sz="2000" dirty="0"/>
              <a:t>). </a:t>
            </a:r>
          </a:p>
          <a:p>
            <a:pPr lvl="1"/>
            <a:r>
              <a:rPr lang="en-US" sz="2000" dirty="0"/>
              <a:t>Where the director of a company exploited a commercial opportunity [explained later in the Slide Deck] for his own benefit, the relevant question was not whether the party to whom the duty was owed (i.e. the company) had some kind of beneficial interest in the opportunity. This approach would be too formalistic and restrictive. </a:t>
            </a:r>
            <a:r>
              <a:rPr lang="en-US" sz="2000" b="1" i="1" dirty="0"/>
              <a:t>The question was whether the fiduciary's exploitation of the opportunity was such as to attract the application of the rule.</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46</a:t>
            </a:fld>
            <a:endParaRPr lang="en-US" dirty="0"/>
          </a:p>
        </p:txBody>
      </p:sp>
    </p:spTree>
    <p:extLst>
      <p:ext uri="{BB962C8B-B14F-4D97-AF65-F5344CB8AC3E}">
        <p14:creationId xmlns:p14="http://schemas.microsoft.com/office/powerpoint/2010/main" val="352317403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sv-SE" sz="2000" b="1" i="1" dirty="0"/>
              <a:t>Bhullar v Bhullar </a:t>
            </a:r>
            <a:r>
              <a:rPr lang="sv-SE" sz="2000" b="1" dirty="0"/>
              <a:t>[2003] 2 BCLC 241</a:t>
            </a:r>
          </a:p>
          <a:p>
            <a:pPr lvl="1"/>
            <a:r>
              <a:rPr lang="en-US" sz="2000" b="1" dirty="0"/>
              <a:t>Held: </a:t>
            </a:r>
            <a:r>
              <a:rPr lang="en-US" sz="2000" dirty="0"/>
              <a:t>The only capacity in which the S directors carried on business was as the directors of Bhullar Bros Ltd, in which capacity they were in a fiduciary relationship with the company. At the material time, the company was still trading, and acquisition of the property would have been commercially attractive to the company. As such, the S directors were under a duty to communicate the existence of the opportunity to acquire the property to the company. (see </a:t>
            </a:r>
            <a:r>
              <a:rPr lang="en-US" sz="2000" i="1" dirty="0"/>
              <a:t>IDC v Cooley</a:t>
            </a:r>
            <a:r>
              <a:rPr lang="en-US" sz="2000" dirty="0"/>
              <a:t> at Slide 62). </a:t>
            </a:r>
          </a:p>
          <a:p>
            <a:pPr lvl="1"/>
            <a:r>
              <a:rPr lang="en-US" sz="2000" dirty="0"/>
              <a:t>Whether the company could or would have taken that opportunity, had it been made aware of it, is irrelevant.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47</a:t>
            </a:fld>
            <a:endParaRPr lang="en-US" dirty="0"/>
          </a:p>
        </p:txBody>
      </p:sp>
    </p:spTree>
    <p:extLst>
      <p:ext uri="{BB962C8B-B14F-4D97-AF65-F5344CB8AC3E}">
        <p14:creationId xmlns:p14="http://schemas.microsoft.com/office/powerpoint/2010/main" val="24158252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sv-SE" sz="2000" b="1" i="1" dirty="0"/>
              <a:t>Bhullar v Bhullar </a:t>
            </a:r>
            <a:r>
              <a:rPr lang="sv-SE" sz="2000" b="1" dirty="0"/>
              <a:t>[2003] 2 BCLC 241</a:t>
            </a:r>
          </a:p>
          <a:p>
            <a:pPr lvl="1"/>
            <a:r>
              <a:rPr lang="en-US" sz="2000" dirty="0"/>
              <a:t>Comments: </a:t>
            </a:r>
            <a:r>
              <a:rPr lang="en-US" sz="2000" i="1" dirty="0"/>
              <a:t>Bhullar</a:t>
            </a:r>
            <a:r>
              <a:rPr lang="en-US" sz="2000" dirty="0"/>
              <a:t> suggests the end of </a:t>
            </a:r>
            <a:r>
              <a:rPr lang="en-US" sz="2000" i="1" dirty="0"/>
              <a:t>London &amp; Mashonaland v Exploration Co</a:t>
            </a:r>
            <a:r>
              <a:rPr lang="en-US" sz="2000" dirty="0"/>
              <a:t>, as a director simply could not carry on a competing business with his company unless there was consent (either ex ante or ex post). </a:t>
            </a:r>
          </a:p>
          <a:p>
            <a:pPr lvl="1"/>
            <a:r>
              <a:rPr lang="en-US" sz="2000" i="1" dirty="0"/>
              <a:t>Bhullar</a:t>
            </a:r>
            <a:r>
              <a:rPr lang="en-US" sz="2000" dirty="0"/>
              <a:t> is also a case that illustrates the operation of </a:t>
            </a:r>
            <a:r>
              <a:rPr lang="en-US" sz="2000" i="1" dirty="0"/>
              <a:t>both</a:t>
            </a:r>
            <a:r>
              <a:rPr lang="en-US" sz="2000" dirty="0"/>
              <a:t> the “no-conflict” and “no-profit” rules.</a:t>
            </a:r>
          </a:p>
          <a:p>
            <a:pPr lvl="1"/>
            <a:r>
              <a:rPr lang="en-US" sz="2000" i="1" dirty="0"/>
              <a:t>Bhullar</a:t>
            </a:r>
            <a:r>
              <a:rPr lang="en-US" sz="2000" dirty="0"/>
              <a:t> adopts a strict, status-based approach to the issue of what constitutes a corporate opportunity, in contrast to the more flexible approach taken by </a:t>
            </a:r>
            <a:r>
              <a:rPr lang="en-US" sz="2000" i="1" dirty="0"/>
              <a:t>Canadian Aero Service </a:t>
            </a:r>
            <a:r>
              <a:rPr lang="en-US" sz="2000" dirty="0"/>
              <a:t>(see later), which proffers the test of “maturing business opportunities”.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48</a:t>
            </a:fld>
            <a:endParaRPr lang="en-US" dirty="0"/>
          </a:p>
        </p:txBody>
      </p:sp>
    </p:spTree>
    <p:extLst>
      <p:ext uri="{BB962C8B-B14F-4D97-AF65-F5344CB8AC3E}">
        <p14:creationId xmlns:p14="http://schemas.microsoft.com/office/powerpoint/2010/main" val="27423770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b="1" dirty="0"/>
              <a:t>The “No-Conflict” Rule: Competing and Multiple Directorships [Non-Examinable]</a:t>
            </a:r>
          </a:p>
          <a:p>
            <a:r>
              <a:rPr lang="en-US" dirty="0"/>
              <a:t>What about nominee director situations?</a:t>
            </a:r>
          </a:p>
          <a:p>
            <a:pPr lvl="1"/>
            <a:r>
              <a:rPr lang="en-US" sz="1800" dirty="0"/>
              <a:t>Here, the issue arises as to whether a director of a company that has been nominated to the board by another shareholder (usually a parent company) owes </a:t>
            </a:r>
            <a:r>
              <a:rPr lang="en-US" sz="1800" b="1" i="1" dirty="0"/>
              <a:t>a separate duty </a:t>
            </a:r>
            <a:r>
              <a:rPr lang="en-US" sz="1800" dirty="0"/>
              <a:t>to that person/company.</a:t>
            </a:r>
          </a:p>
          <a:p>
            <a:pPr lvl="1"/>
            <a:r>
              <a:rPr lang="en-US" sz="1800" dirty="0"/>
              <a:t>If so, how should the nominee director resolve them?</a:t>
            </a:r>
          </a:p>
          <a:p>
            <a:r>
              <a:rPr lang="en-US" dirty="0"/>
              <a:t>Tjio et al. (2024): “The commercial reality is that the nominee director owes his appointment to the person who nominated or, by some means, appointed him. By his very appointment, therefore, the nominee director is placed in a position with the greatest potential for conflict. Nevertheless, there is often little issue in connection with the nominee director’s appointment </a:t>
            </a:r>
            <a:r>
              <a:rPr lang="en-US" i="1" dirty="0"/>
              <a:t>per se</a:t>
            </a:r>
            <a:r>
              <a:rPr lang="en-US" dirty="0"/>
              <a:t>, as the fact of his extraneous loyalties is likely to be well known to the company which appointed him. In many cases, the interests of the appointer are aligned with those of the company. In such cases, the nominee director is quite able to “serve two masters to the great advantage of both”. </a:t>
            </a:r>
            <a:r>
              <a:rPr lang="en-US" b="1" i="1" dirty="0"/>
              <a:t>The position of the nominee director will, however, become quite intractable when the interests of the company and those of his appointer diverge</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49</a:t>
            </a:fld>
            <a:endParaRPr lang="en-US" dirty="0"/>
          </a:p>
        </p:txBody>
      </p:sp>
    </p:spTree>
    <p:extLst>
      <p:ext uri="{BB962C8B-B14F-4D97-AF65-F5344CB8AC3E}">
        <p14:creationId xmlns:p14="http://schemas.microsoft.com/office/powerpoint/2010/main" val="726827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There are two “sub-rules” which we will concern ourselves in relation to this duty. </a:t>
            </a:r>
          </a:p>
          <a:p>
            <a:pPr marL="781192" lvl="1" indent="-457200">
              <a:buFont typeface="+mj-lt"/>
              <a:buAutoNum type="arabicPeriod"/>
            </a:pPr>
            <a:r>
              <a:rPr lang="en-US" sz="2000" dirty="0"/>
              <a:t>The “no-conflict” rule: A more general rule which reflects the general proposition that a director cannot place himself in a position where his duty to advance the company’s interests conflict or </a:t>
            </a:r>
            <a:r>
              <a:rPr lang="en-US" sz="2000" i="1" dirty="0"/>
              <a:t>may</a:t>
            </a:r>
            <a:r>
              <a:rPr lang="en-US" sz="2000" dirty="0"/>
              <a:t> conflict with his personal interests or some external loyalty.</a:t>
            </a:r>
          </a:p>
          <a:p>
            <a:pPr marL="781192" lvl="1" indent="-457200">
              <a:buFont typeface="+mj-lt"/>
              <a:buAutoNum type="arabicPeriod"/>
            </a:pPr>
            <a:r>
              <a:rPr lang="en-US" sz="2000" dirty="0"/>
              <a:t>The “no-profit rule”: A more specific rule which prohibits directors from retaining any profit which she made out of his/her position unless she has the company’s fully informed consent. </a:t>
            </a:r>
          </a:p>
          <a:p>
            <a:r>
              <a:rPr lang="en-US" sz="2000" dirty="0"/>
              <a:t>How do the rules interact? </a:t>
            </a:r>
          </a:p>
          <a:p>
            <a:pPr lvl="1"/>
            <a:r>
              <a:rPr lang="en-US" sz="2000" dirty="0"/>
              <a:t>Tjio et al (2024): They overlap with each other, but there is a subtle difference in their respective objectives. Whilst the no-conflict rule seeks to </a:t>
            </a:r>
            <a:r>
              <a:rPr lang="en-US" sz="2000" b="1" i="1" dirty="0"/>
              <a:t>prevent the fiduciary from being swayed by considerations of personal interest</a:t>
            </a:r>
            <a:r>
              <a:rPr lang="en-US" sz="2000" dirty="0"/>
              <a:t>, the no-profit rule aims to </a:t>
            </a:r>
            <a:r>
              <a:rPr lang="en-US" sz="2000" b="1" i="1" dirty="0"/>
              <a:t>preclude the fiduciary from actually misusing her position for her personal advantage</a:t>
            </a:r>
            <a:r>
              <a:rPr lang="en-US" sz="2000" dirty="0"/>
              <a:t>.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a:t>
            </a:fld>
            <a:endParaRPr lang="en-US" dirty="0"/>
          </a:p>
        </p:txBody>
      </p:sp>
    </p:spTree>
    <p:extLst>
      <p:ext uri="{BB962C8B-B14F-4D97-AF65-F5344CB8AC3E}">
        <p14:creationId xmlns:p14="http://schemas.microsoft.com/office/powerpoint/2010/main" val="31816842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Re Neath Rugby Ltd (No 2) </a:t>
            </a:r>
            <a:r>
              <a:rPr lang="en-US" sz="2000" b="1" dirty="0"/>
              <a:t>[2009] 2 BCLC 427 [Non-Examinable]</a:t>
            </a:r>
          </a:p>
          <a:p>
            <a:pPr lvl="1"/>
            <a:r>
              <a:rPr lang="en-US" sz="2000" b="1" dirty="0"/>
              <a:t>Held: </a:t>
            </a:r>
            <a:r>
              <a:rPr lang="en-US" sz="2000" dirty="0"/>
              <a:t>The fact that a director of a company has been nominated to that office by a shareholder </a:t>
            </a:r>
            <a:r>
              <a:rPr lang="en-US" sz="2000" b="1" i="1" dirty="0"/>
              <a:t>does not, in itself, impose any duty on the director owed to his nominator</a:t>
            </a:r>
            <a:r>
              <a:rPr lang="en-US" sz="2000" dirty="0"/>
              <a:t>. </a:t>
            </a:r>
          </a:p>
          <a:p>
            <a:pPr lvl="1"/>
            <a:r>
              <a:rPr lang="en-US" sz="2000" dirty="0"/>
              <a:t>The director may owe duties to his nominator if he is an employee or officer of the nominator, or by reason of a formal or informal agreement with his nominator, </a:t>
            </a:r>
            <a:r>
              <a:rPr lang="en-US" sz="2000" b="1" i="1" dirty="0"/>
              <a:t>but such duties do not arise out of his nomination, but out of a separate agreement or office</a:t>
            </a:r>
            <a:r>
              <a:rPr lang="en-US" sz="2000" dirty="0"/>
              <a:t>. </a:t>
            </a:r>
          </a:p>
          <a:p>
            <a:pPr lvl="1"/>
            <a:r>
              <a:rPr lang="en-US" sz="2000" dirty="0"/>
              <a:t>Such duties </a:t>
            </a:r>
            <a:r>
              <a:rPr lang="en-US" sz="2000" b="1" i="1" dirty="0"/>
              <a:t>cannot, however, detract from his duty to the company </a:t>
            </a:r>
            <a:r>
              <a:rPr lang="en-US" sz="2000" dirty="0"/>
              <a:t>of which he is a director when he is acting as such.</a:t>
            </a:r>
          </a:p>
          <a:p>
            <a:pPr lvl="1"/>
            <a:r>
              <a:rPr lang="en-US" sz="2000" dirty="0"/>
              <a:t>An appointed director may take the interests of his nominator into account provided that his decisions as a director are in what he genuinely considers to be the best interests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50</a:t>
            </a:fld>
            <a:endParaRPr lang="en-US" dirty="0"/>
          </a:p>
        </p:txBody>
      </p:sp>
    </p:spTree>
    <p:extLst>
      <p:ext uri="{BB962C8B-B14F-4D97-AF65-F5344CB8AC3E}">
        <p14:creationId xmlns:p14="http://schemas.microsoft.com/office/powerpoint/2010/main" val="375457871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Golden Village Multiplex Pte Ltd v Phoon Chiong Kit </a:t>
            </a:r>
            <a:r>
              <a:rPr lang="en-US" sz="2000" b="1" dirty="0"/>
              <a:t>[2006] 2 SLR(R) 307 [Non-Examinable]</a:t>
            </a:r>
          </a:p>
          <a:p>
            <a:pPr lvl="1"/>
            <a:r>
              <a:rPr lang="en-US" sz="2000" b="1" dirty="0"/>
              <a:t>Facts: </a:t>
            </a:r>
            <a:r>
              <a:rPr lang="en-US" sz="2000" dirty="0"/>
              <a:t>The plaintiff company was the vehicle through which joint venture partners, hailing respectively from an Australian cinema conglomerate and a Hong Kong cinema conglomerate, agreed to operate cinema complexes in Singapore. The terms of the joint venture were found in a shareholders’ agreement, to which the plaintiff was also party. This agreement </a:t>
            </a:r>
            <a:r>
              <a:rPr lang="en-US" sz="2000" i="1" dirty="0"/>
              <a:t>gave each joint venture partner the right to nominate three directors to the board of the plaintiff. </a:t>
            </a:r>
            <a:r>
              <a:rPr lang="en-US" sz="2000" b="1" i="1" dirty="0"/>
              <a:t>The defendant was a nominee of the Hong Kong conglomerate</a:t>
            </a:r>
            <a:r>
              <a:rPr lang="en-US" sz="2000" dirty="0"/>
              <a:t>, and also sat on the board of another company within the Hong Kong conglomerate (“the Hong Kong company”). The plaintiff became embroiled in a dispute with the Hong Kong company. In an action brought by the plaintiff against the Hong Kong company, the defendant had filed affidavits on behalf of the Hong Kong company.</a:t>
            </a:r>
          </a:p>
          <a:p>
            <a:pPr lvl="1"/>
            <a:r>
              <a:rPr lang="en-US" sz="2000" dirty="0"/>
              <a:t>NB: Note the distinction between the plaintiff company and the Hong Kong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51</a:t>
            </a:fld>
            <a:endParaRPr lang="en-US" dirty="0"/>
          </a:p>
        </p:txBody>
      </p:sp>
    </p:spTree>
    <p:extLst>
      <p:ext uri="{BB962C8B-B14F-4D97-AF65-F5344CB8AC3E}">
        <p14:creationId xmlns:p14="http://schemas.microsoft.com/office/powerpoint/2010/main" val="27314215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Golden Village Multiplex Pte Ltd v Phoon Chiong Kit </a:t>
            </a:r>
            <a:r>
              <a:rPr lang="en-US" sz="2000" b="1" dirty="0"/>
              <a:t>[2006] 2 SLR(R) 307 [Non-Examinable]</a:t>
            </a:r>
          </a:p>
          <a:p>
            <a:pPr lvl="1"/>
            <a:r>
              <a:rPr lang="en-US" sz="2000" b="1" dirty="0"/>
              <a:t>Held: </a:t>
            </a:r>
            <a:r>
              <a:rPr lang="en-US" sz="2000" dirty="0"/>
              <a:t>The court found the defendant (who “wore two hats” as a director of both companies) to be in breach of his duties as the plaintiff’s director as he had openly sided with the Hong Kong company in its dispute with the plaintiff company.</a:t>
            </a:r>
          </a:p>
          <a:p>
            <a:pPr lvl="1"/>
            <a:r>
              <a:rPr lang="en-US" sz="2000" dirty="0"/>
              <a:t>Tjio et al. (2015): “Whilst the decision is technically correct, there can be little doubt that the defendant was between a rock and a hard place. At the time of his breach, the joint venture partners had already fallen out. In the circumstances, the interests of the plaintiff were clearly no longer aligned with the interests of the Hong Kong partner. Where the defendant was concerned, it would have been simply unrealistic to expect him to remain concerned with his loyalties to the plaintiff.”</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52</a:t>
            </a:fld>
            <a:endParaRPr lang="en-US" dirty="0"/>
          </a:p>
        </p:txBody>
      </p:sp>
    </p:spTree>
    <p:extLst>
      <p:ext uri="{BB962C8B-B14F-4D97-AF65-F5344CB8AC3E}">
        <p14:creationId xmlns:p14="http://schemas.microsoft.com/office/powerpoint/2010/main" val="13447335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Competing and Multiple Directorships [Non-Examinable]</a:t>
            </a:r>
          </a:p>
          <a:p>
            <a:r>
              <a:rPr lang="en-US" sz="2000" dirty="0"/>
              <a:t>The orthodox position (that is, that the nominee directors owe duties to avoid conflicts of interest in favour of the company on whose board they are sitting on) has been adopted in Singapore.</a:t>
            </a:r>
          </a:p>
          <a:p>
            <a:pPr lvl="1"/>
            <a:r>
              <a:rPr lang="en-US" sz="1800" dirty="0"/>
              <a:t>See </a:t>
            </a:r>
            <a:r>
              <a:rPr lang="en-US" sz="1800" i="1" dirty="0"/>
              <a:t>Re Neath Rugby Ltd (No 2)</a:t>
            </a:r>
            <a:r>
              <a:rPr lang="en-US" sz="1800" dirty="0"/>
              <a:t> [2009] 2 BCLC 427</a:t>
            </a:r>
          </a:p>
          <a:p>
            <a:r>
              <a:rPr lang="en-US" sz="2000" dirty="0"/>
              <a:t>In </a:t>
            </a:r>
            <a:r>
              <a:rPr lang="en-US" sz="2000" i="1" dirty="0"/>
              <a:t>Oversea-Chinese Banking Corp Ltd v Justlogin Pte Ltd</a:t>
            </a:r>
            <a:r>
              <a:rPr lang="en-US" sz="2000" dirty="0"/>
              <a:t> </a:t>
            </a:r>
            <a:r>
              <a:rPr lang="pt-BR" sz="2000" dirty="0"/>
              <a:t>[2004] 2 SLR(R) 675,</a:t>
            </a:r>
            <a:r>
              <a:rPr lang="en-US" sz="2000" dirty="0"/>
              <a:t> for example, the court affirmed that it is “settled law that every director owes the same responsibility to the company as a whole. It is no different where a director is the nominee of a group of shareholders or creditors”.</a:t>
            </a:r>
          </a:p>
          <a:p>
            <a:r>
              <a:rPr lang="en-US" sz="2000" dirty="0"/>
              <a:t>Open question as to whether our courts may be open to a more flexible application of the “no-conflict rule”, just like in the case where we considered the “best interests” duty in the context of group companies.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53</a:t>
            </a:fld>
            <a:endParaRPr lang="en-US" dirty="0"/>
          </a:p>
        </p:txBody>
      </p:sp>
    </p:spTree>
    <p:extLst>
      <p:ext uri="{BB962C8B-B14F-4D97-AF65-F5344CB8AC3E}">
        <p14:creationId xmlns:p14="http://schemas.microsoft.com/office/powerpoint/2010/main" val="10633415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General Principles</a:t>
            </a:r>
          </a:p>
          <a:p>
            <a:r>
              <a:rPr lang="en-US" sz="2000" dirty="0"/>
              <a:t>The “no-profit” rule states that a director is </a:t>
            </a:r>
            <a:r>
              <a:rPr lang="en-US" sz="2000" b="1" i="1" dirty="0"/>
              <a:t>not allowed to profit from </a:t>
            </a:r>
            <a:r>
              <a:rPr lang="en-US" sz="2000" b="1" i="1" u="sng" dirty="0"/>
              <a:t>her position </a:t>
            </a:r>
            <a:r>
              <a:rPr lang="en-US" sz="2000" dirty="0"/>
              <a:t>unless</a:t>
            </a:r>
          </a:p>
          <a:p>
            <a:pPr lvl="1"/>
            <a:r>
              <a:rPr lang="en-US" sz="2000" dirty="0"/>
              <a:t>she provides full disclosure </a:t>
            </a:r>
            <a:r>
              <a:rPr lang="en-US" sz="2000" b="1" i="1" dirty="0"/>
              <a:t>AND</a:t>
            </a:r>
          </a:p>
          <a:p>
            <a:pPr lvl="1"/>
            <a:r>
              <a:rPr lang="en-US" sz="2000" dirty="0"/>
              <a:t>obtains the informed consent of the company (which </a:t>
            </a:r>
            <a:r>
              <a:rPr lang="en-US" sz="2000" i="1" dirty="0"/>
              <a:t>prima facie </a:t>
            </a:r>
            <a:r>
              <a:rPr lang="en-US" sz="2000" dirty="0"/>
              <a:t>means the shareholders at general meeting), either ex-ante via authorisation or ex-post via ratification.</a:t>
            </a:r>
          </a:p>
          <a:p>
            <a:r>
              <a:rPr lang="en-US" sz="2000" dirty="0"/>
              <a:t>As mentioned earlier, under the no-profit rule, it is irrelevant (qualified later) that the director had acted honestly throughout, that the company had not suffered any damage, or even that the company would not have qualified for the benefit/profit. Thus, the rule may apply even if there appears (ostensibly) that there is no possibility of conflict.</a:t>
            </a:r>
          </a:p>
          <a:p>
            <a:pPr lvl="1"/>
            <a:r>
              <a:rPr lang="en-US" sz="2000" dirty="0"/>
              <a:t>Consider the </a:t>
            </a:r>
            <a:r>
              <a:rPr lang="en-US" sz="2000" i="1" dirty="0"/>
              <a:t>Boardman v Phipps </a:t>
            </a:r>
            <a:r>
              <a:rPr lang="en-US" sz="2000" dirty="0"/>
              <a:t>[1967] 2 AC 46 situation where all of the relevant trustees and beneficiaries had rejected the opportunity to purchase the company’s shares.</a:t>
            </a:r>
            <a:endParaRPr lang="en-US" sz="24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54</a:t>
            </a:fld>
            <a:endParaRPr lang="en-US" dirty="0"/>
          </a:p>
        </p:txBody>
      </p:sp>
    </p:spTree>
    <p:extLst>
      <p:ext uri="{BB962C8B-B14F-4D97-AF65-F5344CB8AC3E}">
        <p14:creationId xmlns:p14="http://schemas.microsoft.com/office/powerpoint/2010/main" val="23837882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Furs Ltd v Tomkies </a:t>
            </a:r>
            <a:r>
              <a:rPr lang="en-US" sz="1800" b="1" dirty="0"/>
              <a:t>(1935) 54 CLR 583</a:t>
            </a:r>
          </a:p>
          <a:p>
            <a:pPr lvl="1"/>
            <a:r>
              <a:rPr lang="en-US" sz="1800" dirty="0"/>
              <a:t>“</a:t>
            </a:r>
            <a:r>
              <a:rPr lang="en-US" sz="1800" b="1" i="1" dirty="0"/>
              <a:t>[N]o director shall obtain for himself a profit by means of a transaction in which he is concerned on behalf of the company unless all the material facts are disclosed to the shareholders and by resolution a general meeting approves of his doing so, or all shareholders acquiesce</a:t>
            </a:r>
            <a:r>
              <a:rPr lang="en-US" sz="1800" dirty="0"/>
              <a:t>. An undisclosed profit which a director so derives from the execution of his fiduciary duties belongs in equity to the company. </a:t>
            </a:r>
            <a:r>
              <a:rPr lang="en-US" sz="1800" b="1" i="1" dirty="0"/>
              <a:t>It is no answer to the application of the rule that the profit is of a kind which the company could not itself have obtained, or that no loss is caused to the company by the gain of the director.</a:t>
            </a:r>
            <a:r>
              <a:rPr lang="en-US" sz="1800" dirty="0"/>
              <a:t> It is a principle resting upon the impossibility of allowing the conflict of duty and interest which is involved in the pursuit of private advantage in the course of dealing in a fiduciary capacity with the affairs of the company. If, when it is his duty to safeguard and further the interests of the company, he uses the occasion as a means of profit to himself, he raises an opposition between the duty he has undertaken and his own self interest, beyond which it is neither wise nor practicable for the law to look for a criterion of liability. The consequences of such a conflict are not discoverable. Both justice and policy are against their investigation.”</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55</a:t>
            </a:fld>
            <a:endParaRPr lang="en-US" dirty="0"/>
          </a:p>
        </p:txBody>
      </p:sp>
    </p:spTree>
    <p:extLst>
      <p:ext uri="{BB962C8B-B14F-4D97-AF65-F5344CB8AC3E}">
        <p14:creationId xmlns:p14="http://schemas.microsoft.com/office/powerpoint/2010/main" val="26781865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General Principles</a:t>
            </a:r>
          </a:p>
          <a:p>
            <a:r>
              <a:rPr lang="en-US" sz="2000" dirty="0"/>
              <a:t>The “no-profit” rule is often expressed using the language of corporate opportunities</a:t>
            </a:r>
          </a:p>
          <a:p>
            <a:pPr lvl="1"/>
            <a:r>
              <a:rPr lang="en-US" sz="2000" dirty="0"/>
              <a:t>This is because many breach of duties cases under the “no-profit” rule arise where the director comes across a valuable opportunity in the course of discharging her duties as a director, and exploits that opportunity at the expense of the company.</a:t>
            </a:r>
            <a:endParaRPr lang="en-US" sz="2000" b="1" i="1" dirty="0"/>
          </a:p>
          <a:p>
            <a:pPr lvl="1"/>
            <a:r>
              <a:rPr lang="en-US" sz="2000" dirty="0"/>
              <a:t>Note that the crucial point is that for liability to be established, the </a:t>
            </a:r>
            <a:r>
              <a:rPr lang="en-US" sz="2000" b="1" i="1" dirty="0"/>
              <a:t>profit must arise from the unauthorised use of the director’s position</a:t>
            </a:r>
            <a:r>
              <a:rPr lang="en-US" sz="2000" dirty="0"/>
              <a:t>.</a:t>
            </a:r>
          </a:p>
          <a:p>
            <a:r>
              <a:rPr lang="en-US" sz="2000" dirty="0"/>
              <a:t>This strict position is expounded in the classic cases of </a:t>
            </a:r>
            <a:r>
              <a:rPr lang="en-US" sz="2000" i="1" dirty="0"/>
              <a:t>Regal (Hastings) Ltd v Gulliver </a:t>
            </a:r>
            <a:r>
              <a:rPr lang="en-US" sz="2000" dirty="0"/>
              <a:t>[1967] 2 AC 134 and </a:t>
            </a:r>
            <a:r>
              <a:rPr lang="en-US" sz="2000" i="1" dirty="0"/>
              <a:t>Industrial Development Consultants Ltd v Cooley</a:t>
            </a:r>
            <a:r>
              <a:rPr lang="en-US" sz="2000" dirty="0"/>
              <a:t> [1972] 2 All ER 162</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56</a:t>
            </a:fld>
            <a:endParaRPr lang="en-US" dirty="0"/>
          </a:p>
        </p:txBody>
      </p:sp>
    </p:spTree>
    <p:extLst>
      <p:ext uri="{BB962C8B-B14F-4D97-AF65-F5344CB8AC3E}">
        <p14:creationId xmlns:p14="http://schemas.microsoft.com/office/powerpoint/2010/main" val="6302065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Regal (Hastings) Ltd v Gulliver </a:t>
            </a:r>
            <a:r>
              <a:rPr lang="en-US" sz="1800" b="1" dirty="0"/>
              <a:t>[1967] 2 AC 134</a:t>
            </a:r>
          </a:p>
          <a:p>
            <a:pPr lvl="1"/>
            <a:r>
              <a:rPr lang="en-US" sz="1800" b="1" dirty="0"/>
              <a:t>Facts: </a:t>
            </a:r>
            <a:r>
              <a:rPr lang="en-US" sz="1800" dirty="0"/>
              <a:t>Regal owned a cinema and had 20 shareholders and 5 directors. The directors decided to incorporate a subsidiary of Regal, A, to acquire the leases of two other cinemas, so as to sell off all the cinemas collectively at a more attractive price. The owner of the two cinemas required that A should have a paid-up capital of £5000, or that the directors should guarantee the rent.  At a board meeting on the 18th of September, it was agreed that as Regal could not put up more than £2000 in A, the directors would give the guarantees until the requisite capital was raised. On the 2nd of October, an offer to buy all the cinemas was received. At the board meetings of Regal and A on the same day, the directors decided to accept the offer. However, G, the chairman of the board, changed his mind and refused to be guarantor. Upon this, the scheme was changed and it was resolved that the directors be invited to subscribe for shares in A, whereupon the companies (and not the cinemas) could be sold. The shares in A were allotted to 4 directors, Regal’s solicitor and investors introduced by G. Given the increased capital, the landlord then sold the leases to A. However, the shares in Regal and A were then sold on the 24th of October. The new owners of the companies then induced Regal to sue the directors and the solicitor in negligence, misfeasance and monies had and received.</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57</a:t>
            </a:fld>
            <a:endParaRPr lang="en-US" dirty="0"/>
          </a:p>
        </p:txBody>
      </p:sp>
    </p:spTree>
    <p:extLst>
      <p:ext uri="{BB962C8B-B14F-4D97-AF65-F5344CB8AC3E}">
        <p14:creationId xmlns:p14="http://schemas.microsoft.com/office/powerpoint/2010/main" val="34201852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Regal (Hastings) Ltd v Gulliver </a:t>
            </a:r>
            <a:r>
              <a:rPr lang="en-US" sz="2000" b="1" dirty="0"/>
              <a:t>[1967] 2 AC 134</a:t>
            </a:r>
          </a:p>
          <a:p>
            <a:pPr lvl="1"/>
            <a:r>
              <a:rPr lang="en-US" sz="2000" b="1" dirty="0"/>
              <a:t>Held: </a:t>
            </a:r>
            <a:r>
              <a:rPr lang="en-US" sz="2000" dirty="0"/>
              <a:t>The House of Lords allowed the appeal, and the directors were liable to account to the company (i.e. Regal) for the profits they made.</a:t>
            </a:r>
          </a:p>
          <a:p>
            <a:pPr lvl="1"/>
            <a:r>
              <a:rPr lang="en-US" sz="2000" dirty="0"/>
              <a:t>Pursuant to the “no profit” rule, while the directors acted bona fide in taking up the shares, intending to act in the interests of Regal, they were nevertheless fiduciaries. </a:t>
            </a:r>
          </a:p>
          <a:p>
            <a:pPr lvl="1"/>
            <a:r>
              <a:rPr lang="en-US" sz="2000" dirty="0"/>
              <a:t>As fiduciaries owing duties to Regal, they used and acted upon their exclusive knowledge acquired as such directors. They obtained the shares by reason of the fact that they were directors of Regal and in the course of the execution of that office.</a:t>
            </a:r>
          </a:p>
          <a:p>
            <a:pPr lvl="1"/>
            <a:r>
              <a:rPr lang="en-US" sz="2000" dirty="0"/>
              <a:t>The directors could have absolved themselves of liability by a resolution (either ex ante approval or ex post ratification) validly passed by the Regal shareholders at the general meeting. But this was not done. </a:t>
            </a:r>
            <a:r>
              <a:rPr lang="en-US" sz="2000" i="1" dirty="0"/>
              <a:t>C.f. Cook v Deeks</a:t>
            </a:r>
            <a:r>
              <a:rPr lang="en-US" sz="2000" dirty="0"/>
              <a:t> [1916] 1 AC 554</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58</a:t>
            </a:fld>
            <a:endParaRPr lang="en-US" dirty="0"/>
          </a:p>
        </p:txBody>
      </p:sp>
    </p:spTree>
    <p:extLst>
      <p:ext uri="{BB962C8B-B14F-4D97-AF65-F5344CB8AC3E}">
        <p14:creationId xmlns:p14="http://schemas.microsoft.com/office/powerpoint/2010/main" val="8033551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47042"/>
            <a:ext cx="11029615" cy="4355769"/>
          </a:xfrm>
        </p:spPr>
        <p:txBody>
          <a:bodyPr>
            <a:noAutofit/>
          </a:bodyPr>
          <a:lstStyle/>
          <a:p>
            <a:pPr marL="323992" lvl="1" indent="0">
              <a:buNone/>
            </a:pPr>
            <a:r>
              <a:rPr lang="en-US" sz="1700" b="1" i="1" dirty="0"/>
              <a:t>Regal (Hastings) Ltd v Gulliver </a:t>
            </a:r>
            <a:r>
              <a:rPr lang="en-US" sz="1700" b="1" dirty="0"/>
              <a:t>[1967] 2 AC 134</a:t>
            </a:r>
          </a:p>
          <a:p>
            <a:pPr lvl="1"/>
            <a:r>
              <a:rPr lang="en-US" sz="1700" b="1" dirty="0"/>
              <a:t>Held: </a:t>
            </a:r>
            <a:r>
              <a:rPr lang="en-US" sz="1700" dirty="0"/>
              <a:t>Lord Russell noted that “The rule of equity which insists on those who by use of a fiduciary position make a profit, </a:t>
            </a:r>
            <a:r>
              <a:rPr lang="en-US" sz="1700" b="1" i="1" dirty="0"/>
              <a:t>being liable to account for that profit, in no way depends on fraud, or absence of bona fides; or upon questions or considerations as whether the property would or should otherwise have gone to the plaintiff, or whether he took a risk or acted as he did for the benefit of the plaintiff, or whether the plaintiff has in fact been damaged or benefited by his action</a:t>
            </a:r>
            <a:r>
              <a:rPr lang="en-US" sz="1700" dirty="0"/>
              <a:t>. The liability arises from the </a:t>
            </a:r>
            <a:r>
              <a:rPr lang="en-US" sz="1700" b="1" i="1" u="sng" dirty="0"/>
              <a:t>mere fact of a profit having, in the stated circumstances, been made. </a:t>
            </a:r>
            <a:r>
              <a:rPr lang="en-US" sz="1700" b="1" i="1" dirty="0"/>
              <a:t>The profiteer, however honest and well-intentioned, cannot escape the risk of being called upon to account.</a:t>
            </a:r>
            <a:r>
              <a:rPr lang="en-US" sz="1700" dirty="0"/>
              <a:t>”</a:t>
            </a:r>
          </a:p>
          <a:p>
            <a:pPr lvl="1"/>
            <a:r>
              <a:rPr lang="en-US" sz="1700" dirty="0"/>
              <a:t>Lord Wright: “The Court of Appeal held that, in the absence of any dishonest intention, or negligence, or breach of a specific duty to acquire the shares for the appellant company, the respondents as directors were entitled to buy the shares themselves. Once, it was said, they came to a </a:t>
            </a:r>
            <a:r>
              <a:rPr lang="en-US" sz="1700" i="1" dirty="0"/>
              <a:t>bona fide </a:t>
            </a:r>
            <a:r>
              <a:rPr lang="en-US" sz="1700" dirty="0"/>
              <a:t>decision that the appellant company could not provide the money to take up the shares, their obligation to refrain from acquiring those shares for themselves came to an end. </a:t>
            </a:r>
            <a:r>
              <a:rPr lang="en-US" sz="1700" b="1" i="1" dirty="0"/>
              <a:t>With the greatest respect, I feel bound to regard such a conclusion as dead in the teeth of the wise and salutary rule so stringently enforced in the authorities. </a:t>
            </a:r>
            <a:r>
              <a:rPr lang="en-US" sz="1700" dirty="0"/>
              <a:t>It is suggested that it would have been mere quixotic folly for the four respondents to let such an occasion pass when the appellant company could not avail itself of it; Lord King, L.C., faced that very position when he accepted that </a:t>
            </a:r>
            <a:r>
              <a:rPr lang="en-US" sz="1700" b="1" i="1" dirty="0"/>
              <a:t>the person in the fiduciary position might be the only person in the world who could not avail himself of the opportunity</a:t>
            </a:r>
            <a:r>
              <a:rPr lang="en-US" sz="17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59</a:t>
            </a:fld>
            <a:endParaRPr lang="en-US" dirty="0"/>
          </a:p>
        </p:txBody>
      </p:sp>
    </p:spTree>
    <p:extLst>
      <p:ext uri="{BB962C8B-B14F-4D97-AF65-F5344CB8AC3E}">
        <p14:creationId xmlns:p14="http://schemas.microsoft.com/office/powerpoint/2010/main" val="2840992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How do the rules interact? </a:t>
            </a:r>
          </a:p>
          <a:p>
            <a:pPr lvl="1"/>
            <a:r>
              <a:rPr lang="en-US" sz="1800" b="1" u="sng" dirty="0"/>
              <a:t>IMPORTANT: </a:t>
            </a:r>
            <a:r>
              <a:rPr lang="en-US" sz="1800" dirty="0"/>
              <a:t>There will be different factual matrixes where </a:t>
            </a:r>
            <a:r>
              <a:rPr lang="en-US" sz="1800" b="1" i="1" u="sng" dirty="0"/>
              <a:t>either rule will apply</a:t>
            </a:r>
            <a:r>
              <a:rPr lang="en-US" sz="1800" dirty="0"/>
              <a:t>, </a:t>
            </a:r>
            <a:r>
              <a:rPr lang="en-US" sz="1800" b="1" i="1" u="sng" dirty="0"/>
              <a:t>no rule will apply</a:t>
            </a:r>
            <a:r>
              <a:rPr lang="en-US" sz="1800" dirty="0"/>
              <a:t>, or </a:t>
            </a:r>
            <a:r>
              <a:rPr lang="en-US" sz="1800" b="1" i="1" u="sng" dirty="0"/>
              <a:t>both rules will apply</a:t>
            </a:r>
            <a:r>
              <a:rPr lang="en-US" sz="1800" dirty="0"/>
              <a:t>. </a:t>
            </a:r>
          </a:p>
          <a:p>
            <a:pPr lvl="1"/>
            <a:r>
              <a:rPr lang="en-US" sz="1800" dirty="0"/>
              <a:t>One key distinction: Under the no-profit rule, it is irrelevant (qualified later) that the director had acted honestly throughout, that the company had not suffered any damage, or even that the company would not have qualified for the benefit/profit. Thus, the rule may apply </a:t>
            </a:r>
            <a:r>
              <a:rPr lang="en-US" sz="1800" b="1" i="1" dirty="0"/>
              <a:t>even if there appears (ostensibly) that there is no possibility of conflict</a:t>
            </a:r>
            <a:r>
              <a:rPr lang="en-US" sz="1800" dirty="0"/>
              <a:t>.</a:t>
            </a:r>
          </a:p>
          <a:p>
            <a:pPr lvl="1"/>
            <a:r>
              <a:rPr lang="en-US" sz="1800" dirty="0"/>
              <a:t>Similarly, under the no-conflict rule, the rule continues to apply </a:t>
            </a:r>
            <a:r>
              <a:rPr lang="en-US" sz="1800" b="1" i="1" dirty="0"/>
              <a:t>even if there was no profit or gain made by the director out of the conflict. </a:t>
            </a:r>
          </a:p>
          <a:p>
            <a:pPr lvl="1"/>
            <a:r>
              <a:rPr lang="en-US" sz="1800" dirty="0"/>
              <a:t>Example where </a:t>
            </a:r>
            <a:r>
              <a:rPr lang="en-US" sz="1800" b="1" i="1" dirty="0"/>
              <a:t>both rules apply </a:t>
            </a:r>
            <a:r>
              <a:rPr lang="en-US" sz="1800" dirty="0"/>
              <a:t>(Tjio et al (2024)): “The director might have encountered some lucrative opportunity whilst negotiating a contract on the company’s behalf, but placing his personal interest ahead of his duty to the company, he exploited the opportunity profitably on his own behalf”.</a:t>
            </a:r>
          </a:p>
          <a:p>
            <a:pPr lvl="1"/>
            <a:r>
              <a:rPr lang="en-US" sz="1800" dirty="0"/>
              <a:t>Therefore, the categories of cases discussed below </a:t>
            </a:r>
            <a:r>
              <a:rPr lang="en-US" sz="1800" b="1" u="sng" dirty="0"/>
              <a:t>will often involve BOTH RULES</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a:t>
            </a:fld>
            <a:endParaRPr lang="en-US" dirty="0"/>
          </a:p>
        </p:txBody>
      </p:sp>
    </p:spTree>
    <p:extLst>
      <p:ext uri="{BB962C8B-B14F-4D97-AF65-F5344CB8AC3E}">
        <p14:creationId xmlns:p14="http://schemas.microsoft.com/office/powerpoint/2010/main" val="41746829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Gower and Davies (2021) suggest that it is not difficult to see a conflict of interest in these facts.</a:t>
            </a:r>
          </a:p>
          <a:p>
            <a:r>
              <a:rPr lang="en-US" sz="2000" dirty="0"/>
              <a:t>“The initial plan had indeed been for company A to pursue the opportunity itself. </a:t>
            </a:r>
            <a:r>
              <a:rPr lang="en-US" sz="2000" i="1" dirty="0"/>
              <a:t>It was then the directors who declined to give personal guarantees, thus creating the opportunity for them to participate personally in the financing of the acquisition and to share in the profits from the re-sale</a:t>
            </a:r>
            <a:r>
              <a:rPr lang="en-US" sz="2000" dirty="0"/>
              <a:t>, thereby </a:t>
            </a:r>
            <a:r>
              <a:rPr lang="en-US" sz="2000" i="1" dirty="0"/>
              <a:t>depriving the company of the ability to take the whole of the profit on the sale of the subsidiary. </a:t>
            </a:r>
            <a:r>
              <a:rPr lang="en-US" sz="2000" dirty="0"/>
              <a:t>It was also the directors who, with the same result, decided not to obtain additional finance for the company to capitalise the subsidiary at the required level (i.e., acquire financing from 3Ps instead), </a:t>
            </a:r>
            <a:r>
              <a:rPr lang="en-US" sz="2000" i="1" dirty="0"/>
              <a:t>even though the subsequent sale three weeks later was in contemplation when the additional cinemas were being acquired</a:t>
            </a:r>
            <a:r>
              <a:rPr lang="en-US" sz="2000" dirty="0"/>
              <a:t>, so that it is difficult to believe that it would have been impossible for the company to obtain bridging finance for such a short period.”</a:t>
            </a:r>
          </a:p>
          <a:p>
            <a:r>
              <a:rPr lang="en-US" sz="2000" dirty="0"/>
              <a:t>“Thus, it is submitted that </a:t>
            </a:r>
            <a:r>
              <a:rPr lang="en-US" sz="2000"/>
              <a:t>a modern </a:t>
            </a:r>
            <a:r>
              <a:rPr lang="en-US" sz="2000" dirty="0"/>
              <a:t>court, applying the "no conflict" principle, could come to the same result as the House of Lords in this case.”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60</a:t>
            </a:fld>
            <a:endParaRPr lang="en-US" dirty="0"/>
          </a:p>
        </p:txBody>
      </p:sp>
    </p:spTree>
    <p:extLst>
      <p:ext uri="{BB962C8B-B14F-4D97-AF65-F5344CB8AC3E}">
        <p14:creationId xmlns:p14="http://schemas.microsoft.com/office/powerpoint/2010/main" val="5034946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Gower and Davies (2021) also note several other issues with Regal. In particular, they suggest that the claim in </a:t>
            </a:r>
            <a:r>
              <a:rPr lang="en-US" sz="2000" i="1" dirty="0"/>
              <a:t>Regal</a:t>
            </a:r>
            <a:r>
              <a:rPr lang="en-US" sz="2000" dirty="0"/>
              <a:t> was in some aspects wholly unmeritorious. </a:t>
            </a:r>
          </a:p>
          <a:p>
            <a:r>
              <a:rPr lang="en-US" sz="2000" dirty="0"/>
              <a:t>“Recovery by the company benefited only the purchasers, who in this way received an undeserved windfall resulting, in effect, in a reduction in the price which they had freely agreed to pay. It also appears that the directors had held a majority of the shares in company A, </a:t>
            </a:r>
            <a:r>
              <a:rPr lang="en-US" sz="2000" i="1" dirty="0"/>
              <a:t>so that there would have been no difficulty in obtaining authorisation or ratification of their action by the company in general meeting</a:t>
            </a:r>
            <a:r>
              <a:rPr lang="en-US" sz="2000" dirty="0"/>
              <a:t>; but acting, as it was conceded they had, in perfect good faith and in full belief in the legality and propriety of their actions, it had not occurred to them to go through this formality.”</a:t>
            </a:r>
          </a:p>
          <a:p>
            <a:r>
              <a:rPr lang="en-US" sz="2000" dirty="0"/>
              <a:t>“The chairman (and, apparently, the dominant member) of the board, instead of agreeing himself to subscribe for shares in company B, had merely agreed to find subscribers for £500. Shares to that value had, accordingly, been taken up by two private companies of which he was a member and director, and by a personal friend of his. It was accepted that the companies and friend had subscribed beneficially and not as his nominees and, accordingly, neither he nor they were held to be under any liability to account for the profit which they had made.”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61</a:t>
            </a:fld>
            <a:endParaRPr lang="en-US" dirty="0"/>
          </a:p>
        </p:txBody>
      </p:sp>
    </p:spTree>
    <p:extLst>
      <p:ext uri="{BB962C8B-B14F-4D97-AF65-F5344CB8AC3E}">
        <p14:creationId xmlns:p14="http://schemas.microsoft.com/office/powerpoint/2010/main" val="25920296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r>
              <a:rPr lang="en-US" sz="2000" dirty="0"/>
              <a:t>“[Similarly], the company's solicitor also escaped; though he had subscribed for shares and profited personally, he could retain his profit because he had acted with the knowledge and consent of the company exercised through the board of directors. The directors themselves could avoid liability only if a general meeting had approved, but the solicitor, not being a director, could rely on the consent of the board.”</a:t>
            </a:r>
          </a:p>
          <a:p>
            <a:r>
              <a:rPr lang="en-US" sz="2000" dirty="0"/>
              <a:t>“Hence, the two men most responsible for what had been done escaped liability, while those who bad followed their lead had to pay up. The law provides adequate justification for why this should be so, but what seems wrong with the application of the conflicts rule in this case is that recovery was, it seems, in </a:t>
            </a:r>
            <a:r>
              <a:rPr lang="en-US" sz="2000" dirty="0" err="1"/>
              <a:t>favour</a:t>
            </a:r>
            <a:r>
              <a:rPr lang="en-US" sz="2000" dirty="0"/>
              <a:t> of quite the wrong people.”</a:t>
            </a:r>
          </a:p>
          <a:p>
            <a:r>
              <a:rPr lang="en-US" sz="2000" i="1" dirty="0" err="1"/>
              <a:t>Quare</a:t>
            </a:r>
            <a:r>
              <a:rPr lang="en-US" sz="2000" dirty="0"/>
              <a:t> whether the strict position is ameliorated by the doctrine of “corporate opportunities”.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62</a:t>
            </a:fld>
            <a:endParaRPr lang="en-US" dirty="0"/>
          </a:p>
        </p:txBody>
      </p:sp>
    </p:spTree>
    <p:extLst>
      <p:ext uri="{BB962C8B-B14F-4D97-AF65-F5344CB8AC3E}">
        <p14:creationId xmlns:p14="http://schemas.microsoft.com/office/powerpoint/2010/main" val="29978553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Industrial Development Consultants Ltd v Cooley </a:t>
            </a:r>
            <a:r>
              <a:rPr lang="en-US" sz="2000" b="1" dirty="0"/>
              <a:t>[1972] 2 All ER 162 </a:t>
            </a:r>
          </a:p>
          <a:p>
            <a:pPr lvl="1"/>
            <a:r>
              <a:rPr lang="en-US" sz="2000" b="1" dirty="0"/>
              <a:t>Facts: </a:t>
            </a:r>
            <a:r>
              <a:rPr lang="en-US" sz="2000" dirty="0"/>
              <a:t>The defendant, Cooley, was hired as the Managing Director of IDC due to his reputation with gas boards. Cooley’s duties included procuring new business for IDC, particularly from the gas boards. IDC was interested in a project by Eastern Gas Board (EGB). In relation to this project, Cooley was involved in negotiations with the EGB. However, the negotiations subsequently failed, and the EGB refused to work with IDC. Thereafter, the deputy chairman of the EGB approached Cooley for advice in his private capacity about the affairs of the EGB. During a meeting, Cooley acquired knowledge and information not possessed by IDC but which would have been advantageous for IDC to possess. Cooley realised that if he could quickly obtain his release from the company, he would have a good chance of obtaining for himself a valuable contract from the EGB. Thus, the defendant resigned from the company without disclosing that the gas board had offered him the contract in his private capacity.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63</a:t>
            </a:fld>
            <a:endParaRPr lang="en-US" dirty="0"/>
          </a:p>
        </p:txBody>
      </p:sp>
    </p:spTree>
    <p:extLst>
      <p:ext uri="{BB962C8B-B14F-4D97-AF65-F5344CB8AC3E}">
        <p14:creationId xmlns:p14="http://schemas.microsoft.com/office/powerpoint/2010/main" val="14932228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Industrial Development Consultants Ltd v Cooley </a:t>
            </a:r>
            <a:r>
              <a:rPr lang="en-US" sz="2000" b="1" dirty="0"/>
              <a:t>[1972] 2 All ER 162 </a:t>
            </a:r>
          </a:p>
          <a:p>
            <a:pPr lvl="1"/>
            <a:r>
              <a:rPr lang="en-US" sz="2000" b="1" dirty="0"/>
              <a:t>Held: </a:t>
            </a:r>
            <a:r>
              <a:rPr lang="en-US" sz="2000" dirty="0"/>
              <a:t>The Court found the defendant, Cooley, liable for breaching his fiduciary duty to avoid a conflict of interest.</a:t>
            </a:r>
          </a:p>
          <a:p>
            <a:pPr lvl="1"/>
            <a:r>
              <a:rPr lang="en-US" sz="2000" dirty="0"/>
              <a:t>Cooley had to account for the profit made on the contract, </a:t>
            </a:r>
            <a:r>
              <a:rPr lang="en-US" sz="2000" b="1" i="1" dirty="0"/>
              <a:t>even though the company could not have made the profit.</a:t>
            </a:r>
          </a:p>
          <a:p>
            <a:pPr lvl="1"/>
            <a:r>
              <a:rPr lang="en-US" sz="2000" dirty="0"/>
              <a:t>Cooley argued that the information he had received during the meeting was in his private capacity, and not as managing director of the company.</a:t>
            </a:r>
          </a:p>
          <a:p>
            <a:pPr lvl="2"/>
            <a:r>
              <a:rPr lang="en-US" sz="1800" dirty="0"/>
              <a:t>This was rejected by the court. Cooley had only one capacity when carrying on business for the company, which was that of managing director. Thus, any information which came to him while he was managing director and that was of concern to the company had to be passed to the company because Cooley was a fiduciary of the company.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64</a:t>
            </a:fld>
            <a:endParaRPr lang="en-US" dirty="0"/>
          </a:p>
        </p:txBody>
      </p:sp>
    </p:spTree>
    <p:extLst>
      <p:ext uri="{BB962C8B-B14F-4D97-AF65-F5344CB8AC3E}">
        <p14:creationId xmlns:p14="http://schemas.microsoft.com/office/powerpoint/2010/main" val="10308150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Industrial Development Consultants Ltd v Cooley </a:t>
            </a:r>
            <a:r>
              <a:rPr lang="en-US" sz="2000" b="1" dirty="0"/>
              <a:t>[1972] 2 All ER 162 </a:t>
            </a:r>
          </a:p>
          <a:p>
            <a:pPr lvl="1"/>
            <a:r>
              <a:rPr lang="en-US" sz="2000" b="1" dirty="0"/>
              <a:t>Held: </a:t>
            </a:r>
            <a:r>
              <a:rPr lang="en-US" sz="2000" dirty="0"/>
              <a:t>Cooley argued that he did not and could not have procured his contract with the EGB due to his position as managing director of the company.</a:t>
            </a:r>
          </a:p>
          <a:p>
            <a:pPr lvl="2"/>
            <a:r>
              <a:rPr lang="en-US" sz="1800" dirty="0"/>
              <a:t>This was rejected by the court. Cooley's course of conduct indicated that he had put his personal interest as a potential contracting party with the EGB in direct conflict with his duty as managing director of the company. He had </a:t>
            </a:r>
            <a:r>
              <a:rPr lang="en-US" sz="1800" b="1" i="1" dirty="0"/>
              <a:t>diverted to himself the very type of contract which was his job to secure for the company</a:t>
            </a:r>
            <a:r>
              <a:rPr lang="en-US" sz="1800" dirty="0"/>
              <a:t>.</a:t>
            </a:r>
          </a:p>
          <a:p>
            <a:pPr lvl="1"/>
            <a:r>
              <a:rPr lang="en-US" sz="2000" dirty="0"/>
              <a:t>Cooley argued that the company would not have obtained the contract in any case due to the EGB’s objections with the corporate structure of IDC.</a:t>
            </a:r>
          </a:p>
          <a:p>
            <a:pPr lvl="2"/>
            <a:r>
              <a:rPr lang="en-US" sz="1800" dirty="0"/>
              <a:t>This was rejected by the court. It was irrelevant whether or not the benefit would have been obtained but for the breach of fiduciary duties.</a:t>
            </a:r>
          </a:p>
          <a:p>
            <a:pPr lvl="2"/>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65</a:t>
            </a:fld>
            <a:endParaRPr lang="en-US" dirty="0"/>
          </a:p>
        </p:txBody>
      </p:sp>
    </p:spTree>
    <p:extLst>
      <p:ext uri="{BB962C8B-B14F-4D97-AF65-F5344CB8AC3E}">
        <p14:creationId xmlns:p14="http://schemas.microsoft.com/office/powerpoint/2010/main" val="3151373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Industrial Development Consultants Ltd v Cooley </a:t>
            </a:r>
            <a:r>
              <a:rPr lang="en-US" sz="2000" b="1" dirty="0"/>
              <a:t>[1972] 2 All ER 162 </a:t>
            </a:r>
          </a:p>
          <a:p>
            <a:pPr lvl="1"/>
            <a:r>
              <a:rPr lang="en-US" sz="2000" b="1" dirty="0"/>
              <a:t>Held: </a:t>
            </a:r>
            <a:r>
              <a:rPr lang="en-US" sz="2000" dirty="0"/>
              <a:t>Cooley argued that he had resigned from IDC before commencing work/business with EGB.</a:t>
            </a:r>
          </a:p>
          <a:p>
            <a:pPr lvl="2"/>
            <a:r>
              <a:rPr lang="en-US" sz="1800" dirty="0"/>
              <a:t>This was rejected by the court. Cooley's resignation was irrelevant, as the breach occurred while he was managing director of IDC. The rule had nothing to do with the continuation of Cooley's duties after his resignation.</a:t>
            </a:r>
          </a:p>
          <a:p>
            <a:pPr lvl="1"/>
            <a:r>
              <a:rPr lang="en-US" sz="2000" dirty="0"/>
              <a:t>NB: some commentators opine that </a:t>
            </a:r>
            <a:r>
              <a:rPr lang="en-US" sz="2000" i="1" dirty="0"/>
              <a:t>IDC v Cooley </a:t>
            </a:r>
            <a:r>
              <a:rPr lang="en-US" sz="2000" dirty="0"/>
              <a:t>lays down a “line of business” test for the “corporate opportunities” doctrine: A director may come under a </a:t>
            </a:r>
            <a:r>
              <a:rPr lang="en-US" sz="2000" i="1" dirty="0"/>
              <a:t>positive duty </a:t>
            </a:r>
            <a:r>
              <a:rPr lang="en-US" sz="2000" dirty="0"/>
              <a:t>to make a business opportunity available to her company </a:t>
            </a:r>
            <a:r>
              <a:rPr lang="en-US" sz="2000" i="1" dirty="0"/>
              <a:t>if it is in the company’s line of business or if the director has been given responsibility to seek out particular opportunities for the company and the opportunity concerned is of such a nature as to fall within the scope of that remit.</a:t>
            </a:r>
          </a:p>
          <a:p>
            <a:pPr lvl="1"/>
            <a:r>
              <a:rPr lang="en-US" sz="2000" dirty="0"/>
              <a:t>This “line of business” test, however, seems to be inconsistent with </a:t>
            </a:r>
            <a:r>
              <a:rPr lang="en-US" sz="2000" i="1" dirty="0"/>
              <a:t>Bhullar v Bhullar</a:t>
            </a:r>
            <a:r>
              <a:rPr lang="en-US" sz="2000" dirty="0"/>
              <a:t> (see above) and </a:t>
            </a:r>
            <a:r>
              <a:rPr lang="en-US" sz="2000" i="1" dirty="0"/>
              <a:t>O’Donnell v Shanahan </a:t>
            </a:r>
            <a:r>
              <a:rPr lang="en-US" sz="2000" dirty="0"/>
              <a:t>[2008] EWHC 1973.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66</a:t>
            </a:fld>
            <a:endParaRPr lang="en-US" dirty="0"/>
          </a:p>
        </p:txBody>
      </p:sp>
    </p:spTree>
    <p:extLst>
      <p:ext uri="{BB962C8B-B14F-4D97-AF65-F5344CB8AC3E}">
        <p14:creationId xmlns:p14="http://schemas.microsoft.com/office/powerpoint/2010/main" val="27342087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Von Roll Asia Pte Ltd v Goh Boon Gay </a:t>
            </a:r>
            <a:r>
              <a:rPr lang="en-US" sz="2000" b="1" dirty="0"/>
              <a:t>[2018] 4 SLR 1053</a:t>
            </a:r>
          </a:p>
          <a:p>
            <a:pPr lvl="1"/>
            <a:r>
              <a:rPr lang="en-US" sz="2000" dirty="0"/>
              <a:t>“This is a clear breach of the 1st Defendant’s fiduciary duty not to use his fiduciary position to make a secret profit. It is uncontroversial that a director cannot do so (see, eg, </a:t>
            </a:r>
            <a:r>
              <a:rPr lang="en-US" sz="2000" i="1" dirty="0"/>
              <a:t>Industrial Development Consultants Ltd v Cooley </a:t>
            </a:r>
            <a:r>
              <a:rPr lang="en-US" sz="2000" dirty="0"/>
              <a:t>[1972] 1 WLR 443 and </a:t>
            </a:r>
            <a:r>
              <a:rPr lang="en-US" sz="2000" i="1" dirty="0"/>
              <a:t>Regal (Hastings) Ltd v Gulliver</a:t>
            </a:r>
            <a:r>
              <a:rPr lang="en-US" sz="2000" dirty="0"/>
              <a:t> [1967] 2 AC 134 (“</a:t>
            </a:r>
            <a:r>
              <a:rPr lang="en-US" sz="2000" i="1" dirty="0"/>
              <a:t>Regal Hastings</a:t>
            </a:r>
            <a:r>
              <a:rPr lang="en-US" sz="2000" dirty="0"/>
              <a:t>”)). This “no profit” rule has been applied in Singapore in several High Court decisions such as </a:t>
            </a:r>
            <a:r>
              <a:rPr lang="en-US" sz="2000" i="1" dirty="0"/>
              <a:t>Higgins, Danial Patrick v Mulacek, Philippe Emanuel </a:t>
            </a:r>
            <a:r>
              <a:rPr lang="en-US" sz="2000" dirty="0"/>
              <a:t>[2016] 5 SLR 848 (“</a:t>
            </a:r>
            <a:r>
              <a:rPr lang="en-US" sz="2000" i="1" dirty="0"/>
              <a:t>Higgins</a:t>
            </a:r>
            <a:r>
              <a:rPr lang="en-US" sz="2000" dirty="0"/>
              <a:t>”) at [96] and </a:t>
            </a:r>
            <a:r>
              <a:rPr lang="en-US" sz="2000" i="1" dirty="0"/>
              <a:t>Hytech Builders Pte Ltd v Tan Eng Leong </a:t>
            </a:r>
            <a:r>
              <a:rPr lang="en-US" sz="2000" dirty="0"/>
              <a:t>[1995] 1 SLR(R) 576 at [58]–[59]. It is irrelevant that the company itself could not have obtained that profit or no loss is caused to the company by the director’s gain of the profit (see </a:t>
            </a:r>
            <a:r>
              <a:rPr lang="en-US" sz="2000" i="1" dirty="0"/>
              <a:t>Higgins</a:t>
            </a:r>
            <a:r>
              <a:rPr lang="en-US" sz="2000" dirty="0"/>
              <a:t> at [96], citing </a:t>
            </a:r>
            <a:r>
              <a:rPr lang="en-US" sz="2000" i="1" dirty="0"/>
              <a:t>Regal Hastings </a:t>
            </a:r>
            <a:r>
              <a:rPr lang="en-US" sz="2000" dirty="0"/>
              <a:t>at 144–145).]”</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67</a:t>
            </a:fld>
            <a:endParaRPr lang="en-US" dirty="0"/>
          </a:p>
        </p:txBody>
      </p:sp>
    </p:spTree>
    <p:extLst>
      <p:ext uri="{BB962C8B-B14F-4D97-AF65-F5344CB8AC3E}">
        <p14:creationId xmlns:p14="http://schemas.microsoft.com/office/powerpoint/2010/main" val="20081525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Taking Bribes</a:t>
            </a:r>
          </a:p>
          <a:p>
            <a:r>
              <a:rPr lang="en-US" sz="2000" dirty="0"/>
              <a:t>As mentioned earlier, in many of the relevant cases, directors will breach </a:t>
            </a:r>
            <a:r>
              <a:rPr lang="en-US" sz="2000" b="1" i="1" dirty="0"/>
              <a:t>both</a:t>
            </a:r>
            <a:r>
              <a:rPr lang="en-US" sz="2000" dirty="0"/>
              <a:t> the “no-conflict” rule and also the “no-profit” rule.</a:t>
            </a:r>
          </a:p>
          <a:p>
            <a:pPr lvl="1"/>
            <a:r>
              <a:rPr lang="en-US" sz="2000" dirty="0"/>
              <a:t>For example, in </a:t>
            </a:r>
            <a:r>
              <a:rPr lang="en-US" sz="2000" i="1" dirty="0"/>
              <a:t>IDC v Cooley</a:t>
            </a:r>
            <a:r>
              <a:rPr lang="en-US" sz="2000" dirty="0"/>
              <a:t>, the director had acted in his own interest over his company’s interest, and also made a secret (i.e. non-disclosed) profit from his dealings with the 3P, an opportunity procured in the course of his directorship.</a:t>
            </a:r>
            <a:endParaRPr lang="en-US" sz="2000" b="1" i="1" dirty="0"/>
          </a:p>
          <a:p>
            <a:r>
              <a:rPr lang="en-US" sz="2000" dirty="0"/>
              <a:t>Similarly, if a director receives bribes or secret commissions in his capacity as a director, he may be seen to be in breach of both the “no-conflict” and “no-profit” rules.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68</a:t>
            </a:fld>
            <a:endParaRPr lang="en-US" dirty="0"/>
          </a:p>
        </p:txBody>
      </p:sp>
    </p:spTree>
    <p:extLst>
      <p:ext uri="{BB962C8B-B14F-4D97-AF65-F5344CB8AC3E}">
        <p14:creationId xmlns:p14="http://schemas.microsoft.com/office/powerpoint/2010/main" val="36129862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Goh Chan Peng v Beyonics Technology Ltd </a:t>
            </a:r>
            <a:r>
              <a:rPr lang="en-US" sz="1800" b="1" dirty="0"/>
              <a:t>[2017] 2 SLR 592</a:t>
            </a:r>
          </a:p>
          <a:p>
            <a:pPr lvl="1"/>
            <a:r>
              <a:rPr lang="en-US" sz="1800" b="1" dirty="0"/>
              <a:t>Facts: </a:t>
            </a:r>
            <a:r>
              <a:rPr lang="en-US" sz="1800" dirty="0"/>
              <a:t>The first appellant was a director and CEO of several companies in the Beyonics group of companies (“Beyonics”). The Beyonics group supplied baseplates to a key customer, Seagate Technology. Due to a disruption in the supply of baseplates, Seagate was anxious to secure capacity. As such, Seagate approved of a collaboration between the Beyonics Group and the NedKo Group. At a meeting with Seagate, the appellant indicated that the Beyonics group faced a shortage of machines and equipment (even though this was not the case). The appellant later signed two agreements with Seagate on behalf of a company he beneficially owned together with Beyonics's two competitors in the Nedko Group. The first appellant received payment under both agreements.</a:t>
            </a:r>
          </a:p>
          <a:p>
            <a:pPr lvl="1"/>
            <a:r>
              <a:rPr lang="en-US" sz="1800" b="1" dirty="0"/>
              <a:t>Held: </a:t>
            </a:r>
            <a:r>
              <a:rPr lang="en-US" sz="1800" dirty="0"/>
              <a:t>The Court of Appeal affirmed the decision of the High Court below that the company’s former chief executive officer and director had breached his fiduciary duties to Beyonics by diverting business to a competitor.</a:t>
            </a:r>
          </a:p>
          <a:p>
            <a:pPr lvl="1"/>
            <a:r>
              <a:rPr lang="en-US" sz="1800" dirty="0"/>
              <a:t>Given the diversion of the company’s business and the receipt of payments by the former CEO for this, the payments to him were breach of the no-profit rule relating to fiduciaries.</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69</a:t>
            </a:fld>
            <a:endParaRPr lang="en-US" dirty="0"/>
          </a:p>
        </p:txBody>
      </p:sp>
    </p:spTree>
    <p:extLst>
      <p:ext uri="{BB962C8B-B14F-4D97-AF65-F5344CB8AC3E}">
        <p14:creationId xmlns:p14="http://schemas.microsoft.com/office/powerpoint/2010/main" val="152096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319898"/>
            <a:ext cx="11029615" cy="4355769"/>
          </a:xfrm>
        </p:spPr>
        <p:txBody>
          <a:bodyPr>
            <a:noAutofit/>
          </a:bodyPr>
          <a:lstStyle/>
          <a:p>
            <a:r>
              <a:rPr lang="en-US" dirty="0"/>
              <a:t>There is also significant divergence re how academics organize this area of law, particularly because the two rules substantially overlap each other. We will organize the cases pursuant to:</a:t>
            </a:r>
          </a:p>
          <a:p>
            <a:pPr lvl="1"/>
            <a:r>
              <a:rPr lang="en-US" sz="1800" dirty="0"/>
              <a:t>The “no-conflict” rule</a:t>
            </a:r>
          </a:p>
          <a:p>
            <a:pPr lvl="2"/>
            <a:r>
              <a:rPr lang="en-US" sz="1600" dirty="0"/>
              <a:t>Threshold for when the rule is invoked: Actual vs Theoretical Conflicts</a:t>
            </a:r>
          </a:p>
          <a:p>
            <a:pPr lvl="2"/>
            <a:r>
              <a:rPr lang="en-US" sz="1600" dirty="0"/>
              <a:t>General Principles</a:t>
            </a:r>
          </a:p>
          <a:p>
            <a:pPr lvl="2"/>
            <a:r>
              <a:rPr lang="en-US" sz="1600" dirty="0"/>
              <a:t>Self-Dealing</a:t>
            </a:r>
          </a:p>
          <a:p>
            <a:pPr lvl="2"/>
            <a:r>
              <a:rPr lang="en-US" sz="1600" dirty="0"/>
              <a:t>Competing and Multiple Directorships</a:t>
            </a:r>
          </a:p>
          <a:p>
            <a:pPr lvl="1"/>
            <a:r>
              <a:rPr lang="en-US" sz="1800" dirty="0"/>
              <a:t>The “no-profit” rule</a:t>
            </a:r>
          </a:p>
          <a:p>
            <a:pPr lvl="2"/>
            <a:r>
              <a:rPr lang="en-US" sz="1600" dirty="0"/>
              <a:t>General Principles</a:t>
            </a:r>
          </a:p>
          <a:p>
            <a:pPr lvl="2"/>
            <a:r>
              <a:rPr lang="en-US" sz="1600" dirty="0"/>
              <a:t>Taking Bribes</a:t>
            </a:r>
          </a:p>
          <a:p>
            <a:pPr lvl="2"/>
            <a:r>
              <a:rPr lang="en-US" sz="1600" dirty="0"/>
              <a:t>Corporate Opportunities</a:t>
            </a:r>
          </a:p>
          <a:p>
            <a:pPr lvl="1"/>
            <a:r>
              <a:rPr lang="en-US" sz="1800" dirty="0"/>
              <a:t>Ratification</a:t>
            </a:r>
          </a:p>
          <a:p>
            <a:pPr lvl="1"/>
            <a:r>
              <a:rPr lang="en-US" sz="1800" dirty="0"/>
              <a:t>Interaction with Statutory Duties</a:t>
            </a:r>
          </a:p>
          <a:p>
            <a:pPr marL="1051186" lvl="2" indent="-457200">
              <a:buFont typeface="+mj-lt"/>
              <a:buAutoNum type="arabicPeriod"/>
            </a:pPr>
            <a:endParaRPr lang="en-US" sz="16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a:t>
            </a:fld>
            <a:endParaRPr lang="en-US" dirty="0"/>
          </a:p>
        </p:txBody>
      </p:sp>
    </p:spTree>
    <p:extLst>
      <p:ext uri="{BB962C8B-B14F-4D97-AF65-F5344CB8AC3E}">
        <p14:creationId xmlns:p14="http://schemas.microsoft.com/office/powerpoint/2010/main" val="9137172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Goh Chan Peng v Beyonics Technology Ltd </a:t>
            </a:r>
            <a:r>
              <a:rPr lang="en-US" sz="1800" b="1" dirty="0"/>
              <a:t>[2017] 2 SLR 592</a:t>
            </a:r>
          </a:p>
          <a:p>
            <a:pPr lvl="1"/>
            <a:r>
              <a:rPr lang="en-US" sz="1800" b="1" dirty="0"/>
              <a:t>Held: </a:t>
            </a:r>
            <a:r>
              <a:rPr lang="en-US" sz="1800" dirty="0"/>
              <a:t>“The applicable principle is that if a director accepts payment “in consideration for acting in a certain way in relation to the company’s affairs, he will clearly be in breach of his fiduciary duty”: Walter Woon ([36] supra) at para 8.45(3). This point rebuts Mr Goh’s argument that he was not acting </a:t>
            </a:r>
            <a:r>
              <a:rPr lang="en-US" sz="1800" i="1" dirty="0"/>
              <a:t>qua</a:t>
            </a:r>
            <a:r>
              <a:rPr lang="en-US" sz="1800" dirty="0"/>
              <a:t> director under the Wyser Agreements. If Mr Goh was facilitating the B-N Alliance in order to promote BTL’s interests, </a:t>
            </a:r>
            <a:r>
              <a:rPr lang="en-US" sz="1800" b="1" i="1" dirty="0"/>
              <a:t>the fact that he was being paid by the NedKo Group to do so means that those payments were in consideration of his acting in a certain way in relation to BTL’s affairs. Notwithstanding that the actions promoted BTL’s interests, the no-conflict and no-profit rules would still be engaged. </a:t>
            </a:r>
            <a:r>
              <a:rPr lang="en-US" sz="1800" dirty="0"/>
              <a:t>Thus, </a:t>
            </a:r>
            <a:r>
              <a:rPr lang="en-US" sz="1800" b="1" i="1" dirty="0"/>
              <a:t>the payments made under the Wyser Agreements were rightly characterised as bribes or secret commissions to Mr Goh that resulted in a situation where Mr Goh’s duty of loyalty to BTL was compromised.</a:t>
            </a:r>
            <a:r>
              <a:rPr lang="en-US" sz="1800" dirty="0"/>
              <a:t> These payments were unauthorised commissions obtained by Mr Goh as a result of his fiduciary position. </a:t>
            </a:r>
            <a:r>
              <a:rPr lang="en-US" sz="1800" b="1" i="1" dirty="0"/>
              <a:t>Strictly, it is even unnecessary to show a conflict between duty and interest as the fact of the bribe is sufficient</a:t>
            </a:r>
            <a:r>
              <a:rPr lang="en-US" sz="1800" dirty="0"/>
              <a:t>: Snell’s Equity at para 7-047. The orders made by the Judge that Mr Goh and Wyser-I are jointly and severally liable to pay BTL the sums of US$200,000 and US$166,554.02 received under the Wyser Agreements must stand.”</a:t>
            </a:r>
          </a:p>
          <a:p>
            <a:pPr lvl="1"/>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70</a:t>
            </a:fld>
            <a:endParaRPr lang="en-US" dirty="0"/>
          </a:p>
        </p:txBody>
      </p:sp>
    </p:spTree>
    <p:extLst>
      <p:ext uri="{BB962C8B-B14F-4D97-AF65-F5344CB8AC3E}">
        <p14:creationId xmlns:p14="http://schemas.microsoft.com/office/powerpoint/2010/main" val="411544708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Goh Chan Peng v Beyonics Technology Ltd </a:t>
            </a:r>
            <a:r>
              <a:rPr lang="en-US" sz="1800" b="1" dirty="0"/>
              <a:t>[2017] 2 SLR 592</a:t>
            </a:r>
          </a:p>
          <a:p>
            <a:pPr lvl="1"/>
            <a:r>
              <a:rPr lang="en-US" sz="1800" dirty="0"/>
              <a:t>What about the interaction between the duty to act bona-fide in the company’s best interests and the duty to avoid conflicts?</a:t>
            </a:r>
          </a:p>
          <a:p>
            <a:pPr lvl="1"/>
            <a:r>
              <a:rPr lang="en-US" sz="1800" b="1" dirty="0"/>
              <a:t>Held: </a:t>
            </a:r>
            <a:r>
              <a:rPr lang="en-US" sz="1800" dirty="0"/>
              <a:t>“Mr Goh’s actions were tainted by his receipt of payments under the Wyser Agreements for his assistance to the NedKo Group. The Wyser Agreements clearly breach the no-conflict rule which obliges a fiduciary to avoid situations where his personal interests conflict with or may conflict with those of the company whose interests he is bound to protect, such that there is a risk he may prefer his interests over those of the company. </a:t>
            </a:r>
            <a:r>
              <a:rPr lang="en-US" sz="1800" b="1" i="1" dirty="0"/>
              <a:t>Where a director is found to have placed himself in a position of conflict of interest, he will not be permitted to assert that his action was bona fide or thought to be in the interests of the company</a:t>
            </a:r>
            <a:r>
              <a:rPr lang="en-US" sz="1800" dirty="0"/>
              <a:t>: Walter Woon ([36] supra) at para 8.44 and Nordic International Ltd v Morten Innhaug [2017] 3 SLR 957 (“Nordic International”) at [53].”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71</a:t>
            </a:fld>
            <a:endParaRPr lang="en-US" dirty="0"/>
          </a:p>
        </p:txBody>
      </p:sp>
    </p:spTree>
    <p:extLst>
      <p:ext uri="{BB962C8B-B14F-4D97-AF65-F5344CB8AC3E}">
        <p14:creationId xmlns:p14="http://schemas.microsoft.com/office/powerpoint/2010/main" val="733150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Goh Chan Peng v Beyonics Technology Ltd </a:t>
            </a:r>
            <a:r>
              <a:rPr lang="en-US" sz="1800" b="1" dirty="0"/>
              <a:t>[2017] 2 SLR 592</a:t>
            </a:r>
          </a:p>
          <a:p>
            <a:pPr lvl="1"/>
            <a:r>
              <a:rPr lang="en-US" sz="1800" b="1" dirty="0"/>
              <a:t>Held: </a:t>
            </a:r>
            <a:r>
              <a:rPr lang="en-US" sz="1800" dirty="0"/>
              <a:t>“The present case presents a conflict of interest situation where Mr Goh clearly preferred his personal interests and those of the NedKo Group over those of BTL. For his active role in the B-N Alliance that the First Wyser Agreement expressly alluded to, Mr Goh was financially rewarded. </a:t>
            </a:r>
            <a:r>
              <a:rPr lang="en-US" sz="1800" b="1" i="1" dirty="0"/>
              <a:t>These payments taint all of Mr Goh’s actions. Because they were made, any assertion by Mr Goh that he had an honest belief that he was acting in the best interests of BTL is highly suspect. </a:t>
            </a:r>
            <a:r>
              <a:rPr lang="en-US" sz="1800" dirty="0"/>
              <a:t>A financial incentive to assist a competitor in the same industry is not compatible with such a belief. </a:t>
            </a:r>
            <a:r>
              <a:rPr lang="en-US" sz="1800" b="1" i="1" dirty="0"/>
              <a:t>In any event, the law is strict on this point and Mr Goh is not permitted to assert that his actions were bona fide in the interests of BTL since he acted to further his own interests. Herein lies the overlap between the no-conflict rule and a director’s duty to act in the best interests of the company: when a director makes his own interests paramount, invariably he will not be acting in the best interests of his company</a:t>
            </a:r>
            <a:r>
              <a:rPr lang="en-US" sz="1800" dirty="0"/>
              <a:t>: Walter Woon at para 8.39, cited in Nordic International at [56].”</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72</a:t>
            </a:fld>
            <a:endParaRPr lang="en-US" dirty="0"/>
          </a:p>
        </p:txBody>
      </p:sp>
    </p:spTree>
    <p:extLst>
      <p:ext uri="{BB962C8B-B14F-4D97-AF65-F5344CB8AC3E}">
        <p14:creationId xmlns:p14="http://schemas.microsoft.com/office/powerpoint/2010/main" val="3805811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Corporate Opportunities</a:t>
            </a:r>
          </a:p>
          <a:p>
            <a:r>
              <a:rPr lang="en-US" sz="2000" dirty="0"/>
              <a:t>The doctrine of “corporate opportunities” under the “no-profit” rule is clearly very strict.</a:t>
            </a:r>
          </a:p>
          <a:p>
            <a:pPr lvl="1"/>
            <a:r>
              <a:rPr lang="en-US" sz="2000" dirty="0"/>
              <a:t>As we have seen in </a:t>
            </a:r>
            <a:r>
              <a:rPr lang="en-US" sz="2000" i="1" dirty="0"/>
              <a:t>Regal (Hastings)</a:t>
            </a:r>
            <a:r>
              <a:rPr lang="en-US" sz="2000" dirty="0"/>
              <a:t> and </a:t>
            </a:r>
            <a:r>
              <a:rPr lang="en-US" sz="2000" i="1" dirty="0"/>
              <a:t>IDC v Cooley</a:t>
            </a:r>
            <a:r>
              <a:rPr lang="en-US" sz="2000" dirty="0"/>
              <a:t>, it does not matter whether the director had acted honestly throughout, that the company had not suffered any damage, or that the company would not have qualified for the benefit/profit. </a:t>
            </a:r>
          </a:p>
          <a:p>
            <a:pPr lvl="1"/>
            <a:r>
              <a:rPr lang="en-US" sz="2000" dirty="0"/>
              <a:t>At common law, the only “exception” is through either ex-ante authorisation or ex-post ratification by the shareholders at general meeting</a:t>
            </a:r>
          </a:p>
          <a:p>
            <a:pPr lvl="2"/>
            <a:r>
              <a:rPr lang="en-US" sz="1800" dirty="0"/>
              <a:t>Even this is subject to a further exception where certain wrongs are non-ratifiable (</a:t>
            </a:r>
            <a:r>
              <a:rPr lang="en-US" sz="1800" i="1" dirty="0"/>
              <a:t>Cook v Deeks </a:t>
            </a:r>
            <a:r>
              <a:rPr lang="en-US" sz="1800" dirty="0"/>
              <a:t>[1916] 1 AC 554)</a:t>
            </a:r>
          </a:p>
          <a:p>
            <a:r>
              <a:rPr lang="en-US" sz="2000" dirty="0"/>
              <a:t>Is this desirable? The discomfort with this strict position has led to certain scholars advocating for the position in </a:t>
            </a:r>
            <a:r>
              <a:rPr lang="it-IT" sz="2000" i="1" dirty="0"/>
              <a:t>Peso-Silver Mines Ltd v Cropper </a:t>
            </a:r>
            <a:r>
              <a:rPr lang="it-IT" sz="2000" dirty="0"/>
              <a:t>(1966) 58 DLR 1.</a:t>
            </a:r>
          </a:p>
          <a:p>
            <a:pPr lvl="1"/>
            <a:r>
              <a:rPr lang="it-IT" sz="1800" dirty="0"/>
              <a:t>See criticism by Gower and Davies (2021).</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73</a:t>
            </a:fld>
            <a:endParaRPr lang="en-US" dirty="0"/>
          </a:p>
        </p:txBody>
      </p:sp>
    </p:spTree>
    <p:extLst>
      <p:ext uri="{BB962C8B-B14F-4D97-AF65-F5344CB8AC3E}">
        <p14:creationId xmlns:p14="http://schemas.microsoft.com/office/powerpoint/2010/main" val="217847453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Corporate Opportunities</a:t>
            </a:r>
          </a:p>
          <a:p>
            <a:r>
              <a:rPr lang="en-US" sz="2000" dirty="0"/>
              <a:t>Gower and Davies (2021): “It is easy to explain that it is, and ought to be, irrelevant to the question of fiduciary breach whether the company could, or would, exploit the opportunity in question. Those questions are more relevant when the alleged breach is of the good faith duty, or even the care and skill duty. But the gist of the "no conflict" rule is to compel, so far as possible, unwavering loyalty to the corporate </a:t>
            </a:r>
            <a:r>
              <a:rPr lang="en-US" sz="2000" dirty="0" err="1"/>
              <a:t>endeavour</a:t>
            </a:r>
            <a:r>
              <a:rPr lang="en-US" sz="2000" dirty="0"/>
              <a:t>. Both the duty and its remedies are geared to this end.”</a:t>
            </a:r>
          </a:p>
          <a:p>
            <a:r>
              <a:rPr lang="en-US" sz="2000" dirty="0"/>
              <a:t>“This, it is suggested, implicitly and inevitably requires the courts to pay some regard to the scope of that </a:t>
            </a:r>
            <a:r>
              <a:rPr lang="en-US" sz="2000" dirty="0" err="1"/>
              <a:t>endeavour</a:t>
            </a:r>
            <a:r>
              <a:rPr lang="en-US" sz="2000" dirty="0"/>
              <a:t>. However, [cases like </a:t>
            </a:r>
            <a:r>
              <a:rPr lang="en-US" sz="2000" i="1" dirty="0"/>
              <a:t>Bhullar v Bhullar </a:t>
            </a:r>
            <a:r>
              <a:rPr lang="en-US" sz="2000" dirty="0"/>
              <a:t>and </a:t>
            </a:r>
            <a:r>
              <a:rPr lang="en-US" sz="2000" i="1" dirty="0"/>
              <a:t>O'Donnell v Shanahan</a:t>
            </a:r>
            <a:r>
              <a:rPr lang="en-US" sz="2000" dirty="0"/>
              <a:t>] </a:t>
            </a:r>
            <a:r>
              <a:rPr lang="en-US" sz="2000" dirty="0" err="1"/>
              <a:t>favour</a:t>
            </a:r>
            <a:r>
              <a:rPr lang="en-US" sz="2000" dirty="0"/>
              <a:t> an approach that is automatically broad, and one that, taken only a little further, would verge on finding that any opportunity that is at all interesting financially will be seen as of interest to the company.”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74</a:t>
            </a:fld>
            <a:endParaRPr lang="en-US" dirty="0"/>
          </a:p>
        </p:txBody>
      </p:sp>
    </p:spTree>
    <p:extLst>
      <p:ext uri="{BB962C8B-B14F-4D97-AF65-F5344CB8AC3E}">
        <p14:creationId xmlns:p14="http://schemas.microsoft.com/office/powerpoint/2010/main" val="40303379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Corporate Opportunities</a:t>
            </a:r>
          </a:p>
          <a:p>
            <a:r>
              <a:rPr lang="en-US" sz="2000" dirty="0"/>
              <a:t>“Taken to such extremes, this raises the risks for directors, and increases the chances of pure windfall gains to the company and its shareholders: there would be no safe harbour for directors other than to present every entrepreneurial idea to the board before pursuing it individually, notwithstanding the nature of the corporate business or whether there is a real, sensible prospect of a conflict.” </a:t>
            </a:r>
          </a:p>
          <a:p>
            <a:r>
              <a:rPr lang="en-US" sz="2000" dirty="0"/>
              <a:t>“This effectively gives the company a right of first refusal on opportunities seen by the directors as worth pursuing. Within the company's scope of business, broadly interpreted, this is precisely the goal of the no-conflict rule, but outside that context </a:t>
            </a:r>
            <a:r>
              <a:rPr lang="en-US" sz="2000" b="1" i="1" dirty="0"/>
              <a:t>it is suggested the assumption of a broader rule lacks either analytical </a:t>
            </a:r>
            <a:r>
              <a:rPr lang="en-US" sz="2000" b="1" i="1" dirty="0" err="1"/>
              <a:t>rigour</a:t>
            </a:r>
            <a:r>
              <a:rPr lang="en-US" sz="2000" b="1" i="1" dirty="0"/>
              <a:t> or policy justification. It risks raising the fiduciary "no-conflict" rule from pragmatic prophylaxis to something far more draconian</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75</a:t>
            </a:fld>
            <a:endParaRPr lang="en-US" dirty="0"/>
          </a:p>
        </p:txBody>
      </p:sp>
    </p:spTree>
    <p:extLst>
      <p:ext uri="{BB962C8B-B14F-4D97-AF65-F5344CB8AC3E}">
        <p14:creationId xmlns:p14="http://schemas.microsoft.com/office/powerpoint/2010/main" val="246452892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it-IT" sz="2000" b="1" i="1" dirty="0"/>
              <a:t>Peso-Silver Mines Ltd v Cropper </a:t>
            </a:r>
            <a:r>
              <a:rPr lang="it-IT" sz="2000" b="1" dirty="0"/>
              <a:t>(1966) 58 DLR 1</a:t>
            </a:r>
          </a:p>
          <a:p>
            <a:pPr lvl="1"/>
            <a:r>
              <a:rPr lang="en-US" sz="2000" b="1" dirty="0"/>
              <a:t>Facts: </a:t>
            </a:r>
            <a:r>
              <a:rPr lang="en-US" sz="2000" dirty="0"/>
              <a:t>A mining company had six directors. The board of the mining company rejected an offer to acquire mining claims primarily due to the fact that the company's finances were strained. Six weeks later, three of the active directors acquired the claims themselves. </a:t>
            </a:r>
          </a:p>
          <a:p>
            <a:pPr lvl="1"/>
            <a:r>
              <a:rPr lang="en-US" sz="2000" b="1" dirty="0"/>
              <a:t>Held: </a:t>
            </a:r>
            <a:r>
              <a:rPr lang="en-US" sz="2000" dirty="0"/>
              <a:t>Since rejection by the board was </a:t>
            </a:r>
            <a:r>
              <a:rPr lang="en-US" sz="2000" i="1" dirty="0"/>
              <a:t>bona fide</a:t>
            </a:r>
            <a:r>
              <a:rPr lang="en-US" sz="2000" dirty="0"/>
              <a:t>, any subsequent dealing with the property by the directors was held not to be by reason of, and in the course of execution of their offices. </a:t>
            </a:r>
          </a:p>
          <a:p>
            <a:pPr lvl="1"/>
            <a:r>
              <a:rPr lang="en-US" sz="2000" dirty="0"/>
              <a:t>The rejected opportunity thus ceased to be a corporate opportunity and as such could not have been said then to have come to the directors by reason of their positions as directors.</a:t>
            </a:r>
          </a:p>
          <a:p>
            <a:pPr lvl="1"/>
            <a:r>
              <a:rPr lang="en-US" sz="2000" dirty="0"/>
              <a:t>It was, therefore, open to the directors to take up the rejected opportunity for themselves as members of the public.</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76</a:t>
            </a:fld>
            <a:endParaRPr lang="en-US" dirty="0"/>
          </a:p>
        </p:txBody>
      </p:sp>
    </p:spTree>
    <p:extLst>
      <p:ext uri="{BB962C8B-B14F-4D97-AF65-F5344CB8AC3E}">
        <p14:creationId xmlns:p14="http://schemas.microsoft.com/office/powerpoint/2010/main" val="262735699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it-IT" sz="2000" b="1" i="1" dirty="0"/>
              <a:t>Peso-Silver Mines Ltd v Cropper </a:t>
            </a:r>
            <a:r>
              <a:rPr lang="it-IT" sz="2000" b="1" dirty="0"/>
              <a:t>(1966) 58 DLR 1</a:t>
            </a:r>
          </a:p>
          <a:p>
            <a:pPr lvl="1"/>
            <a:r>
              <a:rPr lang="en-US" sz="2000" dirty="0"/>
              <a:t>The reasoning in the case has been criticized by many academics.</a:t>
            </a:r>
          </a:p>
          <a:p>
            <a:pPr lvl="1"/>
            <a:r>
              <a:rPr lang="en-US" sz="2000" dirty="0"/>
              <a:t>First, the reasoning in </a:t>
            </a:r>
            <a:r>
              <a:rPr lang="en-US" sz="2000" i="1" dirty="0"/>
              <a:t>Peso-Silver Mines </a:t>
            </a:r>
            <a:r>
              <a:rPr lang="en-US" sz="2000" dirty="0"/>
              <a:t>is clearly inconsistent with </a:t>
            </a:r>
            <a:r>
              <a:rPr lang="en-US" sz="2000" i="1" dirty="0"/>
              <a:t>Regal</a:t>
            </a:r>
            <a:r>
              <a:rPr lang="en-US" sz="2000" dirty="0"/>
              <a:t>. A finding that the board had rejected the opportunity in good faith (i.e. acted </a:t>
            </a:r>
            <a:r>
              <a:rPr lang="en-US" sz="2000" i="1" dirty="0"/>
              <a:t>bona fide</a:t>
            </a:r>
            <a:r>
              <a:rPr lang="en-US" sz="2000" dirty="0"/>
              <a:t>) should be irrelevant in accordance with orthodox fiduciary principles.</a:t>
            </a:r>
          </a:p>
          <a:p>
            <a:pPr lvl="1"/>
            <a:r>
              <a:rPr lang="en-US" sz="2000" dirty="0"/>
              <a:t>Second, it was the directors themselves who had rejected the opportunity on behalf of </a:t>
            </a:r>
            <a:r>
              <a:rPr lang="en-US" sz="2000" i="1" dirty="0"/>
              <a:t>Peso Silver Mines</a:t>
            </a:r>
            <a:r>
              <a:rPr lang="en-US" sz="2000" dirty="0"/>
              <a:t>. That being the case, should the directors have been allowed to purchase the property after acting in that capacity?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77</a:t>
            </a:fld>
            <a:endParaRPr lang="en-US" dirty="0"/>
          </a:p>
        </p:txBody>
      </p:sp>
    </p:spTree>
    <p:extLst>
      <p:ext uri="{BB962C8B-B14F-4D97-AF65-F5344CB8AC3E}">
        <p14:creationId xmlns:p14="http://schemas.microsoft.com/office/powerpoint/2010/main" val="6071475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it-IT" sz="2000" b="1" i="1" dirty="0"/>
              <a:t>Peso-Silver Mines Ltd v Cropper </a:t>
            </a:r>
            <a:r>
              <a:rPr lang="it-IT" sz="2000" b="1" dirty="0"/>
              <a:t>(1966) 58 DLR 1</a:t>
            </a:r>
          </a:p>
          <a:p>
            <a:pPr lvl="1"/>
            <a:r>
              <a:rPr lang="en-US" sz="2000" dirty="0"/>
              <a:t>Third, it is difficult to see how the facts of the case are can be clearly distinguished from </a:t>
            </a:r>
            <a:r>
              <a:rPr lang="en-US" sz="2000" i="1" dirty="0"/>
              <a:t>Regal</a:t>
            </a:r>
            <a:r>
              <a:rPr lang="en-US" sz="2000" dirty="0"/>
              <a:t>. In </a:t>
            </a:r>
            <a:r>
              <a:rPr lang="en-US" sz="2000" i="1" dirty="0"/>
              <a:t>Regal</a:t>
            </a:r>
            <a:r>
              <a:rPr lang="en-US" sz="2000" dirty="0"/>
              <a:t>, the company was also financially constrained in relation to the cinema leases. However, this did not absolve the directors when they took up the (financial) shortfall in the capacity of directors.</a:t>
            </a:r>
          </a:p>
          <a:p>
            <a:pPr lvl="2"/>
            <a:r>
              <a:rPr lang="en-US" sz="1800" i="1" dirty="0"/>
              <a:t>C.f. </a:t>
            </a:r>
            <a:r>
              <a:rPr lang="en-US" sz="1800" dirty="0"/>
              <a:t>Dicta in </a:t>
            </a:r>
            <a:r>
              <a:rPr lang="en-US" sz="1800" i="1" dirty="0"/>
              <a:t>Innovative Corp Pte Ltd v Ow Chun Ming </a:t>
            </a:r>
            <a:r>
              <a:rPr lang="en-US" sz="1800" dirty="0"/>
              <a:t>[2020] 3 SLR 943: "A pillar of the court’s reasoning [in </a:t>
            </a:r>
            <a:r>
              <a:rPr lang="en-US" sz="1800" i="1" dirty="0"/>
              <a:t>Peso-Silver Mines</a:t>
            </a:r>
            <a:r>
              <a:rPr lang="en-US" sz="1800" dirty="0"/>
              <a:t>] was also that the director had not obtained the mine claims by reason of the fact that he was a director and in the course of the execution of that office (at 682). It was therefore distinguishable from the decision in </a:t>
            </a:r>
            <a:r>
              <a:rPr lang="en-US" sz="1800" i="1" dirty="0"/>
              <a:t>Regal</a:t>
            </a:r>
            <a:r>
              <a:rPr lang="en-US" sz="1800" dirty="0"/>
              <a:t>, where the directors obtained the opportunity “by reason and only by reason of the fact that they were directors of </a:t>
            </a:r>
            <a:r>
              <a:rPr lang="en-US" sz="1800" i="1" dirty="0"/>
              <a:t>Regal</a:t>
            </a:r>
            <a:r>
              <a:rPr lang="en-US" sz="1800" dirty="0"/>
              <a:t>” and were therefore accountable for profits gained in the course of the execution of their office" </a:t>
            </a:r>
          </a:p>
          <a:p>
            <a:pPr lvl="1"/>
            <a:r>
              <a:rPr lang="en-US" sz="2000" dirty="0"/>
              <a:t>Prof Tjio: The fact that the company has rejected the corporate opportunity does not entail that it approves the director(s) having it.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78</a:t>
            </a:fld>
            <a:endParaRPr lang="en-US" dirty="0"/>
          </a:p>
        </p:txBody>
      </p:sp>
    </p:spTree>
    <p:extLst>
      <p:ext uri="{BB962C8B-B14F-4D97-AF65-F5344CB8AC3E}">
        <p14:creationId xmlns:p14="http://schemas.microsoft.com/office/powerpoint/2010/main" val="9283896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Corporate Opportunities</a:t>
            </a:r>
          </a:p>
          <a:p>
            <a:r>
              <a:rPr lang="en-US" dirty="0"/>
              <a:t>One way of thinking about this conundrum is to consider the role of the board in relation to corporate opportunities. </a:t>
            </a:r>
          </a:p>
          <a:p>
            <a:r>
              <a:rPr lang="en-US" dirty="0"/>
              <a:t>Gower and Davies (2021): “The board performs </a:t>
            </a:r>
            <a:r>
              <a:rPr lang="en-US" i="1" dirty="0"/>
              <a:t>two closely linked but conceptually distinct roles</a:t>
            </a:r>
            <a:r>
              <a:rPr lang="en-US" dirty="0"/>
              <a:t>. It may </a:t>
            </a:r>
            <a:r>
              <a:rPr lang="en-US" dirty="0" err="1"/>
              <a:t>authorise</a:t>
            </a:r>
            <a:r>
              <a:rPr lang="en-US" dirty="0"/>
              <a:t> the taking by the director of an opportunity which is a corporate one (in UK Coy Law – </a:t>
            </a:r>
            <a:r>
              <a:rPr lang="en-US" i="1" dirty="0"/>
              <a:t>c.f. </a:t>
            </a:r>
            <a:r>
              <a:rPr lang="en-US" dirty="0"/>
              <a:t>position in Singapore in </a:t>
            </a:r>
            <a:r>
              <a:rPr lang="en-US" i="1" dirty="0" err="1"/>
              <a:t>Traxiar</a:t>
            </a:r>
            <a:r>
              <a:rPr lang="en-US" i="1" dirty="0"/>
              <a:t> </a:t>
            </a:r>
            <a:r>
              <a:rPr lang="en-US" dirty="0"/>
              <a:t>and </a:t>
            </a:r>
            <a:r>
              <a:rPr lang="en-US" i="1" dirty="0"/>
              <a:t>Dayco</a:t>
            </a:r>
            <a:r>
              <a:rPr lang="en-US" dirty="0"/>
              <a:t>)… but, through its direction of the company's business strategy, its decisions may, or ought, to have the effect of taking some opportunities out of the category of being corporate, with the consequence that authorisation is not required, because there is no conflict of interest. While it may indeed be "immaterial" whether the company could take advantage of the opportunity, but if it is an opportunity outside the range of the company's business activities, present or in contemplation, can the situation reasonably be regarded as likely to give rise to a conflict of interest?” </a:t>
            </a:r>
          </a:p>
          <a:p>
            <a:r>
              <a:rPr lang="en-US" dirty="0"/>
              <a:t>Gower and Davies advocate that the line of business test provides a way of reconciling these roles, with due regard being accorded to decisions of the board in determining the company's business strategy.</a:t>
            </a:r>
          </a:p>
          <a:p>
            <a:r>
              <a:rPr lang="en-US" dirty="0" err="1"/>
              <a:t>Quare</a:t>
            </a:r>
            <a:r>
              <a:rPr lang="en-US" dirty="0"/>
              <a:t> whether the second role of the board is relevant given recent developments in </a:t>
            </a:r>
            <a:r>
              <a:rPr lang="en-US" i="1" dirty="0"/>
              <a:t>Innovative Corp</a:t>
            </a:r>
            <a:r>
              <a:rPr lang="en-US"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79</a:t>
            </a:fld>
            <a:endParaRPr lang="en-US" dirty="0"/>
          </a:p>
        </p:txBody>
      </p:sp>
    </p:spTree>
    <p:extLst>
      <p:ext uri="{BB962C8B-B14F-4D97-AF65-F5344CB8AC3E}">
        <p14:creationId xmlns:p14="http://schemas.microsoft.com/office/powerpoint/2010/main" val="1441775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“No-Conflict” Rule: Threshold for when the Rule is invoked – Actual vs Theoretical Conflicts</a:t>
            </a:r>
          </a:p>
          <a:p>
            <a:r>
              <a:rPr lang="en-US" sz="2000" dirty="0"/>
              <a:t>As explained earlier, the “no-conflict” rule provides that a director cannot place himself in a position where his duty to advance the company’s interests </a:t>
            </a:r>
            <a:r>
              <a:rPr lang="en-US" sz="2000" b="1" i="1" dirty="0"/>
              <a:t>conflict or may conflict with his personal interests or some external loyalty.</a:t>
            </a:r>
          </a:p>
          <a:p>
            <a:pPr lvl="1"/>
            <a:r>
              <a:rPr lang="en-US" sz="1800" dirty="0"/>
              <a:t>Like the duty to act for proper purposes, the test for determining whether a conflict exists is </a:t>
            </a:r>
            <a:r>
              <a:rPr lang="en-US" sz="1800" b="1" i="1" dirty="0"/>
              <a:t>objective</a:t>
            </a:r>
            <a:r>
              <a:rPr lang="en-US" sz="1800" dirty="0"/>
              <a:t>. </a:t>
            </a:r>
          </a:p>
          <a:p>
            <a:pPr lvl="1"/>
            <a:r>
              <a:rPr lang="en-US" sz="1800" b="1" dirty="0"/>
              <a:t>Subject to the exception</a:t>
            </a:r>
            <a:r>
              <a:rPr lang="en-US" sz="1800" dirty="0"/>
              <a:t> where the director obtains the informed consent of the company (which prima facie means the shareholders at general meeting), either ex-ante via </a:t>
            </a:r>
            <a:r>
              <a:rPr lang="en-US" sz="1800" dirty="0" err="1"/>
              <a:t>authorisation</a:t>
            </a:r>
            <a:r>
              <a:rPr lang="en-US" sz="1800" dirty="0"/>
              <a:t> or ex-post via ratification.</a:t>
            </a:r>
          </a:p>
          <a:p>
            <a:r>
              <a:rPr lang="en-US" sz="2000" dirty="0"/>
              <a:t>The “no-conflict” rule is extremely strict, in that a director will breach it merely by </a:t>
            </a:r>
            <a:r>
              <a:rPr lang="en-US" sz="2000" b="1" i="1" dirty="0"/>
              <a:t>placing himself/herself in a position of conflict</a:t>
            </a:r>
            <a:r>
              <a:rPr lang="en-US" sz="2000" dirty="0"/>
              <a:t>, </a:t>
            </a:r>
            <a:r>
              <a:rPr lang="en-US" sz="2000" b="1" i="1" dirty="0"/>
              <a:t>even if </a:t>
            </a:r>
            <a:r>
              <a:rPr lang="en-US" sz="2000" dirty="0"/>
              <a:t>she does not make a profit and acts </a:t>
            </a:r>
            <a:r>
              <a:rPr lang="en-US" sz="2000" i="1" dirty="0"/>
              <a:t>bona fide</a:t>
            </a:r>
            <a:r>
              <a:rPr lang="en-US" sz="2000" dirty="0"/>
              <a:t>.</a:t>
            </a:r>
          </a:p>
          <a:p>
            <a:pPr lvl="1"/>
            <a:r>
              <a:rPr lang="en-US" sz="1800" dirty="0"/>
              <a:t>The </a:t>
            </a:r>
            <a:r>
              <a:rPr lang="en-US" sz="1800" i="1" dirty="0"/>
              <a:t>locus classicus </a:t>
            </a:r>
            <a:r>
              <a:rPr lang="en-US" sz="1800" dirty="0"/>
              <a:t>of this test is expounded in the seminal case of </a:t>
            </a:r>
            <a:r>
              <a:rPr lang="en-US" sz="1800" i="1" dirty="0"/>
              <a:t>Boardman v Phipps </a:t>
            </a:r>
            <a:r>
              <a:rPr lang="en-US" sz="1800" dirty="0"/>
              <a:t>[1967] 2 AC 46. Note that </a:t>
            </a:r>
            <a:r>
              <a:rPr lang="en-US" sz="1800" i="1" dirty="0"/>
              <a:t>Boardman v Phipps </a:t>
            </a:r>
            <a:r>
              <a:rPr lang="en-US" sz="1800" dirty="0"/>
              <a:t>is a case about fiduciaries, not directors per se.</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a:t>
            </a:fld>
            <a:endParaRPr lang="en-US" dirty="0"/>
          </a:p>
        </p:txBody>
      </p:sp>
    </p:spTree>
    <p:extLst>
      <p:ext uri="{BB962C8B-B14F-4D97-AF65-F5344CB8AC3E}">
        <p14:creationId xmlns:p14="http://schemas.microsoft.com/office/powerpoint/2010/main" val="39459135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Corporate Opportunities</a:t>
            </a:r>
          </a:p>
          <a:p>
            <a:r>
              <a:rPr lang="en-US" sz="2000" dirty="0"/>
              <a:t>What about a more complicated factual matrix where the director </a:t>
            </a:r>
            <a:r>
              <a:rPr lang="en-US" sz="2000" b="1" i="1" dirty="0"/>
              <a:t>resigns to take up a corporate opportunity</a:t>
            </a:r>
            <a:r>
              <a:rPr lang="en-US" sz="2000" dirty="0"/>
              <a:t>?</a:t>
            </a:r>
          </a:p>
          <a:p>
            <a:pPr lvl="1"/>
            <a:r>
              <a:rPr lang="en-US" sz="2000" i="1" dirty="0"/>
              <a:t>Prima facie</a:t>
            </a:r>
            <a:r>
              <a:rPr lang="en-US" sz="2000" dirty="0"/>
              <a:t>, if the director resigns, he/she would stop being a director of the company, and so would ostensibly owe the company no director duties.</a:t>
            </a:r>
          </a:p>
          <a:p>
            <a:pPr lvl="1"/>
            <a:r>
              <a:rPr lang="en-US" sz="2000" dirty="0"/>
              <a:t>But see </a:t>
            </a:r>
            <a:r>
              <a:rPr lang="en-US" sz="2000" i="1" dirty="0"/>
              <a:t>IDC v Cooley</a:t>
            </a:r>
            <a:r>
              <a:rPr lang="en-US" sz="2000" dirty="0"/>
              <a:t>, where Cooley argued that he had resigned from IDC before commencing work/business with EGB. This was rejected by the court. Cooley's resignation was irrelevant, as the breach occurred while he was managing director of IDC. The rule had nothing to do with the continuation of Cooley's duties after his resignation.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80</a:t>
            </a:fld>
            <a:endParaRPr lang="en-US" dirty="0"/>
          </a:p>
        </p:txBody>
      </p:sp>
    </p:spTree>
    <p:extLst>
      <p:ext uri="{BB962C8B-B14F-4D97-AF65-F5344CB8AC3E}">
        <p14:creationId xmlns:p14="http://schemas.microsoft.com/office/powerpoint/2010/main" val="27389824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Corporate Opportunities</a:t>
            </a:r>
          </a:p>
          <a:p>
            <a:r>
              <a:rPr lang="en-US" sz="2000" dirty="0"/>
              <a:t>Thus, the “no-profit” rule precludes an ex-director from exploiting a corporate opportunity where </a:t>
            </a:r>
            <a:r>
              <a:rPr lang="en-US" sz="2000" b="1" i="1" dirty="0"/>
              <a:t>her resignation was prompted by a desire to make use of that opportunity herself </a:t>
            </a:r>
            <a:r>
              <a:rPr lang="en-US" sz="2000" dirty="0"/>
              <a:t>or where </a:t>
            </a:r>
            <a:r>
              <a:rPr lang="en-US" sz="2000" b="1" i="1" dirty="0"/>
              <a:t>it was her position as a director of the company that led her to the opportunity</a:t>
            </a:r>
            <a:r>
              <a:rPr lang="en-US" sz="2000" dirty="0"/>
              <a:t>. </a:t>
            </a:r>
          </a:p>
          <a:p>
            <a:pPr lvl="1"/>
            <a:r>
              <a:rPr lang="en-US" sz="1800" dirty="0"/>
              <a:t>Otherwise, directors might be tempted to simply resign in order to take up such opportunities.</a:t>
            </a:r>
          </a:p>
          <a:p>
            <a:r>
              <a:rPr lang="en-US" sz="2000" dirty="0"/>
              <a:t>Furthermore, when we are discussing the notion of “corporate opportunities”, are we speaking of all possible opportunities, or is there some leeway on what opportunities a director can take up?</a:t>
            </a:r>
          </a:p>
          <a:p>
            <a:pPr lvl="1"/>
            <a:r>
              <a:rPr lang="en-US" sz="1800" dirty="0"/>
              <a:t>E.g. Director of a company involved in event-planning wants to take up an opportunity to commence an ice-cream business. Can he do so without disclosure/authorisation/ratification? </a:t>
            </a:r>
          </a:p>
          <a:p>
            <a:pPr lvl="1"/>
            <a:r>
              <a:rPr lang="en-US" sz="1800" dirty="0"/>
              <a:t>Is the rule limited to “maturing business opportunities”? [note: the doctrine on maturing business opportunities has been argued to apply outside the context of resigning directors, as in </a:t>
            </a:r>
            <a:r>
              <a:rPr lang="en-US" sz="1800" i="1" dirty="0"/>
              <a:t>Bhullar v Bhullar</a:t>
            </a:r>
            <a:r>
              <a:rPr lang="en-US" sz="1800" dirty="0"/>
              <a:t>]</a:t>
            </a:r>
          </a:p>
          <a:p>
            <a:r>
              <a:rPr lang="en-US" sz="2000" dirty="0"/>
              <a:t>These variations were addressed by the Canadian Supreme Court in </a:t>
            </a:r>
            <a:r>
              <a:rPr lang="es-ES" sz="2000" i="1" dirty="0"/>
              <a:t>Canadian Aero Service Ltd v O’Malley </a:t>
            </a:r>
            <a:r>
              <a:rPr lang="es-ES" sz="2000" dirty="0"/>
              <a:t>(1973) 40 DLR (3d) 371 </a:t>
            </a: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81</a:t>
            </a:fld>
            <a:endParaRPr lang="en-US" dirty="0"/>
          </a:p>
        </p:txBody>
      </p:sp>
    </p:spTree>
    <p:extLst>
      <p:ext uri="{BB962C8B-B14F-4D97-AF65-F5344CB8AC3E}">
        <p14:creationId xmlns:p14="http://schemas.microsoft.com/office/powerpoint/2010/main" val="283750322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sz="2000" b="1" i="1" dirty="0"/>
              <a:t>Canadian Aero Service Ltd v O’Malley </a:t>
            </a:r>
            <a:r>
              <a:rPr lang="es-ES" sz="2000" b="1" dirty="0"/>
              <a:t>(1973) 40 DLR (3d) 371 </a:t>
            </a:r>
          </a:p>
          <a:p>
            <a:pPr lvl="1"/>
            <a:r>
              <a:rPr lang="en-US" sz="2000" b="1" dirty="0"/>
              <a:t>Facts: </a:t>
            </a:r>
            <a:r>
              <a:rPr lang="en-US" sz="2000" dirty="0"/>
              <a:t>The defendants, </a:t>
            </a:r>
            <a:r>
              <a:rPr lang="en-US" sz="2000" i="1" dirty="0"/>
              <a:t>senior officers </a:t>
            </a:r>
            <a:r>
              <a:rPr lang="en-US" sz="2000" dirty="0"/>
              <a:t>in the company, were conducting negotiations on behalf of the company and resigned while these negotiations were ongoing. The defendants subsequently bid for and obtained the contract in the name of their own company.</a:t>
            </a:r>
          </a:p>
          <a:p>
            <a:pPr lvl="1"/>
            <a:r>
              <a:rPr lang="en-US" sz="2000" b="1" dirty="0"/>
              <a:t>Held: </a:t>
            </a:r>
            <a:r>
              <a:rPr lang="en-US" sz="2000" dirty="0"/>
              <a:t>The senior officers were held to have a fiduciary relationship vis-à-vis the company (on the facts). The relationship in its generality betokens loyalty, good faith and avoidance of a conflict of duty and self-interest.</a:t>
            </a:r>
          </a:p>
          <a:p>
            <a:pPr lvl="1"/>
            <a:r>
              <a:rPr lang="en-US" sz="2000" dirty="0"/>
              <a:t>A director or a senior officer is precluded from obtaining for himself, either secretly or without the approval of the company (which would have to be properly manifested upon full disclosure of the facts), any property or business advantage, either belonging to the company or for which it has been negotiating; and especially so where the director or officer is a participant in the negotiations on behalf of the company.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82</a:t>
            </a:fld>
            <a:endParaRPr lang="en-US" dirty="0"/>
          </a:p>
        </p:txBody>
      </p:sp>
    </p:spTree>
    <p:extLst>
      <p:ext uri="{BB962C8B-B14F-4D97-AF65-F5344CB8AC3E}">
        <p14:creationId xmlns:p14="http://schemas.microsoft.com/office/powerpoint/2010/main" val="36154110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sz="2000" b="1" i="1" dirty="0"/>
              <a:t>Canadian Aero Service Ltd v O’Malley </a:t>
            </a:r>
            <a:r>
              <a:rPr lang="es-ES" sz="2000" b="1" dirty="0"/>
              <a:t>(1973) 40 DLR (3d) 371 </a:t>
            </a:r>
          </a:p>
          <a:p>
            <a:pPr lvl="1"/>
            <a:r>
              <a:rPr lang="en-US" sz="2000" b="1" dirty="0"/>
              <a:t>Held: </a:t>
            </a:r>
            <a:r>
              <a:rPr lang="en-US" sz="2000" dirty="0"/>
              <a:t>A strict ethic is pervasive in this area of law.  It disqualifies a director or senior officer from usurping for himself or diverting to another person or a company (with whom or with which he is associated) a </a:t>
            </a:r>
            <a:r>
              <a:rPr lang="en-US" sz="2000" b="1" i="1" dirty="0"/>
              <a:t>maturing business opportunity </a:t>
            </a:r>
            <a:r>
              <a:rPr lang="en-US" sz="2000" dirty="0"/>
              <a:t>which his company is actively pursuing. </a:t>
            </a:r>
          </a:p>
          <a:p>
            <a:pPr lvl="1"/>
            <a:r>
              <a:rPr lang="en-US" sz="2000" dirty="0"/>
              <a:t>He is also precluded from so acting </a:t>
            </a:r>
            <a:r>
              <a:rPr lang="en-US" sz="2000" b="1" i="1" dirty="0"/>
              <a:t>even after his resignation </a:t>
            </a:r>
            <a:r>
              <a:rPr lang="en-US" sz="2000" dirty="0"/>
              <a:t>where the resignation: </a:t>
            </a:r>
          </a:p>
          <a:p>
            <a:pPr lvl="2"/>
            <a:r>
              <a:rPr lang="en-US" sz="2000" dirty="0"/>
              <a:t>may fairly be said to have been prompted or influenced by a wish to acquire for himself the opportunity sought by the company, or </a:t>
            </a:r>
          </a:p>
          <a:p>
            <a:pPr lvl="2"/>
            <a:r>
              <a:rPr lang="en-US" sz="2000" dirty="0"/>
              <a:t>where it was his position with the company rather than a fresh initiative that led him to the opportunity which he later acquired.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83</a:t>
            </a:fld>
            <a:endParaRPr lang="en-US" dirty="0"/>
          </a:p>
        </p:txBody>
      </p:sp>
    </p:spTree>
    <p:extLst>
      <p:ext uri="{BB962C8B-B14F-4D97-AF65-F5344CB8AC3E}">
        <p14:creationId xmlns:p14="http://schemas.microsoft.com/office/powerpoint/2010/main" val="29168148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sz="2000" b="1" i="1" dirty="0"/>
              <a:t>Canadian Aero Service Ltd v O’Malley </a:t>
            </a:r>
            <a:r>
              <a:rPr lang="es-ES" sz="2000" b="1" dirty="0"/>
              <a:t>(1973) 40 DLR (3d) 371 </a:t>
            </a:r>
          </a:p>
          <a:p>
            <a:pPr lvl="1"/>
            <a:r>
              <a:rPr lang="en-US" sz="2000" dirty="0"/>
              <a:t>What exactly is a “maturing business opportunity”?</a:t>
            </a:r>
          </a:p>
          <a:p>
            <a:pPr lvl="2"/>
            <a:r>
              <a:rPr lang="en-US" sz="1800" dirty="0"/>
              <a:t>Held to be a multi-factorial test. “Among them are the factor of position or office held, the nature of the corporate opportunity, its ripeness, its specificness and the director's or managerial officer's relation to it, the amount of knowledge possessed, the circumstances in which it was obtained and whether it was special or, indeed, even private, the factor of time in the continuation of fiduciary duty where the alleged breach occurs after termination of the relationship with the co, and the circumstances under which the relationship was terminated, that is whether by retirement or resignation or discharge”</a:t>
            </a:r>
          </a:p>
          <a:p>
            <a:pPr lvl="1"/>
            <a:r>
              <a:rPr lang="en-US" sz="2000" dirty="0"/>
              <a:t>Food for thought: Is this test desirable? Recall the factual matrix in </a:t>
            </a:r>
            <a:r>
              <a:rPr lang="en-US" sz="2000" i="1" dirty="0"/>
              <a:t>Peso Silver Mines </a:t>
            </a:r>
            <a:r>
              <a:rPr lang="en-US" sz="2000" dirty="0"/>
              <a:t>and </a:t>
            </a:r>
            <a:r>
              <a:rPr lang="en-US" sz="2000" i="1" dirty="0"/>
              <a:t>Regal</a:t>
            </a:r>
            <a:r>
              <a:rPr lang="en-US" sz="2000" dirty="0"/>
              <a:t>: Often, it is the directors themselves who ultimately determine whether or not the company will actively pursue an opportunity, yet it is also the directors who get to decide whether to take up the corporate opportunity that was rejected. </a:t>
            </a:r>
            <a:r>
              <a:rPr lang="en-US" sz="2000" i="1" dirty="0"/>
              <a:t>C.f. </a:t>
            </a:r>
            <a:r>
              <a:rPr lang="sv-SE" sz="2000" i="1" dirty="0"/>
              <a:t>Bhullar v Bhullar </a:t>
            </a:r>
            <a:r>
              <a:rPr lang="sv-SE" sz="2000" dirty="0"/>
              <a:t>[2003] 2 BCLC 241.</a:t>
            </a:r>
          </a:p>
          <a:p>
            <a:pPr lvl="1"/>
            <a:r>
              <a:rPr lang="sv-SE" sz="2000" dirty="0"/>
              <a:t>Q also arises as to whether the “MBO” test is limited to the context of resigning directors [next slide]</a:t>
            </a:r>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84</a:t>
            </a:fld>
            <a:endParaRPr lang="en-US" dirty="0"/>
          </a:p>
        </p:txBody>
      </p:sp>
    </p:spTree>
    <p:extLst>
      <p:ext uri="{BB962C8B-B14F-4D97-AF65-F5344CB8AC3E}">
        <p14:creationId xmlns:p14="http://schemas.microsoft.com/office/powerpoint/2010/main" val="8889977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sz="2000" b="1" i="1" dirty="0"/>
              <a:t>Poon Huat Seng v Goh Cheng Chua </a:t>
            </a:r>
            <a:r>
              <a:rPr lang="es-ES" sz="2000" b="1" dirty="0"/>
              <a:t>[1994] SGHC 74 </a:t>
            </a:r>
          </a:p>
          <a:p>
            <a:pPr lvl="1"/>
            <a:r>
              <a:rPr lang="en-US" sz="2000" dirty="0"/>
              <a:t>“In equity, the fiduciary duties of a former director have been carefully and strictly defined. They cannot be too wide because excessively extensive fiduciary duties would not only inhibit and impede free competition but could conceivably unfairly restrain trade or the pursuit of one’s profession or the legitimate exercise of one's skills to earn a living. </a:t>
            </a:r>
            <a:r>
              <a:rPr lang="en-US" sz="2000" b="1" i="1" dirty="0"/>
              <a:t>Central to this subject is the consideration that a fiduciary's duty continues and must not exploit any opportunity or confidential information he had learned during his relationship or association with his principal. He cannot be a predatory interloper. </a:t>
            </a:r>
            <a:r>
              <a:rPr lang="en-US" sz="2000" dirty="0"/>
              <a:t>Typically, former directors are not permitted to divert </a:t>
            </a:r>
            <a:r>
              <a:rPr lang="en-US" sz="2000" b="1" i="1" dirty="0"/>
              <a:t>maturing business opportunities </a:t>
            </a:r>
            <a:r>
              <a:rPr lang="en-US" sz="2000" dirty="0"/>
              <a:t>to themselves or their nominees… </a:t>
            </a:r>
            <a:r>
              <a:rPr lang="en-US" sz="2000" b="1" i="1" dirty="0"/>
              <a:t>Nor can they be permitted to exploit confidential information acquired during his office as a director</a:t>
            </a:r>
            <a:r>
              <a:rPr lang="en-US" sz="2000" dirty="0"/>
              <a:t>.”</a:t>
            </a:r>
          </a:p>
          <a:p>
            <a:pPr lvl="1"/>
            <a:r>
              <a:rPr lang="en-US" sz="2000" dirty="0"/>
              <a:t>Have we adopted the test of “maturing business opportunities”? See </a:t>
            </a:r>
            <a:r>
              <a:rPr lang="en-US" sz="2000" i="1" dirty="0"/>
              <a:t>Innovative Corp Pte Ltd v Ow Chun Ming</a:t>
            </a:r>
            <a:r>
              <a:rPr lang="en-US" sz="2000" dirty="0"/>
              <a:t> [2020] 3 SLR 943. Again, c</a:t>
            </a:r>
            <a:r>
              <a:rPr lang="en-US" sz="2000" i="1" dirty="0"/>
              <a:t>.f. </a:t>
            </a:r>
            <a:r>
              <a:rPr lang="sv-SE" sz="2000" i="1" dirty="0"/>
              <a:t>Bhullar v Bhullar </a:t>
            </a:r>
            <a:r>
              <a:rPr lang="sv-SE" sz="2000" dirty="0"/>
              <a:t>[2003] 2 BCLC 241.</a:t>
            </a:r>
          </a:p>
          <a:p>
            <a:pPr lvl="1"/>
            <a:r>
              <a:rPr lang="sv-SE" sz="2000" dirty="0"/>
              <a:t>NB: Seems to be limited to context of </a:t>
            </a:r>
            <a:r>
              <a:rPr lang="sv-SE" sz="2000" b="1" i="1" u="sng" dirty="0"/>
              <a:t>resigning directors</a:t>
            </a:r>
            <a:r>
              <a:rPr lang="sv-SE"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85</a:t>
            </a:fld>
            <a:endParaRPr lang="en-US" dirty="0"/>
          </a:p>
        </p:txBody>
      </p:sp>
    </p:spTree>
    <p:extLst>
      <p:ext uri="{BB962C8B-B14F-4D97-AF65-F5344CB8AC3E}">
        <p14:creationId xmlns:p14="http://schemas.microsoft.com/office/powerpoint/2010/main" val="88894995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sz="1800" b="1" i="1" dirty="0"/>
              <a:t>Innovative Corp Pte Ltd v Ow Chun Ming [2020] 3 SLR 943</a:t>
            </a:r>
          </a:p>
          <a:p>
            <a:pPr lvl="1"/>
            <a:r>
              <a:rPr lang="en-US" sz="1800" b="1" dirty="0"/>
              <a:t>Facts:</a:t>
            </a:r>
            <a:r>
              <a:rPr lang="en-US" sz="1800" dirty="0"/>
              <a:t> Innovative Corporation Pte Ltd (the plaintiff) was a Singapore-incorporated company in the business of property development and building construction. In 2009, the plaintiff became involved in a project to build a residential housing development and a Hakka Memorial Museum and Cultural Centre (“the Project”), embarked on by Fong Yun Thai Association (“FYTA”). Following discussions, the plaintiff was identified as the developer of the Project. Around this time, Ms Annie Chen (“Ms Chen”), a director of the Plaintiff Company, met an old acquaintance, Mr Ow Chun Ming (“the first defendant”), by chance. Ms Chen informed him about the Project and the first defendant, being an experienced real estate developer and sensing a good business opportunity, offered to collaborate with the plaintiff as a joint venture partner. Ms Chen and the first defendant agreed that he would have a 50% share in the proceeds of the Project, and the first defendant was appointed as director of the plaintiff company. After some disputes between FYTA and the plaintiff, FYTA called for a fresh tender from several developers. The first defendant resigned from the plaintiff company, successfully tendered for the project, and incorporated the second defendant to carry out the project. The plaintiff sued for a breach of directors' duties.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86</a:t>
            </a:fld>
            <a:endParaRPr lang="en-US" dirty="0"/>
          </a:p>
        </p:txBody>
      </p:sp>
    </p:spTree>
    <p:extLst>
      <p:ext uri="{BB962C8B-B14F-4D97-AF65-F5344CB8AC3E}">
        <p14:creationId xmlns:p14="http://schemas.microsoft.com/office/powerpoint/2010/main" val="39804606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sz="1800" b="1" i="1" dirty="0"/>
              <a:t>Innovative Corp Pte Ltd v Ow Chun Ming </a:t>
            </a:r>
            <a:r>
              <a:rPr lang="es-ES" sz="1800" b="1" dirty="0"/>
              <a:t>[2020] 3 SLR 943</a:t>
            </a:r>
          </a:p>
          <a:p>
            <a:pPr lvl="1"/>
            <a:r>
              <a:rPr lang="en-US" sz="1800" b="1" dirty="0"/>
              <a:t>Held:</a:t>
            </a:r>
            <a:r>
              <a:rPr lang="en-US" sz="1800" dirty="0"/>
              <a:t> The High Court held that the question of whether the First Defendant had breached his fiduciary duties turned on the satisfaction of three conditions: (a) the Project should have been a </a:t>
            </a:r>
            <a:r>
              <a:rPr lang="en-US" sz="1800" b="1" i="1" dirty="0"/>
              <a:t>maturing business opportunity</a:t>
            </a:r>
            <a:r>
              <a:rPr lang="en-US" sz="1800" dirty="0"/>
              <a:t>; (b) the Plaintiff Company should have been </a:t>
            </a:r>
            <a:r>
              <a:rPr lang="en-US" sz="1800" b="1" i="1" dirty="0"/>
              <a:t>actively pursuing that opportunity</a:t>
            </a:r>
            <a:r>
              <a:rPr lang="en-US" sz="1800" dirty="0"/>
              <a:t>; and (c) the </a:t>
            </a:r>
            <a:r>
              <a:rPr lang="en-US" sz="1800" b="1" i="1" dirty="0"/>
              <a:t>first defendant’s resignation was prompted or influenced by a wish to acquire the opportunity for himself</a:t>
            </a:r>
            <a:r>
              <a:rPr lang="en-US" sz="1800" dirty="0"/>
              <a:t>. </a:t>
            </a:r>
          </a:p>
          <a:p>
            <a:pPr lvl="1"/>
            <a:r>
              <a:rPr lang="en-US" sz="1800" dirty="0"/>
              <a:t>The Project was a </a:t>
            </a:r>
            <a:r>
              <a:rPr lang="en-US" sz="1800" b="1" i="1" dirty="0"/>
              <a:t>real, and not a speculative, business opportunity </a:t>
            </a:r>
            <a:r>
              <a:rPr lang="en-US" sz="1800" dirty="0"/>
              <a:t>which the Plaintiff Company had been actively pursuing. The ultimate likelihood of the Plaintiff Company’s success was immaterial for the purposes of establishing liability. </a:t>
            </a:r>
          </a:p>
          <a:p>
            <a:pPr lvl="1"/>
            <a:r>
              <a:rPr lang="en-US" sz="1800" dirty="0"/>
              <a:t>It was clear that the first defendant’s resignation had been driven by his desire to acquire the Project for himself. In this way, he breached his fiduciary duties to the Plaintiff Company. The First Defendant was accordingly liable to provide an account of all the profits made in relation to the development of the Project. This was notwithstanding the fact that the Plaintiff Company had intended to share half of its profits from the Project with the first defendant. The objective behind the disgorgement of profits was not to compensate the Plaintiff Company but to ensure that the First Defendant did not profit from his breach of duty.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87</a:t>
            </a:fld>
            <a:endParaRPr lang="en-US" dirty="0"/>
          </a:p>
        </p:txBody>
      </p:sp>
    </p:spTree>
    <p:extLst>
      <p:ext uri="{BB962C8B-B14F-4D97-AF65-F5344CB8AC3E}">
        <p14:creationId xmlns:p14="http://schemas.microsoft.com/office/powerpoint/2010/main" val="198264312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sz="1800" b="1" i="1" dirty="0"/>
              <a:t>Innovative Corp Pte Ltd v Ow Chun Ming </a:t>
            </a:r>
            <a:r>
              <a:rPr lang="es-ES" sz="1800" b="1" dirty="0"/>
              <a:t>[2020] 3 SLR 943</a:t>
            </a:r>
          </a:p>
          <a:p>
            <a:pPr lvl="1"/>
            <a:r>
              <a:rPr lang="en-US" sz="1800" b="1" dirty="0"/>
              <a:t>Held: </a:t>
            </a:r>
            <a:r>
              <a:rPr lang="en-US" sz="1800" dirty="0"/>
              <a:t>“A director is not allowed to obtain for himself any property or business advantage which “properly belongs to his company or for which it has been negotiating… This duty is a </a:t>
            </a:r>
            <a:r>
              <a:rPr lang="en-US" sz="1800" b="1" i="1" dirty="0"/>
              <a:t>confluence of the rules that a director must not place himself in a position where his personal interests would conflict with his duty to the company and that a director must not abuse his position to make an unauthorised profit</a:t>
            </a:r>
            <a:r>
              <a:rPr lang="en-US" sz="1800" dirty="0"/>
              <a:t>. This fiduciary obligation of loyalty is an </a:t>
            </a:r>
            <a:r>
              <a:rPr lang="en-US" sz="1800" b="1" i="1" dirty="0"/>
              <a:t>inflexible one that persists even after the director’s resignation</a:t>
            </a:r>
            <a:r>
              <a:rPr lang="en-US" sz="1800" dirty="0"/>
              <a:t>. A former director would be in breach of his duties to a company in respect of his resigning to procure a corporate opportunity of the company, </a:t>
            </a:r>
            <a:r>
              <a:rPr lang="en-US" sz="1800" b="1" i="1" dirty="0"/>
              <a:t>if three conditions are satisfied, as explained by the Supreme Court of Canada in the oft-cited Canadian Aero Service Ltd v O’Malley (1973) 40 DLR (3d) 371 at 382 (“Canadian Aero Service”): (a) First, there must be a “maturing business opportunity”. (b) Secondly, the company must have been “actively pursuing” that opportunity. (c) Thirdly, the director’s resignation may “fairly be said to have been prompted or influenced by a wish to acquire for himself” that opportunity.</a:t>
            </a:r>
            <a:r>
              <a:rPr lang="en-US" sz="1800" dirty="0"/>
              <a:t> The conditions laid in Canadian Aero Service have been accepted in a number of English and local decisions, including by the Court of Appeal in </a:t>
            </a:r>
            <a:r>
              <a:rPr lang="en-US" sz="1800" i="1" dirty="0"/>
              <a:t>Tokuhon (Pte) Ltd v Seow Kang Hong and others</a:t>
            </a:r>
            <a:r>
              <a:rPr lang="en-US" sz="1800" dirty="0"/>
              <a:t> [2003] 4 SLR(R) 414 at [50] and by Judith Prakash J (as she then was) in </a:t>
            </a:r>
            <a:r>
              <a:rPr lang="en-US" sz="1800" i="1" dirty="0"/>
              <a:t>Personal Automation Mart Pte Ltd v Tan Swe Sang </a:t>
            </a:r>
            <a:r>
              <a:rPr lang="en-US" sz="1800" dirty="0"/>
              <a:t>[2000] SGHC 55 at [56]. ”</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88</a:t>
            </a:fld>
            <a:endParaRPr lang="en-US" dirty="0"/>
          </a:p>
        </p:txBody>
      </p:sp>
    </p:spTree>
    <p:extLst>
      <p:ext uri="{BB962C8B-B14F-4D97-AF65-F5344CB8AC3E}">
        <p14:creationId xmlns:p14="http://schemas.microsoft.com/office/powerpoint/2010/main" val="12934440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sz="1800" b="1" i="1" dirty="0"/>
              <a:t>Innovative Corp Pte Ltd v Ow Chun Ming </a:t>
            </a:r>
            <a:r>
              <a:rPr lang="es-ES" sz="1800" b="1" dirty="0"/>
              <a:t>[2020] 3 SLR 943</a:t>
            </a:r>
          </a:p>
          <a:p>
            <a:pPr lvl="1"/>
            <a:r>
              <a:rPr lang="en-US" sz="1800" b="1" dirty="0"/>
              <a:t>Held: </a:t>
            </a:r>
            <a:r>
              <a:rPr lang="en-US" sz="1800" dirty="0"/>
              <a:t>“It was an </a:t>
            </a:r>
            <a:r>
              <a:rPr lang="en-US" sz="1800" b="1" i="1" dirty="0"/>
              <a:t>identifiable opportunity </a:t>
            </a:r>
            <a:r>
              <a:rPr lang="en-US" sz="1800" dirty="0"/>
              <a:t>that was clearly particularised in the Cooperation Agreement and the Joint Venture Agreement, that is, the development of the site at 33 Holland Link into a residential project and a cultural centre. Money had also been expended for the Project’s excavation works. I should add that it is the first defendant’s own evidence that the financial institutions that he had approached were prepared to give an indicative term sheet for financing even without a finalised agreement between the plaintiff and FYTA. </a:t>
            </a:r>
            <a:r>
              <a:rPr lang="en-US" sz="1800" b="1" i="1" dirty="0"/>
              <a:t>From a commercial perspective therefore, this was clearly a real, and not a speculative, business opportunity for the plaintiff. Also, one could not say that the opportunity was at an embryonic stage given that there is no dispute that the plaintiff and FYTA were in the midst of trying to finalise the terms of the revised JVA </a:t>
            </a:r>
            <a:r>
              <a:rPr lang="en-US" sz="1800" dirty="0"/>
              <a:t>when FYTA decided that it did not wish to proceed with the plaintiff as the developer. Most importantly, </a:t>
            </a:r>
            <a:r>
              <a:rPr lang="en-US" sz="1800" b="1" i="1" dirty="0"/>
              <a:t>it was the same opportunity that was subsequently acquired by the first defendant. </a:t>
            </a:r>
            <a:r>
              <a:rPr lang="en-US" sz="1800" dirty="0"/>
              <a:t>I therefore reject the argument that the Project was not a maturing business opportunity of the plaintiff’s.”</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89</a:t>
            </a:fld>
            <a:endParaRPr lang="en-US" dirty="0"/>
          </a:p>
        </p:txBody>
      </p:sp>
    </p:spTree>
    <p:extLst>
      <p:ext uri="{BB962C8B-B14F-4D97-AF65-F5344CB8AC3E}">
        <p14:creationId xmlns:p14="http://schemas.microsoft.com/office/powerpoint/2010/main" val="1628447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Boardman v Phipps </a:t>
            </a:r>
            <a:r>
              <a:rPr lang="en-US" sz="2000" b="1" dirty="0"/>
              <a:t>[1967] 2 AC 46</a:t>
            </a:r>
          </a:p>
          <a:p>
            <a:pPr lvl="1"/>
            <a:r>
              <a:rPr lang="en-US" sz="2000" b="1" dirty="0"/>
              <a:t>Facts: </a:t>
            </a:r>
            <a:r>
              <a:rPr lang="en-US" sz="2000" dirty="0"/>
              <a:t>A family trust had a minority shareholding in a company which was performing poorly. Boardman, a solicitor to the trust (and thus a fiduciary), obtained information about company whilst acting for the trust. Boardman gave this information to an active trustee, Mr Fox, and suggested that the trust acquire a controlling interest in the company to try to turn it around. Mr Fox, however, said that it was completely out of the question for the trust to do so.  Given that they were not authorized investments under the trust deed, the trust did not have power to buy shares in the company without the consent of the court. Boardman and one of the beneficiaries went on to purchase a controlling stake in the company with their own funds (negotiating with the company as solicitor of the trust). Boardman later reorganized the company and sold off some assets without affecting the value of the shares. The trust benefited by this distribution £47,000, while Boardman and the beneficiary made £75,000. However, Phipps, another beneficiary, sued for their profits, alleging a conflict of interest.</a:t>
            </a:r>
          </a:p>
          <a:p>
            <a:pPr lvl="1"/>
            <a:endParaRPr lang="en-US" sz="20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a:t>
            </a:fld>
            <a:endParaRPr lang="en-US" dirty="0"/>
          </a:p>
        </p:txBody>
      </p:sp>
    </p:spTree>
    <p:extLst>
      <p:ext uri="{BB962C8B-B14F-4D97-AF65-F5344CB8AC3E}">
        <p14:creationId xmlns:p14="http://schemas.microsoft.com/office/powerpoint/2010/main" val="191417693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b="1" i="1" dirty="0"/>
              <a:t>Innovative Corp Pte Ltd v Ow Chun Ming [2020] 3 SLR 943</a:t>
            </a:r>
          </a:p>
          <a:p>
            <a:pPr lvl="1"/>
            <a:r>
              <a:rPr lang="en-US" b="1" dirty="0"/>
              <a:t>Held: </a:t>
            </a:r>
            <a:r>
              <a:rPr lang="en-US" dirty="0"/>
              <a:t>“Was the Plaintiff actively pursuing the Project? This inquiry ties into the foregoing point. As noted at [73], for an opportunity to be maturing, a company would have to pursue it in some way. The defendants submit that it was impossible that the plaintiff was actively pursuing the Project at the material time. This was because FYTA had lost confidence in the plaintiff and, even if it had secured the Project, it lacked the requisite experience and financial resources to complete the development... [However], [t]he first defendant only acquired knowledge of the Project through his association with Ms Chen and then the plaintiff. </a:t>
            </a:r>
            <a:r>
              <a:rPr lang="en-US" b="1" i="1" dirty="0"/>
              <a:t>His interactions with FYTA occurred through the lens of him being the plaintiff’s representative </a:t>
            </a:r>
            <a:r>
              <a:rPr lang="en-US" dirty="0"/>
              <a:t>even though he was not introduced to FYTA’s officer-bearers at the lunch on 24 February 2010 as a director, shareholder or employee of the plaintiff… </a:t>
            </a:r>
            <a:r>
              <a:rPr lang="en-US" b="1" i="1" dirty="0"/>
              <a:t>In any case, there was no written evidence that the plaintiff had given any indication that it was withdrawing from the Project. </a:t>
            </a:r>
            <a:r>
              <a:rPr lang="en-US" dirty="0"/>
              <a:t>I do not accept the suggestion that the draft termination agreement sent by Mr Leow to Ms Chen was a reflection of the parties’ intentions to dispose with the Cooperation Agreement and the Joint Venture Agreement. </a:t>
            </a:r>
            <a:r>
              <a:rPr lang="en-US" b="1" i="1" dirty="0"/>
              <a:t>Both Mr Chen Xin and Ms Chen consistently maintained that they did not approve or confirm the plaintiff’s withdrawal from the Project.</a:t>
            </a:r>
            <a:r>
              <a:rPr lang="en-US" dirty="0"/>
              <a:t> I accept Ms Chen’s evidence that she communicated to Mr Leow that THC did not agree to end the parties’ arrangement. Ms Chen also continued to rely on the first defendant to engage with FYTA after February 2010, believing that he was trying to secure the Project for the plaintiff. Given that the plaintiff was still actively trying to pursue the Project, the ultimate likelihood of its success is immaterial for the purposes of my analysis on liability.”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90</a:t>
            </a:fld>
            <a:endParaRPr lang="en-US" dirty="0"/>
          </a:p>
        </p:txBody>
      </p:sp>
    </p:spTree>
    <p:extLst>
      <p:ext uri="{BB962C8B-B14F-4D97-AF65-F5344CB8AC3E}">
        <p14:creationId xmlns:p14="http://schemas.microsoft.com/office/powerpoint/2010/main" val="11886197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s-ES" sz="1800" b="1" i="1" dirty="0"/>
              <a:t>Innovative Corp Pte Ltd v Ow Chun Ming [2020] 3 SLR 943</a:t>
            </a:r>
          </a:p>
          <a:p>
            <a:pPr lvl="1"/>
            <a:r>
              <a:rPr lang="en-US" sz="1800" b="1" dirty="0"/>
              <a:t>Held: </a:t>
            </a:r>
            <a:r>
              <a:rPr lang="en-US" sz="1800" dirty="0"/>
              <a:t>“Was the first defendant’s resignation influenced by a wish to acquire the opportunity for himself? The final condition set out in </a:t>
            </a:r>
            <a:r>
              <a:rPr lang="en-US" sz="1800" i="1" dirty="0"/>
              <a:t>Canadian Aero Service </a:t>
            </a:r>
            <a:r>
              <a:rPr lang="en-US" sz="1800" dirty="0"/>
              <a:t>([72] supra) relates to the motivation behind a director’s resignation. In </a:t>
            </a:r>
            <a:r>
              <a:rPr lang="en-US" sz="1800" i="1" dirty="0"/>
              <a:t>Akihiro</a:t>
            </a:r>
            <a:r>
              <a:rPr lang="en-US" sz="1800" dirty="0"/>
              <a:t> ([75] supra), the director in question resigned because of a lack of support from and unfair treatment by the company’s management (at [22vii]). Somewhat similarly in </a:t>
            </a:r>
            <a:r>
              <a:rPr lang="en-US" sz="1800" i="1" dirty="0"/>
              <a:t>Island Export </a:t>
            </a:r>
            <a:r>
              <a:rPr lang="en-US" sz="1800" dirty="0"/>
              <a:t>([76] supra), the company’s managing director felt dissatisfied with his role and wished to branch out on his own (at 477d). </a:t>
            </a:r>
            <a:r>
              <a:rPr lang="en-US" sz="1800" b="1" i="1" dirty="0"/>
              <a:t>The courts found their behaviour to be unobjectionable because their resignations were not influenced by ulterior motives to pursue maturing business opportunities independently. Comparatively, it is clear that the first defendant’s resignation was driven by his desire to acquire the Project... I found that the evidence indicated that it was more likely that the first defendant only attempted to resign as a director of the plaintiff in early August 2010. </a:t>
            </a:r>
            <a:r>
              <a:rPr lang="en-US" sz="1800" dirty="0"/>
              <a:t>Since he still remained a director of the plaintiff in the period of April to June 2010, </a:t>
            </a:r>
            <a:r>
              <a:rPr lang="en-US" sz="1800" b="1" i="1" dirty="0"/>
              <a:t>the first defendant’s tendering for the role as the developer for the Project during this period of time was a clear breach of his fiduciary duties. Even if he had given notice of his resignation before he bid for the Project in April 2010, that would have made no difference given that his resignation was for the purpose of acquiring that corporate opportunity of the plaintiff’s for himself</a:t>
            </a:r>
            <a:r>
              <a:rPr lang="en-US" sz="18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91</a:t>
            </a:fld>
            <a:endParaRPr lang="en-US" dirty="0"/>
          </a:p>
        </p:txBody>
      </p:sp>
    </p:spTree>
    <p:extLst>
      <p:ext uri="{BB962C8B-B14F-4D97-AF65-F5344CB8AC3E}">
        <p14:creationId xmlns:p14="http://schemas.microsoft.com/office/powerpoint/2010/main" val="30577097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Corporate Opportunities</a:t>
            </a:r>
          </a:p>
          <a:p>
            <a:r>
              <a:rPr lang="en-US" sz="2000" dirty="0"/>
              <a:t>Insofar as corporate opportunities are concerned, directors face a conundrum.</a:t>
            </a:r>
          </a:p>
          <a:p>
            <a:pPr lvl="1"/>
            <a:r>
              <a:rPr lang="en-US" sz="1800" dirty="0"/>
              <a:t>Tjio et al. (2015): “Should it follow then that the director is free to exploit any business or commercial opportunity that does not fall within the definition of a “corporate opportunity”? The difficulty lies with a workable definition of a “corporate opportunity”. Should an opportunity which the company has, usually through the board, </a:t>
            </a:r>
            <a:r>
              <a:rPr lang="en-US" sz="1800" i="1" dirty="0"/>
              <a:t>bona fide</a:t>
            </a:r>
            <a:r>
              <a:rPr lang="en-US" sz="1800" dirty="0"/>
              <a:t> rejected no longer be considered a “corporate” opportunity?”</a:t>
            </a:r>
          </a:p>
          <a:p>
            <a:pPr lvl="1"/>
            <a:r>
              <a:rPr lang="en-US" sz="1800" dirty="0"/>
              <a:t>The traditional answer to this is: “It may still be a corporate opportunity” (</a:t>
            </a:r>
            <a:r>
              <a:rPr lang="en-US" sz="1800" i="1" dirty="0"/>
              <a:t>IDC v Cooley</a:t>
            </a:r>
            <a:r>
              <a:rPr lang="en-US" sz="1800" dirty="0"/>
              <a:t>; </a:t>
            </a:r>
            <a:r>
              <a:rPr lang="en-US" sz="1800" i="1" dirty="0"/>
              <a:t>Bhullar</a:t>
            </a:r>
            <a:r>
              <a:rPr lang="en-US" sz="1800" dirty="0"/>
              <a:t>, </a:t>
            </a:r>
            <a:r>
              <a:rPr lang="en-US" sz="1800" i="1" dirty="0"/>
              <a:t>Regal</a:t>
            </a:r>
            <a:r>
              <a:rPr lang="en-US" sz="1800" dirty="0"/>
              <a:t>). C.f. </a:t>
            </a:r>
            <a:r>
              <a:rPr lang="en-US" sz="1800" i="1" dirty="0"/>
              <a:t>Canadian Aero Service </a:t>
            </a:r>
            <a:r>
              <a:rPr lang="en-US" sz="1800" dirty="0"/>
              <a:t>and the doctrine of “maturing business opportunities”.</a:t>
            </a:r>
          </a:p>
          <a:p>
            <a:r>
              <a:rPr lang="en-US" sz="2000" dirty="0"/>
              <a:t>What about the situation where a company limits its scope of business through the corporate constitution or a shareholders’ agreement? Can a director take advantage of an opportunity that falls outside of the scope of the company’s business?</a:t>
            </a:r>
          </a:p>
          <a:p>
            <a:pPr lvl="1"/>
            <a:r>
              <a:rPr lang="en-US" sz="2000" i="1" dirty="0"/>
              <a:t>Prima facie, </a:t>
            </a:r>
            <a:r>
              <a:rPr lang="en-US" sz="2000" dirty="0"/>
              <a:t>the answer is yes. See </a:t>
            </a:r>
            <a:r>
              <a:rPr lang="en-US" sz="2000" i="1" dirty="0"/>
              <a:t>Sakae Holdings Ltd v Gryphon Real Estate Investment Ltd </a:t>
            </a:r>
            <a:r>
              <a:rPr lang="en-US" sz="2000" dirty="0"/>
              <a:t>[2017] SGHC 73</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92</a:t>
            </a:fld>
            <a:endParaRPr lang="en-US" dirty="0"/>
          </a:p>
        </p:txBody>
      </p:sp>
    </p:spTree>
    <p:extLst>
      <p:ext uri="{BB962C8B-B14F-4D97-AF65-F5344CB8AC3E}">
        <p14:creationId xmlns:p14="http://schemas.microsoft.com/office/powerpoint/2010/main" val="61937765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Sakae Holdings Ltd v Gryphon Real Estate Investment Ltd </a:t>
            </a:r>
            <a:r>
              <a:rPr lang="en-US" sz="2000" b="1" dirty="0"/>
              <a:t>[2017] SGHC 73</a:t>
            </a:r>
          </a:p>
          <a:p>
            <a:pPr lvl="1"/>
            <a:r>
              <a:rPr lang="en-US" sz="2000" b="1" dirty="0"/>
              <a:t>Facts:</a:t>
            </a:r>
            <a:r>
              <a:rPr lang="en-US" sz="2000" dirty="0"/>
              <a:t> Two directors of a company allegedly diverted a corporate opportunity to purchase real estate to another company that the directors controlled. The company had an express “objects clause” in its constitution that stated that its object was to invest in Bugis Cube (a commercial building).</a:t>
            </a:r>
          </a:p>
          <a:p>
            <a:pPr lvl="1"/>
            <a:r>
              <a:rPr lang="en-US" sz="2000" b="1" dirty="0"/>
              <a:t>Held: </a:t>
            </a:r>
            <a:r>
              <a:rPr lang="en-US" sz="2000" dirty="0"/>
              <a:t>The court held that the company’s scope of business was limited to acquiring an interest in units in Bugis Cube, and did not extend to investing in property generally. The directors were accordingly not liable for diverting a corporate opportunity.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93</a:t>
            </a:fld>
            <a:endParaRPr lang="en-US" dirty="0"/>
          </a:p>
        </p:txBody>
      </p:sp>
    </p:spTree>
    <p:extLst>
      <p:ext uri="{BB962C8B-B14F-4D97-AF65-F5344CB8AC3E}">
        <p14:creationId xmlns:p14="http://schemas.microsoft.com/office/powerpoint/2010/main" val="108916396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Sakae Holdings Ltd v Gryphon Real Estate Investment Ltd </a:t>
            </a:r>
            <a:r>
              <a:rPr lang="en-US" sz="2000" b="1" dirty="0"/>
              <a:t>[2017] SGHC 73</a:t>
            </a:r>
          </a:p>
          <a:p>
            <a:pPr lvl="1"/>
            <a:r>
              <a:rPr lang="en-US" sz="2000" b="1" dirty="0"/>
              <a:t>Held: </a:t>
            </a:r>
            <a:r>
              <a:rPr lang="en-US" sz="2000" dirty="0"/>
              <a:t>“Where a company chooses to include its objects in its memorandum, these objects constitute the basis upon which shareholders participate in, and form expectations about, its affairs. Activities which are not contemplated within the objects expressly included in the company’s memorandum would be a departure from what was commonly intended and understood by members of the company and cannot be said to have been authorised by the company. In other words, by specifically stating that its object is to invest in Bugis Cube, the Company has impliedly restricted its affairs to the exclusion of other businesses including investing in TYN House. It is significant that the Company’s memorandum had, in the lead-up to the JVA, been amended from a much wider statement of its objects which encompassed a diverse range of businesses (including acquiring properties for investment more generally) to one which primarily focuses on the Bugis Cube investment. </a:t>
            </a:r>
            <a:r>
              <a:rPr lang="en-US" sz="2000" b="1" i="1" dirty="0"/>
              <a:t>It follows that there cannot have been a wrongful diversion of corporate opportunity (and a breach of fiduciary duties on this basis) since the purpose of the Company was restricted to the Bugis Cube investment</a:t>
            </a:r>
            <a:r>
              <a:rPr lang="en-US" sz="2000" dirty="0"/>
              <a: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94</a:t>
            </a:fld>
            <a:endParaRPr lang="en-US" dirty="0"/>
          </a:p>
        </p:txBody>
      </p:sp>
    </p:spTree>
    <p:extLst>
      <p:ext uri="{BB962C8B-B14F-4D97-AF65-F5344CB8AC3E}">
        <p14:creationId xmlns:p14="http://schemas.microsoft.com/office/powerpoint/2010/main" val="16424921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Sakae Holdings Ltd v Gryphon Real Estate Investment Ltd </a:t>
            </a:r>
            <a:r>
              <a:rPr lang="en-US" sz="2000" b="1" dirty="0"/>
              <a:t>[2017] SGHC 73</a:t>
            </a:r>
          </a:p>
          <a:p>
            <a:pPr lvl="1"/>
            <a:r>
              <a:rPr lang="en-US" sz="2000" b="1" dirty="0"/>
              <a:t>Held: </a:t>
            </a:r>
            <a:r>
              <a:rPr lang="en-US" sz="2000" dirty="0"/>
              <a:t>“The conclusion above is also consistent with Sakae’s aim in investing in the Company. It did so to acquire an interest in units in Bugis Cube, not to carry on property investment generally. Correspondingly, </a:t>
            </a:r>
            <a:r>
              <a:rPr lang="en-US" sz="2000" b="1" i="1" dirty="0"/>
              <a:t>Sakae has not established any duty on the part of Mr Ong or Ong Han Boon to scout out general investment opportunities on behalf of the Company</a:t>
            </a:r>
            <a:r>
              <a:rPr lang="en-US" sz="2000" dirty="0"/>
              <a:t>. Mr Foo and Sakae were at all times aware that Andy Ong and the ERC Group were active in property investment on their own behalf, and could not have expected them to cease these activities or direct all future investments to the Company. There is nothing in the JVA to this effect. </a:t>
            </a:r>
            <a:r>
              <a:rPr lang="en-US" sz="2000" b="1" i="1" dirty="0"/>
              <a:t>Finally, there is also no evidence that the opportunity of investing in the TYN House came to Mr Ong solely in his capacity as director of the Company. </a:t>
            </a:r>
            <a:r>
              <a:rPr lang="en-US" sz="2000" dirty="0"/>
              <a:t>All this fortifies my conclusion that the investment in the TYN House cannot amount to a wrongful diversion of corporate opportunity”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95</a:t>
            </a:fld>
            <a:endParaRPr lang="en-US" dirty="0"/>
          </a:p>
        </p:txBody>
      </p:sp>
    </p:spTree>
    <p:extLst>
      <p:ext uri="{BB962C8B-B14F-4D97-AF65-F5344CB8AC3E}">
        <p14:creationId xmlns:p14="http://schemas.microsoft.com/office/powerpoint/2010/main" val="11606562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0" indent="0">
              <a:buNone/>
            </a:pPr>
            <a:r>
              <a:rPr lang="en-US" sz="2000" b="1" dirty="0"/>
              <a:t>The “No-Profit” Rule: Corporate Opportunities</a:t>
            </a:r>
          </a:p>
          <a:p>
            <a:r>
              <a:rPr lang="en-US" sz="2000" dirty="0"/>
              <a:t>Recall that in </a:t>
            </a:r>
            <a:r>
              <a:rPr lang="en-US" sz="2000" i="1" dirty="0"/>
              <a:t>Innovative Corp</a:t>
            </a:r>
            <a:r>
              <a:rPr lang="en-US" sz="2000" dirty="0"/>
              <a:t>, the court distinguished between the positions in </a:t>
            </a:r>
            <a:r>
              <a:rPr lang="en-US" sz="2000" i="1" dirty="0"/>
              <a:t>Regal</a:t>
            </a:r>
            <a:r>
              <a:rPr lang="en-US" sz="2000" dirty="0"/>
              <a:t> and </a:t>
            </a:r>
            <a:r>
              <a:rPr lang="en-US" sz="2000" i="1" dirty="0"/>
              <a:t>Peso-Silver Mines</a:t>
            </a:r>
            <a:r>
              <a:rPr lang="en-US" sz="2000" dirty="0"/>
              <a:t> on the principle that in </a:t>
            </a:r>
            <a:r>
              <a:rPr lang="en-US" sz="2000" i="1" dirty="0"/>
              <a:t>Regal</a:t>
            </a:r>
            <a:r>
              <a:rPr lang="en-US" sz="2000" dirty="0"/>
              <a:t>, the directors had obtained the corporate opportunities pursuant to their positions as directors, whereas in </a:t>
            </a:r>
            <a:r>
              <a:rPr lang="en-US" sz="2000" i="1" dirty="0"/>
              <a:t>Peso-Silver Mines</a:t>
            </a:r>
            <a:r>
              <a:rPr lang="en-US" sz="2000" dirty="0"/>
              <a:t>, the director did not.</a:t>
            </a:r>
          </a:p>
          <a:p>
            <a:r>
              <a:rPr lang="en-US" sz="2000" dirty="0"/>
              <a:t>This raises the adjacent question as to whether a director may avail himself of a corporate opportunity if he had come upon the opportunity in a different capacity.</a:t>
            </a:r>
          </a:p>
          <a:p>
            <a:pPr lvl="1"/>
            <a:r>
              <a:rPr lang="en-US" sz="1800" dirty="0"/>
              <a:t>Recall that in </a:t>
            </a:r>
            <a:r>
              <a:rPr lang="en-US" sz="1800" i="1" dirty="0"/>
              <a:t>Regal</a:t>
            </a:r>
            <a:r>
              <a:rPr lang="en-US" sz="1800" dirty="0"/>
              <a:t>, Lord Wright suggested that “the person in the fiduciary position </a:t>
            </a:r>
            <a:r>
              <a:rPr lang="en-US" sz="1800" b="1" i="1" dirty="0"/>
              <a:t>might be the only person in the world </a:t>
            </a:r>
            <a:r>
              <a:rPr lang="en-US" sz="1800" dirty="0"/>
              <a:t>who could not avail himself of the opportunity”.</a:t>
            </a:r>
          </a:p>
          <a:p>
            <a:r>
              <a:rPr lang="en-US" sz="2000" dirty="0"/>
              <a:t>The issue was taken up by the court in </a:t>
            </a:r>
            <a:r>
              <a:rPr lang="en-US" sz="2000" i="1" dirty="0"/>
              <a:t>Higgins, Danial Patrick v Mulacek, Philippe Emanuel </a:t>
            </a:r>
            <a:r>
              <a:rPr lang="en-US" sz="2000" dirty="0"/>
              <a:t>[2016] 5 SLR 848.</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96</a:t>
            </a:fld>
            <a:endParaRPr lang="en-US" dirty="0"/>
          </a:p>
        </p:txBody>
      </p:sp>
    </p:spTree>
    <p:extLst>
      <p:ext uri="{BB962C8B-B14F-4D97-AF65-F5344CB8AC3E}">
        <p14:creationId xmlns:p14="http://schemas.microsoft.com/office/powerpoint/2010/main" val="17483933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Higgins, Danial Patrick v Mulacek, Philippe Emanuel </a:t>
            </a:r>
            <a:r>
              <a:rPr lang="en-US" sz="1800" b="1" dirty="0"/>
              <a:t>[2016] 5 SLR 848</a:t>
            </a:r>
          </a:p>
          <a:p>
            <a:pPr lvl="1"/>
            <a:r>
              <a:rPr lang="en-US" sz="1800" b="1" dirty="0"/>
              <a:t>Facts:</a:t>
            </a:r>
            <a:r>
              <a:rPr lang="en-US" sz="1800" dirty="0"/>
              <a:t> Mr Higgins acted for AirLNG Ltd in the purchase of a commercial Aircraft. Shortly after the Aircraft was acquired, AirLNG entered into an Aircraft Management Services Agreement (“AMS Agreement”) with Singapore Air Charter Pte Ltd (“SAC”), a company of which Mr Higgins was the Managing Director (“MD”). </a:t>
            </a:r>
            <a:r>
              <a:rPr lang="en-US" sz="1800" b="1" i="1" dirty="0"/>
              <a:t>The AMS Agreement was subsequently terminated but Mr Higgins continued to do work in relation to the Aircraft. While still the MD of SAC, Mr Higgins set up another company and sought to conclude a new aircraft management contract with AirLNG but was unsuccessful. </a:t>
            </a:r>
            <a:r>
              <a:rPr lang="en-US" sz="1800" dirty="0"/>
              <a:t>SAC brought a claim against Mr Higgins for breach of fiduciary duty. SAC’s case was that Mr Higgins had </a:t>
            </a:r>
            <a:r>
              <a:rPr lang="en-US" sz="1800" b="1" i="1" dirty="0"/>
              <a:t>(a) actively worked to undermine SAC’s interests by, procuring the termination of the AMS Agreement for his own benefit; (b) made secret profits which he was not entitled to keep</a:t>
            </a:r>
            <a:r>
              <a:rPr lang="en-US" sz="1800" dirty="0"/>
              <a:t>; and (c) acted against SAC’s best interests by retaining the Aircraft’s logbook, which SAC was contractually obliged to return to AirLNG after the termination of the AMS Agreement.</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97</a:t>
            </a:fld>
            <a:endParaRPr lang="en-US" dirty="0"/>
          </a:p>
        </p:txBody>
      </p:sp>
    </p:spTree>
    <p:extLst>
      <p:ext uri="{BB962C8B-B14F-4D97-AF65-F5344CB8AC3E}">
        <p14:creationId xmlns:p14="http://schemas.microsoft.com/office/powerpoint/2010/main" val="370284897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2000" b="1" i="1" dirty="0"/>
              <a:t>Higgins, Danial Patrick v Mulacek, Philippe Emanuel </a:t>
            </a:r>
            <a:r>
              <a:rPr lang="en-US" sz="2000" b="1" dirty="0"/>
              <a:t>[2016] 5 SLR 848</a:t>
            </a:r>
          </a:p>
          <a:p>
            <a:pPr lvl="1"/>
            <a:r>
              <a:rPr lang="en-US" sz="2000" b="1" dirty="0"/>
              <a:t>Held:</a:t>
            </a:r>
            <a:r>
              <a:rPr lang="en-US" sz="2000" dirty="0"/>
              <a:t> The HC held that the director could not avail himself of the corporate opportunity even if the director had come upon the opportunity in another capacity. </a:t>
            </a:r>
          </a:p>
          <a:p>
            <a:pPr lvl="1"/>
            <a:r>
              <a:rPr lang="en-US" sz="2000" dirty="0"/>
              <a:t>The director in question was the managing director and the opportunity was something well within the scope of business of the company .</a:t>
            </a:r>
          </a:p>
          <a:p>
            <a:pPr lvl="1"/>
            <a:r>
              <a:rPr lang="en-US" sz="2000" dirty="0"/>
              <a:t>The mere fact that the managing director attended a networking event in another capacity where the opportunity came up did not mean he was absolved from his fiduciary obligation. </a:t>
            </a:r>
          </a:p>
          <a:p>
            <a:pPr lvl="1"/>
            <a:r>
              <a:rPr lang="en-US" sz="2000" dirty="0"/>
              <a:t>As such, the director was held liable to account to the company in for the profits he obtained from taking the corporate opportunity.</a:t>
            </a:r>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98</a:t>
            </a:fld>
            <a:endParaRPr lang="en-US" dirty="0"/>
          </a:p>
        </p:txBody>
      </p:sp>
    </p:spTree>
    <p:extLst>
      <p:ext uri="{BB962C8B-B14F-4D97-AF65-F5344CB8AC3E}">
        <p14:creationId xmlns:p14="http://schemas.microsoft.com/office/powerpoint/2010/main" val="33319606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A4C4-A6F4-421D-AD5A-6F0EFEBB9C72}"/>
              </a:ext>
            </a:extLst>
          </p:cNvPr>
          <p:cNvSpPr>
            <a:spLocks noGrp="1"/>
          </p:cNvSpPr>
          <p:nvPr>
            <p:ph type="title"/>
          </p:nvPr>
        </p:nvSpPr>
        <p:spPr/>
        <p:txBody>
          <a:bodyPr/>
          <a:lstStyle/>
          <a:p>
            <a:r>
              <a:rPr lang="en-US" dirty="0"/>
              <a:t>The Duty to Avoid Conflicts of Interests</a:t>
            </a:r>
          </a:p>
        </p:txBody>
      </p:sp>
      <p:sp>
        <p:nvSpPr>
          <p:cNvPr id="3" name="Content Placeholder 2">
            <a:extLst>
              <a:ext uri="{FF2B5EF4-FFF2-40B4-BE49-F238E27FC236}">
                <a16:creationId xmlns:a16="http://schemas.microsoft.com/office/drawing/2014/main" id="{D3D1AD1C-49A8-41B1-9189-3179F1DD1BE4}"/>
              </a:ext>
            </a:extLst>
          </p:cNvPr>
          <p:cNvSpPr>
            <a:spLocks noGrp="1"/>
          </p:cNvSpPr>
          <p:nvPr>
            <p:ph idx="1"/>
          </p:nvPr>
        </p:nvSpPr>
        <p:spPr>
          <a:xfrm>
            <a:off x="581194" y="2180498"/>
            <a:ext cx="11029615" cy="4355769"/>
          </a:xfrm>
        </p:spPr>
        <p:txBody>
          <a:bodyPr>
            <a:noAutofit/>
          </a:bodyPr>
          <a:lstStyle/>
          <a:p>
            <a:pPr marL="323992" lvl="1" indent="0">
              <a:buNone/>
            </a:pPr>
            <a:r>
              <a:rPr lang="en-US" sz="1800" b="1" i="1" dirty="0"/>
              <a:t>Higgins, Danial Patrick v Mulacek, Philippe Emanuel </a:t>
            </a:r>
            <a:r>
              <a:rPr lang="en-US" sz="1800" b="1" dirty="0"/>
              <a:t>[2016] 5 SLR 848</a:t>
            </a:r>
          </a:p>
          <a:p>
            <a:pPr lvl="1"/>
            <a:r>
              <a:rPr lang="en-US" sz="1800" b="1" dirty="0"/>
              <a:t>Held:</a:t>
            </a:r>
            <a:r>
              <a:rPr lang="en-US" sz="1800" dirty="0"/>
              <a:t> [Citing </a:t>
            </a:r>
            <a:r>
              <a:rPr lang="en-US" sz="1800" i="1" dirty="0"/>
              <a:t>Regal</a:t>
            </a:r>
            <a:r>
              <a:rPr lang="en-US" sz="1800" dirty="0"/>
              <a:t>, </a:t>
            </a:r>
            <a:r>
              <a:rPr lang="en-US" sz="1800" i="1" dirty="0"/>
              <a:t>IDC v Cooley </a:t>
            </a:r>
            <a:r>
              <a:rPr lang="en-US" sz="1800" dirty="0"/>
              <a:t>and </a:t>
            </a:r>
            <a:r>
              <a:rPr lang="en-US" sz="1800" i="1" dirty="0"/>
              <a:t>Boardman</a:t>
            </a:r>
            <a:r>
              <a:rPr lang="en-US" sz="1800" dirty="0"/>
              <a:t>]: “It also applies, and this is particularly important for present purposes, even if the fiduciary (usually a director) </a:t>
            </a:r>
            <a:r>
              <a:rPr lang="en-US" sz="1800" b="1" i="1" dirty="0"/>
              <a:t>had come upon the opportunity in another capacity</a:t>
            </a:r>
            <a:r>
              <a:rPr lang="en-US" sz="1800" dirty="0"/>
              <a:t>…. At [30], Jonathan Parker LJ explained that in determining whether there was such a conflict, the test to be applied was that articulated by Lord Upjohn in </a:t>
            </a:r>
            <a:r>
              <a:rPr lang="en-US" sz="1800" i="1" dirty="0"/>
              <a:t>Boardman v Phipps </a:t>
            </a:r>
            <a:r>
              <a:rPr lang="en-US" sz="1800" dirty="0"/>
              <a:t>[1967] 2 AC 46 at 124, which was whether “reasonable men looking at the facts would think there is a real sensible possibility of conflict” between the interests of the principal and the personal interests of the fiduciary…. What this means, for present purposes, </a:t>
            </a:r>
            <a:r>
              <a:rPr lang="en-US" sz="1800" b="1" i="1" dirty="0"/>
              <a:t>is that it does not matter whether Mr Higgins came upon the opportunity in his capacity as the MD of MAM (and on this point, I am prepared to assume in his favour that he was invited to the Portcullis networking event where he met Mr Mulacek as a representative of MAM). </a:t>
            </a:r>
            <a:r>
              <a:rPr lang="en-US" sz="1800" dirty="0"/>
              <a:t>It also does not matter that SAC was not or would not be entitled to retain the back-to-back profits from the acquisition of the Aircraft. Instead, the question is whether reasonable men looking at the facts would think that there was a real sensible possibility </a:t>
            </a:r>
            <a:r>
              <a:rPr lang="en-US" sz="1800"/>
              <a:t>of conflict…”</a:t>
            </a:r>
            <a:endParaRPr lang="en-US" sz="1800" dirty="0"/>
          </a:p>
        </p:txBody>
      </p:sp>
      <p:sp>
        <p:nvSpPr>
          <p:cNvPr id="4" name="Slide Number Placeholder 3">
            <a:extLst>
              <a:ext uri="{FF2B5EF4-FFF2-40B4-BE49-F238E27FC236}">
                <a16:creationId xmlns:a16="http://schemas.microsoft.com/office/drawing/2014/main" id="{6F58721D-52D7-4F8F-84CE-ACA86714A1EC}"/>
              </a:ext>
            </a:extLst>
          </p:cNvPr>
          <p:cNvSpPr>
            <a:spLocks noGrp="1"/>
          </p:cNvSpPr>
          <p:nvPr>
            <p:ph type="sldNum" sz="quarter" idx="12"/>
          </p:nvPr>
        </p:nvSpPr>
        <p:spPr/>
        <p:txBody>
          <a:bodyPr/>
          <a:lstStyle/>
          <a:p>
            <a:fld id="{7128DA7F-F6FE-453F-B8BB-1900E7257DA6}" type="slidenum">
              <a:rPr lang="en-US" smtClean="0"/>
              <a:t>99</a:t>
            </a:fld>
            <a:endParaRPr lang="en-US" dirty="0"/>
          </a:p>
        </p:txBody>
      </p:sp>
    </p:spTree>
    <p:extLst>
      <p:ext uri="{BB962C8B-B14F-4D97-AF65-F5344CB8AC3E}">
        <p14:creationId xmlns:p14="http://schemas.microsoft.com/office/powerpoint/2010/main" val="3297570781"/>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27339</TotalTime>
  <Words>22354</Words>
  <Application>Microsoft Office PowerPoint</Application>
  <PresentationFormat>Widescreen</PresentationFormat>
  <Paragraphs>806</Paragraphs>
  <Slides>115</Slides>
  <Notes>114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115</vt:i4>
      </vt:variant>
    </vt:vector>
  </HeadingPairs>
  <TitlesOfParts>
    <vt:vector size="120" baseType="lpstr">
      <vt:lpstr>DengXian</vt:lpstr>
      <vt:lpstr>Calibri</vt:lpstr>
      <vt:lpstr>Gill Sans MT</vt:lpstr>
      <vt:lpstr>Wingdings 2</vt:lpstr>
      <vt:lpstr>Dividend</vt:lpstr>
      <vt:lpstr>Company Law (LC2008C) 14. directors’ duties III</vt:lpstr>
      <vt:lpstr>Directors’ duties III</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The Duty to Avoid Conflicts of Interests</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Company Law (LC2008A) seminar 4: Business Vehicles, Corporate Personality and Attributes (PART I)</dc:title>
  <dc:creator>Khoo Chian Yian Kenneth</dc:creator>
  <cp:lastModifiedBy>Kenneth Khoo</cp:lastModifiedBy>
  <cp:revision>1611</cp:revision>
  <dcterms:created xsi:type="dcterms:W3CDTF">2020-08-23T16:07:02Z</dcterms:created>
  <dcterms:modified xsi:type="dcterms:W3CDTF">2025-10-09T01:41:53Z</dcterms:modified>
</cp:coreProperties>
</file>