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63"/>
  </p:notesMasterIdLst>
  <p:sldIdLst>
    <p:sldId id="256" r:id="rId2"/>
    <p:sldId id="258" r:id="rId3"/>
    <p:sldId id="813" r:id="rId4"/>
    <p:sldId id="915" r:id="rId5"/>
    <p:sldId id="916" r:id="rId6"/>
    <p:sldId id="917" r:id="rId7"/>
    <p:sldId id="918" r:id="rId8"/>
    <p:sldId id="919" r:id="rId9"/>
    <p:sldId id="990" r:id="rId10"/>
    <p:sldId id="989" r:id="rId11"/>
    <p:sldId id="927" r:id="rId12"/>
    <p:sldId id="814" r:id="rId13"/>
    <p:sldId id="921" r:id="rId14"/>
    <p:sldId id="922" r:id="rId15"/>
    <p:sldId id="923" r:id="rId16"/>
    <p:sldId id="924" r:id="rId17"/>
    <p:sldId id="925" r:id="rId18"/>
    <p:sldId id="926" r:id="rId19"/>
    <p:sldId id="931" r:id="rId20"/>
    <p:sldId id="932" r:id="rId21"/>
    <p:sldId id="933" r:id="rId22"/>
    <p:sldId id="934" r:id="rId23"/>
    <p:sldId id="935" r:id="rId24"/>
    <p:sldId id="794" r:id="rId25"/>
    <p:sldId id="942" r:id="rId26"/>
    <p:sldId id="991" r:id="rId27"/>
    <p:sldId id="837" r:id="rId28"/>
    <p:sldId id="992" r:id="rId29"/>
    <p:sldId id="993" r:id="rId30"/>
    <p:sldId id="943" r:id="rId31"/>
    <p:sldId id="944" r:id="rId32"/>
    <p:sldId id="945" r:id="rId33"/>
    <p:sldId id="946" r:id="rId34"/>
    <p:sldId id="947" r:id="rId35"/>
    <p:sldId id="948" r:id="rId36"/>
    <p:sldId id="949" r:id="rId37"/>
    <p:sldId id="950" r:id="rId38"/>
    <p:sldId id="951" r:id="rId39"/>
    <p:sldId id="952" r:id="rId40"/>
    <p:sldId id="953" r:id="rId41"/>
    <p:sldId id="954" r:id="rId42"/>
    <p:sldId id="955" r:id="rId43"/>
    <p:sldId id="956" r:id="rId44"/>
    <p:sldId id="957" r:id="rId45"/>
    <p:sldId id="958" r:id="rId46"/>
    <p:sldId id="959" r:id="rId47"/>
    <p:sldId id="961" r:id="rId48"/>
    <p:sldId id="960" r:id="rId49"/>
    <p:sldId id="962" r:id="rId50"/>
    <p:sldId id="963" r:id="rId51"/>
    <p:sldId id="964" r:id="rId52"/>
    <p:sldId id="965" r:id="rId53"/>
    <p:sldId id="966" r:id="rId54"/>
    <p:sldId id="967" r:id="rId55"/>
    <p:sldId id="968" r:id="rId56"/>
    <p:sldId id="969" r:id="rId57"/>
    <p:sldId id="970" r:id="rId58"/>
    <p:sldId id="971" r:id="rId59"/>
    <p:sldId id="985" r:id="rId60"/>
    <p:sldId id="337" r:id="rId61"/>
    <p:sldId id="987"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27" autoAdjust="0"/>
    <p:restoredTop sz="81864" autoAdjust="0"/>
  </p:normalViewPr>
  <p:slideViewPr>
    <p:cSldViewPr snapToGrid="0">
      <p:cViewPr varScale="1">
        <p:scale>
          <a:sx n="88" d="100"/>
          <a:sy n="88" d="100"/>
        </p:scale>
        <p:origin x="50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10/16/2025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99721-6058-9B47-4A91-40D21E0F44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67933-AEB7-0063-EF3D-5734FBA58A6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CE986A9-E608-4363-DA75-F7D3AC5019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9D9C89-7433-C556-6591-F93B9E314B53}"/>
              </a:ext>
            </a:extLst>
          </p:cNvPr>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305944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D81FE-36EB-D075-D60E-458DD52E55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89A6FD-53BC-5DB8-9F08-889F84E3A14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BD01B0C-65F5-58AE-2FDD-B4AA4E7579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65F908-7ACF-B56B-84D1-DF954CCB2198}"/>
              </a:ext>
            </a:extLst>
          </p:cNvPr>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9251871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90615-2273-F178-8C5C-59667097D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F87276-3BDF-5D1B-2AAE-33AA4DE1F566}"/>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FD407F51-87B2-F7CE-E252-EAC487CE71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46C0EC-AA12-3422-0330-AA7F7788537C}"/>
              </a:ext>
            </a:extLst>
          </p:cNvPr>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055072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80B52-5775-7BEB-F5D2-86296D013B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BC5568-2C11-A822-B274-9BA5E9C29CB3}"/>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3414697E-6D53-BCF4-4766-00FD99E7DD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FBE68D-2610-DF43-1221-978754E06F6C}"/>
              </a:ext>
            </a:extLst>
          </p:cNvPr>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8546799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3B83C-634B-23D2-0B06-40A76CD19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6CB676-A7AF-C537-97D8-47C4E4CFD064}"/>
              </a:ext>
            </a:extLst>
          </p:cNvPr>
          <p:cNvSpPr>
            <a:spLocks noGrp="1" noRot="1" noChangeAspect="1"/>
          </p:cNvSpPr>
          <p:nvPr>
            <p:ph type="sldImg"/>
          </p:nvPr>
        </p:nvSpPr>
        <p:spPr>
          <a:xfrm>
            <a:off x="685800" y="1143000"/>
            <a:ext cx="5486400" cy="3086100"/>
          </a:xfrm>
        </p:spPr>
        <p:txBody>
          <a:bodyPr/>
          <a:lstStyle/>
          <a:p>
            <a:endParaRPr lang="en-SG"/>
          </a:p>
        </p:txBody>
      </p:sp>
      <p:sp>
        <p:nvSpPr>
          <p:cNvPr id="3" name="Notes Placeholder 2">
            <a:extLst>
              <a:ext uri="{FF2B5EF4-FFF2-40B4-BE49-F238E27FC236}">
                <a16:creationId xmlns:a16="http://schemas.microsoft.com/office/drawing/2014/main" id="{7B8A66C1-E276-4EDF-7923-B0BB4443BD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201CAA-2F3F-86CC-84EC-1E78BC8C1799}"/>
              </a:ext>
            </a:extLst>
          </p:cNvPr>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45416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60</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E0473-A9B7-CC24-BDDD-51C672249C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64334B-984D-B6A1-0072-5ACCB82DD6E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AEA8AB0-765E-F777-5518-93636D3F12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DF94D7-73AF-9B99-8E2B-9E71279F508E}"/>
              </a:ext>
            </a:extLst>
          </p:cNvPr>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309316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10/16/2025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10/16/2025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10/16/2025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10/16/2025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10/16/2025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10/16/2025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10/16/2025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10/16/2025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10/16/2025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10/16/2025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10/16/2025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10/16/2025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ssrn.com/abstract=1718488" TargetMode="External"/><Relationship Id="rId2" Type="http://schemas.openxmlformats.org/officeDocument/2006/relationships/hyperlink" Target="https://doi.org/10.1093/rof/rfs003"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15. directors’ duties IV</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D4340-23A8-9030-7E72-42D76C0FC3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2556B2-F8B4-5668-B51E-3BA1E1C8FBBC}"/>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377699A9-AF8A-18EC-7E28-8561F5A5BB85}"/>
              </a:ext>
            </a:extLst>
          </p:cNvPr>
          <p:cNvSpPr>
            <a:spLocks noGrp="1"/>
          </p:cNvSpPr>
          <p:nvPr>
            <p:ph idx="1"/>
          </p:nvPr>
        </p:nvSpPr>
        <p:spPr>
          <a:xfrm>
            <a:off x="581194" y="2180498"/>
            <a:ext cx="11029615" cy="4355769"/>
          </a:xfrm>
        </p:spPr>
        <p:txBody>
          <a:bodyPr>
            <a:noAutofit/>
          </a:bodyPr>
          <a:lstStyle/>
          <a:p>
            <a:r>
              <a:rPr lang="en-US" sz="2000" dirty="0"/>
              <a:t>In essence, the duty of care is based on a </a:t>
            </a:r>
            <a:r>
              <a:rPr lang="en-US" sz="2000" b="1" i="1" dirty="0"/>
              <a:t>minimum objective standard</a:t>
            </a:r>
            <a:r>
              <a:rPr lang="en-US" sz="2000" i="1" dirty="0"/>
              <a:t>. </a:t>
            </a:r>
            <a:r>
              <a:rPr lang="en-US" sz="2000" dirty="0"/>
              <a:t>These standards may be made more stringent/raised (but not lowered) based on a director’s particular expertise and/or position in the company</a:t>
            </a:r>
          </a:p>
          <a:p>
            <a:pPr lvl="1"/>
            <a:r>
              <a:rPr lang="en-US" sz="1800" dirty="0"/>
              <a:t>Specifically, directors are required to act with the level of care, skill and diligence </a:t>
            </a:r>
            <a:r>
              <a:rPr lang="en-US" sz="1800" b="1" i="1" dirty="0"/>
              <a:t>that would be expected of a reasonable director in the position of the actual director</a:t>
            </a:r>
            <a:r>
              <a:rPr lang="en-US" sz="1800" dirty="0"/>
              <a:t>, regardless of what the actual director is actually capable of achieving.</a:t>
            </a:r>
          </a:p>
          <a:p>
            <a:pPr lvl="1"/>
            <a:r>
              <a:rPr lang="en-US" sz="1800" dirty="0"/>
              <a:t>This objective standard is the minimum that is required of a director and more will be required if they have (or purport to have) particular expertise or if the director occupies a special position in the company. </a:t>
            </a:r>
          </a:p>
          <a:p>
            <a:r>
              <a:rPr lang="en-US" sz="2000" dirty="0"/>
              <a:t>The contemporary position reflects the fact that non-executive directors have come to be seen as critical </a:t>
            </a:r>
            <a:r>
              <a:rPr lang="en-US" sz="2000" b="1" i="1" dirty="0"/>
              <a:t>monitors of management</a:t>
            </a:r>
            <a:r>
              <a:rPr lang="en-US" sz="2000" dirty="0"/>
              <a:t>, as most boards now have directors who are also the company’s senior managers/strategists.  </a:t>
            </a:r>
          </a:p>
        </p:txBody>
      </p:sp>
      <p:sp>
        <p:nvSpPr>
          <p:cNvPr id="4" name="Slide Number Placeholder 3">
            <a:extLst>
              <a:ext uri="{FF2B5EF4-FFF2-40B4-BE49-F238E27FC236}">
                <a16:creationId xmlns:a16="http://schemas.microsoft.com/office/drawing/2014/main" id="{644F512C-1800-6676-85F9-60FF67ED1E12}"/>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3039488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Alternative view (</a:t>
            </a:r>
            <a:r>
              <a:rPr lang="en-US" sz="2000" dirty="0" err="1"/>
              <a:t>Puchniak</a:t>
            </a:r>
            <a:r>
              <a:rPr lang="en-US" sz="2000" dirty="0"/>
              <a:t>, 2018):</a:t>
            </a:r>
          </a:p>
          <a:p>
            <a:pPr lvl="1"/>
            <a:r>
              <a:rPr lang="en-US" sz="1800" dirty="0"/>
              <a:t>Duty of care: Generally seen as the broadest duty amongst the three duties. Similar to the “duties of care” in the doctrine of negligence (Tort law). Key concept – failing to act as a form of </a:t>
            </a:r>
            <a:r>
              <a:rPr lang="en-US" sz="1800" i="1" dirty="0"/>
              <a:t>carelessness</a:t>
            </a:r>
            <a:r>
              <a:rPr lang="en-US" sz="1800" dirty="0"/>
              <a:t>. The degree of “carelessness” will vary from case to case.</a:t>
            </a:r>
          </a:p>
          <a:p>
            <a:pPr lvl="1"/>
            <a:r>
              <a:rPr lang="en-US" sz="1800" dirty="0"/>
              <a:t>Duty of skill: Key concept – lack of </a:t>
            </a:r>
            <a:r>
              <a:rPr lang="en-US" sz="1800" i="1" dirty="0"/>
              <a:t>competence</a:t>
            </a:r>
            <a:r>
              <a:rPr lang="en-US" sz="1800" dirty="0"/>
              <a:t> in a particular area.</a:t>
            </a:r>
          </a:p>
          <a:p>
            <a:pPr lvl="1"/>
            <a:r>
              <a:rPr lang="en-US" sz="1800" dirty="0"/>
              <a:t>Duty of diligence: Key concept – lack of </a:t>
            </a:r>
            <a:r>
              <a:rPr lang="en-US" sz="1800" i="1" dirty="0"/>
              <a:t>effort</a:t>
            </a:r>
            <a:r>
              <a:rPr lang="en-US" sz="1800" dirty="0"/>
              <a:t> in a particular area.</a:t>
            </a:r>
          </a:p>
          <a:p>
            <a:r>
              <a:rPr lang="en-US" sz="2000" dirty="0"/>
              <a:t>However, in the vast majority of factual matrices, defendant directors will fail to act in relation to a particular matter, breaching all three duties. This suggests that the duty is better seen as a composite duty instead (see </a:t>
            </a:r>
            <a:r>
              <a:rPr lang="en-US" sz="2000" i="1" dirty="0"/>
              <a:t>Goh Jin Hian</a:t>
            </a:r>
            <a:r>
              <a:rPr lang="en-US" sz="2000" dirty="0"/>
              <a:t>).</a:t>
            </a:r>
          </a:p>
          <a:p>
            <a:r>
              <a:rPr lang="en-US" sz="2000" dirty="0"/>
              <a:t>We begin by examining the standard of care examined by </a:t>
            </a:r>
            <a:r>
              <a:rPr lang="de-DE" sz="2000" i="1" dirty="0"/>
              <a:t>Daniels v Anderson </a:t>
            </a:r>
            <a:r>
              <a:rPr lang="de-DE" sz="2000" dirty="0"/>
              <a:t>[1995] 16 ACSR 607. </a:t>
            </a: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2315982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Daniels v Anderson </a:t>
            </a:r>
            <a:r>
              <a:rPr lang="en-US" b="1" dirty="0"/>
              <a:t>[1995] 16 ACSR 607 </a:t>
            </a:r>
            <a:r>
              <a:rPr lang="en-US" dirty="0"/>
              <a:t>(adopted by </a:t>
            </a:r>
            <a:r>
              <a:rPr lang="en-US" i="1" dirty="0"/>
              <a:t>Lim Weng Kee v PP </a:t>
            </a:r>
            <a:r>
              <a:rPr lang="en-US" dirty="0"/>
              <a:t>[2002] 4 SLR 327)</a:t>
            </a:r>
          </a:p>
          <a:p>
            <a:r>
              <a:rPr lang="en-US" b="1" dirty="0"/>
              <a:t>Facts: </a:t>
            </a:r>
            <a:r>
              <a:rPr lang="en-US" dirty="0"/>
              <a:t>AWA Ltd manufactured electronic products and faced financial problems because they bought components in Japanese yen and sold the finished products in Australian dollars. To manage their exposure, they set up an FX operation which was run by a single person (“Koval”) who combined the functions of trading, recording and settlement. Koval was effectively unsupervised and ran up massive liabilities. The board was concerned about the FX operations. </a:t>
            </a:r>
            <a:r>
              <a:rPr lang="en-US" i="1" dirty="0"/>
              <a:t>In response to these concerns, the board was assured by management and by the auditor that all was well. It turned out that Koval was in fact losing money and concealing this fact from his supervisors. </a:t>
            </a:r>
            <a:r>
              <a:rPr lang="en-US" dirty="0"/>
              <a:t>His activities caused substantial losses to AWA. The company sued its auditor for negligence. The auditor pleaded that the company had been contributorily negligent.</a:t>
            </a:r>
          </a:p>
          <a:p>
            <a:r>
              <a:rPr lang="en-US" b="1" dirty="0"/>
              <a:t>Held: </a:t>
            </a:r>
            <a:r>
              <a:rPr lang="en-US" dirty="0"/>
              <a:t>At trial, the Court held that the non-executive directors had not been negligent under the circumstances but that the chairman/CEO was negligent. The Chairman/CEO was held to have lost control of his subordinates and left them to their own devices. </a:t>
            </a:r>
          </a:p>
          <a:p>
            <a:r>
              <a:rPr lang="en-US" dirty="0"/>
              <a:t>This finding was upheld by the Court of Appeal.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1601416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Daniels v Anderson </a:t>
            </a:r>
            <a:r>
              <a:rPr lang="en-US" sz="2000" b="1" dirty="0"/>
              <a:t>[1995] 16 ACSR 607 </a:t>
            </a:r>
            <a:r>
              <a:rPr lang="en-US" sz="2000" dirty="0"/>
              <a:t>(adopted by </a:t>
            </a:r>
            <a:r>
              <a:rPr lang="en-US" sz="2000" i="1" dirty="0"/>
              <a:t>Lim Weng Kee v PP </a:t>
            </a:r>
            <a:r>
              <a:rPr lang="en-US" sz="2000" dirty="0"/>
              <a:t>[2002] 4 SLR 327)</a:t>
            </a:r>
          </a:p>
          <a:p>
            <a:r>
              <a:rPr lang="en-US" sz="2000" b="1" dirty="0"/>
              <a:t>Held: </a:t>
            </a:r>
            <a:r>
              <a:rPr lang="en-US" sz="2000" dirty="0"/>
              <a:t>“The duties of a director are eloquently explained in the judgment of Pollock J. giving the opinion of the Supreme Court of New Jersey...In our opinion, this has become what the law requires of directors...Pollock J said: ‘…</a:t>
            </a:r>
            <a:r>
              <a:rPr lang="en-US" sz="2000" b="1" i="1" dirty="0"/>
              <a:t>because directors are bound to exercise ordinary care, they cannot set up as a defence lack of the knowledge needed to exercise the requisite degree of care</a:t>
            </a:r>
            <a:r>
              <a:rPr lang="en-US" sz="2000" dirty="0"/>
              <a:t>.  </a:t>
            </a:r>
            <a:r>
              <a:rPr lang="en-US" sz="2000" b="1" i="1" dirty="0"/>
              <a:t>If one feels that he has not had sufficient business experience to qualify him to perform the duties of a director, he should either acquire the knowledge by inquiry, or refuse to act</a:t>
            </a:r>
            <a:r>
              <a:rPr lang="en-US" sz="2000" dirty="0"/>
              <a:t>…a director is not an ornament, but an essential component of corporate governance</a:t>
            </a:r>
            <a:r>
              <a:rPr lang="en-US" sz="2000" b="1" i="1" dirty="0"/>
              <a:t>.  Consequently, a director cannot protect himself behind a paper shield bearing the motto ‘dummy director’</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470738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Lim Weng Kee v PP </a:t>
            </a:r>
            <a:r>
              <a:rPr lang="en-US" b="1" dirty="0"/>
              <a:t>[2002] 4 SLR 327</a:t>
            </a:r>
          </a:p>
          <a:p>
            <a:r>
              <a:rPr lang="en-US" b="1" dirty="0"/>
              <a:t>Facts: </a:t>
            </a:r>
            <a:r>
              <a:rPr lang="en-US" dirty="0"/>
              <a:t>The appellant (“Lim”) was the </a:t>
            </a:r>
            <a:r>
              <a:rPr lang="en-US" i="1" dirty="0"/>
              <a:t>managing director </a:t>
            </a:r>
            <a:r>
              <a:rPr lang="en-US" dirty="0"/>
              <a:t>of three pawnshops, and had been in the business for twenty years. A lady had pawned 4 million SGD worth of jewellery at the pawnshops as pledges for loans. However, the jewellery did not belong to her. When she was asked to settle the outstanding interest due to the pawnshops, she expressed her intention to redeem the jewellery and issued a cheque in favour of one of the pawnshops. However, before the cheque had been cleared, Lim allowed her to redeem the jewellery. The cheque was later dishonoured. The pawnshops and their shareholders suffered substantial losses. Lim was charged under s 157(1) of the CA [more on this later] for failing to use reasonable diligence as managing director of the pawnshops in the discharge of his duties.</a:t>
            </a:r>
          </a:p>
          <a:p>
            <a:r>
              <a:rPr lang="en-US" b="1" dirty="0"/>
              <a:t>Held: </a:t>
            </a:r>
            <a:r>
              <a:rPr lang="en-US" dirty="0"/>
              <a:t>The judge found Lim had breached his duties as director, and convicted and fined him $4,000 on each of the three charges. </a:t>
            </a:r>
          </a:p>
          <a:p>
            <a:r>
              <a:rPr lang="en-US" dirty="0"/>
              <a:t>Lim appealed against his conviction and sentence, but the High Court dismissed the appeal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2773732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Lim Weng Kee v PP </a:t>
            </a:r>
            <a:r>
              <a:rPr lang="en-US" sz="2000" b="1" dirty="0"/>
              <a:t>[2002] 4 SLR 327</a:t>
            </a:r>
          </a:p>
          <a:p>
            <a:r>
              <a:rPr lang="en-US" sz="2000" b="1" dirty="0"/>
              <a:t>Held: </a:t>
            </a:r>
            <a:r>
              <a:rPr lang="en-US" sz="2000" dirty="0"/>
              <a:t>(citing </a:t>
            </a:r>
            <a:r>
              <a:rPr lang="de-DE" sz="2000" i="1" dirty="0"/>
              <a:t>Daniels v Anderson</a:t>
            </a:r>
            <a:r>
              <a:rPr lang="de-DE" sz="2000" dirty="0"/>
              <a:t> with approval)</a:t>
            </a:r>
            <a:r>
              <a:rPr lang="en-US" sz="2000" dirty="0"/>
              <a:t>“[T]he traditional approach made it </a:t>
            </a:r>
            <a:r>
              <a:rPr lang="en-US" sz="2000" b="1" i="1" dirty="0"/>
              <a:t>too easy for directors to escape responsibility for breaches of duty by relying on their personal lack of experience and knowledge</a:t>
            </a:r>
            <a:r>
              <a:rPr lang="en-US" sz="2000" dirty="0"/>
              <a:t>…The law hence stands as thus: </a:t>
            </a:r>
            <a:r>
              <a:rPr lang="en-US" sz="2000" b="1" i="1" u="sng" dirty="0"/>
              <a:t>the civil standard of care and diligence expected of a director is objective</a:t>
            </a:r>
            <a:r>
              <a:rPr lang="en-US" sz="2000" dirty="0"/>
              <a:t>, namely, </a:t>
            </a:r>
            <a:r>
              <a:rPr lang="en-US" sz="2000" b="1" i="1" u="sng" dirty="0"/>
              <a:t>whether he has exercised the same degree of care and diligence as a reasonable director found in his position. </a:t>
            </a:r>
            <a:r>
              <a:rPr lang="en-US" sz="2000" dirty="0"/>
              <a:t>This standard is not fixed but a continuum </a:t>
            </a:r>
            <a:r>
              <a:rPr lang="en-US" sz="2000" b="1" i="1" dirty="0"/>
              <a:t>depending on various factors such as the individual’s role in the company, the type of decision being made, the size and the business of the company. However, it is important to note that, unlike the traditional approach, this standard will not be lowered to accommodate any inadequacies in the individual’s knowledge or experience. </a:t>
            </a:r>
            <a:r>
              <a:rPr lang="en-US" sz="2000" dirty="0"/>
              <a:t>The standard will however be raised if he held himself out to possess or in fact possesses some special knowledge or experience…”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3150035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700" b="1" i="1" dirty="0"/>
              <a:t>Ho Pak Kim Realty Co Pte Ltd v Ho Soo Fong </a:t>
            </a:r>
            <a:r>
              <a:rPr lang="en-US" sz="1700" dirty="0"/>
              <a:t>[2020] SGHC 193 (upheld on appeal by </a:t>
            </a:r>
            <a:r>
              <a:rPr lang="en-US" sz="1700" i="1" dirty="0"/>
              <a:t>Ho Soo Fong and another v Ho Pak Kim Realty Co Pte Ltd </a:t>
            </a:r>
            <a:r>
              <a:rPr lang="en-US" sz="1700" dirty="0"/>
              <a:t>(in liquidation) [2021] SGCA 35)</a:t>
            </a:r>
          </a:p>
          <a:p>
            <a:r>
              <a:rPr lang="en-US" sz="1700" b="1" dirty="0"/>
              <a:t>Facts: </a:t>
            </a:r>
            <a:r>
              <a:rPr lang="en-US" sz="1700" dirty="0"/>
              <a:t>The liquidator of the plaintiff Company sued its two defendant directors for their alleged misconduct as directors of the plaintiff Company. The question at trial was whether the defendant directors had breached various directors’ duties owed to the plaintiff Company by failing to submit a proper statement of affairs, destroying the books of the plaintiff Company, and preventing the Company from claiming debts from related companies prior to winding up. The trial judge below found in favour of the plaintiff Company. The trial judge held, principally, that the defendant directors had breached their directors’ duties </a:t>
            </a:r>
            <a:r>
              <a:rPr lang="en-US" sz="1700" b="1" i="1" dirty="0"/>
              <a:t>by failing to attempt to recover a debt of about $3.59m owed to the Company. </a:t>
            </a:r>
            <a:r>
              <a:rPr lang="en-US" sz="1700" dirty="0"/>
              <a:t>The said debt had been owed to the Company by related companies, and the defendants were directors of these companies. The defendant directors had also taken steps to prevent the liquidator from recovering the sum, namely, by destroying the books of the Company and by failing to file a proper statement of affairs. </a:t>
            </a:r>
            <a:r>
              <a:rPr lang="en-US" sz="1700" b="1" i="1" dirty="0"/>
              <a:t>One of the defendant directors argued that he should not be found to have breached his duties as he did not know about the debts owed to the Company and that he was purportedly a “sleeping” director who signed documents blindly on the other defendant director’s instructions</a:t>
            </a:r>
            <a:r>
              <a:rPr lang="en-US" sz="1700" dirty="0"/>
              <a:t>. </a:t>
            </a:r>
          </a:p>
          <a:p>
            <a:r>
              <a:rPr lang="en-US" sz="1700" b="1" dirty="0"/>
              <a:t>Held: </a:t>
            </a:r>
            <a:r>
              <a:rPr lang="en-US" sz="1700" dirty="0"/>
              <a:t>The High Court found the defendant directors jointly and severally liable for breaching their duties to the company. On appeal, the Court of Appeal upheld the judgement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798387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700" b="1" i="1" dirty="0"/>
              <a:t>Ho Pak Kim Realty Co Pte Ltd v Ho Soo Fong </a:t>
            </a:r>
            <a:r>
              <a:rPr lang="en-US" sz="1700" dirty="0"/>
              <a:t>[2020] SGHC 193 (upheld on appeal by </a:t>
            </a:r>
            <a:r>
              <a:rPr lang="en-US" sz="1700" i="1" dirty="0"/>
              <a:t>Ho Soo Fong and another v Ho Pak Kim Realty Co Pte Ltd </a:t>
            </a:r>
            <a:r>
              <a:rPr lang="en-US" sz="1700" dirty="0"/>
              <a:t>(in liquidation) [2021] SGCA 35)</a:t>
            </a:r>
          </a:p>
          <a:p>
            <a:r>
              <a:rPr lang="en-US" sz="1700" b="1" dirty="0"/>
              <a:t>Held: </a:t>
            </a:r>
            <a:r>
              <a:rPr lang="en-US" sz="1700" dirty="0"/>
              <a:t>“A director’s duty under s 157(1) of the CA to “use reasonable diligence in the discharge of the duties of his office” encapsulates a director’s separate common law duty to exercise due care, skill and diligence: </a:t>
            </a:r>
            <a:r>
              <a:rPr lang="en-US" sz="1700" i="1" dirty="0"/>
              <a:t>Ho Yew Kong </a:t>
            </a:r>
            <a:r>
              <a:rPr lang="en-US" sz="1700" dirty="0"/>
              <a:t>([77] supra) at [134]; </a:t>
            </a:r>
            <a:r>
              <a:rPr lang="en-US" sz="1700" i="1" dirty="0"/>
              <a:t>Scintronix</a:t>
            </a:r>
            <a:r>
              <a:rPr lang="en-US" sz="1700" dirty="0"/>
              <a:t> ([77] supra) at [42]. The standard of care and diligence owed by a director “is not fixed” and is a “continuum depending on various factors” such as his role in the company, the type of decision being made, and the size and business of the company. The standard “will not be lowered to accommodate any inadequacies in the individual’s knowledge or experience”; and will instead “be raised if he held himself out to possess or in fact possesses some special knowledge or experience”: </a:t>
            </a:r>
            <a:r>
              <a:rPr lang="en-US" sz="1700" i="1" dirty="0"/>
              <a:t>Ho Yew Kong </a:t>
            </a:r>
            <a:r>
              <a:rPr lang="en-US" sz="1700" dirty="0"/>
              <a:t>at [136]. </a:t>
            </a:r>
            <a:r>
              <a:rPr lang="en-US" sz="1700" b="1" i="1" dirty="0"/>
              <a:t>Ultimately, all directors, whether engaged in an executive or non-executive capacity, “are subject to a minimum objective standard of care which entails the obligation to take reasonable steps to place oneself in a position to guide and monitor the management of the company</a:t>
            </a:r>
            <a:r>
              <a:rPr lang="en-US" sz="1700" dirty="0"/>
              <a:t>”: Ho Yew Kong at [137]. I had rejected D2’s claims that he did not know about Suit 36 until 2007 or about third party debts owed to HPK, that he was purportedly a “sleeping” director who signed documents blindly on D1’s instructions, and that he was unaware of his obligations to HPK. </a:t>
            </a:r>
            <a:r>
              <a:rPr lang="en-US" sz="1700" b="1" i="1" dirty="0"/>
              <a:t>Even if these claims were true, D2 would still have breached his duty to exercise reasonable diligence or to exercise due care, skill and diligence. He was not a greenhorn to business or to HPK. As a director of HPK, he is subject to a minimum standard of care to take reasonable steps to monitor the management of HPK. </a:t>
            </a:r>
            <a:r>
              <a:rPr lang="en-US" sz="1700" dirty="0"/>
              <a:t>This would entail some knowledge of HPK’s business activities and what assets and liabilities it had, even if he did not know the minute details.”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890149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Slide Deck 12 on the various types of directors. </a:t>
            </a:r>
          </a:p>
          <a:p>
            <a:r>
              <a:rPr lang="en-US" sz="2000" i="1" dirty="0"/>
              <a:t>Ho Pak Kim </a:t>
            </a:r>
            <a:r>
              <a:rPr lang="en-US" sz="2000" dirty="0"/>
              <a:t>suggests that non-executive directors (that is, directors who don’t have a contract of employment with the company) are nevertheless subject to a minimum standard of care to take reasonable steps to monitor the management of the company. This would entail some knowledge of the company’s business activities and what assets and liabilities it had, even if he/she did not know of the minute details. </a:t>
            </a:r>
          </a:p>
          <a:p>
            <a:pPr lvl="1"/>
            <a:r>
              <a:rPr lang="en-US" sz="1800" dirty="0"/>
              <a:t>Thus, non-executive directors cannot shirk their duties to </a:t>
            </a:r>
            <a:r>
              <a:rPr lang="en-US" sz="1800" i="1" dirty="0"/>
              <a:t>monitor</a:t>
            </a:r>
            <a:r>
              <a:rPr lang="en-US" sz="1800" dirty="0"/>
              <a:t> management.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1169493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Slide Deck 6. There, we discussed the idea that the primary rules of attribution attribute the acts of the company’s organs (i.e. its shareholders at general meeting or the board of directors) to the company. </a:t>
            </a:r>
            <a:endParaRPr lang="en-US" sz="2000" i="1" dirty="0"/>
          </a:p>
          <a:p>
            <a:pPr lvl="1"/>
            <a:r>
              <a:rPr lang="en-US" sz="1800" dirty="0"/>
              <a:t>The general rules of attribution, on the other hand, related to the rules of agency and vicarious liability that determine when the company is bound to the acts of its officers, employees, or agents. </a:t>
            </a:r>
          </a:p>
          <a:p>
            <a:r>
              <a:rPr lang="en-US" sz="2000" dirty="0"/>
              <a:t>We learnt that the board of directors may vest actual authority in officers, employees or agents of the company through the process of delegation. </a:t>
            </a:r>
          </a:p>
          <a:p>
            <a:pPr lvl="1"/>
            <a:r>
              <a:rPr lang="en-US" sz="1800" dirty="0"/>
              <a:t>Can the process of delegation breach the standard of care required of directors? What if the delegate turns out to be a rogue agent – are the directors who delegated the relevant tasks responsible?</a:t>
            </a:r>
          </a:p>
          <a:p>
            <a:pPr lvl="1"/>
            <a:r>
              <a:rPr lang="en-US" sz="1800" dirty="0"/>
              <a:t>While delegating tasks, what exactly is a director supposed to do to prevent a breach of his duties of care owed to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464176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Directors’ </a:t>
            </a:r>
            <a:r>
              <a:rPr lang="en-US"/>
              <a:t>duties Iv</a:t>
            </a:r>
            <a:endParaRPr lang="en-US" dirty="0"/>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Overview/Recap</a:t>
            </a:r>
          </a:p>
          <a:p>
            <a:r>
              <a:rPr lang="en-US" sz="2000" dirty="0"/>
              <a:t>Duties of Care/Skill/Diligence</a:t>
            </a:r>
          </a:p>
          <a:p>
            <a:r>
              <a:rPr lang="en-US" sz="2000" dirty="0"/>
              <a:t>Statutory Duties</a:t>
            </a:r>
          </a:p>
          <a:p>
            <a:r>
              <a:rPr lang="en-US" sz="2000" dirty="0"/>
              <a:t>Remedies and Relief</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69612"/>
            <a:ext cx="11029615" cy="4355769"/>
          </a:xfrm>
        </p:spPr>
        <p:txBody>
          <a:bodyPr>
            <a:noAutofit/>
          </a:bodyPr>
          <a:lstStyle/>
          <a:p>
            <a:r>
              <a:rPr lang="en-US" sz="2000" dirty="0"/>
              <a:t>Assuming it is permitted by the Constitution, a director </a:t>
            </a:r>
            <a:r>
              <a:rPr lang="en-US" sz="2000" b="1" i="1" dirty="0"/>
              <a:t>may delegate administrative tasks (but not their discretion) to subordinates</a:t>
            </a:r>
            <a:r>
              <a:rPr lang="en-US" sz="2000" dirty="0"/>
              <a:t> or experts.</a:t>
            </a:r>
          </a:p>
          <a:p>
            <a:r>
              <a:rPr lang="en-US" sz="2000" dirty="0"/>
              <a:t>Such a delegation </a:t>
            </a:r>
            <a:r>
              <a:rPr lang="en-US" sz="2000" b="1" i="1" dirty="0"/>
              <a:t>will not breach the standard of care so long as the delegate is </a:t>
            </a:r>
            <a:r>
              <a:rPr lang="en-US" sz="2000" b="1" i="1" u="sng" dirty="0"/>
              <a:t>properly supervised</a:t>
            </a:r>
            <a:r>
              <a:rPr lang="en-US" sz="2000" b="1" i="1" dirty="0"/>
              <a:t>, reasonably qualified and can reasonably be expected to honestly and effectively perform the task</a:t>
            </a:r>
            <a:r>
              <a:rPr lang="en-US" sz="2000" dirty="0"/>
              <a:t> (i.e., there is no reasonable suspicion that the delegate is incompetent or a rogue).</a:t>
            </a:r>
          </a:p>
          <a:p>
            <a:r>
              <a:rPr lang="en-US" sz="2000" dirty="0"/>
              <a:t>The standard of care with respect to delegation </a:t>
            </a:r>
            <a:r>
              <a:rPr lang="en-US" sz="2000" b="1" i="1" dirty="0"/>
              <a:t>will normally be more stringent for executive directors as compared to non-executive directors</a:t>
            </a:r>
            <a:r>
              <a:rPr lang="en-US" sz="2000" dirty="0"/>
              <a:t>, as they would reasonably be expected to have a more in-depth knowledge of the delegate and greater ability to supervise.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842640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13586"/>
            <a:ext cx="11029615" cy="4355769"/>
          </a:xfrm>
        </p:spPr>
        <p:txBody>
          <a:bodyPr>
            <a:noAutofit/>
          </a:bodyPr>
          <a:lstStyle/>
          <a:p>
            <a:pPr marL="0" indent="0">
              <a:buNone/>
            </a:pPr>
            <a:r>
              <a:rPr lang="en-US" sz="1700" b="1" i="1" dirty="0"/>
              <a:t>Re Barings plc (No 5) [1999] 1 BCLC 433  </a:t>
            </a:r>
          </a:p>
          <a:p>
            <a:r>
              <a:rPr lang="en-US" sz="1700" b="1" dirty="0"/>
              <a:t>Facts: </a:t>
            </a:r>
            <a:r>
              <a:rPr lang="en-US" sz="1700" dirty="0"/>
              <a:t>Barings Bank employed a dishonest futures trader, who fraudulently doctored the bank's accounts and reported large profits while racking up huge trading losses. After an earthquake in Kobe, Japan, the stock market went into a downward spiral, and the truth of his losses were uncovered. The Secretary of State sought director disqualification orders under the Company Directors Disqualification Act 1986 against three directors of Barings </a:t>
            </a:r>
            <a:r>
              <a:rPr lang="en-US" sz="1700" b="1" i="1" dirty="0"/>
              <a:t>for their failure to supervise his activities</a:t>
            </a:r>
            <a:r>
              <a:rPr lang="en-US" sz="1700" dirty="0"/>
              <a:t>. They were alleged to be incompetent, and therefore “unfit to be concerned in the management of a company”.</a:t>
            </a:r>
          </a:p>
          <a:p>
            <a:r>
              <a:rPr lang="en-US" sz="1700" dirty="0"/>
              <a:t>Held: “Each individual director owes duties to the company to inform himself about its affairs and to join with his co-directors in supervising and controlling them. (i) Directors have, both collectively and individually, a continuing duty to acquire and maintain a sufficient knowledge and understanding of the company’s business to enable them to properly discharge their duties as directors. (ii) </a:t>
            </a:r>
            <a:r>
              <a:rPr lang="en-US" sz="1700" b="1" i="1" dirty="0"/>
              <a:t>Whilst directors are entitled (subject to the articles of association of the company) to delegate particular functions to those below them in the management chain, and to trust their competence and integrity to a reasonable extent, </a:t>
            </a:r>
            <a:r>
              <a:rPr lang="en-US" sz="1700" b="1" i="1" u="sng" dirty="0"/>
              <a:t>the exercise of the power of delegation does not absolve a director from the duty to supervise the discharge of the delegated functions</a:t>
            </a:r>
            <a:r>
              <a:rPr lang="en-US" sz="1700" dirty="0"/>
              <a:t>. (iii) No rule of universal application can be formulated as to the duty referred to in (ii) above. The extent of the duty, and the question whether it has been discharged, must depend on the facts of each particular case, including the directors role in the management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4280049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13586"/>
            <a:ext cx="11029615" cy="4355769"/>
          </a:xfrm>
        </p:spPr>
        <p:txBody>
          <a:bodyPr>
            <a:noAutofit/>
          </a:bodyPr>
          <a:lstStyle/>
          <a:p>
            <a:pPr marL="0" indent="0">
              <a:buNone/>
            </a:pPr>
            <a:r>
              <a:rPr lang="en-US" b="1" i="1" dirty="0"/>
              <a:t>Prima Bulkship Pte Ltd v Lim Say Wan </a:t>
            </a:r>
            <a:r>
              <a:rPr lang="en-US" b="1" dirty="0"/>
              <a:t>[2017] 3 SLR 839</a:t>
            </a:r>
          </a:p>
          <a:p>
            <a:r>
              <a:rPr lang="en-US" b="1" dirty="0"/>
              <a:t>Held: “</a:t>
            </a:r>
            <a:r>
              <a:rPr lang="en-US" dirty="0"/>
              <a:t>I am of the view that the “duties in relation to delegation and supervision” are best analysed under the category of “duties of care, skill and diligence”. I say this because a director, where appropriate, is perfectly entitled to delegate the performance of certain tasks to subordinates, professionals or experts he reasonably believes will competently discharge their duties in the company’s interests (see </a:t>
            </a:r>
            <a:r>
              <a:rPr lang="en-US" i="1" dirty="0"/>
              <a:t>Vita Health Laboratories Pte Ltd v Pang Seng Meng</a:t>
            </a:r>
            <a:r>
              <a:rPr lang="en-US" dirty="0"/>
              <a:t> [2004] 4 SLR(R) 162 (“</a:t>
            </a:r>
            <a:r>
              <a:rPr lang="en-US" i="1" dirty="0"/>
              <a:t>Vita Health</a:t>
            </a:r>
            <a:r>
              <a:rPr lang="en-US" dirty="0"/>
              <a:t>”) at [20]). </a:t>
            </a:r>
            <a:r>
              <a:rPr lang="en-US" b="1" i="1" dirty="0"/>
              <a:t>Of course the reasonableness of the decision to delegate is a matter which goes to whether the director discharged his duty with skill, care and diligence. Putting that aside, if he does so delegate, </a:t>
            </a:r>
            <a:r>
              <a:rPr lang="en-US" b="1" i="1" u="sng" dirty="0"/>
              <a:t>he must supervise the discharge of the delegated functions</a:t>
            </a:r>
            <a:r>
              <a:rPr lang="en-US" dirty="0"/>
              <a:t>. The extent to which he must supervise depends on the facts of each particular case, including the director’s role in the management of the company (see </a:t>
            </a:r>
            <a:r>
              <a:rPr lang="en-US" i="1" dirty="0"/>
              <a:t>Vita Health </a:t>
            </a:r>
            <a:r>
              <a:rPr lang="en-US" dirty="0"/>
              <a:t>at [21]). If the director fails to adequately supervise, he would then be in breach of his duty of care and diligence.”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2729988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157C(1) of the Companies Act states that a “director of a company may, when exercising powers or performing duties as a director, </a:t>
            </a:r>
            <a:r>
              <a:rPr lang="en-US" sz="2000" b="1" i="1" dirty="0"/>
              <a:t>rely on reports, statements, financial data and other information prepared or supplied</a:t>
            </a:r>
            <a:r>
              <a:rPr lang="en-US" sz="2000" dirty="0"/>
              <a:t>, and on professional or expert advice given, by any of the following persons: (a) </a:t>
            </a:r>
            <a:r>
              <a:rPr lang="en-US" sz="2000" b="1" i="1" dirty="0"/>
              <a:t>an employee of the company whom the director believes on reasonable grounds to be reliable and competent</a:t>
            </a:r>
            <a:r>
              <a:rPr lang="en-US" sz="2000" dirty="0"/>
              <a:t> in relation to the matters concerned; (b) </a:t>
            </a:r>
            <a:r>
              <a:rPr lang="en-US" sz="2000" b="1" i="1" dirty="0"/>
              <a:t>a professional adviser </a:t>
            </a:r>
            <a:r>
              <a:rPr lang="en-US" sz="2000" dirty="0"/>
              <a:t>or an expert in relation to matters which the director believes on reasonable grounds to be within the person’s professional or expert competence; (c) </a:t>
            </a:r>
            <a:r>
              <a:rPr lang="en-US" sz="2000" b="1" i="1" dirty="0"/>
              <a:t>any other director </a:t>
            </a:r>
            <a:r>
              <a:rPr lang="en-US" sz="2000" dirty="0"/>
              <a:t>or any committee of directors upon which the director did not serve in relation to matters within that other director’s or committee’s designated authority.”</a:t>
            </a:r>
          </a:p>
          <a:p>
            <a:r>
              <a:rPr lang="en-US" sz="2000" dirty="0"/>
              <a:t>s 157C(2) of the CA states that “Subsection (1) shall apply to a director only if the director — (a) acts in </a:t>
            </a:r>
            <a:r>
              <a:rPr lang="en-US" sz="2000" b="1" i="1" dirty="0"/>
              <a:t>good faith</a:t>
            </a:r>
            <a:r>
              <a:rPr lang="en-US" sz="2000" dirty="0"/>
              <a:t>; (b) </a:t>
            </a:r>
            <a:r>
              <a:rPr lang="en-US" sz="2000" b="1" i="1" dirty="0"/>
              <a:t>makes proper inquiry where the need for inquiry is indicated </a:t>
            </a:r>
            <a:r>
              <a:rPr lang="en-US" sz="2000" dirty="0"/>
              <a:t>by the circumstances; and (c) has </a:t>
            </a:r>
            <a:r>
              <a:rPr lang="en-US" sz="2000" b="1" i="1" dirty="0"/>
              <a:t>no knowledge that such reliance is unwarranted</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1826464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about the relationship between the duty of care and s 157(1) of the Companies Act?</a:t>
            </a:r>
          </a:p>
          <a:p>
            <a:pPr lvl="1"/>
            <a:r>
              <a:rPr lang="en-US" sz="1800" dirty="0"/>
              <a:t>Section 157(1) of the Act requires all directors to “at all times…</a:t>
            </a:r>
            <a:r>
              <a:rPr lang="en-US" sz="1800" b="1" i="1" dirty="0"/>
              <a:t>use reasonable diligence in the discharge of the duties of his office</a:t>
            </a:r>
            <a:r>
              <a:rPr lang="en-US" sz="1800" dirty="0"/>
              <a:t>”. </a:t>
            </a:r>
          </a:p>
          <a:p>
            <a:pPr lvl="1"/>
            <a:r>
              <a:rPr lang="en-US" sz="1800" dirty="0"/>
              <a:t>However, it is now clear that in Singapore, s 157(1) encapsulates a director’s separate common law duties to exercise due care, skill, and diligence (see </a:t>
            </a:r>
            <a:r>
              <a:rPr lang="en-US" sz="1800" i="1" dirty="0"/>
              <a:t>Ho Pak Kim Realty Co Pte Ltd v Ho Soo Fong</a:t>
            </a:r>
            <a:r>
              <a:rPr lang="en-US" sz="1800" dirty="0"/>
              <a:t> [2020] SGHC 193)</a:t>
            </a:r>
          </a:p>
          <a:p>
            <a:pPr lvl="2"/>
            <a:r>
              <a:rPr lang="en-US" sz="1800" dirty="0"/>
              <a:t>This position is clearly desirable given that in most factual matrices, many of the supposedly “distinct” duties (of skill, care, and diligence) overlap with one another.</a:t>
            </a:r>
          </a:p>
          <a:p>
            <a:pPr lvl="1"/>
            <a:r>
              <a:rPr lang="en-US" sz="1800" i="1" dirty="0"/>
              <a:t>Ho Pak Kim Realty Co Pte Ltd v Ho Soo Fong</a:t>
            </a:r>
            <a:r>
              <a:rPr lang="en-US" sz="1800" dirty="0"/>
              <a:t> [2020] SGHC 193: “A director’s duty under s 157(1) of the CA to “use reasonable diligence in the discharge of the duties of his office” encapsulates a director’s separate common law duty to exercise due care, skill and diligence: Ho Yew Kong ([77] supra) at [134]; </a:t>
            </a:r>
            <a:r>
              <a:rPr lang="en-US" sz="1800" dirty="0" err="1"/>
              <a:t>Scintronix</a:t>
            </a:r>
            <a:r>
              <a:rPr lang="en-US" sz="1800" dirty="0"/>
              <a:t> ([77] supra) at [42].”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4174682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Once a purported duty of care has been established, the plaintiff company must establish causation in relation to the loss that suffered—in other words, that the duty had induced loss.</a:t>
            </a:r>
          </a:p>
          <a:p>
            <a:pPr lvl="1"/>
            <a:r>
              <a:rPr lang="en-US" sz="2000" dirty="0"/>
              <a:t>In previous caselaw, it was once thought that “once breach of the Care Duty was shown, causation and loss would follow.” This position has been overturned. </a:t>
            </a:r>
          </a:p>
          <a:p>
            <a:pPr lvl="1"/>
            <a:r>
              <a:rPr lang="en-US" sz="2000" dirty="0"/>
              <a:t>The plaintiff company bears the burden of proof in doing so.</a:t>
            </a:r>
          </a:p>
          <a:p>
            <a:pPr lvl="1"/>
            <a:r>
              <a:rPr lang="en-US" sz="2000" dirty="0"/>
              <a:t>In </a:t>
            </a:r>
            <a:r>
              <a:rPr lang="en-US" sz="2000" i="1" dirty="0"/>
              <a:t>Goh Jin Hian v Inter-Pacific Petroleum Pte Ltd (in liquidation)</a:t>
            </a:r>
            <a:r>
              <a:rPr lang="en-US" sz="2000" dirty="0"/>
              <a:t> [2025] SGHC(A) 7, the SGHC(A) held that the company, IPP, had failed to discharge this burden.</a:t>
            </a:r>
          </a:p>
          <a:p>
            <a:pPr lvl="1"/>
            <a:r>
              <a:rPr lang="en-US" sz="2000" i="1" dirty="0"/>
              <a:t>Goh Jin Hian </a:t>
            </a:r>
            <a:r>
              <a:rPr lang="en-US" sz="2000" dirty="0"/>
              <a:t>is also an excellent illustration of how the duty of care applies to specific facts.</a:t>
            </a:r>
          </a:p>
          <a:p>
            <a:pPr mar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12601517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0CD9F-DDAA-D458-D81E-7FADC61ED8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9E1B8E-52D2-0225-0D1F-DBA710144DA0}"/>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81FA6302-599E-6CDD-87FD-D3B48A3B9ED6}"/>
              </a:ext>
            </a:extLst>
          </p:cNvPr>
          <p:cNvSpPr>
            <a:spLocks noGrp="1"/>
          </p:cNvSpPr>
          <p:nvPr>
            <p:ph idx="1"/>
          </p:nvPr>
        </p:nvSpPr>
        <p:spPr>
          <a:xfrm>
            <a:off x="581194" y="2180498"/>
            <a:ext cx="11029615" cy="4355769"/>
          </a:xfrm>
        </p:spPr>
        <p:txBody>
          <a:bodyPr>
            <a:noAutofit/>
          </a:bodyPr>
          <a:lstStyle/>
          <a:p>
            <a:r>
              <a:rPr lang="en-US" sz="2000" dirty="0"/>
              <a:t>Once a purported duty of care has been established, the plaintiff company must establish causation in relation to the loss that suffered—in other words, that the duty had induced loss.</a:t>
            </a:r>
          </a:p>
          <a:p>
            <a:pPr lvl="1"/>
            <a:r>
              <a:rPr lang="en-US" sz="2000" dirty="0"/>
              <a:t>In previous caselaw, it was once thought that “once breach of the Care Duty was shown, causation and loss would follow.” This position has since been overturned and makes the duty of care very much in line with the common law tort of negligence.</a:t>
            </a:r>
          </a:p>
          <a:p>
            <a:pPr lvl="1"/>
            <a:r>
              <a:rPr lang="en-US" sz="2000" dirty="0"/>
              <a:t>The plaintiff company bears the burden of proof in doing so.</a:t>
            </a:r>
          </a:p>
          <a:p>
            <a:pPr lvl="1"/>
            <a:r>
              <a:rPr lang="en-US" sz="2000" dirty="0"/>
              <a:t>In </a:t>
            </a:r>
            <a:r>
              <a:rPr lang="en-US" sz="2000" i="1" dirty="0"/>
              <a:t>Goh Jin Hian v Inter-Pacific Petroleum Pte Ltd (in liquidation)</a:t>
            </a:r>
            <a:r>
              <a:rPr lang="en-US" sz="2000" dirty="0"/>
              <a:t> [2025] SGHC(A) 7, the SGHC(A) held that the company, IPP, had failed to discharge this burden.</a:t>
            </a:r>
          </a:p>
          <a:p>
            <a:pPr lvl="1"/>
            <a:r>
              <a:rPr lang="en-US" sz="2000" i="1" dirty="0"/>
              <a:t>Goh Jin Hian </a:t>
            </a:r>
            <a:r>
              <a:rPr lang="en-US" sz="2000" dirty="0"/>
              <a:t>is also an excellent illustration of how the duty of care applies to specific facts.</a:t>
            </a:r>
          </a:p>
          <a:p>
            <a:pPr marL="0" indent="0">
              <a:buNone/>
            </a:pPr>
            <a:endParaRPr lang="en-US" sz="2000" dirty="0"/>
          </a:p>
        </p:txBody>
      </p:sp>
      <p:sp>
        <p:nvSpPr>
          <p:cNvPr id="4" name="Slide Number Placeholder 3">
            <a:extLst>
              <a:ext uri="{FF2B5EF4-FFF2-40B4-BE49-F238E27FC236}">
                <a16:creationId xmlns:a16="http://schemas.microsoft.com/office/drawing/2014/main" id="{BEA439AC-9BC2-2797-783B-6D2E483B9CFA}"/>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3743452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E9879-8748-E7EC-527C-9F826A2D6E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219AF9-F2A6-07D3-B289-087B93324AB6}"/>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7ECBBF85-E236-E56A-0EDA-6D0610C4CA89}"/>
              </a:ext>
            </a:extLst>
          </p:cNvPr>
          <p:cNvSpPr>
            <a:spLocks noGrp="1"/>
          </p:cNvSpPr>
          <p:nvPr>
            <p:ph idx="1"/>
          </p:nvPr>
        </p:nvSpPr>
        <p:spPr>
          <a:xfrm>
            <a:off x="581194" y="2180498"/>
            <a:ext cx="11029615" cy="4355769"/>
          </a:xfrm>
        </p:spPr>
        <p:txBody>
          <a:bodyPr>
            <a:noAutofit/>
          </a:bodyPr>
          <a:lstStyle/>
          <a:p>
            <a:pPr marL="0" indent="0">
              <a:buNone/>
            </a:pPr>
            <a:r>
              <a:rPr lang="en-US" sz="2000" b="1" i="1" dirty="0"/>
              <a:t>Goh Jin Hian v Inter-Pacific Petroleum Pte Ltd (in liquidation) [2025] SGHC(A) 7</a:t>
            </a:r>
          </a:p>
          <a:p>
            <a:r>
              <a:rPr lang="en-US" sz="2000" b="1" dirty="0"/>
              <a:t>Facts: </a:t>
            </a:r>
            <a:r>
              <a:rPr lang="en-US" sz="2000" dirty="0"/>
              <a:t>See previous Slide Deck.</a:t>
            </a:r>
          </a:p>
          <a:p>
            <a:r>
              <a:rPr lang="en-US" sz="2000" b="1" dirty="0"/>
              <a:t>Held: </a:t>
            </a:r>
            <a:r>
              <a:rPr lang="en-US" sz="2000" dirty="0"/>
              <a:t>On the breach of duty point: Dr Goh was held to have breached the duty of care by being unaware of IPP’s cargo trading business [more on the next slides].</a:t>
            </a:r>
          </a:p>
          <a:p>
            <a:r>
              <a:rPr lang="en-US" sz="2000" dirty="0"/>
              <a:t>On the causation point: Under a “but for” test, “IPP.. has to prove the counterfactual, namely the </a:t>
            </a:r>
            <a:r>
              <a:rPr lang="en-US" sz="2000" b="1" dirty="0"/>
              <a:t>specific steps that Dr Goh would have taken if he was aware of the cargo trading business that would have prevented the fraudulent cargo trades and averted the loss.</a:t>
            </a:r>
            <a:r>
              <a:rPr lang="en-US" sz="2000" dirty="0"/>
              <a:t> However, the steps Dr Goh should have taken were not pleaded and no evidence was adduced in this regard by IPP. Instead, IPP relied on </a:t>
            </a:r>
            <a:r>
              <a:rPr lang="en-US" sz="2000" b="1" dirty="0"/>
              <a:t>bare assertions to suggest that Dr Goh would have found out about the fraud and prevented the Cargo Drawdowns if he was aware of the cargo trading business </a:t>
            </a:r>
            <a:r>
              <a:rPr lang="en-US" sz="2000" dirty="0"/>
              <a:t>or acted reasonably in respect of the three red flags.</a:t>
            </a:r>
          </a:p>
        </p:txBody>
      </p:sp>
      <p:sp>
        <p:nvSpPr>
          <p:cNvPr id="4" name="Slide Number Placeholder 3">
            <a:extLst>
              <a:ext uri="{FF2B5EF4-FFF2-40B4-BE49-F238E27FC236}">
                <a16:creationId xmlns:a16="http://schemas.microsoft.com/office/drawing/2014/main" id="{5AD46B0F-CBFC-CD5E-9E1B-739C7C0A6D66}"/>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1317905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651FB-5761-8EDF-69B4-94FA80B24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BD6F9D-9EE4-A5C9-CB06-AFD3C5067CD9}"/>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D43333D3-2BFF-8923-0007-3DBB6BF7F117}"/>
              </a:ext>
            </a:extLst>
          </p:cNvPr>
          <p:cNvSpPr>
            <a:spLocks noGrp="1"/>
          </p:cNvSpPr>
          <p:nvPr>
            <p:ph idx="1"/>
          </p:nvPr>
        </p:nvSpPr>
        <p:spPr>
          <a:xfrm>
            <a:off x="581194" y="2180498"/>
            <a:ext cx="11029615" cy="4355769"/>
          </a:xfrm>
        </p:spPr>
        <p:txBody>
          <a:bodyPr>
            <a:noAutofit/>
          </a:bodyPr>
          <a:lstStyle/>
          <a:p>
            <a:pPr marL="0" indent="0">
              <a:buNone/>
            </a:pPr>
            <a:r>
              <a:rPr lang="en-US" sz="2000" b="1" i="1" dirty="0"/>
              <a:t>Goh Jin Hian v Inter-Pacific Petroleum Pte Ltd (in liquidation) [2025] SGHC(A) 7</a:t>
            </a:r>
          </a:p>
          <a:p>
            <a:r>
              <a:rPr lang="en-US" sz="2000" b="1" dirty="0"/>
              <a:t>Facts: </a:t>
            </a:r>
            <a:r>
              <a:rPr lang="en-US" sz="2000" dirty="0"/>
              <a:t>See previous Slide Deck.</a:t>
            </a:r>
          </a:p>
          <a:p>
            <a:r>
              <a:rPr lang="en-US" sz="2000" b="1" dirty="0"/>
              <a:t>Held: </a:t>
            </a:r>
            <a:r>
              <a:rPr lang="en-US" sz="2000" dirty="0"/>
              <a:t>On the breach of duty point: Finding of fact made by court of first instance that Dr Goh was unaware of IPP’s cargo trading business (positive in relation to email/communication evidence).</a:t>
            </a:r>
          </a:p>
          <a:p>
            <a:pPr lvl="1"/>
            <a:r>
              <a:rPr lang="en-US" sz="1800" dirty="0"/>
              <a:t>Among other evidence, email suggesting that Dr Goh had learnt about the cargo trading business for the first time from the Banks at his meeting with them…. Dr Goh was not aware that the Facilities were used for IPP’s cargo trading business until he was told by the Banks. By asking what the Facilities were used for and observing that the debt owed to the Banks could not be solely due to the bunker trading business, Dr Goh clearly showed that he was only aware of the bunker trading business.</a:t>
            </a:r>
          </a:p>
        </p:txBody>
      </p:sp>
      <p:sp>
        <p:nvSpPr>
          <p:cNvPr id="4" name="Slide Number Placeholder 3">
            <a:extLst>
              <a:ext uri="{FF2B5EF4-FFF2-40B4-BE49-F238E27FC236}">
                <a16:creationId xmlns:a16="http://schemas.microsoft.com/office/drawing/2014/main" id="{26E3878E-C0D6-DA01-949A-54F662FC3D65}"/>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3145979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6E7D7-45A5-8D74-780A-B8CA90D68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D05649-7231-6167-B3E2-0D2E13A4CF8B}"/>
              </a:ext>
            </a:extLst>
          </p:cNvPr>
          <p:cNvSpPr>
            <a:spLocks noGrp="1"/>
          </p:cNvSpPr>
          <p:nvPr>
            <p:ph type="title"/>
          </p:nvPr>
        </p:nvSpPr>
        <p:spPr/>
        <p:txBody>
          <a:bodyPr/>
          <a:lstStyle/>
          <a:p>
            <a:r>
              <a:rPr lang="en-US" dirty="0"/>
              <a:t>The Duty to Act Bona-Fide in the Company’s Best Interests</a:t>
            </a:r>
          </a:p>
        </p:txBody>
      </p:sp>
      <p:sp>
        <p:nvSpPr>
          <p:cNvPr id="3" name="Content Placeholder 2">
            <a:extLst>
              <a:ext uri="{FF2B5EF4-FFF2-40B4-BE49-F238E27FC236}">
                <a16:creationId xmlns:a16="http://schemas.microsoft.com/office/drawing/2014/main" id="{8E131BA9-3206-8EBB-F769-C2D417FDE3D5}"/>
              </a:ext>
            </a:extLst>
          </p:cNvPr>
          <p:cNvSpPr>
            <a:spLocks noGrp="1"/>
          </p:cNvSpPr>
          <p:nvPr>
            <p:ph idx="1"/>
          </p:nvPr>
        </p:nvSpPr>
        <p:spPr>
          <a:xfrm>
            <a:off x="581194" y="2180498"/>
            <a:ext cx="11029615" cy="4355769"/>
          </a:xfrm>
        </p:spPr>
        <p:txBody>
          <a:bodyPr>
            <a:noAutofit/>
          </a:bodyPr>
          <a:lstStyle/>
          <a:p>
            <a:pPr marL="0" indent="0">
              <a:buNone/>
            </a:pPr>
            <a:r>
              <a:rPr lang="en-US" sz="2000" b="1" i="1" dirty="0"/>
              <a:t>Goh Jin Hian v Inter-Pacific Petroleum Pte Ltd (in liquidation) [2025] SGHC(A) 7</a:t>
            </a:r>
          </a:p>
          <a:p>
            <a:r>
              <a:rPr lang="en-US" sz="2000" b="1" dirty="0"/>
              <a:t>Facts: </a:t>
            </a:r>
            <a:r>
              <a:rPr lang="en-US" sz="2000" dirty="0"/>
              <a:t>See previous Slide Deck.</a:t>
            </a:r>
          </a:p>
          <a:p>
            <a:r>
              <a:rPr lang="en-US" sz="2000" b="1" dirty="0"/>
              <a:t>Held: </a:t>
            </a:r>
            <a:r>
              <a:rPr lang="en-US" sz="2000" dirty="0"/>
              <a:t>On the breach of duty point: Finding of fact made by court of first instance that Dr Goh was unaware of IPP’s cargo trading business (negative in relation to “red flags” argument).</a:t>
            </a:r>
          </a:p>
          <a:p>
            <a:pPr lvl="1"/>
            <a:r>
              <a:rPr lang="en-US" sz="1800" dirty="0"/>
              <a:t>Goh had signed an audit confirmation request by IPP’s creditor, Mercuria. This was argued to be red flag #1. But court held that “since the auditor did not detect fraud during the audit, there is no valid reason to infer that Goh would have done better.”</a:t>
            </a:r>
          </a:p>
          <a:p>
            <a:pPr lvl="1"/>
            <a:r>
              <a:rPr lang="en-US" sz="1800" dirty="0"/>
              <a:t>Suspension by MPA of bunker license was argued to be “red flag” #2. But court held that since the Suspension related to the bunker trading business. given that Goh’s focus was on lifting the Suspension, it did not think that it was reasonable to expect Goh to embark on a comprehensive review of IPP’s financial position.</a:t>
            </a:r>
          </a:p>
          <a:p>
            <a:pPr lvl="1"/>
            <a:r>
              <a:rPr lang="en-US" sz="1800" dirty="0"/>
              <a:t>Maybank had confirmed debt owed by IPP due itself and Goh had signed it. This was argued to be “red flag” #3. However, court noted that even if Dr Goh had made the inquiries that IPP argues he should have done, it is unclear if he would have uncovered fraud in the cargo trading business even if he would have learned that IPP was carrying on such business</a:t>
            </a:r>
          </a:p>
        </p:txBody>
      </p:sp>
      <p:sp>
        <p:nvSpPr>
          <p:cNvPr id="4" name="Slide Number Placeholder 3">
            <a:extLst>
              <a:ext uri="{FF2B5EF4-FFF2-40B4-BE49-F238E27FC236}">
                <a16:creationId xmlns:a16="http://schemas.microsoft.com/office/drawing/2014/main" id="{0C2479CC-EA0D-2377-7FC0-CEBE781D44FB}"/>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945040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Overview/recap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Slide Deck 12.</a:t>
            </a:r>
          </a:p>
          <a:p>
            <a:r>
              <a:rPr lang="en-US" sz="2000" dirty="0"/>
              <a:t>There, we suggested that directors vested with control of the company may act opportunistically by either shirking (e.g. doing nothing) or performing their duties incompetently (acting negligently)</a:t>
            </a:r>
          </a:p>
          <a:p>
            <a:pPr lvl="1"/>
            <a:r>
              <a:rPr lang="en-US" sz="1800" dirty="0"/>
              <a:t>As Cooter and Freedman (1991) point out, this type of opportunism is also known as “</a:t>
            </a:r>
            <a:r>
              <a:rPr lang="en-US" sz="1800" b="1" i="1" dirty="0"/>
              <a:t>nonfeasance</a:t>
            </a:r>
            <a:r>
              <a:rPr lang="en-US" sz="1800" dirty="0"/>
              <a:t>” (c.f. malfeasance). Relative to malfeasance, nonfeasance also gives rise to lower managerial-shareholder agency costs. </a:t>
            </a:r>
          </a:p>
          <a:p>
            <a:pPr lvl="1"/>
            <a:r>
              <a:rPr lang="en-US" sz="1800" dirty="0"/>
              <a:t>Corporate law reflects this by imposing duties of care, skill, and diligence that are non-fiduciary in nature.</a:t>
            </a:r>
          </a:p>
          <a:p>
            <a:pPr lvl="1"/>
            <a:r>
              <a:rPr lang="en-US" sz="1800" dirty="0"/>
              <a:t>As we will note later, a breach of non-fiduciary duties entails remedies that are different from a breach of fiduciary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1499265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Companies Act imposes has a number of statutory duties on directors’ behaviour that </a:t>
            </a:r>
            <a:r>
              <a:rPr lang="en-US" sz="2000" b="1" i="1" dirty="0"/>
              <a:t>supplement</a:t>
            </a:r>
            <a:r>
              <a:rPr lang="en-US" sz="2000" dirty="0"/>
              <a:t> the previously described fiduciary and duties of care at non-statutory duties</a:t>
            </a:r>
          </a:p>
          <a:p>
            <a:pPr lvl="1"/>
            <a:r>
              <a:rPr lang="en-US" sz="1800" dirty="0"/>
              <a:t>We have covered some of these overlaps in earlier lectures on Directors’ Duties. In almost all cases, the legislation provides that the statutory provision is “in addition to and not in derogation of any other written law or rule of law” relating to the duty or liability of directors of a company.</a:t>
            </a:r>
          </a:p>
          <a:p>
            <a:pPr lvl="1"/>
            <a:r>
              <a:rPr lang="en-US" sz="1800" dirty="0"/>
              <a:t>E.g. s 157(4) states that “This section is in addition to and not in derogation of any other written law or rule of law relating to the duty or liability of directors or officers of a company.”</a:t>
            </a:r>
          </a:p>
          <a:p>
            <a:r>
              <a:rPr lang="en-US" sz="2000" dirty="0"/>
              <a:t>As a result of these sections that explicitly provide for non-derogation, we have spent a considerable amount of time on the position of directors’ duties </a:t>
            </a:r>
            <a:r>
              <a:rPr lang="en-US" sz="2000" b="1" i="1" dirty="0"/>
              <a:t>at common law</a:t>
            </a:r>
            <a:r>
              <a:rPr lang="en-US" sz="2000" dirty="0"/>
              <a:t>. </a:t>
            </a:r>
          </a:p>
          <a:p>
            <a:r>
              <a:rPr lang="en-US" sz="2000" dirty="0"/>
              <a:t>However, it is still important to understand how these statutory duties overlap with the non-statutory duties at common law, because while both duties may be engaged by the same directorial misconduct, </a:t>
            </a:r>
            <a:r>
              <a:rPr lang="en-US" sz="2000" b="1" i="1" dirty="0"/>
              <a:t>different consequences are involved </a:t>
            </a:r>
            <a:r>
              <a:rPr lang="en-US" sz="2000" dirty="0"/>
              <a:t>as a result of breaches of either duty.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105040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are some of these consequences?</a:t>
            </a:r>
          </a:p>
          <a:p>
            <a:pPr lvl="1"/>
            <a:r>
              <a:rPr lang="en-US" sz="1800" dirty="0"/>
              <a:t>The non-statutory duties and statutory duties may generally prohibit similar directorial misconduct but often require directors to </a:t>
            </a:r>
            <a:r>
              <a:rPr lang="en-US" sz="1800" b="1" i="1" dirty="0"/>
              <a:t>take different actions to avoid a breach</a:t>
            </a:r>
            <a:r>
              <a:rPr lang="en-US" sz="1800" dirty="0"/>
              <a:t>.</a:t>
            </a:r>
          </a:p>
          <a:p>
            <a:pPr lvl="1"/>
            <a:r>
              <a:rPr lang="en-US" sz="1800" dirty="0"/>
              <a:t>Some statutory duties explicitly apply to directors, executive employees and agents of the company whereas </a:t>
            </a:r>
            <a:r>
              <a:rPr lang="en-US" sz="1800" b="1" i="1" dirty="0"/>
              <a:t>non-statutory duties apply to directors only </a:t>
            </a:r>
            <a:r>
              <a:rPr lang="en-US" sz="1800" dirty="0"/>
              <a:t>(and not executive employees or agents of the company).</a:t>
            </a:r>
          </a:p>
          <a:p>
            <a:pPr lvl="1"/>
            <a:r>
              <a:rPr lang="en-US" sz="1800" dirty="0"/>
              <a:t>The consequences of breaching non-statutory duties and statutory duties are often different, with </a:t>
            </a:r>
            <a:r>
              <a:rPr lang="en-US" sz="1800" b="1" i="1" dirty="0"/>
              <a:t>breaches of statutory duties often including criminal liability</a:t>
            </a:r>
            <a:r>
              <a:rPr lang="en-US" sz="1800" dirty="0"/>
              <a:t>. </a:t>
            </a:r>
          </a:p>
          <a:p>
            <a:pPr lvl="1"/>
            <a:r>
              <a:rPr lang="en-US" sz="1800" dirty="0"/>
              <a:t>The criminal enforcement of the statutory duties is undertaken by the public regulatory authority (e.g. Economic Crimes and Governance Division at AGC) whereas non-statutory duties are normally enforced either directly by the company or indirectly by its members through a derivative 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3834411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It is important to note that statutory duties imposed by the Companies Act and the duties imposed by Common Law </a:t>
            </a:r>
            <a:r>
              <a:rPr lang="en-US" sz="2000" b="1" i="1" dirty="0"/>
              <a:t>do not completely overlap</a:t>
            </a:r>
            <a:r>
              <a:rPr lang="en-US" sz="2000" dirty="0"/>
              <a:t>.</a:t>
            </a:r>
          </a:p>
          <a:p>
            <a:r>
              <a:rPr lang="en-US" sz="2000" dirty="0"/>
              <a:t>For instance, in Slide Deck 15 we observed that s 156 CA required disclosure to the board, but nothing in the section relates to approval or consent of either organ of the company.</a:t>
            </a:r>
          </a:p>
          <a:p>
            <a:pPr lvl="1"/>
            <a:r>
              <a:rPr lang="en-US" sz="1800" dirty="0"/>
              <a:t>In contrast, at common law, either ex ante authorization or ex post ratification is required to avoid the consequences following a breach of the “no-conflict” rule.</a:t>
            </a:r>
          </a:p>
          <a:p>
            <a:r>
              <a:rPr lang="en-US" sz="2000" i="1" dirty="0"/>
              <a:t>Falmac Limited v Cheng Ji Lai Charlie </a:t>
            </a:r>
            <a:r>
              <a:rPr lang="en-US" sz="2000" dirty="0"/>
              <a:t>[2013] SGHC 113: "Notably, a breach of a director’s statutory duty, which may well give rise to certain consequences under statute, </a:t>
            </a:r>
            <a:r>
              <a:rPr lang="en-US" sz="2000" b="1" i="1" dirty="0"/>
              <a:t>does not ipso facto result in a breach of fiduciary duty.</a:t>
            </a:r>
            <a:r>
              <a:rPr lang="en-US" sz="2000" dirty="0"/>
              <a:t>“</a:t>
            </a:r>
          </a:p>
          <a:p>
            <a:r>
              <a:rPr lang="en-US" sz="2000" dirty="0"/>
              <a:t>We will begin by examining some of the salient interactions between provisions of the CA and the common law duties, commencing with s 157(1) and the common law fiduciary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32154235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157(1) and Common Law</a:t>
            </a:r>
          </a:p>
          <a:p>
            <a:r>
              <a:rPr lang="en-US" sz="2000" dirty="0"/>
              <a:t>s 157(1) states that “A director shall at all times </a:t>
            </a:r>
            <a:r>
              <a:rPr lang="en-US" sz="2000" b="1" i="1" dirty="0"/>
              <a:t>act honestly </a:t>
            </a:r>
            <a:r>
              <a:rPr lang="en-US" sz="2000" dirty="0"/>
              <a:t>and use </a:t>
            </a:r>
            <a:r>
              <a:rPr lang="en-US" sz="2000" b="1" i="1" dirty="0"/>
              <a:t>reasonable diligence</a:t>
            </a:r>
            <a:r>
              <a:rPr lang="en-US" sz="2000" dirty="0"/>
              <a:t> in the discharge of the duties of his office”.</a:t>
            </a:r>
          </a:p>
          <a:p>
            <a:r>
              <a:rPr lang="en-US" sz="2000" dirty="0"/>
              <a:t>Whenever the duty to act bona fide in the interests of the company breached then s 157(1) will also be breached. </a:t>
            </a:r>
          </a:p>
          <a:p>
            <a:pPr lvl="1"/>
            <a:r>
              <a:rPr lang="en-US" sz="1800" dirty="0"/>
              <a:t>The Court of Appeal held in </a:t>
            </a:r>
            <a:r>
              <a:rPr lang="en-US" sz="1800" i="1" dirty="0"/>
              <a:t>Townsing Henry George v Jenton Overseas Investment Pte Ltd </a:t>
            </a:r>
            <a:r>
              <a:rPr lang="en-US" sz="1800" dirty="0"/>
              <a:t>[2007] SGCA 13 that the duty to “act honestly” under s 157(1) and the duty to act bona fide in the interests of the company at non-statutory duties “may be regarded as a composite obligation”.</a:t>
            </a:r>
          </a:p>
          <a:p>
            <a:r>
              <a:rPr lang="en-US" sz="2000" dirty="0"/>
              <a:t>Whenever the no-conflict rule is breached then s 157(1) will also arguably be breached. </a:t>
            </a:r>
          </a:p>
          <a:p>
            <a:pPr lvl="1"/>
            <a:r>
              <a:rPr lang="en-US" sz="1800" dirty="0"/>
              <a:t>The Court of Appeal suggested in </a:t>
            </a:r>
            <a:r>
              <a:rPr lang="en-US" sz="1800" i="1" dirty="0"/>
              <a:t>Townsing Henry George v Jenton Overseas Investment Pte Ltd </a:t>
            </a:r>
            <a:r>
              <a:rPr lang="en-US" sz="1800" dirty="0"/>
              <a:t>[2007] SGCA 13 that the no conflict duty falls within the scope of the duty to “act honestly” under s 157(1).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5525013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157(1) and Common Law</a:t>
            </a:r>
          </a:p>
          <a:p>
            <a:r>
              <a:rPr lang="en-US" sz="2000" dirty="0"/>
              <a:t>Whenever any of the duties of care are breached then s 157(1) of the CA will also arguably be breached.</a:t>
            </a:r>
          </a:p>
          <a:p>
            <a:pPr lvl="1"/>
            <a:r>
              <a:rPr lang="en-US" sz="1800" i="1" dirty="0"/>
              <a:t>Ho Pak Kim Realty Co Pte Ltd v Ho Soo Fong</a:t>
            </a:r>
            <a:r>
              <a:rPr lang="en-US" sz="1800" dirty="0"/>
              <a:t> [2020] SGHC 193 suggests that s 157(1) encapsulates a director’s separate common law duty to exercise due care, skill, and diligence. </a:t>
            </a:r>
          </a:p>
          <a:p>
            <a:r>
              <a:rPr lang="en-US" sz="2000" dirty="0"/>
              <a:t>However, a breach of s 157(1) may result in </a:t>
            </a:r>
            <a:r>
              <a:rPr lang="en-US" sz="2000" b="1" i="1" dirty="0"/>
              <a:t>civil liabilities and criminal sanctions </a:t>
            </a:r>
            <a:r>
              <a:rPr lang="en-US" sz="2000" dirty="0"/>
              <a:t>whereas a breach of common law directors’ duties </a:t>
            </a:r>
            <a:r>
              <a:rPr lang="en-US" sz="2000" b="1" i="1" dirty="0"/>
              <a:t>will only result in civil liabilities</a:t>
            </a:r>
            <a:r>
              <a:rPr lang="en-US" sz="20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2393109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Townsing Henry George v Jenton Overseas Investment Pte Ltd (in liquidation) [2007] SGCA 13</a:t>
            </a:r>
          </a:p>
          <a:p>
            <a:r>
              <a:rPr lang="en-US" sz="2000" b="1" dirty="0"/>
              <a:t>Held: </a:t>
            </a:r>
            <a:r>
              <a:rPr lang="en-US" sz="2000" dirty="0"/>
              <a:t>“In our view, the appellant’s duty of honesty [s 157(1)] and duty to act bona fide may be regarded as a composite obligation. The appellant’s duty of honesty, which is said to require him to ‘act honestly in the discharge of his duties as a director’, appears to be a reference to the statutory duty imposed on directors under s 157(1) of the CA. </a:t>
            </a:r>
            <a:r>
              <a:rPr lang="en-US" sz="2000" b="1" i="1" dirty="0"/>
              <a:t>This duty is the statutory equivalent of the duty to act bona fide which exists at common law</a:t>
            </a:r>
            <a:r>
              <a:rPr lang="en-US" sz="2000" dirty="0"/>
              <a:t>...</a:t>
            </a:r>
            <a:r>
              <a:rPr lang="en-US" sz="2000" b="1" i="1" dirty="0"/>
              <a:t>These two duties impose a unitary obligation to act ‘bona fide in the interests of the company in the performance of the functions attaching to the office of directo</a:t>
            </a:r>
            <a:r>
              <a:rPr lang="en-US" sz="2000" dirty="0"/>
              <a:t>r… One important facet of the duty of honesty (or the duty to act in good faith) is a director's duty of loyalty [no conflict duty] to his company. In the present case, the appellant owed a duty of undivided loyalty to both Jenton and NQF.”</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4238906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600" b="1" u="sng" dirty="0"/>
              <a:t>S 157(2) and Common Law</a:t>
            </a:r>
          </a:p>
          <a:p>
            <a:r>
              <a:rPr lang="en-US" sz="1600" dirty="0"/>
              <a:t>s 157(2) states that “An </a:t>
            </a:r>
            <a:r>
              <a:rPr lang="en-US" sz="1600" b="1" i="1" dirty="0"/>
              <a:t>officer</a:t>
            </a:r>
            <a:r>
              <a:rPr lang="en-US" sz="1600" dirty="0"/>
              <a:t> or </a:t>
            </a:r>
            <a:r>
              <a:rPr lang="en-US" sz="1600" b="1" i="1" dirty="0"/>
              <a:t>agent</a:t>
            </a:r>
            <a:r>
              <a:rPr lang="en-US" sz="1600" dirty="0"/>
              <a:t> of a company </a:t>
            </a:r>
            <a:r>
              <a:rPr lang="en-US" sz="1600" b="1" i="1" dirty="0"/>
              <a:t>shall not make improper use of his position</a:t>
            </a:r>
            <a:r>
              <a:rPr lang="en-US" sz="1600" dirty="0"/>
              <a:t> </a:t>
            </a:r>
            <a:r>
              <a:rPr lang="en-US" sz="1600" b="1" i="1" dirty="0"/>
              <a:t>as an officer or agent of the company </a:t>
            </a:r>
            <a:r>
              <a:rPr lang="en-US" sz="1600" dirty="0"/>
              <a:t>or </a:t>
            </a:r>
            <a:r>
              <a:rPr lang="en-US" sz="1600" b="1" i="1" dirty="0"/>
              <a:t>any information acquired by virtue of his position </a:t>
            </a:r>
            <a:r>
              <a:rPr lang="en-US" sz="1600" dirty="0"/>
              <a:t>as an officer or agent of the company to </a:t>
            </a:r>
            <a:r>
              <a:rPr lang="en-US" sz="1600" b="1" i="1" dirty="0"/>
              <a:t>gain, directly or indirectly, an advantage for himself or for any other person</a:t>
            </a:r>
            <a:r>
              <a:rPr lang="en-US" sz="1600" dirty="0"/>
              <a:t> or to cause detriment to the company”</a:t>
            </a:r>
          </a:p>
          <a:p>
            <a:r>
              <a:rPr lang="en-US" sz="1600" dirty="0"/>
              <a:t>See s 4 CA: “officer”, in relation to a corporation, includes —</a:t>
            </a:r>
          </a:p>
          <a:p>
            <a:pPr lvl="1"/>
            <a:r>
              <a:rPr lang="en-US" sz="1400" dirty="0"/>
              <a:t>any </a:t>
            </a:r>
            <a:r>
              <a:rPr lang="en-US" sz="1400" b="1" i="1" dirty="0"/>
              <a:t>director</a:t>
            </a:r>
            <a:r>
              <a:rPr lang="en-US" sz="1400" dirty="0"/>
              <a:t> or secretary of the corporation </a:t>
            </a:r>
            <a:r>
              <a:rPr lang="en-US" sz="1400" b="1" i="1" dirty="0"/>
              <a:t>or a person employed in an executive capacity by the corporation</a:t>
            </a:r>
            <a:r>
              <a:rPr lang="en-US" sz="1400" dirty="0"/>
              <a:t>;</a:t>
            </a:r>
          </a:p>
          <a:p>
            <a:pPr lvl="1"/>
            <a:r>
              <a:rPr lang="en-US" sz="1400" dirty="0"/>
              <a:t>a receiver and manager of any part of the undertaking of the corporation appointed under a power contained in any instrument; and</a:t>
            </a:r>
          </a:p>
          <a:p>
            <a:pPr lvl="1"/>
            <a:r>
              <a:rPr lang="en-US" sz="1400" dirty="0"/>
              <a:t>any liquidator of a company appointed in a voluntary winding up,</a:t>
            </a:r>
          </a:p>
          <a:p>
            <a:r>
              <a:rPr lang="en-US" sz="1600" dirty="0"/>
              <a:t>Whenever s 157(2) is breached it is likely that the director will also breach the duty to act bona fide in the best interest of the company.</a:t>
            </a:r>
          </a:p>
          <a:p>
            <a:r>
              <a:rPr lang="en-US" sz="1600" dirty="0"/>
              <a:t>s 157(2) overlaps with the “no-conflict” and “no-profit” rules</a:t>
            </a:r>
          </a:p>
          <a:p>
            <a:pPr lvl="1"/>
            <a:r>
              <a:rPr lang="en-US" sz="1400" dirty="0"/>
              <a:t>For example, if a director information acquired by virtue of his position as a director of the company to gain an advantage for himself, making a profit, this would breach both the “no-conflict” and “no-profit” rules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4095175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The Duty to Act Bona Fide and s 238 and 239 under the Insolvency, Restructuring and Dissolution Act 2018 (IRDA) [not examinable]</a:t>
            </a:r>
          </a:p>
          <a:p>
            <a:r>
              <a:rPr lang="en-US" sz="2000" dirty="0"/>
              <a:t>Directors have a common law duty to act </a:t>
            </a:r>
            <a:r>
              <a:rPr lang="en-US" sz="2000" i="1" dirty="0"/>
              <a:t>bona fide</a:t>
            </a:r>
            <a:r>
              <a:rPr lang="en-US" sz="2000" dirty="0"/>
              <a:t> in the best interest of the company.</a:t>
            </a:r>
          </a:p>
          <a:p>
            <a:r>
              <a:rPr lang="en-US" sz="2000" dirty="0"/>
              <a:t>When a company is on the brink of insolvency, the interests of the company become tantamount to the interests of the creditors . The rationale for this is that when a company is on the brink of insolvency or insolvent, the creditors’ interests come to the fore. Here, there is a sharp divergence between the creditors' interests and the shareholders' interests.</a:t>
            </a:r>
          </a:p>
          <a:p>
            <a:r>
              <a:rPr lang="en-US" sz="2000" dirty="0"/>
              <a:t>The Insolvency, Restructuring and Dissolution Act 2018 (“IRDA”) (which came into force on 30 July 2020) introduces a new concept of “wrongful trading” in s 239 (previously s 340 CA) and largely maintains the previous concept of “fraudulent trading” under s 238 (previously, s 339 CA). Both sections attempt to provide further protection for creditors beyond the fiduciary duties that protect creditor interests (albeit indirectly) at common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24063122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Wrongful trading (s 239 IRDA) [not examinable]</a:t>
            </a:r>
          </a:p>
          <a:p>
            <a:r>
              <a:rPr lang="en-US" sz="2000" dirty="0"/>
              <a:t>Previously, under s 339(3) of the CA, there was an “insolvent trading” regime which provided that if a director who was </a:t>
            </a:r>
            <a:r>
              <a:rPr lang="en-US" sz="2000" i="1" dirty="0"/>
              <a:t>knowingly a party to the contracting of a debt </a:t>
            </a:r>
            <a:r>
              <a:rPr lang="en-US" sz="2000" dirty="0"/>
              <a:t>had, at the time the debt was contracted, </a:t>
            </a:r>
            <a:r>
              <a:rPr lang="en-US" sz="2000" i="1" dirty="0"/>
              <a:t>no reasonable or probable ground of expectation of the company being able to pay the debt</a:t>
            </a:r>
            <a:r>
              <a:rPr lang="en-US" sz="2000" dirty="0"/>
              <a:t>, the director could be found guilty of an offence. One of the features of insolvent trading under s 339 was that the </a:t>
            </a:r>
            <a:r>
              <a:rPr lang="en-US" sz="2000" i="1" dirty="0"/>
              <a:t>person had to be criminally convicted first before she could be made personally liable for the whole or part of the debt pursuant to s 340(2).</a:t>
            </a:r>
          </a:p>
          <a:p>
            <a:r>
              <a:rPr lang="en-US" sz="2000" dirty="0"/>
              <a:t>The new concept of “wrongful trading” in s 239 IRDA is that </a:t>
            </a:r>
            <a:r>
              <a:rPr lang="en-US" sz="2000" b="1" i="1" dirty="0"/>
              <a:t>a company will be found to have engaged in “trading wrongfully” if it incurs debts or other liabilities, when insolvent (or becomes insolvent as a result of incurring such debts or other liabilities), without reasonable prospect of meeting them in full</a:t>
            </a:r>
            <a:r>
              <a:rPr lang="en-US" sz="20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2990869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Wrongful trading (s 239 IRDA) [not examinable]</a:t>
            </a:r>
          </a:p>
          <a:p>
            <a:r>
              <a:rPr lang="en-US" sz="2000" dirty="0"/>
              <a:t>Any director, company secretary or any executive officer of the company (an "officer") does not need actual knowledge to be found liable for wrongful trading.</a:t>
            </a:r>
          </a:p>
          <a:p>
            <a:pPr lvl="1"/>
            <a:r>
              <a:rPr lang="en-US" sz="1800" dirty="0"/>
              <a:t>An Officer may be found liable for wrongful trading if he or she </a:t>
            </a:r>
            <a:r>
              <a:rPr lang="en-US" sz="1800" i="1" dirty="0"/>
              <a:t>ought to have known </a:t>
            </a:r>
            <a:r>
              <a:rPr lang="en-US" sz="1800" dirty="0"/>
              <a:t>that the company was trading wrongfully. </a:t>
            </a:r>
          </a:p>
          <a:p>
            <a:r>
              <a:rPr lang="en-US" sz="2000" dirty="0"/>
              <a:t>In addition, any person (which is wider than just an Officer) party to such wrongful trade, who </a:t>
            </a:r>
            <a:r>
              <a:rPr lang="en-US" sz="2000" i="1" dirty="0"/>
              <a:t>knew that the company was trading wrongfully,</a:t>
            </a:r>
            <a:r>
              <a:rPr lang="en-US" sz="2000" dirty="0"/>
              <a:t> may be liable for such wrongful trading.</a:t>
            </a:r>
          </a:p>
          <a:p>
            <a:r>
              <a:rPr lang="en-US" sz="2000" dirty="0"/>
              <a:t>The courts are empowered to declare that any person who was a knowing party to a company’s wrongful trading be personally liable for its debts or liabilities if found guilty without the need to establish criminal liability.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1301581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How do the duties of care, skill and negligence combat nonfeasance?</a:t>
            </a:r>
          </a:p>
          <a:p>
            <a:pPr lvl="1"/>
            <a:r>
              <a:rPr lang="en-US" sz="2000" dirty="0"/>
              <a:t>They do so by establishing </a:t>
            </a:r>
            <a:r>
              <a:rPr lang="en-US" sz="2000" b="1" i="1" dirty="0"/>
              <a:t>a standard of appropriate conduct </a:t>
            </a:r>
            <a:r>
              <a:rPr lang="en-US" sz="2000" dirty="0"/>
              <a:t>that the directors of a company must exercise to avoid potential liability in the course of carrying out their responsibilities as directors.</a:t>
            </a:r>
          </a:p>
          <a:p>
            <a:r>
              <a:rPr lang="en-US" sz="2000" dirty="0"/>
              <a:t>The issue in this area of the law that has long been debated is that of the </a:t>
            </a:r>
            <a:r>
              <a:rPr lang="en-US" sz="2000" b="1" i="1" dirty="0"/>
              <a:t>appropriate standard of conduct</a:t>
            </a:r>
            <a:r>
              <a:rPr lang="en-US" sz="2000" dirty="0"/>
              <a:t> (or now, more precisely, </a:t>
            </a:r>
            <a:r>
              <a:rPr lang="en-US" sz="2000" b="1" i="1" dirty="0"/>
              <a:t>standards of care, skill and diligence</a:t>
            </a:r>
            <a:r>
              <a:rPr lang="en-US" sz="2000" dirty="0"/>
              <a:t>) to be required of directors.  </a:t>
            </a:r>
          </a:p>
          <a:p>
            <a:r>
              <a:rPr lang="en-US" sz="2000" dirty="0"/>
              <a:t>Gevurtz (2010): “We [begin now with] cases in which the complaint is that directors or officers breached their duty of care - in other words, that they were lazy or dumb.”</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4225388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Wrongful trading (s 239 IRDA) [not examinable]</a:t>
            </a:r>
          </a:p>
          <a:p>
            <a:r>
              <a:rPr lang="en-US" sz="2000" dirty="0"/>
              <a:t>The previous “wrongful trading” regime under ss 339 and 340 of the CA was viewed as unsatisfactory as </a:t>
            </a:r>
            <a:r>
              <a:rPr lang="en-US" sz="2000" b="1" i="1" dirty="0"/>
              <a:t>criminal liability was required to be found</a:t>
            </a:r>
            <a:r>
              <a:rPr lang="en-US" sz="2000" dirty="0"/>
              <a:t> before the making of an application to impose civil liability against the officer of the company.</a:t>
            </a:r>
          </a:p>
          <a:p>
            <a:r>
              <a:rPr lang="en-US" sz="2000" dirty="0"/>
              <a:t>As such, s 239 of IRDA makes it </a:t>
            </a:r>
            <a:r>
              <a:rPr lang="en-US" sz="2000" b="1" i="1" dirty="0"/>
              <a:t>easier for liability to be established</a:t>
            </a:r>
            <a:r>
              <a:rPr lang="en-US" sz="2000" dirty="0"/>
              <a:t> as the standard of proof for civil liabilities is lower than for criminal liabilities.</a:t>
            </a:r>
          </a:p>
          <a:p>
            <a:r>
              <a:rPr lang="en-US" sz="2000" dirty="0"/>
              <a:t>However, the court may relieve a person from personal liability if it is satisfied that the person acted honestly, having regard to all the circumstances of the case, and ought fairly to be relieved from personal liability.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17942924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Fradulent trading (s 238 IRDA) [not examinable]</a:t>
            </a:r>
          </a:p>
          <a:p>
            <a:r>
              <a:rPr lang="en-US" sz="2000" dirty="0"/>
              <a:t>Previously, under Section 340(1) of the CA the “fraudulent trading” regime provided that if a director had knowingly been a party to the carrying on of any business of the company with </a:t>
            </a:r>
            <a:r>
              <a:rPr lang="en-US" sz="2000" i="1" dirty="0"/>
              <a:t>intent to defraud creditors of the company or creditors of any other person or for any fraudulent purpose</a:t>
            </a:r>
            <a:r>
              <a:rPr lang="en-US" sz="2000" dirty="0"/>
              <a:t>, the director can be made personally liable for the whole or part of the debt.</a:t>
            </a:r>
          </a:p>
          <a:p>
            <a:r>
              <a:rPr lang="en-US" sz="2000" dirty="0"/>
              <a:t>The s 238 of the IRDA has largely maintained the fraudulent trading regime under the CA. Under s 238,  it appears that if any business of the company has been carried on with intent to defraud creditors of the company or creditors of any other person or for any fraudulent purpose, the Court, may, if it thinks proper to do so, </a:t>
            </a:r>
            <a:r>
              <a:rPr lang="en-US" sz="2000" b="1" i="1" dirty="0"/>
              <a:t>declare that any person who was knowingly a party to the carrying on of the business in that manner is personally responsible, without any limitation of liability, for all or any of the debts or other liabilities of the company as the Court directs.</a:t>
            </a:r>
          </a:p>
          <a:p>
            <a:r>
              <a:rPr lang="en-US" sz="2000" dirty="0"/>
              <a:t>The application under s 238 can be brought directly by the judicial manager, liquidator or any creditor or contributory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29469864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The Duty to Act Bona Fide and s 238 and 239 under the Insolvency, Restructuring and Dissolution Act 2018 (IRDA) [not examinable]</a:t>
            </a:r>
          </a:p>
          <a:p>
            <a:r>
              <a:rPr lang="en-US" sz="2000" dirty="0"/>
              <a:t>There are several important differences between ss 238 &amp; 239 and the duty to act bona fide in the best interest of the company (on the brink of insolvency):</a:t>
            </a:r>
          </a:p>
          <a:p>
            <a:pPr lvl="1"/>
            <a:r>
              <a:rPr lang="en-US" sz="1800" dirty="0"/>
              <a:t>Under s 238 and 239 creditors have a </a:t>
            </a:r>
            <a:r>
              <a:rPr lang="en-US" sz="1800" b="1" i="1" dirty="0"/>
              <a:t>direct right to pursue their claims </a:t>
            </a:r>
            <a:r>
              <a:rPr lang="en-US" sz="1800" dirty="0"/>
              <a:t>against a director whereas directors’ duties are normally owed to the company and therefore can only be enforced indirectly by creditors through the company.</a:t>
            </a:r>
          </a:p>
          <a:p>
            <a:pPr lvl="1"/>
            <a:r>
              <a:rPr lang="en-US" sz="1800" dirty="0"/>
              <a:t>s 238 and 239 </a:t>
            </a:r>
            <a:r>
              <a:rPr lang="en-US" sz="1800" b="1" i="1" dirty="0"/>
              <a:t>apply to any person (and officer in the case of s 239) whereas common law directors’ duties only apply to directors</a:t>
            </a:r>
            <a:r>
              <a:rPr lang="en-US" sz="1800" dirty="0"/>
              <a:t>.</a:t>
            </a:r>
          </a:p>
          <a:p>
            <a:pPr lvl="1"/>
            <a:r>
              <a:rPr lang="en-US" sz="1800" dirty="0"/>
              <a:t>s 238 requires </a:t>
            </a:r>
            <a:r>
              <a:rPr lang="en-US" sz="1800" b="1" i="1" dirty="0"/>
              <a:t>fraudulent intent </a:t>
            </a:r>
            <a:r>
              <a:rPr lang="en-US" sz="1800" dirty="0"/>
              <a:t>which is considerably more difficult to prove than the (largely) subjective test required to prove a breach of the duty to act </a:t>
            </a:r>
            <a:r>
              <a:rPr lang="en-US" sz="1800" i="1" dirty="0"/>
              <a:t>bona fide </a:t>
            </a:r>
            <a:r>
              <a:rPr lang="en-US" sz="1800" dirty="0"/>
              <a:t>in the best interest of the company.  </a:t>
            </a:r>
          </a:p>
          <a:p>
            <a:pPr lvl="1"/>
            <a:r>
              <a:rPr lang="en-US" sz="1800" dirty="0"/>
              <a:t>Breaching s 238 and 239 may result in civil and criminal liability whereas breaching common law directors’ duties results in civil liabilities only.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33765977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156(1) and the “No-Conflict” Rule [not examinable]</a:t>
            </a:r>
          </a:p>
          <a:p>
            <a:r>
              <a:rPr lang="en-US" sz="2000" dirty="0"/>
              <a:t>Whenever a director directly or indirectly has an interest in a transaction with the company, both the “no-conflict rule” and s 156(1) will be relevant.  </a:t>
            </a:r>
          </a:p>
          <a:p>
            <a:r>
              <a:rPr lang="en-US" sz="2000" dirty="0"/>
              <a:t>However, there are several important differences between the no-conflict rule and s 156(1):</a:t>
            </a:r>
          </a:p>
          <a:p>
            <a:pPr lvl="1"/>
            <a:r>
              <a:rPr lang="en-US" sz="1800" dirty="0"/>
              <a:t>Disclosure under s 156(1) must be made to the board of directors whereas disclosure under the no-conflict rule must </a:t>
            </a:r>
            <a:r>
              <a:rPr lang="en-US" sz="1800" i="1" dirty="0"/>
              <a:t>prima facie</a:t>
            </a:r>
            <a:r>
              <a:rPr lang="en-US" sz="1800" dirty="0"/>
              <a:t> be made to the shareholders at general meeting. However, if the company’s constitution contains a clause specifically allowing directors to disclose to the board, then disclosure to the board will meet both the obligation under 156(1) and the no-conflict rule.</a:t>
            </a:r>
          </a:p>
          <a:p>
            <a:pPr lvl="1"/>
            <a:r>
              <a:rPr lang="en-US" sz="1800" dirty="0"/>
              <a:t>Disclosure under s 156(1) must be made </a:t>
            </a:r>
            <a:r>
              <a:rPr lang="en-US" sz="1800" i="1" dirty="0"/>
              <a:t>as soon as practicable </a:t>
            </a:r>
            <a:r>
              <a:rPr lang="en-US" sz="1800" dirty="0"/>
              <a:t>after the relevant facts have come to the director’s knowledge whereas under the no-conflict rule, in some cases, disclosure and consent can be made after the transaction and the company can decide to ratify the contract.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41157169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156(1) and the “No-Conflict” Rule </a:t>
            </a:r>
          </a:p>
          <a:p>
            <a:r>
              <a:rPr lang="en-US" sz="2000" dirty="0"/>
              <a:t>However, there are several important differences between the no-conflict rule and s 156(1):</a:t>
            </a:r>
          </a:p>
          <a:p>
            <a:pPr lvl="1"/>
            <a:r>
              <a:rPr lang="en-US" sz="1800" dirty="0"/>
              <a:t>Disclosure under s 156(1) must only be made if the director directly or indirectly has a "material interest” (see s 156(3)) in the transaction whereas under the no-conflict rule, disclosure must only be made if the transaction objectively creates a conflict of interest (see </a:t>
            </a:r>
            <a:r>
              <a:rPr lang="en-US" sz="1800" i="1" dirty="0"/>
              <a:t>Boardman</a:t>
            </a:r>
            <a:r>
              <a:rPr lang="en-US" sz="1800" dirty="0"/>
              <a:t>).</a:t>
            </a:r>
          </a:p>
          <a:p>
            <a:pPr lvl="1"/>
            <a:r>
              <a:rPr lang="en-US" sz="1800" dirty="0"/>
              <a:t>Section 156(1) only requires disclosure (and not consent) whereas the no-conflict rule requires disclosure and fully informed consent. </a:t>
            </a:r>
          </a:p>
          <a:p>
            <a:pPr lvl="1"/>
            <a:r>
              <a:rPr lang="en-US" sz="1800" dirty="0"/>
              <a:t>The failure to properly disclose under s 156(1) results in criminal liability whereas a breach of common law director duties will result in civil liability.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18867921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156(6) and the “No-Conflict” Rule</a:t>
            </a:r>
          </a:p>
          <a:p>
            <a:r>
              <a:rPr lang="en-US" sz="2000" dirty="0"/>
              <a:t>Whenever a director holds any office or possesses any property that creates a conflict of interest between the director and the company both the no-conflict rule and s 156(6) will be relevant. </a:t>
            </a:r>
          </a:p>
          <a:p>
            <a:r>
              <a:rPr lang="en-US" sz="2000" dirty="0"/>
              <a:t>However, there are several important differences between the no-conflict rule and s 156(6):</a:t>
            </a:r>
          </a:p>
          <a:p>
            <a:pPr lvl="1"/>
            <a:r>
              <a:rPr lang="en-US" sz="1800" dirty="0"/>
              <a:t>Disclosure under s 156(6) must be made to the board of directors whereas disclosure under the no-conflict rule must </a:t>
            </a:r>
            <a:r>
              <a:rPr lang="en-US" sz="1800" i="1" dirty="0"/>
              <a:t>prima facie</a:t>
            </a:r>
            <a:r>
              <a:rPr lang="en-US" sz="1800" dirty="0"/>
              <a:t> be made to the shareholders at general meeting. However, if the company’s constitution contains a clause specifically allowing directors to disclose to the board, then disclosure to the board will meet both the obligation under 156(6) and the no-conflict rule.</a:t>
            </a:r>
          </a:p>
          <a:p>
            <a:pPr lvl="1"/>
            <a:r>
              <a:rPr lang="en-US" sz="1800" dirty="0"/>
              <a:t>Disclosure under s 156(6) must be made at the first meeting of the directors held after the director becomes a director or (if already a director) after he commenced to hold the office or to possess the property whereas under the no-conflict rule (in some cases) disclosure and consent can be made after the transaction and the company can decide to ratify the contract.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32332409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156(6) and the “No-Conflict” Rule</a:t>
            </a:r>
          </a:p>
          <a:p>
            <a:r>
              <a:rPr lang="en-US" sz="2000" dirty="0"/>
              <a:t>However, there are several important differences between the no-conflict rule and s 156(6):</a:t>
            </a:r>
          </a:p>
          <a:p>
            <a:pPr lvl="1"/>
            <a:r>
              <a:rPr lang="en-US" sz="1800" dirty="0"/>
              <a:t>Section 156(6) only requires disclosure (and not consent) whereas the no-conflict rule requires disclosure and fully informed consent. </a:t>
            </a:r>
          </a:p>
          <a:p>
            <a:pPr lvl="1"/>
            <a:r>
              <a:rPr lang="en-US" sz="1800" dirty="0"/>
              <a:t>Disclosure under s 156(6) results in criminal liability whereas a breach of common law duties will result in civil liability.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16057025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168, 169 and the “No-Conflict” Rule [not examinable]</a:t>
            </a:r>
          </a:p>
          <a:p>
            <a:r>
              <a:rPr lang="en-US" sz="2000" dirty="0"/>
              <a:t>Compensation contracts with directors present an acute conflict of interest problem. Such contracts are inevitable (e.g. in the case of executive directors) but present the obvious risk of directors using their management powers to pay themselves excessive compensation.</a:t>
            </a:r>
          </a:p>
          <a:p>
            <a:pPr lvl="1"/>
            <a:r>
              <a:rPr lang="en-US" sz="1800" dirty="0"/>
              <a:t>Known as the “say on pay” debate in the corporate governance literature today (see Ferri and Maber, 2013).</a:t>
            </a:r>
          </a:p>
          <a:p>
            <a:r>
              <a:rPr lang="en-US" sz="2000" dirty="0"/>
              <a:t>Thus, these contracts have the potential to violate the “no-conflict” rule at common law.</a:t>
            </a:r>
          </a:p>
          <a:p>
            <a:r>
              <a:rPr lang="en-US" sz="2000" dirty="0"/>
              <a:t>Most companies include a provision in their Constitution which allows disclosure of such contracts to be made to the board only. As such, the Companies Act creates additional rules to regulate the compensation of directors.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1693565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168, 169 and the “No-Conflict” Rule [not examinable]</a:t>
            </a:r>
          </a:p>
          <a:p>
            <a:r>
              <a:rPr lang="en-US" sz="2000" dirty="0"/>
              <a:t>s 169 requires companies that wish to improve a director’s emoluments (fees and other benefits received by a director in her capacity as a director) to obtain a separate resolution for such an improvement by the shareholders at general meeting.</a:t>
            </a:r>
          </a:p>
          <a:p>
            <a:r>
              <a:rPr lang="en-US" sz="2000" dirty="0"/>
              <a:t>s 168 prohibits companies from paying a director compensation for loss of office as a director or executive officer unless there is full disclosure and approval of the actual payment by the shareholders at general meeting.</a:t>
            </a:r>
          </a:p>
          <a:p>
            <a:pPr lvl="1"/>
            <a:r>
              <a:rPr lang="en-US" sz="1800" dirty="0"/>
              <a:t>Such compensation packages are known in the corporate governance literature as “golden parachutes” (see Bebchuk et al. 2014)</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34102641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58194"/>
            <a:ext cx="11029615" cy="4355769"/>
          </a:xfrm>
        </p:spPr>
        <p:txBody>
          <a:bodyPr>
            <a:noAutofit/>
          </a:bodyPr>
          <a:lstStyle/>
          <a:p>
            <a:pPr marL="0" indent="0">
              <a:buNone/>
            </a:pPr>
            <a:r>
              <a:rPr lang="en-US" b="1" u="sng" dirty="0"/>
              <a:t>S 168, 169 and the “No-Conflict” Rule [not examinable]</a:t>
            </a:r>
          </a:p>
          <a:p>
            <a:r>
              <a:rPr lang="en-US" dirty="0"/>
              <a:t>Although these seem like stringent requirements on directors’ compensation they are far more relaxed than they first appear for several reasons:</a:t>
            </a:r>
          </a:p>
          <a:p>
            <a:pPr lvl="1"/>
            <a:r>
              <a:rPr lang="en-US" dirty="0"/>
              <a:t>Section 169 only applies to directors’ emoluments and does not cover compensation which is received by directors in their capacity as an executive employee of the company.</a:t>
            </a:r>
          </a:p>
          <a:p>
            <a:pPr lvl="1"/>
            <a:r>
              <a:rPr lang="en-US" dirty="0"/>
              <a:t>Section 168 has been narrowly interpreted by the Singapore courts. Specifically, it has been held that not every payment made to a director on the termination of her office falls under this section. If compensation is paid at or after termination </a:t>
            </a:r>
            <a:r>
              <a:rPr lang="en-US" b="1" i="1" dirty="0"/>
              <a:t>but it is not directly linked to “the loss of office” then it will generally not be prohibited under this section. </a:t>
            </a:r>
            <a:r>
              <a:rPr lang="en-US" dirty="0"/>
              <a:t>In fact, payments at or after termination that are structured as </a:t>
            </a:r>
            <a:r>
              <a:rPr lang="en-US" b="1" i="1" dirty="0"/>
              <a:t>“severance benefits” or incentives for completing the employment contract will likely not be caught by this section</a:t>
            </a:r>
            <a:r>
              <a:rPr lang="en-US" dirty="0"/>
              <a:t> and, thus, will not require shareholder approval.</a:t>
            </a:r>
          </a:p>
          <a:p>
            <a:r>
              <a:rPr lang="en-US" dirty="0"/>
              <a:t>Food for thought: Is this narrow interpretation desirable? Is it really possible to ascertain the object of a payment that is conditioned on the termination of an executive director’s employment?</a:t>
            </a:r>
          </a:p>
          <a:p>
            <a:pPr lvl="1"/>
            <a:r>
              <a:rPr lang="en-US" dirty="0"/>
              <a:t>C.f. payments for non-compete clauses like in </a:t>
            </a:r>
            <a:r>
              <a:rPr lang="en-US" i="1" dirty="0"/>
              <a:t>Fasi Paul Frank v Specialty Laboratories Asia Pte Ltd </a:t>
            </a:r>
            <a:r>
              <a:rPr lang="en-US" dirty="0"/>
              <a:t>[1999] 1 SLR(R) 1111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2522253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Historically, to fulfill their duties of care, directors were required to meet a </a:t>
            </a:r>
            <a:r>
              <a:rPr lang="en-US" sz="2000" i="1" dirty="0"/>
              <a:t>singular standard of “care”. </a:t>
            </a:r>
            <a:r>
              <a:rPr lang="en-US" sz="2000" dirty="0"/>
              <a:t>This standard was lax (i.e. it was difficult to establish for the plaintiff) as it was a </a:t>
            </a:r>
            <a:r>
              <a:rPr lang="en-US" sz="2000" i="1" dirty="0"/>
              <a:t>purely subjective standard:</a:t>
            </a:r>
            <a:endParaRPr lang="en-US" sz="2000" dirty="0"/>
          </a:p>
          <a:p>
            <a:pPr lvl="1"/>
            <a:r>
              <a:rPr lang="en-US" sz="1800" i="1" dirty="0"/>
              <a:t>Re City Equitable Fire Insurance Co </a:t>
            </a:r>
            <a:r>
              <a:rPr lang="en-US" sz="1800" dirty="0"/>
              <a:t>[1925] Ch 407: “There are, in addition, one or two other general propositions that seem to be warranted by the reported cases… A director </a:t>
            </a:r>
            <a:r>
              <a:rPr lang="en-US" sz="1800" i="1" dirty="0"/>
              <a:t>need not exhibit in the performance of his duties a greater degree of skill than may reasonably be expected from a person of his knowledge and experience.</a:t>
            </a:r>
            <a:r>
              <a:rPr lang="en-US" sz="1800" dirty="0"/>
              <a:t> A director of a life insurance company, for instance, does not guarantee that he has the skill of an actuary or of a physician.”</a:t>
            </a:r>
          </a:p>
          <a:p>
            <a:pPr lvl="1"/>
            <a:r>
              <a:rPr lang="en-US" sz="1800" dirty="0"/>
              <a:t>Specifically, directors were only required to meet the standard of care that they personally could achieve – the less qualified and more incompetent the director, the less the law would require of them.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8760847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13586"/>
            <a:ext cx="11029615" cy="4355769"/>
          </a:xfrm>
        </p:spPr>
        <p:txBody>
          <a:bodyPr>
            <a:noAutofit/>
          </a:bodyPr>
          <a:lstStyle/>
          <a:p>
            <a:pPr marL="0" indent="0">
              <a:buNone/>
            </a:pPr>
            <a:r>
              <a:rPr lang="en-US" b="1" i="1" dirty="0"/>
              <a:t>Grinsted Edward John v Britannia Brands (Holding) Pte Ltd [1996] SGCA 16 [not examinable]</a:t>
            </a:r>
          </a:p>
          <a:p>
            <a:r>
              <a:rPr lang="en-US" b="1" dirty="0"/>
              <a:t>Facts: </a:t>
            </a:r>
            <a:r>
              <a:rPr lang="en-US" dirty="0"/>
              <a:t>The appellant was employed as the Asian regional director of the respondent. The executive employment agreement provided that on expiry of the term of the agreement on 31 March 1993, or on any renewals or extensions thereof, </a:t>
            </a:r>
            <a:r>
              <a:rPr lang="en-US" i="1" dirty="0"/>
              <a:t>the respondent would continue to pay the appellant certain contractually specified sums for a two-year period as "severance benefits". </a:t>
            </a:r>
            <a:r>
              <a:rPr lang="en-US" dirty="0"/>
              <a:t>The appellant’s term of employment was later extended to 12 April 1993 at the same remuneration and benefits then enjoyed by the appellant. The appellant commenced an action against the respondent on 26 August 1993 for the unpaid emoluments due to him under the agreement and the supplemental agreement. </a:t>
            </a:r>
          </a:p>
          <a:p>
            <a:r>
              <a:rPr lang="en-US" b="1" dirty="0"/>
              <a:t>Held: </a:t>
            </a:r>
            <a:r>
              <a:rPr lang="en-US" dirty="0"/>
              <a:t>The appellant’s claim was dismissed by the High Court on the grounds that s 168 required payments to officers for loss of office to be disclosed to and approved by the company's shareholders in general meeting, which was not done in the appellant’s case. However, the Court of Appeal allowed the appeal.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900453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13586"/>
            <a:ext cx="11029615" cy="4355769"/>
          </a:xfrm>
        </p:spPr>
        <p:txBody>
          <a:bodyPr>
            <a:noAutofit/>
          </a:bodyPr>
          <a:lstStyle/>
          <a:p>
            <a:pPr marL="0" indent="0">
              <a:buNone/>
            </a:pPr>
            <a:r>
              <a:rPr lang="en-US" b="1" i="1" dirty="0"/>
              <a:t>Grinsted Edward John v Britannia Brands (Holding) Pte Ltd [1996] SGCA 16 [not examinable]</a:t>
            </a:r>
          </a:p>
          <a:p>
            <a:r>
              <a:rPr lang="en-US" b="1" dirty="0"/>
              <a:t>Held: </a:t>
            </a:r>
            <a:r>
              <a:rPr lang="en-US" dirty="0"/>
              <a:t>“In applying s 168 two considerations should be borne in mind. Firstly, not every person employed in an executive position by the company would be caught by the sanctions of s 168(1)(a) of the Act. He would also have to be a director of the company for what is not lawful by the section is "for a company to make to any director any payment". In other words he must be a director of the company as well as being employed by the company in an executive position, i.e. an officer of the company, as a managing director of a company would be and as the appellant was in the respondents. Secondly, </a:t>
            </a:r>
            <a:r>
              <a:rPr lang="en-US" b="1" i="1" dirty="0"/>
              <a:t>not every payment made to a director upon the cessation of his employment with the company would fall within s 168(1). … The "severance benefits" were a part and parcel of the remuneration package and were not intended to be paid with the object of compensating the appellant for loss of his office or in consideration for his retirement therefrom. They were payments which the respondents agreed to make and were liable to make to the appellant in the event that happened on the termination of his employment with the respondents. </a:t>
            </a:r>
            <a:r>
              <a:rPr lang="en-US" dirty="0"/>
              <a:t>It seems to us that such “severance benefits” in the circumstances of this case do not fall within s 168(1)]”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7297688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13586"/>
            <a:ext cx="11029615" cy="4355769"/>
          </a:xfrm>
        </p:spPr>
        <p:txBody>
          <a:bodyPr>
            <a:noAutofit/>
          </a:bodyPr>
          <a:lstStyle/>
          <a:p>
            <a:pPr marL="0" indent="0">
              <a:buNone/>
            </a:pPr>
            <a:r>
              <a:rPr lang="en-US" b="1" i="1" dirty="0"/>
              <a:t>Fasi Paul Frank v Specialty Laboratories Asia Pte Ltd </a:t>
            </a:r>
            <a:r>
              <a:rPr lang="en-US" b="1" dirty="0"/>
              <a:t>[1999] 1 SLR(R) 1111 [not examinable]</a:t>
            </a:r>
          </a:p>
          <a:p>
            <a:r>
              <a:rPr lang="en-US" b="1" dirty="0"/>
              <a:t>Facts: </a:t>
            </a:r>
            <a:r>
              <a:rPr lang="en-US" dirty="0"/>
              <a:t>The plaintiff Fasi was Managing Director of the defendants, Specialty Laboratories Asia Pte Ltd ("SLA"). Fasi's service agreement provided that were SLA to terminate his employment with cause, in exchange for severance benefits of six months' salary, </a:t>
            </a:r>
            <a:r>
              <a:rPr lang="en-US" i="1" dirty="0"/>
              <a:t>Fasi would not compete with SLA for 12 months</a:t>
            </a:r>
            <a:r>
              <a:rPr lang="en-US" dirty="0"/>
              <a:t>. In the case of termination without cause, the agreement provided that Fasi was not to compete with SLA for 24 months in exchange for severance benefits of 24 months' salary. The terms of the service agreement were approved by SLA's shareholders at a general meeting except for those relating to payment of severance compensation. SLA posted Fasi to Santa Monica in the US. Fasi considered this to amount to a repudiatory breach of his service agreement and commenced this action against SLA. SLA contended that it had terminated the agreement with cause as Fasi had refused to comply with the express directive to move. It also alleged that the shareholders' approval was a condition precedent to the severance compensation. It also alleged that the shareholders' approval was a condition precedent to the severance compensation. </a:t>
            </a:r>
          </a:p>
          <a:p>
            <a:r>
              <a:rPr lang="en-US" b="1" dirty="0"/>
              <a:t>Held: </a:t>
            </a:r>
            <a:r>
              <a:rPr lang="en-US" dirty="0"/>
              <a:t>The High Court allowed Fasi’s appeal, holding for Fasil.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28340144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13586"/>
            <a:ext cx="11029615" cy="4355769"/>
          </a:xfrm>
        </p:spPr>
        <p:txBody>
          <a:bodyPr>
            <a:noAutofit/>
          </a:bodyPr>
          <a:lstStyle/>
          <a:p>
            <a:pPr marL="0" indent="0">
              <a:buNone/>
            </a:pPr>
            <a:r>
              <a:rPr lang="en-US" sz="2000" b="1" i="1" dirty="0"/>
              <a:t>Fasi Paul Frank v Specialty Laboratories Asia Pte Ltd </a:t>
            </a:r>
            <a:r>
              <a:rPr lang="en-US" sz="2000" b="1" dirty="0"/>
              <a:t>[1999] 1 SLR(R) 1111 [not examinable]</a:t>
            </a:r>
          </a:p>
          <a:p>
            <a:r>
              <a:rPr lang="en-US" sz="2000" b="1" dirty="0"/>
              <a:t>Held: </a:t>
            </a:r>
            <a:r>
              <a:rPr lang="en-US" sz="2000" dirty="0"/>
              <a:t>“However, on close examination of cl 3(b), the true nature of the severance compensation </a:t>
            </a:r>
            <a:r>
              <a:rPr lang="en-US" sz="2000" b="1" i="1" dirty="0"/>
              <a:t>was not for loss of office but in exchange for a fairly lengthy period of non-competition by the plaintiff. </a:t>
            </a:r>
            <a:r>
              <a:rPr lang="en-US" sz="2000" dirty="0"/>
              <a:t>The intent and object of the payment, perhaps inaptly described as severance compensation, was </a:t>
            </a:r>
            <a:r>
              <a:rPr lang="en-US" sz="2000" b="1" i="1" dirty="0"/>
              <a:t>in reality a consideration for the plaintiff's promise not to compete with the defendants' business for a specified period of time after leaving the company</a:t>
            </a:r>
            <a:r>
              <a:rPr lang="en-US" sz="2000" dirty="0"/>
              <a:t>. In my opinion, that payment had nothing to do with any compensation </a:t>
            </a:r>
            <a:r>
              <a:rPr lang="en-US" sz="2000" i="1" dirty="0"/>
              <a:t>per se </a:t>
            </a:r>
            <a:r>
              <a:rPr lang="en-US" sz="2000" dirty="0"/>
              <a:t>for the loss of the plaintiff's office as the managing director. As such, I held that the severance compensation under cl 3(b) had not contravened s 168 and was not unlawful. It did not require any approval of a general meeting.”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12903365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162, 163 and the “No-Conflict” Rule [not examinable]</a:t>
            </a:r>
          </a:p>
          <a:p>
            <a:r>
              <a:rPr lang="en-US" sz="2000" dirty="0"/>
              <a:t>Like compensation contracts, loan contracts involving the loan of funds to directors or companies in which directors have an interest presents an acute conflict of interest problem.</a:t>
            </a:r>
          </a:p>
          <a:p>
            <a:r>
              <a:rPr lang="en-US" sz="2000" dirty="0"/>
              <a:t>Such contracts present the obvious risk of directors using their management powers to amend the terms of the loan in their favour at the company's expense.</a:t>
            </a:r>
          </a:p>
          <a:p>
            <a:r>
              <a:rPr lang="en-US" sz="2000" dirty="0"/>
              <a:t>Thus, these contracts have the potential to violate the “no-conflict” rule at common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54</a:t>
            </a:fld>
            <a:endParaRPr lang="en-US" dirty="0"/>
          </a:p>
        </p:txBody>
      </p:sp>
    </p:spTree>
    <p:extLst>
      <p:ext uri="{BB962C8B-B14F-4D97-AF65-F5344CB8AC3E}">
        <p14:creationId xmlns:p14="http://schemas.microsoft.com/office/powerpoint/2010/main" val="40248192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162, 163 and the “No-Conflict” Rule [not examinable]</a:t>
            </a:r>
          </a:p>
          <a:p>
            <a:r>
              <a:rPr lang="en-US" sz="2000" dirty="0"/>
              <a:t>Section 162 prohibits companies from granting loans or entering into any guarantee in relation to </a:t>
            </a:r>
            <a:r>
              <a:rPr lang="en-US" sz="2000" b="1" i="1" dirty="0"/>
              <a:t>loans made to their directors or the directors of their related companies </a:t>
            </a:r>
            <a:r>
              <a:rPr lang="en-US" sz="2000" dirty="0"/>
              <a:t>(see s 6 CA).</a:t>
            </a:r>
            <a:r>
              <a:rPr lang="en-US" sz="2000" b="1" i="1" dirty="0"/>
              <a:t> </a:t>
            </a:r>
            <a:r>
              <a:rPr lang="en-US" sz="2000" dirty="0"/>
              <a:t>However, the following types of loans are excluded from this general prohibition:</a:t>
            </a:r>
          </a:p>
          <a:p>
            <a:pPr lvl="1"/>
            <a:r>
              <a:rPr lang="en-US" sz="1800" dirty="0"/>
              <a:t>All loans to directors in exempt private companies;</a:t>
            </a:r>
          </a:p>
          <a:p>
            <a:pPr lvl="1"/>
            <a:r>
              <a:rPr lang="en-US" sz="1800" dirty="0"/>
              <a:t>All loans to directors in foreign incorporated companies;</a:t>
            </a:r>
          </a:p>
          <a:p>
            <a:pPr lvl="1"/>
            <a:r>
              <a:rPr lang="en-US" sz="1800" dirty="0"/>
              <a:t>Loans that are advances to a director to provide her with funds to meet expenditures incurred or to be incurred by her as a director;</a:t>
            </a:r>
          </a:p>
          <a:p>
            <a:pPr lvl="1"/>
            <a:r>
              <a:rPr lang="en-US" sz="1800" dirty="0"/>
              <a:t>A loan to a director who is a fulltime employee for the purpose of purchasing a home; and, </a:t>
            </a:r>
          </a:p>
          <a:p>
            <a:pPr lvl="1"/>
            <a:r>
              <a:rPr lang="en-US" sz="1800" dirty="0"/>
              <a:t>Loans made to a director in the ordinary course of business by a bank, financial institution, finance company or insurance company. </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55</a:t>
            </a:fld>
            <a:endParaRPr lang="en-US" dirty="0"/>
          </a:p>
        </p:txBody>
      </p:sp>
    </p:spTree>
    <p:extLst>
      <p:ext uri="{BB962C8B-B14F-4D97-AF65-F5344CB8AC3E}">
        <p14:creationId xmlns:p14="http://schemas.microsoft.com/office/powerpoint/2010/main" val="24331790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duties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162, 163 and the “No-Conflict” Rule [not examinable]</a:t>
            </a:r>
          </a:p>
          <a:p>
            <a:r>
              <a:rPr lang="en-US" sz="2000" dirty="0"/>
              <a:t>Section 163 extends s 162 to prohibit loans from the company to another company in which the director and/or her associates are interested either by virtue of shareholding or voting control. This is to prevent directors from easily avoiding the prohibitions in s 162 by making a loan to a company in which they control.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56</a:t>
            </a:fld>
            <a:endParaRPr lang="en-US" dirty="0"/>
          </a:p>
        </p:txBody>
      </p:sp>
    </p:spTree>
    <p:extLst>
      <p:ext uri="{BB962C8B-B14F-4D97-AF65-F5344CB8AC3E}">
        <p14:creationId xmlns:p14="http://schemas.microsoft.com/office/powerpoint/2010/main" val="5029378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Remedies and relief [not examinable]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Who enforces a breach of fiduciary duties?</a:t>
            </a:r>
          </a:p>
          <a:p>
            <a:r>
              <a:rPr lang="en-US" sz="2000" dirty="0"/>
              <a:t>Common law duties </a:t>
            </a:r>
            <a:r>
              <a:rPr lang="en-US" sz="2000" b="1" i="1" dirty="0"/>
              <a:t>are enforced by the company </a:t>
            </a:r>
            <a:r>
              <a:rPr lang="en-US" sz="2000" dirty="0"/>
              <a:t>and </a:t>
            </a:r>
            <a:r>
              <a:rPr lang="en-US" sz="2000" b="1" i="1" dirty="0"/>
              <a:t>the board normally decides </a:t>
            </a:r>
            <a:r>
              <a:rPr lang="en-US" sz="2000" dirty="0"/>
              <a:t>whether the company will pursue the claim (unless the company is being wound up, then the liquidator decides).</a:t>
            </a:r>
          </a:p>
          <a:p>
            <a:pPr lvl="1"/>
            <a:r>
              <a:rPr lang="en-US" sz="1800" dirty="0"/>
              <a:t>Is there a problem here? Can the board refuse to enforce an action when one of its directors breaches his/her fiduciary duties owed to the company?</a:t>
            </a:r>
          </a:p>
          <a:p>
            <a:r>
              <a:rPr lang="en-US" sz="2000" dirty="0"/>
              <a:t>When the board decides not to pursue a claim, individual shareholders may force the company to pursue a breach through a derivative action or they may attempt to use the breach as evidence of a personal claim for oppression or a just and equitable winding up. We will examine this topic in great detail in forthcoming lectures.</a:t>
            </a:r>
          </a:p>
          <a:p>
            <a:r>
              <a:rPr lang="en-US" sz="2000" dirty="0"/>
              <a:t>Statutory duties, on the other hand, are generally enforced by the public regulator.</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57</a:t>
            </a:fld>
            <a:endParaRPr lang="en-US" dirty="0"/>
          </a:p>
        </p:txBody>
      </p:sp>
    </p:spTree>
    <p:extLst>
      <p:ext uri="{BB962C8B-B14F-4D97-AF65-F5344CB8AC3E}">
        <p14:creationId xmlns:p14="http://schemas.microsoft.com/office/powerpoint/2010/main" val="33278981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9ADDB9E1-AB12-462E-8E0D-83CA31C6E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14040EB-4842-44D5-9380-BDF41FB7B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436"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03189" y="1209184"/>
            <a:ext cx="3089189" cy="4734416"/>
          </a:xfrm>
        </p:spPr>
        <p:txBody>
          <a:bodyPr anchor="ctr">
            <a:normAutofit/>
          </a:bodyPr>
          <a:lstStyle/>
          <a:p>
            <a:r>
              <a:rPr lang="en-US" dirty="0">
                <a:solidFill>
                  <a:srgbClr val="FFFFFF"/>
                </a:solidFill>
              </a:rPr>
              <a:t>Remedies and relief</a:t>
            </a:r>
          </a:p>
        </p:txBody>
      </p:sp>
      <p:sp>
        <p:nvSpPr>
          <p:cNvPr id="14" name="Rectangle 13">
            <a:extLst>
              <a:ext uri="{FF2B5EF4-FFF2-40B4-BE49-F238E27FC236}">
                <a16:creationId xmlns:a16="http://schemas.microsoft.com/office/drawing/2014/main" id="{0C076E08-C160-41E7-8D09-E2436B591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25A65B62-07C4-4876-A101-9C85F48A02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D02BCE7C-4E97-4627-9FD1-DD7B633E5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61870" y="609597"/>
            <a:ext cx="7183597" cy="3252678"/>
          </a:xfrm>
        </p:spPr>
        <p:txBody>
          <a:bodyPr>
            <a:normAutofit/>
          </a:bodyPr>
          <a:lstStyle/>
          <a:p>
            <a:r>
              <a:rPr lang="en-US" dirty="0"/>
              <a:t>The remedy that will be sought depends on the nature and consequences of the breach. </a:t>
            </a:r>
          </a:p>
          <a:p>
            <a:r>
              <a:rPr lang="en-US" dirty="0"/>
              <a:t>Note that the remedies are not mutually exclusive, and the company can normally elect after the trial is complete but before the court renders its judgment as to what remedy would be most </a:t>
            </a:r>
            <a:r>
              <a:rPr lang="en-US" dirty="0" err="1"/>
              <a:t>favourable</a:t>
            </a:r>
            <a:r>
              <a:rPr lang="en-US" dirty="0"/>
              <a:t>.</a:t>
            </a:r>
          </a:p>
          <a:p>
            <a:r>
              <a:rPr lang="en-US" dirty="0"/>
              <a:t>Note discretion of court to award relief from liability (s 391(1) of the CA)</a:t>
            </a:r>
          </a:p>
        </p:txBody>
      </p:sp>
      <p:pic>
        <p:nvPicPr>
          <p:cNvPr id="5" name="Picture 4" descr="A screenshot of a cell phone&#10;&#10;Description automatically generated">
            <a:extLst>
              <a:ext uri="{FF2B5EF4-FFF2-40B4-BE49-F238E27FC236}">
                <a16:creationId xmlns:a16="http://schemas.microsoft.com/office/drawing/2014/main" id="{F3D34EE5-64DE-4649-8B5B-3411D3697DFF}"/>
              </a:ext>
            </a:extLst>
          </p:cNvPr>
          <p:cNvPicPr/>
          <p:nvPr/>
        </p:nvPicPr>
        <p:blipFill rotWithShape="1">
          <a:blip r:embed="rId3" cstate="print">
            <a:extLst>
              <a:ext uri="{28A0092B-C50C-407E-A947-70E740481C1C}">
                <a14:useLocalDpi xmlns:a14="http://schemas.microsoft.com/office/drawing/2010/main" val="0"/>
              </a:ext>
            </a:extLst>
          </a:blip>
          <a:srcRect b="2221"/>
          <a:stretch/>
        </p:blipFill>
        <p:spPr bwMode="auto">
          <a:xfrm>
            <a:off x="4603288" y="3429000"/>
            <a:ext cx="7007520" cy="2772460"/>
          </a:xfrm>
          <a:prstGeom prst="rect">
            <a:avLst/>
          </a:prstGeom>
          <a:extLst>
            <a:ext uri="{53640926-AAD7-44D8-BBD7-CCE9431645EC}">
              <a14:shadowObscured xmlns:a14="http://schemas.microsoft.com/office/drawing/2010/main"/>
            </a:ext>
          </a:extLst>
        </p:spPr>
      </p:pic>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58</a:t>
            </a:fld>
            <a:endParaRPr lang="en-US" dirty="0"/>
          </a:p>
        </p:txBody>
      </p:sp>
    </p:spTree>
    <p:extLst>
      <p:ext uri="{BB962C8B-B14F-4D97-AF65-F5344CB8AC3E}">
        <p14:creationId xmlns:p14="http://schemas.microsoft.com/office/powerpoint/2010/main" val="25573275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Remedies and relief</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Private Ordering Solutions</a:t>
            </a:r>
          </a:p>
          <a:p>
            <a:r>
              <a:rPr lang="en-US" sz="2000" dirty="0"/>
              <a:t>Any provision in the company’s Constitution or in any contract with the company by which a director is exempt from or indemnified against liability to the company for breach of duty is </a:t>
            </a:r>
            <a:r>
              <a:rPr lang="en-US" sz="2000" b="1" i="1" dirty="0"/>
              <a:t>rendered void by s 172(1).</a:t>
            </a:r>
          </a:p>
          <a:p>
            <a:pPr lvl="1"/>
            <a:r>
              <a:rPr lang="en-US" sz="2000" dirty="0"/>
              <a:t>Thus is a mandatory rule: Unlike some other jurisdictions (like the U.S.), directors cannot “contract out” of directors’ duties.</a:t>
            </a:r>
          </a:p>
          <a:p>
            <a:pPr lvl="1"/>
            <a:r>
              <a:rPr lang="en-US" sz="2000" dirty="0"/>
              <a:t>However, the company may indemnify the director for legal costs if the director is successful in litigation.</a:t>
            </a:r>
          </a:p>
          <a:p>
            <a:pPr lvl="1"/>
            <a:r>
              <a:rPr lang="en-US" sz="2000" dirty="0"/>
              <a:t>The company may also purchase D&amp;O liability insurance (s 171(2) CA) (and so the insurance coy pays for any damages/equitable compensation/account of profits that may result).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59</a:t>
            </a:fld>
            <a:endParaRPr lang="en-US" dirty="0"/>
          </a:p>
        </p:txBody>
      </p:sp>
    </p:spTree>
    <p:extLst>
      <p:ext uri="{BB962C8B-B14F-4D97-AF65-F5344CB8AC3E}">
        <p14:creationId xmlns:p14="http://schemas.microsoft.com/office/powerpoint/2010/main" val="3178569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This standard was subsequently repudiated in later cases because directors disclaimed responsibility for breaches of duty by relying on their own lack of experience or knowledge. </a:t>
            </a:r>
          </a:p>
          <a:p>
            <a:pPr lvl="1"/>
            <a:r>
              <a:rPr lang="en-US" sz="1800" dirty="0"/>
              <a:t>Kershaw (2012): “Neville J’s judgment in </a:t>
            </a:r>
            <a:r>
              <a:rPr lang="en-US" sz="1800" i="1" dirty="0"/>
              <a:t>In re Brazilian Rubber Plantations</a:t>
            </a:r>
            <a:r>
              <a:rPr lang="en-US" sz="1800" dirty="0"/>
              <a:t> is well known first, for its statement that you can be a director of a rubber company without knowing anything about rubber, and second, that you can accept office as a director of a company but you do not have to turn up for board meetings. This position perhaps reflected the view held by many that during this period that shareholders appointed directors and, therefore, that </a:t>
            </a:r>
            <a:r>
              <a:rPr lang="en-US" sz="1800" i="1" dirty="0"/>
              <a:t>they themselves must take responsibility if they employed that ignorant or the incapable</a:t>
            </a:r>
            <a:r>
              <a:rPr lang="en-US" sz="1800" dirty="0"/>
              <a:t>, as well as the view that being a non-executive director of a company was an honour bestowed on people and which in practice need not involve any substantial obligations…”</a:t>
            </a:r>
          </a:p>
          <a:p>
            <a:r>
              <a:rPr lang="en-US" sz="2000" dirty="0"/>
              <a:t>However, although a more objective standard was probably required for the duties to be effective, doubts remain over the utility of having duties of skill, care and diligence.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6733788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60</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24225-544C-40EA-B222-DCD995AF56CC}"/>
              </a:ext>
            </a:extLst>
          </p:cNvPr>
          <p:cNvSpPr>
            <a:spLocks noGrp="1"/>
          </p:cNvSpPr>
          <p:nvPr>
            <p:ph type="title"/>
          </p:nvPr>
        </p:nvSpPr>
        <p:spPr/>
        <p:txBody>
          <a:bodyPr/>
          <a:lstStyle/>
          <a:p>
            <a:r>
              <a:rPr lang="en-SG" dirty="0"/>
              <a:t>bibliography</a:t>
            </a:r>
          </a:p>
        </p:txBody>
      </p:sp>
      <p:sp>
        <p:nvSpPr>
          <p:cNvPr id="3" name="Content Placeholder 2">
            <a:extLst>
              <a:ext uri="{FF2B5EF4-FFF2-40B4-BE49-F238E27FC236}">
                <a16:creationId xmlns:a16="http://schemas.microsoft.com/office/drawing/2014/main" id="{FA129C16-EF6E-42CA-A88F-9D249A82B070}"/>
              </a:ext>
            </a:extLst>
          </p:cNvPr>
          <p:cNvSpPr>
            <a:spLocks noGrp="1"/>
          </p:cNvSpPr>
          <p:nvPr>
            <p:ph idx="1"/>
          </p:nvPr>
        </p:nvSpPr>
        <p:spPr>
          <a:xfrm>
            <a:off x="581194" y="1928191"/>
            <a:ext cx="11029615" cy="4303643"/>
          </a:xfrm>
        </p:spPr>
        <p:txBody>
          <a:bodyPr>
            <a:normAutofit fontScale="47500" lnSpcReduction="20000"/>
          </a:bodyPr>
          <a:lstStyle/>
          <a:p>
            <a:pPr>
              <a:lnSpc>
                <a:spcPct val="107000"/>
              </a:lnSpc>
              <a:spcAft>
                <a:spcPts val="800"/>
              </a:spcAft>
            </a:pPr>
            <a:r>
              <a:rPr lang="en-SG" sz="3400" dirty="0">
                <a:effectLst/>
                <a:ea typeface="DengXian" panose="02010600030101010101" pitchFamily="2" charset="-122"/>
                <a:cs typeface="Times New Roman" panose="02020603050405020304" pitchFamily="18" charset="0"/>
              </a:rPr>
              <a:t>Deck 16 Slide 3: </a:t>
            </a:r>
            <a:r>
              <a:rPr lang="en-US" sz="3400" dirty="0">
                <a:effectLst/>
                <a:ea typeface="DengXian" panose="02010600030101010101" pitchFamily="2" charset="-122"/>
                <a:cs typeface="Times New Roman" panose="02020603050405020304" pitchFamily="18" charset="0"/>
              </a:rPr>
              <a:t>Cooter and Freedman (1991) is from </a:t>
            </a:r>
            <a:r>
              <a:rPr lang="en-SG" sz="3400" dirty="0">
                <a:effectLst/>
                <a:ea typeface="DengXian" panose="02010600030101010101" pitchFamily="2" charset="-122"/>
                <a:cs typeface="Times New Roman" panose="02020603050405020304" pitchFamily="18" charset="0"/>
              </a:rPr>
              <a:t>“The Fiduciary Relationship: Its Economic Character and Legal Consequences”, R. Cooter, B. J. Freedman (1991) New York University Law Review at 1047.</a:t>
            </a:r>
          </a:p>
          <a:p>
            <a:pPr>
              <a:lnSpc>
                <a:spcPct val="107000"/>
              </a:lnSpc>
              <a:spcAft>
                <a:spcPts val="800"/>
              </a:spcAft>
            </a:pPr>
            <a:r>
              <a:rPr lang="en-SG" sz="3400" dirty="0">
                <a:effectLst/>
                <a:ea typeface="DengXian" panose="02010600030101010101" pitchFamily="2" charset="-122"/>
                <a:cs typeface="Times New Roman" panose="02020603050405020304" pitchFamily="18" charset="0"/>
              </a:rPr>
              <a:t>Deck 16 Slide 4: </a:t>
            </a:r>
            <a:r>
              <a:rPr lang="en-US" sz="3400" dirty="0" err="1">
                <a:effectLst/>
                <a:ea typeface="DengXian" panose="02010600030101010101" pitchFamily="2" charset="-122"/>
                <a:cs typeface="Times New Roman" panose="02020603050405020304" pitchFamily="18" charset="0"/>
              </a:rPr>
              <a:t>Gevurtz</a:t>
            </a:r>
            <a:r>
              <a:rPr lang="en-US" sz="3400" dirty="0">
                <a:effectLst/>
                <a:ea typeface="DengXian" panose="02010600030101010101" pitchFamily="2" charset="-122"/>
                <a:cs typeface="Times New Roman" panose="02020603050405020304" pitchFamily="18" charset="0"/>
              </a:rPr>
              <a:t> (2010): is from </a:t>
            </a:r>
            <a:r>
              <a:rPr lang="en-SG" sz="3400" dirty="0" err="1">
                <a:effectLst/>
                <a:ea typeface="DengXian" panose="02010600030101010101" pitchFamily="2" charset="-122"/>
                <a:cs typeface="Times New Roman" panose="02020603050405020304" pitchFamily="18" charset="0"/>
              </a:rPr>
              <a:t>Gevurtz</a:t>
            </a:r>
            <a:r>
              <a:rPr lang="en-SG" sz="3400" dirty="0">
                <a:effectLst/>
                <a:ea typeface="DengXian" panose="02010600030101010101" pitchFamily="2" charset="-122"/>
                <a:cs typeface="Times New Roman" panose="02020603050405020304" pitchFamily="18" charset="0"/>
              </a:rPr>
              <a:t>, Franklin A., "Corporation Law" (2010). McGeorge School of Law Teaching Materials. 18.</a:t>
            </a:r>
          </a:p>
          <a:p>
            <a:pPr>
              <a:lnSpc>
                <a:spcPct val="107000"/>
              </a:lnSpc>
              <a:spcAft>
                <a:spcPts val="800"/>
              </a:spcAft>
            </a:pPr>
            <a:r>
              <a:rPr lang="en-SG" sz="3400" dirty="0">
                <a:effectLst/>
                <a:ea typeface="DengXian" panose="02010600030101010101" pitchFamily="2" charset="-122"/>
                <a:cs typeface="Times New Roman" panose="02020603050405020304" pitchFamily="18" charset="0"/>
              </a:rPr>
              <a:t>Deck 16 Slide 6: Kershaw (2012): is from David Kershaw, “Company Law in Context: Text and Materials”, 421 (2nd ed, Oxford University Press, 2012)</a:t>
            </a:r>
          </a:p>
          <a:p>
            <a:pPr>
              <a:lnSpc>
                <a:spcPct val="107000"/>
              </a:lnSpc>
              <a:spcAft>
                <a:spcPts val="800"/>
              </a:spcAft>
            </a:pPr>
            <a:r>
              <a:rPr lang="en-SG" sz="3400" dirty="0">
                <a:effectLst/>
                <a:ea typeface="DengXian" panose="02010600030101010101" pitchFamily="2" charset="-122"/>
                <a:cs typeface="Times New Roman" panose="02020603050405020304" pitchFamily="18" charset="0"/>
              </a:rPr>
              <a:t>Deck 16 Slide 7: </a:t>
            </a:r>
            <a:r>
              <a:rPr lang="en-US" sz="3400" dirty="0">
                <a:effectLst/>
                <a:ea typeface="DengXian" panose="02010600030101010101" pitchFamily="2" charset="-122"/>
                <a:cs typeface="Times New Roman" panose="02020603050405020304" pitchFamily="18" charset="0"/>
              </a:rPr>
              <a:t>(Gower and Davies, 2016).</a:t>
            </a:r>
            <a:r>
              <a:rPr lang="en-SG" sz="3400" dirty="0">
                <a:ea typeface="DengXian" panose="02010600030101010101" pitchFamily="2" charset="-122"/>
                <a:cs typeface="Times New Roman" panose="02020603050405020304" pitchFamily="18" charset="0"/>
              </a:rPr>
              <a:t> Is from </a:t>
            </a:r>
            <a:r>
              <a:rPr lang="en-SG" sz="3400" dirty="0">
                <a:solidFill>
                  <a:srgbClr val="000000"/>
                </a:solidFill>
                <a:effectLst/>
                <a:ea typeface="DengXian" panose="02010600030101010101" pitchFamily="2" charset="-122"/>
                <a:cs typeface="Times New Roman" panose="02020603050405020304" pitchFamily="18" charset="0"/>
              </a:rPr>
              <a:t>“Gower: Principles of Modern Company Law”, PL Davies et al, London : Sweet &amp; Maxwell, 2016.</a:t>
            </a:r>
            <a:endParaRPr lang="en-SG" sz="3400" dirty="0">
              <a:effectLst/>
              <a:ea typeface="DengXian" panose="02010600030101010101" pitchFamily="2" charset="-122"/>
              <a:cs typeface="Times New Roman" panose="02020603050405020304" pitchFamily="18" charset="0"/>
            </a:endParaRPr>
          </a:p>
          <a:p>
            <a:pPr>
              <a:lnSpc>
                <a:spcPct val="107000"/>
              </a:lnSpc>
              <a:spcAft>
                <a:spcPts val="800"/>
              </a:spcAft>
            </a:pPr>
            <a:r>
              <a:rPr lang="en-SG" sz="3400" dirty="0">
                <a:solidFill>
                  <a:srgbClr val="000000"/>
                </a:solidFill>
                <a:effectLst/>
                <a:ea typeface="DengXian" panose="02010600030101010101" pitchFamily="2" charset="-122"/>
                <a:cs typeface="Times New Roman" panose="02020603050405020304" pitchFamily="18" charset="0"/>
              </a:rPr>
              <a:t>Deck 16 Slide 52: </a:t>
            </a:r>
            <a:r>
              <a:rPr lang="en-US" sz="3400" dirty="0">
                <a:solidFill>
                  <a:srgbClr val="000000"/>
                </a:solidFill>
                <a:effectLst/>
                <a:ea typeface="DengXian" panose="02010600030101010101" pitchFamily="2" charset="-122"/>
                <a:cs typeface="Times New Roman" panose="02020603050405020304" pitchFamily="18" charset="0"/>
              </a:rPr>
              <a:t>see </a:t>
            </a:r>
            <a:r>
              <a:rPr lang="en-US" sz="3400" dirty="0" err="1">
                <a:solidFill>
                  <a:srgbClr val="000000"/>
                </a:solidFill>
                <a:effectLst/>
                <a:ea typeface="DengXian" panose="02010600030101010101" pitchFamily="2" charset="-122"/>
                <a:cs typeface="Times New Roman" panose="02020603050405020304" pitchFamily="18" charset="0"/>
              </a:rPr>
              <a:t>Ferri</a:t>
            </a:r>
            <a:r>
              <a:rPr lang="en-US" sz="3400" dirty="0">
                <a:solidFill>
                  <a:srgbClr val="000000"/>
                </a:solidFill>
                <a:effectLst/>
                <a:ea typeface="DengXian" panose="02010600030101010101" pitchFamily="2" charset="-122"/>
                <a:cs typeface="Times New Roman" panose="02020603050405020304" pitchFamily="18" charset="0"/>
              </a:rPr>
              <a:t> and Maber, 2013 is from</a:t>
            </a:r>
            <a:r>
              <a:rPr lang="en-SG" sz="3400" dirty="0">
                <a:ea typeface="DengXian" panose="02010600030101010101" pitchFamily="2" charset="-122"/>
                <a:cs typeface="Times New Roman" panose="02020603050405020304" pitchFamily="18" charset="0"/>
              </a:rPr>
              <a:t> </a:t>
            </a:r>
            <a:r>
              <a:rPr lang="en-SG" sz="3400" dirty="0">
                <a:solidFill>
                  <a:srgbClr val="000000"/>
                </a:solidFill>
                <a:effectLst/>
                <a:ea typeface="DengXian" panose="02010600030101010101" pitchFamily="2" charset="-122"/>
                <a:cs typeface="Times New Roman" panose="02020603050405020304" pitchFamily="18" charset="0"/>
              </a:rPr>
              <a:t>Fabrizio </a:t>
            </a:r>
            <a:r>
              <a:rPr lang="en-SG" sz="3400" dirty="0" err="1">
                <a:solidFill>
                  <a:srgbClr val="000000"/>
                </a:solidFill>
                <a:effectLst/>
                <a:ea typeface="DengXian" panose="02010600030101010101" pitchFamily="2" charset="-122"/>
                <a:cs typeface="Times New Roman" panose="02020603050405020304" pitchFamily="18" charset="0"/>
              </a:rPr>
              <a:t>Ferri</a:t>
            </a:r>
            <a:r>
              <a:rPr lang="en-SG" sz="3400" dirty="0">
                <a:solidFill>
                  <a:srgbClr val="000000"/>
                </a:solidFill>
                <a:effectLst/>
                <a:ea typeface="DengXian" panose="02010600030101010101" pitchFamily="2" charset="-122"/>
                <a:cs typeface="Times New Roman" panose="02020603050405020304" pitchFamily="18" charset="0"/>
              </a:rPr>
              <a:t>, David A. Maber, Say on Pay Votes and CEO Compensation: Evidence from the UK, Review of Finance, Volume 17, Issue 2, April 2013, Pages 527–563, </a:t>
            </a:r>
            <a:r>
              <a:rPr lang="en-SG" sz="3400" u="sng" dirty="0">
                <a:solidFill>
                  <a:srgbClr val="000000"/>
                </a:solidFill>
                <a:effectLst/>
                <a:ea typeface="DengXian" panose="02010600030101010101" pitchFamily="2" charset="-122"/>
                <a:cs typeface="Times New Roman" panose="02020603050405020304" pitchFamily="18" charset="0"/>
                <a:hlinkClick r:id="rId2"/>
              </a:rPr>
              <a:t>https://doi.org/10.1093/rof/rfs003</a:t>
            </a:r>
            <a:r>
              <a:rPr lang="en-SG" sz="3400" dirty="0">
                <a:solidFill>
                  <a:srgbClr val="000000"/>
                </a:solidFill>
                <a:effectLst/>
                <a:ea typeface="DengXian" panose="02010600030101010101" pitchFamily="2" charset="-122"/>
                <a:cs typeface="Times New Roman" panose="02020603050405020304" pitchFamily="18" charset="0"/>
              </a:rPr>
              <a:t>.</a:t>
            </a:r>
            <a:endParaRPr lang="en-SG" sz="3400" dirty="0">
              <a:effectLst/>
              <a:ea typeface="DengXian" panose="02010600030101010101" pitchFamily="2" charset="-122"/>
              <a:cs typeface="Times New Roman" panose="02020603050405020304" pitchFamily="18" charset="0"/>
            </a:endParaRPr>
          </a:p>
          <a:p>
            <a:pPr>
              <a:lnSpc>
                <a:spcPct val="107000"/>
              </a:lnSpc>
              <a:spcAft>
                <a:spcPts val="800"/>
              </a:spcAft>
            </a:pPr>
            <a:r>
              <a:rPr lang="en-SG" sz="3400" dirty="0">
                <a:solidFill>
                  <a:srgbClr val="000000"/>
                </a:solidFill>
                <a:effectLst/>
                <a:ea typeface="DengXian" panose="02010600030101010101" pitchFamily="2" charset="-122"/>
                <a:cs typeface="Times New Roman" panose="02020603050405020304" pitchFamily="18" charset="0"/>
              </a:rPr>
              <a:t>Deck 16 Slide 53: </a:t>
            </a:r>
            <a:r>
              <a:rPr lang="en-US" sz="3400" dirty="0">
                <a:solidFill>
                  <a:srgbClr val="000000"/>
                </a:solidFill>
                <a:effectLst/>
                <a:ea typeface="DengXian" panose="02010600030101010101" pitchFamily="2" charset="-122"/>
                <a:cs typeface="Times New Roman" panose="02020603050405020304" pitchFamily="18" charset="0"/>
              </a:rPr>
              <a:t>see </a:t>
            </a:r>
            <a:r>
              <a:rPr lang="en-US" sz="3400" dirty="0" err="1">
                <a:solidFill>
                  <a:srgbClr val="000000"/>
                </a:solidFill>
                <a:effectLst/>
                <a:ea typeface="DengXian" panose="02010600030101010101" pitchFamily="2" charset="-122"/>
                <a:cs typeface="Times New Roman" panose="02020603050405020304" pitchFamily="18" charset="0"/>
              </a:rPr>
              <a:t>Bebchuk</a:t>
            </a:r>
            <a:r>
              <a:rPr lang="en-US" sz="3400" dirty="0">
                <a:solidFill>
                  <a:srgbClr val="000000"/>
                </a:solidFill>
                <a:effectLst/>
                <a:ea typeface="DengXian" panose="02010600030101010101" pitchFamily="2" charset="-122"/>
                <a:cs typeface="Times New Roman" panose="02020603050405020304" pitchFamily="18" charset="0"/>
              </a:rPr>
              <a:t> et al. 2014 is from </a:t>
            </a:r>
            <a:r>
              <a:rPr lang="en-SG" sz="3400" dirty="0" err="1">
                <a:solidFill>
                  <a:srgbClr val="000000"/>
                </a:solidFill>
                <a:effectLst/>
                <a:ea typeface="DengXian" panose="02010600030101010101" pitchFamily="2" charset="-122"/>
                <a:cs typeface="Times New Roman" panose="02020603050405020304" pitchFamily="18" charset="0"/>
              </a:rPr>
              <a:t>Bebchuk</a:t>
            </a:r>
            <a:r>
              <a:rPr lang="en-SG" sz="3400" dirty="0">
                <a:solidFill>
                  <a:srgbClr val="000000"/>
                </a:solidFill>
                <a:effectLst/>
                <a:ea typeface="DengXian" panose="02010600030101010101" pitchFamily="2" charset="-122"/>
                <a:cs typeface="Times New Roman" panose="02020603050405020304" pitchFamily="18" charset="0"/>
              </a:rPr>
              <a:t>, Lucian A. and Cohen, Alma and Wang, Charles C. Y., “Golden Parachutes and the Wealth of Shareholders” (October 2012). Journal of Corporate Finance, Vol. 25, April 2014, pp. 140-154, Harvard Law School John M. Olin </a:t>
            </a:r>
            <a:r>
              <a:rPr lang="en-SG" sz="3400" dirty="0" err="1">
                <a:solidFill>
                  <a:srgbClr val="000000"/>
                </a:solidFill>
                <a:effectLst/>
                <a:ea typeface="DengXian" panose="02010600030101010101" pitchFamily="2" charset="-122"/>
                <a:cs typeface="Times New Roman" panose="02020603050405020304" pitchFamily="18" charset="0"/>
              </a:rPr>
              <a:t>Center</a:t>
            </a:r>
            <a:r>
              <a:rPr lang="en-SG" sz="3400" dirty="0">
                <a:solidFill>
                  <a:srgbClr val="000000"/>
                </a:solidFill>
                <a:effectLst/>
                <a:ea typeface="DengXian" panose="02010600030101010101" pitchFamily="2" charset="-122"/>
                <a:cs typeface="Times New Roman" panose="02020603050405020304" pitchFamily="18" charset="0"/>
              </a:rPr>
              <a:t> Discussion Paper No. 683, Available at SSRN: </a:t>
            </a:r>
            <a:r>
              <a:rPr lang="en-SG" sz="3400" u="sng" dirty="0">
                <a:solidFill>
                  <a:srgbClr val="000000"/>
                </a:solidFill>
                <a:effectLst/>
                <a:ea typeface="DengXian" panose="02010600030101010101" pitchFamily="2" charset="-122"/>
                <a:cs typeface="Times New Roman" panose="02020603050405020304" pitchFamily="18" charset="0"/>
                <a:hlinkClick r:id="rId3"/>
              </a:rPr>
              <a:t>https://ssrn.com/abstract=1718488</a:t>
            </a:r>
            <a:r>
              <a:rPr lang="en-SG" sz="3400" dirty="0">
                <a:solidFill>
                  <a:srgbClr val="000000"/>
                </a:solidFill>
                <a:effectLst/>
                <a:ea typeface="DengXian" panose="02010600030101010101" pitchFamily="2" charset="-122"/>
                <a:cs typeface="Times New Roman" panose="02020603050405020304" pitchFamily="18" charset="0"/>
              </a:rPr>
              <a:t>.</a:t>
            </a:r>
            <a:endParaRPr lang="en-SG" sz="3400" dirty="0">
              <a:effectLst/>
              <a:ea typeface="DengXian" panose="02010600030101010101" pitchFamily="2" charset="-122"/>
              <a:cs typeface="Times New Roman" panose="02020603050405020304" pitchFamily="18" charset="0"/>
            </a:endParaRPr>
          </a:p>
          <a:p>
            <a:endParaRPr lang="en-SG" dirty="0"/>
          </a:p>
        </p:txBody>
      </p:sp>
      <p:sp>
        <p:nvSpPr>
          <p:cNvPr id="4" name="Slide Number Placeholder 3">
            <a:extLst>
              <a:ext uri="{FF2B5EF4-FFF2-40B4-BE49-F238E27FC236}">
                <a16:creationId xmlns:a16="http://schemas.microsoft.com/office/drawing/2014/main" id="{0CF8D0EE-8267-4C12-AC7B-B888090B830A}"/>
              </a:ext>
            </a:extLst>
          </p:cNvPr>
          <p:cNvSpPr>
            <a:spLocks noGrp="1"/>
          </p:cNvSpPr>
          <p:nvPr>
            <p:ph type="sldNum" sz="quarter" idx="12"/>
          </p:nvPr>
        </p:nvSpPr>
        <p:spPr/>
        <p:txBody>
          <a:bodyPr/>
          <a:lstStyle/>
          <a:p>
            <a:fld id="{7128DA7F-F6FE-453F-B8BB-1900E7257DA6}" type="slidenum">
              <a:rPr lang="en-US" smtClean="0"/>
              <a:t>61</a:t>
            </a:fld>
            <a:endParaRPr lang="en-US" dirty="0"/>
          </a:p>
        </p:txBody>
      </p:sp>
    </p:spTree>
    <p:extLst>
      <p:ext uri="{BB962C8B-B14F-4D97-AF65-F5344CB8AC3E}">
        <p14:creationId xmlns:p14="http://schemas.microsoft.com/office/powerpoint/2010/main" val="2331383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Why? Recall the “business judgement rule” in Slide Deck 13 (Slide 15). Recall also the strict prophylactic duty to avoid conflicts of interest in Slide Deck 15. </a:t>
            </a:r>
          </a:p>
          <a:p>
            <a:pPr lvl="1"/>
            <a:r>
              <a:rPr lang="en-US" sz="1800" dirty="0"/>
              <a:t>Are courts better at identifying conflicts of interest, or issues of incompetence?</a:t>
            </a:r>
          </a:p>
          <a:p>
            <a:r>
              <a:rPr lang="en-US" sz="2000" dirty="0"/>
              <a:t>Most scholars opine that courts are far better at identifying positions whereby duties and interests conflict, as opposed to decisions that might seem incompetent on hindsight, but could have been made </a:t>
            </a:r>
            <a:r>
              <a:rPr lang="en-US" sz="2000" i="1" dirty="0"/>
              <a:t>bona fide </a:t>
            </a:r>
            <a:r>
              <a:rPr lang="en-US" sz="2000" dirty="0"/>
              <a:t>in the best interests of the company at the time the decisions were made (Gower and Davies, 2016).</a:t>
            </a:r>
          </a:p>
          <a:p>
            <a:pPr lvl="1"/>
            <a:r>
              <a:rPr lang="en-US" sz="1800" dirty="0"/>
              <a:t>Thus, there may be a normative case for an approach re “negligence duties” (i.e. duties of care, skill and diligence) that are (much) less strict when compared to duties to avoid conflicts of interest.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1738345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At present, the duties of care, skill, and diligence are normally treated as comprising </a:t>
            </a:r>
            <a:r>
              <a:rPr lang="en-US" sz="2000" b="1" i="1" u="sng" dirty="0"/>
              <a:t>a composite duty of care</a:t>
            </a:r>
            <a:r>
              <a:rPr lang="en-US" sz="2000" b="1" i="1" dirty="0"/>
              <a:t>, even though other academic commentary has suggested that the three duties overlap with one another and are not mutually exclusive.</a:t>
            </a:r>
          </a:p>
          <a:p>
            <a:r>
              <a:rPr lang="en-US" sz="2000" dirty="0"/>
              <a:t>Tjio et al. (2024): “Although couched in language that suggests three separate duties, </a:t>
            </a:r>
            <a:r>
              <a:rPr lang="en-US" sz="2000" b="1" i="1" u="sng" dirty="0"/>
              <a:t>the duty is essentially one composite duty of care</a:t>
            </a:r>
            <a:r>
              <a:rPr lang="en-US" sz="2000" b="1" i="1" dirty="0"/>
              <a:t>, which encompasses the two elements of skill (or competence) and diligence.</a:t>
            </a:r>
            <a:r>
              <a:rPr lang="en-US" sz="2000" dirty="0"/>
              <a:t> This is because the care shown by anyone is largely determined by how skilled or competent, and how diligent, that person is.”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371161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FB3F2-C2E9-C7B9-A093-7FA727BE99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CF1553-4D42-F638-E413-2883F8FF8437}"/>
              </a:ext>
            </a:extLst>
          </p:cNvPr>
          <p:cNvSpPr>
            <a:spLocks noGrp="1"/>
          </p:cNvSpPr>
          <p:nvPr>
            <p:ph type="title"/>
          </p:nvPr>
        </p:nvSpPr>
        <p:spPr/>
        <p:txBody>
          <a:bodyPr/>
          <a:lstStyle/>
          <a:p>
            <a:r>
              <a:rPr lang="en-US" dirty="0"/>
              <a:t>Duties of care/skill/diligence</a:t>
            </a:r>
          </a:p>
        </p:txBody>
      </p:sp>
      <p:sp>
        <p:nvSpPr>
          <p:cNvPr id="3" name="Content Placeholder 2">
            <a:extLst>
              <a:ext uri="{FF2B5EF4-FFF2-40B4-BE49-F238E27FC236}">
                <a16:creationId xmlns:a16="http://schemas.microsoft.com/office/drawing/2014/main" id="{C7D66EFD-80EC-5BF8-2E1A-5B3130599504}"/>
              </a:ext>
            </a:extLst>
          </p:cNvPr>
          <p:cNvSpPr>
            <a:spLocks noGrp="1"/>
          </p:cNvSpPr>
          <p:nvPr>
            <p:ph idx="1"/>
          </p:nvPr>
        </p:nvSpPr>
        <p:spPr>
          <a:xfrm>
            <a:off x="581194" y="2180498"/>
            <a:ext cx="11029615" cy="4355769"/>
          </a:xfrm>
        </p:spPr>
        <p:txBody>
          <a:bodyPr>
            <a:noAutofit/>
          </a:bodyPr>
          <a:lstStyle/>
          <a:p>
            <a:pPr marL="0" indent="0">
              <a:buNone/>
            </a:pPr>
            <a:r>
              <a:rPr lang="en-US" sz="2000" b="1" i="1" dirty="0"/>
              <a:t>Goh Jin Hian v Inter-Pacific Petroleum Pte Ltd (in liquidation) [2025] SGHC(A) 7</a:t>
            </a:r>
          </a:p>
          <a:p>
            <a:r>
              <a:rPr lang="en-US" sz="2000" dirty="0"/>
              <a:t>At [1] to [2]: “It is trite that a director should not be a “mere sentinel who … occasionally doze[s] off at his post”… Such dereliction of duty presents incipient risks to the company as it presents fertile ground for abuse, often attracting severe consequences. It is for this reason that the law creates a range of sanctions against directors who abdicate their duties by turning a blind eye to the affairs of their companies.”</a:t>
            </a:r>
          </a:p>
          <a:p>
            <a:r>
              <a:rPr lang="en-US" sz="2000" dirty="0"/>
              <a:t>“However, it does not follow that where a director has fallen asleep at the wheel, any or all losses occasioned to the company during the slumber should be vested on the director. </a:t>
            </a:r>
            <a:r>
              <a:rPr lang="en-US" sz="2000" b="1" i="1" u="sng" dirty="0"/>
              <a:t>Where the director has breached the duty of care, skill and diligence (“Care Duty”)</a:t>
            </a:r>
            <a:r>
              <a:rPr lang="en-US" sz="2000" dirty="0"/>
              <a:t>, the burden is on the company to prove that the breach has caused the loss suffered by the company. Whether the company has discharged this burden is the principal issue in this appeal.”</a:t>
            </a:r>
          </a:p>
        </p:txBody>
      </p:sp>
      <p:sp>
        <p:nvSpPr>
          <p:cNvPr id="4" name="Slide Number Placeholder 3">
            <a:extLst>
              <a:ext uri="{FF2B5EF4-FFF2-40B4-BE49-F238E27FC236}">
                <a16:creationId xmlns:a16="http://schemas.microsoft.com/office/drawing/2014/main" id="{459D9355-E5CB-6869-9430-8384A0AB9F10}"/>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313612817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24645</TotalTime>
  <Words>10705</Words>
  <Application>Microsoft Office PowerPoint</Application>
  <PresentationFormat>Widescreen</PresentationFormat>
  <Paragraphs>426</Paragraphs>
  <Slides>61</Slides>
  <Notes>60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DengXian</vt:lpstr>
      <vt:lpstr>Calibri</vt:lpstr>
      <vt:lpstr>Gill Sans MT</vt:lpstr>
      <vt:lpstr>Wingdings 2</vt:lpstr>
      <vt:lpstr>Dividend</vt:lpstr>
      <vt:lpstr>Company Law (LC2008C) 15. directors’ duties IV</vt:lpstr>
      <vt:lpstr>Directors’ duties Iv</vt:lpstr>
      <vt:lpstr>Overview/recap</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Duties of care/skill/diligence</vt:lpstr>
      <vt:lpstr>The Duty to Act Bona-Fide in the Company’s Best Interests</vt:lpstr>
      <vt:lpstr>The Duty to Act Bona-Fide in the Company’s Best Interests</vt:lpstr>
      <vt:lpstr>The Duty to Act Bona-Fide in the Company’s Best Interests</vt:lpstr>
      <vt:lpstr>Statutory duties</vt:lpstr>
      <vt:lpstr>Statutory duties</vt:lpstr>
      <vt:lpstr>Statutory duties</vt:lpstr>
      <vt:lpstr>Statutory duties</vt:lpstr>
      <vt:lpstr>Statutory duties</vt:lpstr>
      <vt:lpstr>Statutory duties</vt:lpstr>
      <vt:lpstr>Duties of care/skill/diligence</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Statutory duties</vt:lpstr>
      <vt:lpstr>Remedies and relief [not examinable]</vt:lpstr>
      <vt:lpstr>Remedies and relief</vt:lpstr>
      <vt:lpstr>Remedies and relief</vt:lpstr>
      <vt:lpstr>Q&amp;A</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1687</cp:revision>
  <dcterms:created xsi:type="dcterms:W3CDTF">2020-08-23T16:07:02Z</dcterms:created>
  <dcterms:modified xsi:type="dcterms:W3CDTF">2025-10-16T02:53:12Z</dcterms:modified>
</cp:coreProperties>
</file>