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62"/>
  </p:notesMasterIdLst>
  <p:sldIdLst>
    <p:sldId id="256" r:id="rId2"/>
    <p:sldId id="258" r:id="rId3"/>
    <p:sldId id="813" r:id="rId4"/>
    <p:sldId id="1025" r:id="rId5"/>
    <p:sldId id="1026" r:id="rId6"/>
    <p:sldId id="1027" r:id="rId7"/>
    <p:sldId id="1028" r:id="rId8"/>
    <p:sldId id="1031" r:id="rId9"/>
    <p:sldId id="1029" r:id="rId10"/>
    <p:sldId id="1030" r:id="rId11"/>
    <p:sldId id="1118" r:id="rId12"/>
    <p:sldId id="915" r:id="rId13"/>
    <p:sldId id="372" r:id="rId14"/>
    <p:sldId id="1038" r:id="rId15"/>
    <p:sldId id="988" r:id="rId16"/>
    <p:sldId id="1032" r:id="rId17"/>
    <p:sldId id="1033" r:id="rId18"/>
    <p:sldId id="1034" r:id="rId19"/>
    <p:sldId id="1035" r:id="rId20"/>
    <p:sldId id="1036" r:id="rId21"/>
    <p:sldId id="1037" r:id="rId22"/>
    <p:sldId id="1039" r:id="rId23"/>
    <p:sldId id="1115" r:id="rId24"/>
    <p:sldId id="1040" r:id="rId25"/>
    <p:sldId id="1041" r:id="rId26"/>
    <p:sldId id="1042" r:id="rId27"/>
    <p:sldId id="1117" r:id="rId28"/>
    <p:sldId id="1043" r:id="rId29"/>
    <p:sldId id="1044" r:id="rId30"/>
    <p:sldId id="1045" r:id="rId31"/>
    <p:sldId id="1046" r:id="rId32"/>
    <p:sldId id="1047" r:id="rId33"/>
    <p:sldId id="1092" r:id="rId34"/>
    <p:sldId id="1093" r:id="rId35"/>
    <p:sldId id="1119" r:id="rId36"/>
    <p:sldId id="1094" r:id="rId37"/>
    <p:sldId id="1098" r:id="rId38"/>
    <p:sldId id="1095" r:id="rId39"/>
    <p:sldId id="1099" r:id="rId40"/>
    <p:sldId id="1096" r:id="rId41"/>
    <p:sldId id="1048" r:id="rId42"/>
    <p:sldId id="1097" r:id="rId43"/>
    <p:sldId id="1100" r:id="rId44"/>
    <p:sldId id="1101" r:id="rId45"/>
    <p:sldId id="1116" r:id="rId46"/>
    <p:sldId id="1102" r:id="rId47"/>
    <p:sldId id="1103" r:id="rId48"/>
    <p:sldId id="1104" r:id="rId49"/>
    <p:sldId id="1105" r:id="rId50"/>
    <p:sldId id="1107" r:id="rId51"/>
    <p:sldId id="1108" r:id="rId52"/>
    <p:sldId id="1110" r:id="rId53"/>
    <p:sldId id="1112" r:id="rId54"/>
    <p:sldId id="1113" r:id="rId55"/>
    <p:sldId id="1049" r:id="rId56"/>
    <p:sldId id="1050" r:id="rId57"/>
    <p:sldId id="1051" r:id="rId58"/>
    <p:sldId id="1053" r:id="rId59"/>
    <p:sldId id="1054" r:id="rId60"/>
    <p:sldId id="337"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3" autoAdjust="0"/>
    <p:restoredTop sz="86903" autoAdjust="0"/>
  </p:normalViewPr>
  <p:slideViewPr>
    <p:cSldViewPr snapToGrid="0">
      <p:cViewPr varScale="1">
        <p:scale>
          <a:sx n="94" d="100"/>
          <a:sy n="94" d="100"/>
        </p:scale>
        <p:origin x="1122"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10/13/2025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496888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450202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4105428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1580008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8874817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15380806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A1044-30A4-C378-0248-330D1ACB85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B803CD-3688-63CB-7268-BD59A076F82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FF711A1-C997-3075-CD72-599C919F33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C9661-CBFC-654A-B8FB-A37F8CA938EC}"/>
              </a:ext>
            </a:extLst>
          </p:cNvPr>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10667776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41426266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33985224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3656999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1742622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4050987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360229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16419763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12359252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42583864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32172168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30815204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15445168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1552935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25680761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35374429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16394501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29234607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29628772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Answer to Q is either or both, depending on the context.</a:t>
            </a:r>
          </a:p>
        </p:txBody>
      </p:sp>
      <p:sp>
        <p:nvSpPr>
          <p:cNvPr id="4" name="Slide Number Placeholder 3"/>
          <p:cNvSpPr>
            <a:spLocks noGrp="1"/>
          </p:cNvSpPr>
          <p:nvPr>
            <p:ph type="sldNum" sz="quarter" idx="5"/>
          </p:nvPr>
        </p:nvSpPr>
        <p:spPr/>
        <p:txBody>
          <a:bodyPr/>
          <a:lstStyle/>
          <a:p>
            <a:fld id="{C5CB39C3-7704-43B7-896D-E2F268455EEA}" type="slidenum">
              <a:rPr lang="en-US" smtClean="0"/>
              <a:t>55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Answer to Q is either or both, depending on the context.</a:t>
            </a:r>
          </a:p>
        </p:txBody>
      </p:sp>
      <p:sp>
        <p:nvSpPr>
          <p:cNvPr id="4" name="Slide Number Placeholder 3"/>
          <p:cNvSpPr>
            <a:spLocks noGrp="1"/>
          </p:cNvSpPr>
          <p:nvPr>
            <p:ph type="sldNum" sz="quarter" idx="5"/>
          </p:nvPr>
        </p:nvSpPr>
        <p:spPr/>
        <p:txBody>
          <a:bodyPr/>
          <a:lstStyle/>
          <a:p>
            <a:fld id="{C5CB39C3-7704-43B7-896D-E2F268455EEA}" type="slidenum">
              <a:rPr lang="en-US" smtClean="0"/>
              <a:t>56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60</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52584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10/13/2025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10/13/2025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10/13/2025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10/13/2025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10/13/2025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10/13/2025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10/13/2025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10/13/2025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10/13/2025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10/13/2025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10/13/2025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10/13/2025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16. SHAREHOLDER LITIGATION – CORPORATE WRONGS 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56178"/>
            <a:ext cx="11029615" cy="4355769"/>
          </a:xfrm>
        </p:spPr>
        <p:txBody>
          <a:bodyPr>
            <a:noAutofit/>
          </a:bodyPr>
          <a:lstStyle/>
          <a:p>
            <a:r>
              <a:rPr lang="en-US" dirty="0"/>
              <a:t>On the other hand, in our typical scenario (see slides 5 to 7 and </a:t>
            </a:r>
            <a:r>
              <a:rPr lang="en-US" i="1" dirty="0"/>
              <a:t>Cook v Deeks</a:t>
            </a:r>
            <a:r>
              <a:rPr lang="en-US" dirty="0"/>
              <a:t>) we have a situation where a decision not to sue a director in breach of her duties may be heavily influenced by the board or the director’s personal interests, rather than that of the company.</a:t>
            </a:r>
          </a:p>
          <a:p>
            <a:r>
              <a:rPr lang="en-US" dirty="0"/>
              <a:t>Insofar as the allocation of standing to an individual shareholder (who is not the right-holder) is concerned, however, common law views </a:t>
            </a:r>
            <a:r>
              <a:rPr lang="en-US" b="1" i="1" dirty="0"/>
              <a:t>both</a:t>
            </a:r>
            <a:r>
              <a:rPr lang="en-US" dirty="0"/>
              <a:t> the GM and the BoD as competent bodies to pursue to company’s will. Thus, the views of the GM </a:t>
            </a:r>
            <a:r>
              <a:rPr lang="en-US" i="1" dirty="0"/>
              <a:t>may</a:t>
            </a:r>
            <a:r>
              <a:rPr lang="en-US" dirty="0"/>
              <a:t> be relevant despite s 157A(1) (</a:t>
            </a:r>
            <a:r>
              <a:rPr lang="en-US" i="1" dirty="0"/>
              <a:t>Smith v Croft (No 2)</a:t>
            </a:r>
            <a:r>
              <a:rPr lang="en-US" dirty="0"/>
              <a:t>). </a:t>
            </a:r>
          </a:p>
          <a:p>
            <a:pPr lvl="1"/>
            <a:r>
              <a:rPr lang="en-US" sz="1800" dirty="0"/>
              <a:t>How are the views of the GM relevant? Through the CL or Statutory Derivative Action, or through ratification (NB: We are discussing situations where breach has already occurred).</a:t>
            </a:r>
          </a:p>
          <a:p>
            <a:pPr lvl="1"/>
            <a:r>
              <a:rPr lang="en-US" sz="1800" dirty="0"/>
              <a:t>Insofar as the Statutory Derivative Action is concerned, s 216B(1) provides that “evidence of approval by the members may be taken into account by the Court in making an order under section 216A”.</a:t>
            </a:r>
          </a:p>
          <a:p>
            <a:pPr lvl="1"/>
            <a:r>
              <a:rPr lang="en-US" sz="1800" dirty="0"/>
              <a:t>Furthermore, ratification by the GM extinguishes the potential action altogether, thereby rendering the decision whether to sue irrelevant altogether.</a:t>
            </a:r>
          </a:p>
          <a:p>
            <a:pPr lvl="1"/>
            <a:r>
              <a:rPr lang="en-US" sz="1800" dirty="0"/>
              <a:t>See also s 157A(2) of the CA.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3892078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56178"/>
            <a:ext cx="11029615" cy="4355769"/>
          </a:xfrm>
        </p:spPr>
        <p:txBody>
          <a:bodyPr>
            <a:noAutofit/>
          </a:bodyPr>
          <a:lstStyle/>
          <a:p>
            <a:r>
              <a:rPr lang="en-US" sz="2000" dirty="0"/>
              <a:t>The tension between these two countervailing considerations puts corporate law in a difficult place:</a:t>
            </a:r>
          </a:p>
          <a:p>
            <a:pPr lvl="1"/>
            <a:r>
              <a:rPr lang="en-US" sz="2000" dirty="0"/>
              <a:t>Consider a Company with three shareholders (A, B, and C) and one director (D). </a:t>
            </a:r>
          </a:p>
          <a:p>
            <a:pPr lvl="2"/>
            <a:r>
              <a:rPr lang="en-US" sz="2000" dirty="0"/>
              <a:t>If D breaches her duties to the company, and A and B agree to waive the company’s rights to sue D, should company law nevertheless allow C to sue D? Why or why not?</a:t>
            </a:r>
          </a:p>
          <a:p>
            <a:pPr lvl="2"/>
            <a:r>
              <a:rPr lang="en-US" sz="2000" dirty="0"/>
              <a:t>Would your analysis change if (i) D were also a majority shareholder or if (ii) D were a close friend of both A and B?</a:t>
            </a:r>
          </a:p>
          <a:p>
            <a:pPr lvl="1"/>
            <a:r>
              <a:rPr lang="en-US" sz="2000" dirty="0"/>
              <a:t>This example puts us back in the “arena” of balancing majority and minority shareholder interests.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3978742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Introduction and theoretical background</a:t>
            </a:r>
          </a:p>
        </p:txBody>
      </p:sp>
      <p:sp useBgFill="1">
        <p:nvSpPr>
          <p:cNvPr id="11" name="Rectangle 10">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scale, device&#10;&#10;Description automatically generated">
            <a:extLst>
              <a:ext uri="{FF2B5EF4-FFF2-40B4-BE49-F238E27FC236}">
                <a16:creationId xmlns:a16="http://schemas.microsoft.com/office/drawing/2014/main" id="{3C39CCE4-C12F-43FF-A9C3-FFDC71C3A7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225" y="2533078"/>
            <a:ext cx="3305175" cy="3305175"/>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82069" y="1856678"/>
            <a:ext cx="7463397" cy="4956717"/>
          </a:xfrm>
        </p:spPr>
        <p:txBody>
          <a:bodyPr>
            <a:normAutofit/>
          </a:bodyPr>
          <a:lstStyle/>
          <a:p>
            <a:r>
              <a:rPr lang="en-US" sz="2000" dirty="0"/>
              <a:t>Recall Slide Decks 2 and 9. There, we discussed shareholder-shareholder agency costs.</a:t>
            </a:r>
          </a:p>
          <a:p>
            <a:pPr lvl="1"/>
            <a:r>
              <a:rPr lang="en-US" sz="1800" dirty="0"/>
              <a:t>Shareholder-Shareholder Agency costs are the agency costs that arise from the </a:t>
            </a:r>
            <a:r>
              <a:rPr lang="en-US" sz="1800" b="1" i="1" dirty="0"/>
              <a:t>conflicts of interests amongst shareholders</a:t>
            </a:r>
            <a:r>
              <a:rPr lang="en-US" sz="1800" dirty="0"/>
              <a:t>, not directors/managers.</a:t>
            </a:r>
          </a:p>
          <a:p>
            <a:pPr lvl="2"/>
            <a:r>
              <a:rPr lang="en-US" sz="1600" dirty="0"/>
              <a:t>In particular, a majority coalition of shareholders has both the ability and incentive to exploit minority shareholders. </a:t>
            </a:r>
          </a:p>
          <a:p>
            <a:pPr lvl="2"/>
            <a:r>
              <a:rPr lang="en-US" sz="1600" dirty="0"/>
              <a:t>On the other hand, vesting too much corporate power in the hands of minority gives rise to </a:t>
            </a:r>
            <a:r>
              <a:rPr lang="en-US" sz="1600" i="1" dirty="0"/>
              <a:t>holdout problems</a:t>
            </a:r>
            <a:r>
              <a:rPr lang="en-US" sz="1600" dirty="0"/>
              <a:t>, where minority members may refuse to act in the best interests of the company unless they are given large concessions in exchange for their consent. </a:t>
            </a:r>
          </a:p>
          <a:p>
            <a:r>
              <a:rPr lang="en-US" sz="2000" dirty="0"/>
              <a:t>Like the areas of law on alterations of the constitution, corporate law has to balance these countervailing considerations insofar as corporate wrong are concerned.</a:t>
            </a:r>
          </a:p>
          <a:p>
            <a:pPr lvl="1"/>
            <a:r>
              <a:rPr lang="en-US" sz="1800" dirty="0"/>
              <a:t>Corporate law does so by controlling the </a:t>
            </a:r>
            <a:r>
              <a:rPr lang="en-US" sz="1800" i="1" dirty="0"/>
              <a:t>scope</a:t>
            </a:r>
            <a:r>
              <a:rPr lang="en-US" sz="1800" dirty="0"/>
              <a:t> of derivative actions.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12</a:t>
            </a:fld>
            <a:endParaRPr lang="en-US" dirty="0"/>
          </a:p>
        </p:txBody>
      </p:sp>
    </p:spTree>
    <p:extLst>
      <p:ext uri="{BB962C8B-B14F-4D97-AF65-F5344CB8AC3E}">
        <p14:creationId xmlns:p14="http://schemas.microsoft.com/office/powerpoint/2010/main" val="4225388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C18B0-1236-40EA-B6A7-64FCA192D3E8}"/>
              </a:ext>
            </a:extLst>
          </p:cNvPr>
          <p:cNvSpPr>
            <a:spLocks noGrp="1"/>
          </p:cNvSpPr>
          <p:nvPr>
            <p:ph type="title"/>
          </p:nvPr>
        </p:nvSpPr>
        <p:spPr/>
        <p:txBody>
          <a:bodyPr/>
          <a:lstStyle/>
          <a:p>
            <a:r>
              <a:rPr lang="en-US" dirty="0">
                <a:solidFill>
                  <a:srgbClr val="FFFFFF"/>
                </a:solidFill>
              </a:rPr>
              <a:t>Introduction and theoretical background</a:t>
            </a:r>
            <a:endParaRPr lang="en-US" dirty="0"/>
          </a:p>
        </p:txBody>
      </p:sp>
      <p:sp>
        <p:nvSpPr>
          <p:cNvPr id="4" name="Slide Number Placeholder 3">
            <a:extLst>
              <a:ext uri="{FF2B5EF4-FFF2-40B4-BE49-F238E27FC236}">
                <a16:creationId xmlns:a16="http://schemas.microsoft.com/office/drawing/2014/main" id="{751E827A-0E2E-460E-8A6D-B3761C5EE213}"/>
              </a:ext>
            </a:extLst>
          </p:cNvPr>
          <p:cNvSpPr>
            <a:spLocks noGrp="1"/>
          </p:cNvSpPr>
          <p:nvPr>
            <p:ph type="sldNum" sz="quarter" idx="12"/>
          </p:nvPr>
        </p:nvSpPr>
        <p:spPr/>
        <p:txBody>
          <a:bodyPr/>
          <a:lstStyle/>
          <a:p>
            <a:fld id="{7128DA7F-F6FE-453F-B8BB-1900E7257DA6}" type="slidenum">
              <a:rPr lang="en-US" smtClean="0"/>
              <a:t>13</a:t>
            </a:fld>
            <a:endParaRPr lang="en-US" dirty="0"/>
          </a:p>
        </p:txBody>
      </p:sp>
      <p:cxnSp>
        <p:nvCxnSpPr>
          <p:cNvPr id="6" name="Straight Arrow Connector 5">
            <a:extLst>
              <a:ext uri="{FF2B5EF4-FFF2-40B4-BE49-F238E27FC236}">
                <a16:creationId xmlns:a16="http://schemas.microsoft.com/office/drawing/2014/main" id="{265869C6-A3EC-48CC-BE41-1C77F922D430}"/>
              </a:ext>
            </a:extLst>
          </p:cNvPr>
          <p:cNvCxnSpPr/>
          <p:nvPr/>
        </p:nvCxnSpPr>
        <p:spPr>
          <a:xfrm>
            <a:off x="3601900" y="5820597"/>
            <a:ext cx="37365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0BF9E761-4668-497A-B2CC-6847ABF8A697}"/>
              </a:ext>
            </a:extLst>
          </p:cNvPr>
          <p:cNvCxnSpPr>
            <a:cxnSpLocks/>
          </p:cNvCxnSpPr>
          <p:nvPr/>
        </p:nvCxnSpPr>
        <p:spPr>
          <a:xfrm flipV="1">
            <a:off x="3601900" y="2780333"/>
            <a:ext cx="0" cy="30402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247CCAD5-D062-4B54-9E5B-55990E3F61B7}"/>
              </a:ext>
            </a:extLst>
          </p:cNvPr>
          <p:cNvSpPr/>
          <p:nvPr/>
        </p:nvSpPr>
        <p:spPr>
          <a:xfrm rot="16200000">
            <a:off x="4382821" y="3239643"/>
            <a:ext cx="1794209" cy="2037028"/>
          </a:xfrm>
          <a:prstGeom prst="triangle">
            <a:avLst/>
          </a:prstGeom>
          <a:solidFill>
            <a:schemeClr val="accent1">
              <a:lumMod val="10000"/>
              <a:lumOff val="9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5DE73676-641A-454C-8A71-66CF6891CF77}"/>
              </a:ext>
            </a:extLst>
          </p:cNvPr>
          <p:cNvSpPr/>
          <p:nvPr/>
        </p:nvSpPr>
        <p:spPr>
          <a:xfrm>
            <a:off x="4221957" y="421870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16BDE2A0-4D32-4FD9-9FA8-595E02D2DE39}"/>
              </a:ext>
            </a:extLst>
          </p:cNvPr>
          <p:cNvSpPr/>
          <p:nvPr/>
        </p:nvSpPr>
        <p:spPr>
          <a:xfrm>
            <a:off x="5240471" y="3754162"/>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1CD908D-15A3-49FA-83A1-914BA73AF3E4}"/>
              </a:ext>
            </a:extLst>
          </p:cNvPr>
          <p:cNvSpPr/>
          <p:nvPr/>
        </p:nvSpPr>
        <p:spPr>
          <a:xfrm>
            <a:off x="6258986" y="3321598"/>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9C967276-6E4A-4827-9492-79758BD361D5}"/>
              </a:ext>
            </a:extLst>
          </p:cNvPr>
          <p:cNvSpPr/>
          <p:nvPr/>
        </p:nvSpPr>
        <p:spPr>
          <a:xfrm>
            <a:off x="6258986" y="5115808"/>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B801E9C2-D960-40DD-B3B9-37AE8B069A45}"/>
              </a:ext>
            </a:extLst>
          </p:cNvPr>
          <p:cNvSpPr txBox="1"/>
          <p:nvPr/>
        </p:nvSpPr>
        <p:spPr>
          <a:xfrm>
            <a:off x="3883403" y="4073491"/>
            <a:ext cx="338554" cy="369332"/>
          </a:xfrm>
          <a:prstGeom prst="rect">
            <a:avLst/>
          </a:prstGeom>
          <a:noFill/>
        </p:spPr>
        <p:txBody>
          <a:bodyPr wrap="none" rtlCol="0">
            <a:spAutoFit/>
          </a:bodyPr>
          <a:lstStyle/>
          <a:p>
            <a:r>
              <a:rPr lang="en-US" dirty="0"/>
              <a:t>A</a:t>
            </a:r>
          </a:p>
        </p:txBody>
      </p:sp>
      <p:sp>
        <p:nvSpPr>
          <p:cNvPr id="18" name="TextBox 17">
            <a:extLst>
              <a:ext uri="{FF2B5EF4-FFF2-40B4-BE49-F238E27FC236}">
                <a16:creationId xmlns:a16="http://schemas.microsoft.com/office/drawing/2014/main" id="{0C1E56F7-88C4-44BC-B908-22AB42E28A02}"/>
              </a:ext>
            </a:extLst>
          </p:cNvPr>
          <p:cNvSpPr txBox="1"/>
          <p:nvPr/>
        </p:nvSpPr>
        <p:spPr>
          <a:xfrm>
            <a:off x="6322901" y="3184036"/>
            <a:ext cx="314510" cy="369332"/>
          </a:xfrm>
          <a:prstGeom prst="rect">
            <a:avLst/>
          </a:prstGeom>
          <a:noFill/>
        </p:spPr>
        <p:txBody>
          <a:bodyPr wrap="none" rtlCol="0">
            <a:spAutoFit/>
          </a:bodyPr>
          <a:lstStyle/>
          <a:p>
            <a:r>
              <a:rPr lang="en-US" dirty="0"/>
              <a:t>B</a:t>
            </a:r>
          </a:p>
        </p:txBody>
      </p:sp>
      <p:sp>
        <p:nvSpPr>
          <p:cNvPr id="19" name="TextBox 18">
            <a:extLst>
              <a:ext uri="{FF2B5EF4-FFF2-40B4-BE49-F238E27FC236}">
                <a16:creationId xmlns:a16="http://schemas.microsoft.com/office/drawing/2014/main" id="{FA697DB9-A906-4EB9-AF45-A228ADD8A5E8}"/>
              </a:ext>
            </a:extLst>
          </p:cNvPr>
          <p:cNvSpPr txBox="1"/>
          <p:nvPr/>
        </p:nvSpPr>
        <p:spPr>
          <a:xfrm>
            <a:off x="6337894" y="4970596"/>
            <a:ext cx="348172" cy="369332"/>
          </a:xfrm>
          <a:prstGeom prst="rect">
            <a:avLst/>
          </a:prstGeom>
          <a:noFill/>
        </p:spPr>
        <p:txBody>
          <a:bodyPr wrap="none" rtlCol="0">
            <a:spAutoFit/>
          </a:bodyPr>
          <a:lstStyle/>
          <a:p>
            <a:r>
              <a:rPr lang="en-US" dirty="0"/>
              <a:t>C</a:t>
            </a:r>
          </a:p>
        </p:txBody>
      </p:sp>
      <p:sp>
        <p:nvSpPr>
          <p:cNvPr id="21" name="TextBox 20">
            <a:extLst>
              <a:ext uri="{FF2B5EF4-FFF2-40B4-BE49-F238E27FC236}">
                <a16:creationId xmlns:a16="http://schemas.microsoft.com/office/drawing/2014/main" id="{F6ACC4E2-8CA8-4C4B-A7F2-B2BFAF36BEFF}"/>
              </a:ext>
            </a:extLst>
          </p:cNvPr>
          <p:cNvSpPr txBox="1"/>
          <p:nvPr/>
        </p:nvSpPr>
        <p:spPr>
          <a:xfrm>
            <a:off x="5756322" y="2391852"/>
            <a:ext cx="3364470" cy="646331"/>
          </a:xfrm>
          <a:prstGeom prst="rect">
            <a:avLst/>
          </a:prstGeom>
          <a:noFill/>
        </p:spPr>
        <p:txBody>
          <a:bodyPr wrap="square" rtlCol="0">
            <a:spAutoFit/>
          </a:bodyPr>
          <a:lstStyle/>
          <a:p>
            <a:r>
              <a:rPr lang="en-US" dirty="0"/>
              <a:t>A and B can vote to have the org choose this point</a:t>
            </a:r>
          </a:p>
        </p:txBody>
      </p:sp>
      <p:cxnSp>
        <p:nvCxnSpPr>
          <p:cNvPr id="22" name="Connector: Curved 21">
            <a:extLst>
              <a:ext uri="{FF2B5EF4-FFF2-40B4-BE49-F238E27FC236}">
                <a16:creationId xmlns:a16="http://schemas.microsoft.com/office/drawing/2014/main" id="{722FB6B5-20CE-4C68-B3FD-E38A806B4FC4}"/>
              </a:ext>
            </a:extLst>
          </p:cNvPr>
          <p:cNvCxnSpPr>
            <a:cxnSpLocks/>
          </p:cNvCxnSpPr>
          <p:nvPr/>
        </p:nvCxnSpPr>
        <p:spPr>
          <a:xfrm rot="10800000" flipV="1">
            <a:off x="5279925" y="2943043"/>
            <a:ext cx="476397" cy="757110"/>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BDD9885-B45F-4716-9A1D-961EB72FA15E}"/>
              </a:ext>
            </a:extLst>
          </p:cNvPr>
          <p:cNvSpPr txBox="1"/>
          <p:nvPr/>
        </p:nvSpPr>
        <p:spPr>
          <a:xfrm>
            <a:off x="5180052" y="3488180"/>
            <a:ext cx="914400" cy="914400"/>
          </a:xfrm>
          <a:prstGeom prst="rect">
            <a:avLst/>
          </a:prstGeom>
          <a:noFill/>
        </p:spPr>
        <p:txBody>
          <a:bodyPr wrap="square" rtlCol="0">
            <a:spAutoFit/>
          </a:bodyPr>
          <a:lstStyle/>
          <a:p>
            <a:endParaRPr lang="en-US" dirty="0"/>
          </a:p>
        </p:txBody>
      </p:sp>
      <p:sp>
        <p:nvSpPr>
          <p:cNvPr id="25" name="TextBox 24">
            <a:extLst>
              <a:ext uri="{FF2B5EF4-FFF2-40B4-BE49-F238E27FC236}">
                <a16:creationId xmlns:a16="http://schemas.microsoft.com/office/drawing/2014/main" id="{34BDB171-7750-4BBE-A46D-FFE3EE90E9EB}"/>
              </a:ext>
            </a:extLst>
          </p:cNvPr>
          <p:cNvSpPr txBox="1"/>
          <p:nvPr/>
        </p:nvSpPr>
        <p:spPr>
          <a:xfrm>
            <a:off x="7408032" y="5635931"/>
            <a:ext cx="2348720" cy="369332"/>
          </a:xfrm>
          <a:prstGeom prst="rect">
            <a:avLst/>
          </a:prstGeom>
          <a:noFill/>
        </p:spPr>
        <p:txBody>
          <a:bodyPr wrap="none" rtlCol="0">
            <a:spAutoFit/>
          </a:bodyPr>
          <a:lstStyle/>
          <a:p>
            <a:r>
              <a:rPr lang="en-US" dirty="0"/>
              <a:t>Amount spent on R&amp;D</a:t>
            </a:r>
          </a:p>
        </p:txBody>
      </p:sp>
      <p:sp>
        <p:nvSpPr>
          <p:cNvPr id="27" name="TextBox 26">
            <a:extLst>
              <a:ext uri="{FF2B5EF4-FFF2-40B4-BE49-F238E27FC236}">
                <a16:creationId xmlns:a16="http://schemas.microsoft.com/office/drawing/2014/main" id="{37B838FA-3F5B-4C78-BE76-0DDCF0876DCF}"/>
              </a:ext>
            </a:extLst>
          </p:cNvPr>
          <p:cNvSpPr txBox="1"/>
          <p:nvPr/>
        </p:nvSpPr>
        <p:spPr>
          <a:xfrm>
            <a:off x="2568753" y="2052240"/>
            <a:ext cx="2066293" cy="646331"/>
          </a:xfrm>
          <a:prstGeom prst="rect">
            <a:avLst/>
          </a:prstGeom>
          <a:noFill/>
        </p:spPr>
        <p:txBody>
          <a:bodyPr wrap="square" rtlCol="0">
            <a:spAutoFit/>
          </a:bodyPr>
          <a:lstStyle/>
          <a:p>
            <a:r>
              <a:rPr lang="en-US" dirty="0"/>
              <a:t>Amount spent on CEO compensation</a:t>
            </a:r>
          </a:p>
        </p:txBody>
      </p:sp>
    </p:spTree>
    <p:extLst>
      <p:ext uri="{BB962C8B-B14F-4D97-AF65-F5344CB8AC3E}">
        <p14:creationId xmlns:p14="http://schemas.microsoft.com/office/powerpoint/2010/main" val="2180335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But see Easterbrook and Fischel (1996): “Unless entrepreneurs can fool the investors, a choice of terms that reduces investors' expected returns will produce a corresponding reduction in price. So the people designing the terms under which the corporation will be run have the right incentives. Suppose they must decide whether to allow managers to take corporate opportunities or instead require them to be used by the firm (or sold to third parties unaffiliated with the firm). Managers' ability to appropriate opportunities poses obvious risks of diversion; it may also allow efficient use of opportunities and be a source of compensation for managers, which benefits investors. </a:t>
            </a:r>
            <a:r>
              <a:rPr lang="en-US" b="1" i="1" dirty="0"/>
              <a:t>The net effects, for good or ill, will influence the price investors pay for stock. If the managers make the "wrong" decision-that is, choose the inferior term from the investors' point of view-they must pay for their mistake. To obtain an (inefficient) right to divert opportunities they must pay in advance. The same process applies to terms adopted later; undesirable terms reduce the price the stock fetches in the market, so that investors who buy thereafter will get no less than they pay for. </a:t>
            </a:r>
            <a:r>
              <a:rPr lang="en-US" b="1" i="1" u="sng" dirty="0"/>
              <a:t>All the terms in corporate governance are contractual in the sense that they are fully priced in transactions among the interested parties.</a:t>
            </a:r>
            <a:r>
              <a:rPr lang="en-US" dirty="0"/>
              <a:t>”</a:t>
            </a:r>
          </a:p>
          <a:p>
            <a:r>
              <a:rPr lang="en-US" dirty="0"/>
              <a:t>Do minority shareholders voluntarily subject themselves to majority rule?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3183416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rule in foss v harbottle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We begin by examining the seminal case of </a:t>
            </a:r>
            <a:r>
              <a:rPr lang="en-US" sz="2000" i="1" dirty="0"/>
              <a:t>Foss v Harbottle </a:t>
            </a:r>
            <a:r>
              <a:rPr lang="en-US" sz="2000" dirty="0"/>
              <a:t>(1843) 2 Hare 461, a case that states the starting position of company law.</a:t>
            </a:r>
          </a:p>
          <a:p>
            <a:pPr lvl="1"/>
            <a:r>
              <a:rPr lang="en-US" sz="2000" dirty="0"/>
              <a:t>The common law derivative action arises as an exception to the rule in </a:t>
            </a:r>
            <a:r>
              <a:rPr lang="en-US" sz="2000" i="1" dirty="0"/>
              <a:t>Foss v Harbottle</a:t>
            </a:r>
            <a:r>
              <a:rPr lang="en-US" sz="2000" dirty="0"/>
              <a:t>.</a:t>
            </a:r>
          </a:p>
          <a:p>
            <a:pPr lvl="1"/>
            <a:r>
              <a:rPr lang="en-US" sz="2000" dirty="0"/>
              <a:t>As mentioned earlier, </a:t>
            </a:r>
            <a:r>
              <a:rPr lang="en-US" sz="2000" i="1" dirty="0"/>
              <a:t>Foss v Harbottle </a:t>
            </a:r>
            <a:r>
              <a:rPr lang="en-US" sz="2000" dirty="0"/>
              <a:t>is a case about </a:t>
            </a:r>
            <a:r>
              <a:rPr lang="en-US" sz="2000" i="1" dirty="0"/>
              <a:t>locus standi</a:t>
            </a:r>
            <a:r>
              <a:rPr lang="en-US" sz="2000" dirty="0"/>
              <a:t>, or standing to sue. As such, it is not a substantive rule of company law but actually a rule about who can sue on behalf of the company.</a:t>
            </a:r>
          </a:p>
          <a:p>
            <a:pPr lvl="2"/>
            <a:r>
              <a:rPr lang="en-US" sz="1800" dirty="0"/>
              <a:t>Like the rules on attribution, however, a rule about who can sue on behalf of the company turns out to be critical, because the company is an </a:t>
            </a:r>
            <a:r>
              <a:rPr lang="en-US" sz="1800" i="1" dirty="0"/>
              <a:t>artificial legal entity </a:t>
            </a:r>
            <a:r>
              <a:rPr lang="en-US" sz="1800" dirty="0"/>
              <a:t>and cannot act except through natural persons. </a:t>
            </a:r>
          </a:p>
          <a:p>
            <a:pPr lvl="1"/>
            <a:r>
              <a:rPr lang="en-US" sz="2000" dirty="0"/>
              <a:t>A consideration of the rule in Foss is necessary to determine when a member can sue (i.e., you must fit into an ‘exception’ to Foss or Foss must not apply to sue)</a:t>
            </a:r>
          </a:p>
          <a:p>
            <a:pPr lvl="1"/>
            <a:r>
              <a:rPr lang="en-US" sz="2000" dirty="0"/>
              <a:t>The case law that considers Foss provides a foundation for understanding the policy behind minority shareholder remedies.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4198514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rule in foss v harbottle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Foss v Harbottle </a:t>
            </a:r>
            <a:r>
              <a:rPr lang="en-US" sz="2000" b="1" dirty="0"/>
              <a:t>(1843) 2 Hare 461</a:t>
            </a:r>
          </a:p>
          <a:p>
            <a:r>
              <a:rPr lang="en-US" sz="2000" b="1" dirty="0"/>
              <a:t>Facts: </a:t>
            </a:r>
            <a:r>
              <a:rPr lang="en-US" sz="2000" dirty="0"/>
              <a:t>Two shareholders alleged that directors in the company had sold land to the company at exorbitant prices and had caused the company to make improper mortgages in relation to the property. The shareholders sued the directors for the supposed wrongs done to the company. There was </a:t>
            </a:r>
            <a:r>
              <a:rPr lang="en-US" sz="2000" i="1" dirty="0"/>
              <a:t>no suggestion that the directors who were alleged of wrongdoing held a majority of shares</a:t>
            </a:r>
            <a:r>
              <a:rPr lang="en-US" sz="2000" dirty="0"/>
              <a:t> or had </a:t>
            </a:r>
            <a:r>
              <a:rPr lang="en-US" sz="2000" i="1" dirty="0"/>
              <a:t>de facto </a:t>
            </a:r>
            <a:r>
              <a:rPr lang="en-US" sz="2000" dirty="0"/>
              <a:t>control of the corporation. There was also no suggestion that the complainant shareholders attempted to put before the general meeting whether the lawsuit should be pursued.</a:t>
            </a:r>
          </a:p>
          <a:p>
            <a:r>
              <a:rPr lang="en-US" sz="2000" b="1" dirty="0"/>
              <a:t>Held: </a:t>
            </a:r>
            <a:r>
              <a:rPr lang="en-US" sz="2000" dirty="0"/>
              <a:t>The shareholders </a:t>
            </a:r>
            <a:r>
              <a:rPr lang="en-US" sz="2000" b="1" i="1" dirty="0"/>
              <a:t>did not have standing </a:t>
            </a:r>
            <a:r>
              <a:rPr lang="en-US" sz="2000" dirty="0"/>
              <a:t>to pursue the 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4142485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rule in foss v harbottle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Foss v Harbottle </a:t>
            </a:r>
            <a:r>
              <a:rPr lang="en-US" sz="2000" b="1" dirty="0"/>
              <a:t>(1843) 2 Hare 461</a:t>
            </a:r>
          </a:p>
          <a:p>
            <a:r>
              <a:rPr lang="en-US" sz="2000" b="1" dirty="0"/>
              <a:t>Held: </a:t>
            </a:r>
            <a:r>
              <a:rPr lang="en-US" sz="2000" dirty="0"/>
              <a:t>“In law, </a:t>
            </a:r>
            <a:r>
              <a:rPr lang="en-US" sz="2000" b="1" i="1" dirty="0"/>
              <a:t>the corporation, and the aggregate members of the corporation, are not the same thing for purposes like this</a:t>
            </a:r>
            <a:r>
              <a:rPr lang="en-US" sz="2000" dirty="0"/>
              <a:t>; and the only question can be, whether the facts alleged in this case justify a departure from the rule which prima facie would require that the corporation should sue in its own name…”</a:t>
            </a:r>
          </a:p>
          <a:p>
            <a:r>
              <a:rPr lang="en-US" sz="2000" dirty="0"/>
              <a:t>The rule is seen today as being comprised of two principles:</a:t>
            </a:r>
          </a:p>
          <a:p>
            <a:pPr marL="666892" lvl="1" indent="-342900">
              <a:buFont typeface="+mj-lt"/>
              <a:buAutoNum type="arabicPeriod"/>
            </a:pPr>
            <a:r>
              <a:rPr lang="en-US" sz="1800" dirty="0"/>
              <a:t>The “proper plaintiff principle”.</a:t>
            </a:r>
          </a:p>
          <a:p>
            <a:pPr marL="666892" lvl="1" indent="-342900">
              <a:buFont typeface="+mj-lt"/>
              <a:buAutoNum type="arabicPeriod"/>
            </a:pPr>
            <a:r>
              <a:rPr lang="en-US" sz="1800" dirty="0"/>
              <a:t>The “majority rule principle”.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814620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rule in foss v harbottle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099218"/>
            <a:ext cx="11029615" cy="4355769"/>
          </a:xfrm>
        </p:spPr>
        <p:txBody>
          <a:bodyPr>
            <a:noAutofit/>
          </a:bodyPr>
          <a:lstStyle/>
          <a:p>
            <a:r>
              <a:rPr lang="en-US" dirty="0"/>
              <a:t>The “proper plaintiff” principle is the principle that in an action for a wrong alleged to have been done to the company (e.g. when the directors have breached their duties against the company), the “proper plaintiff” is the company itself.</a:t>
            </a:r>
          </a:p>
          <a:p>
            <a:r>
              <a:rPr lang="en-US" dirty="0"/>
              <a:t>The legal rationale for the “proper plaintiff” principle is that a company is a </a:t>
            </a:r>
            <a:r>
              <a:rPr lang="en-US" b="1" i="1" dirty="0"/>
              <a:t>separate legal entity</a:t>
            </a:r>
            <a:r>
              <a:rPr lang="en-US" dirty="0"/>
              <a:t>.</a:t>
            </a:r>
          </a:p>
          <a:p>
            <a:r>
              <a:rPr lang="en-US" dirty="0"/>
              <a:t>As a company is an entity separate and apart from its members, a member may not sue to enforce a company’s rights.</a:t>
            </a:r>
          </a:p>
          <a:p>
            <a:r>
              <a:rPr lang="en-US" dirty="0"/>
              <a:t>The practical effect of the “proper plaintiff” principle is that it restricts minority shareholders from bringing an action with respect to wrongs done to the company because the majority shareholders (usually) have the </a:t>
            </a:r>
            <a:r>
              <a:rPr lang="en-US" i="1" dirty="0"/>
              <a:t>de facto</a:t>
            </a:r>
            <a:r>
              <a:rPr lang="en-US" dirty="0"/>
              <a:t> power to decide when the company will pursue an action.</a:t>
            </a:r>
          </a:p>
          <a:p>
            <a:pPr lvl="1"/>
            <a:r>
              <a:rPr lang="en-US" dirty="0"/>
              <a:t>This applies regardless of whether the power to pursue an action is vested (via the constitution) in the board or in the general meeting.</a:t>
            </a:r>
          </a:p>
          <a:p>
            <a:pPr lvl="1"/>
            <a:r>
              <a:rPr lang="en-US" dirty="0"/>
              <a:t>Q: Why would the majority/controlling shareholders have the “de facto” power to make these decisions if this power is vested in the board?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1114098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rule in foss v harbottle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078898"/>
            <a:ext cx="11029615" cy="4355769"/>
          </a:xfrm>
        </p:spPr>
        <p:txBody>
          <a:bodyPr>
            <a:noAutofit/>
          </a:bodyPr>
          <a:lstStyle/>
          <a:p>
            <a:r>
              <a:rPr lang="en-US" dirty="0"/>
              <a:t>The “majority rule” principle is the principle that </a:t>
            </a:r>
            <a:r>
              <a:rPr lang="en-US" b="1" i="1" dirty="0"/>
              <a:t>the court should not intervene </a:t>
            </a:r>
            <a:r>
              <a:rPr lang="en-US" dirty="0"/>
              <a:t>where a majority of the shareholders may lawfully ratify the irregularity that forms the basis for the shareholder claim. </a:t>
            </a:r>
          </a:p>
          <a:p>
            <a:pPr lvl="1"/>
            <a:r>
              <a:rPr lang="en-US" dirty="0"/>
              <a:t>While the case which expounded the rule (</a:t>
            </a:r>
            <a:r>
              <a:rPr lang="en-US" i="1" dirty="0"/>
              <a:t>MacDougall</a:t>
            </a:r>
            <a:r>
              <a:rPr lang="en-US" dirty="0"/>
              <a:t>) refers to the notion of “irregularities”, the case is often cited for a broader proposition that </a:t>
            </a:r>
            <a:r>
              <a:rPr lang="en-US" sz="1600" b="1" i="1" dirty="0"/>
              <a:t>no individual member can bring an action in respect of a matter that a company (by its majority) chooses not to pursue</a:t>
            </a:r>
            <a:r>
              <a:rPr lang="en-US" sz="1600" dirty="0"/>
              <a:t>.</a:t>
            </a:r>
            <a:endParaRPr lang="en-US" dirty="0"/>
          </a:p>
          <a:p>
            <a:r>
              <a:rPr lang="en-US" dirty="0"/>
              <a:t>The legal rationale for the “majority rule” principle is that it would be fruitless to allow a shareholder to sue based on an irregularity where the irregularity </a:t>
            </a:r>
            <a:r>
              <a:rPr lang="en-US" b="1" i="1" dirty="0"/>
              <a:t>can be cured by majority ratification</a:t>
            </a:r>
            <a:r>
              <a:rPr lang="en-US" dirty="0"/>
              <a:t>.</a:t>
            </a:r>
          </a:p>
          <a:p>
            <a:r>
              <a:rPr lang="en-US" dirty="0"/>
              <a:t>At common law, the practical effect of the “majority rule” principle is that it restricts minority shareholders from commencing an action with respect to mere irregularities, even if irregularities are breaches of personal rights. </a:t>
            </a:r>
          </a:p>
          <a:p>
            <a:r>
              <a:rPr lang="en-US" dirty="0"/>
              <a:t>Insofar as irregularities are concerned, the importance of the “majority rule” principle is largely attenuated these days due to the statutory regime of s 392 CA (superseding the position at common law).</a:t>
            </a:r>
          </a:p>
          <a:p>
            <a:pPr lvl="1"/>
            <a:r>
              <a:rPr lang="en-US" dirty="0"/>
              <a:t>Under s 392(4)(a) CA, members are vested with the personal right to apply to court for a validating order notwithstanding any failure to comply with the provisions of the constitution.</a:t>
            </a:r>
          </a:p>
          <a:p>
            <a:pPr lvl="1"/>
            <a:r>
              <a:rPr lang="en-US" dirty="0"/>
              <a:t>However, an order under section 392 (4) does not extend to irregularities that result in "substantial injustice" being or is likely to be caused to any person. See Slide Deck on s 392.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1424917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sz="2800" dirty="0">
                <a:solidFill>
                  <a:srgbClr val="FFFFFF"/>
                </a:solidFill>
              </a:rPr>
              <a:t>SHAREHOLDER LITIGATION – CORPORATE WRONGS</a:t>
            </a:r>
            <a:endParaRPr lang="en-US" dirty="0"/>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Introduction and Theoretical Background</a:t>
            </a:r>
          </a:p>
          <a:p>
            <a:r>
              <a:rPr lang="en-US" sz="2000" dirty="0"/>
              <a:t>Corporate Wrongs</a:t>
            </a:r>
          </a:p>
          <a:p>
            <a:pPr lvl="1"/>
            <a:r>
              <a:rPr lang="en-US" sz="1800" dirty="0"/>
              <a:t>The Rule in Foss v Harbottle</a:t>
            </a:r>
          </a:p>
          <a:p>
            <a:pPr lvl="1"/>
            <a:r>
              <a:rPr lang="en-US" sz="1800" dirty="0"/>
              <a:t>When does Foss v Harbottle apply?</a:t>
            </a:r>
          </a:p>
          <a:p>
            <a:pPr lvl="1"/>
            <a:r>
              <a:rPr lang="en-US" sz="1800" dirty="0"/>
              <a:t>The Doctrine of Reflective Loss</a:t>
            </a:r>
          </a:p>
          <a:p>
            <a:pPr lvl="1"/>
            <a:r>
              <a:rPr lang="en-US" sz="1800" dirty="0"/>
              <a:t>Exceptions to Foss: The Common Law Derivative Action (Introduction)</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rule in foss v harbottle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MacDougall v Gardiner </a:t>
            </a:r>
            <a:r>
              <a:rPr lang="en-US" sz="2000" b="1" dirty="0"/>
              <a:t>(1875) 1 Ch D 13 </a:t>
            </a:r>
          </a:p>
          <a:p>
            <a:r>
              <a:rPr lang="en-US" sz="2000" b="1" dirty="0"/>
              <a:t>Facts: </a:t>
            </a:r>
            <a:r>
              <a:rPr lang="en-US" sz="2000" dirty="0"/>
              <a:t>G, a chairman-shareholder-director, adjourned a general meeting of the company without granting the request from M, a shareholder, for a poll. M sought a declaration that the chairman’s action (which essentially denied M of his right to vote) was improper, and sought an injunction restraining the directors from taking further action. </a:t>
            </a:r>
          </a:p>
          <a:p>
            <a:r>
              <a:rPr lang="en-US" sz="2000" b="1" dirty="0"/>
              <a:t>Held: </a:t>
            </a:r>
            <a:r>
              <a:rPr lang="en-US" sz="2000" dirty="0"/>
              <a:t>This was a matter of internal management in which the court should not interfere because the breach was a </a:t>
            </a:r>
            <a:r>
              <a:rPr lang="en-US" sz="2000" i="1" dirty="0"/>
              <a:t>mere irregularity </a:t>
            </a:r>
            <a:r>
              <a:rPr lang="en-US" sz="2000" dirty="0"/>
              <a:t>that </a:t>
            </a:r>
            <a:r>
              <a:rPr lang="en-US" sz="2000" i="1" dirty="0"/>
              <a:t>could</a:t>
            </a:r>
            <a:r>
              <a:rPr lang="en-US" sz="2000" dirty="0"/>
              <a:t> be lawfully ratified by the majority.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1073502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rule in foss v harbottle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MacDougall v Gardiner </a:t>
            </a:r>
            <a:r>
              <a:rPr lang="en-US" sz="2000" b="1" dirty="0"/>
              <a:t>(1875) 1 Ch D 13 </a:t>
            </a:r>
          </a:p>
          <a:p>
            <a:r>
              <a:rPr lang="en-US" sz="2000" b="1" dirty="0"/>
              <a:t>Held: </a:t>
            </a:r>
            <a:r>
              <a:rPr lang="en-US" sz="2000" dirty="0"/>
              <a:t>“In my opinion if the thing complained of is a thing </a:t>
            </a:r>
            <a:r>
              <a:rPr lang="en-US" sz="2000" b="1" i="1" dirty="0"/>
              <a:t>which in substance the majority of the company are entitled to do</a:t>
            </a:r>
            <a:r>
              <a:rPr lang="en-US" sz="2000" dirty="0"/>
              <a:t>, </a:t>
            </a:r>
            <a:r>
              <a:rPr lang="en-US" sz="2000" b="1" i="1" dirty="0"/>
              <a:t>or if something has been done irregularly which the majority of the company are entitled to do regularly, or if something has been done illegally which the majority of the company is entitled to do legally</a:t>
            </a:r>
            <a:r>
              <a:rPr lang="en-US" sz="2000" dirty="0"/>
              <a:t>, </a:t>
            </a:r>
            <a:r>
              <a:rPr lang="en-US" sz="2000" b="1" i="1" dirty="0"/>
              <a:t>there can be no use in having litigation about it</a:t>
            </a:r>
            <a:r>
              <a:rPr lang="en-US" sz="2000" dirty="0"/>
              <a:t>, the ultimate end of which is only that a meeting has to be called, and then ultimately the majority gets its wishes.  Is it not better that the rule should be adhered to that if it is a thing which the majority are masters of, the majority in substance shall be entitled to have their will followed? If it is a matter of that nature, it only comes to this, that the majority are the only persons who can complain that a thing which they are entitled to do has been done irregularly; and that, as I understand it, is what has been decided in…</a:t>
            </a:r>
            <a:r>
              <a:rPr lang="en-US" sz="2000" i="1" dirty="0"/>
              <a:t>Foss v Harbottle</a:t>
            </a:r>
            <a:r>
              <a:rPr lang="en-US" sz="2000" dirty="0"/>
              <a:t>…”</a:t>
            </a:r>
          </a:p>
          <a:p>
            <a:r>
              <a:rPr lang="en-US" sz="2000" dirty="0"/>
              <a:t>NB: The case is often cited for the broader proposition that “no individual member can bring an action in respect of a matter that a company (by its majority) chooses not to pursue” (see </a:t>
            </a:r>
            <a:r>
              <a:rPr lang="en-US" sz="2000" i="1" dirty="0"/>
              <a:t>Marex</a:t>
            </a:r>
            <a:r>
              <a:rPr lang="en-US" sz="2000" dirty="0"/>
              <a:t> later).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3419899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When does the rule in foss v Harbottle apply?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the rule in </a:t>
            </a:r>
            <a:r>
              <a:rPr lang="en-US" sz="2000" i="1" dirty="0"/>
              <a:t>Foss v Harbottle </a:t>
            </a:r>
            <a:r>
              <a:rPr lang="en-US" sz="2000" dirty="0"/>
              <a:t>is a position that </a:t>
            </a:r>
            <a:r>
              <a:rPr lang="en-US" sz="2000" b="1" i="1" dirty="0"/>
              <a:t>strongly favours majority rule</a:t>
            </a:r>
            <a:r>
              <a:rPr lang="en-US" sz="2000" dirty="0"/>
              <a:t>, corporate law has determined (1) </a:t>
            </a:r>
            <a:r>
              <a:rPr lang="en-US" sz="2000" b="1" i="1" dirty="0"/>
              <a:t>rules that circumscribe the scope of Foss</a:t>
            </a:r>
            <a:r>
              <a:rPr lang="en-US" sz="2000" dirty="0"/>
              <a:t>, as well as (2) </a:t>
            </a:r>
            <a:r>
              <a:rPr lang="en-US" sz="2000" b="1" i="1" dirty="0"/>
              <a:t>exceptions to Foss </a:t>
            </a:r>
            <a:r>
              <a:rPr lang="en-US" sz="2000" dirty="0"/>
              <a:t>so as to provide minority shareholders who have been treated unfairly with an equitable remedy.</a:t>
            </a:r>
          </a:p>
          <a:p>
            <a:pPr lvl="1"/>
            <a:r>
              <a:rPr lang="en-US" sz="2000" dirty="0"/>
              <a:t>These rules attempt to maintain the benefits of the rule in </a:t>
            </a:r>
            <a:r>
              <a:rPr lang="en-US" sz="2000" i="1" dirty="0"/>
              <a:t>Foss</a:t>
            </a:r>
            <a:r>
              <a:rPr lang="en-US" sz="2000" dirty="0"/>
              <a:t> while minimising its costs.</a:t>
            </a:r>
          </a:p>
          <a:p>
            <a:pPr lvl="1"/>
            <a:r>
              <a:rPr lang="en-US" sz="2000" dirty="0"/>
              <a:t>See </a:t>
            </a:r>
            <a:r>
              <a:rPr lang="en-US" sz="2000" i="1" dirty="0"/>
              <a:t>Miao Weiguo v Tendcare Medical Group Holdings Pte Ltd and another </a:t>
            </a:r>
            <a:r>
              <a:rPr lang="en-US" sz="2000" dirty="0"/>
              <a:t>[2021] SGCA 116 at [114] to [120] which provides important context on the rule in </a:t>
            </a:r>
            <a:r>
              <a:rPr lang="en-US" sz="2000" i="1" dirty="0"/>
              <a:t>Foss</a:t>
            </a:r>
            <a:r>
              <a:rPr lang="en-US" sz="2000" dirty="0"/>
              <a:t>.</a:t>
            </a:r>
          </a:p>
          <a:p>
            <a:r>
              <a:rPr lang="en-US" sz="2000" dirty="0"/>
              <a:t>Unless a plaintiff member can demonstrate that </a:t>
            </a:r>
            <a:r>
              <a:rPr lang="en-US" sz="2000" i="1" dirty="0"/>
              <a:t>Foss v Harbottle </a:t>
            </a:r>
            <a:r>
              <a:rPr lang="en-US" sz="2000" dirty="0"/>
              <a:t>does not apply, </a:t>
            </a:r>
            <a:r>
              <a:rPr lang="en-US" sz="2000" b="1" i="1" dirty="0"/>
              <a:t>or</a:t>
            </a:r>
            <a:r>
              <a:rPr lang="en-US" sz="2000" dirty="0"/>
              <a:t> that the proceedings fall within an exception to </a:t>
            </a:r>
            <a:r>
              <a:rPr lang="en-US" sz="2000" i="1" dirty="0"/>
              <a:t>Foss v Harbottle</a:t>
            </a:r>
            <a:r>
              <a:rPr lang="en-US" sz="2000" dirty="0"/>
              <a:t>, the plaintiff member will have no standing to sue as the company, </a:t>
            </a:r>
            <a:r>
              <a:rPr lang="en-US" sz="2000" i="1" dirty="0"/>
              <a:t>even if the company is the counterparty to a legitimate breach of duty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1154687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When does the rule in foss v Harbottle apply?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There are three sub-rules that circumscribe the rule in Foss, and one true “</a:t>
            </a:r>
            <a:r>
              <a:rPr lang="en-US" i="1" dirty="0"/>
              <a:t>exception</a:t>
            </a:r>
            <a:r>
              <a:rPr lang="en-US" dirty="0"/>
              <a:t>” to the rule in Foss at </a:t>
            </a:r>
            <a:r>
              <a:rPr lang="en-US" i="1" dirty="0"/>
              <a:t>common law</a:t>
            </a:r>
            <a:r>
              <a:rPr lang="en-US" dirty="0"/>
              <a:t>:</a:t>
            </a:r>
          </a:p>
          <a:p>
            <a:r>
              <a:rPr lang="en-US" dirty="0"/>
              <a:t>The three sub-rules that circumscribe the rule in Foss are:</a:t>
            </a:r>
          </a:p>
          <a:p>
            <a:pPr marL="666892" lvl="1" indent="-342900">
              <a:buFont typeface="+mj-lt"/>
              <a:buAutoNum type="arabicPeriod"/>
            </a:pPr>
            <a:r>
              <a:rPr lang="en-US" dirty="0"/>
              <a:t>Personal claims</a:t>
            </a:r>
          </a:p>
          <a:p>
            <a:pPr marL="666892" lvl="1" indent="-342900">
              <a:buFont typeface="+mj-lt"/>
              <a:buAutoNum type="arabicPeriod"/>
            </a:pPr>
            <a:r>
              <a:rPr lang="en-US" i="1" dirty="0"/>
              <a:t>Ultra vires </a:t>
            </a:r>
            <a:r>
              <a:rPr lang="en-US" dirty="0"/>
              <a:t>transactions</a:t>
            </a:r>
          </a:p>
          <a:p>
            <a:pPr marL="666892" lvl="1" indent="-342900">
              <a:buFont typeface="+mj-lt"/>
              <a:buAutoNum type="arabicPeriod"/>
            </a:pPr>
            <a:r>
              <a:rPr lang="en-US" dirty="0"/>
              <a:t>Transactions requiring a special majority</a:t>
            </a:r>
          </a:p>
          <a:p>
            <a:r>
              <a:rPr lang="en-US" dirty="0"/>
              <a:t>All three sub-rules are subject to the </a:t>
            </a:r>
            <a:r>
              <a:rPr lang="en-US" b="1" i="1" u="sng" dirty="0"/>
              <a:t>exception provided by the doctrine of reflective loss</a:t>
            </a:r>
            <a:r>
              <a:rPr lang="en-US" dirty="0"/>
              <a:t>.</a:t>
            </a:r>
          </a:p>
          <a:p>
            <a:pPr lvl="1"/>
            <a:r>
              <a:rPr lang="en-US" dirty="0"/>
              <a:t>This exception holds such significance that the majority of our lecture time will be dedicated to its exploration.</a:t>
            </a:r>
          </a:p>
          <a:p>
            <a:r>
              <a:rPr lang="en-US" dirty="0"/>
              <a:t>The true “exception” to the rule in Foss is where a plaintiff shareholder can prove a “</a:t>
            </a:r>
            <a:r>
              <a:rPr lang="en-US" b="1" i="1" dirty="0"/>
              <a:t>fraud on the minority</a:t>
            </a:r>
            <a:r>
              <a:rPr lang="en-US" dirty="0"/>
              <a:t>” (i.e., the </a:t>
            </a:r>
            <a:r>
              <a:rPr lang="en-US" b="1" i="1" dirty="0"/>
              <a:t>common law derivative action</a:t>
            </a:r>
            <a:r>
              <a:rPr lang="en-US" dirty="0"/>
              <a:t>).</a:t>
            </a:r>
          </a:p>
          <a:p>
            <a:r>
              <a:rPr lang="en-US" dirty="0"/>
              <a:t>Quare: What is the difference between a sub-rule that circumscribes the scope of a rule, and a true exception to the rule?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3026106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When does the rule in foss v Harbottle apply?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(1) Personal Claims</a:t>
            </a:r>
          </a:p>
          <a:p>
            <a:r>
              <a:rPr lang="en-US" sz="2000" dirty="0"/>
              <a:t>A member can sue if the wrong complained of is an injury to a member in their personal capacity.</a:t>
            </a:r>
          </a:p>
          <a:p>
            <a:pPr lvl="1"/>
            <a:r>
              <a:rPr lang="en-US" sz="1800" dirty="0"/>
              <a:t>If a duty owed to a member is breached (at private law), the member as a right-holder should be able to sue the person who owed the member directly.</a:t>
            </a:r>
          </a:p>
          <a:p>
            <a:pPr lvl="1"/>
            <a:r>
              <a:rPr lang="en-US" sz="1800" dirty="0"/>
              <a:t>However, these claims are </a:t>
            </a:r>
            <a:r>
              <a:rPr lang="en-US" sz="1800" b="1" i="1" dirty="0"/>
              <a:t>subject to the doctrine of reflective loss </a:t>
            </a:r>
            <a:r>
              <a:rPr lang="en-US" sz="1800" dirty="0"/>
              <a:t>(explained later).</a:t>
            </a:r>
          </a:p>
          <a:p>
            <a:r>
              <a:rPr lang="en-US" sz="2000" dirty="0"/>
              <a:t>Accordingly, reflective loss (explained later) cannot be the basis for a member’s personal 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4184519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When does the rule in foss v Harbottle apply?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(1) Personal Claims</a:t>
            </a:r>
          </a:p>
          <a:p>
            <a:r>
              <a:rPr lang="en-US" sz="2000" dirty="0"/>
              <a:t>How can a member acquire personal rights?</a:t>
            </a:r>
          </a:p>
          <a:p>
            <a:pPr marL="666892" lvl="1" indent="-342900">
              <a:buFont typeface="+mj-lt"/>
              <a:buAutoNum type="arabicPeriod"/>
            </a:pPr>
            <a:r>
              <a:rPr lang="en-US" sz="1800" dirty="0"/>
              <a:t>Private Law. Express contracts (e.g., shareholders’ agreement, executive employment contract), tortious rights, etc.</a:t>
            </a:r>
          </a:p>
          <a:p>
            <a:pPr marL="666892" lvl="1" indent="-342900">
              <a:buFont typeface="+mj-lt"/>
              <a:buAutoNum type="arabicPeriod"/>
            </a:pPr>
            <a:r>
              <a:rPr lang="en-US" sz="1800" dirty="0"/>
              <a:t>Company Law: Statutory contract (s. 39(1)) via the company’s constitution.</a:t>
            </a:r>
          </a:p>
          <a:p>
            <a:pPr marL="936886" lvl="2" indent="-342900">
              <a:buFont typeface="+mj-lt"/>
              <a:buAutoNum type="arabicPeriod"/>
            </a:pPr>
            <a:r>
              <a:rPr lang="en-US" sz="1800" dirty="0"/>
              <a:t>Two limitations </a:t>
            </a:r>
          </a:p>
          <a:p>
            <a:pPr marL="1278877" lvl="3" indent="-342900">
              <a:buFont typeface="+mj-lt"/>
              <a:buAutoNum type="arabicPeriod"/>
            </a:pPr>
            <a:r>
              <a:rPr lang="en-US" sz="1600" dirty="0"/>
              <a:t>If the right is conferred on a member “in their capacity as a member” </a:t>
            </a:r>
          </a:p>
          <a:p>
            <a:pPr marL="1278877" lvl="3" indent="-342900">
              <a:buFont typeface="+mj-lt"/>
              <a:buAutoNum type="arabicPeriod"/>
            </a:pPr>
            <a:r>
              <a:rPr lang="en-US" sz="1600" dirty="0"/>
              <a:t>If it is a procedural irregularity, it is a procedural irregularity that has caused “substantial injustice” (s.392)</a:t>
            </a:r>
          </a:p>
          <a:p>
            <a:pPr marL="666892" lvl="1" indent="-342900">
              <a:buFont typeface="+mj-lt"/>
              <a:buAutoNum type="arabicPeriod"/>
            </a:pPr>
            <a:r>
              <a:rPr lang="en-US" sz="1800" dirty="0"/>
              <a:t>Company Law: Companies Act and other Legislation (e.g., s. 216, s 216A, s. 125(1)(i) IRDA, s. 189/409A). </a:t>
            </a:r>
          </a:p>
          <a:p>
            <a:pPr marL="666892" lvl="1" indent="-342900">
              <a:buFont typeface="+mj-lt"/>
              <a:buAutoNum type="arabicPeriod"/>
            </a:pPr>
            <a:r>
              <a:rPr lang="en-US" sz="1800" dirty="0"/>
              <a:t>Company Law: Common law (e.g., right to vote if constitution does not provide for such a right).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27692786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The Doctrine of Reflective Loss</a:t>
            </a:r>
          </a:p>
          <a:p>
            <a:r>
              <a:rPr lang="en-US" dirty="0"/>
              <a:t>Recall that </a:t>
            </a:r>
            <a:r>
              <a:rPr lang="en-US" b="1" i="1" dirty="0"/>
              <a:t>reflective loss </a:t>
            </a:r>
            <a:r>
              <a:rPr lang="en-US" dirty="0"/>
              <a:t>cannot be the basis for a member’s personal action.</a:t>
            </a:r>
          </a:p>
          <a:p>
            <a:r>
              <a:rPr lang="en-US" dirty="0"/>
              <a:t>What exactly is reflective loss?</a:t>
            </a:r>
          </a:p>
          <a:p>
            <a:pPr lvl="1"/>
            <a:r>
              <a:rPr lang="en-US" sz="1800" dirty="0"/>
              <a:t>Reflective loss refers to a </a:t>
            </a:r>
            <a:r>
              <a:rPr lang="en-US" sz="1800" b="1" i="1" u="sng" dirty="0"/>
              <a:t>loss that would be fully compensated if the loss were recovered by the company</a:t>
            </a:r>
            <a:r>
              <a:rPr lang="en-US" sz="1800" dirty="0"/>
              <a:t>.</a:t>
            </a:r>
          </a:p>
          <a:p>
            <a:pPr lvl="1"/>
            <a:r>
              <a:rPr lang="en-US" sz="1800" dirty="0"/>
              <a:t>E.g. Company A suffers a loss caused by a breach of directors’ duties. The loss causes a sharp decrease in the value of shares on the secondary market (recall Slide Deck 3). Alternatively, the loss may reduce the profits of the company, lowering the future dividends paid out to shareholders.</a:t>
            </a:r>
          </a:p>
          <a:p>
            <a:pPr lvl="2"/>
            <a:r>
              <a:rPr lang="en-US" sz="1600" dirty="0"/>
              <a:t>Can a shareholder of Company A sue the directors for the fall in the value of shares caused by a breach of directors’ duties? No.  As a default rule, DDs are owed to the company, not the shareholders.</a:t>
            </a:r>
          </a:p>
          <a:p>
            <a:pPr lvl="2"/>
            <a:r>
              <a:rPr lang="en-US" sz="1600" dirty="0"/>
              <a:t>What </a:t>
            </a:r>
            <a:r>
              <a:rPr lang="en-US" sz="1600" b="1" i="1" dirty="0"/>
              <a:t>if the directors owed direct duties to the shareholders</a:t>
            </a:r>
            <a:r>
              <a:rPr lang="en-US" sz="1600" dirty="0"/>
              <a:t> (</a:t>
            </a:r>
            <a:r>
              <a:rPr lang="en-US" sz="1600" i="1" dirty="0"/>
              <a:t>C</a:t>
            </a:r>
            <a:r>
              <a:rPr lang="fr-FR" sz="1600" i="1" dirty="0"/>
              <a:t>oleman v Myers</a:t>
            </a:r>
            <a:r>
              <a:rPr lang="fr-FR" sz="1600" dirty="0"/>
              <a:t>)? Under the principle of reflective loss, shareholders would not be able to sue as </a:t>
            </a:r>
            <a:r>
              <a:rPr lang="fr-FR" sz="1600" dirty="0" err="1"/>
              <a:t>well</a:t>
            </a:r>
            <a:r>
              <a:rPr lang="fr-FR" sz="16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4020834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The Doctrine of Reflective Loss</a:t>
            </a:r>
          </a:p>
          <a:p>
            <a:r>
              <a:rPr lang="en-US" dirty="0"/>
              <a:t>Notice that the focus is on the nature of the loss, not so much the nature of the personal claim. </a:t>
            </a:r>
          </a:p>
          <a:p>
            <a:r>
              <a:rPr lang="en-US" dirty="0"/>
              <a:t>Gower and Davies (2021): “Notice that the rule does not merely prevent potential double recovery by the shareholder; that would be unexceptional. </a:t>
            </a:r>
            <a:r>
              <a:rPr lang="en-US" b="1" i="1" dirty="0"/>
              <a:t>Rather, it prevents the shareholder's </a:t>
            </a:r>
            <a:r>
              <a:rPr lang="en-US" b="1" i="1" u="sng" dirty="0"/>
              <a:t>claim</a:t>
            </a:r>
            <a:r>
              <a:rPr lang="en-US" b="1" i="1" dirty="0"/>
              <a:t>, insisting that in these circumstances the shareholder's rights will be satisfied, if at all, through the company's recoveries</a:t>
            </a:r>
            <a:r>
              <a:rPr lang="en-US" dirty="0"/>
              <a:t>. This impacts on many of the claims that might be brought by shareholders, since those claims are typically claims to recover capital losses resulting from a drop in the value of shares or revenue losses resulting from the company having to reduce the dividends paid.”</a:t>
            </a:r>
          </a:p>
          <a:p>
            <a:r>
              <a:rPr lang="en-US" dirty="0"/>
              <a:t>Thus, a shareholder </a:t>
            </a:r>
            <a:r>
              <a:rPr lang="en-US" b="1" i="1" u="sng" dirty="0"/>
              <a:t>cannot make a claim for reflective loss</a:t>
            </a:r>
            <a:r>
              <a:rPr lang="en-US" b="1" i="1" dirty="0"/>
              <a:t>, even if the company decides not to pursue its claim against the wrongdoer and the shareholder has their own valid cause of action</a:t>
            </a:r>
            <a:r>
              <a:rPr lang="en-US" dirty="0"/>
              <a:t>.</a:t>
            </a:r>
          </a:p>
          <a:p>
            <a:pPr lvl="1"/>
            <a:r>
              <a:rPr lang="en-US" dirty="0"/>
              <a:t>Example: A breach of directors’ duties induces a loss of the company’s assets, and the company (through the board) refuses to sue. What is the shareholder’s loss here?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2171448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800" b="1" u="sng" dirty="0"/>
              <a:t>The Doctrine of Reflective Loss</a:t>
            </a:r>
          </a:p>
          <a:p>
            <a:r>
              <a:rPr lang="en-US" dirty="0"/>
              <a:t>What is the rationale for reflective loss?</a:t>
            </a:r>
          </a:p>
          <a:p>
            <a:pPr lvl="1"/>
            <a:r>
              <a:rPr lang="en-US" sz="1800" dirty="0"/>
              <a:t>Historically, Singapore courts have justified the doctrine by arguing that allowing shareholders to recover for reflective loss would in principle allow for “double recovery” (</a:t>
            </a:r>
            <a:r>
              <a:rPr lang="en-US" sz="1800" i="1" dirty="0"/>
              <a:t>Hengwell Development Pte v Thing Chaing Chin</a:t>
            </a:r>
            <a:r>
              <a:rPr lang="en-US" sz="1800" dirty="0"/>
              <a:t> [2002] 4 SLR 902, </a:t>
            </a:r>
            <a:r>
              <a:rPr lang="en-US" sz="1800" i="1" dirty="0"/>
              <a:t>Townsing Henry George v Jenton Overseas Investment Pte Ltd (in liquidation) </a:t>
            </a:r>
            <a:r>
              <a:rPr lang="en-US" sz="1800" dirty="0"/>
              <a:t>[2007] SGCA 13).</a:t>
            </a:r>
          </a:p>
          <a:p>
            <a:pPr lvl="1"/>
            <a:r>
              <a:rPr lang="en-US" sz="1800" dirty="0"/>
              <a:t>E.g. In the aforementioned example, the shareholders would in principle suffer no loss if the company recovered the loss from its directors. Allowing the shareholders to sue the directors for a breach of duties (owed to them) would essentially permit double recovery.</a:t>
            </a:r>
          </a:p>
          <a:p>
            <a:pPr lvl="1"/>
            <a:r>
              <a:rPr lang="en-US" sz="1800" dirty="0"/>
              <a:t>This is </a:t>
            </a:r>
            <a:r>
              <a:rPr lang="en-US" sz="1800" b="1" i="1" dirty="0"/>
              <a:t>no longer seen as good law </a:t>
            </a:r>
            <a:r>
              <a:rPr lang="en-US" sz="1800" dirty="0"/>
              <a:t>after the recent cases of </a:t>
            </a:r>
            <a:r>
              <a:rPr lang="es-ES" sz="1800" i="1" dirty="0"/>
              <a:t>Marex Financial Ltd v Sevilleja </a:t>
            </a:r>
            <a:r>
              <a:rPr lang="es-ES" sz="1800" dirty="0"/>
              <a:t>[2021] AC 39</a:t>
            </a:r>
            <a:r>
              <a:rPr lang="en-US" sz="1800" dirty="0"/>
              <a:t> (UKSC) and </a:t>
            </a:r>
            <a:r>
              <a:rPr lang="en-US" sz="1800" i="1" dirty="0"/>
              <a:t>Miao Weiguo v Tendcare Medical Group Holdings Pte Ltd </a:t>
            </a:r>
            <a:r>
              <a:rPr lang="en-US" sz="1800" dirty="0"/>
              <a:t>and another [2021] SGCA 116 </a:t>
            </a:r>
          </a:p>
          <a:p>
            <a:r>
              <a:rPr lang="en-US" dirty="0"/>
              <a:t>Indeed, the courts have recognized that “double recovery” is a weak justification for the doctrine of reflective loss. Why?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771673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800" b="1" u="sng" dirty="0"/>
              <a:t>The Doctrine of Reflective Loss</a:t>
            </a:r>
          </a:p>
          <a:p>
            <a:r>
              <a:rPr lang="en-US" dirty="0"/>
              <a:t>Why is “double recovery” is a weak justification for the doctrine of reflective loss?</a:t>
            </a:r>
          </a:p>
          <a:p>
            <a:pPr lvl="1"/>
            <a:r>
              <a:rPr lang="en-US" dirty="0"/>
              <a:t>It is easy to circumvent “double recovery” through rules [of civil procedure] that force either the company or the shareholder to indemnify each other for losses (</a:t>
            </a:r>
            <a:r>
              <a:rPr lang="en-US" i="1" dirty="0"/>
              <a:t>Miao Weiguo v Tendcare Medical Group Holdings Pte Ltd and another</a:t>
            </a:r>
            <a:r>
              <a:rPr lang="en-US" dirty="0"/>
              <a:t>).</a:t>
            </a:r>
          </a:p>
          <a:p>
            <a:r>
              <a:rPr lang="en-US" dirty="0"/>
              <a:t>Comment: The doctrine of reflective loss should be thought of as a rule that </a:t>
            </a:r>
            <a:r>
              <a:rPr lang="en-US" b="1" i="1" dirty="0"/>
              <a:t>preserves liquidation protection </a:t>
            </a:r>
            <a:r>
              <a:rPr lang="en-US" dirty="0"/>
              <a:t>(see Slide Deck 2 and Khoo (2025)).</a:t>
            </a:r>
            <a:endParaRPr lang="en-US" b="1" i="1" dirty="0"/>
          </a:p>
          <a:p>
            <a:pPr lvl="2"/>
            <a:r>
              <a:rPr lang="en-US" sz="1600" dirty="0"/>
              <a:t>The rule preserves the priority rankings regarding the subordination of debt, indirectly </a:t>
            </a:r>
            <a:r>
              <a:rPr lang="en-US" sz="1600" b="1" i="1" dirty="0"/>
              <a:t>protecting creditors and other shareholders not party to the prospective suit</a:t>
            </a:r>
            <a:r>
              <a:rPr lang="en-US" sz="1600" dirty="0"/>
              <a:t>.</a:t>
            </a:r>
          </a:p>
          <a:p>
            <a:pPr lvl="2"/>
            <a:r>
              <a:rPr lang="en-US" sz="1600" dirty="0"/>
              <a:t>NB: Many of the cases have adopted different views.</a:t>
            </a:r>
          </a:p>
          <a:p>
            <a:pPr lvl="2"/>
            <a:r>
              <a:rPr lang="en-US" sz="1600" dirty="0"/>
              <a:t>Food for thought: If Company A suffers a loss from a wrong that is also done to the shareholder, why would it be beneficial for the shareholder to subordinate his/her interests to the company?</a:t>
            </a:r>
          </a:p>
          <a:p>
            <a:r>
              <a:rPr lang="en-US" dirty="0"/>
              <a:t>We will examine some of these historical developments before turning to the contemporary jurisprudence.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291814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our last lecture (Slide Deck 17), we suggested that shareholders have rights to </a:t>
            </a:r>
            <a:r>
              <a:rPr lang="en-US" sz="2000" b="1" i="1" dirty="0"/>
              <a:t>bring shareholder actions</a:t>
            </a:r>
            <a:r>
              <a:rPr lang="en-US" sz="2000" dirty="0"/>
              <a:t>. </a:t>
            </a:r>
          </a:p>
          <a:p>
            <a:r>
              <a:rPr lang="en-US" sz="2000" dirty="0"/>
              <a:t>Collectively, shareholder actions refer to two types of actions:</a:t>
            </a:r>
          </a:p>
          <a:p>
            <a:pPr marL="781192" lvl="1" indent="-457200">
              <a:buFont typeface="+mj-lt"/>
              <a:buAutoNum type="arabicPeriod"/>
            </a:pPr>
            <a:r>
              <a:rPr lang="en-US" sz="2000" dirty="0"/>
              <a:t>First, shareholders </a:t>
            </a:r>
            <a:r>
              <a:rPr lang="en-US" sz="2000" b="1" i="1" dirty="0"/>
              <a:t>can sue in their own name </a:t>
            </a:r>
            <a:r>
              <a:rPr lang="en-US" sz="2000" dirty="0"/>
              <a:t>when</a:t>
            </a:r>
            <a:r>
              <a:rPr lang="en-US" sz="2000" b="1" i="1" dirty="0"/>
              <a:t> there is a breach of a duty owed to them </a:t>
            </a:r>
            <a:r>
              <a:rPr lang="en-US" sz="2000" dirty="0"/>
              <a:t>(subject to the </a:t>
            </a:r>
            <a:r>
              <a:rPr lang="en-US" sz="2000" dirty="0" err="1"/>
              <a:t>the</a:t>
            </a:r>
            <a:r>
              <a:rPr lang="en-US" sz="2000" dirty="0"/>
              <a:t> doctrine of reflective loss), and</a:t>
            </a:r>
          </a:p>
          <a:p>
            <a:pPr marL="781192" lvl="1" indent="-457200">
              <a:buFont typeface="+mj-lt"/>
              <a:buAutoNum type="arabicPeriod"/>
            </a:pPr>
            <a:r>
              <a:rPr lang="en-US" sz="2000" dirty="0"/>
              <a:t>Shareholders </a:t>
            </a:r>
            <a:r>
              <a:rPr lang="en-US" sz="2000" b="1" i="1" u="sng" dirty="0"/>
              <a:t>may</a:t>
            </a:r>
            <a:r>
              <a:rPr lang="en-US" sz="2000" b="1" i="1" dirty="0"/>
              <a:t> be able to sue in the company’s name</a:t>
            </a:r>
            <a:r>
              <a:rPr lang="en-US" sz="2000" dirty="0"/>
              <a:t> when </a:t>
            </a:r>
            <a:r>
              <a:rPr lang="en-US" sz="2000" b="1" i="1" dirty="0"/>
              <a:t>there is a breach of a duty owed to the company</a:t>
            </a:r>
            <a:r>
              <a:rPr lang="en-US" sz="2000" dirty="0"/>
              <a:t>.</a:t>
            </a:r>
          </a:p>
          <a:p>
            <a:pPr lvl="2"/>
            <a:r>
              <a:rPr lang="en-US" sz="1800" dirty="0"/>
              <a:t>Where shareholders are able to do so, such actions are </a:t>
            </a:r>
            <a:r>
              <a:rPr lang="en-US" sz="1800" b="1" i="1" dirty="0"/>
              <a:t>known as derivative actions</a:t>
            </a:r>
            <a:r>
              <a:rPr lang="en-US" sz="1800" dirty="0"/>
              <a:t>. Standing (capacity to sue) is vested in the shareholders to sue on behalf of the company where certain conditions are fulfilled.</a:t>
            </a:r>
          </a:p>
          <a:p>
            <a:r>
              <a:rPr lang="en-US" sz="2000" dirty="0"/>
              <a:t>The distinction between (1) and (2) is absolutely critical and </a:t>
            </a:r>
            <a:r>
              <a:rPr lang="en-US" sz="2000" b="1" i="1" u="sng" dirty="0"/>
              <a:t>fundamental to company law</a:t>
            </a:r>
            <a:r>
              <a:rPr lang="en-US" sz="2000" dirty="0"/>
              <a:t>. It is sometimes known as the distinction between “personal wrongs” and corporate wrongs.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1499265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Prudential Assurance Co Ltd v Newman Industries Ltd </a:t>
            </a:r>
            <a:r>
              <a:rPr lang="en-US" sz="2000" b="1" dirty="0"/>
              <a:t>(No 2) [1982] Ch 204 </a:t>
            </a:r>
          </a:p>
          <a:p>
            <a:r>
              <a:rPr lang="en-US" sz="2000" b="1" dirty="0"/>
              <a:t>Facts: </a:t>
            </a:r>
            <a:r>
              <a:rPr lang="en-US" sz="2000" dirty="0"/>
              <a:t>Newman was a public listed company in which Prudential had a minority shareholding. Prudential pursued a derivative action on behalf of Newman Ltd against two of the executive directors of Newman, alleging various instances of fraud including paying above market price for assets from a company in which directors were major shareholders. Prudential also pursued a personal action (and a representative action on behalf of all of the other shareholders) based on the claim that the directors’ fraud reduced Newman’s net profits and thus negatively affected the price of its shares.</a:t>
            </a:r>
          </a:p>
          <a:p>
            <a:r>
              <a:rPr lang="en-US" sz="2000" b="1" dirty="0"/>
              <a:t>Held: </a:t>
            </a:r>
            <a:r>
              <a:rPr lang="en-US" sz="2000" dirty="0"/>
              <a:t>CA in obiter found that a shareholder cannot bring a personal claim based on a reflective loss – only the company can sue for such a wrong.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435136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Prudential Assurance Co Ltd v Newman Industries Ltd </a:t>
            </a:r>
            <a:r>
              <a:rPr lang="en-US" sz="2000" b="1" dirty="0"/>
              <a:t>(No 2) [1982] Ch 204 </a:t>
            </a:r>
          </a:p>
          <a:p>
            <a:r>
              <a:rPr lang="en-US" sz="2000" b="1" dirty="0"/>
              <a:t>Held: </a:t>
            </a:r>
            <a:r>
              <a:rPr lang="en-US" sz="2000" dirty="0"/>
              <a:t>CA provided useful example:</a:t>
            </a:r>
          </a:p>
          <a:p>
            <a:r>
              <a:rPr lang="en-US" sz="2000" dirty="0"/>
              <a:t>A company has a sole asset of a cashbox containing $100,000</a:t>
            </a:r>
          </a:p>
          <a:p>
            <a:r>
              <a:rPr lang="en-US" sz="2000" dirty="0"/>
              <a:t>The company has issued 100 shares of which 99 shares are held by the plaintiff-shareholder with a “value” of almost $100,000  </a:t>
            </a:r>
          </a:p>
          <a:p>
            <a:r>
              <a:rPr lang="en-US" sz="2000" dirty="0"/>
              <a:t>The plaintiff-shareholder holds the key to the cashbox and the wrongdoing-director obtains the key by way of fraudulent misrepresentation, misappropriating the monies for his/her own use.</a:t>
            </a:r>
          </a:p>
          <a:p>
            <a:r>
              <a:rPr lang="en-US" sz="2000" dirty="0"/>
              <a:t>Effect of the fraudulent misrepresentation: </a:t>
            </a:r>
          </a:p>
          <a:p>
            <a:pPr lvl="1"/>
            <a:r>
              <a:rPr lang="en-US" sz="1800" dirty="0"/>
              <a:t>The value of the plaintiff’s shares is reduced from almost $100,000 to $0 (the plaintiff has a personal cause of action in fraudulent misrepresentation)</a:t>
            </a:r>
          </a:p>
          <a:p>
            <a:pPr lvl="1"/>
            <a:r>
              <a:rPr lang="en-US" sz="1800" dirty="0"/>
              <a:t>Company loses all its assets—$100,000 (the company has a cause of action against wrongdoing-director for breaching her directors’ duties)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3616246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Prudential Assurance Co Ltd v Newman Industries Ltd </a:t>
            </a:r>
            <a:r>
              <a:rPr lang="en-US" sz="2000" b="1" dirty="0"/>
              <a:t>(No 2) [1982] Ch 204 </a:t>
            </a:r>
          </a:p>
          <a:p>
            <a:r>
              <a:rPr lang="en-US" sz="2000" b="1" dirty="0"/>
              <a:t>Held: </a:t>
            </a:r>
            <a:r>
              <a:rPr lang="en-US" sz="2000" dirty="0"/>
              <a:t>Can the plaintiff-shareholder sue the wrongdoing director to recover for the fraudulent misrepresentation?</a:t>
            </a:r>
          </a:p>
          <a:p>
            <a:pPr lvl="1"/>
            <a:r>
              <a:rPr lang="en-US" sz="1800" b="1" i="1" dirty="0"/>
              <a:t>No</a:t>
            </a:r>
            <a:r>
              <a:rPr lang="en-US" sz="1800" dirty="0"/>
              <a:t>. </a:t>
            </a:r>
          </a:p>
          <a:p>
            <a:pPr lvl="1"/>
            <a:r>
              <a:rPr lang="en-US" sz="1800" dirty="0"/>
              <a:t>If the company recovers $100,000 in damages for the theft, the plaintiff cannot recover personally $100,000 in damages for the loss in the value of his shares based on the fraudulent misrepresentation.</a:t>
            </a:r>
          </a:p>
          <a:p>
            <a:r>
              <a:rPr lang="en-US" sz="2000" dirty="0"/>
              <a:t>The shareholder’s personal loss is not distinct from the company’s loss – It is merely reflective in nature.</a:t>
            </a:r>
          </a:p>
          <a:p>
            <a:r>
              <a:rPr lang="en-US" sz="2000" dirty="0"/>
              <a:t>As mentioned, reflective loss refers to a </a:t>
            </a:r>
            <a:r>
              <a:rPr lang="en-US" sz="2000" i="1" dirty="0"/>
              <a:t>loss that would be fully compensated if the loss were recovered by the company. </a:t>
            </a:r>
            <a:r>
              <a:rPr lang="en-US" sz="2000" dirty="0"/>
              <a:t>If the company were to recover the loss here, the plaintiff-shareholder would be fully compensated (i.e., made no worse off).</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36945056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Prudential Assurance Co Ltd v Newman Industries Ltd </a:t>
            </a:r>
            <a:r>
              <a:rPr lang="en-US" b="1" dirty="0"/>
              <a:t>(No 2) [1982] Ch 204 </a:t>
            </a:r>
          </a:p>
          <a:p>
            <a:r>
              <a:rPr lang="en-US" dirty="0"/>
              <a:t>At [222H-223B]: “[the shareholder cannot] recover damages merely because the company in which he is interested has suffered damage. He cannot recover a sum equal to the diminution in the market value of his shares, or equal to the likely diminution in dividend, because such a ‘loss’ is merely a reflection of the loss suffered by the company. </a:t>
            </a:r>
            <a:r>
              <a:rPr lang="en-US" b="1" i="1" dirty="0"/>
              <a:t>The shareholder does not suffer any personal loss. His only ‘loss’ is through the company, in the diminution in the value of the net assets of the company, in which he has (say) a 3 per cent. shareholding. The plaintiff’s shares are merely a right of participation in the company on the terms of the articles of association. </a:t>
            </a:r>
            <a:r>
              <a:rPr lang="en-US" dirty="0"/>
              <a:t>The shares themselves, his right of participation, are not directly affected by the wrongdoing. The plaintiff still holds all the shares as his own absolutely unencumbered property. The deceit practised upon the plaintiff does not affect the shares; it merely enables the defendant to rob the company…”</a:t>
            </a:r>
          </a:p>
          <a:p>
            <a:r>
              <a:rPr lang="en-US" dirty="0"/>
              <a:t>Notice how this is closely linked to the “bifurcated” structure of property created by company law. We discussed in Slide Deck 2.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56703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Prudential Assurance Co Ltd v Newman Industries Ltd </a:t>
            </a:r>
            <a:r>
              <a:rPr lang="en-US" b="1" dirty="0"/>
              <a:t>(No 2) [1982] Ch 204 </a:t>
            </a:r>
          </a:p>
          <a:p>
            <a:r>
              <a:rPr lang="en-US" dirty="0"/>
              <a:t>The court provided some reasons as to why there should be no exceptions to the doctrine.</a:t>
            </a:r>
          </a:p>
          <a:p>
            <a:r>
              <a:rPr lang="en-US" dirty="0"/>
              <a:t>On why the justification for the doctrine: “how can the failure of the company to pursue its remedy against the robber entitle the shareholder to recover for himself? What happens if the robbery takes place in year 1, the shareholder sues in year 2, and the company makes up its mind in year 3 to pursue its remedy? Is the shareholder’s action stayed, if still on foot? Supposing judgment has already been recovered by the shareholder and satisfied, what then?”</a:t>
            </a:r>
          </a:p>
          <a:p>
            <a:r>
              <a:rPr lang="en-US" dirty="0"/>
              <a:t>At [222G-223H]: “A personal action could have the most unexpected consequences. If a company with assets of £500m, and an issued share capital of £50m. were defrauded of £500,000 the effect on dividends and share prices would not be discernible. If a company with assets of £10m. were defrauded, there would be no effect on share prices until the fraud was discovered; if it were first reported that the company had been defrauded of £500,000 and subsequently reported that the company had discovered oil in property acquired by the company as part of the fraud and later still reported that the initial loss to the company could not have exceeded £50,000, the effect on share prices would be bewildering and the effect on dividends would either be negligible or beneficial.”</a:t>
            </a:r>
          </a:p>
          <a:p>
            <a:pPr marL="0" indent="0">
              <a:buNone/>
            </a:pP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25654475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0C9A2-0B69-790F-D184-983BD6E6F5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C67CBB-9F00-AD02-7EEA-4AC0F156798D}"/>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4512493-EA97-3862-B229-1DDB640A4159}"/>
              </a:ext>
            </a:extLst>
          </p:cNvPr>
          <p:cNvSpPr>
            <a:spLocks noGrp="1"/>
          </p:cNvSpPr>
          <p:nvPr>
            <p:ph idx="1"/>
          </p:nvPr>
        </p:nvSpPr>
        <p:spPr>
          <a:xfrm>
            <a:off x="581194" y="2180498"/>
            <a:ext cx="11029615" cy="4355769"/>
          </a:xfrm>
        </p:spPr>
        <p:txBody>
          <a:bodyPr>
            <a:noAutofit/>
          </a:bodyPr>
          <a:lstStyle/>
          <a:p>
            <a:pPr marL="0" indent="0">
              <a:buNone/>
            </a:pPr>
            <a:r>
              <a:rPr lang="en-US" sz="2000" b="1" u="sng" dirty="0"/>
              <a:t>Some comments on </a:t>
            </a:r>
            <a:r>
              <a:rPr lang="en-US" sz="2000" b="1" i="1" u="sng" dirty="0"/>
              <a:t>Prudential</a:t>
            </a:r>
          </a:p>
          <a:p>
            <a:r>
              <a:rPr lang="en-US" sz="2000" dirty="0"/>
              <a:t>Court seems to conflate epistemological questions (i.e., whether we can disentangle the effect of oil discovery on share prices vs the loss on share prices) from questions of </a:t>
            </a:r>
            <a:r>
              <a:rPr lang="en-US" sz="2000" i="1" dirty="0"/>
              <a:t>loss allocation</a:t>
            </a:r>
            <a:r>
              <a:rPr lang="en-US" sz="2000" dirty="0"/>
              <a:t>, which it deliberately avoids.</a:t>
            </a:r>
          </a:p>
          <a:p>
            <a:r>
              <a:rPr lang="en-US" sz="2000" dirty="0"/>
              <a:t>Even if “double recovery” were the rationale of reflective loss, the courts would still need to allocate losses between two “innocent” parties.</a:t>
            </a:r>
          </a:p>
          <a:p>
            <a:pPr lvl="1"/>
            <a:r>
              <a:rPr lang="en-US" sz="1800" dirty="0"/>
              <a:t>As we will learn later, the operation of the rule effectively </a:t>
            </a:r>
            <a:r>
              <a:rPr lang="en-US" sz="1800" dirty="0" err="1"/>
              <a:t>prioritises</a:t>
            </a:r>
            <a:r>
              <a:rPr lang="en-US" sz="1800" dirty="0"/>
              <a:t> the company over the shareholders.</a:t>
            </a:r>
          </a:p>
          <a:p>
            <a:r>
              <a:rPr lang="en-US" sz="2000" dirty="0"/>
              <a:t>See Khoo (2025).</a:t>
            </a:r>
          </a:p>
        </p:txBody>
      </p:sp>
      <p:sp>
        <p:nvSpPr>
          <p:cNvPr id="4" name="Slide Number Placeholder 3">
            <a:extLst>
              <a:ext uri="{FF2B5EF4-FFF2-40B4-BE49-F238E27FC236}">
                <a16:creationId xmlns:a16="http://schemas.microsoft.com/office/drawing/2014/main" id="{F7569F10-9A3C-A71D-8BFE-E890CF9EC08B}"/>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3893906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Johnson v Gore Wood &amp; Co </a:t>
            </a:r>
            <a:r>
              <a:rPr lang="en-US" b="1" dirty="0"/>
              <a:t>[2002] 2 AC 1</a:t>
            </a:r>
          </a:p>
          <a:p>
            <a:r>
              <a:rPr lang="en-US" b="1" dirty="0"/>
              <a:t>Facts: </a:t>
            </a:r>
            <a:r>
              <a:rPr lang="en-US" dirty="0"/>
              <a:t>The defendants were a firm of solicitors, who acted for the plaintiff as well as his companies, in particular, one Westway Homes Ltd (“WWH”). The underlying dispute concerned the defendants’ alleged negligence in the exercise of an option for the purchase of real property. WWH sued the defendants, and the claim was settled. However, Mr Johnson, who was the controlling shareholder and director of WWH, then brought a personal action against the solicitors alleging breach of duties </a:t>
            </a:r>
            <a:r>
              <a:rPr lang="en-US" i="1" dirty="0"/>
              <a:t>owed to him personally</a:t>
            </a:r>
            <a:r>
              <a:rPr lang="en-US" dirty="0"/>
              <a:t>. Mr Johnson’s claim was struck out as an abuse of process – Mr Johnson appealed, and the defendants also cross-appealed on the basis that </a:t>
            </a:r>
            <a:r>
              <a:rPr lang="en-US" i="1" dirty="0"/>
              <a:t>certain heads of loss were suffered only by the company and could not be recovered by Mr Johnson</a:t>
            </a:r>
            <a:r>
              <a:rPr lang="en-US" dirty="0"/>
              <a:t>.</a:t>
            </a:r>
          </a:p>
          <a:p>
            <a:r>
              <a:rPr lang="en-US" b="1" dirty="0"/>
              <a:t>Held: </a:t>
            </a:r>
            <a:r>
              <a:rPr lang="en-US" dirty="0"/>
              <a:t>Extended the reflective loss principle in Prudential, noting that</a:t>
            </a:r>
          </a:p>
          <a:p>
            <a:pPr lvl="1"/>
            <a:r>
              <a:rPr lang="en-US" dirty="0"/>
              <a:t>The reflective loss principle was primarily justified on the basis of double recovery at the expense of the defendant. </a:t>
            </a:r>
          </a:p>
          <a:p>
            <a:pPr lvl="1"/>
            <a:r>
              <a:rPr lang="en-US" dirty="0"/>
              <a:t>The reflective loss principle extended beyond the diminution in the value of shares, but also to loss of dividends “and all other payments which the shareholder might have obtained from the company if it had not been deprived of its funds”.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2986364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Johnson v Gore Wood &amp; Co </a:t>
            </a:r>
            <a:r>
              <a:rPr lang="en-US" sz="2000" b="1" dirty="0"/>
              <a:t>[2002] 2 AC 1</a:t>
            </a:r>
          </a:p>
          <a:p>
            <a:r>
              <a:rPr lang="en-US" sz="2000" b="1" dirty="0"/>
              <a:t>Held: </a:t>
            </a:r>
            <a:r>
              <a:rPr lang="en-US" sz="2000" dirty="0"/>
              <a:t>“the shareholder’s loss, in so far as this is measured by the diminution in value of his shareholding or the loss of dividends, merely reflects the loss suffered by the company in respect of which the company has its own cause of action. </a:t>
            </a:r>
            <a:r>
              <a:rPr lang="en-US" sz="2000" b="1" i="1" dirty="0"/>
              <a:t>If the shareholder is allowed to recover in respect of such loss, then either there will be double recovery at the expense of the defendant or the shareholder will recover at the expense of the company and its creditors and shareholders. Neither course can be permitted. </a:t>
            </a:r>
            <a:r>
              <a:rPr lang="en-US" sz="2000" dirty="0"/>
              <a:t>This is a matter of principle; there is no discretion involved. Justice to the defendant requires the exclusion of one claim or the other; protection of the interests of the company’s creditors requires that it is the company which is allowed to recover to the exclusion of the shareholder”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2350790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Johnson v Gore Wood &amp; Co </a:t>
            </a:r>
            <a:r>
              <a:rPr lang="en-US" sz="2000" b="1" dirty="0"/>
              <a:t>[2002] 2 AC 1</a:t>
            </a:r>
          </a:p>
          <a:p>
            <a:r>
              <a:rPr lang="en-US" sz="2000" dirty="0"/>
              <a:t>“… </a:t>
            </a:r>
            <a:r>
              <a:rPr lang="en-US" sz="2000" b="1" i="1" dirty="0"/>
              <a:t>All transactions or putative transactions between the company and its shareholders must be disregarded. </a:t>
            </a:r>
            <a:r>
              <a:rPr lang="en-US" sz="2000" dirty="0"/>
              <a:t>Payment to the one diminishes the assets of the other. In economic terms, the shareholder has two pockets, and cannot hold the defendant liable for his inability to transfer money from one pocket to the other. </a:t>
            </a:r>
            <a:r>
              <a:rPr lang="en-US" sz="2000" b="1" i="1" dirty="0"/>
              <a:t>In principle, the company and the shareholder cannot together recover more than the shareholder would have recovered if he had carried on business in his own name instead of through the medium of a company. </a:t>
            </a:r>
            <a:r>
              <a:rPr lang="en-US" sz="2000" dirty="0"/>
              <a:t>On the other hand, he is entitled (subject to the rules on remoteness of damage) to recover in respect of a loss which he has sustained by reason of his inability to have recourse to the company’s funds and which the company would not have sustained itself.”</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30846553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Given the broad scope of Johnson, subsequent cases like </a:t>
            </a:r>
            <a:r>
              <a:rPr lang="en-US" sz="2000" i="1" dirty="0"/>
              <a:t>Gardner v Parker </a:t>
            </a:r>
            <a:r>
              <a:rPr lang="en-US" sz="2000" dirty="0"/>
              <a:t>[2004] 2 BCLC 554 suggested that the rule against reflective loss may not limited to claims brought by a shareholder in his capacity as such.</a:t>
            </a:r>
          </a:p>
          <a:p>
            <a:pPr lvl="1"/>
            <a:r>
              <a:rPr lang="en-US" sz="1800" dirty="0"/>
              <a:t>“</a:t>
            </a:r>
            <a:r>
              <a:rPr lang="en-US" sz="1800" i="1" dirty="0"/>
              <a:t>Johnson</a:t>
            </a:r>
            <a:r>
              <a:rPr lang="en-US" sz="1800" dirty="0"/>
              <a:t>… [suggests] that the rule against reflective loss is not limited to claims brought by a shareholder in his capacity as such; it would also apply to him in his capacity as an employee of the company with a right (or even an expectation) of receiving contributions to his pension fund. On that basis, there is no logical reason why it should not apply to a shareholder in his capacity as a creditor of the company expecting repayment of his debt. Indeed, it is hard to see why the rule should not apply to a claim brought by a creditor (or indeed, an employee) of the company concerned, even if he is not a shareholder. …”</a:t>
            </a:r>
          </a:p>
          <a:p>
            <a:r>
              <a:rPr lang="en-US" sz="2000" dirty="0"/>
              <a:t>Rough idea: “Reflective loss” applies in all situations where there are concurrent claims and one of the claimants is a company. This hypothesis has since been explicitly </a:t>
            </a:r>
            <a:r>
              <a:rPr lang="en-US" sz="2000" b="1" i="1" dirty="0"/>
              <a:t>overruled</a:t>
            </a:r>
            <a:r>
              <a:rPr lang="en-US" sz="2000" dirty="0"/>
              <a:t> in </a:t>
            </a:r>
            <a:r>
              <a:rPr lang="es-ES" sz="2000" i="1" dirty="0"/>
              <a:t>Marex Financial Ltd v Sevillej</a:t>
            </a:r>
            <a:r>
              <a:rPr lang="es-ES" sz="2000" dirty="0"/>
              <a:t>a [2021] AC 39.</a:t>
            </a:r>
          </a:p>
          <a:p>
            <a:r>
              <a:rPr lang="es-ES" sz="2000" dirty="0" err="1"/>
              <a:t>What</a:t>
            </a:r>
            <a:r>
              <a:rPr lang="es-ES" sz="2000" dirty="0"/>
              <a:t> </a:t>
            </a:r>
            <a:r>
              <a:rPr lang="es-ES" sz="2000" dirty="0" err="1"/>
              <a:t>about</a:t>
            </a:r>
            <a:r>
              <a:rPr lang="es-ES" sz="2000" dirty="0"/>
              <a:t> the </a:t>
            </a:r>
            <a:r>
              <a:rPr lang="es-ES" sz="2000" dirty="0" err="1"/>
              <a:t>scope</a:t>
            </a:r>
            <a:r>
              <a:rPr lang="es-ES" sz="2000" dirty="0"/>
              <a:t> of the doctrine in </a:t>
            </a:r>
            <a:r>
              <a:rPr lang="es-ES" sz="2000" dirty="0" err="1"/>
              <a:t>Singapore</a:t>
            </a:r>
            <a:r>
              <a:rPr lang="es-ES" sz="2000" dirty="0"/>
              <a:t>?</a:t>
            </a: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423582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Why is this distinction between “personal wrongs” and “corporate wrongs” so fundamental?</a:t>
            </a:r>
          </a:p>
          <a:p>
            <a:pPr lvl="1"/>
            <a:r>
              <a:rPr lang="en-US" sz="2000" dirty="0"/>
              <a:t>Recall Slide Deck 12. There, we discussed the case of </a:t>
            </a:r>
            <a:r>
              <a:rPr lang="en-US" sz="2000" i="1" dirty="0"/>
              <a:t>Percival v Wright</a:t>
            </a:r>
            <a:r>
              <a:rPr lang="en-US" sz="2000" dirty="0"/>
              <a:t> [1902] 2 Ch 421.</a:t>
            </a:r>
          </a:p>
          <a:p>
            <a:pPr lvl="1"/>
            <a:r>
              <a:rPr lang="en-US" sz="2000" i="1" dirty="0"/>
              <a:t>Percival v Wright </a:t>
            </a:r>
            <a:r>
              <a:rPr lang="en-US" sz="2000" dirty="0"/>
              <a:t>stands for the proposition that in the ordinary instance, directors </a:t>
            </a:r>
            <a:r>
              <a:rPr lang="en-US" sz="2000" b="1" i="1" dirty="0"/>
              <a:t>owe duties to the company</a:t>
            </a:r>
            <a:r>
              <a:rPr lang="en-US" sz="2000" dirty="0"/>
              <a:t>, not to the individual shareholders.</a:t>
            </a:r>
          </a:p>
          <a:p>
            <a:pPr lvl="1"/>
            <a:r>
              <a:rPr lang="en-US" sz="2000" dirty="0"/>
              <a:t>As a corollary, if the duty-holder is the company and not an individual shareholder, </a:t>
            </a:r>
            <a:r>
              <a:rPr lang="en-US" sz="2000" b="1" i="1" dirty="0"/>
              <a:t>it is only the company which can sue a director</a:t>
            </a:r>
            <a:r>
              <a:rPr lang="en-US" sz="2000" dirty="0"/>
              <a:t> who has breached her duties to the company, </a:t>
            </a:r>
            <a:r>
              <a:rPr lang="en-US" sz="2000" b="1" i="1" dirty="0"/>
              <a:t>not</a:t>
            </a:r>
            <a:r>
              <a:rPr lang="en-US" sz="2000" dirty="0"/>
              <a:t> the shareholders.</a:t>
            </a:r>
          </a:p>
          <a:p>
            <a:pPr lvl="1"/>
            <a:r>
              <a:rPr lang="en-US" sz="2000" dirty="0"/>
              <a:t>However, this corollary raises a whole host of problems in relation to minority shareholder rights.</a:t>
            </a:r>
          </a:p>
          <a:p>
            <a:r>
              <a:rPr lang="en-US" sz="2000" dirty="0"/>
              <a:t>In this lecture, we will focus on “corporate wrongs” – i.e., situations where person X has breached a duty owed to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14306781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Townsing Henry George v Jenton Overseas Investment Pte Ltd (in liquidation) </a:t>
            </a:r>
            <a:r>
              <a:rPr lang="en-US" sz="2000" b="1" dirty="0"/>
              <a:t>[2007] 2 SLR(R) 597</a:t>
            </a:r>
          </a:p>
          <a:p>
            <a:r>
              <a:rPr lang="en-US" sz="2000" b="1" dirty="0"/>
              <a:t>Held: </a:t>
            </a:r>
            <a:r>
              <a:rPr lang="en-US" sz="2000" dirty="0"/>
              <a:t>The reflective loss principle can be understood as </a:t>
            </a:r>
          </a:p>
          <a:p>
            <a:pPr marL="666892" lvl="1" indent="-342900">
              <a:buFont typeface="+mj-lt"/>
              <a:buAutoNum type="alphaLcParenR"/>
            </a:pPr>
            <a:r>
              <a:rPr lang="en-US" sz="1800" dirty="0"/>
              <a:t>a variant of the “proper plaintiff” rule (see </a:t>
            </a:r>
            <a:r>
              <a:rPr lang="en-US" sz="1800" i="1" dirty="0"/>
              <a:t>Foss v Harbottle</a:t>
            </a:r>
            <a:r>
              <a:rPr lang="en-US" sz="1800" dirty="0"/>
              <a:t>) which “seeks to ensure that wrongs against a company are efficiently and fairly disposed of by regulating the category of persons who can recover what is effectively the company’s loss” (see Townsing at [78]). </a:t>
            </a:r>
          </a:p>
          <a:p>
            <a:pPr marL="666892" lvl="1" indent="-342900">
              <a:buFont typeface="+mj-lt"/>
              <a:buAutoNum type="alphaLcParenR"/>
            </a:pPr>
            <a:r>
              <a:rPr lang="en-US" sz="1800" dirty="0"/>
              <a:t>The policy consideration underlying this principle was explained by Lord Millett in </a:t>
            </a:r>
            <a:r>
              <a:rPr lang="en-US" sz="1800" i="1" dirty="0"/>
              <a:t>Johnson</a:t>
            </a:r>
            <a:r>
              <a:rPr lang="en-US" sz="1800" dirty="0"/>
              <a:t> at as </a:t>
            </a:r>
            <a:r>
              <a:rPr lang="en-US" sz="1800" i="1" dirty="0"/>
              <a:t>being the prevention of double recovery at the expense of the defendant </a:t>
            </a:r>
            <a:r>
              <a:rPr lang="en-US" sz="1800" dirty="0"/>
              <a:t>(the alleged wrongdoer), </a:t>
            </a:r>
            <a:r>
              <a:rPr lang="en-US" sz="1800" i="1" dirty="0"/>
              <a:t>or recovery at the expense of the company and its creditors and other shareholders </a:t>
            </a:r>
            <a:r>
              <a:rPr lang="en-US" sz="1800" dirty="0"/>
              <a:t>(see Townsing ). Given this consideration, a shareholder may be allowed to recover losses “by adducing evidence or taking steps to disapply the principle of reflective loss”.</a:t>
            </a:r>
          </a:p>
          <a:p>
            <a:r>
              <a:rPr lang="en-US" sz="2000" dirty="0"/>
              <a:t>The SGCA in </a:t>
            </a:r>
            <a:r>
              <a:rPr lang="en-US" sz="2000" i="1" dirty="0"/>
              <a:t>Miao Weiguo v Tendcare Medical Group Holdings Pte Ltd and another</a:t>
            </a:r>
            <a:r>
              <a:rPr lang="en-US" sz="2000" dirty="0"/>
              <a:t> [2021] SGCA 116 has referred to the reflective loss principle as espoused in </a:t>
            </a:r>
            <a:r>
              <a:rPr lang="en-US" sz="2000" i="1" dirty="0"/>
              <a:t>Townsing Henry </a:t>
            </a:r>
            <a:r>
              <a:rPr lang="en-US" sz="2000" dirty="0"/>
              <a:t>as (a) the “Preventive Rule” and the “exception” to this as (b) the “Policy Exception”.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29888044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Beyond </a:t>
            </a:r>
            <a:r>
              <a:rPr lang="en-US" sz="2000" i="1" dirty="0"/>
              <a:t>Townsing Henry</a:t>
            </a:r>
            <a:r>
              <a:rPr lang="en-US" sz="2000" dirty="0"/>
              <a:t>, there was an important exception to the rule in </a:t>
            </a:r>
            <a:r>
              <a:rPr lang="en-US" sz="2000" i="1" dirty="0"/>
              <a:t>Prudential</a:t>
            </a:r>
            <a:r>
              <a:rPr lang="en-US" sz="2000" dirty="0"/>
              <a:t> and </a:t>
            </a:r>
            <a:r>
              <a:rPr lang="en-US" sz="2000" i="1" dirty="0"/>
              <a:t>Johnson</a:t>
            </a:r>
            <a:r>
              <a:rPr lang="en-US" sz="2000" dirty="0"/>
              <a:t> at common law.</a:t>
            </a:r>
          </a:p>
          <a:p>
            <a:pPr lvl="1"/>
            <a:r>
              <a:rPr lang="en-US" sz="1800" dirty="0"/>
              <a:t>In </a:t>
            </a:r>
            <a:r>
              <a:rPr lang="en-US" sz="1800" i="1" dirty="0"/>
              <a:t>Giles v Rhind </a:t>
            </a:r>
            <a:r>
              <a:rPr lang="en-US" sz="1800" dirty="0"/>
              <a:t>[2003] CC 79, an exception to the reflective loss principle exists where the actions of the wrongdoer had disabled the company from pursuing its cause of action against the said wrongdoer.</a:t>
            </a:r>
          </a:p>
          <a:p>
            <a:pPr lvl="1"/>
            <a:r>
              <a:rPr lang="en-US" sz="1800" dirty="0"/>
              <a:t>In that case, the claimant Giles, and the defendant Middleton were former shareholders of a company. This company had become insolvent after the defendant (who was also a director) had diverted a lucrative contract to a third party in breach of a shareholders’ agreement. As a result of insolvency, the company terminated its action (breach of DD) against the defendant. However, the claimant sought to pursue his own action damages against the defendant Middleton. The claimant sought the loss in value of his shares and future earnings as well. The CA allowed the claimant to proceed with his personal claims </a:t>
            </a:r>
            <a:r>
              <a:rPr lang="en-US" sz="1800" i="1" dirty="0"/>
              <a:t>as the company could not to pursue its own action as a result of Roderick Middleton’s wrongdoing, </a:t>
            </a:r>
            <a:r>
              <a:rPr lang="en-US" sz="1800" dirty="0"/>
              <a:t>distinguishing it from Johnson.</a:t>
            </a:r>
          </a:p>
          <a:p>
            <a:r>
              <a:rPr lang="en-US" sz="2000" dirty="0"/>
              <a:t>SGCA in </a:t>
            </a:r>
            <a:r>
              <a:rPr lang="en-US" sz="2000" i="1" dirty="0"/>
              <a:t>Miao Weiguo v Tendcare </a:t>
            </a:r>
            <a:r>
              <a:rPr lang="en-US" sz="2000" dirty="0"/>
              <a:t>suggests that the </a:t>
            </a:r>
            <a:r>
              <a:rPr lang="en-US" sz="2000" i="1" dirty="0"/>
              <a:t>Giles</a:t>
            </a:r>
            <a:r>
              <a:rPr lang="en-US" sz="2000" dirty="0"/>
              <a:t> exception cannot be maintained (see [115]) given the reasoning in </a:t>
            </a:r>
            <a:r>
              <a:rPr lang="en-US" sz="2000" i="1" dirty="0"/>
              <a:t>Marex Financial </a:t>
            </a:r>
            <a:r>
              <a:rPr lang="en-US" sz="2000" dirty="0"/>
              <a:t>(discussed later).</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131716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s-ES" sz="2000" b="1" i="1" dirty="0"/>
              <a:t>Marex Financial Ltd v Sevilleja </a:t>
            </a:r>
            <a:r>
              <a:rPr lang="es-ES" sz="2000" b="1" dirty="0"/>
              <a:t>[2021] AC 39 </a:t>
            </a:r>
          </a:p>
          <a:p>
            <a:r>
              <a:rPr lang="en-US" sz="2000" b="1" dirty="0"/>
              <a:t>Facts: </a:t>
            </a:r>
            <a:r>
              <a:rPr lang="en-US" sz="2000" dirty="0"/>
              <a:t>The claimant (a </a:t>
            </a:r>
            <a:r>
              <a:rPr lang="en-US" sz="2000" b="1" i="1" dirty="0"/>
              <a:t>creditor</a:t>
            </a:r>
            <a:r>
              <a:rPr lang="en-US" sz="2000" dirty="0"/>
              <a:t>) had obtained judgment against two companies for sums due under a contract. The companies’ assets were insufficient to meet the judgment debt, and the companies went into liquidation. The claimant alleged that the defendant, who was the ultimate beneficial owner and controller of these companies, had stripped the companies of their assets and placed them out of the claimant’s reach. </a:t>
            </a:r>
            <a:r>
              <a:rPr lang="en-US" sz="2000" i="1" dirty="0"/>
              <a:t>The claimant was given leave to serve the claim form on the defendant out of the jurisdiction. </a:t>
            </a:r>
            <a:r>
              <a:rPr lang="en-US" sz="2000" dirty="0"/>
              <a:t>The defendant applied to set aside service, arguing, inter alia, that </a:t>
            </a:r>
            <a:r>
              <a:rPr lang="en-US" sz="2000" b="1" i="1" dirty="0"/>
              <a:t>the liquidators of the companies could pursue the claim against him and the rule against reflective loss thereby barred the claimant’s claim.</a:t>
            </a:r>
            <a:r>
              <a:rPr lang="en-US" sz="2000" b="1" dirty="0"/>
              <a:t> </a:t>
            </a:r>
            <a:r>
              <a:rPr lang="en-US" sz="2000" dirty="0"/>
              <a:t>The trial judge rejected the argument and dismissed the application. The CA allowed the appeal, holding that the reflective loss principle was not restricted to a shareholder’s claims, but also precluded a claim by an unsecured creditor (who </a:t>
            </a:r>
            <a:r>
              <a:rPr lang="en-US" sz="2000" i="1" dirty="0"/>
              <a:t>was not also a shareholder</a:t>
            </a:r>
            <a:r>
              <a:rPr lang="en-US" sz="2000" dirty="0"/>
              <a:t>) where the creditor and company each had its own cause of action against the alleged wrongdoer in respect of the same wrongful conduct.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11109123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s-ES" sz="2000" b="1" i="1" dirty="0"/>
                  <a:t>Marex Financial Ltd v Sevilleja </a:t>
                </a:r>
                <a:r>
                  <a:rPr lang="es-ES" sz="2000" b="1" dirty="0"/>
                  <a:t>[2021] AC 39 </a:t>
                </a:r>
              </a:p>
              <a:p>
                <a:r>
                  <a:rPr lang="en-US" sz="2000" b="1" dirty="0"/>
                  <a:t>Held: </a:t>
                </a:r>
                <a:r>
                  <a:rPr lang="en-US" sz="2000" dirty="0"/>
                  <a:t>Unanimously, that </a:t>
                </a:r>
                <a:r>
                  <a:rPr lang="en-US" sz="2000" i="1" dirty="0"/>
                  <a:t>the appeal should be allowed and service not be set aside</a:t>
                </a:r>
                <a:r>
                  <a:rPr lang="en-US" sz="2000" dirty="0"/>
                  <a:t>, on the basis that the reflective loss principle was no bar to the claimant’s (a creditor) claim against the defendant (a company).</a:t>
                </a:r>
                <a:r>
                  <a:rPr lang="en-US" dirty="0"/>
                  <a:t> </a:t>
                </a:r>
                <a:r>
                  <a:rPr lang="en-US" sz="2000" dirty="0"/>
                  <a:t>Reasoning as to this differed:</a:t>
                </a:r>
              </a:p>
              <a:p>
                <a:pPr lvl="1"/>
                <a:r>
                  <a:rPr lang="en-US" sz="1800" dirty="0"/>
                  <a:t>The majority (Lord Reed, Lady Black, Lord Lloyd-Jones, and Lord Hodge: The rule established in </a:t>
                </a:r>
                <a:r>
                  <a:rPr lang="en-US" sz="1800" i="1" dirty="0"/>
                  <a:t>Prudential</a:t>
                </a:r>
                <a:r>
                  <a:rPr lang="en-US" sz="1800" dirty="0"/>
                  <a:t> was a “rule of company law, applying specifically to companies and their shareholders in the particular circumstances” where the shareholder’s claim was “in respect of a diminution in the value of his shareholding, or a reduction in the distributions which he receives by virtue of his shareholding” (</a:t>
                </a:r>
                <a14:m>
                  <m:oMath xmlns:m="http://schemas.openxmlformats.org/officeDocument/2006/math">
                    <m:r>
                      <a:rPr lang="en-US" sz="1800" i="1" dirty="0" smtClean="0">
                        <a:latin typeface="Cambria Math" panose="02040503050406030204" pitchFamily="18" charset="0"/>
                        <a:ea typeface="Cambria Math" panose="02040503050406030204" pitchFamily="18" charset="0"/>
                      </a:rPr>
                      <m:t>∆</m:t>
                    </m:r>
                  </m:oMath>
                </a14:m>
                <a:r>
                  <a:rPr lang="en-US" sz="1800" i="1" dirty="0"/>
                  <a:t> value capital/dividends</a:t>
                </a:r>
                <a:r>
                  <a:rPr lang="en-US" sz="1800" dirty="0"/>
                  <a:t>). This rule is “distinct from the general principle of the law of damages that double recovery should be avoided”) – this is apparent given that the reflective loss principle would apply even if the company does not pursue its own right of action.</a:t>
                </a:r>
              </a:p>
              <a:p>
                <a:pPr lvl="1"/>
                <a:r>
                  <a:rPr lang="en-US" sz="1800" dirty="0"/>
                  <a:t>“No distinct loss” argument: There was no distinct loss when the shareholder’s claim fell under these heads (</a:t>
                </a:r>
                <a14:m>
                  <m:oMath xmlns:m="http://schemas.openxmlformats.org/officeDocument/2006/math">
                    <m:r>
                      <a:rPr lang="en-US" sz="1800" i="1" dirty="0">
                        <a:latin typeface="Cambria Math" panose="02040503050406030204" pitchFamily="18" charset="0"/>
                        <a:ea typeface="Cambria Math" panose="02040503050406030204" pitchFamily="18" charset="0"/>
                      </a:rPr>
                      <m:t>∆</m:t>
                    </m:r>
                  </m:oMath>
                </a14:m>
                <a:r>
                  <a:rPr lang="en-US" sz="1800" i="1" dirty="0"/>
                  <a:t> value capital/dividends</a:t>
                </a:r>
                <a:r>
                  <a:rPr lang="en-US" sz="1800" dirty="0"/>
                  <a:t>). </a:t>
                </a:r>
              </a:p>
            </p:txBody>
          </p:sp>
        </mc:Choice>
        <mc:Fallback xmlns="">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idx="1"/>
              </p:nvPr>
            </p:nvSpPr>
            <p:spPr>
              <a:xfrm>
                <a:off x="581194" y="2180498"/>
                <a:ext cx="11029615" cy="4355769"/>
              </a:xfrm>
              <a:blipFill>
                <a:blip r:embed="rId3"/>
                <a:stretch>
                  <a:fillRect l="-552" r="-166" b="-280"/>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7745050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s-ES" sz="2000" b="1" i="1" dirty="0"/>
              <a:t>Marex Financial Ltd v Sevilleja </a:t>
            </a:r>
            <a:r>
              <a:rPr lang="es-ES" sz="2000" b="1" dirty="0"/>
              <a:t>[2021] AC 39 </a:t>
            </a:r>
          </a:p>
          <a:p>
            <a:r>
              <a:rPr lang="en-US" sz="2000" b="1" dirty="0"/>
              <a:t>Held: </a:t>
            </a:r>
            <a:r>
              <a:rPr lang="en-US" sz="2000" dirty="0"/>
              <a:t>Reasoning as to this differed:</a:t>
            </a:r>
          </a:p>
          <a:p>
            <a:pPr lvl="1"/>
            <a:r>
              <a:rPr lang="en-US" sz="1800" dirty="0"/>
              <a:t>The minority (Lord Sales, Lord Kitchin and Baroness Hale): Prudential did not in fact set out a rule of law and did not purport to do so. Instead, the court in Prudential had only reasoned that the shareholder in such a case suffered no loss as a matter of fact. This reasoning could not be supported, and there were “clearly … some cases where the shareholder does suffer a loss which is different from the loss suffered by the company”. In the learned judges’ view, “the issue of double recovery is of importance in relation to shareholder claims as well as in relation to creditor claims”.</a:t>
            </a:r>
          </a:p>
          <a:p>
            <a:r>
              <a:rPr lang="en-US" sz="2000" dirty="0"/>
              <a:t>Reasoning/debate in Marex Financial Ltd very rigorous – see debate between majority and minority as to:</a:t>
            </a:r>
          </a:p>
          <a:p>
            <a:pPr lvl="1"/>
            <a:r>
              <a:rPr lang="en-US" sz="1800" dirty="0"/>
              <a:t>Whether a shareholder [truly] “cannot recover a sum equal to the diminution in the market value of his shares, or equal to the likely diminution in dividend”. What is the nature of the shareholder’s loss?</a:t>
            </a:r>
          </a:p>
          <a:p>
            <a:pPr lvl="1"/>
            <a:r>
              <a:rPr lang="en-US" sz="1800" dirty="0"/>
              <a:t>Whether the doctrine addresses the problem of who in the company should determine whether to sue if the coy has a cause of action.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38737944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Gower and Davies (2021): “This being a rule of law, there are no exceptions, regardless of whether the company pursues its own claim. By contrast, claims by shareholders that do not seek such narrowly defined relief are not affected; nor claims by shareholders where the company has no claim of its own; nor, plainly, claims by creditors. The bright-line nature of the rule was highlighted as having significant practical advantages for litigating claimants and defendants…”</a:t>
            </a:r>
          </a:p>
          <a:p>
            <a:r>
              <a:rPr lang="en-US" sz="2000" dirty="0" err="1"/>
              <a:t>Quare</a:t>
            </a:r>
            <a:r>
              <a:rPr lang="en-US" sz="2000" dirty="0"/>
              <a:t> whether the shareholder suffers a loss that is </a:t>
            </a:r>
            <a:r>
              <a:rPr lang="en-US" sz="2000" i="1" dirty="0"/>
              <a:t>distinct</a:t>
            </a:r>
            <a:r>
              <a:rPr lang="en-US" sz="2000" dirty="0"/>
              <a:t> from the company’s loss, as disputed by Lord Sales in </a:t>
            </a:r>
            <a:r>
              <a:rPr lang="en-US" sz="2000" i="1" dirty="0" err="1"/>
              <a:t>Marex</a:t>
            </a:r>
            <a:r>
              <a:rPr lang="en-US" sz="2000" i="1" dirty="0"/>
              <a:t> Financial</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27552068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Miao Weiguo v Tendcare Medical Group Holdings Pte Ltd and another [2021] SGCA 116 </a:t>
            </a:r>
          </a:p>
          <a:p>
            <a:r>
              <a:rPr lang="en-US" sz="2000" b="1" dirty="0"/>
              <a:t>Facts: </a:t>
            </a:r>
            <a:r>
              <a:rPr lang="en-US" sz="2000" dirty="0"/>
              <a:t>A director of </a:t>
            </a:r>
            <a:r>
              <a:rPr lang="en-US" sz="2000" dirty="0" err="1"/>
              <a:t>Tendcare</a:t>
            </a:r>
            <a:r>
              <a:rPr lang="en-US" sz="2000" dirty="0"/>
              <a:t>, Mr Gong was held to have breached his fiduciary duties by transferring large amounts of monies (to TJHK and others) out of a company, Tendcare, which was the parent company of a subsidiary TJHK.TJHK went insolvent later (due to further transfers procured by </a:t>
            </a:r>
            <a:r>
              <a:rPr lang="en-US" sz="2000" dirty="0" err="1"/>
              <a:t>Mr</a:t>
            </a:r>
            <a:r>
              <a:rPr lang="en-US" sz="2000" dirty="0"/>
              <a:t> Gong) and was subsequently wound up. At first instance, the SGHC held that the appellant, Mr Miao was liable for dishonestly assisting Mr Gong in these breaches of fiduciary duties. Mr Miao submitted that the respondents (note: not TJHK) could not recover any sums from him as Tendcare’s loss was reflective of TJHK’s loss, given that Tendcare was a shareholder of TJHK.</a:t>
            </a:r>
          </a:p>
          <a:p>
            <a:r>
              <a:rPr lang="en-US" sz="2000" b="1" dirty="0"/>
              <a:t>Held: </a:t>
            </a:r>
            <a:r>
              <a:rPr lang="en-US" sz="2000" dirty="0"/>
              <a:t>The reflective loss principle had no application in this case, as Tendcare’s claim </a:t>
            </a:r>
            <a:r>
              <a:rPr lang="en-US" sz="2000" i="1" dirty="0"/>
              <a:t>was not as a shareholder of TJHK for the diminution in the value of its shareholding</a:t>
            </a:r>
            <a:r>
              <a:rPr lang="en-US" sz="2000" dirty="0"/>
              <a:t> or in distributions from TJHK. Its claim was against Mr Miao for dishonestly assisting in a wrong done directly to it, and the basis of the claim was the sum of money which it claims it has been prevented from recovering by reason of Mr Gong’s wrong and Mr Miao’s dishonest assistance of that wrong.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11644074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Miao Weiguo v Tendcare Medical Group Holdings Pte Ltd and another [2021] SGCA 116 </a:t>
            </a:r>
          </a:p>
          <a:p>
            <a:r>
              <a:rPr lang="en-US" sz="2000" b="1" dirty="0"/>
              <a:t>Held: </a:t>
            </a:r>
            <a:r>
              <a:rPr lang="en-US" sz="2000" dirty="0"/>
              <a:t>Long and rigorous discussion on the relevant principles (dicta) concerning reflective loss: See [113] to [210].</a:t>
            </a:r>
          </a:p>
          <a:p>
            <a:r>
              <a:rPr lang="en-US" sz="2000" dirty="0"/>
              <a:t>Comprehensive dicta on the position concerning the doctrine in Singapore (starting at [167]):</a:t>
            </a:r>
          </a:p>
          <a:p>
            <a:pPr lvl="1"/>
            <a:r>
              <a:rPr lang="en-US" sz="1800" dirty="0"/>
              <a:t>Adopted the law as stated by the majority in </a:t>
            </a:r>
            <a:r>
              <a:rPr lang="en-US" sz="1800" i="1" dirty="0"/>
              <a:t>Marex Financial </a:t>
            </a:r>
            <a:r>
              <a:rPr lang="en-US" sz="1800" dirty="0"/>
              <a:t>(see above).</a:t>
            </a:r>
          </a:p>
          <a:p>
            <a:pPr lvl="1"/>
            <a:r>
              <a:rPr lang="en-US" sz="1800" dirty="0"/>
              <a:t>Difficulties with present law in Singapore [169]: SGCA held that there were inconsistencies between the “Preventive Rule” and the “Policy Exception” (see above). The Preventive Rule is said to apply even when the company compromises the claim or chooses otherwise not to pursue the claim. On other hand, in these situations, there is no risk of double recovery or prejudice to other shareholders or creditors, and there is therefore no reason why the Policy Exception should not apply. The Policy Exception would therefore appear to undermine a central aspect of the Preventive Rule.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35129453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Miao Weiguo v Tendcare Medical Group Holdings Pte Ltd and another [2021] SGCA 116 </a:t>
            </a:r>
          </a:p>
          <a:p>
            <a:r>
              <a:rPr lang="en-US" sz="2000" b="1" dirty="0"/>
              <a:t>Held: </a:t>
            </a:r>
            <a:r>
              <a:rPr lang="en-US" sz="2000" dirty="0"/>
              <a:t>Comprehensive dicta on the position concerning the doctrine in Singapore (starting at [167]):</a:t>
            </a:r>
          </a:p>
          <a:p>
            <a:pPr lvl="1"/>
            <a:r>
              <a:rPr lang="en-US" sz="1800" dirty="0"/>
              <a:t>Scope of Preventative Rule in Townsing is too broad. Because of </a:t>
            </a:r>
            <a:r>
              <a:rPr lang="en-US" sz="1800" i="1" dirty="0"/>
              <a:t>Johnson’s</a:t>
            </a:r>
            <a:r>
              <a:rPr lang="en-US" sz="1800" dirty="0"/>
              <a:t> rationale that the doctrine is concerned with preventing double recovery and prejudice to other creditors and shareholders, this underlies the extension of the rule to claims for loss other than the diminution in the value of shares or distributions from the company. The breadth of the Preventive Rule is likely to lead to significant distortions all throughout the law of obligations.</a:t>
            </a:r>
          </a:p>
          <a:p>
            <a:pPr lvl="2"/>
            <a:r>
              <a:rPr lang="en-US" sz="1600" dirty="0"/>
              <a:t>“[I]t is hard to see any logical or commercial reason why the rule against reflective loss should apply to a claim brought by a creditor or employee, who happens to be a shareholder, of the company, if it does not equally apply to an otherwise identical claim by another creditor or employee, who is not a shareholder in the company.”</a:t>
            </a:r>
          </a:p>
          <a:p>
            <a:pPr lvl="2"/>
            <a:r>
              <a:rPr lang="en-US" sz="1600" dirty="0"/>
              <a:t>“If we were to apply the dicta in Townsing to these facts, we would have considered it very arguable that the reflective loss principle prevented Tendcare from recovering against Mr Miao, in particular, for dishonestly assisting in the second leg of the transfers (see [83] above) from TJHK onwards to QHC.”</a:t>
            </a:r>
          </a:p>
          <a:p>
            <a:pPr lvl="1"/>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28576307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Miao Weiguo v Tendcare Medical Group Holdings Pte Ltd and another [2021] SGCA 116 </a:t>
            </a:r>
          </a:p>
          <a:p>
            <a:r>
              <a:rPr lang="en-US" b="1" dirty="0"/>
              <a:t>Held: </a:t>
            </a:r>
            <a:r>
              <a:rPr lang="en-US" dirty="0"/>
              <a:t>On concerns with double recovery (starting at [176]):</a:t>
            </a:r>
          </a:p>
          <a:p>
            <a:pPr lvl="1"/>
            <a:r>
              <a:rPr lang="en-US" sz="1800" dirty="0"/>
              <a:t>Law has many ways to address concerns with double recovery. </a:t>
            </a:r>
            <a:endParaRPr lang="en-US" sz="2000" dirty="0"/>
          </a:p>
          <a:p>
            <a:pPr lvl="2"/>
            <a:r>
              <a:rPr lang="en-US" sz="1800" dirty="0"/>
              <a:t>Courts may rely on doctrines like issue estoppel, or a collateral attack on a prior settlement agreement (extended doctrine of </a:t>
            </a:r>
            <a:r>
              <a:rPr lang="en-US" sz="1800" i="1" dirty="0"/>
              <a:t>res judicata</a:t>
            </a:r>
            <a:r>
              <a:rPr lang="en-US" sz="1800" dirty="0"/>
              <a:t>).</a:t>
            </a:r>
          </a:p>
          <a:p>
            <a:pPr lvl="2"/>
            <a:r>
              <a:rPr lang="en-US" sz="1800" dirty="0"/>
              <a:t>Double recovery is the underlying rationale for the principle of election between alternative remedies.</a:t>
            </a:r>
          </a:p>
          <a:p>
            <a:pPr lvl="2"/>
            <a:r>
              <a:rPr lang="en-US" sz="1800" dirty="0"/>
              <a:t>A court may even obtain or require an undertaking from a party in order to eliminate the risk of double recovery.</a:t>
            </a:r>
          </a:p>
          <a:p>
            <a:pPr lvl="2"/>
            <a:r>
              <a:rPr lang="en-US" sz="1800" dirty="0"/>
              <a:t>Court can refuse to award damages “twice” for what is substantially the same claim (Raffles Town Club Pte Ltd v Tan Chin Seng and others </a:t>
            </a:r>
            <a:r>
              <a:rPr lang="pt-BR" sz="1800" dirty="0"/>
              <a:t>[2005] 4 SLR(R) 351</a:t>
            </a:r>
            <a:r>
              <a:rPr lang="en-US" sz="1800" dirty="0"/>
              <a:t>).</a:t>
            </a:r>
          </a:p>
          <a:p>
            <a:pPr lvl="2"/>
            <a:r>
              <a:rPr lang="en-US" sz="1800" dirty="0"/>
              <a:t>A court may simply award damages subject to the prohibition against double recovery</a:t>
            </a:r>
          </a:p>
          <a:p>
            <a:pPr lvl="1"/>
            <a:r>
              <a:rPr lang="en-US" sz="1800" dirty="0"/>
              <a:t>Agreement with majority in Marex Financial that double recovery rationale cannot explain the barring of a shareholder’s claim even if the coy chooses not to bring an action.</a:t>
            </a:r>
          </a:p>
          <a:p>
            <a:pPr lvl="1"/>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4256429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14287" y="2221383"/>
            <a:ext cx="10748444" cy="1771026"/>
          </a:xfrm>
        </p:spPr>
        <p:txBody>
          <a:bodyPr>
            <a:noAutofit/>
          </a:bodyPr>
          <a:lstStyle/>
          <a:p>
            <a:r>
              <a:rPr lang="en-US" sz="1700" dirty="0"/>
              <a:t>Consider a typical scenario where the board of directors (collectively) breach their duties to the company.</a:t>
            </a:r>
          </a:p>
          <a:p>
            <a:r>
              <a:rPr lang="en-US" sz="1700" dirty="0"/>
              <a:t>In the example provided, A, B, and C breach their directors’ duties to the company (ABCD Pte Ltd.) by selling corporate property at below market value to a company which they own (ABC Pte Ltd.) (self dealing – breach of “no-conflict” rule).</a:t>
            </a:r>
          </a:p>
          <a:p>
            <a:r>
              <a:rPr lang="en-US" sz="1700" dirty="0"/>
              <a:t>While D’s rights have been clearly prejudiced (</a:t>
            </a:r>
            <a:r>
              <a:rPr lang="en-US" sz="1700" dirty="0" err="1"/>
              <a:t>quare</a:t>
            </a:r>
            <a:r>
              <a:rPr lang="en-US" sz="1700" dirty="0"/>
              <a:t>: directly or indirectly?), it is </a:t>
            </a:r>
            <a:r>
              <a:rPr lang="en-US" sz="1700" i="1" dirty="0"/>
              <a:t>ABCD Pte Ltd </a:t>
            </a:r>
            <a:r>
              <a:rPr lang="en-US" sz="1700" dirty="0"/>
              <a:t>which has the right to commence an action against A, B, and C for the breach of directors’ duties. Not D!</a:t>
            </a:r>
          </a:p>
          <a:p>
            <a:endParaRPr lang="en-US" sz="17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grpSp>
        <p:nvGrpSpPr>
          <p:cNvPr id="33" name="Group 32">
            <a:extLst>
              <a:ext uri="{FF2B5EF4-FFF2-40B4-BE49-F238E27FC236}">
                <a16:creationId xmlns:a16="http://schemas.microsoft.com/office/drawing/2014/main" id="{D68CDE16-30DC-4D89-90A8-EF10395814BC}"/>
              </a:ext>
            </a:extLst>
          </p:cNvPr>
          <p:cNvGrpSpPr/>
          <p:nvPr/>
        </p:nvGrpSpPr>
        <p:grpSpPr>
          <a:xfrm>
            <a:off x="2587082" y="3921725"/>
            <a:ext cx="6993496" cy="2784931"/>
            <a:chOff x="2587082" y="3720999"/>
            <a:chExt cx="6993496" cy="2784931"/>
          </a:xfrm>
        </p:grpSpPr>
        <p:sp>
          <p:nvSpPr>
            <p:cNvPr id="14" name="Rectangle: Rounded Corners 13">
              <a:extLst>
                <a:ext uri="{FF2B5EF4-FFF2-40B4-BE49-F238E27FC236}">
                  <a16:creationId xmlns:a16="http://schemas.microsoft.com/office/drawing/2014/main" id="{49F95B8E-F981-4734-B73B-D1641E98DA55}"/>
                </a:ext>
              </a:extLst>
            </p:cNvPr>
            <p:cNvSpPr/>
            <p:nvPr/>
          </p:nvSpPr>
          <p:spPr>
            <a:xfrm>
              <a:off x="7456271" y="3720999"/>
              <a:ext cx="2124307" cy="2401391"/>
            </a:xfrm>
            <a:prstGeom prst="roundRect">
              <a:avLst>
                <a:gd name="adj" fmla="val 19876"/>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2406DD14-C768-49B8-823E-04CCDDE325E8}"/>
                </a:ext>
              </a:extLst>
            </p:cNvPr>
            <p:cNvSpPr/>
            <p:nvPr/>
          </p:nvSpPr>
          <p:spPr>
            <a:xfrm>
              <a:off x="2587082" y="3720999"/>
              <a:ext cx="2124307" cy="2401391"/>
            </a:xfrm>
            <a:prstGeom prst="roundRect">
              <a:avLst>
                <a:gd name="adj" fmla="val 19876"/>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934250B1-F949-49BF-911E-4AA2B48382FB}"/>
                </a:ext>
              </a:extLst>
            </p:cNvPr>
            <p:cNvSpPr/>
            <p:nvPr/>
          </p:nvSpPr>
          <p:spPr>
            <a:xfrm>
              <a:off x="2982952" y="4143046"/>
              <a:ext cx="1332571" cy="641196"/>
            </a:xfrm>
            <a:prstGeom prst="rect">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dirty="0"/>
                <a:t>A, B, and C BOD</a:t>
              </a:r>
            </a:p>
          </p:txBody>
        </p:sp>
        <p:sp>
          <p:nvSpPr>
            <p:cNvPr id="7" name="Rectangle 6">
              <a:extLst>
                <a:ext uri="{FF2B5EF4-FFF2-40B4-BE49-F238E27FC236}">
                  <a16:creationId xmlns:a16="http://schemas.microsoft.com/office/drawing/2014/main" id="{50D506E0-367D-4343-9512-3AF6B9CFF7F4}"/>
                </a:ext>
              </a:extLst>
            </p:cNvPr>
            <p:cNvSpPr/>
            <p:nvPr/>
          </p:nvSpPr>
          <p:spPr>
            <a:xfrm>
              <a:off x="2982951" y="5014700"/>
              <a:ext cx="1332571" cy="641196"/>
            </a:xfrm>
            <a:prstGeom prst="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A, B, C, and D, each 25% shareholders</a:t>
              </a:r>
            </a:p>
          </p:txBody>
        </p:sp>
        <p:sp>
          <p:nvSpPr>
            <p:cNvPr id="9" name="Rectangle 8">
              <a:extLst>
                <a:ext uri="{FF2B5EF4-FFF2-40B4-BE49-F238E27FC236}">
                  <a16:creationId xmlns:a16="http://schemas.microsoft.com/office/drawing/2014/main" id="{990D5CB4-0BAF-4B32-81BC-FB7698F196C9}"/>
                </a:ext>
              </a:extLst>
            </p:cNvPr>
            <p:cNvSpPr/>
            <p:nvPr/>
          </p:nvSpPr>
          <p:spPr>
            <a:xfrm>
              <a:off x="7852141" y="4143046"/>
              <a:ext cx="1332571" cy="641196"/>
            </a:xfrm>
            <a:prstGeom prst="rect">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dirty="0"/>
                <a:t>A, B, and C BOD</a:t>
              </a:r>
            </a:p>
          </p:txBody>
        </p:sp>
        <p:sp>
          <p:nvSpPr>
            <p:cNvPr id="11" name="Rectangle 10">
              <a:extLst>
                <a:ext uri="{FF2B5EF4-FFF2-40B4-BE49-F238E27FC236}">
                  <a16:creationId xmlns:a16="http://schemas.microsoft.com/office/drawing/2014/main" id="{FB7F0D5E-7847-47FF-872A-7A0275076CF1}"/>
                </a:ext>
              </a:extLst>
            </p:cNvPr>
            <p:cNvSpPr/>
            <p:nvPr/>
          </p:nvSpPr>
          <p:spPr>
            <a:xfrm>
              <a:off x="7852140" y="5014700"/>
              <a:ext cx="1332571" cy="641196"/>
            </a:xfrm>
            <a:prstGeom prst="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A, B, and C, each 33.3% shareholders</a:t>
              </a:r>
            </a:p>
          </p:txBody>
        </p:sp>
        <p:cxnSp>
          <p:nvCxnSpPr>
            <p:cNvPr id="16" name="Straight Arrow Connector 15">
              <a:extLst>
                <a:ext uri="{FF2B5EF4-FFF2-40B4-BE49-F238E27FC236}">
                  <a16:creationId xmlns:a16="http://schemas.microsoft.com/office/drawing/2014/main" id="{FE151FCB-402F-42D5-9002-451EEF7332C9}"/>
                </a:ext>
              </a:extLst>
            </p:cNvPr>
            <p:cNvCxnSpPr>
              <a:cxnSpLocks/>
            </p:cNvCxnSpPr>
            <p:nvPr/>
          </p:nvCxnSpPr>
          <p:spPr>
            <a:xfrm>
              <a:off x="4711389" y="4767515"/>
              <a:ext cx="274488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3D734A8-59FB-42FB-AE9A-88C840D075E1}"/>
                </a:ext>
              </a:extLst>
            </p:cNvPr>
            <p:cNvCxnSpPr>
              <a:cxnSpLocks/>
            </p:cNvCxnSpPr>
            <p:nvPr/>
          </p:nvCxnSpPr>
          <p:spPr>
            <a:xfrm>
              <a:off x="4672360" y="5072314"/>
              <a:ext cx="2783911" cy="0"/>
            </a:xfrm>
            <a:prstGeom prst="straightConnector1">
              <a:avLst/>
            </a:prstGeom>
            <a:ln w="38100">
              <a:headEnd type="triangle"/>
              <a:tailEnd type="non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BBAE033-740F-4DB4-B78A-CBFD01C8EFA1}"/>
                </a:ext>
              </a:extLst>
            </p:cNvPr>
            <p:cNvSpPr txBox="1"/>
            <p:nvPr/>
          </p:nvSpPr>
          <p:spPr>
            <a:xfrm>
              <a:off x="4997660" y="5072315"/>
              <a:ext cx="2062744" cy="369332"/>
            </a:xfrm>
            <a:prstGeom prst="rect">
              <a:avLst/>
            </a:prstGeom>
            <a:noFill/>
          </p:spPr>
          <p:txBody>
            <a:bodyPr wrap="none" rtlCol="0">
              <a:spAutoFit/>
            </a:bodyPr>
            <a:lstStyle/>
            <a:p>
              <a:r>
                <a:rPr lang="en-GB" dirty="0"/>
                <a:t>Price paid: $100,000</a:t>
              </a:r>
            </a:p>
          </p:txBody>
        </p:sp>
        <p:sp>
          <p:nvSpPr>
            <p:cNvPr id="23" name="TextBox 22">
              <a:extLst>
                <a:ext uri="{FF2B5EF4-FFF2-40B4-BE49-F238E27FC236}">
                  <a16:creationId xmlns:a16="http://schemas.microsoft.com/office/drawing/2014/main" id="{C1BC03BD-DF2F-44BA-B6AE-88FE8CBECDF1}"/>
                </a:ext>
              </a:extLst>
            </p:cNvPr>
            <p:cNvSpPr txBox="1"/>
            <p:nvPr/>
          </p:nvSpPr>
          <p:spPr>
            <a:xfrm>
              <a:off x="4704529" y="4365917"/>
              <a:ext cx="2782941" cy="369332"/>
            </a:xfrm>
            <a:prstGeom prst="rect">
              <a:avLst/>
            </a:prstGeom>
            <a:noFill/>
          </p:spPr>
          <p:txBody>
            <a:bodyPr wrap="none" rtlCol="0">
              <a:spAutoFit/>
            </a:bodyPr>
            <a:lstStyle/>
            <a:p>
              <a:r>
                <a:rPr lang="en-GB" dirty="0"/>
                <a:t>Property worth: $1,000,000</a:t>
              </a:r>
            </a:p>
          </p:txBody>
        </p:sp>
        <p:sp>
          <p:nvSpPr>
            <p:cNvPr id="29" name="TextBox 28">
              <a:extLst>
                <a:ext uri="{FF2B5EF4-FFF2-40B4-BE49-F238E27FC236}">
                  <a16:creationId xmlns:a16="http://schemas.microsoft.com/office/drawing/2014/main" id="{7333A669-81CB-4FE8-9D51-5E028E93CEE6}"/>
                </a:ext>
              </a:extLst>
            </p:cNvPr>
            <p:cNvSpPr txBox="1"/>
            <p:nvPr/>
          </p:nvSpPr>
          <p:spPr>
            <a:xfrm>
              <a:off x="2982951" y="6136598"/>
              <a:ext cx="1545616" cy="369332"/>
            </a:xfrm>
            <a:prstGeom prst="rect">
              <a:avLst/>
            </a:prstGeom>
            <a:noFill/>
          </p:spPr>
          <p:txBody>
            <a:bodyPr wrap="none" rtlCol="0">
              <a:spAutoFit/>
            </a:bodyPr>
            <a:lstStyle/>
            <a:p>
              <a:r>
                <a:rPr lang="en-GB" dirty="0"/>
                <a:t>ABCD Pte Ltd</a:t>
              </a:r>
            </a:p>
          </p:txBody>
        </p:sp>
        <p:sp>
          <p:nvSpPr>
            <p:cNvPr id="31" name="TextBox 30">
              <a:extLst>
                <a:ext uri="{FF2B5EF4-FFF2-40B4-BE49-F238E27FC236}">
                  <a16:creationId xmlns:a16="http://schemas.microsoft.com/office/drawing/2014/main" id="{E2B35EEA-7A59-4462-BB33-EEB94575CF93}"/>
                </a:ext>
              </a:extLst>
            </p:cNvPr>
            <p:cNvSpPr txBox="1"/>
            <p:nvPr/>
          </p:nvSpPr>
          <p:spPr>
            <a:xfrm>
              <a:off x="7836557" y="6122390"/>
              <a:ext cx="1372492" cy="369332"/>
            </a:xfrm>
            <a:prstGeom prst="rect">
              <a:avLst/>
            </a:prstGeom>
            <a:noFill/>
          </p:spPr>
          <p:txBody>
            <a:bodyPr wrap="none" rtlCol="0">
              <a:spAutoFit/>
            </a:bodyPr>
            <a:lstStyle/>
            <a:p>
              <a:r>
                <a:rPr lang="en-GB" dirty="0">
                  <a:solidFill>
                    <a:schemeClr val="accent3"/>
                  </a:solidFill>
                </a:rPr>
                <a:t>ABC Pte Ltd</a:t>
              </a:r>
              <a:endParaRPr lang="en-GB" dirty="0"/>
            </a:p>
          </p:txBody>
        </p:sp>
      </p:grpSp>
    </p:spTree>
    <p:extLst>
      <p:ext uri="{BB962C8B-B14F-4D97-AF65-F5344CB8AC3E}">
        <p14:creationId xmlns:p14="http://schemas.microsoft.com/office/powerpoint/2010/main" val="2157724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Miao Weiguo v Tendcare Medical Group Holdings Pte Ltd and another [2021] SGCA 116 </a:t>
            </a:r>
          </a:p>
          <a:p>
            <a:r>
              <a:rPr lang="en-US" sz="2000" b="1" dirty="0"/>
              <a:t>Held: </a:t>
            </a:r>
            <a:r>
              <a:rPr lang="en-US" sz="2000" dirty="0"/>
              <a:t>On the principled justification on which to base the reflective loss doctrine (starting at [193]):</a:t>
            </a:r>
          </a:p>
          <a:p>
            <a:pPr lvl="1"/>
            <a:r>
              <a:rPr lang="en-US" sz="1800" dirty="0"/>
              <a:t>“Having considered the merits of both the majority’s and minority’s positions in Marex, we choose to affirm the existence of the reflective loss principle as a rule of company law, following the majority in Marex.”</a:t>
            </a:r>
          </a:p>
          <a:p>
            <a:pPr lvl="1"/>
            <a:r>
              <a:rPr lang="en-US" sz="1800" dirty="0"/>
              <a:t>“our primary difficulty with [the minority’s] arguments is the assumption underlying each of these points that </a:t>
            </a:r>
            <a:r>
              <a:rPr lang="en-US" sz="1800" b="1" i="1" dirty="0"/>
              <a:t>the private law claims held by the shareholder are and should be kept entirely distinct from the shareholder’s unique status under company law</a:t>
            </a:r>
            <a:r>
              <a:rPr lang="en-US" sz="1800" dirty="0"/>
              <a:t>. In other words, </a:t>
            </a:r>
            <a:r>
              <a:rPr lang="en-US" sz="1800" b="1" i="1" dirty="0"/>
              <a:t>it is assumed that a shareholder’s private law interest (in the shares qua assets) either exists entirely separately from or even trumps the shareholder’s status in company law (arising from the nature of shares in a corporate entity). We do not think that this assumption is warranted. </a:t>
            </a:r>
            <a:r>
              <a:rPr lang="en-US" sz="1800" dirty="0"/>
              <a:t>We respectfully agree with Lord Hodge that participation in a company as a shareholder is a matter for regulation by company law – a person who becomes a shareholder takes advantage of the corporate form, but should also take its disadvantages (see Marex at [102]–[107]).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7825043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Miao Weiguo v Tendcare Medical Group Holdings Pte Ltd and another [2021] SGCA 116 </a:t>
            </a:r>
          </a:p>
          <a:p>
            <a:r>
              <a:rPr lang="en-US" sz="2000" b="1" dirty="0"/>
              <a:t>Held: </a:t>
            </a:r>
            <a:r>
              <a:rPr lang="en-US" sz="2000" dirty="0"/>
              <a:t>On the principled justification on which to base the reflective loss doctrine (starting at [193]):</a:t>
            </a:r>
          </a:p>
          <a:p>
            <a:pPr lvl="1"/>
            <a:r>
              <a:rPr lang="en-US" sz="1800" dirty="0"/>
              <a:t>Coy law steps in to regulate a shareholder’s rights and duties – assumption that shareholders are free to act in whatever way which suit their interests is unwarranted. In this regard, a rule against claims on the basis of loss of value in shareholding or distributions from a company could be well justified on the basis of the policy of company law even if the denial of recovery appears unjust from a purely private law perspective.</a:t>
            </a:r>
          </a:p>
          <a:p>
            <a:pPr lvl="1"/>
            <a:r>
              <a:rPr lang="en-US" sz="1800" dirty="0"/>
              <a:t>The financial value of a share to the shareholder is not its primary property, even if, in lay terms, it is often treated as such. When the only question is a shareholder’s claim against a wrongdoer for loss caused directly to the shareholder and </a:t>
            </a:r>
            <a:r>
              <a:rPr lang="en-US" sz="1800" b="1" i="1" dirty="0"/>
              <a:t>not to the company</a:t>
            </a:r>
            <a:r>
              <a:rPr lang="en-US" sz="1800" dirty="0"/>
              <a:t>, there is no doubt that the shareholder can claim even for a diminution in the value of his shares as if the shares were any other property.</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148270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Miao Weiguo v Tendcare Medical Group Holdings Pte Ltd and another [2021] SGCA 116 </a:t>
            </a:r>
          </a:p>
          <a:p>
            <a:r>
              <a:rPr lang="en-US" sz="2000" b="1" dirty="0"/>
              <a:t>Held: </a:t>
            </a:r>
            <a:r>
              <a:rPr lang="en-US" sz="2000" dirty="0"/>
              <a:t>On the principled justification on which to base the reflective loss doctrine (starting at [193]):</a:t>
            </a:r>
          </a:p>
          <a:p>
            <a:pPr lvl="1"/>
            <a:r>
              <a:rPr lang="en-US" sz="1800" dirty="0"/>
              <a:t>Primary Principle: “The reflective loss principle, in our judgment, </a:t>
            </a:r>
            <a:r>
              <a:rPr lang="en-US" sz="1800" b="1" i="1" dirty="0"/>
              <a:t>is justified by the particular company law context from which it emerges</a:t>
            </a:r>
            <a:r>
              <a:rPr lang="en-US" sz="1800" dirty="0"/>
              <a:t>, specifically in relation to the rule in </a:t>
            </a:r>
            <a:r>
              <a:rPr lang="en-US" sz="1800" i="1" dirty="0"/>
              <a:t>Foss v Harbottle</a:t>
            </a:r>
            <a:r>
              <a:rPr lang="en-US" sz="1800" dirty="0"/>
              <a:t>. As noted above at [116], that rule consists of two aspects: </a:t>
            </a:r>
            <a:r>
              <a:rPr lang="en-US" sz="1800" b="1" i="1" dirty="0"/>
              <a:t>(a) first, the proper plaintiff in a wrong done to the company is, prima facie, the company (ie, the proper plaintiff rule); and (b) second, the principle that the management of a company’s affairs is entrusted to the decision-making organs of the company (we refer to this as the “corporate management principle”). The reflective loss principle prevents the proper plaintiff rule and the corporate management principle from being undermined. </a:t>
            </a:r>
            <a:r>
              <a:rPr lang="en-US" sz="1800" dirty="0"/>
              <a:t>The rule in </a:t>
            </a:r>
            <a:r>
              <a:rPr lang="en-US" sz="1800" i="1" dirty="0"/>
              <a:t>Foss v Harbottle</a:t>
            </a:r>
            <a:r>
              <a:rPr lang="en-US" sz="1800" dirty="0"/>
              <a:t>, in turn, is based on the “unique position in which a shareholder stands in relation to his company”, which is a “critical part of the explanation”.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33281606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Miao Weiguo v Tendcare Medical Group Holdings Pte Ltd and another [2021] SGCA 116 </a:t>
            </a:r>
          </a:p>
          <a:p>
            <a:r>
              <a:rPr lang="en-US" sz="2000" b="1" dirty="0"/>
              <a:t>Held: </a:t>
            </a:r>
            <a:r>
              <a:rPr lang="en-US" sz="2000" dirty="0"/>
              <a:t>On the principled justification on which to base the reflective loss doctrine (starting at [193]):</a:t>
            </a:r>
          </a:p>
          <a:p>
            <a:pPr lvl="1"/>
            <a:r>
              <a:rPr lang="en-US" sz="1800" dirty="0"/>
              <a:t>“The company is enabled to carry on a business by the pooling together of more resources than an individual could muster, and the corporate structure offers a way for shareholders to reap the benefits of a successful business while protecting them from the consequences of debts owed or wrongs done by the company. As a consequence, however, the shareholder has also joined the fate of his investment to that of the company – as the English Court of Appeal put it, the shareholder “accepts the fact that the value of his investment follows the fortune of the company and that he can only exercise his influence over the fortunes of the company by the exercise of his voting rights in general meeting.”</a:t>
            </a:r>
          </a:p>
          <a:p>
            <a:pPr lvl="1"/>
            <a:r>
              <a:rPr lang="en-US" sz="1800" dirty="0"/>
              <a:t>“Notably, the shareholder does not have a right to a dividend (which is subject to the rules on distributions and the decision of the company), nor to a right to a particular value of shares (any such right, for example, under a guarantee or an option, arises not from the shares but from contract) (see also [117] above). The shares also do not represent a proportionate part of the company’s assets (see Macaura ([115] supra)), and a shareholder is not entitled to payment upon liquidation unless there is a surplus. Simply put, what the shareholder ultimately receives from the company is subject entirely to the company’s fortunes.”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16604076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DOCTRINE OF REFLECTIVE LOSS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Miao Weiguo v Tendcare Medical Group Holdings Pte Ltd and another [2021] SGCA 116 </a:t>
            </a:r>
          </a:p>
          <a:p>
            <a:r>
              <a:rPr lang="en-US" b="1" dirty="0"/>
              <a:t>Held: </a:t>
            </a:r>
            <a:r>
              <a:rPr lang="en-US" dirty="0"/>
              <a:t>On the principled justification on which to base the reflective loss doctrine (starting at [193]):</a:t>
            </a:r>
          </a:p>
          <a:p>
            <a:pPr lvl="1"/>
            <a:r>
              <a:rPr lang="en-US" sz="1800" dirty="0"/>
              <a:t>“The reflective loss principle also ensures that the corporate management principle is maintained. To allow shareholders to claim for diminution in the value of their shareholdings or in the distributions from a company would undermine the corporate management principle as it would prevent the company from dealing with the wrongs done to it in the manner that it deems fit. Even if the minority’s approach does not, in and of itself, contradict the corporate management principle, </a:t>
            </a:r>
            <a:r>
              <a:rPr lang="en-US" sz="1800" b="1" i="1" dirty="0"/>
              <a:t>it would certainly restrict a company’s potential actions, give greater leverage to individual shareholders over a company’s management, complicate the company’s decision-making process, and, in doing so, diminish the corporate management principle, if not in theory, then in practice</a:t>
            </a:r>
            <a:r>
              <a:rPr lang="en-US" sz="1800" dirty="0"/>
              <a:t>.”</a:t>
            </a:r>
          </a:p>
          <a:p>
            <a:pPr lvl="1"/>
            <a:r>
              <a:rPr lang="en-US" sz="1800" dirty="0"/>
              <a:t>Q: What is the basis underlying the corporate management principle? See Khoo (2025).</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54</a:t>
            </a:fld>
            <a:endParaRPr lang="en-US" dirty="0"/>
          </a:p>
        </p:txBody>
      </p:sp>
    </p:spTree>
    <p:extLst>
      <p:ext uri="{BB962C8B-B14F-4D97-AF65-F5344CB8AC3E}">
        <p14:creationId xmlns:p14="http://schemas.microsoft.com/office/powerpoint/2010/main" val="1796647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When does the rule in foss v Harbottle apply?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(2) Special Majority Matters</a:t>
            </a:r>
          </a:p>
          <a:p>
            <a:r>
              <a:rPr lang="en-US" i="1" dirty="0"/>
              <a:t>Foss v Harbottle</a:t>
            </a:r>
            <a:r>
              <a:rPr lang="en-US" dirty="0"/>
              <a:t> does not apply if the matter is one which could validly be done or sanctioned only by some special majority of members.</a:t>
            </a:r>
          </a:p>
          <a:p>
            <a:r>
              <a:rPr lang="en-US" dirty="0"/>
              <a:t>The proper plaintiff rule has no application where the constitution </a:t>
            </a:r>
            <a:r>
              <a:rPr lang="en-US" b="1" i="1" dirty="0"/>
              <a:t>requires a special majority </a:t>
            </a:r>
            <a:r>
              <a:rPr lang="en-US" dirty="0"/>
              <a:t>and the proceedings are brought to challenge a decision which has disregarded such a requirement.</a:t>
            </a:r>
          </a:p>
          <a:p>
            <a:r>
              <a:rPr lang="en-US" dirty="0"/>
              <a:t>In the case where the constitution requires a special majority , the rights can be considered personal rights of members on which members can bring a personal action (thereby circumventing the “majority rule” principle).</a:t>
            </a:r>
          </a:p>
          <a:p>
            <a:r>
              <a:rPr lang="en-US" dirty="0"/>
              <a:t>If the majority could simply ratify a breach of a special majority provision, it would defeat the purpose of a special majority.</a:t>
            </a:r>
          </a:p>
          <a:p>
            <a:r>
              <a:rPr lang="en-US" dirty="0"/>
              <a:t>Since this is not a DA, the right holder and the person with standing is presumably the member. </a:t>
            </a:r>
          </a:p>
          <a:p>
            <a:pPr lvl="1"/>
            <a:r>
              <a:rPr lang="en-US" dirty="0"/>
              <a:t>Is the suit brought against the (offending) director or the coy? See s 39(1) CA.</a:t>
            </a:r>
          </a:p>
          <a:p>
            <a:r>
              <a:rPr lang="en-US" dirty="0"/>
              <a:t>Note: The doctrine of “reflective loss” continues to apply.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55</a:t>
            </a:fld>
            <a:endParaRPr lang="en-US" dirty="0"/>
          </a:p>
        </p:txBody>
      </p:sp>
    </p:spTree>
    <p:extLst>
      <p:ext uri="{BB962C8B-B14F-4D97-AF65-F5344CB8AC3E}">
        <p14:creationId xmlns:p14="http://schemas.microsoft.com/office/powerpoint/2010/main" val="17470853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When does the rule in foss v Harbottle apply?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(3) </a:t>
            </a:r>
            <a:r>
              <a:rPr lang="en-US" b="1" i="1" u="sng" dirty="0"/>
              <a:t>Ultra Vires </a:t>
            </a:r>
            <a:r>
              <a:rPr lang="en-US" b="1" u="sng" dirty="0"/>
              <a:t>Acts</a:t>
            </a:r>
          </a:p>
          <a:p>
            <a:r>
              <a:rPr lang="en-US" dirty="0"/>
              <a:t>Under the common law, an </a:t>
            </a:r>
            <a:r>
              <a:rPr lang="en-US" i="1" dirty="0"/>
              <a:t>ultra vires </a:t>
            </a:r>
            <a:r>
              <a:rPr lang="en-US" dirty="0"/>
              <a:t>act could not be ratified by the majority and therefore, in relation to </a:t>
            </a:r>
            <a:r>
              <a:rPr lang="en-US" i="1" dirty="0"/>
              <a:t>ultra vires</a:t>
            </a:r>
            <a:r>
              <a:rPr lang="en-US" dirty="0"/>
              <a:t> transactions, the rule in Foss could not apply.</a:t>
            </a:r>
          </a:p>
          <a:p>
            <a:r>
              <a:rPr lang="en-US" dirty="0"/>
              <a:t>s 25 CA substantially limits the scope of the common law ultra vires doctrine.</a:t>
            </a:r>
          </a:p>
          <a:p>
            <a:r>
              <a:rPr lang="en-US" dirty="0"/>
              <a:t>However,  the remaining limited powers of a member to deal with an ultra vires act in s 25 can still be enforced by a member in their own (personal) capacity/right (see (1) – Personal Claims).</a:t>
            </a:r>
          </a:p>
          <a:p>
            <a:pPr lvl="1"/>
            <a:r>
              <a:rPr lang="en-US" dirty="0"/>
              <a:t>Section 25(1) CA validates ultra vires transactions vis-à-vis 3Ps.</a:t>
            </a:r>
          </a:p>
          <a:p>
            <a:pPr lvl="1"/>
            <a:r>
              <a:rPr lang="en-US" dirty="0"/>
              <a:t>However, under s. 25(2)(a) a member can restrain the company from doing an ultra vires act.</a:t>
            </a:r>
          </a:p>
          <a:p>
            <a:pPr lvl="1"/>
            <a:r>
              <a:rPr lang="en-US" dirty="0"/>
              <a:t>Section 25(2)(b) allows a company or a member to use ultra vires acts to support a claim against a director (e.g., “oppression”, “just and equitable winding up” or a derivative action)</a:t>
            </a:r>
          </a:p>
          <a:p>
            <a:r>
              <a:rPr lang="en-US" dirty="0"/>
              <a:t>Since this is not a DA, the right holder and the person with standing is presumably the member. </a:t>
            </a:r>
          </a:p>
          <a:p>
            <a:pPr lvl="1"/>
            <a:r>
              <a:rPr lang="en-US" dirty="0"/>
              <a:t>Is the suit brought against the (offending) director or the coy? See s 39(1) CA.</a:t>
            </a:r>
          </a:p>
          <a:p>
            <a:r>
              <a:rPr lang="en-US" dirty="0"/>
              <a:t>Note: The doctrine of “reflective loss” continues to apply.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56</a:t>
            </a:fld>
            <a:endParaRPr lang="en-US" dirty="0"/>
          </a:p>
        </p:txBody>
      </p:sp>
    </p:spTree>
    <p:extLst>
      <p:ext uri="{BB962C8B-B14F-4D97-AF65-F5344CB8AC3E}">
        <p14:creationId xmlns:p14="http://schemas.microsoft.com/office/powerpoint/2010/main" val="11988420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Exceptions to the rule in foss v harbottle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Exception to </a:t>
            </a:r>
            <a:r>
              <a:rPr lang="en-US" sz="2000" b="1" i="1" u="sng" dirty="0"/>
              <a:t>Foss v Harbottle</a:t>
            </a:r>
            <a:r>
              <a:rPr lang="en-US" sz="2000" b="1" u="sng" dirty="0"/>
              <a:t>: “Fraud on the Minority”</a:t>
            </a:r>
          </a:p>
          <a:p>
            <a:r>
              <a:rPr lang="en-US" sz="2000" i="1" dirty="0"/>
              <a:t>Foss v Harbottle</a:t>
            </a:r>
            <a:r>
              <a:rPr lang="en-US" sz="2000" dirty="0"/>
              <a:t> does not apply when the wrong to the company which the member complained of amounts to “</a:t>
            </a:r>
            <a:r>
              <a:rPr lang="en-US" sz="2000" b="1" i="1" dirty="0"/>
              <a:t>fraud on the minority</a:t>
            </a:r>
            <a:r>
              <a:rPr lang="en-US" sz="2000" dirty="0"/>
              <a:t>”.</a:t>
            </a:r>
          </a:p>
          <a:p>
            <a:r>
              <a:rPr lang="en-US" sz="2000" dirty="0"/>
              <a:t>If the shareholder can establish “fraud on the minority” then they will be permitted to bring an action on behalf of the company (i.e., a </a:t>
            </a:r>
            <a:r>
              <a:rPr lang="en-US" sz="2000" b="1" i="1" dirty="0"/>
              <a:t>common law derivative action</a:t>
            </a:r>
            <a:r>
              <a:rPr lang="en-US" sz="2000" dirty="0"/>
              <a:t>).</a:t>
            </a:r>
          </a:p>
          <a:p>
            <a:pPr lvl="1"/>
            <a:r>
              <a:rPr lang="en-US" sz="1800" dirty="0"/>
              <a:t>In other words, the shareholder will be vested with standing to sue on behalf of the right-holder, the company.</a:t>
            </a:r>
          </a:p>
          <a:p>
            <a:r>
              <a:rPr lang="en-US" sz="2000" dirty="0"/>
              <a:t>This clearly a </a:t>
            </a:r>
            <a:r>
              <a:rPr lang="en-US" sz="2000" b="1" i="1" dirty="0"/>
              <a:t>true procedural exception </a:t>
            </a:r>
            <a:r>
              <a:rPr lang="en-US" sz="2000" dirty="0"/>
              <a:t>to the proper plaintiff principle</a:t>
            </a:r>
          </a:p>
          <a:p>
            <a:pPr lvl="1"/>
            <a:r>
              <a:rPr lang="en-US" sz="1800" dirty="0"/>
              <a:t>Unlike sub-rules 1 to 3, it </a:t>
            </a:r>
            <a:r>
              <a:rPr lang="en-US" sz="1800" b="1" i="1" dirty="0"/>
              <a:t>applies to purely corporate wrongs </a:t>
            </a:r>
            <a:r>
              <a:rPr lang="en-US" sz="1800" dirty="0"/>
              <a:t>(and not personal wrongs).</a:t>
            </a:r>
          </a:p>
          <a:p>
            <a:r>
              <a:rPr lang="en-US" sz="2000" dirty="0"/>
              <a:t>The common law derivative action has largely been replaced by the statutory derivative action under s 216A CA for Singapore-incorporated companies, but remains the only derivative action available for foreign-incorporated companies.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57</a:t>
            </a:fld>
            <a:endParaRPr lang="en-US" dirty="0"/>
          </a:p>
        </p:txBody>
      </p:sp>
    </p:spTree>
    <p:extLst>
      <p:ext uri="{BB962C8B-B14F-4D97-AF65-F5344CB8AC3E}">
        <p14:creationId xmlns:p14="http://schemas.microsoft.com/office/powerpoint/2010/main" val="13745070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Exceptions to the rule in foss v harbottle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700" b="1" u="sng" dirty="0"/>
              <a:t>Koh et.al (2020)</a:t>
            </a:r>
          </a:p>
          <a:p>
            <a:r>
              <a:rPr lang="en-US" sz="1700" dirty="0"/>
              <a:t>“A foundational principle of company law is that a company is a separate legal person. As such, when the company has a cause of action, the company alone, as a separate legal person, has the right to decide whether to sue. However, as companies are fictitious persons, they cannot decide whether to sue on their own and can only act through decisions made by human beings. The natural question that arises is: </a:t>
            </a:r>
            <a:r>
              <a:rPr lang="en-US" sz="1700" b="1" i="1" dirty="0"/>
              <a:t>Who has the power to decide whether the company, as a separate legal person, should sue? Under normal circumstances, this question is answered easily through the regular corporate decision-making process. Ordinarily, company law vests the board of directors with the power to make management decisions for the company.  As the decision to sue is a management decision, the board normally has the power to decide whether the company should sue. </a:t>
            </a:r>
            <a:r>
              <a:rPr lang="en-US" sz="1700" dirty="0"/>
              <a:t>This makes sense because the </a:t>
            </a:r>
            <a:r>
              <a:rPr lang="en-US" sz="1700" b="1" i="1" dirty="0"/>
              <a:t>board is normally positioned to have the best available information about the company’s potential lawsuit, and board members are bound by their directors’ duties to decide in the best interests of the company whether the lawsuit should be pursued. An obvious problem arises, however, when the directors themselves are the target of the company’s lawsuit or have another personal interest in the company not suing. </a:t>
            </a:r>
            <a:r>
              <a:rPr lang="en-US" sz="1700" dirty="0"/>
              <a:t>In such a case, the normal corporate decision-making process </a:t>
            </a:r>
            <a:r>
              <a:rPr lang="en-US" sz="1700" b="1" i="1" dirty="0"/>
              <a:t>produces an acute conflict of interest. </a:t>
            </a:r>
            <a:r>
              <a:rPr lang="en-US" sz="1700" dirty="0"/>
              <a:t>This conflict of interest becomes intractable when the directors are also the company’s controlling shareholders as </a:t>
            </a:r>
            <a:r>
              <a:rPr lang="en-US" sz="1700" b="1" i="1" dirty="0"/>
              <a:t>they can then entrench themselves </a:t>
            </a:r>
            <a:r>
              <a:rPr lang="en-US" sz="1700" dirty="0"/>
              <a:t>and effectively foreclose the company from commencing a lawsuit which is in the company’s best interests to pursue…”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58</a:t>
            </a:fld>
            <a:endParaRPr lang="en-US" dirty="0"/>
          </a:p>
        </p:txBody>
      </p:sp>
    </p:spTree>
    <p:extLst>
      <p:ext uri="{BB962C8B-B14F-4D97-AF65-F5344CB8AC3E}">
        <p14:creationId xmlns:p14="http://schemas.microsoft.com/office/powerpoint/2010/main" val="6739499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Exceptions to the rule in foss v harbottle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22130"/>
            <a:ext cx="11029615" cy="4355769"/>
          </a:xfrm>
        </p:spPr>
        <p:txBody>
          <a:bodyPr>
            <a:noAutofit/>
          </a:bodyPr>
          <a:lstStyle/>
          <a:p>
            <a:pPr marL="0" indent="0">
              <a:buNone/>
            </a:pPr>
            <a:r>
              <a:rPr lang="en-US" b="1" u="sng" dirty="0"/>
              <a:t>Koh et.al (2020)</a:t>
            </a:r>
          </a:p>
          <a:p>
            <a:r>
              <a:rPr lang="en-US" dirty="0"/>
              <a:t>“From the time of </a:t>
            </a:r>
            <a:r>
              <a:rPr lang="en-US" i="1" dirty="0"/>
              <a:t>Foss v Harbottle</a:t>
            </a:r>
            <a:r>
              <a:rPr lang="en-US" dirty="0"/>
              <a:t>, Commonwealth courts have grappled with this intractable problem. Their </a:t>
            </a:r>
            <a:r>
              <a:rPr lang="en-US" b="1" i="1" dirty="0"/>
              <a:t>solution has been to allow individual shareholders, in circumstances where such an acute conflict of interest arises, to pursue an action for, and on behalf of, the company against the wrongdoing directors by circumventing the regular corporate decision-making process</a:t>
            </a:r>
            <a:r>
              <a:rPr lang="en-US" dirty="0"/>
              <a:t>. These shareholder-driven corporate actions have come to be known as “derivative actions” because the </a:t>
            </a:r>
            <a:r>
              <a:rPr lang="en-US" b="1" i="1" dirty="0"/>
              <a:t>shareholders pursuing them do not seek to enforce their own personal rights, but rather the company’s rights (that is, rights “derived” from the company).</a:t>
            </a:r>
            <a:r>
              <a:rPr lang="en-US" dirty="0"/>
              <a:t>”</a:t>
            </a:r>
          </a:p>
          <a:p>
            <a:r>
              <a:rPr lang="en-US" dirty="0"/>
              <a:t>“Historically, to do this, potential </a:t>
            </a:r>
            <a:r>
              <a:rPr lang="en-US" b="1" i="1" dirty="0"/>
              <a:t>shareholder-plaintiffs had to establish that the wrongdoing director committed “fraud on the minority” </a:t>
            </a:r>
            <a:r>
              <a:rPr lang="en-US" dirty="0"/>
              <a:t>– a concept which is vexed with ambiguity and has often made derivative actions inaccessible even for aggrieved minority shareholders.  The law in Singapore remained unsettled on the precise criteria for establishing “fraud on the minority”…  In 1993, the problems with the “fraud on the minority” filter inspired the Singapore Parliament to enact a new statutory procedure – s 216A – which was designed to remove the obstacles created by the common law and, in turn, provide an effective remedy for aggrieved minority shareholders.  Singapore was ahead of the curve, but over the last two decades, the UK and most other leading Commonwealth (and many civil law) countries have similarly provided for a statutory derivative action in their companies acts to facilitate the protection of aggrieved minority shareholders.”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59</a:t>
            </a:fld>
            <a:endParaRPr lang="en-US" dirty="0"/>
          </a:p>
        </p:txBody>
      </p:sp>
    </p:spTree>
    <p:extLst>
      <p:ext uri="{BB962C8B-B14F-4D97-AF65-F5344CB8AC3E}">
        <p14:creationId xmlns:p14="http://schemas.microsoft.com/office/powerpoint/2010/main" val="2477688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5" y="2180499"/>
            <a:ext cx="5890683" cy="4107312"/>
          </a:xfrm>
        </p:spPr>
        <p:txBody>
          <a:bodyPr>
            <a:noAutofit/>
          </a:bodyPr>
          <a:lstStyle/>
          <a:p>
            <a:r>
              <a:rPr lang="en-US" sz="2000" dirty="0"/>
              <a:t>The problem gets even worse – if the decision whether to sue A, B, and C lies with the board of directors (i.e. if it is a management power – see s 157A CA), then A, B and C presumably have the power to decide whether the company will sue themselves.</a:t>
            </a:r>
          </a:p>
          <a:p>
            <a:pPr lvl="1"/>
            <a:r>
              <a:rPr lang="en-US" sz="1800" dirty="0"/>
              <a:t>Thus, A, B and C are likely to quash the action entirely.</a:t>
            </a:r>
          </a:p>
          <a:p>
            <a:r>
              <a:rPr lang="en-US" sz="2000" dirty="0"/>
              <a:t>Even if the decision whether to sue the “offending” directors lies with the general meeting, A, B, and C have 75% of the total voting power, and can therefore either waive their rights to sue or ratify their own breaches.</a:t>
            </a:r>
          </a:p>
          <a:p>
            <a:pPr lvl="1"/>
            <a:r>
              <a:rPr lang="en-US" sz="1800" dirty="0"/>
              <a:t>Remember: A, B, and C are </a:t>
            </a:r>
            <a:r>
              <a:rPr lang="en-US" sz="1800" i="1" dirty="0"/>
              <a:t>both directors and shareholders</a:t>
            </a:r>
            <a:r>
              <a:rPr lang="en-US" sz="1800" dirty="0"/>
              <a:t> here.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grpSp>
        <p:nvGrpSpPr>
          <p:cNvPr id="15" name="Group 14">
            <a:extLst>
              <a:ext uri="{FF2B5EF4-FFF2-40B4-BE49-F238E27FC236}">
                <a16:creationId xmlns:a16="http://schemas.microsoft.com/office/drawing/2014/main" id="{DA4C3AAA-F09F-477B-A439-CDE2FDAAF186}"/>
              </a:ext>
            </a:extLst>
          </p:cNvPr>
          <p:cNvGrpSpPr/>
          <p:nvPr/>
        </p:nvGrpSpPr>
        <p:grpSpPr>
          <a:xfrm>
            <a:off x="6471878" y="2548272"/>
            <a:ext cx="4535060" cy="3739539"/>
            <a:chOff x="3974004" y="2906958"/>
            <a:chExt cx="4535060" cy="3739539"/>
          </a:xfrm>
        </p:grpSpPr>
        <p:grpSp>
          <p:nvGrpSpPr>
            <p:cNvPr id="10" name="Group 9">
              <a:extLst>
                <a:ext uri="{FF2B5EF4-FFF2-40B4-BE49-F238E27FC236}">
                  <a16:creationId xmlns:a16="http://schemas.microsoft.com/office/drawing/2014/main" id="{3CC1662F-B9DD-46ED-995A-C923E884F7DC}"/>
                </a:ext>
              </a:extLst>
            </p:cNvPr>
            <p:cNvGrpSpPr/>
            <p:nvPr/>
          </p:nvGrpSpPr>
          <p:grpSpPr>
            <a:xfrm rot="5400000">
              <a:off x="5606937" y="3744232"/>
              <a:ext cx="696953" cy="304799"/>
              <a:chOff x="1199952" y="4070793"/>
              <a:chExt cx="2783911" cy="304799"/>
            </a:xfrm>
          </p:grpSpPr>
          <p:cxnSp>
            <p:nvCxnSpPr>
              <p:cNvPr id="16" name="Straight Arrow Connector 15">
                <a:extLst>
                  <a:ext uri="{FF2B5EF4-FFF2-40B4-BE49-F238E27FC236}">
                    <a16:creationId xmlns:a16="http://schemas.microsoft.com/office/drawing/2014/main" id="{FE151FCB-402F-42D5-9002-451EEF7332C9}"/>
                  </a:ext>
                </a:extLst>
              </p:cNvPr>
              <p:cNvCxnSpPr>
                <a:cxnSpLocks/>
              </p:cNvCxnSpPr>
              <p:nvPr/>
            </p:nvCxnSpPr>
            <p:spPr>
              <a:xfrm>
                <a:off x="1238981" y="4070793"/>
                <a:ext cx="274488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3D734A8-59FB-42FB-AE9A-88C840D075E1}"/>
                  </a:ext>
                </a:extLst>
              </p:cNvPr>
              <p:cNvCxnSpPr>
                <a:cxnSpLocks/>
              </p:cNvCxnSpPr>
              <p:nvPr/>
            </p:nvCxnSpPr>
            <p:spPr>
              <a:xfrm>
                <a:off x="1199952" y="4375592"/>
                <a:ext cx="2783911" cy="0"/>
              </a:xfrm>
              <a:prstGeom prst="straightConnector1">
                <a:avLst/>
              </a:prstGeom>
              <a:ln w="38100">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5" name="Rectangle 4">
              <a:extLst>
                <a:ext uri="{FF2B5EF4-FFF2-40B4-BE49-F238E27FC236}">
                  <a16:creationId xmlns:a16="http://schemas.microsoft.com/office/drawing/2014/main" id="{934250B1-F949-49BF-911E-4AA2B48382FB}"/>
                </a:ext>
              </a:extLst>
            </p:cNvPr>
            <p:cNvSpPr/>
            <p:nvPr/>
          </p:nvSpPr>
          <p:spPr>
            <a:xfrm>
              <a:off x="5044136" y="2906958"/>
              <a:ext cx="1822559" cy="641196"/>
            </a:xfrm>
            <a:prstGeom prst="rect">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t>A, B, and C Directors who breached</a:t>
              </a:r>
            </a:p>
          </p:txBody>
        </p:sp>
        <p:grpSp>
          <p:nvGrpSpPr>
            <p:cNvPr id="6" name="Group 5">
              <a:extLst>
                <a:ext uri="{FF2B5EF4-FFF2-40B4-BE49-F238E27FC236}">
                  <a16:creationId xmlns:a16="http://schemas.microsoft.com/office/drawing/2014/main" id="{BD6AAF2E-A1F3-466D-ADDD-E65133CDBE63}"/>
                </a:ext>
              </a:extLst>
            </p:cNvPr>
            <p:cNvGrpSpPr/>
            <p:nvPr/>
          </p:nvGrpSpPr>
          <p:grpSpPr>
            <a:xfrm>
              <a:off x="4893263" y="4245106"/>
              <a:ext cx="2124307" cy="2401391"/>
              <a:chOff x="7456271" y="3720999"/>
              <a:chExt cx="2124307" cy="2401391"/>
            </a:xfrm>
          </p:grpSpPr>
          <p:sp>
            <p:nvSpPr>
              <p:cNvPr id="14" name="Rectangle: Rounded Corners 13">
                <a:extLst>
                  <a:ext uri="{FF2B5EF4-FFF2-40B4-BE49-F238E27FC236}">
                    <a16:creationId xmlns:a16="http://schemas.microsoft.com/office/drawing/2014/main" id="{49F95B8E-F981-4734-B73B-D1641E98DA55}"/>
                  </a:ext>
                </a:extLst>
              </p:cNvPr>
              <p:cNvSpPr/>
              <p:nvPr/>
            </p:nvSpPr>
            <p:spPr>
              <a:xfrm>
                <a:off x="7456271" y="3720999"/>
                <a:ext cx="2124307" cy="2401391"/>
              </a:xfrm>
              <a:prstGeom prst="roundRect">
                <a:avLst>
                  <a:gd name="adj" fmla="val 19876"/>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0D5CB4-0BAF-4B32-81BC-FB7698F196C9}"/>
                  </a:ext>
                </a:extLst>
              </p:cNvPr>
              <p:cNvSpPr/>
              <p:nvPr/>
            </p:nvSpPr>
            <p:spPr>
              <a:xfrm>
                <a:off x="7852141" y="4143046"/>
                <a:ext cx="1332571" cy="641196"/>
              </a:xfrm>
              <a:prstGeom prst="rect">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dirty="0"/>
                  <a:t>A, B, and C BOD</a:t>
                </a:r>
              </a:p>
            </p:txBody>
          </p:sp>
          <p:sp>
            <p:nvSpPr>
              <p:cNvPr id="11" name="Rectangle 10">
                <a:extLst>
                  <a:ext uri="{FF2B5EF4-FFF2-40B4-BE49-F238E27FC236}">
                    <a16:creationId xmlns:a16="http://schemas.microsoft.com/office/drawing/2014/main" id="{FB7F0D5E-7847-47FF-872A-7A0275076CF1}"/>
                  </a:ext>
                </a:extLst>
              </p:cNvPr>
              <p:cNvSpPr/>
              <p:nvPr/>
            </p:nvSpPr>
            <p:spPr>
              <a:xfrm>
                <a:off x="7852140" y="5014700"/>
                <a:ext cx="1332571" cy="641196"/>
              </a:xfrm>
              <a:prstGeom prst="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A, B, C, and D, each 25% shareholders</a:t>
                </a:r>
              </a:p>
            </p:txBody>
          </p:sp>
        </p:grpSp>
        <p:sp>
          <p:nvSpPr>
            <p:cNvPr id="21" name="TextBox 20">
              <a:extLst>
                <a:ext uri="{FF2B5EF4-FFF2-40B4-BE49-F238E27FC236}">
                  <a16:creationId xmlns:a16="http://schemas.microsoft.com/office/drawing/2014/main" id="{DBBAE033-740F-4DB4-B78A-CBFD01C8EFA1}"/>
                </a:ext>
              </a:extLst>
            </p:cNvPr>
            <p:cNvSpPr txBox="1"/>
            <p:nvPr/>
          </p:nvSpPr>
          <p:spPr>
            <a:xfrm>
              <a:off x="6117319" y="3713388"/>
              <a:ext cx="2391745" cy="369332"/>
            </a:xfrm>
            <a:prstGeom prst="rect">
              <a:avLst/>
            </a:prstGeom>
            <a:noFill/>
          </p:spPr>
          <p:txBody>
            <a:bodyPr wrap="none" rtlCol="0">
              <a:spAutoFit/>
            </a:bodyPr>
            <a:lstStyle/>
            <a:p>
              <a:r>
                <a:rPr lang="en-GB" dirty="0"/>
                <a:t>Duty owed to company</a:t>
              </a:r>
            </a:p>
          </p:txBody>
        </p:sp>
        <p:sp>
          <p:nvSpPr>
            <p:cNvPr id="23" name="TextBox 22">
              <a:extLst>
                <a:ext uri="{FF2B5EF4-FFF2-40B4-BE49-F238E27FC236}">
                  <a16:creationId xmlns:a16="http://schemas.microsoft.com/office/drawing/2014/main" id="{C1BC03BD-DF2F-44BA-B6AE-88FE8CBECDF1}"/>
                </a:ext>
              </a:extLst>
            </p:cNvPr>
            <p:cNvSpPr txBox="1"/>
            <p:nvPr/>
          </p:nvSpPr>
          <p:spPr>
            <a:xfrm>
              <a:off x="3974004" y="3711966"/>
              <a:ext cx="1838517" cy="369332"/>
            </a:xfrm>
            <a:prstGeom prst="rect">
              <a:avLst/>
            </a:prstGeom>
            <a:noFill/>
          </p:spPr>
          <p:txBody>
            <a:bodyPr wrap="none" rtlCol="0">
              <a:spAutoFit/>
            </a:bodyPr>
            <a:lstStyle/>
            <a:p>
              <a:r>
                <a:rPr lang="en-GB" dirty="0"/>
                <a:t>Action for breach</a:t>
              </a:r>
            </a:p>
          </p:txBody>
        </p:sp>
        <p:sp>
          <p:nvSpPr>
            <p:cNvPr id="13" name="TextBox 12">
              <a:extLst>
                <a:ext uri="{FF2B5EF4-FFF2-40B4-BE49-F238E27FC236}">
                  <a16:creationId xmlns:a16="http://schemas.microsoft.com/office/drawing/2014/main" id="{3700E021-86F1-46F3-B11C-E2DB2430EB5A}"/>
                </a:ext>
              </a:extLst>
            </p:cNvPr>
            <p:cNvSpPr txBox="1"/>
            <p:nvPr/>
          </p:nvSpPr>
          <p:spPr>
            <a:xfrm>
              <a:off x="5182607" y="6213827"/>
              <a:ext cx="1545616" cy="369332"/>
            </a:xfrm>
            <a:prstGeom prst="rect">
              <a:avLst/>
            </a:prstGeom>
            <a:noFill/>
          </p:spPr>
          <p:txBody>
            <a:bodyPr wrap="none" rtlCol="0">
              <a:spAutoFit/>
            </a:bodyPr>
            <a:lstStyle/>
            <a:p>
              <a:r>
                <a:rPr lang="en-GB" dirty="0"/>
                <a:t>ABCD Pte Ltd</a:t>
              </a:r>
            </a:p>
          </p:txBody>
        </p:sp>
      </p:grpSp>
    </p:spTree>
    <p:extLst>
      <p:ext uri="{BB962C8B-B14F-4D97-AF65-F5344CB8AC3E}">
        <p14:creationId xmlns:p14="http://schemas.microsoft.com/office/powerpoint/2010/main" val="27176155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60</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grpSp>
        <p:nvGrpSpPr>
          <p:cNvPr id="19" name="Group 18">
            <a:extLst>
              <a:ext uri="{FF2B5EF4-FFF2-40B4-BE49-F238E27FC236}">
                <a16:creationId xmlns:a16="http://schemas.microsoft.com/office/drawing/2014/main" id="{15B46B76-EE4B-4696-98E8-4C8702691760}"/>
              </a:ext>
            </a:extLst>
          </p:cNvPr>
          <p:cNvGrpSpPr/>
          <p:nvPr/>
        </p:nvGrpSpPr>
        <p:grpSpPr>
          <a:xfrm>
            <a:off x="6200484" y="2548272"/>
            <a:ext cx="4302577" cy="3739539"/>
            <a:chOff x="3713763" y="2906958"/>
            <a:chExt cx="4302577" cy="3739539"/>
          </a:xfrm>
        </p:grpSpPr>
        <p:grpSp>
          <p:nvGrpSpPr>
            <p:cNvPr id="20" name="Group 19">
              <a:extLst>
                <a:ext uri="{FF2B5EF4-FFF2-40B4-BE49-F238E27FC236}">
                  <a16:creationId xmlns:a16="http://schemas.microsoft.com/office/drawing/2014/main" id="{D2E5E817-16F6-42E4-9D2A-DCB2E6B4DDE7}"/>
                </a:ext>
              </a:extLst>
            </p:cNvPr>
            <p:cNvGrpSpPr/>
            <p:nvPr/>
          </p:nvGrpSpPr>
          <p:grpSpPr>
            <a:xfrm rot="5400000">
              <a:off x="5606937" y="3744232"/>
              <a:ext cx="696953" cy="304799"/>
              <a:chOff x="1199952" y="4070793"/>
              <a:chExt cx="2783911" cy="304799"/>
            </a:xfrm>
          </p:grpSpPr>
          <p:cxnSp>
            <p:nvCxnSpPr>
              <p:cNvPr id="31" name="Straight Arrow Connector 30">
                <a:extLst>
                  <a:ext uri="{FF2B5EF4-FFF2-40B4-BE49-F238E27FC236}">
                    <a16:creationId xmlns:a16="http://schemas.microsoft.com/office/drawing/2014/main" id="{B981ED79-7847-4331-966A-7E321E47E913}"/>
                  </a:ext>
                </a:extLst>
              </p:cNvPr>
              <p:cNvCxnSpPr>
                <a:cxnSpLocks/>
              </p:cNvCxnSpPr>
              <p:nvPr/>
            </p:nvCxnSpPr>
            <p:spPr>
              <a:xfrm>
                <a:off x="1238981" y="4070793"/>
                <a:ext cx="274488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DB8FDC9-F467-4332-A240-A505228FFC48}"/>
                  </a:ext>
                </a:extLst>
              </p:cNvPr>
              <p:cNvCxnSpPr>
                <a:cxnSpLocks/>
              </p:cNvCxnSpPr>
              <p:nvPr/>
            </p:nvCxnSpPr>
            <p:spPr>
              <a:xfrm>
                <a:off x="1199952" y="4375592"/>
                <a:ext cx="2783911" cy="0"/>
              </a:xfrm>
              <a:prstGeom prst="straightConnector1">
                <a:avLst/>
              </a:prstGeom>
              <a:ln w="38100">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216C6B5D-E4C6-433E-BBCC-384B78213ED0}"/>
                </a:ext>
              </a:extLst>
            </p:cNvPr>
            <p:cNvSpPr/>
            <p:nvPr/>
          </p:nvSpPr>
          <p:spPr>
            <a:xfrm>
              <a:off x="5044136" y="2906958"/>
              <a:ext cx="1822559" cy="641196"/>
            </a:xfrm>
            <a:prstGeom prst="rect">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t>A, B, and C Directors who breached</a:t>
              </a:r>
            </a:p>
          </p:txBody>
        </p:sp>
        <p:sp>
          <p:nvSpPr>
            <p:cNvPr id="24" name="Rectangle: Rounded Corners 23">
              <a:extLst>
                <a:ext uri="{FF2B5EF4-FFF2-40B4-BE49-F238E27FC236}">
                  <a16:creationId xmlns:a16="http://schemas.microsoft.com/office/drawing/2014/main" id="{65996A35-B6D0-4FE7-996D-98F7EDA12876}"/>
                </a:ext>
              </a:extLst>
            </p:cNvPr>
            <p:cNvSpPr/>
            <p:nvPr/>
          </p:nvSpPr>
          <p:spPr>
            <a:xfrm>
              <a:off x="4893263" y="4245106"/>
              <a:ext cx="2124307" cy="2401391"/>
            </a:xfrm>
            <a:prstGeom prst="roundRect">
              <a:avLst>
                <a:gd name="adj" fmla="val 19876"/>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77A5D562-8B40-44F2-BBE3-35BCFF93929E}"/>
                </a:ext>
              </a:extLst>
            </p:cNvPr>
            <p:cNvSpPr/>
            <p:nvPr/>
          </p:nvSpPr>
          <p:spPr>
            <a:xfrm>
              <a:off x="5289133" y="4667153"/>
              <a:ext cx="1332571" cy="641196"/>
            </a:xfrm>
            <a:prstGeom prst="rect">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dirty="0"/>
                <a:t>A, B, and C BOD</a:t>
              </a:r>
            </a:p>
          </p:txBody>
        </p:sp>
        <p:sp>
          <p:nvSpPr>
            <p:cNvPr id="26" name="TextBox 25">
              <a:extLst>
                <a:ext uri="{FF2B5EF4-FFF2-40B4-BE49-F238E27FC236}">
                  <a16:creationId xmlns:a16="http://schemas.microsoft.com/office/drawing/2014/main" id="{1A57F012-243A-4257-8FBD-F9E337E36139}"/>
                </a:ext>
              </a:extLst>
            </p:cNvPr>
            <p:cNvSpPr txBox="1"/>
            <p:nvPr/>
          </p:nvSpPr>
          <p:spPr>
            <a:xfrm>
              <a:off x="6117319" y="3635022"/>
              <a:ext cx="1493388" cy="523220"/>
            </a:xfrm>
            <a:prstGeom prst="rect">
              <a:avLst/>
            </a:prstGeom>
            <a:noFill/>
          </p:spPr>
          <p:txBody>
            <a:bodyPr wrap="square" rtlCol="0">
              <a:spAutoFit/>
            </a:bodyPr>
            <a:lstStyle/>
            <a:p>
              <a:r>
                <a:rPr lang="en-GB" sz="1400" dirty="0"/>
                <a:t>Duty to the company</a:t>
              </a:r>
            </a:p>
          </p:txBody>
        </p:sp>
        <p:sp>
          <p:nvSpPr>
            <p:cNvPr id="27" name="TextBox 26">
              <a:extLst>
                <a:ext uri="{FF2B5EF4-FFF2-40B4-BE49-F238E27FC236}">
                  <a16:creationId xmlns:a16="http://schemas.microsoft.com/office/drawing/2014/main" id="{21A80E78-7B0C-467E-9B78-C5183C1BC069}"/>
                </a:ext>
              </a:extLst>
            </p:cNvPr>
            <p:cNvSpPr txBox="1"/>
            <p:nvPr/>
          </p:nvSpPr>
          <p:spPr>
            <a:xfrm>
              <a:off x="3713763" y="3711966"/>
              <a:ext cx="1838517" cy="369332"/>
            </a:xfrm>
            <a:prstGeom prst="rect">
              <a:avLst/>
            </a:prstGeom>
            <a:noFill/>
          </p:spPr>
          <p:txBody>
            <a:bodyPr wrap="none" rtlCol="0">
              <a:spAutoFit/>
            </a:bodyPr>
            <a:lstStyle/>
            <a:p>
              <a:r>
                <a:rPr lang="en-GB" dirty="0"/>
                <a:t>Action for breach</a:t>
              </a:r>
            </a:p>
          </p:txBody>
        </p:sp>
        <p:sp>
          <p:nvSpPr>
            <p:cNvPr id="28" name="Arc 27">
              <a:extLst>
                <a:ext uri="{FF2B5EF4-FFF2-40B4-BE49-F238E27FC236}">
                  <a16:creationId xmlns:a16="http://schemas.microsoft.com/office/drawing/2014/main" id="{5C1DB92D-A95D-4A70-BCF1-4D2B07722DF6}"/>
                </a:ext>
              </a:extLst>
            </p:cNvPr>
            <p:cNvSpPr/>
            <p:nvPr/>
          </p:nvSpPr>
          <p:spPr>
            <a:xfrm>
              <a:off x="5301547" y="3144612"/>
              <a:ext cx="2714793" cy="2714793"/>
            </a:xfrm>
            <a:prstGeom prst="arc">
              <a:avLst>
                <a:gd name="adj1" fmla="val 16747165"/>
                <a:gd name="adj2" fmla="val 5507918"/>
              </a:avLst>
            </a:prstGeom>
            <a:ln w="76200">
              <a:solidFill>
                <a:schemeClr val="accent5"/>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70E48B86-B033-41D8-ACA3-E419A26C6FCC}"/>
                </a:ext>
              </a:extLst>
            </p:cNvPr>
            <p:cNvSpPr/>
            <p:nvPr/>
          </p:nvSpPr>
          <p:spPr>
            <a:xfrm>
              <a:off x="5289132" y="5538807"/>
              <a:ext cx="1332571" cy="641196"/>
            </a:xfrm>
            <a:prstGeom prst="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A, B, C, and </a:t>
              </a:r>
              <a:r>
                <a:rPr lang="en-GB" sz="1400" b="1" dirty="0">
                  <a:solidFill>
                    <a:schemeClr val="accent5"/>
                  </a:solidFill>
                </a:rPr>
                <a:t>D</a:t>
              </a:r>
              <a:r>
                <a:rPr lang="en-GB" sz="1400" dirty="0"/>
                <a:t> each 25% shareholders</a:t>
              </a:r>
            </a:p>
          </p:txBody>
        </p:sp>
        <p:sp>
          <p:nvSpPr>
            <p:cNvPr id="30" name="Cross 29">
              <a:extLst>
                <a:ext uri="{FF2B5EF4-FFF2-40B4-BE49-F238E27FC236}">
                  <a16:creationId xmlns:a16="http://schemas.microsoft.com/office/drawing/2014/main" id="{850F27C1-922F-4913-AFDE-FEC52BA99CDB}"/>
                </a:ext>
              </a:extLst>
            </p:cNvPr>
            <p:cNvSpPr/>
            <p:nvPr/>
          </p:nvSpPr>
          <p:spPr>
            <a:xfrm rot="18876936">
              <a:off x="5636847" y="3723787"/>
              <a:ext cx="345688" cy="345688"/>
            </a:xfrm>
            <a:prstGeom prst="plus">
              <a:avLst>
                <a:gd name="adj" fmla="val 36607"/>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GB" dirty="0"/>
            </a:p>
          </p:txBody>
        </p:sp>
      </p:grpSp>
      <p:sp>
        <p:nvSpPr>
          <p:cNvPr id="34" name="Content Placeholder 2">
            <a:extLst>
              <a:ext uri="{FF2B5EF4-FFF2-40B4-BE49-F238E27FC236}">
                <a16:creationId xmlns:a16="http://schemas.microsoft.com/office/drawing/2014/main" id="{6221923D-0177-4A54-A953-48D7861C9DA3}"/>
              </a:ext>
            </a:extLst>
          </p:cNvPr>
          <p:cNvSpPr txBox="1">
            <a:spLocks/>
          </p:cNvSpPr>
          <p:nvPr/>
        </p:nvSpPr>
        <p:spPr>
          <a:xfrm>
            <a:off x="581196" y="2266859"/>
            <a:ext cx="5584234" cy="4107312"/>
          </a:xfrm>
          <a:prstGeom prst="rect">
            <a:avLst/>
          </a:prstGeom>
        </p:spPr>
        <p:txBody>
          <a:bodyPr vert="horz" lIns="91440" tIns="45720" rIns="91440" bIns="45720" rtlCol="0" anchor="ctr">
            <a:no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As we will examine in greater detail later, the courts have attempted to solve this problem by allowing for </a:t>
            </a:r>
            <a:r>
              <a:rPr lang="en-US" b="1" i="1" dirty="0"/>
              <a:t>derivative actions</a:t>
            </a:r>
            <a:r>
              <a:rPr lang="en-US" dirty="0"/>
              <a:t>, which allow one or more shareholders to bring an action on behalf of the company.</a:t>
            </a:r>
          </a:p>
          <a:p>
            <a:pPr lvl="1"/>
            <a:r>
              <a:rPr lang="en-US" dirty="0"/>
              <a:t>In other words, the derivative action vests the shareholder with </a:t>
            </a:r>
            <a:r>
              <a:rPr lang="en-US" b="1" i="1" dirty="0"/>
              <a:t>standing to sue</a:t>
            </a:r>
            <a:r>
              <a:rPr lang="en-US" dirty="0"/>
              <a:t>, allowing the shareholder to “step into the shoes” of the company.</a:t>
            </a:r>
          </a:p>
          <a:p>
            <a:pPr lvl="1"/>
            <a:r>
              <a:rPr lang="en-US" i="1" dirty="0"/>
              <a:t>Standing</a:t>
            </a:r>
            <a:r>
              <a:rPr lang="en-US" dirty="0"/>
              <a:t> may be distinguished from a </a:t>
            </a:r>
            <a:r>
              <a:rPr lang="en-US" i="1" dirty="0"/>
              <a:t>right</a:t>
            </a:r>
            <a:r>
              <a:rPr lang="en-US" dirty="0"/>
              <a:t> to sue. If A breaches his/her legal duty vis-à-vis B, B has a right (i.e., “cause of action”) to sue A. </a:t>
            </a:r>
          </a:p>
          <a:p>
            <a:pPr lvl="1"/>
            <a:r>
              <a:rPr lang="en-US" dirty="0"/>
              <a:t>A right holder usually has standing to sue, but </a:t>
            </a:r>
            <a:r>
              <a:rPr lang="en-US" i="1" dirty="0"/>
              <a:t>non-right holders may also acquire standing</a:t>
            </a:r>
            <a:r>
              <a:rPr lang="en-US" dirty="0"/>
              <a:t>.</a:t>
            </a:r>
          </a:p>
          <a:p>
            <a:pPr lvl="2"/>
            <a:r>
              <a:rPr lang="en-US" dirty="0"/>
              <a:t>Can you think of some examples? See Liau (2021).</a:t>
            </a:r>
          </a:p>
          <a:p>
            <a:r>
              <a:rPr lang="en-US" dirty="0"/>
              <a:t>But allowing derivative actions creates a new set of problems…</a:t>
            </a:r>
          </a:p>
        </p:txBody>
      </p:sp>
    </p:spTree>
    <p:extLst>
      <p:ext uri="{BB962C8B-B14F-4D97-AF65-F5344CB8AC3E}">
        <p14:creationId xmlns:p14="http://schemas.microsoft.com/office/powerpoint/2010/main" val="3207952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grpSp>
        <p:nvGrpSpPr>
          <p:cNvPr id="19" name="Group 18">
            <a:extLst>
              <a:ext uri="{FF2B5EF4-FFF2-40B4-BE49-F238E27FC236}">
                <a16:creationId xmlns:a16="http://schemas.microsoft.com/office/drawing/2014/main" id="{15B46B76-EE4B-4696-98E8-4C8702691760}"/>
              </a:ext>
            </a:extLst>
          </p:cNvPr>
          <p:cNvGrpSpPr/>
          <p:nvPr/>
        </p:nvGrpSpPr>
        <p:grpSpPr>
          <a:xfrm>
            <a:off x="6200484" y="2548272"/>
            <a:ext cx="4302577" cy="3739539"/>
            <a:chOff x="3713763" y="2906958"/>
            <a:chExt cx="4302577" cy="3739539"/>
          </a:xfrm>
        </p:grpSpPr>
        <p:grpSp>
          <p:nvGrpSpPr>
            <p:cNvPr id="20" name="Group 19">
              <a:extLst>
                <a:ext uri="{FF2B5EF4-FFF2-40B4-BE49-F238E27FC236}">
                  <a16:creationId xmlns:a16="http://schemas.microsoft.com/office/drawing/2014/main" id="{D2E5E817-16F6-42E4-9D2A-DCB2E6B4DDE7}"/>
                </a:ext>
              </a:extLst>
            </p:cNvPr>
            <p:cNvGrpSpPr/>
            <p:nvPr/>
          </p:nvGrpSpPr>
          <p:grpSpPr>
            <a:xfrm rot="5400000">
              <a:off x="5606937" y="3744232"/>
              <a:ext cx="696953" cy="304799"/>
              <a:chOff x="1199952" y="4070793"/>
              <a:chExt cx="2783911" cy="304799"/>
            </a:xfrm>
          </p:grpSpPr>
          <p:cxnSp>
            <p:nvCxnSpPr>
              <p:cNvPr id="31" name="Straight Arrow Connector 30">
                <a:extLst>
                  <a:ext uri="{FF2B5EF4-FFF2-40B4-BE49-F238E27FC236}">
                    <a16:creationId xmlns:a16="http://schemas.microsoft.com/office/drawing/2014/main" id="{B981ED79-7847-4331-966A-7E321E47E913}"/>
                  </a:ext>
                </a:extLst>
              </p:cNvPr>
              <p:cNvCxnSpPr>
                <a:cxnSpLocks/>
              </p:cNvCxnSpPr>
              <p:nvPr/>
            </p:nvCxnSpPr>
            <p:spPr>
              <a:xfrm>
                <a:off x="1238981" y="4070793"/>
                <a:ext cx="274488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DB8FDC9-F467-4332-A240-A505228FFC48}"/>
                  </a:ext>
                </a:extLst>
              </p:cNvPr>
              <p:cNvCxnSpPr>
                <a:cxnSpLocks/>
              </p:cNvCxnSpPr>
              <p:nvPr/>
            </p:nvCxnSpPr>
            <p:spPr>
              <a:xfrm>
                <a:off x="1199952" y="4375592"/>
                <a:ext cx="2783911" cy="0"/>
              </a:xfrm>
              <a:prstGeom prst="straightConnector1">
                <a:avLst/>
              </a:prstGeom>
              <a:ln w="38100">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216C6B5D-E4C6-433E-BBCC-384B78213ED0}"/>
                </a:ext>
              </a:extLst>
            </p:cNvPr>
            <p:cNvSpPr/>
            <p:nvPr/>
          </p:nvSpPr>
          <p:spPr>
            <a:xfrm>
              <a:off x="5044136" y="2906958"/>
              <a:ext cx="1822559" cy="641196"/>
            </a:xfrm>
            <a:prstGeom prst="rect">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sz="1400" dirty="0"/>
                <a:t>A, B, and C Directors who breached</a:t>
              </a:r>
            </a:p>
          </p:txBody>
        </p:sp>
        <p:sp>
          <p:nvSpPr>
            <p:cNvPr id="24" name="Rectangle: Rounded Corners 23">
              <a:extLst>
                <a:ext uri="{FF2B5EF4-FFF2-40B4-BE49-F238E27FC236}">
                  <a16:creationId xmlns:a16="http://schemas.microsoft.com/office/drawing/2014/main" id="{65996A35-B6D0-4FE7-996D-98F7EDA12876}"/>
                </a:ext>
              </a:extLst>
            </p:cNvPr>
            <p:cNvSpPr/>
            <p:nvPr/>
          </p:nvSpPr>
          <p:spPr>
            <a:xfrm>
              <a:off x="4893263" y="4245106"/>
              <a:ext cx="2124307" cy="2401391"/>
            </a:xfrm>
            <a:prstGeom prst="roundRect">
              <a:avLst>
                <a:gd name="adj" fmla="val 19876"/>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77A5D562-8B40-44F2-BBE3-35BCFF93929E}"/>
                </a:ext>
              </a:extLst>
            </p:cNvPr>
            <p:cNvSpPr/>
            <p:nvPr/>
          </p:nvSpPr>
          <p:spPr>
            <a:xfrm>
              <a:off x="5289133" y="4667153"/>
              <a:ext cx="1332571" cy="641196"/>
            </a:xfrm>
            <a:prstGeom prst="rect">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GB" dirty="0"/>
                <a:t>A, B, and C BOD</a:t>
              </a:r>
            </a:p>
          </p:txBody>
        </p:sp>
        <p:sp>
          <p:nvSpPr>
            <p:cNvPr id="26" name="TextBox 25">
              <a:extLst>
                <a:ext uri="{FF2B5EF4-FFF2-40B4-BE49-F238E27FC236}">
                  <a16:creationId xmlns:a16="http://schemas.microsoft.com/office/drawing/2014/main" id="{1A57F012-243A-4257-8FBD-F9E337E36139}"/>
                </a:ext>
              </a:extLst>
            </p:cNvPr>
            <p:cNvSpPr txBox="1"/>
            <p:nvPr/>
          </p:nvSpPr>
          <p:spPr>
            <a:xfrm>
              <a:off x="6117319" y="3635022"/>
              <a:ext cx="1493388" cy="523220"/>
            </a:xfrm>
            <a:prstGeom prst="rect">
              <a:avLst/>
            </a:prstGeom>
            <a:noFill/>
          </p:spPr>
          <p:txBody>
            <a:bodyPr wrap="square" rtlCol="0">
              <a:spAutoFit/>
            </a:bodyPr>
            <a:lstStyle/>
            <a:p>
              <a:r>
                <a:rPr lang="en-GB" sz="1400" dirty="0"/>
                <a:t>Duty to the company</a:t>
              </a:r>
            </a:p>
          </p:txBody>
        </p:sp>
        <p:sp>
          <p:nvSpPr>
            <p:cNvPr id="27" name="TextBox 26">
              <a:extLst>
                <a:ext uri="{FF2B5EF4-FFF2-40B4-BE49-F238E27FC236}">
                  <a16:creationId xmlns:a16="http://schemas.microsoft.com/office/drawing/2014/main" id="{21A80E78-7B0C-467E-9B78-C5183C1BC069}"/>
                </a:ext>
              </a:extLst>
            </p:cNvPr>
            <p:cNvSpPr txBox="1"/>
            <p:nvPr/>
          </p:nvSpPr>
          <p:spPr>
            <a:xfrm>
              <a:off x="3713763" y="3711966"/>
              <a:ext cx="1838517" cy="369332"/>
            </a:xfrm>
            <a:prstGeom prst="rect">
              <a:avLst/>
            </a:prstGeom>
            <a:noFill/>
          </p:spPr>
          <p:txBody>
            <a:bodyPr wrap="none" rtlCol="0">
              <a:spAutoFit/>
            </a:bodyPr>
            <a:lstStyle/>
            <a:p>
              <a:r>
                <a:rPr lang="en-GB" dirty="0"/>
                <a:t>Action for breach</a:t>
              </a:r>
            </a:p>
          </p:txBody>
        </p:sp>
        <p:sp>
          <p:nvSpPr>
            <p:cNvPr id="28" name="Arc 27">
              <a:extLst>
                <a:ext uri="{FF2B5EF4-FFF2-40B4-BE49-F238E27FC236}">
                  <a16:creationId xmlns:a16="http://schemas.microsoft.com/office/drawing/2014/main" id="{5C1DB92D-A95D-4A70-BCF1-4D2B07722DF6}"/>
                </a:ext>
              </a:extLst>
            </p:cNvPr>
            <p:cNvSpPr/>
            <p:nvPr/>
          </p:nvSpPr>
          <p:spPr>
            <a:xfrm>
              <a:off x="5301547" y="3144612"/>
              <a:ext cx="2714793" cy="2714793"/>
            </a:xfrm>
            <a:prstGeom prst="arc">
              <a:avLst>
                <a:gd name="adj1" fmla="val 16747165"/>
                <a:gd name="adj2" fmla="val 5507918"/>
              </a:avLst>
            </a:prstGeom>
            <a:ln w="76200">
              <a:solidFill>
                <a:schemeClr val="accent5"/>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70E48B86-B033-41D8-ACA3-E419A26C6FCC}"/>
                </a:ext>
              </a:extLst>
            </p:cNvPr>
            <p:cNvSpPr/>
            <p:nvPr/>
          </p:nvSpPr>
          <p:spPr>
            <a:xfrm>
              <a:off x="5289132" y="5538807"/>
              <a:ext cx="1332571" cy="641196"/>
            </a:xfrm>
            <a:prstGeom prst="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GB" sz="1400" dirty="0"/>
                <a:t>A, B, C, and </a:t>
              </a:r>
              <a:r>
                <a:rPr lang="en-GB" sz="1400" b="1" dirty="0">
                  <a:solidFill>
                    <a:schemeClr val="accent5"/>
                  </a:solidFill>
                </a:rPr>
                <a:t>D</a:t>
              </a:r>
              <a:r>
                <a:rPr lang="en-GB" sz="1400" dirty="0"/>
                <a:t> each 25% shareholders</a:t>
              </a:r>
            </a:p>
          </p:txBody>
        </p:sp>
        <p:sp>
          <p:nvSpPr>
            <p:cNvPr id="30" name="Cross 29">
              <a:extLst>
                <a:ext uri="{FF2B5EF4-FFF2-40B4-BE49-F238E27FC236}">
                  <a16:creationId xmlns:a16="http://schemas.microsoft.com/office/drawing/2014/main" id="{850F27C1-922F-4913-AFDE-FEC52BA99CDB}"/>
                </a:ext>
              </a:extLst>
            </p:cNvPr>
            <p:cNvSpPr/>
            <p:nvPr/>
          </p:nvSpPr>
          <p:spPr>
            <a:xfrm rot="18876936">
              <a:off x="5636847" y="3723787"/>
              <a:ext cx="345688" cy="345688"/>
            </a:xfrm>
            <a:prstGeom prst="plus">
              <a:avLst>
                <a:gd name="adj" fmla="val 36607"/>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GB" dirty="0"/>
            </a:p>
          </p:txBody>
        </p:sp>
      </p:grpSp>
      <p:sp>
        <p:nvSpPr>
          <p:cNvPr id="34" name="Content Placeholder 2">
            <a:extLst>
              <a:ext uri="{FF2B5EF4-FFF2-40B4-BE49-F238E27FC236}">
                <a16:creationId xmlns:a16="http://schemas.microsoft.com/office/drawing/2014/main" id="{6221923D-0177-4A54-A953-48D7861C9DA3}"/>
              </a:ext>
            </a:extLst>
          </p:cNvPr>
          <p:cNvSpPr txBox="1">
            <a:spLocks/>
          </p:cNvSpPr>
          <p:nvPr/>
        </p:nvSpPr>
        <p:spPr>
          <a:xfrm>
            <a:off x="581196" y="2180499"/>
            <a:ext cx="5584234" cy="4107312"/>
          </a:xfrm>
          <a:prstGeom prst="rect">
            <a:avLst/>
          </a:prstGeom>
        </p:spPr>
        <p:txBody>
          <a:bodyPr vert="horz" lIns="91440" tIns="45720" rIns="91440" bIns="45720" rtlCol="0" anchor="ctr">
            <a:noAutofit/>
          </a:bodyPr>
          <a:lst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i="1" dirty="0"/>
              <a:t>Prudential Assurance Co Ltd v Newman Industries Ltd (No 2) </a:t>
            </a:r>
            <a:r>
              <a:rPr lang="en-US" dirty="0"/>
              <a:t>[1982] Ch 204: A derivative action is </a:t>
            </a:r>
            <a:r>
              <a:rPr lang="en-US" b="1" i="1" dirty="0"/>
              <a:t>an exception to the elementary principle that A cannot, as a general rule, bring an action against B to recover damages or secure other relief on behalf of C for an injury done by B to C</a:t>
            </a:r>
            <a:r>
              <a:rPr lang="en-US" dirty="0"/>
              <a:t>. C is the proper plaintiff because C is the party injured, and, therefore, the person in whom the cause of action is vested.</a:t>
            </a:r>
          </a:p>
          <a:p>
            <a:r>
              <a:rPr lang="en-US" dirty="0"/>
              <a:t>In other words, the default position is that as the right holder, C is </a:t>
            </a:r>
            <a:r>
              <a:rPr lang="en-US" i="1" dirty="0"/>
              <a:t>the only person </a:t>
            </a:r>
            <a:r>
              <a:rPr lang="en-US" dirty="0"/>
              <a:t>with standing to sue B.</a:t>
            </a:r>
          </a:p>
          <a:p>
            <a:pPr lvl="1"/>
            <a:r>
              <a:rPr lang="en-US" dirty="0"/>
              <a:t>This is the essence of the “proper plaintiff” rule.</a:t>
            </a:r>
          </a:p>
          <a:p>
            <a:pPr lvl="1"/>
            <a:r>
              <a:rPr lang="en-US" dirty="0"/>
              <a:t>The </a:t>
            </a:r>
            <a:r>
              <a:rPr lang="en-US" i="1" dirty="0"/>
              <a:t>company</a:t>
            </a:r>
            <a:r>
              <a:rPr lang="en-US" dirty="0"/>
              <a:t> is the only person with standing to sue parties which have breached duties owed to it.</a:t>
            </a:r>
          </a:p>
          <a:p>
            <a:pPr lvl="1"/>
            <a:r>
              <a:rPr lang="en-US" dirty="0"/>
              <a:t>The DA is an </a:t>
            </a:r>
            <a:r>
              <a:rPr lang="en-US" i="1" dirty="0"/>
              <a:t>exception</a:t>
            </a:r>
            <a:r>
              <a:rPr lang="en-US" dirty="0"/>
              <a:t> to this rule.</a:t>
            </a:r>
          </a:p>
        </p:txBody>
      </p:sp>
    </p:spTree>
    <p:extLst>
      <p:ext uri="{BB962C8B-B14F-4D97-AF65-F5344CB8AC3E}">
        <p14:creationId xmlns:p14="http://schemas.microsoft.com/office/powerpoint/2010/main" val="2478779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Do derivative actions open a “pandora’s box”? There may be many legitimate reasons why litigation against a person (e.g. a director) </a:t>
            </a:r>
            <a:r>
              <a:rPr lang="en-US" i="1" dirty="0"/>
              <a:t>who has breached her duties to the company</a:t>
            </a:r>
            <a:r>
              <a:rPr lang="en-US" dirty="0"/>
              <a:t> </a:t>
            </a:r>
            <a:r>
              <a:rPr lang="en-US" b="1" i="1" dirty="0"/>
              <a:t>may not </a:t>
            </a:r>
            <a:r>
              <a:rPr lang="en-US" dirty="0"/>
              <a:t>be in the company’s best interests:</a:t>
            </a:r>
          </a:p>
          <a:p>
            <a:pPr lvl="1"/>
            <a:r>
              <a:rPr lang="en-US" sz="1800" dirty="0"/>
              <a:t>There may be considerable doubt as to whether a judgement in favour of the company would be obtained</a:t>
            </a:r>
          </a:p>
          <a:p>
            <a:pPr lvl="1"/>
            <a:r>
              <a:rPr lang="en-US" sz="1800" dirty="0"/>
              <a:t>The defendants may not be in a financial position to satisfy the judgement even if the litigation were successful (e.g. they may be financially insolvent, or they may be outside of the court’s jurisdiction)</a:t>
            </a:r>
          </a:p>
          <a:p>
            <a:pPr lvl="1"/>
            <a:r>
              <a:rPr lang="en-US" sz="1800" dirty="0"/>
              <a:t>There is an opportunity cost (i.e. time and effort) associated with litigation, especially in relation to the company’s management.</a:t>
            </a:r>
          </a:p>
          <a:p>
            <a:pPr lvl="1"/>
            <a:r>
              <a:rPr lang="en-US" sz="1800" dirty="0"/>
              <a:t>The company may suffer collateral reputational harm from the litigation which may outweigh the expected benefits from the litigation.</a:t>
            </a:r>
          </a:p>
          <a:p>
            <a:r>
              <a:rPr lang="en-US" dirty="0"/>
              <a:t>One problem is that the merit of these reasons are determined by the </a:t>
            </a:r>
            <a:r>
              <a:rPr lang="en-US" i="1" dirty="0"/>
              <a:t>board of directors </a:t>
            </a:r>
            <a:r>
              <a:rPr lang="en-US" dirty="0"/>
              <a:t>as part of their management powers over the company (s 157A) as a default rule – not the GM. But see 157A(2).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3346720528"/>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26132</TotalTime>
  <Words>11156</Words>
  <Application>Microsoft Office PowerPoint</Application>
  <PresentationFormat>Widescreen</PresentationFormat>
  <Paragraphs>499</Paragraphs>
  <Slides>60</Slides>
  <Notes>60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Calibri</vt:lpstr>
      <vt:lpstr>Cambria Math</vt:lpstr>
      <vt:lpstr>Gill Sans MT</vt:lpstr>
      <vt:lpstr>Wingdings 2</vt:lpstr>
      <vt:lpstr>Dividend</vt:lpstr>
      <vt:lpstr>Company Law (LC2008C) 16. SHAREHOLDER LITIGATION – CORPORATE WRONGS I</vt:lpstr>
      <vt:lpstr>SHAREHOLDER LITIGATION – CORPORATE WRONGS</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The rule in foss v harbottle</vt:lpstr>
      <vt:lpstr>The rule in foss v harbottle</vt:lpstr>
      <vt:lpstr>The rule in foss v harbottle</vt:lpstr>
      <vt:lpstr>The rule in foss v harbottle</vt:lpstr>
      <vt:lpstr>The rule in foss v harbottle</vt:lpstr>
      <vt:lpstr>The rule in foss v harbottle</vt:lpstr>
      <vt:lpstr>The rule in foss v harbottle</vt:lpstr>
      <vt:lpstr>When does the rule in foss v Harbottle apply?</vt:lpstr>
      <vt:lpstr>When does the rule in foss v Harbottle apply?</vt:lpstr>
      <vt:lpstr>When does the rule in foss v Harbottle apply?</vt:lpstr>
      <vt:lpstr>When does the rule in foss v Harbottle apply?</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THE DOCTRINE OF REFLECTIVE LOSS</vt:lpstr>
      <vt:lpstr>When does the rule in foss v Harbottle apply?</vt:lpstr>
      <vt:lpstr>When does the rule in foss v Harbottle apply?</vt:lpstr>
      <vt:lpstr>Exceptions to the rule in foss v harbottle</vt:lpstr>
      <vt:lpstr>Exceptions to the rule in foss v harbottle</vt:lpstr>
      <vt:lpstr>Exceptions to the rule in foss v harbottle</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2016</cp:revision>
  <dcterms:created xsi:type="dcterms:W3CDTF">2020-08-23T16:07:02Z</dcterms:created>
  <dcterms:modified xsi:type="dcterms:W3CDTF">2025-10-13T03:10:45Z</dcterms:modified>
</cp:coreProperties>
</file>