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76"/>
  </p:notesMasterIdLst>
  <p:sldIdLst>
    <p:sldId id="256" r:id="rId2"/>
    <p:sldId id="258" r:id="rId3"/>
    <p:sldId id="1092" r:id="rId4"/>
    <p:sldId id="1095" r:id="rId5"/>
    <p:sldId id="1096" r:id="rId6"/>
    <p:sldId id="1103" r:id="rId7"/>
    <p:sldId id="1104" r:id="rId8"/>
    <p:sldId id="1056" r:id="rId9"/>
    <p:sldId id="1057" r:id="rId10"/>
    <p:sldId id="1093" r:id="rId11"/>
    <p:sldId id="1094" r:id="rId12"/>
    <p:sldId id="1097" r:id="rId13"/>
    <p:sldId id="1060" r:id="rId14"/>
    <p:sldId id="1062" r:id="rId15"/>
    <p:sldId id="1063" r:id="rId16"/>
    <p:sldId id="1098" r:id="rId17"/>
    <p:sldId id="1064" r:id="rId18"/>
    <p:sldId id="1065" r:id="rId19"/>
    <p:sldId id="1067" r:id="rId20"/>
    <p:sldId id="1068" r:id="rId21"/>
    <p:sldId id="1099" r:id="rId22"/>
    <p:sldId id="1069" r:id="rId23"/>
    <p:sldId id="1100" r:id="rId24"/>
    <p:sldId id="1071" r:id="rId25"/>
    <p:sldId id="1101" r:id="rId26"/>
    <p:sldId id="1072" r:id="rId27"/>
    <p:sldId id="1073" r:id="rId28"/>
    <p:sldId id="1102" r:id="rId29"/>
    <p:sldId id="1074" r:id="rId30"/>
    <p:sldId id="1075" r:id="rId31"/>
    <p:sldId id="1076" r:id="rId32"/>
    <p:sldId id="1086" r:id="rId33"/>
    <p:sldId id="1105" r:id="rId34"/>
    <p:sldId id="1083" r:id="rId35"/>
    <p:sldId id="1084" r:id="rId36"/>
    <p:sldId id="1085" r:id="rId37"/>
    <p:sldId id="1025" r:id="rId38"/>
    <p:sldId id="1091" r:id="rId39"/>
    <p:sldId id="1106" r:id="rId40"/>
    <p:sldId id="1107" r:id="rId41"/>
    <p:sldId id="1109" r:id="rId42"/>
    <p:sldId id="1110" r:id="rId43"/>
    <p:sldId id="1166" r:id="rId44"/>
    <p:sldId id="1167" r:id="rId45"/>
    <p:sldId id="1111" r:id="rId46"/>
    <p:sldId id="1114" r:id="rId47"/>
    <p:sldId id="1115" r:id="rId48"/>
    <p:sldId id="1116" r:id="rId49"/>
    <p:sldId id="1118" r:id="rId50"/>
    <p:sldId id="1122" r:id="rId51"/>
    <p:sldId id="1123" r:id="rId52"/>
    <p:sldId id="1124" r:id="rId53"/>
    <p:sldId id="1127" r:id="rId54"/>
    <p:sldId id="1128" r:id="rId55"/>
    <p:sldId id="1129" r:id="rId56"/>
    <p:sldId id="1131" r:id="rId57"/>
    <p:sldId id="1163" r:id="rId58"/>
    <p:sldId id="1132" r:id="rId59"/>
    <p:sldId id="1133" r:id="rId60"/>
    <p:sldId id="1134" r:id="rId61"/>
    <p:sldId id="1135" r:id="rId62"/>
    <p:sldId id="1136" r:id="rId63"/>
    <p:sldId id="1144" r:id="rId64"/>
    <p:sldId id="1164" r:id="rId65"/>
    <p:sldId id="1147" r:id="rId66"/>
    <p:sldId id="1148" r:id="rId67"/>
    <p:sldId id="1149" r:id="rId68"/>
    <p:sldId id="1165" r:id="rId69"/>
    <p:sldId id="1155" r:id="rId70"/>
    <p:sldId id="1156" r:id="rId71"/>
    <p:sldId id="1157" r:id="rId72"/>
    <p:sldId id="1158" r:id="rId73"/>
    <p:sldId id="1159" r:id="rId74"/>
    <p:sldId id="337" r:id="rId7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3" autoAdjust="0"/>
    <p:restoredTop sz="86903" autoAdjust="0"/>
  </p:normalViewPr>
  <p:slideViewPr>
    <p:cSldViewPr snapToGrid="0">
      <p:cViewPr varScale="1">
        <p:scale>
          <a:sx n="94" d="100"/>
          <a:sy n="94" d="100"/>
        </p:scale>
        <p:origin x="1122"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10/15/2025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20632375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37778031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2735855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20836876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22333235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33678039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27707960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29375987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8760801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2954259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20059092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AutoNum type="alphaLcParenR"/>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668451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26026225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3501004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5928210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42</a:t>
            </a:fld>
            <a:endParaRPr lang="en-US" dirty="0"/>
          </a:p>
        </p:txBody>
      </p:sp>
    </p:spTree>
    <p:extLst>
      <p:ext uri="{BB962C8B-B14F-4D97-AF65-F5344CB8AC3E}">
        <p14:creationId xmlns:p14="http://schemas.microsoft.com/office/powerpoint/2010/main" val="31367841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43</a:t>
            </a:fld>
            <a:endParaRPr lang="en-US" dirty="0"/>
          </a:p>
        </p:txBody>
      </p:sp>
    </p:spTree>
    <p:extLst>
      <p:ext uri="{BB962C8B-B14F-4D97-AF65-F5344CB8AC3E}">
        <p14:creationId xmlns:p14="http://schemas.microsoft.com/office/powerpoint/2010/main" val="34684447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Yes, think about TYC Investment/Chan Siew Lee type of situation.</a:t>
            </a:r>
          </a:p>
        </p:txBody>
      </p:sp>
      <p:sp>
        <p:nvSpPr>
          <p:cNvPr id="4" name="Slide Number Placeholder 3"/>
          <p:cNvSpPr>
            <a:spLocks noGrp="1"/>
          </p:cNvSpPr>
          <p:nvPr>
            <p:ph type="sldNum" sz="quarter" idx="5"/>
          </p:nvPr>
        </p:nvSpPr>
        <p:spPr/>
        <p:txBody>
          <a:bodyPr/>
          <a:lstStyle/>
          <a:p>
            <a:fld id="{C5CB39C3-7704-43B7-896D-E2F268455EEA}" type="slidenum">
              <a:rPr lang="en-US" smtClean="0"/>
              <a:t>44</a:t>
            </a:fld>
            <a:endParaRPr lang="en-US" dirty="0"/>
          </a:p>
        </p:txBody>
      </p:sp>
    </p:spTree>
    <p:extLst>
      <p:ext uri="{BB962C8B-B14F-4D97-AF65-F5344CB8AC3E}">
        <p14:creationId xmlns:p14="http://schemas.microsoft.com/office/powerpoint/2010/main" val="42482865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Weakens separation of powers</a:t>
            </a:r>
          </a:p>
        </p:txBody>
      </p:sp>
      <p:sp>
        <p:nvSpPr>
          <p:cNvPr id="4" name="Slide Number Placeholder 3"/>
          <p:cNvSpPr>
            <a:spLocks noGrp="1"/>
          </p:cNvSpPr>
          <p:nvPr>
            <p:ph type="sldNum" sz="quarter" idx="5"/>
          </p:nvPr>
        </p:nvSpPr>
        <p:spPr/>
        <p:txBody>
          <a:bodyPr/>
          <a:lstStyle/>
          <a:p>
            <a:fld id="{C5CB39C3-7704-43B7-896D-E2F268455EEA}" type="slidenum">
              <a:rPr lang="en-US" smtClean="0"/>
              <a:t>45</a:t>
            </a:fld>
            <a:endParaRPr lang="en-US" dirty="0"/>
          </a:p>
        </p:txBody>
      </p:sp>
    </p:spTree>
    <p:extLst>
      <p:ext uri="{BB962C8B-B14F-4D97-AF65-F5344CB8AC3E}">
        <p14:creationId xmlns:p14="http://schemas.microsoft.com/office/powerpoint/2010/main" val="30497218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46</a:t>
            </a:fld>
            <a:endParaRPr lang="en-US" dirty="0"/>
          </a:p>
        </p:txBody>
      </p:sp>
    </p:spTree>
    <p:extLst>
      <p:ext uri="{BB962C8B-B14F-4D97-AF65-F5344CB8AC3E}">
        <p14:creationId xmlns:p14="http://schemas.microsoft.com/office/powerpoint/2010/main" val="29454403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47</a:t>
            </a:fld>
            <a:endParaRPr lang="en-US" dirty="0"/>
          </a:p>
        </p:txBody>
      </p:sp>
    </p:spTree>
    <p:extLst>
      <p:ext uri="{BB962C8B-B14F-4D97-AF65-F5344CB8AC3E}">
        <p14:creationId xmlns:p14="http://schemas.microsoft.com/office/powerpoint/2010/main" val="8850516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48</a:t>
            </a:fld>
            <a:endParaRPr lang="en-US" dirty="0"/>
          </a:p>
        </p:txBody>
      </p:sp>
    </p:spTree>
    <p:extLst>
      <p:ext uri="{BB962C8B-B14F-4D97-AF65-F5344CB8AC3E}">
        <p14:creationId xmlns:p14="http://schemas.microsoft.com/office/powerpoint/2010/main" val="270757286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C5CB39C3-7704-43B7-896D-E2F268455EEA}" type="slidenum">
              <a:rPr lang="en-US" smtClean="0"/>
              <a:t>49</a:t>
            </a:fld>
            <a:endParaRPr lang="en-US" dirty="0"/>
          </a:p>
        </p:txBody>
      </p:sp>
    </p:spTree>
    <p:extLst>
      <p:ext uri="{BB962C8B-B14F-4D97-AF65-F5344CB8AC3E}">
        <p14:creationId xmlns:p14="http://schemas.microsoft.com/office/powerpoint/2010/main" val="2641997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32827167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C5CB39C3-7704-43B7-896D-E2F268455EEA}" type="slidenum">
              <a:rPr lang="en-US" smtClean="0"/>
              <a:t>50</a:t>
            </a:fld>
            <a:endParaRPr lang="en-US" dirty="0"/>
          </a:p>
        </p:txBody>
      </p:sp>
    </p:spTree>
    <p:extLst>
      <p:ext uri="{BB962C8B-B14F-4D97-AF65-F5344CB8AC3E}">
        <p14:creationId xmlns:p14="http://schemas.microsoft.com/office/powerpoint/2010/main" val="269998889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51</a:t>
            </a:fld>
            <a:endParaRPr lang="en-US" dirty="0"/>
          </a:p>
        </p:txBody>
      </p:sp>
    </p:spTree>
    <p:extLst>
      <p:ext uri="{BB962C8B-B14F-4D97-AF65-F5344CB8AC3E}">
        <p14:creationId xmlns:p14="http://schemas.microsoft.com/office/powerpoint/2010/main" val="169674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C5CB39C3-7704-43B7-896D-E2F268455EEA}" type="slidenum">
              <a:rPr lang="en-US" smtClean="0"/>
              <a:t>52</a:t>
            </a:fld>
            <a:endParaRPr lang="en-US" dirty="0"/>
          </a:p>
        </p:txBody>
      </p:sp>
    </p:spTree>
    <p:extLst>
      <p:ext uri="{BB962C8B-B14F-4D97-AF65-F5344CB8AC3E}">
        <p14:creationId xmlns:p14="http://schemas.microsoft.com/office/powerpoint/2010/main" val="231546595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53</a:t>
            </a:fld>
            <a:endParaRPr lang="en-US" dirty="0"/>
          </a:p>
        </p:txBody>
      </p:sp>
    </p:spTree>
    <p:extLst>
      <p:ext uri="{BB962C8B-B14F-4D97-AF65-F5344CB8AC3E}">
        <p14:creationId xmlns:p14="http://schemas.microsoft.com/office/powerpoint/2010/main" val="118132220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54</a:t>
            </a:fld>
            <a:endParaRPr lang="en-US" dirty="0"/>
          </a:p>
        </p:txBody>
      </p:sp>
    </p:spTree>
    <p:extLst>
      <p:ext uri="{BB962C8B-B14F-4D97-AF65-F5344CB8AC3E}">
        <p14:creationId xmlns:p14="http://schemas.microsoft.com/office/powerpoint/2010/main" val="175647339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55</a:t>
            </a:fld>
            <a:endParaRPr lang="en-US" dirty="0"/>
          </a:p>
        </p:txBody>
      </p:sp>
    </p:spTree>
    <p:extLst>
      <p:ext uri="{BB962C8B-B14F-4D97-AF65-F5344CB8AC3E}">
        <p14:creationId xmlns:p14="http://schemas.microsoft.com/office/powerpoint/2010/main" val="309842097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C5CB39C3-7704-43B7-896D-E2F268455EEA}" type="slidenum">
              <a:rPr lang="en-US" smtClean="0"/>
              <a:t>56</a:t>
            </a:fld>
            <a:endParaRPr lang="en-US" dirty="0"/>
          </a:p>
        </p:txBody>
      </p:sp>
    </p:spTree>
    <p:extLst>
      <p:ext uri="{BB962C8B-B14F-4D97-AF65-F5344CB8AC3E}">
        <p14:creationId xmlns:p14="http://schemas.microsoft.com/office/powerpoint/2010/main" val="124759663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C5CB39C3-7704-43B7-896D-E2F268455EEA}" type="slidenum">
              <a:rPr lang="en-US" smtClean="0"/>
              <a:t>57</a:t>
            </a:fld>
            <a:endParaRPr lang="en-US" dirty="0"/>
          </a:p>
        </p:txBody>
      </p:sp>
    </p:spTree>
    <p:extLst>
      <p:ext uri="{BB962C8B-B14F-4D97-AF65-F5344CB8AC3E}">
        <p14:creationId xmlns:p14="http://schemas.microsoft.com/office/powerpoint/2010/main" val="176348331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C5CB39C3-7704-43B7-896D-E2F268455EEA}" type="slidenum">
              <a:rPr lang="en-US" smtClean="0"/>
              <a:t>58</a:t>
            </a:fld>
            <a:endParaRPr lang="en-US" dirty="0"/>
          </a:p>
        </p:txBody>
      </p:sp>
    </p:spTree>
    <p:extLst>
      <p:ext uri="{BB962C8B-B14F-4D97-AF65-F5344CB8AC3E}">
        <p14:creationId xmlns:p14="http://schemas.microsoft.com/office/powerpoint/2010/main" val="45702934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C5CB39C3-7704-43B7-896D-E2F268455EEA}" type="slidenum">
              <a:rPr lang="en-US" smtClean="0"/>
              <a:t>59</a:t>
            </a:fld>
            <a:endParaRPr lang="en-US" dirty="0"/>
          </a:p>
        </p:txBody>
      </p:sp>
    </p:spTree>
    <p:extLst>
      <p:ext uri="{BB962C8B-B14F-4D97-AF65-F5344CB8AC3E}">
        <p14:creationId xmlns:p14="http://schemas.microsoft.com/office/powerpoint/2010/main" val="2501619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225189426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60</a:t>
            </a:fld>
            <a:endParaRPr lang="en-US" dirty="0"/>
          </a:p>
        </p:txBody>
      </p:sp>
    </p:spTree>
    <p:extLst>
      <p:ext uri="{BB962C8B-B14F-4D97-AF65-F5344CB8AC3E}">
        <p14:creationId xmlns:p14="http://schemas.microsoft.com/office/powerpoint/2010/main" val="25775894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61</a:t>
            </a:fld>
            <a:endParaRPr lang="en-US" dirty="0"/>
          </a:p>
        </p:txBody>
      </p:sp>
    </p:spTree>
    <p:extLst>
      <p:ext uri="{BB962C8B-B14F-4D97-AF65-F5344CB8AC3E}">
        <p14:creationId xmlns:p14="http://schemas.microsoft.com/office/powerpoint/2010/main" val="398085862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62</a:t>
            </a:fld>
            <a:endParaRPr lang="en-US" dirty="0"/>
          </a:p>
        </p:txBody>
      </p:sp>
    </p:spTree>
    <p:extLst>
      <p:ext uri="{BB962C8B-B14F-4D97-AF65-F5344CB8AC3E}">
        <p14:creationId xmlns:p14="http://schemas.microsoft.com/office/powerpoint/2010/main" val="414604103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63</a:t>
            </a:fld>
            <a:endParaRPr lang="en-US" dirty="0"/>
          </a:p>
        </p:txBody>
      </p:sp>
    </p:spTree>
    <p:extLst>
      <p:ext uri="{BB962C8B-B14F-4D97-AF65-F5344CB8AC3E}">
        <p14:creationId xmlns:p14="http://schemas.microsoft.com/office/powerpoint/2010/main" val="123368057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C5CB39C3-7704-43B7-896D-E2F268455EEA}" type="slidenum">
              <a:rPr lang="en-US" smtClean="0"/>
              <a:t>64</a:t>
            </a:fld>
            <a:endParaRPr lang="en-US" dirty="0"/>
          </a:p>
        </p:txBody>
      </p:sp>
    </p:spTree>
    <p:extLst>
      <p:ext uri="{BB962C8B-B14F-4D97-AF65-F5344CB8AC3E}">
        <p14:creationId xmlns:p14="http://schemas.microsoft.com/office/powerpoint/2010/main" val="259717245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C5CB39C3-7704-43B7-896D-E2F268455EEA}" type="slidenum">
              <a:rPr lang="en-US" smtClean="0"/>
              <a:t>65</a:t>
            </a:fld>
            <a:endParaRPr lang="en-US" dirty="0"/>
          </a:p>
        </p:txBody>
      </p:sp>
    </p:spTree>
    <p:extLst>
      <p:ext uri="{BB962C8B-B14F-4D97-AF65-F5344CB8AC3E}">
        <p14:creationId xmlns:p14="http://schemas.microsoft.com/office/powerpoint/2010/main" val="411351369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66</a:t>
            </a:fld>
            <a:endParaRPr lang="en-US" dirty="0"/>
          </a:p>
        </p:txBody>
      </p:sp>
    </p:spTree>
    <p:extLst>
      <p:ext uri="{BB962C8B-B14F-4D97-AF65-F5344CB8AC3E}">
        <p14:creationId xmlns:p14="http://schemas.microsoft.com/office/powerpoint/2010/main" val="83425950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In Smith v Croft No 2., the PLAINTIFF has the bop of demonstrating the same.</a:t>
            </a:r>
          </a:p>
        </p:txBody>
      </p:sp>
      <p:sp>
        <p:nvSpPr>
          <p:cNvPr id="4" name="Slide Number Placeholder 3"/>
          <p:cNvSpPr>
            <a:spLocks noGrp="1"/>
          </p:cNvSpPr>
          <p:nvPr>
            <p:ph type="sldNum" sz="quarter" idx="5"/>
          </p:nvPr>
        </p:nvSpPr>
        <p:spPr/>
        <p:txBody>
          <a:bodyPr/>
          <a:lstStyle/>
          <a:p>
            <a:fld id="{C5CB39C3-7704-43B7-896D-E2F268455EEA}" type="slidenum">
              <a:rPr lang="en-US" smtClean="0"/>
              <a:t>67</a:t>
            </a:fld>
            <a:endParaRPr lang="en-US" dirty="0"/>
          </a:p>
        </p:txBody>
      </p:sp>
    </p:spTree>
    <p:extLst>
      <p:ext uri="{BB962C8B-B14F-4D97-AF65-F5344CB8AC3E}">
        <p14:creationId xmlns:p14="http://schemas.microsoft.com/office/powerpoint/2010/main" val="107096744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C5CB39C3-7704-43B7-896D-E2F268455EEA}" type="slidenum">
              <a:rPr lang="en-US" smtClean="0"/>
              <a:t>68</a:t>
            </a:fld>
            <a:endParaRPr lang="en-US" dirty="0"/>
          </a:p>
        </p:txBody>
      </p:sp>
    </p:spTree>
    <p:extLst>
      <p:ext uri="{BB962C8B-B14F-4D97-AF65-F5344CB8AC3E}">
        <p14:creationId xmlns:p14="http://schemas.microsoft.com/office/powerpoint/2010/main" val="148101286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69</a:t>
            </a:fld>
            <a:endParaRPr lang="en-US" dirty="0"/>
          </a:p>
        </p:txBody>
      </p:sp>
    </p:spTree>
    <p:extLst>
      <p:ext uri="{BB962C8B-B14F-4D97-AF65-F5344CB8AC3E}">
        <p14:creationId xmlns:p14="http://schemas.microsoft.com/office/powerpoint/2010/main" val="1448663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895334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C5CB39C3-7704-43B7-896D-E2F268455EEA}" type="slidenum">
              <a:rPr lang="en-US" smtClean="0"/>
              <a:t>70</a:t>
            </a:fld>
            <a:endParaRPr lang="en-US" dirty="0"/>
          </a:p>
        </p:txBody>
      </p:sp>
    </p:spTree>
    <p:extLst>
      <p:ext uri="{BB962C8B-B14F-4D97-AF65-F5344CB8AC3E}">
        <p14:creationId xmlns:p14="http://schemas.microsoft.com/office/powerpoint/2010/main" val="337043273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71</a:t>
            </a:fld>
            <a:endParaRPr lang="en-US" dirty="0"/>
          </a:p>
        </p:txBody>
      </p:sp>
    </p:spTree>
    <p:extLst>
      <p:ext uri="{BB962C8B-B14F-4D97-AF65-F5344CB8AC3E}">
        <p14:creationId xmlns:p14="http://schemas.microsoft.com/office/powerpoint/2010/main" val="129103325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72</a:t>
            </a:fld>
            <a:endParaRPr lang="en-US" dirty="0"/>
          </a:p>
        </p:txBody>
      </p:sp>
    </p:spTree>
    <p:extLst>
      <p:ext uri="{BB962C8B-B14F-4D97-AF65-F5344CB8AC3E}">
        <p14:creationId xmlns:p14="http://schemas.microsoft.com/office/powerpoint/2010/main" val="300194295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73</a:t>
            </a:fld>
            <a:endParaRPr lang="en-US" dirty="0"/>
          </a:p>
        </p:txBody>
      </p:sp>
    </p:spTree>
    <p:extLst>
      <p:ext uri="{BB962C8B-B14F-4D97-AF65-F5344CB8AC3E}">
        <p14:creationId xmlns:p14="http://schemas.microsoft.com/office/powerpoint/2010/main" val="201616680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74</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2525846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3" y="3085765"/>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ctrTitle"/>
          </p:nvPr>
        </p:nvSpPr>
        <p:spPr>
          <a:xfrm>
            <a:off x="581192"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9"/>
            <a:ext cx="2844800" cy="365125"/>
          </a:xfrm>
        </p:spPr>
        <p:txBody>
          <a:bodyPr/>
          <a:lstStyle>
            <a:lvl1pPr>
              <a:defRPr>
                <a:solidFill>
                  <a:schemeClr val="accent1">
                    <a:lumMod val="75000"/>
                    <a:lumOff val="25000"/>
                  </a:schemeClr>
                </a:solidFill>
              </a:defRPr>
            </a:lvl1pPr>
          </a:lstStyle>
          <a:p>
            <a:fld id="{BC9AB8A9-18BE-4EDF-90DD-E48A588FE9E1}" type="datetime1">
              <a:rPr lang="en-US" smtClean="0"/>
              <a:t>10/15/2025</a:t>
            </a:fld>
            <a:endParaRPr lang="en-US" dirty="0"/>
          </a:p>
        </p:txBody>
      </p:sp>
      <p:sp>
        <p:nvSpPr>
          <p:cNvPr id="5" name="Footer Placeholder 4"/>
          <p:cNvSpPr>
            <a:spLocks noGrp="1"/>
          </p:cNvSpPr>
          <p:nvPr>
            <p:ph type="ftr" sz="quarter" idx="11"/>
          </p:nvPr>
        </p:nvSpPr>
        <p:spPr>
          <a:xfrm>
            <a:off x="581192" y="5951813"/>
            <a:ext cx="6917211"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9"/>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10/15/2025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2"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4" y="5956139"/>
            <a:ext cx="1328141" cy="365125"/>
          </a:xfrm>
        </p:spPr>
        <p:txBody>
          <a:bodyPr/>
          <a:lstStyle>
            <a:lvl1pPr>
              <a:defRPr>
                <a:solidFill>
                  <a:schemeClr val="accent1">
                    <a:lumMod val="75000"/>
                    <a:lumOff val="25000"/>
                  </a:schemeClr>
                </a:solidFill>
              </a:defRPr>
            </a:lvl1pPr>
          </a:lstStyle>
          <a:p>
            <a:fld id="{74662F02-AFBF-41E7-AC4B-D00C212D7A74}" type="datetime1">
              <a:rPr lang="en-US" smtClean="0"/>
              <a:t>10/15/2025</a:t>
            </a:fld>
            <a:endParaRPr lang="en-US" dirty="0"/>
          </a:p>
        </p:txBody>
      </p:sp>
      <p:sp>
        <p:nvSpPr>
          <p:cNvPr id="5" name="Footer Placeholder 4"/>
          <p:cNvSpPr>
            <a:spLocks noGrp="1"/>
          </p:cNvSpPr>
          <p:nvPr>
            <p:ph type="ftr" sz="quarter" idx="11"/>
          </p:nvPr>
        </p:nvSpPr>
        <p:spPr>
          <a:xfrm>
            <a:off x="774925" y="5951813"/>
            <a:ext cx="7896279" cy="365125"/>
          </a:xfrm>
        </p:spPr>
        <p:txBody>
          <a:bodyPr/>
          <a:lstStyle/>
          <a:p>
            <a:endParaRPr lang="en-US" dirty="0"/>
          </a:p>
        </p:txBody>
      </p:sp>
      <p:sp>
        <p:nvSpPr>
          <p:cNvPr id="6" name="Slide Number Placeholder 5"/>
          <p:cNvSpPr>
            <a:spLocks noGrp="1"/>
          </p:cNvSpPr>
          <p:nvPr>
            <p:ph type="sldNum" sz="quarter" idx="12"/>
          </p:nvPr>
        </p:nvSpPr>
        <p:spPr>
          <a:xfrm>
            <a:off x="10446616" y="5956139"/>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10/15/2025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1" y="5956139"/>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6"/>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3043912"/>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10/15/2025</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10/15/2025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10/15/2025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5"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10/15/2025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10/15/2025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chor="ct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10/15/2025</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dirty="0"/>
              <a:t>Click icon to add picture</a:t>
            </a:r>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10/15/2025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10/15/2025</a:t>
            </a:fld>
            <a:endParaRPr lang="en-US" dirty="0"/>
          </a:p>
        </p:txBody>
      </p:sp>
      <p:sp>
        <p:nvSpPr>
          <p:cNvPr id="5"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5"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1" name="Rectangle 10"/>
          <p:cNvSpPr/>
          <p:nvPr/>
        </p:nvSpPr>
        <p:spPr>
          <a:xfrm>
            <a:off x="4241831"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189"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1" y="10"/>
            <a:ext cx="12191980" cy="6857991"/>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1"/>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1" y="2142069"/>
            <a:ext cx="3412067" cy="2971801"/>
          </a:xfrm>
        </p:spPr>
        <p:txBody>
          <a:bodyPr>
            <a:normAutofit/>
          </a:bodyPr>
          <a:lstStyle/>
          <a:p>
            <a:pPr>
              <a:lnSpc>
                <a:spcPct val="90000"/>
              </a:lnSpc>
            </a:pPr>
            <a:r>
              <a:rPr lang="en-US" sz="2800" dirty="0">
                <a:solidFill>
                  <a:srgbClr val="FFFFFF"/>
                </a:solidFill>
              </a:rPr>
              <a:t>Company Law (LC2008C)</a:t>
            </a:r>
            <a:br>
              <a:rPr lang="en-US" sz="2800">
                <a:solidFill>
                  <a:srgbClr val="FFFFFF"/>
                </a:solidFill>
              </a:rPr>
            </a:br>
            <a:r>
              <a:rPr lang="en-US" sz="2800">
                <a:solidFill>
                  <a:srgbClr val="FFFFFF"/>
                </a:solidFill>
              </a:rPr>
              <a:t>17. </a:t>
            </a:r>
            <a:r>
              <a:rPr lang="en-US" sz="2800" dirty="0">
                <a:solidFill>
                  <a:srgbClr val="FFFFFF"/>
                </a:solidFill>
              </a:rPr>
              <a:t>SHAREHOLDER LITIGATION – CORPORATE WRONGS II</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1" y="5145514"/>
            <a:ext cx="3412067" cy="738820"/>
          </a:xfrm>
        </p:spPr>
        <p:txBody>
          <a:bodyPr>
            <a:normAutofit/>
          </a:bodyPr>
          <a:lstStyle/>
          <a:p>
            <a:pPr>
              <a:lnSpc>
                <a:spcPct val="90000"/>
              </a:lnSpc>
            </a:pPr>
            <a:r>
              <a:rPr lang="en-US" sz="1000" dirty="0">
                <a:solidFill>
                  <a:srgbClr val="EBEBEB"/>
                </a:solidFill>
              </a:rPr>
              <a:t>LC2008C</a:t>
            </a: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Element 1 of the CLDA Test: The Company is prima facie entitled to the relief claimed</a:t>
            </a:r>
          </a:p>
          <a:p>
            <a:r>
              <a:rPr lang="en-US" sz="2000" dirty="0"/>
              <a:t>Solution adopted in </a:t>
            </a:r>
            <a:r>
              <a:rPr lang="en-US" sz="2000" i="1" dirty="0"/>
              <a:t>Prudential</a:t>
            </a:r>
            <a:r>
              <a:rPr lang="en-US" sz="2000" dirty="0"/>
              <a:t> to balance these countervailing considerations was to require the plaintiff to establish a prima facie case that the company was entitled to the relief claimed.</a:t>
            </a:r>
          </a:p>
          <a:p>
            <a:r>
              <a:rPr lang="en-US" sz="2000" dirty="0"/>
              <a:t>Under this requirement, the complainant does not need to prove the company’s claim on a balance of probabilities but only on a </a:t>
            </a:r>
            <a:r>
              <a:rPr lang="en-US" sz="2000" i="1" dirty="0"/>
              <a:t>prima facie</a:t>
            </a:r>
            <a:r>
              <a:rPr lang="en-US" sz="2000" dirty="0"/>
              <a:t> basis (“lower” standard of proof).</a:t>
            </a:r>
          </a:p>
          <a:p>
            <a:r>
              <a:rPr lang="en-US" sz="2000" dirty="0"/>
              <a:t>This requirement in </a:t>
            </a:r>
            <a:r>
              <a:rPr lang="en-US" sz="2000" i="1" dirty="0"/>
              <a:t>Prudential</a:t>
            </a:r>
            <a:r>
              <a:rPr lang="en-US" sz="2000" dirty="0"/>
              <a:t> was subsequently adopted by </a:t>
            </a:r>
            <a:r>
              <a:rPr lang="en-US" sz="2000" i="1" dirty="0" err="1"/>
              <a:t>Sinwa</a:t>
            </a:r>
            <a:r>
              <a:rPr lang="en-US" sz="2000" i="1" dirty="0"/>
              <a:t> SS (HK) Co Ltd v Morten Innhaug</a:t>
            </a:r>
            <a:r>
              <a:rPr lang="en-US" sz="2000" dirty="0"/>
              <a:t> [2010] 4 SLR 1.</a:t>
            </a:r>
          </a:p>
          <a:p>
            <a:pPr lvl="1"/>
            <a:r>
              <a:rPr lang="en-US" sz="1800" i="1" dirty="0" err="1"/>
              <a:t>Sinwa</a:t>
            </a:r>
            <a:r>
              <a:rPr lang="en-US" sz="1800" dirty="0"/>
              <a:t> also suggested in </a:t>
            </a:r>
            <a:r>
              <a:rPr lang="en-US" sz="1800" i="1" dirty="0"/>
              <a:t>obiter</a:t>
            </a:r>
            <a:r>
              <a:rPr lang="en-US" sz="1800" dirty="0"/>
              <a:t> that this element should involve the same analysis as the “</a:t>
            </a:r>
            <a:r>
              <a:rPr lang="en-US" sz="1800" i="1" dirty="0"/>
              <a:t>prima facie</a:t>
            </a:r>
            <a:r>
              <a:rPr lang="en-US" sz="1800" dirty="0"/>
              <a:t>” case requirement in s. 216A (the statutory derivative action). </a:t>
            </a:r>
          </a:p>
          <a:p>
            <a:pPr lvl="1"/>
            <a:r>
              <a:rPr lang="en-US" sz="1800" dirty="0"/>
              <a:t>The approach in </a:t>
            </a:r>
            <a:r>
              <a:rPr lang="en-US" sz="1800" i="1" dirty="0" err="1"/>
              <a:t>Sinwa</a:t>
            </a:r>
            <a:r>
              <a:rPr lang="en-US" sz="1800" dirty="0"/>
              <a:t> was recently affirmed by the High Court in </a:t>
            </a:r>
            <a:r>
              <a:rPr lang="en-US" sz="1800" i="1" dirty="0"/>
              <a:t>Hou Chao v Gu Xiaolan </a:t>
            </a:r>
            <a:r>
              <a:rPr lang="en-US" sz="1800" dirty="0"/>
              <a:t>[2021] 3 SLR 704: “the leave application will be denied if it appears that the intended action is frivolous or vexatious or is bound to be unsuccessful”.</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a:t>
            </a:fld>
            <a:endParaRPr lang="en-US" dirty="0"/>
          </a:p>
        </p:txBody>
      </p:sp>
    </p:spTree>
    <p:extLst>
      <p:ext uri="{BB962C8B-B14F-4D97-AF65-F5344CB8AC3E}">
        <p14:creationId xmlns:p14="http://schemas.microsoft.com/office/powerpoint/2010/main" val="1946774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err="1"/>
              <a:t>Sinwa</a:t>
            </a:r>
            <a:r>
              <a:rPr lang="en-US" sz="2000" b="1" i="1" dirty="0"/>
              <a:t> SS (HK) Co Ltd v Morten </a:t>
            </a:r>
            <a:r>
              <a:rPr lang="en-US" sz="2000" b="1" i="1" dirty="0" err="1"/>
              <a:t>Innhaug</a:t>
            </a:r>
            <a:r>
              <a:rPr lang="en-US" sz="2000" b="1" dirty="0"/>
              <a:t> [2010] 4 SLR 1 </a:t>
            </a:r>
          </a:p>
          <a:p>
            <a:r>
              <a:rPr lang="en-US" sz="2000" b="1" dirty="0"/>
              <a:t>Facts: </a:t>
            </a:r>
            <a:r>
              <a:rPr lang="en-US" sz="2000" dirty="0"/>
              <a:t>The plaintiff-shareholder claimed that the defendant-director had breached his fiduciary duty to the company and that the company had wrongfully decided not to sue on the breach. Since the company was not incorporated in Singapore (i.e., it was a foreign incorporated company), the plaintiff could not pursue a s 216A statutory derivative action. Therefore, the plaintiff sought leave to bring a common law derivative action which required him to establish that the defendant’s actions amounted to “fraud on the minority”. The High Court dismissed the plaintiff’s claim for leave to bring a common law derivative action.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a:t>
            </a:fld>
            <a:endParaRPr lang="en-US" dirty="0"/>
          </a:p>
        </p:txBody>
      </p:sp>
    </p:spTree>
    <p:extLst>
      <p:ext uri="{BB962C8B-B14F-4D97-AF65-F5344CB8AC3E}">
        <p14:creationId xmlns:p14="http://schemas.microsoft.com/office/powerpoint/2010/main" val="3305661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err="1"/>
              <a:t>Sinwa</a:t>
            </a:r>
            <a:r>
              <a:rPr lang="en-US" sz="2000" b="1" i="1" dirty="0"/>
              <a:t> SS (HK) Co Ltd v Morten </a:t>
            </a:r>
            <a:r>
              <a:rPr lang="en-US" sz="2000" b="1" i="1" dirty="0" err="1"/>
              <a:t>Innhaug</a:t>
            </a:r>
            <a:r>
              <a:rPr lang="en-US" sz="2000" b="1" dirty="0"/>
              <a:t> [2010] 4 SLR 1 </a:t>
            </a:r>
          </a:p>
          <a:p>
            <a:r>
              <a:rPr lang="en-US" sz="2000" b="1" dirty="0"/>
              <a:t>Held: </a:t>
            </a:r>
            <a:r>
              <a:rPr lang="en-US" sz="2000" dirty="0"/>
              <a:t>“the court </a:t>
            </a:r>
            <a:r>
              <a:rPr lang="en-US" sz="2000" b="1" i="1" dirty="0"/>
              <a:t>need not and ought not be drawn into an adjudication on the disputed facts</a:t>
            </a:r>
            <a:r>
              <a:rPr lang="en-US" sz="2000" dirty="0"/>
              <a:t>. That is what a </a:t>
            </a:r>
            <a:r>
              <a:rPr lang="en-US" sz="2000" i="1" dirty="0"/>
              <a:t>prima facie</a:t>
            </a:r>
            <a:r>
              <a:rPr lang="en-US" sz="2000" dirty="0"/>
              <a:t> legitimate or arguable case is all about. Leave to cross-examine in such situations ought to be sparingly granted....as stated by the Ontario Court of Appeal in </a:t>
            </a:r>
            <a:r>
              <a:rPr lang="en-US" sz="2000" i="1" dirty="0"/>
              <a:t>Richardson Greenshields of Canada Ltd v </a:t>
            </a:r>
            <a:r>
              <a:rPr lang="en-US" sz="2000" i="1" dirty="0" err="1"/>
              <a:t>Kalmacoff</a:t>
            </a:r>
            <a:r>
              <a:rPr lang="en-US" sz="2000" i="1" dirty="0"/>
              <a:t> </a:t>
            </a:r>
            <a:r>
              <a:rPr lang="en-US" sz="2000" dirty="0"/>
              <a:t>(1995) 123 DLR (4th) 628, at 636...‘[b]</a:t>
            </a:r>
            <a:r>
              <a:rPr lang="en-US" sz="2000" dirty="0" err="1"/>
              <a:t>efore</a:t>
            </a:r>
            <a:r>
              <a:rPr lang="en-US" sz="2000" dirty="0"/>
              <a:t> granting leave, the court should be satisfied that there is a </a:t>
            </a:r>
            <a:r>
              <a:rPr lang="en-US" sz="2000" b="1" i="1" dirty="0"/>
              <a:t>reasonable basis for the complaint and that the action sought to be instituted is a legitimate or arguable one</a:t>
            </a:r>
            <a:r>
              <a:rPr lang="en-US" sz="2000" dirty="0"/>
              <a:t>’...I, in turn, agree entirely with what was said in the above case.... whether a derivative claim is brought under statute or common law, the court must, from the outset, </a:t>
            </a:r>
            <a:r>
              <a:rPr lang="en-US" sz="2000" b="1" i="1" dirty="0"/>
              <a:t>assess whether the company has a reasonable case against the defendant for which the company may recover damages or other relief</a:t>
            </a:r>
            <a:r>
              <a:rPr lang="en-US" sz="2000" dirty="0"/>
              <a:t>”</a:t>
            </a:r>
          </a:p>
          <a:p>
            <a:r>
              <a:rPr lang="en-US" sz="2000" dirty="0"/>
              <a:t>However, the court did not clarify the vexed question of what exactly amounts to “fraud on the minority” – an important point of law that remains unsettled.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12</a:t>
            </a:fld>
            <a:endParaRPr lang="en-US" dirty="0"/>
          </a:p>
        </p:txBody>
      </p:sp>
    </p:spTree>
    <p:extLst>
      <p:ext uri="{BB962C8B-B14F-4D97-AF65-F5344CB8AC3E}">
        <p14:creationId xmlns:p14="http://schemas.microsoft.com/office/powerpoint/2010/main" val="2476251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u="sng" dirty="0"/>
              <a:t>Element 2 of the CLDA Test: That the wrongdoers have committed “fraud on the minority”</a:t>
            </a:r>
          </a:p>
          <a:p>
            <a:r>
              <a:rPr lang="en-US" dirty="0"/>
              <a:t>There are some candidate legal tests to establish a “fraud on the minority”. </a:t>
            </a:r>
          </a:p>
          <a:p>
            <a:r>
              <a:rPr lang="en-US" dirty="0"/>
              <a:t>Some cases like </a:t>
            </a:r>
            <a:r>
              <a:rPr lang="en-US" i="1" dirty="0"/>
              <a:t>Hou Chao v Gu </a:t>
            </a:r>
            <a:r>
              <a:rPr lang="en-US" i="1" dirty="0" err="1"/>
              <a:t>Xiaolan</a:t>
            </a:r>
            <a:r>
              <a:rPr lang="en-US" i="1" dirty="0"/>
              <a:t> </a:t>
            </a:r>
            <a:r>
              <a:rPr lang="en-US" dirty="0"/>
              <a:t>[2021] 3 SLR 704 suggest that the 1</a:t>
            </a:r>
            <a:r>
              <a:rPr lang="en-US" baseline="30000" dirty="0"/>
              <a:t>st</a:t>
            </a:r>
            <a:r>
              <a:rPr lang="en-US" dirty="0"/>
              <a:t>  and 2</a:t>
            </a:r>
            <a:r>
              <a:rPr lang="en-US" baseline="30000" dirty="0"/>
              <a:t>nd</a:t>
            </a:r>
            <a:r>
              <a:rPr lang="en-US" dirty="0"/>
              <a:t> elements can be combined into a single element of “fraud”. </a:t>
            </a:r>
          </a:p>
          <a:p>
            <a:r>
              <a:rPr lang="en-US" dirty="0"/>
              <a:t>In contrast, some leading academic texts (Chew, 2007; Woon, 2009) suggest a “three-part-test” approach which has been positively cited (although not explicitly adopted) by </a:t>
            </a:r>
            <a:r>
              <a:rPr lang="en-US" i="1" dirty="0"/>
              <a:t>Ting Sing Ning v Ting </a:t>
            </a:r>
            <a:r>
              <a:rPr lang="en-US" i="1" dirty="0" err="1"/>
              <a:t>Chek</a:t>
            </a:r>
            <a:r>
              <a:rPr lang="en-US" i="1" dirty="0"/>
              <a:t> Swee </a:t>
            </a:r>
            <a:r>
              <a:rPr lang="en-US" dirty="0"/>
              <a:t>[2008] 1 SLR 197.</a:t>
            </a:r>
          </a:p>
          <a:p>
            <a:r>
              <a:rPr lang="en-US" dirty="0"/>
              <a:t>However, it is submitted that there is no real distinction between a “two-part-test” or a “three-part-test”, given that the definition of “fraud” (although not defined by Hou Chao) may be analogized with the elements of “wrongdoer benefitting at the expense of the company” (see below).</a:t>
            </a:r>
          </a:p>
          <a:p>
            <a:r>
              <a:rPr lang="en-US" dirty="0"/>
              <a:t>For simplicity and conceptual clarity, we will adopt a two-part test to examine what a “fraud on the minority” is (see Puchniak (2021) for an alternative view).</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13</a:t>
            </a:fld>
            <a:endParaRPr lang="en-US" dirty="0"/>
          </a:p>
        </p:txBody>
      </p:sp>
    </p:spTree>
    <p:extLst>
      <p:ext uri="{BB962C8B-B14F-4D97-AF65-F5344CB8AC3E}">
        <p14:creationId xmlns:p14="http://schemas.microsoft.com/office/powerpoint/2010/main" val="2636186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Element 2 of the CLDA Test: That the wrongdoers have committed “fraud on the minority”</a:t>
            </a:r>
          </a:p>
          <a:p>
            <a:r>
              <a:rPr lang="en-US" sz="2000" dirty="0"/>
              <a:t>Pursuant to this analysis, there are two sub-elements which establish a “fraud on the minority”.</a:t>
            </a:r>
          </a:p>
          <a:p>
            <a:pPr marL="666892" lvl="1" indent="-342900">
              <a:buFont typeface="+mj-lt"/>
              <a:buAutoNum type="arabicPeriod"/>
            </a:pPr>
            <a:r>
              <a:rPr lang="en-US" sz="2000" dirty="0"/>
              <a:t>The wrongdoer obtained some sort of </a:t>
            </a:r>
            <a:r>
              <a:rPr lang="en-US" sz="2000" b="1" i="1" dirty="0"/>
              <a:t>benefit at the expense of the company</a:t>
            </a:r>
            <a:r>
              <a:rPr lang="en-US" sz="2000" dirty="0"/>
              <a:t>.</a:t>
            </a:r>
          </a:p>
          <a:p>
            <a:pPr marL="666892" lvl="1" indent="-342900">
              <a:buFont typeface="+mj-lt"/>
              <a:buAutoNum type="arabicPeriod"/>
            </a:pPr>
            <a:r>
              <a:rPr lang="en-US" sz="2000" dirty="0"/>
              <a:t>The wrongdoer has the </a:t>
            </a:r>
            <a:r>
              <a:rPr lang="en-US" sz="2000" b="1" i="1" dirty="0"/>
              <a:t>necessary control</a:t>
            </a:r>
            <a:r>
              <a:rPr lang="en-US" sz="2000" dirty="0"/>
              <a:t> of the company to stifle an action.</a:t>
            </a:r>
          </a:p>
          <a:p>
            <a:r>
              <a:rPr lang="en-US" sz="2000" dirty="0"/>
              <a:t>The contentious sub-element which makes the CLDA difficult to establish is that of (2), as it is often quite onerous for a plaintiff shareholder to establish that the wrongdoer had the </a:t>
            </a:r>
            <a:r>
              <a:rPr lang="en-US" sz="2000" i="1" dirty="0"/>
              <a:t>necessary control </a:t>
            </a:r>
            <a:r>
              <a:rPr lang="en-US" sz="2000" dirty="0"/>
              <a:t>of the company to preclude an action.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14</a:t>
            </a:fld>
            <a:endParaRPr lang="en-US" dirty="0"/>
          </a:p>
        </p:txBody>
      </p:sp>
    </p:spTree>
    <p:extLst>
      <p:ext uri="{BB962C8B-B14F-4D97-AF65-F5344CB8AC3E}">
        <p14:creationId xmlns:p14="http://schemas.microsoft.com/office/powerpoint/2010/main" val="3751143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Element 2 of the CLDA Test: That the wrongdoers have committed “fraud on the minority”</a:t>
            </a:r>
          </a:p>
          <a:p>
            <a:r>
              <a:rPr lang="en-US" sz="2000" dirty="0"/>
              <a:t>Part 1 of 2 of the “Fraud on Minority” test: The wrongdoer obtained some sort of benefit at the expense of the company.</a:t>
            </a:r>
          </a:p>
          <a:p>
            <a:pPr lvl="1"/>
            <a:r>
              <a:rPr lang="en-US" sz="2000" dirty="0"/>
              <a:t>The term “fraud” has been given a broad meaning. There is no need to establish deceit.  It is sufficient to </a:t>
            </a:r>
            <a:r>
              <a:rPr lang="en-US" sz="2000" b="1" i="1" dirty="0"/>
              <a:t>demonstrate that a director’s breach conferred a benefit on the wrongdoers</a:t>
            </a:r>
            <a:r>
              <a:rPr lang="en-US" sz="2000" dirty="0"/>
              <a:t>.</a:t>
            </a:r>
          </a:p>
          <a:p>
            <a:pPr lvl="1"/>
            <a:r>
              <a:rPr lang="en-US" sz="2000" dirty="0"/>
              <a:t>Negligence of the wrongdoer director will be sufficient </a:t>
            </a:r>
            <a:r>
              <a:rPr lang="en-US" sz="2000" b="1" i="1" dirty="0"/>
              <a:t>only if </a:t>
            </a:r>
            <a:r>
              <a:rPr lang="en-US" sz="2000" dirty="0"/>
              <a:t>the wrongdoer </a:t>
            </a:r>
            <a:r>
              <a:rPr lang="en-US" sz="2000" b="1" i="1" dirty="0"/>
              <a:t>obtains some sort of benefit</a:t>
            </a:r>
            <a:r>
              <a:rPr lang="en-US" sz="2000" dirty="0"/>
              <a:t> as a result of the negligence.</a:t>
            </a:r>
          </a:p>
          <a:p>
            <a:pPr lvl="1"/>
            <a:r>
              <a:rPr lang="en-US" sz="2000" dirty="0"/>
              <a:t>However, if the wrongdoer director </a:t>
            </a:r>
            <a:r>
              <a:rPr lang="en-US" sz="2000" b="1" i="1" dirty="0"/>
              <a:t>breaches their duty but obtains no benefit</a:t>
            </a:r>
            <a:r>
              <a:rPr lang="en-US" sz="2000" dirty="0"/>
              <a:t>, a minority member is </a:t>
            </a:r>
            <a:r>
              <a:rPr lang="en-US" sz="2000" b="1" i="1" dirty="0"/>
              <a:t>not allowed to pursue a common law derivative action</a:t>
            </a:r>
          </a:p>
          <a:p>
            <a:pPr lvl="2"/>
            <a:r>
              <a:rPr lang="en-US" sz="1800" dirty="0"/>
              <a:t>Consider how this influences CSD breaches of duty!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160798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u="sng" dirty="0"/>
              <a:t>Element 2 of the CLDA Test: That the wrongdoers have committed “fraud on the minority”</a:t>
            </a:r>
          </a:p>
          <a:p>
            <a:r>
              <a:rPr lang="en-US" dirty="0"/>
              <a:t>Part 1 of 2 of the “Fraud on Minority” test: The wrongdoer obtained some sort of benefit at the expense of the company.</a:t>
            </a:r>
          </a:p>
          <a:p>
            <a:pPr lvl="1"/>
            <a:r>
              <a:rPr lang="en-US" sz="1800" dirty="0"/>
              <a:t>It is also necessary to show that the benefit was obtained </a:t>
            </a:r>
            <a:r>
              <a:rPr lang="en-US" sz="1800" b="1" i="1" dirty="0"/>
              <a:t>at the expense of the company </a:t>
            </a:r>
            <a:r>
              <a:rPr lang="en-US" sz="1800" dirty="0"/>
              <a:t>or that </a:t>
            </a:r>
            <a:r>
              <a:rPr lang="en-US" sz="1800" b="1" i="1" dirty="0"/>
              <a:t>some loss or detriment was caused to the company </a:t>
            </a:r>
            <a:r>
              <a:rPr lang="en-US" sz="1800" dirty="0"/>
              <a:t>as a result of the breach.</a:t>
            </a:r>
          </a:p>
          <a:p>
            <a:pPr lvl="1"/>
            <a:r>
              <a:rPr lang="en-US" sz="1800" dirty="0"/>
              <a:t>When a wrongdoer director benefits at the expense of the company, the wrongdoer directors </a:t>
            </a:r>
            <a:r>
              <a:rPr lang="en-US" sz="1800" b="1" i="1" dirty="0"/>
              <a:t>cannot then act in the capacity of shareholders at the GM to ratify a breach</a:t>
            </a:r>
            <a:r>
              <a:rPr lang="en-US" sz="1800" dirty="0"/>
              <a:t> so as to prevent a derivative action.</a:t>
            </a:r>
          </a:p>
          <a:p>
            <a:pPr lvl="2"/>
            <a:r>
              <a:rPr lang="en-US" sz="1800" dirty="0"/>
              <a:t>Recall that ratification extinguishes the </a:t>
            </a:r>
            <a:r>
              <a:rPr lang="en-US" sz="1800" dirty="0" err="1"/>
              <a:t>coy’s</a:t>
            </a:r>
            <a:r>
              <a:rPr lang="en-US" sz="1800" dirty="0"/>
              <a:t> cause of action! Once successful ratification occurs, there is no standing question to speak of because the </a:t>
            </a:r>
            <a:r>
              <a:rPr lang="en-US" sz="1800" dirty="0" err="1"/>
              <a:t>coy’s</a:t>
            </a:r>
            <a:r>
              <a:rPr lang="en-US" sz="1800" dirty="0"/>
              <a:t> right is extinguished.</a:t>
            </a:r>
          </a:p>
          <a:p>
            <a:pPr lvl="2"/>
            <a:r>
              <a:rPr lang="en-US" sz="1800" dirty="0"/>
              <a:t>This makes intuitive sense – if the wrongdoer directors control the GM, they will seek to ratify a breach so that derivative actions cannot take place.</a:t>
            </a:r>
          </a:p>
          <a:p>
            <a:pPr lvl="2"/>
            <a:r>
              <a:rPr lang="en-US" sz="1800" dirty="0"/>
              <a:t>Recall also that board waiver of a legitimate action per se does not affect the status of a DA.</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21815369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nb-NO" sz="2000" b="1" i="1" dirty="0"/>
              <a:t>Pavlides v Jensen </a:t>
            </a:r>
            <a:r>
              <a:rPr lang="nb-NO" sz="2000" b="1" dirty="0"/>
              <a:t>[1956] 2 All ER 518 </a:t>
            </a:r>
          </a:p>
          <a:p>
            <a:r>
              <a:rPr lang="en-US" sz="2000" b="1" dirty="0"/>
              <a:t>Facts: </a:t>
            </a:r>
            <a:r>
              <a:rPr lang="en-US" sz="2000" dirty="0"/>
              <a:t>The minority shareholder sought to pursue a derivative action against the controlling directors of the company for negligently selling an asbestos mine to a third party at arm’s length, </a:t>
            </a:r>
            <a:r>
              <a:rPr lang="en-US" sz="2000" i="1" dirty="0"/>
              <a:t>but below the market value.</a:t>
            </a:r>
          </a:p>
          <a:p>
            <a:r>
              <a:rPr lang="en-US" sz="2000" b="1" dirty="0"/>
              <a:t>Held: </a:t>
            </a:r>
            <a:r>
              <a:rPr lang="en-US" sz="2000" dirty="0"/>
              <a:t>Minority shareholders were not allowed to maintain a derivative action.</a:t>
            </a:r>
          </a:p>
          <a:p>
            <a:r>
              <a:rPr lang="en-US" sz="2000" dirty="0"/>
              <a:t>“There is no allegation...[of the] appropriation of assets of the company by the majority shareholder [directors]...It was open to the company, on the resolution of a majority of the shareholders, to sell the mine at a price decided by the company in that manner, and </a:t>
            </a:r>
            <a:r>
              <a:rPr lang="en-US" sz="2000" b="1" i="1" dirty="0"/>
              <a:t>it was open to the company by a vote of the majority to decide that, if the directors by their negligence or error of judgment had sold the company’s mine at an undervalue, proceedings should not be taken by the company against the directors.</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2462611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de-DE" sz="2000" b="1" i="1" dirty="0"/>
              <a:t>Daniels v. Daniels </a:t>
            </a:r>
            <a:r>
              <a:rPr lang="de-DE" sz="2000" b="1" dirty="0"/>
              <a:t>[1978] 2 All ER 89 </a:t>
            </a:r>
          </a:p>
          <a:p>
            <a:r>
              <a:rPr lang="en-US" sz="2000" b="1" dirty="0"/>
              <a:t>Facts: </a:t>
            </a:r>
            <a:r>
              <a:rPr lang="en-US" sz="2000" dirty="0"/>
              <a:t>The minority shareholders sought to pursue a derivative action against the controlling directors for negligently selling the company’s land at below market value </a:t>
            </a:r>
            <a:r>
              <a:rPr lang="en-US" sz="2000" i="1" dirty="0"/>
              <a:t>to one of the negligent directors</a:t>
            </a:r>
            <a:r>
              <a:rPr lang="en-US" sz="2000" dirty="0"/>
              <a:t>. </a:t>
            </a:r>
          </a:p>
          <a:p>
            <a:r>
              <a:rPr lang="en-US" sz="2000" b="1" dirty="0"/>
              <a:t>Held: </a:t>
            </a:r>
            <a:r>
              <a:rPr lang="en-US" sz="2000" dirty="0"/>
              <a:t>Minority shareholders were allowed to maintain a derivative action against the controlling wrongdoers of the company.</a:t>
            </a:r>
          </a:p>
          <a:p>
            <a:r>
              <a:rPr lang="en-US" sz="2000" dirty="0"/>
              <a:t>“A minority shareholder who has no other remedy may sue where directors use their powers, intentionally or unintentionally, fraudulently or negligently, </a:t>
            </a:r>
            <a:r>
              <a:rPr lang="en-US" sz="2000" b="1" i="1" dirty="0"/>
              <a:t>in a manner which benefits themselves at the expense of the company</a:t>
            </a:r>
            <a:r>
              <a:rPr lang="en-US" sz="2000" dirty="0"/>
              <a:t>...If minority shareholders can sue if there is a fraud, </a:t>
            </a:r>
            <a:r>
              <a:rPr lang="en-US" sz="2000" b="1" i="1" dirty="0"/>
              <a:t>I can see no reason why they cannot sue where the action of the majority and the directors though without fraud, confers some benefit on those directors and majority shareholders themselves.</a:t>
            </a:r>
            <a:r>
              <a:rPr lang="en-US" sz="2000" dirty="0"/>
              <a:t> It would seem to me quite monstrous, particularly as fraud is so hard to plead and difficult to prove, if the confines to the exception to </a:t>
            </a:r>
            <a:r>
              <a:rPr lang="en-US" sz="2000" i="1" dirty="0"/>
              <a:t>Foss v Harbottle </a:t>
            </a:r>
            <a:r>
              <a:rPr lang="en-US" sz="2000" dirty="0"/>
              <a:t>were drawn so narrowly that directors could make a profit out of their negligence.”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4178143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Cook v Deeks </a:t>
            </a:r>
            <a:r>
              <a:rPr lang="en-US" sz="2000" b="1" dirty="0"/>
              <a:t>[1916] 1 AC 554 </a:t>
            </a:r>
          </a:p>
          <a:p>
            <a:r>
              <a:rPr lang="en-US" sz="2000" b="1" dirty="0"/>
              <a:t>Facts: </a:t>
            </a:r>
            <a:r>
              <a:rPr lang="en-US" sz="2000" dirty="0"/>
              <a:t>The company (Toronto Construction Co) had four shareholders, all of whom were directors. The three defendant shareholders decided to exclude the plaintiff, Mr Cook from the business. They diverted contracts that were meant for the company to another company which they had set up. The plaintiff sued to make the defendants account for their profits to the company on the ground that they had breached their duty as directors. The question arose whether the defendants as majority shareholders could ratify the transaction and so defeat the plaintiff’s action.</a:t>
            </a:r>
          </a:p>
          <a:p>
            <a:r>
              <a:rPr lang="en-US" sz="2000" b="1" dirty="0"/>
              <a:t>Held: </a:t>
            </a:r>
            <a:r>
              <a:rPr lang="en-US" sz="2000" dirty="0"/>
              <a:t>The Court </a:t>
            </a:r>
            <a:r>
              <a:rPr lang="en-US" sz="2000" b="1" i="1" dirty="0"/>
              <a:t>disallowed the defendant shareholders (who were also directors) from ratifying their breach of duties</a:t>
            </a:r>
            <a:r>
              <a:rPr lang="en-US" sz="2000" dirty="0"/>
              <a:t>, while also allowing a derivative action to take place.</a:t>
            </a:r>
          </a:p>
          <a:p>
            <a:r>
              <a:rPr lang="en-US" sz="2000" dirty="0"/>
              <a:t>Note that in </a:t>
            </a:r>
            <a:r>
              <a:rPr lang="en-US" sz="2000" i="1" dirty="0"/>
              <a:t>Cook v </a:t>
            </a:r>
            <a:r>
              <a:rPr lang="en-US" sz="2000" i="1" dirty="0" err="1"/>
              <a:t>Deeks</a:t>
            </a:r>
            <a:r>
              <a:rPr lang="en-US" sz="2000" dirty="0"/>
              <a:t>, the question of wrongdoer control did not arise.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dirty="0"/>
          </a:p>
        </p:txBody>
      </p:sp>
    </p:spTree>
    <p:extLst>
      <p:ext uri="{BB962C8B-B14F-4D97-AF65-F5344CB8AC3E}">
        <p14:creationId xmlns:p14="http://schemas.microsoft.com/office/powerpoint/2010/main" val="464643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sz="2800" dirty="0">
                <a:solidFill>
                  <a:srgbClr val="FFFFFF"/>
                </a:solidFill>
              </a:rPr>
              <a:t>SHAREHOLDER LITIGATION – CORPORATE WRONGS II</a:t>
            </a:r>
            <a:endParaRPr lang="en-US" dirty="0"/>
          </a:p>
        </p:txBody>
      </p:sp>
      <p:sp>
        <p:nvSpPr>
          <p:cNvPr id="11" name="Rectangle 10">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1013" r="35950" b="-2"/>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r>
              <a:rPr lang="en-US" sz="2000" dirty="0"/>
              <a:t>Introduction</a:t>
            </a:r>
          </a:p>
          <a:p>
            <a:r>
              <a:rPr lang="en-US" sz="2000" dirty="0"/>
              <a:t>The Common Law Derivative Action</a:t>
            </a:r>
          </a:p>
          <a:p>
            <a:r>
              <a:rPr lang="en-US" sz="2000" dirty="0"/>
              <a:t>The Statutory Derivative Action</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106733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nb-NO" sz="2000" b="1" i="1" dirty="0"/>
              <a:t>Regal (Hastings) Ltd v Gulliver </a:t>
            </a:r>
            <a:r>
              <a:rPr lang="nb-NO" sz="2000" b="1" dirty="0"/>
              <a:t>[1942] 1 All ER 378 </a:t>
            </a:r>
          </a:p>
          <a:p>
            <a:r>
              <a:rPr lang="en-US" sz="2000" b="1" dirty="0"/>
              <a:t>Facts: </a:t>
            </a:r>
            <a:r>
              <a:rPr lang="en-US" sz="2000" dirty="0"/>
              <a:t>See Slide Deck 15.</a:t>
            </a:r>
          </a:p>
          <a:p>
            <a:r>
              <a:rPr lang="en-US" sz="2000" b="1" dirty="0"/>
              <a:t>Held: </a:t>
            </a:r>
            <a:r>
              <a:rPr lang="en-US" sz="2000" dirty="0"/>
              <a:t>Lord Russell in obiter opined that if the defendant directors had wished to protect themselves they could have ratified the breach by a vote at the general meeting. This was plausible as many of the shareholders in Regal were </a:t>
            </a:r>
            <a:r>
              <a:rPr lang="en-US" sz="2000" i="1" dirty="0"/>
              <a:t>not</a:t>
            </a:r>
            <a:r>
              <a:rPr lang="en-US" sz="2000" dirty="0"/>
              <a:t> the directors in questions. </a:t>
            </a:r>
          </a:p>
          <a:p>
            <a:r>
              <a:rPr lang="en-US" sz="2000" dirty="0"/>
              <a:t>C.f. </a:t>
            </a:r>
            <a:r>
              <a:rPr lang="en-US" sz="2000" i="1" dirty="0"/>
              <a:t>Cook v Deeks </a:t>
            </a:r>
            <a:r>
              <a:rPr lang="en-US" sz="2000" dirty="0"/>
              <a:t>where the majority could not ratify as the wrongdoers were </a:t>
            </a:r>
            <a:r>
              <a:rPr lang="en-US" sz="2000" i="1" dirty="0"/>
              <a:t>also</a:t>
            </a:r>
            <a:r>
              <a:rPr lang="en-US" sz="2000" dirty="0"/>
              <a:t> the majority shareholders in question. </a:t>
            </a:r>
          </a:p>
          <a:p>
            <a:r>
              <a:rPr lang="en-US" sz="2000" dirty="0"/>
              <a:t>Note: Recall Gower and Davies (2021) who note that the </a:t>
            </a:r>
            <a:r>
              <a:rPr lang="en-US" sz="2000" dirty="0" err="1"/>
              <a:t>ratifiability</a:t>
            </a:r>
            <a:r>
              <a:rPr lang="en-US" sz="2000" dirty="0"/>
              <a:t> of wrongs seems to depend on the validity and appropriateness of the vote and the voting organ taking the approval decision rather than to the nature of the breach (see Slide Deck 15).</a:t>
            </a:r>
          </a:p>
          <a:p>
            <a:pPr lvl="1"/>
            <a:r>
              <a:rPr lang="en-US" sz="1800" dirty="0"/>
              <a:t>In a typical example, wrongdoer directors are clearly not “appropriate members” of the voting organ making an approval decision.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36082213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05287"/>
            <a:ext cx="11029615" cy="4355769"/>
          </a:xfrm>
        </p:spPr>
        <p:txBody>
          <a:bodyPr>
            <a:noAutofit/>
          </a:bodyPr>
          <a:lstStyle/>
          <a:p>
            <a:pPr marL="0" indent="0">
              <a:buNone/>
            </a:pPr>
            <a:r>
              <a:rPr lang="en-US" b="1" u="sng" dirty="0"/>
              <a:t>Element 2 of the CLDA Test: That the wrongdoers have committed “fraud on the minority”</a:t>
            </a:r>
          </a:p>
          <a:p>
            <a:r>
              <a:rPr lang="en-US" dirty="0"/>
              <a:t>Part 2 of 2 of the “Fraud on Minority” test: The wrongdoer has the necessary control of the company to stifle an action</a:t>
            </a:r>
          </a:p>
          <a:p>
            <a:pPr lvl="1"/>
            <a:r>
              <a:rPr lang="en-US" sz="1800" dirty="0"/>
              <a:t>Without wrongdoer control, the action against the wrongdoer directors could be pursued regularly by the company – as per the rule in </a:t>
            </a:r>
            <a:r>
              <a:rPr lang="en-US" sz="1800" i="1" dirty="0"/>
              <a:t>Foss v Harbottle</a:t>
            </a:r>
            <a:r>
              <a:rPr lang="en-US" sz="1800" dirty="0"/>
              <a:t>.</a:t>
            </a:r>
          </a:p>
          <a:p>
            <a:pPr lvl="1"/>
            <a:r>
              <a:rPr lang="en-US" sz="1800" dirty="0"/>
              <a:t>Why? The rules on CLDA (as well as the SDA) are rules on </a:t>
            </a:r>
            <a:r>
              <a:rPr lang="en-US" sz="1800" i="1" dirty="0"/>
              <a:t>standing</a:t>
            </a:r>
            <a:r>
              <a:rPr lang="en-US" sz="1800" dirty="0"/>
              <a:t> – accordingly, while the company’s board may be vested with management powers as per s 157A (and thus has “exclusive jurisdiction” whether to pursue an action against a wrongdoer), the issue of whether a member should nevertheless be vested with standing to represent the company is one that (at common law) </a:t>
            </a:r>
            <a:r>
              <a:rPr lang="en-US" sz="1800" b="1" i="1" dirty="0"/>
              <a:t>also invokes</a:t>
            </a:r>
            <a:r>
              <a:rPr lang="en-US" sz="1800" b="1" dirty="0"/>
              <a:t> </a:t>
            </a:r>
            <a:r>
              <a:rPr lang="en-US" sz="1800" dirty="0"/>
              <a:t>the GM’s jurisdiction.</a:t>
            </a:r>
          </a:p>
          <a:p>
            <a:pPr lvl="1"/>
            <a:r>
              <a:rPr lang="en-US" sz="1800" dirty="0"/>
              <a:t>The key here is to </a:t>
            </a:r>
            <a:r>
              <a:rPr lang="en-US" sz="1800" b="1" i="1" dirty="0"/>
              <a:t>distinguish between the wrongdoers and the company</a:t>
            </a:r>
            <a:r>
              <a:rPr lang="en-US" sz="1800" dirty="0"/>
              <a:t>, which as per </a:t>
            </a:r>
            <a:r>
              <a:rPr lang="en-US" sz="1800" i="1" dirty="0"/>
              <a:t>Meridian Global Fund</a:t>
            </a:r>
            <a:r>
              <a:rPr lang="en-US" sz="1800" dirty="0"/>
              <a:t>s is represented by the organs of the coy:</a:t>
            </a:r>
          </a:p>
          <a:p>
            <a:pPr lvl="2"/>
            <a:r>
              <a:rPr lang="en-US" sz="1600" dirty="0"/>
              <a:t>Cases have taken the view that in such a scenario, the company’s will may be represented by an “appropriate independent organ”.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21</a:t>
            </a:fld>
            <a:endParaRPr lang="en-US" dirty="0"/>
          </a:p>
        </p:txBody>
      </p:sp>
    </p:spTree>
    <p:extLst>
      <p:ext uri="{BB962C8B-B14F-4D97-AF65-F5344CB8AC3E}">
        <p14:creationId xmlns:p14="http://schemas.microsoft.com/office/powerpoint/2010/main" val="25451120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1983693"/>
            <a:ext cx="11029615" cy="4355769"/>
          </a:xfrm>
        </p:spPr>
        <p:txBody>
          <a:bodyPr>
            <a:noAutofit/>
          </a:bodyPr>
          <a:lstStyle/>
          <a:p>
            <a:pPr marL="0" indent="0">
              <a:buNone/>
            </a:pPr>
            <a:r>
              <a:rPr lang="en-US" b="1" u="sng" dirty="0"/>
              <a:t>Element 2 of the CLDA Test: That the wrongdoers have committed “fraud on the minority”</a:t>
            </a:r>
          </a:p>
          <a:p>
            <a:r>
              <a:rPr lang="en-US" dirty="0"/>
              <a:t>Part 2 of 2 of the “Fraud on Minority” test: The wrongdoer has the necessary control of the company to stifle an action</a:t>
            </a:r>
          </a:p>
          <a:p>
            <a:pPr lvl="1"/>
            <a:r>
              <a:rPr lang="en-US" sz="1800" dirty="0"/>
              <a:t>Accordingly, the common law derivative action </a:t>
            </a:r>
            <a:r>
              <a:rPr lang="en-US" sz="1800" b="1" i="1" dirty="0"/>
              <a:t>will not succeed </a:t>
            </a:r>
            <a:r>
              <a:rPr lang="en-US" sz="1800" dirty="0"/>
              <a:t>when it is brought by a minority shareholder </a:t>
            </a:r>
            <a:r>
              <a:rPr lang="en-US" sz="1800" b="1" i="1" dirty="0"/>
              <a:t>but</a:t>
            </a:r>
            <a:r>
              <a:rPr lang="en-US" sz="1800" dirty="0"/>
              <a:t> </a:t>
            </a:r>
            <a:r>
              <a:rPr lang="en-US" sz="1800" b="1" i="1" dirty="0"/>
              <a:t>is opposed by a majority of independent shareholders </a:t>
            </a:r>
            <a:r>
              <a:rPr lang="en-US" sz="1800" b="1" i="1" u="sng" dirty="0"/>
              <a:t>or</a:t>
            </a:r>
            <a:r>
              <a:rPr lang="en-US" sz="1800" b="1" i="1" dirty="0"/>
              <a:t> a committee of independent directors.</a:t>
            </a:r>
            <a:r>
              <a:rPr lang="en-US" sz="1800" dirty="0"/>
              <a:t> </a:t>
            </a:r>
          </a:p>
          <a:p>
            <a:pPr lvl="1"/>
            <a:r>
              <a:rPr lang="en-US" sz="1800" dirty="0"/>
              <a:t>What does it mean to be an “independent” shareholder or director? </a:t>
            </a:r>
          </a:p>
          <a:p>
            <a:pPr lvl="2"/>
            <a:r>
              <a:rPr lang="en-US" sz="1800" dirty="0"/>
              <a:t>Clearly, a shareholder or director who is alleged to have engaged in wrongdoing is not independent and must be disqualified from participating in expressing the corporate will.</a:t>
            </a:r>
          </a:p>
          <a:p>
            <a:pPr lvl="2"/>
            <a:r>
              <a:rPr lang="en-US" sz="1800" dirty="0"/>
              <a:t>What about family members of purported wrongdoers?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40202853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15021"/>
            <a:ext cx="11029615" cy="4355769"/>
          </a:xfrm>
        </p:spPr>
        <p:txBody>
          <a:bodyPr>
            <a:noAutofit/>
          </a:bodyPr>
          <a:lstStyle/>
          <a:p>
            <a:pPr marL="0" indent="0">
              <a:buNone/>
            </a:pPr>
            <a:r>
              <a:rPr lang="en-US" b="1" u="sng" dirty="0"/>
              <a:t>Element 2 of the CLDA Test: That the wrongdoers have committed “fraud on the minority”</a:t>
            </a:r>
          </a:p>
          <a:p>
            <a:r>
              <a:rPr lang="en-US" dirty="0"/>
              <a:t>Part 2 of 2 of the “Fraud on Minority” test: The wrongdoer has the necessary control of the company to stifle an action</a:t>
            </a:r>
          </a:p>
          <a:p>
            <a:pPr lvl="1"/>
            <a:r>
              <a:rPr lang="en-US" sz="1800" dirty="0"/>
              <a:t>As a general rule, to establish that the wrongdoers have control the applicant must show either that the wrongdoers (subject to the previous slide concerning the </a:t>
            </a:r>
            <a:r>
              <a:rPr lang="en-US" sz="1800"/>
              <a:t>MoM rule)</a:t>
            </a:r>
            <a:endParaRPr lang="en-US" sz="1800" dirty="0"/>
          </a:p>
          <a:p>
            <a:pPr lvl="2"/>
            <a:r>
              <a:rPr lang="en-US" sz="1800" dirty="0"/>
              <a:t>Hold a </a:t>
            </a:r>
            <a:r>
              <a:rPr lang="en-US" sz="1800" b="1" i="1" dirty="0"/>
              <a:t>majority of the voting power across both corporate organs </a:t>
            </a:r>
            <a:r>
              <a:rPr lang="en-US" sz="1800" dirty="0"/>
              <a:t>(e.g., are controlling shareholders) or,</a:t>
            </a:r>
          </a:p>
          <a:p>
            <a:pPr lvl="2"/>
            <a:r>
              <a:rPr lang="en-US" sz="1800" dirty="0"/>
              <a:t>Exercise </a:t>
            </a:r>
            <a:r>
              <a:rPr lang="en-US" sz="1800" b="1" i="1" dirty="0"/>
              <a:t>de facto control by their influence to control a majority of the voting power</a:t>
            </a:r>
            <a:r>
              <a:rPr lang="en-US" sz="1800" i="1" dirty="0"/>
              <a:t>. </a:t>
            </a:r>
            <a:r>
              <a:rPr lang="en-US" sz="1800" dirty="0"/>
              <a:t>This is context specific.</a:t>
            </a:r>
          </a:p>
          <a:p>
            <a:pPr lvl="3"/>
            <a:r>
              <a:rPr lang="en-US" sz="1600" i="1" dirty="0"/>
              <a:t>Prudential Assurance Co Ltd v Newman Industries Ltd (No 2) </a:t>
            </a:r>
            <a:r>
              <a:rPr lang="en-US" sz="1600" dirty="0"/>
              <a:t>[1982] Ch 204: “Control... embraces a broad spectrum extending from an overall absolute majority of votes at one end to a majority of votes at the other end made up of those likely to be cast by the delinquent himself plus those voting with him as a result of influence or apathy…”</a:t>
            </a:r>
          </a:p>
          <a:p>
            <a:pPr lvl="1"/>
            <a:endParaRPr lang="en-US" sz="1800" b="1" i="1"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24280328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Smith v Croft (No 2) </a:t>
            </a:r>
            <a:r>
              <a:rPr lang="en-US" b="1" dirty="0"/>
              <a:t>[1988] Ch 114 </a:t>
            </a:r>
          </a:p>
          <a:p>
            <a:r>
              <a:rPr lang="en-US" b="1" dirty="0"/>
              <a:t>Facts: </a:t>
            </a:r>
            <a:r>
              <a:rPr lang="en-US" dirty="0"/>
              <a:t>The minority shareholders pursued a derivative action against the directors for sums which were, </a:t>
            </a:r>
            <a:r>
              <a:rPr lang="en-US" i="1" dirty="0"/>
              <a:t>inter alia</a:t>
            </a:r>
            <a:r>
              <a:rPr lang="en-US" dirty="0"/>
              <a:t>, in breach of the statutory prohibition on financial assistance. The minority shareholder-plaintiffs had 14% of the voting rights, the defendant directors had 63%, and other (uninvolved/independent) shareholders had 21%. The 21% (uninvolved/independent) minority did not support the derivative action.</a:t>
            </a:r>
          </a:p>
          <a:p>
            <a:r>
              <a:rPr lang="en-US" b="1" dirty="0"/>
              <a:t>Held: </a:t>
            </a:r>
            <a:r>
              <a:rPr lang="en-US" dirty="0"/>
              <a:t>The court held in </a:t>
            </a:r>
            <a:r>
              <a:rPr lang="en-US" i="1" dirty="0"/>
              <a:t>obiter</a:t>
            </a:r>
            <a:r>
              <a:rPr lang="en-US" dirty="0"/>
              <a:t> that the plaintiffs may have had no right to pursue a derivative action </a:t>
            </a:r>
            <a:r>
              <a:rPr lang="en-US" b="1" i="1" dirty="0"/>
              <a:t>because a majority of the shareholders who were independent of the defendants did not want the action to continue</a:t>
            </a:r>
            <a:r>
              <a:rPr lang="en-US" i="1" dirty="0"/>
              <a:t>.</a:t>
            </a:r>
          </a:p>
          <a:p>
            <a:r>
              <a:rPr lang="en-US" dirty="0"/>
              <a:t>On the context specificity of determining who amounted to “independent” shareholders: “Voting control by the defendants was not necessarily the sole subject of investigation. Ultimately the question which has to be answered in order to determine whether the rule in </a:t>
            </a:r>
            <a:r>
              <a:rPr lang="en-US" i="1" dirty="0"/>
              <a:t>Foss v Harbottle </a:t>
            </a:r>
            <a:r>
              <a:rPr lang="en-US" dirty="0"/>
              <a:t>applies to prevent a minority shareholder seeking relief as plaintiff for the benefit of the company is ‘Is the plaintiff being improperly prevented from bringing these proceedings on behalf of the company?’”</a:t>
            </a:r>
          </a:p>
          <a:p>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24</a:t>
            </a:fld>
            <a:endParaRPr lang="en-US" dirty="0"/>
          </a:p>
        </p:txBody>
      </p:sp>
    </p:spTree>
    <p:extLst>
      <p:ext uri="{BB962C8B-B14F-4D97-AF65-F5344CB8AC3E}">
        <p14:creationId xmlns:p14="http://schemas.microsoft.com/office/powerpoint/2010/main" val="33948101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Smith v Croft (No 2) </a:t>
            </a:r>
            <a:r>
              <a:rPr lang="en-US" b="1" dirty="0"/>
              <a:t>[1988] Ch 114 </a:t>
            </a:r>
          </a:p>
          <a:p>
            <a:r>
              <a:rPr lang="en-US" b="1" dirty="0"/>
              <a:t>Held: </a:t>
            </a:r>
            <a:r>
              <a:rPr lang="en-US" dirty="0"/>
              <a:t>“</a:t>
            </a:r>
            <a:r>
              <a:rPr lang="en-US" sz="1800" dirty="0"/>
              <a:t>If it </a:t>
            </a:r>
            <a:r>
              <a:rPr lang="en-US" sz="1800" i="1" dirty="0"/>
              <a:t>is an expression of the corporate will</a:t>
            </a:r>
            <a:r>
              <a:rPr lang="en-US" sz="1800" dirty="0"/>
              <a:t> of the company </a:t>
            </a:r>
            <a:r>
              <a:rPr lang="en-US" sz="1800" b="1" i="1" dirty="0"/>
              <a:t>by an appropriate independent organ that is preventing the plaintiff from prosecuting the action he is not improperly but properly prevented </a:t>
            </a:r>
            <a:r>
              <a:rPr lang="en-US" sz="1800" dirty="0"/>
              <a:t>and so the answer to the question is ‘No.’</a:t>
            </a:r>
            <a:r>
              <a:rPr lang="en-US" dirty="0"/>
              <a:t>”</a:t>
            </a:r>
          </a:p>
          <a:p>
            <a:pPr lvl="1"/>
            <a:r>
              <a:rPr lang="en-US" sz="1800" dirty="0"/>
              <a:t>Thus, GM’s views relevant as well (beyond ratification) even if management powers are credibly vested in the board. </a:t>
            </a:r>
          </a:p>
          <a:p>
            <a:r>
              <a:rPr lang="en-US" dirty="0"/>
              <a:t>“The appropriate independent organ will vary according to the constitution of the company concerned </a:t>
            </a:r>
            <a:r>
              <a:rPr lang="en-US" b="1" i="1" dirty="0"/>
              <a:t>and the identity of the defendants who will in most cases be disqualified from participating by voting in expressing the corporate will</a:t>
            </a:r>
            <a:r>
              <a:rPr lang="en-US" dirty="0"/>
              <a:t>.</a:t>
            </a:r>
          </a:p>
          <a:p>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spTree>
    <p:extLst>
      <p:ext uri="{BB962C8B-B14F-4D97-AF65-F5344CB8AC3E}">
        <p14:creationId xmlns:p14="http://schemas.microsoft.com/office/powerpoint/2010/main" val="10902242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Ting Sing Ning v Ting Chek Swee </a:t>
            </a:r>
            <a:r>
              <a:rPr lang="en-US" b="1" dirty="0"/>
              <a:t>[2008] 1 SLR 197 </a:t>
            </a:r>
          </a:p>
          <a:p>
            <a:r>
              <a:rPr lang="en-US" b="1" dirty="0"/>
              <a:t>Facts: </a:t>
            </a:r>
            <a:r>
              <a:rPr lang="en-US" dirty="0"/>
              <a:t>The plaintiff was a minority shareholder and director in a Hong Kong incorporated company (Havilland). The plaintiff pursued a CLDA against other directors in the company for breaching their fiduciary duties. On appeal, </a:t>
            </a:r>
            <a:r>
              <a:rPr lang="en-US" b="1" i="1" dirty="0"/>
              <a:t>the only issue was whether the wrongdoing directors had control of the company</a:t>
            </a:r>
            <a:r>
              <a:rPr lang="en-US" dirty="0"/>
              <a:t>. The wrongdoer minority shareholder directors only held 42% of the company’s shares. However, </a:t>
            </a:r>
            <a:r>
              <a:rPr lang="en-US" i="1" dirty="0"/>
              <a:t>the sister of the primary wrongdoing director held 10% of the company's shares.</a:t>
            </a:r>
            <a:r>
              <a:rPr lang="en-US" dirty="0"/>
              <a:t> At an EGM, the company’s shareholders who were not the wrongdoers (holding 58% of the company’s shares) unanimously voted against the continuation of the derivative action. At first instance, Choo J found that the plaintiff did not satisfy the fraud on the minority exception because he could not establish “wrongdoer control”. Importantly, Choo J refused to aggregate the sister’s 10 percent with the other 42 per cent held by the wrongdoing directors which included her brother. </a:t>
            </a:r>
          </a:p>
          <a:p>
            <a:r>
              <a:rPr lang="en-US" b="1" dirty="0"/>
              <a:t>Held: </a:t>
            </a:r>
            <a:r>
              <a:rPr lang="en-US" dirty="0"/>
              <a:t>The Court of Appeal reversed the first instance court’s decision and held that the wrongdoers had necessary control.</a:t>
            </a:r>
          </a:p>
          <a:p>
            <a:r>
              <a:rPr lang="en-US" dirty="0"/>
              <a:t>The votes of the shareholders at the EGM </a:t>
            </a:r>
            <a:r>
              <a:rPr lang="en-US" b="1" i="1" dirty="0"/>
              <a:t>did not show </a:t>
            </a:r>
            <a:r>
              <a:rPr lang="en-US" dirty="0"/>
              <a:t>that a </a:t>
            </a:r>
            <a:r>
              <a:rPr lang="en-US" i="1" dirty="0"/>
              <a:t>majority of independent shareholders </a:t>
            </a:r>
            <a:r>
              <a:rPr lang="en-US" dirty="0"/>
              <a:t>was </a:t>
            </a:r>
            <a:r>
              <a:rPr lang="en-US" i="1" dirty="0"/>
              <a:t>legitimately opposed </a:t>
            </a:r>
            <a:r>
              <a:rPr lang="en-US" dirty="0"/>
              <a:t>to the derivative action.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33865220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Ting Sing Ning v Ting Chek Swee </a:t>
            </a:r>
            <a:r>
              <a:rPr lang="en-US" b="1" dirty="0"/>
              <a:t>[2008] 1 SLR 197 </a:t>
            </a:r>
          </a:p>
          <a:p>
            <a:r>
              <a:rPr lang="en-US" b="1" dirty="0"/>
              <a:t>Held: </a:t>
            </a:r>
            <a:r>
              <a:rPr lang="en-US" dirty="0"/>
              <a:t>“Given that it is conceded that there was a </a:t>
            </a:r>
            <a:r>
              <a:rPr lang="en-US" i="1" dirty="0"/>
              <a:t>prima facie </a:t>
            </a:r>
            <a:r>
              <a:rPr lang="en-US" dirty="0"/>
              <a:t>case of wrongdoing on the part of the respondents…all that the appellant has to do to succeed…is to show to the satisfaction of this court that the </a:t>
            </a:r>
            <a:r>
              <a:rPr lang="en-US" b="1" i="1" dirty="0"/>
              <a:t>respondents either had majority control of Havilland or were in the seat of power and had used their control or power to prevent Havilland from suing them for breach of fiduciary duties as directors</a:t>
            </a:r>
            <a:r>
              <a:rPr lang="en-US" dirty="0"/>
              <a:t>…Given the close relationship between Ting and his sister, quite apart from their familial connection (he gave her enough shares to make her the largest shareholder of Merit), and her indirect interest in protecting Merit from being sued in a derivative action, there is reasonable basis to conclude that Ting’s sister would have voted for Ting’s group to prevent this action from going forward. In our view, and with respect to the Judge, given these circumstances, there was a high likelihood that she would vote for her brother. We cannot, of course, conclude without any doubt that because of consanguinity alone, Ting’s sister would vote for Ting, </a:t>
            </a:r>
            <a:r>
              <a:rPr lang="en-US" b="1" i="1" dirty="0"/>
              <a:t>but we think that in respect of an Asian family which still tends to be rather clan-like, especially where the ties are through blood rather than marriage, the influence of such a relationship on business decisions cannot be discounted</a:t>
            </a:r>
            <a:r>
              <a:rPr lang="en-US" dirty="0"/>
              <a:t>. It is, of course, impossible to tell precisely the degree of influence that Ting has over his sister, but given the other two factors mentioned above, in this case, it is probable that she would be in his camp…”</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736286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b="1" dirty="0"/>
              <a:t>Meng Seng and Puchniak (2012): </a:t>
            </a:r>
            <a:r>
              <a:rPr lang="en-US" dirty="0"/>
              <a:t>For the purposes of this chapter, it is interesting to note that the rhetoric of Asian values has even crept into the cases on minority protection. In </a:t>
            </a:r>
            <a:r>
              <a:rPr lang="en-US" i="1" dirty="0"/>
              <a:t>Ting Sing Ning v. Ting </a:t>
            </a:r>
            <a:r>
              <a:rPr lang="en-US" i="1" dirty="0" err="1"/>
              <a:t>Chek</a:t>
            </a:r>
            <a:r>
              <a:rPr lang="en-US" i="1" dirty="0"/>
              <a:t> Swee</a:t>
            </a:r>
            <a:r>
              <a:rPr lang="en-US" dirty="0"/>
              <a:t>, as stated earlier, one of the reasons the Court of Appeal gave for aggregating the shareholding of the sister to that of her defendant director brother was that the influence of family on business decisions could not be discounted in an ‘Asian family’, which still tended to be ‘rather clan-like’, especially when the ties were through blood rather than marriage – very much a reference to Asian values. With all respect to the court, the invocation of Asian values is questionable, and could lead to difficulties in the future (e.g., will the shares of two German brothers be considered separate under the wrongdoer control test because they are not Asian?)</a:t>
            </a:r>
          </a:p>
          <a:p>
            <a:r>
              <a:rPr lang="en-US" dirty="0"/>
              <a:t>However, given the context-specificity of determining who an “independent” shareholder is – should the votes of family members be nevertheless seen as ‘independent’ of the wrongdoers?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28</a:t>
            </a:fld>
            <a:endParaRPr lang="en-US" dirty="0"/>
          </a:p>
        </p:txBody>
      </p:sp>
    </p:spTree>
    <p:extLst>
      <p:ext uri="{BB962C8B-B14F-4D97-AF65-F5344CB8AC3E}">
        <p14:creationId xmlns:p14="http://schemas.microsoft.com/office/powerpoint/2010/main" val="17852731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dirty="0"/>
              <a:t>Sinwa SS (HK) Co Ltd v Morten Innhaug [2010] 4 SLR 1 </a:t>
            </a:r>
          </a:p>
          <a:p>
            <a:r>
              <a:rPr lang="en-US" b="1" dirty="0"/>
              <a:t>Facts: </a:t>
            </a:r>
            <a:r>
              <a:rPr lang="en-US" dirty="0"/>
              <a:t>See above.</a:t>
            </a:r>
            <a:endParaRPr lang="en-US" b="1" dirty="0"/>
          </a:p>
          <a:p>
            <a:r>
              <a:rPr lang="en-US" b="1" dirty="0"/>
              <a:t>Held: </a:t>
            </a:r>
            <a:r>
              <a:rPr lang="en-US" dirty="0"/>
              <a:t>“In my view, while shareholding (including shares that the errant director/shareholder may be able to garner outside of his own shares) would be an obvious way of determining control, it should not be the sole determinant. </a:t>
            </a:r>
            <a:r>
              <a:rPr lang="en-US" b="1" i="1" dirty="0"/>
              <a:t>In reality, controllers of companies often exercise control without resort to voting power. The crucial question, to my mind, is not whether the defendant had the requisite shareholding but whether the defendant was able to prevent an action from being brought against him</a:t>
            </a:r>
            <a:r>
              <a:rPr lang="en-US" dirty="0"/>
              <a:t>… In that case, like the present, both the plaintiff and the first defendant held 50% shares in the company. Although the plaintiff’s attempt to bring a derivative action was eventually struck out, Peter Gibson LJ held, on the issue of control, as follows (at 250): Although Mrs Barrett [the plaintiff] is not a minority shareholder but a person holding the same number of shares as the other shareholder, Christopher [the first defendant], </a:t>
            </a:r>
            <a:r>
              <a:rPr lang="en-US" b="1" i="1" dirty="0"/>
              <a:t>in the circumstances of this case she can be treated as being under the same disability as a minority shareholder in that as a practical matter it would not﻿ have been possible for her to set the company in motion to bring the action</a:t>
            </a:r>
            <a:r>
              <a:rPr lang="en-US"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29</a:t>
            </a:fld>
            <a:endParaRPr lang="en-US" dirty="0"/>
          </a:p>
        </p:txBody>
      </p:sp>
    </p:spTree>
    <p:extLst>
      <p:ext uri="{BB962C8B-B14F-4D97-AF65-F5344CB8AC3E}">
        <p14:creationId xmlns:p14="http://schemas.microsoft.com/office/powerpoint/2010/main" val="3903997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In our previous deck of slides, we suggested that there were only two “true” exceptions to the rule in </a:t>
            </a:r>
            <a:r>
              <a:rPr lang="en-US" sz="2000" i="1" dirty="0"/>
              <a:t>Foss v Harbottle</a:t>
            </a:r>
            <a:r>
              <a:rPr lang="en-US" sz="2000" dirty="0"/>
              <a:t>.</a:t>
            </a:r>
          </a:p>
          <a:p>
            <a:pPr marL="666892" lvl="1" indent="-342900">
              <a:buFont typeface="+mj-lt"/>
              <a:buAutoNum type="arabicPeriod"/>
            </a:pPr>
            <a:r>
              <a:rPr lang="en-US" sz="1800" dirty="0"/>
              <a:t>Common Law Derivative Action (“CLDA”)</a:t>
            </a:r>
          </a:p>
          <a:p>
            <a:pPr marL="666892" lvl="1" indent="-342900">
              <a:buFont typeface="+mj-lt"/>
              <a:buAutoNum type="arabicPeriod"/>
            </a:pPr>
            <a:r>
              <a:rPr lang="en-US" sz="1800" dirty="0"/>
              <a:t>Statutory Derivative Action (“SDA”)</a:t>
            </a:r>
          </a:p>
          <a:p>
            <a:r>
              <a:rPr lang="en-US" sz="2000" dirty="0"/>
              <a:t>If a person A has breached his/her duties to the company, the Company as the right-holder is the “proper plaintiff” (i.e., the right-holder is the only person with standing) and therefore members/shareholders cannot sue in their own capacity.</a:t>
            </a:r>
          </a:p>
          <a:p>
            <a:r>
              <a:rPr lang="en-US" sz="2000" dirty="0"/>
              <a:t>As Derivative Actions are exceptions to the rule in </a:t>
            </a:r>
            <a:r>
              <a:rPr lang="en-US" sz="2000" i="1" dirty="0"/>
              <a:t>Foss</a:t>
            </a:r>
            <a:r>
              <a:rPr lang="en-US" sz="2000" dirty="0"/>
              <a:t>, they involve the </a:t>
            </a:r>
            <a:r>
              <a:rPr lang="en-US" sz="2000" b="1" i="1" dirty="0"/>
              <a:t>allocation of standing </a:t>
            </a:r>
            <a:r>
              <a:rPr lang="en-US" sz="2000" dirty="0"/>
              <a:t>to non-right holders like members of the company.</a:t>
            </a:r>
          </a:p>
          <a:p>
            <a:pPr lvl="1"/>
            <a:r>
              <a:rPr lang="en-US" sz="1800" dirty="0"/>
              <a:t>Standing concerns “whether or not a person can sue on behalf of a right-holder”. Therefore, litigation concerning the allocation of standing tends to be procedural in nature. </a:t>
            </a:r>
          </a:p>
          <a:p>
            <a:pPr lvl="1"/>
            <a:r>
              <a:rPr lang="en-US" sz="1800" dirty="0"/>
              <a:t>Procedural litigation = litigation that occurs </a:t>
            </a:r>
            <a:r>
              <a:rPr lang="en-US" sz="1800" b="1" i="1" dirty="0"/>
              <a:t>prior</a:t>
            </a:r>
            <a:r>
              <a:rPr lang="en-US" sz="1800" dirty="0"/>
              <a:t> to a substantive trial where the </a:t>
            </a:r>
            <a:r>
              <a:rPr lang="en-US" sz="1800" b="1" i="1" dirty="0"/>
              <a:t>merits of the claim </a:t>
            </a:r>
            <a:r>
              <a:rPr lang="en-US" sz="1800" dirty="0"/>
              <a:t>are discussed.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a:t>
            </a:fld>
            <a:endParaRPr lang="en-US" dirty="0"/>
          </a:p>
        </p:txBody>
      </p:sp>
    </p:spTree>
    <p:extLst>
      <p:ext uri="{BB962C8B-B14F-4D97-AF65-F5344CB8AC3E}">
        <p14:creationId xmlns:p14="http://schemas.microsoft.com/office/powerpoint/2010/main" val="3003442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17266"/>
            <a:ext cx="11029615" cy="4355769"/>
          </a:xfrm>
        </p:spPr>
        <p:txBody>
          <a:bodyPr>
            <a:noAutofit/>
          </a:bodyPr>
          <a:lstStyle/>
          <a:p>
            <a:r>
              <a:rPr lang="en-US" dirty="0"/>
              <a:t>Finally, as we have mentioned earlier, the court maintains discretion in deciding whether to grant leave for a shareholder to acquire standing under the CLDA. </a:t>
            </a:r>
          </a:p>
          <a:p>
            <a:pPr lvl="1"/>
            <a:r>
              <a:rPr lang="en-US" sz="1800" dirty="0"/>
              <a:t>Accordingly, </a:t>
            </a:r>
            <a:r>
              <a:rPr lang="en-US" sz="1800" i="1" dirty="0"/>
              <a:t>even if all the aforementioned elements (regarding the CLDA) are satisfied</a:t>
            </a:r>
            <a:r>
              <a:rPr lang="en-US" sz="1800" dirty="0"/>
              <a:t>, the court can still deny leave to acquire standing.</a:t>
            </a:r>
          </a:p>
          <a:p>
            <a:r>
              <a:rPr lang="en-US" dirty="0"/>
              <a:t>How does the court exercise this discretion? As the “fraud on the minority” exception to Foss is based on equitable principles, the plaintiff must come with “clean hands”.</a:t>
            </a:r>
          </a:p>
          <a:p>
            <a:pPr lvl="1"/>
            <a:r>
              <a:rPr lang="en-US" dirty="0"/>
              <a:t>This has been interpreted in </a:t>
            </a:r>
            <a:r>
              <a:rPr lang="en-US" i="1" dirty="0"/>
              <a:t>Hou Chao v Gu </a:t>
            </a:r>
            <a:r>
              <a:rPr lang="en-US" i="1" dirty="0" err="1"/>
              <a:t>Xiaolan</a:t>
            </a:r>
            <a:r>
              <a:rPr lang="en-US" i="1" dirty="0"/>
              <a:t> </a:t>
            </a:r>
            <a:r>
              <a:rPr lang="en-US" dirty="0"/>
              <a:t>[2021] 3 SLR 704 to mean that a shareholder “must [apply for leave to acquire standing] in the best interests of the company and not for any ulterior purpose”.</a:t>
            </a:r>
          </a:p>
          <a:p>
            <a:r>
              <a:rPr lang="en-US" dirty="0"/>
              <a:t>However, there is no need to show that there is no other available remedy – only if there is a </a:t>
            </a:r>
            <a:r>
              <a:rPr lang="en-US" b="1" i="1" dirty="0"/>
              <a:t>better remedy </a:t>
            </a:r>
            <a:r>
              <a:rPr lang="en-US" dirty="0"/>
              <a:t>will the court exercise its discretion to prevent a CLDA from being ordered.</a:t>
            </a:r>
          </a:p>
          <a:p>
            <a:pPr lvl="1"/>
            <a:r>
              <a:rPr lang="en-US" i="1" dirty="0" err="1"/>
              <a:t>Quare</a:t>
            </a:r>
            <a:r>
              <a:rPr lang="en-US" dirty="0"/>
              <a:t> why the courts have suggested that they will not grant a CLDA where a </a:t>
            </a:r>
            <a:r>
              <a:rPr lang="en-US" i="1" dirty="0"/>
              <a:t>better remedy</a:t>
            </a:r>
            <a:r>
              <a:rPr lang="en-US" dirty="0"/>
              <a:t> (say, under s 216) exists.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18946228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Ting Sing Ning v Ting Chek Swee </a:t>
            </a:r>
            <a:r>
              <a:rPr lang="en-US" sz="2000" b="1" dirty="0"/>
              <a:t>[2008] 1 SLR 197 </a:t>
            </a:r>
          </a:p>
          <a:p>
            <a:r>
              <a:rPr lang="en-US" sz="2000" b="1" dirty="0"/>
              <a:t>Held: </a:t>
            </a:r>
            <a:r>
              <a:rPr lang="en-US" sz="2000" dirty="0"/>
              <a:t>“As regards the second alternative of an </a:t>
            </a:r>
            <a:r>
              <a:rPr lang="en-US" sz="2000" b="1" i="1" dirty="0"/>
              <a:t>action for oppression </a:t>
            </a:r>
            <a:r>
              <a:rPr lang="en-US" sz="2000" dirty="0"/>
              <a:t>under the Hong Kong equivalent of s 216, the respondents </a:t>
            </a:r>
            <a:r>
              <a:rPr lang="en-US" sz="2000" b="1" i="1" dirty="0"/>
              <a:t>have not shown us why it affords the best solution to the dispute or that it is a better remedy for the appellant</a:t>
            </a:r>
            <a:r>
              <a:rPr lang="en-US" sz="2000" i="1" dirty="0"/>
              <a:t>. </a:t>
            </a:r>
            <a:r>
              <a:rPr lang="en-US" sz="2000" dirty="0"/>
              <a:t>To begin with, the appellant is not alleging that he has been oppressed, but that the respondents have used Havilland’s funds in breach of their duty as directors. Furthermore, an oppression action will require the appellant to start all over again, not in Singapore but in Hong Kong under the Hong Kong companies’ legislation, resulting in even more delay to the resolution of the present dispute. Delay is one of the grounds on which the respondents have argued that this court should not give leave to the appellant to commence the derivative action. For the above reasons, </a:t>
            </a:r>
            <a:r>
              <a:rPr lang="en-US" sz="2000" b="1" i="1" dirty="0"/>
              <a:t>we are unable to accept the respondents’ arguments that the availability of alternative remedies is a sufficient reason not to grant leave to the appellant in the circumstances of this case</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41619287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dirty="0"/>
              <a:t>The applicant for leave to pursue a common law derivative action </a:t>
            </a:r>
            <a:r>
              <a:rPr lang="en-US" b="1" i="1" dirty="0"/>
              <a:t>has to be a member of the company</a:t>
            </a:r>
            <a:r>
              <a:rPr lang="en-US" dirty="0"/>
              <a:t>.  </a:t>
            </a:r>
          </a:p>
          <a:p>
            <a:r>
              <a:rPr lang="en-US" dirty="0"/>
              <a:t>However, the starting position is that </a:t>
            </a:r>
            <a:r>
              <a:rPr lang="en-US" b="1" i="1" dirty="0"/>
              <a:t>all costs are borne by the plaintiff member </a:t>
            </a:r>
            <a:r>
              <a:rPr lang="en-US" dirty="0"/>
              <a:t>and any proceeds recovered are awarded to the corporation.</a:t>
            </a:r>
          </a:p>
          <a:p>
            <a:r>
              <a:rPr lang="en-US" b="1" i="1" dirty="0"/>
              <a:t>The court has the discretion to order the plaintiff-member’s costs in pursuing a common law derivative action to be paid by the company</a:t>
            </a:r>
            <a:r>
              <a:rPr lang="en-US" dirty="0"/>
              <a:t>, even where the action proves to be unsuccessful. </a:t>
            </a:r>
          </a:p>
          <a:p>
            <a:r>
              <a:rPr lang="en-US" i="1" dirty="0"/>
              <a:t>Wallersteiner v Moir (No 2)</a:t>
            </a:r>
            <a:r>
              <a:rPr lang="en-US" dirty="0"/>
              <a:t> [1975] 1 QB 373: “But what if the action fails? Assuming that the minority shareholder had reasonable grounds for bringing the action – that it was a reasonable and prudent course to take in the interests of the company – he should not himself be liable to pay the costs of the other side, but the company itself should be liable, because he was acting for it and not for himself. In addition, he should himself be indemnified by the company in respect of his own costs even if the action fails. It is a well know maxim of law that he who would take the benefit of a venture if it succeeds ought also to bear the burden if it fails.”</a:t>
            </a:r>
          </a:p>
          <a:p>
            <a:r>
              <a:rPr lang="en-US" dirty="0"/>
              <a:t>NB: Note the subtle distinction between the position here and the SDA, which will be discussed below (at Slide 39).</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spTree>
    <p:extLst>
      <p:ext uri="{BB962C8B-B14F-4D97-AF65-F5344CB8AC3E}">
        <p14:creationId xmlns:p14="http://schemas.microsoft.com/office/powerpoint/2010/main" val="124653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How does the CLDA interact with the SDA?</a:t>
            </a:r>
          </a:p>
          <a:p>
            <a:pPr lvl="1"/>
            <a:r>
              <a:rPr lang="en-US" sz="1800" dirty="0"/>
              <a:t>In </a:t>
            </a:r>
            <a:r>
              <a:rPr lang="pt-BR" sz="1800" i="1" dirty="0"/>
              <a:t>Hou Chao v Gu Xiaolan </a:t>
            </a:r>
            <a:r>
              <a:rPr lang="pt-BR" sz="1800" dirty="0"/>
              <a:t>[2021] 3 SLR 704, the court suggested that </a:t>
            </a:r>
            <a:r>
              <a:rPr lang="en-US" sz="1800" dirty="0"/>
              <a:t>if the plaintiff brings a common law derivative action when a statutory derivative action is available under s. 216A the court may infer that the common law derivative action may have been brought for an ulterior motive – which may be used to buttress an argument the plaintiff lacks “clean hands”.</a:t>
            </a:r>
          </a:p>
          <a:p>
            <a:pPr lvl="1"/>
            <a:r>
              <a:rPr lang="en-US" sz="1800" dirty="0"/>
              <a:t>Accordingly, the court may refuse to grant the CLDA.</a:t>
            </a:r>
            <a:endParaRPr lang="pt-BR" sz="1800" dirty="0"/>
          </a:p>
          <a:p>
            <a:r>
              <a:rPr lang="en-US" sz="2000" dirty="0"/>
              <a:t>Koh et al. (2020) argue that it is questionable whether any inference about an ulterior motive can normally be drawn from a shareholder-plaintiff’s seemingly illogical decision to pursue a common law derivative action, when s 216A is available.</a:t>
            </a:r>
          </a:p>
          <a:p>
            <a:pPr lvl="1"/>
            <a:r>
              <a:rPr lang="en-US" sz="1800" dirty="0"/>
              <a:t>Which view do you prefer?</a:t>
            </a:r>
          </a:p>
          <a:p>
            <a:pPr lvl="1"/>
            <a:endParaRPr lang="pt-BR"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9814239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pt-BR" sz="2000" b="1" i="1" dirty="0"/>
              <a:t>Hou Chao v Gu Xiaolan </a:t>
            </a:r>
            <a:r>
              <a:rPr lang="pt-BR" sz="2000" b="1" dirty="0"/>
              <a:t>[2021] 3 SLR 704 </a:t>
            </a:r>
          </a:p>
          <a:p>
            <a:r>
              <a:rPr lang="en-US" sz="2000" b="1" dirty="0"/>
              <a:t>Facts: </a:t>
            </a:r>
            <a:r>
              <a:rPr lang="en-US" sz="2000" dirty="0"/>
              <a:t>A husband and wife, who were embroiled in divorce proceedings in China, were minority shareholders and directors in a Singapore incorporated Company, in which their daughter was a director and the majority shareholder The husband brought a CLDA claiming that his wife acted fraudulently and/or breached her fiduciary duties by wrongfully transferring funds from the Company to its subsidiary; and, (2) his wife and daughter acted fraudulently and breached their fiduciary duties by causing the Company to not pay a supplier and to then cause the Company to defend a lawsuit brought by the supplier for failing to pay the debt. The wife and daughter made an application to strike out the derivative action, which was granted by the Assistant Registrar and subsequently appealed by the husband.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29570185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pt-BR" sz="2000" b="1" i="1" dirty="0"/>
              <a:t>Hou Chao v Gu Xiaolan </a:t>
            </a:r>
            <a:r>
              <a:rPr lang="pt-BR" sz="2000" b="1" dirty="0"/>
              <a:t>[2021] 3 SLR 704 </a:t>
            </a:r>
          </a:p>
          <a:p>
            <a:r>
              <a:rPr lang="en-US" sz="2000" b="1" dirty="0"/>
              <a:t>Held: </a:t>
            </a:r>
            <a:r>
              <a:rPr lang="en-US" sz="2000" dirty="0"/>
              <a:t>Mohan JC upheld the decision of the Assistant Registrar finding that the transfer of funds to the Company’s subsidiary did not result in loss to the Company and that the mother and daughter could not have breached their fiduciary duties by causing the Company to defend a claim against it.</a:t>
            </a:r>
          </a:p>
          <a:p>
            <a:r>
              <a:rPr lang="en-US" sz="2000" dirty="0"/>
              <a:t>Confirmed the widely held consensus that </a:t>
            </a:r>
            <a:r>
              <a:rPr lang="en-US" sz="2000" b="1" i="1" dirty="0"/>
              <a:t>although a shareholder in a Singapore incorporated company may technically be able to choose to pursue a CLDA, almost always the logical course of action is for a shareholder to pursue a s 216A</a:t>
            </a:r>
            <a:r>
              <a:rPr lang="en-US" sz="2000" dirty="0"/>
              <a:t>. </a:t>
            </a:r>
          </a:p>
          <a:p>
            <a:r>
              <a:rPr lang="en-US" sz="2000" dirty="0"/>
              <a:t>Mohan JC found that s 216A provides a “clear, simplified and efficient procedure” as compared to the “convoluted course of a common law derivative action”.</a:t>
            </a:r>
          </a:p>
          <a:p>
            <a:r>
              <a:rPr lang="en-US" sz="2000" dirty="0"/>
              <a:t>His Honour found it “difficult to appreciate why the plaintiff had eschewed the statutory derivative action in favour of commencing a common law derivative action”.</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36285686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pt-BR" sz="2000" b="1" i="1" dirty="0"/>
              <a:t>Hou Chao v Gu Xiaolan </a:t>
            </a:r>
            <a:r>
              <a:rPr lang="pt-BR" sz="2000" b="1" dirty="0"/>
              <a:t>[2021] 3 SLR 704 </a:t>
            </a:r>
          </a:p>
          <a:p>
            <a:r>
              <a:rPr lang="en-US" sz="2000" b="1" dirty="0"/>
              <a:t>Held: </a:t>
            </a:r>
            <a:r>
              <a:rPr lang="en-US" sz="2000" dirty="0"/>
              <a:t>Mohan JC rejected the plaintiff’s argument that a good reason for pursuing a CLDA, instead of a s 216A derivative action, is that </a:t>
            </a:r>
            <a:r>
              <a:rPr lang="en-US" sz="2000" b="1" i="1" dirty="0"/>
              <a:t>it would obviate the need for the plaintiff to give notice of the derivative action to the company’s directors prior to making a leave application, which is required by s 216A(3)(a)</a:t>
            </a:r>
            <a:r>
              <a:rPr lang="en-US" sz="2000" dirty="0"/>
              <a:t>.</a:t>
            </a:r>
          </a:p>
          <a:p>
            <a:pPr lvl="1"/>
            <a:r>
              <a:rPr lang="en-US" sz="1800" dirty="0"/>
              <a:t>Mohan JC inferred that the lack of an obvious reason for a plaintiff to choose to bring a CDA, when a 216A derivative action is available, suggests that the CLDA may have been brought for an ulterior motive</a:t>
            </a:r>
          </a:p>
          <a:p>
            <a:r>
              <a:rPr lang="en-US" sz="2000" dirty="0"/>
              <a:t>Note: The implementation of the more efficient statutory derivative action (s. 216A) means that for practical purposes a common law derivative action should only be an option in cases where the company is a foreign incorporated company (i.e., s. 216A only applies to Singapore incorporated companies).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27918136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The Statutory Derivative Action</a:t>
            </a:r>
          </a:p>
          <a:p>
            <a:r>
              <a:rPr lang="en-US" sz="2000" dirty="0"/>
              <a:t>s 216A.—(1) In this section and section 216B — </a:t>
            </a:r>
          </a:p>
          <a:p>
            <a:pPr lvl="1"/>
            <a:r>
              <a:rPr lang="en-US" sz="1800" dirty="0"/>
              <a:t>“complainant” means — </a:t>
            </a:r>
          </a:p>
          <a:p>
            <a:pPr lvl="1"/>
            <a:r>
              <a:rPr lang="en-US" sz="1800" dirty="0"/>
              <a:t>(a) </a:t>
            </a:r>
            <a:r>
              <a:rPr lang="en-US" sz="1800" b="1" i="1" dirty="0"/>
              <a:t>any member of a company</a:t>
            </a:r>
            <a:r>
              <a:rPr lang="en-US" sz="1800" dirty="0"/>
              <a:t>; </a:t>
            </a:r>
          </a:p>
          <a:p>
            <a:pPr lvl="1"/>
            <a:r>
              <a:rPr lang="en-US" sz="1800" dirty="0"/>
              <a:t>(b) the Minister, … or</a:t>
            </a:r>
          </a:p>
          <a:p>
            <a:pPr lvl="1"/>
            <a:r>
              <a:rPr lang="en-US" sz="1800" dirty="0"/>
              <a:t>(c) </a:t>
            </a:r>
            <a:r>
              <a:rPr lang="en-US" sz="1800" b="1" i="1" dirty="0"/>
              <a:t>any other person who, in the discretion of the Court, is a proper person </a:t>
            </a:r>
            <a:r>
              <a:rPr lang="en-US" sz="1800" dirty="0"/>
              <a:t>to make an application under this section. </a:t>
            </a:r>
          </a:p>
          <a:p>
            <a:r>
              <a:rPr lang="en-US" sz="2000" dirty="0"/>
              <a:t>Under s 216(2), if the conditions in s 216(3) are satisfied, a complainant may apply to the Court for leave to </a:t>
            </a:r>
            <a:r>
              <a:rPr lang="en-US" sz="2000" b="1" i="1" u="sng" dirty="0"/>
              <a:t>bring an action </a:t>
            </a:r>
            <a:r>
              <a:rPr lang="en-US" sz="2000" i="1" u="sng" dirty="0"/>
              <a:t>or arbitration </a:t>
            </a:r>
            <a:r>
              <a:rPr lang="en-US" sz="2000" b="1" i="1" u="sng" dirty="0"/>
              <a:t>in the name and on behalf of the company</a:t>
            </a:r>
            <a:r>
              <a:rPr lang="en-US" sz="2000" dirty="0"/>
              <a:t>, or to </a:t>
            </a:r>
            <a:r>
              <a:rPr lang="en-US" sz="2000" b="1" i="1" dirty="0"/>
              <a:t>intervene in an action </a:t>
            </a:r>
            <a:r>
              <a:rPr lang="en-US" sz="2000" i="1" dirty="0"/>
              <a:t>or arbitration </a:t>
            </a:r>
            <a:r>
              <a:rPr lang="en-US" sz="2000" b="1" i="1" dirty="0"/>
              <a:t>to which the company is a party</a:t>
            </a:r>
            <a:r>
              <a:rPr lang="en-US" sz="2000" dirty="0"/>
              <a:t> for the </a:t>
            </a:r>
            <a:r>
              <a:rPr lang="en-US" sz="2000" b="1" i="1" dirty="0"/>
              <a:t>purpose of prosecuting, defending or discontinuing the action or arbitration on behalf of the company</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spTree>
    <p:extLst>
      <p:ext uri="{BB962C8B-B14F-4D97-AF65-F5344CB8AC3E}">
        <p14:creationId xmlns:p14="http://schemas.microsoft.com/office/powerpoint/2010/main" val="14306781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The Statutory Derivative Action</a:t>
            </a:r>
          </a:p>
          <a:p>
            <a:r>
              <a:rPr lang="en-US" sz="2000" dirty="0"/>
              <a:t>Under s 216A(3), the conditions are:</a:t>
            </a:r>
          </a:p>
          <a:p>
            <a:pPr lvl="1"/>
            <a:r>
              <a:rPr lang="en-US" sz="1800" dirty="0"/>
              <a:t>(a) the complainant has given </a:t>
            </a:r>
            <a:r>
              <a:rPr lang="en-US" sz="1800" b="1" i="1" dirty="0"/>
              <a:t>14 days’ notice to the directors of the company of his intention to apply to the Court under s216A(2)</a:t>
            </a:r>
            <a:r>
              <a:rPr lang="en-US" sz="1800" dirty="0"/>
              <a:t> if the directors of the company do not bring, diligently prosecute or defend or discontinue the action or arbitration; </a:t>
            </a:r>
          </a:p>
          <a:p>
            <a:pPr lvl="1"/>
            <a:r>
              <a:rPr lang="en-US" sz="1800" dirty="0"/>
              <a:t>(b) the complainant is </a:t>
            </a:r>
            <a:r>
              <a:rPr lang="en-US" sz="1800" b="1" i="1" dirty="0"/>
              <a:t>acting in good faith</a:t>
            </a:r>
            <a:r>
              <a:rPr lang="en-US" sz="1800" dirty="0"/>
              <a:t>; </a:t>
            </a:r>
            <a:r>
              <a:rPr lang="en-US" sz="1800" b="1" i="1" dirty="0"/>
              <a:t>and</a:t>
            </a:r>
            <a:r>
              <a:rPr lang="en-US" sz="1800" dirty="0"/>
              <a:t> </a:t>
            </a:r>
          </a:p>
          <a:p>
            <a:pPr lvl="1"/>
            <a:r>
              <a:rPr lang="en-US" sz="1800" dirty="0"/>
              <a:t>(c) </a:t>
            </a:r>
            <a:r>
              <a:rPr lang="en-US" sz="1800" b="1" i="1" dirty="0"/>
              <a:t>it appears to be prima facie in the interests of the company that the action or arbitration be brought</a:t>
            </a:r>
            <a:r>
              <a:rPr lang="en-US" sz="1800" dirty="0"/>
              <a:t>, prosecuted, defended or discontinued.</a:t>
            </a:r>
          </a:p>
          <a:p>
            <a:r>
              <a:rPr lang="en-US" sz="2000" dirty="0"/>
              <a:t>Under s 216A(4), if the complainant can establish that it is not expedient to give the requisite notice, </a:t>
            </a:r>
            <a:r>
              <a:rPr lang="en-US" sz="2000" b="1" i="1" dirty="0"/>
              <a:t>the Court may make such an interim order as it thinks fit pending the complainant giving notice as required. </a:t>
            </a:r>
          </a:p>
          <a:p>
            <a:pPr lvl="1"/>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spTree>
    <p:extLst>
      <p:ext uri="{BB962C8B-B14F-4D97-AF65-F5344CB8AC3E}">
        <p14:creationId xmlns:p14="http://schemas.microsoft.com/office/powerpoint/2010/main" val="25637046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277775"/>
            <a:ext cx="11029615" cy="4355769"/>
          </a:xfrm>
        </p:spPr>
        <p:txBody>
          <a:bodyPr>
            <a:noAutofit/>
          </a:bodyPr>
          <a:lstStyle/>
          <a:p>
            <a:pPr marL="0" indent="0">
              <a:buNone/>
            </a:pPr>
            <a:r>
              <a:rPr lang="en-US" b="1" u="sng" dirty="0"/>
              <a:t>The Statutory Derivative Action</a:t>
            </a:r>
          </a:p>
          <a:p>
            <a:r>
              <a:rPr lang="en-US" dirty="0"/>
              <a:t>Under s 216A(5), in granting leave the Court may make such orders or interim orders </a:t>
            </a:r>
            <a:r>
              <a:rPr lang="en-US" b="1" i="1" dirty="0"/>
              <a:t>as it thinks fit in the interests of justice</a:t>
            </a:r>
            <a:r>
              <a:rPr lang="en-US" dirty="0"/>
              <a:t>, including (but not limited to) the following: </a:t>
            </a:r>
          </a:p>
          <a:p>
            <a:pPr lvl="1"/>
            <a:r>
              <a:rPr lang="en-US" dirty="0"/>
              <a:t>(a) an order </a:t>
            </a:r>
            <a:r>
              <a:rPr lang="en-US" i="1" dirty="0"/>
              <a:t>authorising the complainant or any other person to</a:t>
            </a:r>
            <a:r>
              <a:rPr lang="en-US" b="1" i="1" dirty="0"/>
              <a:t> control the conduct of the action </a:t>
            </a:r>
            <a:r>
              <a:rPr lang="en-US" dirty="0"/>
              <a:t>or arbitration; </a:t>
            </a:r>
          </a:p>
          <a:p>
            <a:pPr lvl="1"/>
            <a:r>
              <a:rPr lang="en-US" dirty="0"/>
              <a:t>(b) an order </a:t>
            </a:r>
            <a:r>
              <a:rPr lang="en-US" b="1" i="1" dirty="0"/>
              <a:t>giving directions for the conduct of the action </a:t>
            </a:r>
            <a:r>
              <a:rPr lang="en-US" i="1" dirty="0"/>
              <a:t>or arbitration </a:t>
            </a:r>
            <a:r>
              <a:rPr lang="en-US" b="1" i="1" dirty="0"/>
              <a:t>by the person so authorised</a:t>
            </a:r>
            <a:r>
              <a:rPr lang="en-US" dirty="0"/>
              <a:t>; and </a:t>
            </a:r>
          </a:p>
          <a:p>
            <a:pPr lvl="1"/>
            <a:r>
              <a:rPr lang="en-US" dirty="0"/>
              <a:t>(c) </a:t>
            </a:r>
            <a:r>
              <a:rPr lang="en-US" b="1" i="1" dirty="0"/>
              <a:t>an order requiring the company to pay reasonable legal fees and disbursements incurred by the complainant</a:t>
            </a:r>
            <a:r>
              <a:rPr lang="en-US" dirty="0"/>
              <a:t> in connection with the action or arbitration. </a:t>
            </a:r>
          </a:p>
          <a:p>
            <a:r>
              <a:rPr lang="en-US" dirty="0"/>
              <a:t>A/P Meng Seng argues that a s 216A action is not actually “derivative”, even though the court in </a:t>
            </a:r>
            <a:r>
              <a:rPr lang="en-US" i="1" dirty="0"/>
              <a:t>Lew Kiat Beng v </a:t>
            </a:r>
            <a:r>
              <a:rPr lang="en-US" i="1" dirty="0" err="1"/>
              <a:t>Hiap</a:t>
            </a:r>
            <a:r>
              <a:rPr lang="en-US" i="1" dirty="0"/>
              <a:t> Seng &amp; Co Pte Ltd </a:t>
            </a:r>
            <a:r>
              <a:rPr lang="en-US" dirty="0"/>
              <a:t>[2011] SGCA 61 has referred to it as such.</a:t>
            </a:r>
          </a:p>
          <a:p>
            <a:pPr lvl="1"/>
            <a:r>
              <a:rPr lang="en-US" dirty="0"/>
              <a:t>He argues that a s 216A action grants authority to a member (or any other person under s 216A(1)) to bring an action on behalf of the coy, just like one brought by the board in an ordinary instance. Thus, unlike the CLDA, the default position is that the company that bears the legal costs – s 216A(5) is thus misconceived. </a:t>
            </a:r>
          </a:p>
          <a:p>
            <a:pPr lvl="1"/>
            <a:r>
              <a:rPr lang="en-US" dirty="0"/>
              <a:t>In the CLDA context, the action is brought in the name of the shareholder against the relevant director, with the company joined as a nominal defendant – claim appears as “Shareholder v Director and Company”. Accordingly, the shareholder must bear the legal costs as a default rule unless the court orders the company to indemnify him/her.</a:t>
            </a:r>
          </a:p>
          <a:p>
            <a:pPr lvl="1"/>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39</a:t>
            </a:fld>
            <a:endParaRPr lang="en-US" dirty="0"/>
          </a:p>
        </p:txBody>
      </p:sp>
    </p:spTree>
    <p:extLst>
      <p:ext uri="{BB962C8B-B14F-4D97-AF65-F5344CB8AC3E}">
        <p14:creationId xmlns:p14="http://schemas.microsoft.com/office/powerpoint/2010/main" val="1229372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31858"/>
            <a:ext cx="11029615" cy="4355769"/>
          </a:xfrm>
        </p:spPr>
        <p:txBody>
          <a:bodyPr>
            <a:noAutofit/>
          </a:bodyPr>
          <a:lstStyle/>
          <a:p>
            <a:r>
              <a:rPr lang="en-US" sz="2000" dirty="0"/>
              <a:t>The main difference between the CLDA and the SDA is that use of the SDA </a:t>
            </a:r>
            <a:r>
              <a:rPr lang="en-US" sz="2000" b="1" i="1" dirty="0"/>
              <a:t>presupposes that the company is incorporated in Singapore</a:t>
            </a:r>
            <a:r>
              <a:rPr lang="en-US" sz="2000" dirty="0"/>
              <a:t>.</a:t>
            </a:r>
          </a:p>
          <a:p>
            <a:pPr lvl="1"/>
            <a:r>
              <a:rPr lang="en-US" sz="1800" dirty="0"/>
              <a:t>Accordingly, the SDA is </a:t>
            </a:r>
            <a:r>
              <a:rPr lang="en-US" sz="1800" i="1" dirty="0"/>
              <a:t>not available to members of a company which is not incorporated in Singapore </a:t>
            </a:r>
            <a:r>
              <a:rPr lang="en-US" sz="1800" dirty="0"/>
              <a:t>– they will have to turn to the CLDA instead. See s 4 CA.</a:t>
            </a:r>
          </a:p>
          <a:p>
            <a:r>
              <a:rPr lang="en-US" sz="2000" dirty="0"/>
              <a:t>The CLDA tends to far more “hostile” to minority shareholders (i.e., difficult to establish) as compared to the SDA.</a:t>
            </a:r>
          </a:p>
          <a:p>
            <a:pPr lvl="1"/>
            <a:r>
              <a:rPr lang="en-US" sz="1800" dirty="0"/>
              <a:t>Historically, UK common law has always been more concerned with the risk of derivative claims being motivated by personal objectives than by the risk that confining derivative claims would lead to less litigation than the company’s interests required.</a:t>
            </a:r>
          </a:p>
          <a:p>
            <a:pPr lvl="1"/>
            <a:r>
              <a:rPr lang="en-US" sz="1800" dirty="0"/>
              <a:t>The SDA is a development that advances minority-shareholder interests – was adopted pursuant to </a:t>
            </a:r>
            <a:r>
              <a:rPr lang="en-US" sz="1800" dirty="0" err="1"/>
              <a:t>Canandian</a:t>
            </a:r>
            <a:r>
              <a:rPr lang="en-US" sz="1800" dirty="0"/>
              <a:t> statutory provisions which were promulgated in the 1970s. UK finally enacted their own SDA in 2006.</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a:t>
            </a:fld>
            <a:endParaRPr lang="en-US" dirty="0"/>
          </a:p>
        </p:txBody>
      </p:sp>
    </p:spTree>
    <p:extLst>
      <p:ext uri="{BB962C8B-B14F-4D97-AF65-F5344CB8AC3E}">
        <p14:creationId xmlns:p14="http://schemas.microsoft.com/office/powerpoint/2010/main" val="2203799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u="sng" dirty="0"/>
              <a:t>The Statutory Derivative Action</a:t>
            </a:r>
          </a:p>
          <a:p>
            <a:r>
              <a:rPr lang="en-US" dirty="0"/>
              <a:t>s 216B(1) states that “An application made or an action brought or intervened in under section 216A </a:t>
            </a:r>
            <a:r>
              <a:rPr lang="en-US" b="1" i="1" dirty="0"/>
              <a:t>shall not be stayed or dismissed by reason only that it is shown that </a:t>
            </a:r>
            <a:r>
              <a:rPr lang="en-US" b="1" i="1" u="sng" dirty="0"/>
              <a:t>an alleged breach of a </a:t>
            </a:r>
            <a:r>
              <a:rPr lang="en-US" i="1" u="sng" dirty="0"/>
              <a:t>right or </a:t>
            </a:r>
            <a:r>
              <a:rPr lang="en-US" b="1" i="1" u="sng" dirty="0"/>
              <a:t>duty owed to the company has been </a:t>
            </a:r>
            <a:r>
              <a:rPr lang="en-US" b="1" i="1" dirty="0"/>
              <a:t>or may be </a:t>
            </a:r>
            <a:r>
              <a:rPr lang="en-US" b="1" i="1" u="sng" dirty="0"/>
              <a:t>approved by the members of the company</a:t>
            </a:r>
            <a:r>
              <a:rPr lang="en-US" dirty="0"/>
              <a:t>, but </a:t>
            </a:r>
            <a:r>
              <a:rPr lang="en-US" b="1" i="1" dirty="0"/>
              <a:t>evidence of approval by the members may be taken into account by the Court in making an order under section 216A</a:t>
            </a:r>
            <a:r>
              <a:rPr lang="en-US" dirty="0"/>
              <a:t>.”</a:t>
            </a:r>
          </a:p>
          <a:p>
            <a:r>
              <a:rPr lang="en-US" dirty="0"/>
              <a:t>s 216B(2) states that “An application made or an action brought or intervened in under section 216A </a:t>
            </a:r>
            <a:r>
              <a:rPr lang="en-US" b="1" i="1" dirty="0"/>
              <a:t>shall not be stayed</a:t>
            </a:r>
            <a:r>
              <a:rPr lang="en-US" dirty="0"/>
              <a:t>, discontinued, settled or dismissed for want of prosecution </a:t>
            </a:r>
            <a:r>
              <a:rPr lang="en-US" b="1" i="1" dirty="0"/>
              <a:t>without the approval of the Court </a:t>
            </a:r>
            <a:r>
              <a:rPr lang="en-US" dirty="0"/>
              <a:t>given upon such terms as the Court thinks fit and, if the Court determines that the interest of any complainant may be substantially affected by such stay, discontinuance, settlement or dismissal, the Court may order any party to the application or action to give notice to the complainant”</a:t>
            </a:r>
          </a:p>
          <a:p>
            <a:r>
              <a:rPr lang="en-US" dirty="0"/>
              <a:t>s 216B(3) states that “(3) In an application made or an action brought or intervened in under section 216A, </a:t>
            </a:r>
            <a:r>
              <a:rPr lang="en-US" b="1" i="1" dirty="0"/>
              <a:t>the Court may at any time order the company to pay to the complainant interim costs, including legal fees and disbursements</a:t>
            </a:r>
            <a:r>
              <a:rPr lang="en-US" dirty="0"/>
              <a:t>, but the complainant may be accountable for such interim costs upon final disposition of the application or action”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40</a:t>
            </a:fld>
            <a:endParaRPr lang="en-US" dirty="0"/>
          </a:p>
        </p:txBody>
      </p:sp>
    </p:spTree>
    <p:extLst>
      <p:ext uri="{BB962C8B-B14F-4D97-AF65-F5344CB8AC3E}">
        <p14:creationId xmlns:p14="http://schemas.microsoft.com/office/powerpoint/2010/main" val="3670083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u="sng" dirty="0"/>
              <a:t>Procedural Requirements for bringing a Statutory Derivative Action</a:t>
            </a:r>
          </a:p>
          <a:p>
            <a:r>
              <a:rPr lang="en-US" dirty="0"/>
              <a:t>s 4 of the Companies Act defines “company” to mean a “company incorporated pursuant to this Act or pursuant to any corresponding previous written law”.</a:t>
            </a:r>
          </a:p>
          <a:p>
            <a:r>
              <a:rPr lang="en-US" dirty="0"/>
              <a:t>Thus, the company under s 216A(1) </a:t>
            </a:r>
            <a:r>
              <a:rPr lang="en-US" b="1" i="1" dirty="0"/>
              <a:t>must be incorporated in Singapore</a:t>
            </a:r>
            <a:r>
              <a:rPr lang="en-US" dirty="0"/>
              <a:t>.</a:t>
            </a:r>
          </a:p>
          <a:p>
            <a:r>
              <a:rPr lang="en-US" dirty="0"/>
              <a:t>The complainant must be a member of the company, the Minister of Finance (in the case of a declared company) or any other person who the court deems “proper” (s. 216A(1)) </a:t>
            </a:r>
          </a:p>
          <a:p>
            <a:pPr lvl="1"/>
            <a:r>
              <a:rPr lang="en-US" sz="1800" dirty="0"/>
              <a:t>It may be possible for a member/minority shareholder of a parent company to bring a derivative action in a subsidiary company as a “proper person” (even though they are not a shareholder/member of the subsidiary company)</a:t>
            </a:r>
          </a:p>
          <a:p>
            <a:pPr lvl="1"/>
            <a:r>
              <a:rPr lang="en-US" sz="1800" dirty="0"/>
              <a:t>This is often referred to as a “multiple derivative action” or a “double derivative action”.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41</a:t>
            </a:fld>
            <a:endParaRPr lang="en-US" dirty="0"/>
          </a:p>
        </p:txBody>
      </p:sp>
    </p:spTree>
    <p:extLst>
      <p:ext uri="{BB962C8B-B14F-4D97-AF65-F5344CB8AC3E}">
        <p14:creationId xmlns:p14="http://schemas.microsoft.com/office/powerpoint/2010/main" val="1980456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Procedural Requirements for bringing a Statutory Derivative Action</a:t>
            </a:r>
            <a:endParaRPr lang="en-US" sz="2000" dirty="0"/>
          </a:p>
          <a:p>
            <a:r>
              <a:rPr lang="en-US" sz="2000" dirty="0"/>
              <a:t>However, it has also been said that the term “multiple derivative action” may be misleading (</a:t>
            </a:r>
            <a:r>
              <a:rPr lang="en-US" sz="2000" i="1" dirty="0"/>
              <a:t>Waddington v Chan Chun Hoo Thomas </a:t>
            </a:r>
            <a:r>
              <a:rPr lang="en-US" sz="2000" dirty="0"/>
              <a:t>[2008] HKCU 1381). </a:t>
            </a:r>
          </a:p>
          <a:p>
            <a:r>
              <a:rPr lang="en-US" sz="2000" dirty="0"/>
              <a:t>The multiple derivative action is not two or more derivative actions which have been consolidated into one, as its name implies. The action is a single action on behalf of the company in which the cause of action is vested. </a:t>
            </a:r>
          </a:p>
          <a:p>
            <a:r>
              <a:rPr lang="en-US" sz="2000" dirty="0"/>
              <a:t>The only question is whether the action, which may be brought by a member of the company may be brought by a member of its parent, or its ultimate holding company. This is simply a question of </a:t>
            </a:r>
            <a:r>
              <a:rPr lang="en-US" sz="2000" i="1" dirty="0"/>
              <a:t>who </a:t>
            </a:r>
            <a:r>
              <a:rPr lang="en-US" sz="2000" dirty="0"/>
              <a:t>can be allocated standing (i.e., is it just </a:t>
            </a:r>
            <a:r>
              <a:rPr lang="en-US" sz="2000" i="1" dirty="0"/>
              <a:t>members</a:t>
            </a:r>
            <a:r>
              <a:rPr lang="en-US" sz="2000" dirty="0"/>
              <a:t> who can be allocated standing – or can it be other persons?).</a:t>
            </a:r>
          </a:p>
          <a:p>
            <a:pPr lvl="1"/>
            <a:r>
              <a:rPr lang="en-US" sz="1800" dirty="0"/>
              <a:t>If so, what are the </a:t>
            </a:r>
            <a:r>
              <a:rPr lang="en-US" sz="1800" i="1" dirty="0"/>
              <a:t>principles</a:t>
            </a:r>
            <a:r>
              <a:rPr lang="en-US" sz="1800" dirty="0"/>
              <a:t> by which one can determine who is a “proper person” under s 216A(1)?</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42</a:t>
            </a:fld>
            <a:endParaRPr lang="en-US" dirty="0"/>
          </a:p>
        </p:txBody>
      </p:sp>
    </p:spTree>
    <p:extLst>
      <p:ext uri="{BB962C8B-B14F-4D97-AF65-F5344CB8AC3E}">
        <p14:creationId xmlns:p14="http://schemas.microsoft.com/office/powerpoint/2010/main" val="15131137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Procedural Requirements for bringing a Statutory Derivative Action</a:t>
            </a:r>
            <a:endParaRPr lang="en-US" sz="2000" dirty="0"/>
          </a:p>
          <a:p>
            <a:r>
              <a:rPr lang="en-US" sz="2000" dirty="0"/>
              <a:t>Note that in </a:t>
            </a:r>
            <a:r>
              <a:rPr lang="en-US" sz="2000" i="1" dirty="0"/>
              <a:t>Syed Ibrahim Shaik </a:t>
            </a:r>
            <a:r>
              <a:rPr lang="en-US" sz="2000" i="1" dirty="0" err="1"/>
              <a:t>Mohideen</a:t>
            </a:r>
            <a:r>
              <a:rPr lang="en-US" sz="2000" i="1" dirty="0"/>
              <a:t> v </a:t>
            </a:r>
            <a:r>
              <a:rPr lang="en-US" sz="2000" i="1" dirty="0" err="1"/>
              <a:t>Wavoo</a:t>
            </a:r>
            <a:r>
              <a:rPr lang="en-US" sz="2000" i="1" dirty="0"/>
              <a:t> </a:t>
            </a:r>
            <a:r>
              <a:rPr lang="en-US" sz="2000" i="1" dirty="0" err="1"/>
              <a:t>Abdusalam</a:t>
            </a:r>
            <a:r>
              <a:rPr lang="en-US" sz="2000" i="1" dirty="0"/>
              <a:t> </a:t>
            </a:r>
            <a:r>
              <a:rPr lang="en-US" sz="2000" i="1" dirty="0" err="1"/>
              <a:t>Shahul</a:t>
            </a:r>
            <a:r>
              <a:rPr lang="en-US" sz="2000" i="1" dirty="0"/>
              <a:t> Hameed and others</a:t>
            </a:r>
            <a:r>
              <a:rPr lang="en-US" sz="2000" dirty="0"/>
              <a:t> [2022] SGHC 307, the court seems to suggest that even majority members may bring a derivative action.</a:t>
            </a:r>
          </a:p>
          <a:p>
            <a:pPr lvl="1"/>
            <a:r>
              <a:rPr lang="en-US" sz="1800" dirty="0"/>
              <a:t>“…there is nothing in the relevant passages which suggests that only minority shareholders have the standing to make an application under s 216A. There is a difference between saying that one of the purposes behind s 216A – even the primary purpose – is to enable minority shareholders to bring a statutory derivative action against the company and saying that the only purpose is to allow minority shareholders to do that. Indeed, if only minority shareholders have standing under s 216A, then it is unclear why s 216A(1) not only allows the Minister to bring an application but also encompasses a catch-all provision that permits a “proper person” to do so (which could include directors of the company).”</a:t>
            </a:r>
          </a:p>
          <a:p>
            <a:pPr lvl="1"/>
            <a:r>
              <a:rPr lang="en-US" sz="1800" dirty="0"/>
              <a:t>“…it appears from </a:t>
            </a:r>
            <a:r>
              <a:rPr lang="en-US" sz="1800" i="1" dirty="0"/>
              <a:t>Pang Yong Hock</a:t>
            </a:r>
            <a:r>
              <a:rPr lang="en-US" sz="1800" dirty="0"/>
              <a:t>, that the key concern is whether the complainant was unable to set the company in motion to bring the action against the errant persons despite their significant shareholding.”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43</a:t>
            </a:fld>
            <a:endParaRPr lang="en-US" dirty="0"/>
          </a:p>
        </p:txBody>
      </p:sp>
    </p:spTree>
    <p:extLst>
      <p:ext uri="{BB962C8B-B14F-4D97-AF65-F5344CB8AC3E}">
        <p14:creationId xmlns:p14="http://schemas.microsoft.com/office/powerpoint/2010/main" val="15000793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Procedural Requirements for bringing a Statutory Derivative Action</a:t>
            </a:r>
            <a:endParaRPr lang="en-US" sz="2000" dirty="0"/>
          </a:p>
          <a:p>
            <a:r>
              <a:rPr lang="en-US" sz="2000" dirty="0"/>
              <a:t>Note that in </a:t>
            </a:r>
            <a:r>
              <a:rPr lang="en-US" sz="2000" i="1" dirty="0"/>
              <a:t>Syed Ibrahim Shaik </a:t>
            </a:r>
            <a:r>
              <a:rPr lang="en-US" sz="2000" i="1" dirty="0" err="1"/>
              <a:t>Mohideen</a:t>
            </a:r>
            <a:r>
              <a:rPr lang="en-US" sz="2000" i="1" dirty="0"/>
              <a:t> v </a:t>
            </a:r>
            <a:r>
              <a:rPr lang="en-US" sz="2000" i="1" dirty="0" err="1"/>
              <a:t>Wavoo</a:t>
            </a:r>
            <a:r>
              <a:rPr lang="en-US" sz="2000" i="1" dirty="0"/>
              <a:t> </a:t>
            </a:r>
            <a:r>
              <a:rPr lang="en-US" sz="2000" i="1" dirty="0" err="1"/>
              <a:t>Abdusalam</a:t>
            </a:r>
            <a:r>
              <a:rPr lang="en-US" sz="2000" i="1" dirty="0"/>
              <a:t> </a:t>
            </a:r>
            <a:r>
              <a:rPr lang="en-US" sz="2000" i="1" dirty="0" err="1"/>
              <a:t>Shahul</a:t>
            </a:r>
            <a:r>
              <a:rPr lang="en-US" sz="2000" i="1" dirty="0"/>
              <a:t> Hameed and others</a:t>
            </a:r>
            <a:r>
              <a:rPr lang="en-US" sz="2000" dirty="0"/>
              <a:t> [2022] SGHC 307, the court seems to suggest that even majority members may bring a derivative action.</a:t>
            </a:r>
          </a:p>
          <a:p>
            <a:pPr lvl="1"/>
            <a:r>
              <a:rPr lang="en-US" sz="1800" dirty="0"/>
              <a:t>“in </a:t>
            </a:r>
            <a:r>
              <a:rPr lang="en-US" sz="1800" i="1" dirty="0"/>
              <a:t>Pang Yong Hock </a:t>
            </a:r>
            <a:r>
              <a:rPr lang="en-US" sz="1800" dirty="0"/>
              <a:t>itself, that case concerned an application brought by one faction of shareholders owning 50% of the shareholding of the company (with the other faction holding the other 50%). Despite this 50% shareholding, the Court of Appeal observed (at [36]) that the complainants were under the same disability as minority shareholders in that it would not have been possible for them to set the company in motion to bring an action against the errant directors. Even with 50% shareholding, there was insufficient control in </a:t>
            </a:r>
            <a:r>
              <a:rPr lang="en-US" sz="1800" i="1" dirty="0"/>
              <a:t>Pang Yong Hock</a:t>
            </a:r>
            <a:r>
              <a:rPr lang="en-US" sz="1800" dirty="0"/>
              <a:t> and any shareholder resolutions (</a:t>
            </a:r>
            <a:r>
              <a:rPr lang="en-US" sz="1800" dirty="0" err="1"/>
              <a:t>eg</a:t>
            </a:r>
            <a:r>
              <a:rPr lang="en-US" sz="1800" dirty="0"/>
              <a:t>, to reconstitute the board of directors) would be blocked.”</a:t>
            </a:r>
          </a:p>
          <a:p>
            <a:r>
              <a:rPr lang="en-US" sz="2000" dirty="0"/>
              <a:t>Do you agree with the reasoning in </a:t>
            </a:r>
            <a:r>
              <a:rPr lang="en-US" sz="2000" i="1" dirty="0"/>
              <a:t>Syed Ibrahim</a:t>
            </a:r>
            <a:r>
              <a:rPr lang="en-US" sz="2000" dirty="0"/>
              <a:t>? Note that in this case, the plaintiff only held 48% of the shares in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44</a:t>
            </a:fld>
            <a:endParaRPr lang="en-US" dirty="0"/>
          </a:p>
        </p:txBody>
      </p:sp>
    </p:spTree>
    <p:extLst>
      <p:ext uri="{BB962C8B-B14F-4D97-AF65-F5344CB8AC3E}">
        <p14:creationId xmlns:p14="http://schemas.microsoft.com/office/powerpoint/2010/main" val="18971724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u="sng" dirty="0"/>
              <a:t>Procedural Requirements for bringing a Statutory Derivative Action</a:t>
            </a:r>
          </a:p>
          <a:p>
            <a:r>
              <a:rPr lang="en-US" dirty="0"/>
              <a:t>Note that s 216A applications </a:t>
            </a:r>
            <a:r>
              <a:rPr lang="en-US" b="1" i="1" dirty="0"/>
              <a:t>are not limited to cases involving the enforcement of directors’ duties </a:t>
            </a:r>
            <a:r>
              <a:rPr lang="en-US" dirty="0"/>
              <a:t>– a statutory derivative action can be commenced by a member, the Minister in the case of a declared company, or a proper person for </a:t>
            </a:r>
            <a:r>
              <a:rPr lang="en-US" b="1" i="1" dirty="0"/>
              <a:t>any claim </a:t>
            </a:r>
            <a:r>
              <a:rPr lang="en-US" dirty="0"/>
              <a:t>which is prima facie in the company’s interests (</a:t>
            </a:r>
            <a:r>
              <a:rPr lang="en-US" i="1" dirty="0"/>
              <a:t>Ganesh Paulraj v A&amp;T Offshore Pte Ltd</a:t>
            </a:r>
            <a:r>
              <a:rPr lang="en-US" dirty="0"/>
              <a:t> [2019] SGHC 180)</a:t>
            </a:r>
          </a:p>
          <a:p>
            <a:pPr lvl="1"/>
            <a:r>
              <a:rPr lang="en-US" sz="1800" dirty="0"/>
              <a:t>Thus, claims may ostensibly be brought against 3P creditors as well where the BoD has decided not to sue.</a:t>
            </a:r>
          </a:p>
          <a:p>
            <a:r>
              <a:rPr lang="en-US" dirty="0"/>
              <a:t>Is this normatively desirable? Under the UK’s Companies Act 2006, derivative claims must arise “from an actual or proposed act or omission involving negligence, default, breach of duty or breach of trust by a director of the company.”</a:t>
            </a:r>
          </a:p>
          <a:p>
            <a:pPr lvl="1"/>
            <a:r>
              <a:rPr lang="en-US" sz="1800" dirty="0"/>
              <a:t>Where the company’s cause of action arises in some other way (e.g., a claim against a non-directorial employee), the policy is that the </a:t>
            </a:r>
            <a:r>
              <a:rPr lang="en-US" sz="1800" i="1" dirty="0"/>
              <a:t>litigation decision should normally be taken by the board exclusively</a:t>
            </a:r>
            <a:r>
              <a:rPr lang="en-US" sz="1800" dirty="0"/>
              <a:t>.</a:t>
            </a:r>
          </a:p>
          <a:p>
            <a:pPr lvl="1"/>
            <a:r>
              <a:rPr lang="en-US" sz="1800" dirty="0"/>
              <a:t>Note, however, that the defendants under the UK’s regime are not limited to directors. If 3Ps become liable to the company as a result of their involvement in a breach of DDs (see </a:t>
            </a:r>
            <a:r>
              <a:rPr lang="en-US" sz="1800" i="1" dirty="0"/>
              <a:t>Miao </a:t>
            </a:r>
            <a:r>
              <a:rPr lang="en-US" sz="1800" i="1" dirty="0" err="1"/>
              <a:t>Weiguo</a:t>
            </a:r>
            <a:r>
              <a:rPr lang="en-US" sz="1800" dirty="0"/>
              <a:t>), the derivative claim still be used against the 3P.</a:t>
            </a:r>
          </a:p>
          <a:p>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45</a:t>
            </a:fld>
            <a:endParaRPr lang="en-US" dirty="0"/>
          </a:p>
        </p:txBody>
      </p:sp>
    </p:spTree>
    <p:extLst>
      <p:ext uri="{BB962C8B-B14F-4D97-AF65-F5344CB8AC3E}">
        <p14:creationId xmlns:p14="http://schemas.microsoft.com/office/powerpoint/2010/main" val="36902807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Three Elements for s 216A Derivative Action</a:t>
            </a:r>
          </a:p>
          <a:p>
            <a:r>
              <a:rPr lang="en-US" sz="2000" dirty="0"/>
              <a:t>All three elements are requirements of s 216A(3):</a:t>
            </a:r>
          </a:p>
          <a:p>
            <a:pPr marL="457200" indent="-457200">
              <a:buFont typeface="+mj-lt"/>
              <a:buAutoNum type="arabicPeriod"/>
            </a:pPr>
            <a:r>
              <a:rPr lang="en-US" sz="2000" dirty="0"/>
              <a:t>Proper notice to the directors before commencing an application for leave.</a:t>
            </a:r>
          </a:p>
          <a:p>
            <a:pPr marL="457200" indent="-457200">
              <a:buFont typeface="+mj-lt"/>
              <a:buAutoNum type="arabicPeriod"/>
            </a:pPr>
            <a:r>
              <a:rPr lang="en-US" sz="2000" dirty="0"/>
              <a:t>The complainant is acting in good faith.</a:t>
            </a:r>
          </a:p>
          <a:p>
            <a:pPr marL="457200" indent="-457200">
              <a:buFont typeface="+mj-lt"/>
              <a:buAutoNum type="arabicPeriod"/>
            </a:pPr>
            <a:r>
              <a:rPr lang="en-US" sz="2000" dirty="0"/>
              <a:t>It is </a:t>
            </a:r>
            <a:r>
              <a:rPr lang="en-US" sz="2000" i="1" dirty="0"/>
              <a:t>prima facie </a:t>
            </a:r>
            <a:r>
              <a:rPr lang="en-US" sz="2000" dirty="0"/>
              <a:t>in the interests of the company that the action be brought.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46</a:t>
            </a:fld>
            <a:endParaRPr lang="en-US" dirty="0"/>
          </a:p>
        </p:txBody>
      </p:sp>
    </p:spTree>
    <p:extLst>
      <p:ext uri="{BB962C8B-B14F-4D97-AF65-F5344CB8AC3E}">
        <p14:creationId xmlns:p14="http://schemas.microsoft.com/office/powerpoint/2010/main" val="35221849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Element 1 for s 216A: Proper Notice</a:t>
            </a:r>
            <a:endParaRPr lang="en-US" sz="2000" dirty="0"/>
          </a:p>
          <a:p>
            <a:r>
              <a:rPr lang="en-US" sz="2000" dirty="0"/>
              <a:t>The plaintiff must provide 14 days’ notice to the directors before commencing a s. 216A leave application unless it can be established that 14 days’ notice is not “practicable” (s. 216A(3) and s 216(4)).</a:t>
            </a:r>
          </a:p>
          <a:p>
            <a:r>
              <a:rPr lang="en-US" sz="2000" dirty="0"/>
              <a:t>The Companies Act does not stipulate the exact form/content of notice.</a:t>
            </a:r>
          </a:p>
          <a:p>
            <a:r>
              <a:rPr lang="en-US" sz="2000" dirty="0"/>
              <a:t>Notice ought not to be interpreted in an unduly technical, restrictive or onerous manner (</a:t>
            </a:r>
            <a:r>
              <a:rPr lang="en-US" sz="2000" i="1" dirty="0" err="1"/>
              <a:t>Agus</a:t>
            </a:r>
            <a:r>
              <a:rPr lang="en-US" sz="2000" i="1" dirty="0"/>
              <a:t> </a:t>
            </a:r>
            <a:r>
              <a:rPr lang="en-US" sz="2000" i="1" dirty="0" err="1"/>
              <a:t>Irawan</a:t>
            </a:r>
            <a:r>
              <a:rPr lang="en-US" sz="2000" i="1" dirty="0"/>
              <a:t> v Toh Tech </a:t>
            </a:r>
            <a:r>
              <a:rPr lang="en-US" sz="2000" i="1" dirty="0" err="1"/>
              <a:t>Chye</a:t>
            </a:r>
            <a:r>
              <a:rPr lang="en-US" sz="2000" dirty="0"/>
              <a:t> [2002] 2 SLR 198).</a:t>
            </a:r>
          </a:p>
          <a:p>
            <a:r>
              <a:rPr lang="en-US" sz="2000" dirty="0"/>
              <a:t>Notice should provide enough detail to </a:t>
            </a:r>
            <a:r>
              <a:rPr lang="en-US" sz="2000" i="1" dirty="0"/>
              <a:t>alert and inform the directors of the derivative action</a:t>
            </a:r>
            <a:r>
              <a:rPr lang="en-US" sz="2000" dirty="0"/>
              <a:t>, so that they may consider whether the company should pursue the action instead. However, this requires a “contextual approach”.</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47</a:t>
            </a:fld>
            <a:endParaRPr lang="en-US" dirty="0"/>
          </a:p>
        </p:txBody>
      </p:sp>
    </p:spTree>
    <p:extLst>
      <p:ext uri="{BB962C8B-B14F-4D97-AF65-F5344CB8AC3E}">
        <p14:creationId xmlns:p14="http://schemas.microsoft.com/office/powerpoint/2010/main" val="18982157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Element 1 for s 216A: Proper Notice</a:t>
            </a:r>
            <a:endParaRPr lang="en-US" sz="2000" dirty="0"/>
          </a:p>
          <a:p>
            <a:r>
              <a:rPr lang="en-US" sz="2000" dirty="0"/>
              <a:t>If the complainant can demonstrate that providing 14 days’ notice was “impracticable” then </a:t>
            </a:r>
            <a:r>
              <a:rPr lang="en-US" sz="2000" i="1" dirty="0"/>
              <a:t>less notice may be allowed </a:t>
            </a:r>
            <a:r>
              <a:rPr lang="en-US" sz="2000" dirty="0"/>
              <a:t>if the complainant can demonstrate why the court should exercise its discretion under s. 216A(4):</a:t>
            </a:r>
          </a:p>
          <a:p>
            <a:pPr lvl="1"/>
            <a:r>
              <a:rPr lang="en-US" sz="1800" dirty="0"/>
              <a:t>Evidence that providing notice would undermine the action being sought and/or have been “futile” may amount to notice being “impracticable”</a:t>
            </a:r>
          </a:p>
          <a:p>
            <a:pPr lvl="1"/>
            <a:r>
              <a:rPr lang="en-US" sz="1800" dirty="0"/>
              <a:t>The Court may consider the Company’s conduct before and after the s. 216A leave application was filed when determining whether notice was “impracticable”. </a:t>
            </a:r>
          </a:p>
          <a:p>
            <a:r>
              <a:rPr lang="en-US" sz="2000" b="1" i="1" dirty="0"/>
              <a:t>Regardless of the circumstances, the plaintiff must always provide some notice to the company </a:t>
            </a:r>
            <a:r>
              <a:rPr lang="en-US" sz="2000" dirty="0"/>
              <a:t>as the court has </a:t>
            </a:r>
            <a:r>
              <a:rPr lang="en-US" sz="2000" b="1" i="1" dirty="0"/>
              <a:t>no discretion to eliminate the notice requirement under s 216A(4</a:t>
            </a:r>
            <a:r>
              <a:rPr lang="en-US" sz="2000" dirty="0"/>
              <a:t>). If no notice is provided, the court will not grant leave.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48</a:t>
            </a:fld>
            <a:endParaRPr lang="en-US" dirty="0"/>
          </a:p>
        </p:txBody>
      </p:sp>
    </p:spTree>
    <p:extLst>
      <p:ext uri="{BB962C8B-B14F-4D97-AF65-F5344CB8AC3E}">
        <p14:creationId xmlns:p14="http://schemas.microsoft.com/office/powerpoint/2010/main" val="42719733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Wong Lee Vui Willie v Li Qingyun </a:t>
            </a:r>
            <a:r>
              <a:rPr lang="en-US" b="1" dirty="0"/>
              <a:t>[2016] 1 SLR 696 </a:t>
            </a:r>
          </a:p>
          <a:p>
            <a:r>
              <a:rPr lang="en-US"/>
              <a:t>“</a:t>
            </a:r>
            <a:r>
              <a:rPr lang="en-US" dirty="0"/>
              <a:t>The objective of the notice requirement </a:t>
            </a:r>
            <a:r>
              <a:rPr lang="en-US" b="1" i="1" dirty="0"/>
              <a:t>is to allow the company, through its board, to consider whether it wishes to pursue the action, and therefore obviate the need for any application under s 216A. </a:t>
            </a:r>
            <a:r>
              <a:rPr lang="en-US" dirty="0"/>
              <a:t>The information that needs to be disclosed should also be weighed against that objective; in some contexts, it may be that the information provided should be as detailed as that found in a statement of claim. </a:t>
            </a:r>
            <a:r>
              <a:rPr lang="en-US" b="1" i="1" dirty="0"/>
              <a:t>However, much will depend on the context. Where, as is the case here, the board consists of the protagonists of the dispute and there can be little uncertainty about what is disputed, no great granularity of detail is required.</a:t>
            </a:r>
            <a:r>
              <a:rPr lang="en-US"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49</a:t>
            </a:fld>
            <a:endParaRPr lang="en-US" dirty="0"/>
          </a:p>
        </p:txBody>
      </p:sp>
    </p:spTree>
    <p:extLst>
      <p:ext uri="{BB962C8B-B14F-4D97-AF65-F5344CB8AC3E}">
        <p14:creationId xmlns:p14="http://schemas.microsoft.com/office/powerpoint/2010/main" val="897146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The CLDA tends to far more “hostile” to minority shareholders as compared to the SDA.</a:t>
            </a:r>
          </a:p>
          <a:p>
            <a:pPr lvl="1"/>
            <a:r>
              <a:rPr lang="en-US" sz="1800" dirty="0"/>
              <a:t>The SDA allocates the litigation decision to a party external to the company – namely, the court. This is a departure from the traditional reluctance of English courts to intervene in matters of business judgement.</a:t>
            </a:r>
          </a:p>
          <a:p>
            <a:pPr lvl="2"/>
            <a:r>
              <a:rPr lang="en-US" sz="1800" i="1" dirty="0" err="1"/>
              <a:t>Quare</a:t>
            </a:r>
            <a:r>
              <a:rPr lang="en-US" sz="1800" dirty="0"/>
              <a:t> whether this is a desirable development?</a:t>
            </a:r>
          </a:p>
          <a:p>
            <a:pPr lvl="1"/>
            <a:r>
              <a:rPr lang="en-US" sz="1800" dirty="0"/>
              <a:t>Unlike the UK, the CLDA in Singapore was not abolished when the SDA was enacted. Thus, the CLDA remains good law in Singapore (see above).</a:t>
            </a:r>
          </a:p>
          <a:p>
            <a:pPr lvl="1"/>
            <a:r>
              <a:rPr lang="en-US" sz="1800" dirty="0"/>
              <a:t>Usual tradeoff between majoritarian and minority shareholder interests (see Slide Deck 18).</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a:t>
            </a:fld>
            <a:endParaRPr lang="en-US" dirty="0"/>
          </a:p>
        </p:txBody>
      </p:sp>
    </p:spTree>
    <p:extLst>
      <p:ext uri="{BB962C8B-B14F-4D97-AF65-F5344CB8AC3E}">
        <p14:creationId xmlns:p14="http://schemas.microsoft.com/office/powerpoint/2010/main" val="21642313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Fong Wai Lyn Carolyn v Airtrust (Singapore) Pte Ltd </a:t>
            </a:r>
            <a:r>
              <a:rPr lang="en-US" sz="2000" b="1" dirty="0"/>
              <a:t>[2011] SGHC 88 </a:t>
            </a:r>
          </a:p>
          <a:p>
            <a:r>
              <a:rPr lang="en-US" sz="2000" b="1" dirty="0"/>
              <a:t>Facts: </a:t>
            </a:r>
            <a:r>
              <a:rPr lang="en-US" sz="2000" dirty="0"/>
              <a:t>The non-executive director claimed that the managing director breached her fiduciary duties by diverting several business opportunities from the Company to other companies in which she or her relatives had undisclosed interests</a:t>
            </a:r>
            <a:r>
              <a:rPr lang="en-US" sz="2000" i="1" dirty="0"/>
              <a:t>. The applicant filed the application seven days before notice was given arguing that it was “impracticable” to give notice because it would have undermined the action being sought and would have been “futile”</a:t>
            </a:r>
            <a:r>
              <a:rPr lang="en-US" sz="2000"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50</a:t>
            </a:fld>
            <a:endParaRPr lang="en-US" dirty="0"/>
          </a:p>
        </p:txBody>
      </p:sp>
    </p:spTree>
    <p:extLst>
      <p:ext uri="{BB962C8B-B14F-4D97-AF65-F5344CB8AC3E}">
        <p14:creationId xmlns:p14="http://schemas.microsoft.com/office/powerpoint/2010/main" val="13125456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Fong Wai Lyn Carolyn v Airtrust (Singapore) Pte Ltd </a:t>
            </a:r>
            <a:r>
              <a:rPr lang="en-US" sz="2000" b="1" dirty="0"/>
              <a:t>[2011] SGHC 88 </a:t>
            </a:r>
          </a:p>
          <a:p>
            <a:r>
              <a:rPr lang="en-US" sz="2000" b="1" dirty="0"/>
              <a:t>Held: </a:t>
            </a:r>
            <a:r>
              <a:rPr lang="en-US" sz="2000" dirty="0"/>
              <a:t>The applicant demonstrated that providing 14 days’ notice was “impracticable” as the conduct of the company </a:t>
            </a:r>
            <a:r>
              <a:rPr lang="en-US" sz="2000" b="1" i="1" dirty="0"/>
              <a:t>after notice was given </a:t>
            </a:r>
            <a:r>
              <a:rPr lang="en-US" sz="2000" dirty="0"/>
              <a:t>(failure to conduct investigations and audits in order to come up with an informed and considered decision on the merits of those complaints) demonstrated that it would have been “futile” to provide notice.</a:t>
            </a:r>
          </a:p>
          <a:p>
            <a:r>
              <a:rPr lang="en-US" sz="2000" dirty="0"/>
              <a:t>As such, the High Court exercised its discretion under s. 216A(4) and waived the 14 days’ notice requirement.</a:t>
            </a:r>
          </a:p>
          <a:p>
            <a:pPr lvl="1"/>
            <a:r>
              <a:rPr lang="en-US" sz="1800" dirty="0"/>
              <a:t>In coming to this determination the court made it clear that the Company’s conduct before and after the s. 216A leave application was filed is relevant when determining whether notice was “impracticable” under s. 216A(4) </a:t>
            </a:r>
          </a:p>
          <a:p>
            <a:pPr lvl="1"/>
            <a:r>
              <a:rPr lang="en-US" sz="1800" dirty="0"/>
              <a:t>It should be noted that the High Court did not find that providing notice would, in fact, have undermined the action being sought.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51</a:t>
            </a:fld>
            <a:endParaRPr lang="en-US" dirty="0"/>
          </a:p>
        </p:txBody>
      </p:sp>
    </p:spTree>
    <p:extLst>
      <p:ext uri="{BB962C8B-B14F-4D97-AF65-F5344CB8AC3E}">
        <p14:creationId xmlns:p14="http://schemas.microsoft.com/office/powerpoint/2010/main" val="17759787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Fong Wai Lyn Carolyn v Airtrust (Singapore) Pte Ltd </a:t>
            </a:r>
            <a:r>
              <a:rPr lang="en-US" b="1" dirty="0"/>
              <a:t>[2011] SGHC 88 </a:t>
            </a:r>
          </a:p>
          <a:p>
            <a:r>
              <a:rPr lang="en-US" b="1" dirty="0"/>
              <a:t>Held: </a:t>
            </a:r>
            <a:r>
              <a:rPr lang="en-US" dirty="0"/>
              <a:t>“The scope of matters to be considered thus ought not to be restricted to the state of affairs at the time of filing the application but, in addition, </a:t>
            </a:r>
            <a:r>
              <a:rPr lang="en-US" b="1" i="1" dirty="0"/>
              <a:t>encompass the conduct of the relevant parties after such an application had been brought to the notice of the company</a:t>
            </a:r>
            <a:r>
              <a:rPr lang="en-US" dirty="0"/>
              <a:t>….It was a key fact that after notice was served on [the Company, that the Company] </a:t>
            </a:r>
            <a:r>
              <a:rPr lang="en-US" b="1" i="1" dirty="0"/>
              <a:t>did not proceed with any meaningful exercise that amounted to a bona fide and determined effort to investigate Ms Fong’s claims</a:t>
            </a:r>
            <a:r>
              <a:rPr lang="en-US" dirty="0"/>
              <a:t>….If the purpose of the notice period is to allow a company’s board of directors to evaluate and act on the complaints of a disgruntled shareholder, it appeared to me that even if proper notice had been given, this intention would not have been met…. </a:t>
            </a:r>
            <a:r>
              <a:rPr lang="en-US" b="1" i="1" dirty="0"/>
              <a:t>If [the Company] was indeed sincere in considering Ms Fong’s complaints,</a:t>
            </a:r>
            <a:r>
              <a:rPr lang="en-US" dirty="0"/>
              <a:t> </a:t>
            </a:r>
            <a:r>
              <a:rPr lang="en-US" b="1" i="1" dirty="0"/>
              <a:t>it should have conducted its own investigations and audit in order to provide the board of directors with an informed and considered decision on the merits of those complaints. Given the totality of the circumstances, there was a strong inference that, had any notice been served, it would have been met with the same response. It was therefore my view that even if Ms Fong had complied with the 14 days’ notice requirement, it was likely her notice would have been futile. </a:t>
            </a:r>
            <a:r>
              <a:rPr lang="en-US" dirty="0"/>
              <a:t>Hence, I considered that it would be wrong to penalise Ms Fong for her failure to do so.”</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52</a:t>
            </a:fld>
            <a:endParaRPr lang="en-US" dirty="0"/>
          </a:p>
        </p:txBody>
      </p:sp>
    </p:spTree>
    <p:extLst>
      <p:ext uri="{BB962C8B-B14F-4D97-AF65-F5344CB8AC3E}">
        <p14:creationId xmlns:p14="http://schemas.microsoft.com/office/powerpoint/2010/main" val="33062545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nl-NL" b="1" i="1" dirty="0"/>
              <a:t>Lee Seng Eder v Wee Kim Chwee </a:t>
            </a:r>
            <a:r>
              <a:rPr lang="nl-NL" b="1" dirty="0"/>
              <a:t>[2014] 2 SLR 56 </a:t>
            </a:r>
          </a:p>
          <a:p>
            <a:r>
              <a:rPr lang="en-US" b="1" dirty="0"/>
              <a:t>Facts: </a:t>
            </a:r>
            <a:r>
              <a:rPr lang="en-US" dirty="0"/>
              <a:t>The plaintiff was a shareholder, former managing director and founder of a company. The plaintiff brought an application under s 216A for leave to pursue a derivative action on behalf of the company against its current directors. The High Court dismissed the application on the grounds that no notice was given to the company.</a:t>
            </a:r>
          </a:p>
          <a:p>
            <a:r>
              <a:rPr lang="en-US" b="1" dirty="0"/>
              <a:t>Held: </a:t>
            </a:r>
            <a:r>
              <a:rPr lang="en-US" dirty="0"/>
              <a:t>“</a:t>
            </a:r>
            <a:r>
              <a:rPr lang="en-US" b="1" i="1" dirty="0"/>
              <a:t>The present facts are clearly distinguishable from those in Fong Wai Lyn because notice in that case had been given, albeit belatedly. On the present facts, Lee did not give notice at any point in time</a:t>
            </a:r>
            <a:r>
              <a:rPr lang="en-US" dirty="0"/>
              <a:t>… </a:t>
            </a:r>
            <a:r>
              <a:rPr lang="en-US" b="1" i="1" dirty="0"/>
              <a:t>Also, it should be noted that s 216A(4) of the Act does not altogether dispense with the requirement to provide notice under s 216A(3)(a). </a:t>
            </a:r>
            <a:r>
              <a:rPr lang="en-US" dirty="0"/>
              <a:t>With due respect to the learned authors of Walter Woon, I do not think that s 216A(4) dispenses with the notice requirement altogether. Such an interpretation would not comport with a plain reading of the provision. The provision states that “the Court may make such interim order as it think fit pending the complainant giving notice as required” [emphasis added]. This means that notice will be required even if the court chooses to make an interim order. I would add that strict compliance with the notice requirement accords with the intention of Parliament to prevent an abuse of s 216A…]”</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53</a:t>
            </a:fld>
            <a:endParaRPr lang="en-US" dirty="0"/>
          </a:p>
        </p:txBody>
      </p:sp>
    </p:spTree>
    <p:extLst>
      <p:ext uri="{BB962C8B-B14F-4D97-AF65-F5344CB8AC3E}">
        <p14:creationId xmlns:p14="http://schemas.microsoft.com/office/powerpoint/2010/main" val="28833944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Element 2 for s 216A: The Complainant is Acting in Good Faith</a:t>
            </a:r>
            <a:endParaRPr lang="en-US" sz="2000" dirty="0"/>
          </a:p>
          <a:p>
            <a:r>
              <a:rPr lang="en-US" sz="2000" dirty="0"/>
              <a:t>This appears to import the common law requirement that the plaintiff ought to have “clean hands”.</a:t>
            </a:r>
          </a:p>
          <a:p>
            <a:pPr lvl="1"/>
            <a:r>
              <a:rPr lang="en-US" sz="1800" dirty="0"/>
              <a:t>Note: The courts will not grant a CLDA if the plaintiff did not come with “clean hands” (see </a:t>
            </a:r>
            <a:r>
              <a:rPr lang="pt-BR" sz="1800" i="1" dirty="0"/>
              <a:t>Hou Chao v Gu Xiaolan</a:t>
            </a:r>
            <a:r>
              <a:rPr lang="en-US" sz="1800" dirty="0"/>
              <a:t>).</a:t>
            </a:r>
          </a:p>
          <a:p>
            <a:r>
              <a:rPr lang="en-US" sz="2000" dirty="0"/>
              <a:t>The </a:t>
            </a:r>
            <a:r>
              <a:rPr lang="en-US" sz="2000" b="1" i="1" dirty="0"/>
              <a:t>onus is on the plaintiff </a:t>
            </a:r>
            <a:r>
              <a:rPr lang="en-US" sz="2000" dirty="0"/>
              <a:t>to establish that she is acting in good faith (i.e., there is no presumption of good faith in favour of the plaintiff).</a:t>
            </a:r>
          </a:p>
          <a:p>
            <a:r>
              <a:rPr lang="en-US" sz="2000" dirty="0"/>
              <a:t>There is a </a:t>
            </a:r>
            <a:r>
              <a:rPr lang="en-US" sz="2000" b="1" i="1" dirty="0"/>
              <a:t>crucial link between the good faith and interests of the company requirements</a:t>
            </a:r>
            <a:r>
              <a:rPr lang="en-US" sz="2000" dirty="0"/>
              <a:t> in s 216A. As such, the plaintiff’s self-interested or questionable motives will only amount to </a:t>
            </a:r>
            <a:r>
              <a:rPr lang="en-US" sz="2000" b="1" i="1" dirty="0"/>
              <a:t>bad</a:t>
            </a:r>
            <a:r>
              <a:rPr lang="en-US" sz="2000" dirty="0"/>
              <a:t> </a:t>
            </a:r>
            <a:r>
              <a:rPr lang="en-US" sz="2000" b="1" i="1" dirty="0"/>
              <a:t>faith if they are such that the company’s interests would not be served</a:t>
            </a:r>
            <a:r>
              <a:rPr lang="en-US" sz="2000" dirty="0"/>
              <a:t> by allowing the complainant to pursue a derivative action.</a:t>
            </a:r>
          </a:p>
          <a:p>
            <a:r>
              <a:rPr lang="en-US" sz="2000" dirty="0"/>
              <a:t>Hostility between the parties is not in itself indicative of a lack of good faith as s 216A proceedings generally involve a fractious atmosphere.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54</a:t>
            </a:fld>
            <a:endParaRPr lang="en-US" dirty="0"/>
          </a:p>
        </p:txBody>
      </p:sp>
    </p:spTree>
    <p:extLst>
      <p:ext uri="{BB962C8B-B14F-4D97-AF65-F5344CB8AC3E}">
        <p14:creationId xmlns:p14="http://schemas.microsoft.com/office/powerpoint/2010/main" val="9047615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Element 2 for s 216A: The Complainant is Acting in Good Faith</a:t>
            </a:r>
            <a:endParaRPr lang="en-US" sz="2000" dirty="0"/>
          </a:p>
          <a:p>
            <a:r>
              <a:rPr lang="en-US" sz="2000" dirty="0"/>
              <a:t>The good faith requirement can be satisfied even if the derivative action was pursued in furtherance of the complainant’s self-interest or a collateral purpose. However, in the face of evidence of a collateral purpose the complainant must be able to demonstrate that </a:t>
            </a:r>
            <a:r>
              <a:rPr lang="en-US" sz="2000" b="1" i="1" dirty="0"/>
              <a:t>his collateral purpose “was sufficiently consistent with the purpose of doing justice to the Company”.</a:t>
            </a:r>
          </a:p>
          <a:p>
            <a:pPr lvl="1"/>
            <a:r>
              <a:rPr lang="en-US" sz="1800" dirty="0"/>
              <a:t>“Mixed-motives” reasoning (Verstein, 2018).</a:t>
            </a:r>
          </a:p>
          <a:p>
            <a:r>
              <a:rPr lang="en-US" sz="2000" dirty="0"/>
              <a:t>When the action is clearly within the best interests of the company to pursue, the defendant will likely have to show that the action is frivolous, vexatious or devoid of absolutely any merit to establish bad faith.</a:t>
            </a:r>
          </a:p>
          <a:p>
            <a:r>
              <a:rPr lang="en-US" sz="2000" dirty="0"/>
              <a:t>The Court of Appeal has recently stressed that the legal merits of a proposed derivative action alone should not be used to determine good faith</a:t>
            </a:r>
            <a:r>
              <a:rPr lang="en-US" sz="2000" b="1" i="1" dirty="0"/>
              <a:t>. Rather, any determination of good faith must be linked to a subjective investigation “of whether the applicant honestly or reasonably believes that there is a good cause of action”.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55</a:t>
            </a:fld>
            <a:endParaRPr lang="en-US" dirty="0"/>
          </a:p>
        </p:txBody>
      </p:sp>
    </p:spTree>
    <p:extLst>
      <p:ext uri="{BB962C8B-B14F-4D97-AF65-F5344CB8AC3E}">
        <p14:creationId xmlns:p14="http://schemas.microsoft.com/office/powerpoint/2010/main" val="26962947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Richardson Greenshields of Canada v Kalmacoff </a:t>
            </a:r>
            <a:r>
              <a:rPr lang="en-US" sz="2000" b="1" dirty="0"/>
              <a:t>(1995) 123 DLR (4d) 628 </a:t>
            </a:r>
            <a:r>
              <a:rPr lang="en-US" sz="2000" dirty="0"/>
              <a:t>(followed in </a:t>
            </a:r>
            <a:r>
              <a:rPr lang="en-US" sz="2000" i="1" dirty="0"/>
              <a:t>Pang Yong Hock v PKS Contracts Services</a:t>
            </a:r>
            <a:r>
              <a:rPr lang="en-US" sz="2000" dirty="0"/>
              <a:t>)</a:t>
            </a:r>
            <a:endParaRPr lang="en-US" sz="2000" b="1" dirty="0"/>
          </a:p>
          <a:p>
            <a:r>
              <a:rPr lang="en-US" sz="2000" b="1" dirty="0"/>
              <a:t>Facts: </a:t>
            </a:r>
            <a:r>
              <a:rPr lang="en-US" sz="2000" dirty="0"/>
              <a:t>The complainant, Richardson Greenshields was a merchant bank that had bought $155 in shares in a company for the express purpose of pursuing a derivative action. It was argued that the complainant was not acting in good faith since he was pursuing the action as a result of having disgruntled and dissatisfied clients who had bought shares on its recommendation and whose views had been disregarded by the directors of the company. By actively pursuing the action, Richardson Greenshields was alleged to have been motivated by a desire to gain a reputation as a shareholder champion, in order to solidify its relationship with existing clients and to attract new ones.</a:t>
            </a:r>
          </a:p>
          <a:p>
            <a:r>
              <a:rPr lang="en-US" sz="2000" b="1" dirty="0"/>
              <a:t>Held: </a:t>
            </a:r>
            <a:r>
              <a:rPr lang="en-US" sz="2000" dirty="0"/>
              <a:t>Richardson Greenshields had met the good faith test and was allowed to pursue the action.</a:t>
            </a:r>
          </a:p>
          <a:p>
            <a:r>
              <a:rPr lang="en-US" sz="2000" dirty="0"/>
              <a:t>The action raised legitimate issues and “could not be considered frivolous, vexatious or devoid of merit”.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56</a:t>
            </a:fld>
            <a:endParaRPr lang="en-US" dirty="0"/>
          </a:p>
        </p:txBody>
      </p:sp>
    </p:spTree>
    <p:extLst>
      <p:ext uri="{BB962C8B-B14F-4D97-AF65-F5344CB8AC3E}">
        <p14:creationId xmlns:p14="http://schemas.microsoft.com/office/powerpoint/2010/main" val="30603332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Pang Yong Hock v PKS Contracts Services Pte Ltd </a:t>
            </a:r>
            <a:r>
              <a:rPr lang="en-US" sz="2000" b="1" dirty="0"/>
              <a:t>[2004] 3 SLR 1</a:t>
            </a:r>
          </a:p>
          <a:p>
            <a:r>
              <a:rPr lang="en-US" sz="2000" b="1" dirty="0"/>
              <a:t>Held: </a:t>
            </a:r>
            <a:r>
              <a:rPr lang="en-US" sz="2000" dirty="0"/>
              <a:t>“The best way of demonstrating good faith is to show a legitimate claim which the directors are unreasonably reluctant to pursue with the appropriate </a:t>
            </a:r>
            <a:r>
              <a:rPr lang="en-US" sz="2000" dirty="0" err="1"/>
              <a:t>vigour</a:t>
            </a:r>
            <a:r>
              <a:rPr lang="en-US" sz="2000" dirty="0"/>
              <a:t> at all.  Naturally, the parties opposing a s. 216A application will seek to show that the application is motivated by an ulterior purpose, such as dislike, ill-feeling or other personal reasons, rather than by the applicant’s concern for the company.  </a:t>
            </a:r>
            <a:r>
              <a:rPr lang="en-US" sz="2000" b="1" i="1" dirty="0"/>
              <a:t>Hostility between the factions involved is bound to be present in most of such applications.  It is therefore generally insufficient evidence of lack of good faith on the part of the applicant.  However, if the opposing parties are able to show that the applicant is so motivated by vendetta, perceived or real, that his judgment will be clouded by purely personal considerations, that may be sufficient for the court to find a lack of good faith on his part. </a:t>
            </a:r>
            <a:r>
              <a:rPr lang="en-US" sz="2000" dirty="0"/>
              <a:t> An applicant’s good faith would also be in doubt if he appears set on damaging or destroying the company out of sheer spite or worse, for the benefit of a competitor.  </a:t>
            </a:r>
            <a:r>
              <a:rPr lang="en-US" sz="2000" b="1" i="1" dirty="0"/>
              <a:t>It will also raise the question whether the intended action is going to be in the interests of the company at all. To this extent, there is an interplay of the requirements in s. 216A (3)(b) and (c).</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57</a:t>
            </a:fld>
            <a:endParaRPr lang="en-US" dirty="0"/>
          </a:p>
        </p:txBody>
      </p:sp>
    </p:spTree>
    <p:extLst>
      <p:ext uri="{BB962C8B-B14F-4D97-AF65-F5344CB8AC3E}">
        <p14:creationId xmlns:p14="http://schemas.microsoft.com/office/powerpoint/2010/main" val="8425021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Ang Thiam Swee v Low Hian Chor </a:t>
            </a:r>
            <a:r>
              <a:rPr lang="en-US" sz="2000" b="1" dirty="0"/>
              <a:t>[2013] SGCA 11 </a:t>
            </a:r>
          </a:p>
          <a:p>
            <a:r>
              <a:rPr lang="en-US" sz="2000" b="1" dirty="0"/>
              <a:t>Facts: </a:t>
            </a:r>
            <a:r>
              <a:rPr lang="en-US" sz="2000" dirty="0"/>
              <a:t>The appellant and respondent were the only remaining directors and minority shareholders in a company. The majority shareholder director had recently been imprisoned and disqualified as a director for making fraudulent tax claims related to the Company. Following these events, an independent audit of the Company’s accounts revealed that the majority shareholder, who was by then a former director, had also misappropriated over $5m from the Company. The respondent alleged that the independent audit further revealed that the appellant, in his capacity as a director and co-signatory of the Company’s accounts, had also breached his director’s duties by misappropriating funds from the Company. Based on these allegations, the respondent succeeded in having the court of first instance (at the High Court) grant him leave under s 216A to pursue a derivative action in the name of the Company against the appellant.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58</a:t>
            </a:fld>
            <a:endParaRPr lang="en-US" dirty="0"/>
          </a:p>
        </p:txBody>
      </p:sp>
    </p:spTree>
    <p:extLst>
      <p:ext uri="{BB962C8B-B14F-4D97-AF65-F5344CB8AC3E}">
        <p14:creationId xmlns:p14="http://schemas.microsoft.com/office/powerpoint/2010/main" val="12710212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36722"/>
            <a:ext cx="11029615" cy="4355769"/>
          </a:xfrm>
        </p:spPr>
        <p:txBody>
          <a:bodyPr>
            <a:noAutofit/>
          </a:bodyPr>
          <a:lstStyle/>
          <a:p>
            <a:pPr marL="0" indent="0">
              <a:buNone/>
            </a:pPr>
            <a:r>
              <a:rPr lang="en-US" b="1" i="1" dirty="0"/>
              <a:t>Ang Thiam Swee v Low Hian Chor </a:t>
            </a:r>
            <a:r>
              <a:rPr lang="en-US" b="1" dirty="0"/>
              <a:t>[2013] SGCA 11 </a:t>
            </a:r>
          </a:p>
          <a:p>
            <a:r>
              <a:rPr lang="en-US" b="1" dirty="0"/>
              <a:t>Held: </a:t>
            </a:r>
            <a:r>
              <a:rPr lang="en-US" dirty="0"/>
              <a:t>The Court of Appeal overturned the High Court’s ruling and denied the respondent leave to pursue a s 216A derivative action</a:t>
            </a:r>
          </a:p>
          <a:p>
            <a:r>
              <a:rPr lang="en-US" dirty="0"/>
              <a:t>The CA made it clear that in a s 216A application, the </a:t>
            </a:r>
            <a:r>
              <a:rPr lang="en-US" b="1" i="1" dirty="0"/>
              <a:t>onus is on the complainant to establish that he is acting in good faith </a:t>
            </a:r>
            <a:r>
              <a:rPr lang="en-US" dirty="0"/>
              <a:t>(i.e., there is no presumption of good faith in favour of the complainant)</a:t>
            </a:r>
          </a:p>
          <a:p>
            <a:r>
              <a:rPr lang="en-US" dirty="0"/>
              <a:t>The CA clarified that the motivations of the complainant should be assessed in determining whether he has met the good faith requirement, </a:t>
            </a:r>
            <a:r>
              <a:rPr lang="en-US" b="1" i="1" dirty="0"/>
              <a:t>but stressed the “crucial link” between the good faith and interests of the company requirements in s 216A</a:t>
            </a:r>
            <a:r>
              <a:rPr lang="en-US" dirty="0"/>
              <a:t>.</a:t>
            </a:r>
          </a:p>
          <a:p>
            <a:r>
              <a:rPr lang="en-US" dirty="0"/>
              <a:t>The CA clarified that an </a:t>
            </a:r>
            <a:r>
              <a:rPr lang="en-US" b="1" i="1" dirty="0"/>
              <a:t>objective consideration of the legal merits of the proposed derivative action should not be seen as determinative of whether the complainant has met the good faith requirement</a:t>
            </a:r>
            <a:r>
              <a:rPr lang="en-US" i="1" dirty="0"/>
              <a:t>. </a:t>
            </a:r>
            <a:r>
              <a:rPr lang="en-US" dirty="0"/>
              <a:t>Rather, any determination of good faith must be linked “to an assessment of whether the applicant honestly or reasonably believes that there is a good cause of action.”</a:t>
            </a:r>
          </a:p>
          <a:p>
            <a:r>
              <a:rPr lang="en-US" dirty="0"/>
              <a:t>The court put a further gloss on evaluating whether a complainant’s motives would amount to bad faith by suggesting that when the complainant’s collateral purpose for bringing the derivative action is an abuse of s 216A, and in turn the company, it would amount to bad faith.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59</a:t>
            </a:fld>
            <a:endParaRPr lang="en-US" dirty="0"/>
          </a:p>
        </p:txBody>
      </p:sp>
    </p:spTree>
    <p:extLst>
      <p:ext uri="{BB962C8B-B14F-4D97-AF65-F5344CB8AC3E}">
        <p14:creationId xmlns:p14="http://schemas.microsoft.com/office/powerpoint/2010/main" val="4022638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31858"/>
            <a:ext cx="11029615" cy="4355769"/>
          </a:xfrm>
        </p:spPr>
        <p:txBody>
          <a:bodyPr>
            <a:noAutofit/>
          </a:bodyPr>
          <a:lstStyle/>
          <a:p>
            <a:r>
              <a:rPr lang="en-US" sz="2000" dirty="0"/>
              <a:t>Beyond the problem of balancing “meritorious” and “unmeritorious” actions (see Slide Deck 18), a secondary problem arises in relation to the incentives of a shareholder pursuing a derivative action (both the CLDA and SDA).</a:t>
            </a:r>
          </a:p>
          <a:p>
            <a:r>
              <a:rPr lang="en-US" sz="2000" dirty="0"/>
              <a:t>Recall that as the </a:t>
            </a:r>
            <a:r>
              <a:rPr lang="en-US" sz="2000" i="1" dirty="0"/>
              <a:t>company</a:t>
            </a:r>
            <a:r>
              <a:rPr lang="en-US" sz="2000" dirty="0"/>
              <a:t> is the right-holder (</a:t>
            </a:r>
            <a:r>
              <a:rPr lang="en-US" sz="2000" i="1" dirty="0"/>
              <a:t>not</a:t>
            </a:r>
            <a:r>
              <a:rPr lang="en-US" sz="2000" dirty="0"/>
              <a:t> the shareholder), it is the </a:t>
            </a:r>
            <a:r>
              <a:rPr lang="en-US" sz="2000" i="1" dirty="0"/>
              <a:t>company</a:t>
            </a:r>
            <a:r>
              <a:rPr lang="en-US" sz="2000" dirty="0"/>
              <a:t> which is the benefactor of all remedies granted pursuant to a breach of duties owed to itself.</a:t>
            </a:r>
          </a:p>
          <a:p>
            <a:pPr lvl="1"/>
            <a:r>
              <a:rPr lang="en-US" sz="1800" dirty="0"/>
              <a:t>Indeed, the member does not receive any direct benefits from pursuing a derivative action – all she receives are indirect benefits from a (possible) increase in the value of her shares from the recovery of assets (see Slide Deck 18 and the Doctrine of Reflective Loss).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dirty="0"/>
          </a:p>
        </p:txBody>
      </p:sp>
    </p:spTree>
    <p:extLst>
      <p:ext uri="{BB962C8B-B14F-4D97-AF65-F5344CB8AC3E}">
        <p14:creationId xmlns:p14="http://schemas.microsoft.com/office/powerpoint/2010/main" val="41768002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Puchniak and Tan (2013)</a:t>
            </a:r>
          </a:p>
          <a:p>
            <a:r>
              <a:rPr lang="en-US" sz="2000" dirty="0"/>
              <a:t>“[The] Court of Appeal clarified that the motivations of the complainant should be assessed in determining whether he has met the good faith requirement. </a:t>
            </a:r>
            <a:r>
              <a:rPr lang="en-US" sz="2000" b="1" i="1" dirty="0"/>
              <a:t>In making this assessment, the court </a:t>
            </a:r>
            <a:r>
              <a:rPr lang="en-US" sz="2000" b="1" i="1" u="sng" dirty="0"/>
              <a:t>stressed the “crucial link” between the good faith and interests of the company requirements in s 216A. </a:t>
            </a:r>
            <a:r>
              <a:rPr lang="en-US" sz="2000" b="1" i="1" dirty="0"/>
              <a:t>Specifically, it noted that a complainant’s self-interested or questionable motives will only amount to bad faith if they are such that the company’s interests would not be served by allowing the complainant to pursue a derivative action. In other words, the complainant’s questionable motives per se would not amount to bad faith. Rather, such motives would only likely amount to bad faith if they prevent the derivative action from serving the company’s interests. </a:t>
            </a:r>
            <a:r>
              <a:rPr lang="en-US" sz="2000" dirty="0"/>
              <a:t>The authors respectfully commend the Court of Appeal for significantly clarifying the good faith requirement in s 216A, thus making the filter for derivative actions in Singapore more effective…”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60</a:t>
            </a:fld>
            <a:endParaRPr lang="en-US" dirty="0"/>
          </a:p>
        </p:txBody>
      </p:sp>
    </p:spTree>
    <p:extLst>
      <p:ext uri="{BB962C8B-B14F-4D97-AF65-F5344CB8AC3E}">
        <p14:creationId xmlns:p14="http://schemas.microsoft.com/office/powerpoint/2010/main" val="12919751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u="sng" dirty="0"/>
              <a:t>Puchniak and Tan (2013)</a:t>
            </a:r>
          </a:p>
          <a:p>
            <a:r>
              <a:rPr lang="en-US" dirty="0"/>
              <a:t>“Even after the court’s helpful clarifications, however, a real question still lingers about whether it makes sense for good faith to be listed in s 216A as a separate requirement. </a:t>
            </a:r>
            <a:r>
              <a:rPr lang="en-US" b="1" i="1" dirty="0"/>
              <a:t>Indeed, it appears that all of the concerns articulated by the court above could have been mediated through the interests of the company requirement. </a:t>
            </a:r>
            <a:r>
              <a:rPr lang="en-US" dirty="0"/>
              <a:t>In addition, the practice in Singapore leads to the conclusion that the interests of the company requirement functions as the primary filter for determining whether a s 216A derivative action will proceed. </a:t>
            </a:r>
            <a:r>
              <a:rPr lang="en-US" b="1" i="1" dirty="0"/>
              <a:t>In fact, the authors are unaware of a single case in which the court has found that a proposed derivative action was in the interests of the company but failed to grant leave based on a lack of good faith. This is to the credit of the court as many leading scholars throughout the Commonwealth are of the view that “as long as the interests of the corporation are met, it should be of no consequence whether the complainant has good or bad intent” </a:t>
            </a:r>
            <a:r>
              <a:rPr lang="en-US" dirty="0"/>
              <a:t>(Dennis Peterson &amp; Matthew Cumming, Shareholder Remedies in Canada (LexisNexis, 2nd Ed Loose-leaf, 2009) at para 16.39; see also Arad Reisberg, Derivative Actions and Corporate Governance (Oxford University Press, 2007) pp 115–120). The authors fully support this view with the caveat that bad intent should be of consequence if (and only if) it interferes with the derivative action serving the interests of the company – reconfirming the futility of the good faith requirement.”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61</a:t>
            </a:fld>
            <a:endParaRPr lang="en-US" dirty="0"/>
          </a:p>
        </p:txBody>
      </p:sp>
    </p:spTree>
    <p:extLst>
      <p:ext uri="{BB962C8B-B14F-4D97-AF65-F5344CB8AC3E}">
        <p14:creationId xmlns:p14="http://schemas.microsoft.com/office/powerpoint/2010/main" val="39780865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Comments: Is this state of affairs desirable? An inquiry into “good faith”, after all, seems to be a primarily subjective inquiry, since one has to determine the relevant state of mind of the actors involved.</a:t>
            </a:r>
          </a:p>
          <a:p>
            <a:r>
              <a:rPr lang="en-US" sz="2000" dirty="0"/>
              <a:t>Does the requirement of good faith help or hinder the court in its role as gatekeeper of whether an action should be allowed to be brought?</a:t>
            </a:r>
          </a:p>
          <a:p>
            <a:r>
              <a:rPr lang="en-US" sz="2000" dirty="0"/>
              <a:t>If it would be in the interest of the company that an action be brought, why should the law be concerned with whether the complainant is acting in good faith?</a:t>
            </a:r>
          </a:p>
          <a:p>
            <a:r>
              <a:rPr lang="en-US" sz="2000" dirty="0"/>
              <a:t>Whether an action is “in the best interests of the company”, seems to be a distinct inquiry that involves different considerations altogether (see Slide Deck 14 on competing corporate constituents)</a:t>
            </a:r>
          </a:p>
          <a:p>
            <a:pPr lvl="1"/>
            <a:r>
              <a:rPr lang="en-US" sz="1800" dirty="0"/>
              <a:t>Taken alone, possibly an objective inquiry?</a:t>
            </a:r>
          </a:p>
          <a:p>
            <a:pPr lvl="1"/>
            <a:r>
              <a:rPr lang="en-US" sz="1800" dirty="0"/>
              <a:t>Note s 216A(3)(c), a separate requirement that mandates the action to be </a:t>
            </a:r>
            <a:r>
              <a:rPr lang="en-US" sz="1800" i="1" dirty="0"/>
              <a:t>prima facie </a:t>
            </a:r>
            <a:r>
              <a:rPr lang="en-US" sz="1800" dirty="0"/>
              <a:t>in the interest of the company that the action be brought.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62</a:t>
            </a:fld>
            <a:endParaRPr lang="en-US" dirty="0"/>
          </a:p>
        </p:txBody>
      </p:sp>
    </p:spTree>
    <p:extLst>
      <p:ext uri="{BB962C8B-B14F-4D97-AF65-F5344CB8AC3E}">
        <p14:creationId xmlns:p14="http://schemas.microsoft.com/office/powerpoint/2010/main" val="39832368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Element 3 for s 216A: The Action is </a:t>
            </a:r>
            <a:r>
              <a:rPr lang="en-US" sz="2000" b="1" i="1" u="sng" dirty="0"/>
              <a:t>Prima Facie </a:t>
            </a:r>
            <a:r>
              <a:rPr lang="en-US" sz="2000" b="1" u="sng" dirty="0"/>
              <a:t>in the Interests of the Company</a:t>
            </a:r>
            <a:endParaRPr lang="en-US" sz="2000" dirty="0"/>
          </a:p>
          <a:p>
            <a:r>
              <a:rPr lang="en-US" sz="2000" dirty="0"/>
              <a:t>Comports with the CLDA requirement in </a:t>
            </a:r>
            <a:r>
              <a:rPr lang="en-US" sz="2000" i="1" dirty="0"/>
              <a:t>Prudential</a:t>
            </a:r>
            <a:r>
              <a:rPr lang="en-US" sz="2000" dirty="0"/>
              <a:t> that requires the action to be </a:t>
            </a:r>
            <a:r>
              <a:rPr lang="en-US" sz="2000" i="1" dirty="0"/>
              <a:t>prima facie </a:t>
            </a:r>
            <a:r>
              <a:rPr lang="en-US" sz="2000" dirty="0"/>
              <a:t>in the interests of the company. </a:t>
            </a:r>
          </a:p>
          <a:p>
            <a:r>
              <a:rPr lang="en-US" sz="2000" dirty="0"/>
              <a:t>Divided into two sub-elements</a:t>
            </a:r>
          </a:p>
          <a:p>
            <a:pPr lvl="1"/>
            <a:r>
              <a:rPr lang="en-US" sz="1800" dirty="0"/>
              <a:t>That the action be “prima facie”</a:t>
            </a:r>
          </a:p>
          <a:p>
            <a:pPr lvl="1"/>
            <a:r>
              <a:rPr lang="en-US" sz="1800" dirty="0"/>
              <a:t>That the action is in the interests of the company.</a:t>
            </a:r>
          </a:p>
          <a:p>
            <a:r>
              <a:rPr lang="en-US" sz="2000" dirty="0"/>
              <a:t>Regarding the first sub-element, that the action be “prima facie”:</a:t>
            </a:r>
          </a:p>
          <a:p>
            <a:pPr lvl="1"/>
            <a:r>
              <a:rPr lang="en-US" sz="1800" dirty="0"/>
              <a:t>The complainant must establish that there is a reasonable chance (not a likely chance) that the action will succeed if brought.</a:t>
            </a:r>
          </a:p>
          <a:p>
            <a:pPr lvl="1"/>
            <a:r>
              <a:rPr lang="en-US" sz="1800" dirty="0"/>
              <a:t>The complainant does not need to prove the allegations on a balance of probabilities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63</a:t>
            </a:fld>
            <a:endParaRPr lang="en-US" dirty="0"/>
          </a:p>
        </p:txBody>
      </p:sp>
    </p:spTree>
    <p:extLst>
      <p:ext uri="{BB962C8B-B14F-4D97-AF65-F5344CB8AC3E}">
        <p14:creationId xmlns:p14="http://schemas.microsoft.com/office/powerpoint/2010/main" val="10178945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err="1"/>
              <a:t>Urs</a:t>
            </a:r>
            <a:r>
              <a:rPr lang="en-US" sz="2000" b="1" i="1" dirty="0"/>
              <a:t> </a:t>
            </a:r>
            <a:r>
              <a:rPr lang="en-US" sz="2000" b="1" i="1" dirty="0" err="1"/>
              <a:t>Meisterhans</a:t>
            </a:r>
            <a:r>
              <a:rPr lang="en-US" sz="2000" b="1" i="1" dirty="0"/>
              <a:t> v GIP Pte Ltd </a:t>
            </a:r>
            <a:r>
              <a:rPr lang="en-US" sz="2000" b="1" dirty="0"/>
              <a:t>[2011] 1 SLR 552 </a:t>
            </a:r>
          </a:p>
          <a:p>
            <a:r>
              <a:rPr lang="en-US" sz="2000" b="1" dirty="0"/>
              <a:t>Held: </a:t>
            </a:r>
            <a:r>
              <a:rPr lang="en-US" sz="2000" dirty="0"/>
              <a:t>“The phrase “</a:t>
            </a:r>
            <a:r>
              <a:rPr lang="en-US" sz="2000" i="1" dirty="0"/>
              <a:t>prima facie</a:t>
            </a:r>
            <a:r>
              <a:rPr lang="en-US" sz="2000" dirty="0"/>
              <a:t>” in s 216A(3)(c) requires the complainant to show that there is a reasonable basis for the complaint and that the intended action is a legitimate or arguable one, </a:t>
            </a:r>
            <a:r>
              <a:rPr lang="en-US" sz="2000" dirty="0" err="1"/>
              <a:t>ie</a:t>
            </a:r>
            <a:r>
              <a:rPr lang="en-US" sz="2000" dirty="0"/>
              <a:t>, it has a reasonable semblance of merit and is not one which is frivolous, vexatious or bound to be unsuccessful (Pang Yong Hock at [16] to [17]; </a:t>
            </a:r>
            <a:r>
              <a:rPr lang="en-US" sz="2000" dirty="0" err="1"/>
              <a:t>Agus</a:t>
            </a:r>
            <a:r>
              <a:rPr lang="en-US" sz="2000" dirty="0"/>
              <a:t> </a:t>
            </a:r>
            <a:r>
              <a:rPr lang="en-US" sz="2000" dirty="0" err="1"/>
              <a:t>Irawan</a:t>
            </a:r>
            <a:r>
              <a:rPr lang="en-US" sz="2000" dirty="0"/>
              <a:t> at [8]; Teo </a:t>
            </a:r>
            <a:r>
              <a:rPr lang="en-US" sz="2000" dirty="0" err="1"/>
              <a:t>Gek</a:t>
            </a:r>
            <a:r>
              <a:rPr lang="en-US" sz="2000" dirty="0"/>
              <a:t> </a:t>
            </a:r>
            <a:r>
              <a:rPr lang="en-US" sz="2000" dirty="0" err="1"/>
              <a:t>Luang</a:t>
            </a:r>
            <a:r>
              <a:rPr lang="en-US" sz="2000" dirty="0"/>
              <a:t> v Ng Ai Tiong [1998] 2 SLR(R) 426 (“Teo </a:t>
            </a:r>
            <a:r>
              <a:rPr lang="en-US" sz="2000" dirty="0" err="1"/>
              <a:t>Gek</a:t>
            </a:r>
            <a:r>
              <a:rPr lang="en-US" sz="2000" dirty="0"/>
              <a:t> </a:t>
            </a:r>
            <a:r>
              <a:rPr lang="en-US" sz="2000" dirty="0" err="1"/>
              <a:t>Luang</a:t>
            </a:r>
            <a:r>
              <a:rPr lang="en-US" sz="2000" dirty="0"/>
              <a:t>”) at [14]). However, this being the leave stage, </a:t>
            </a:r>
            <a:r>
              <a:rPr lang="en-US" sz="2000" b="1" i="1" dirty="0"/>
              <a:t>there is no need to demonstrate that the intended action will or is likely to succeed….The court is not required to make an extensive inquiry into the merits of the claim and ought not to be drawn into an adjudication on the disputed facts as it is merely determining whether leave for bringing the action ought to be granted and is not trying the action itself </a:t>
            </a:r>
            <a:r>
              <a:rPr lang="en-US" sz="2000" dirty="0"/>
              <a:t>(</a:t>
            </a:r>
            <a:r>
              <a:rPr lang="en-US" sz="2000" dirty="0" err="1"/>
              <a:t>Agus</a:t>
            </a:r>
            <a:r>
              <a:rPr lang="en-US" sz="2000" dirty="0"/>
              <a:t> </a:t>
            </a:r>
            <a:r>
              <a:rPr lang="en-US" sz="2000" dirty="0" err="1"/>
              <a:t>Irawan</a:t>
            </a:r>
            <a:r>
              <a:rPr lang="en-US" sz="2000" dirty="0"/>
              <a:t> at [6]; Teo </a:t>
            </a:r>
            <a:r>
              <a:rPr lang="en-US" sz="2000" dirty="0" err="1"/>
              <a:t>Gek</a:t>
            </a:r>
            <a:r>
              <a:rPr lang="en-US" sz="2000" dirty="0"/>
              <a:t> </a:t>
            </a:r>
            <a:r>
              <a:rPr lang="en-US" sz="2000" dirty="0" err="1"/>
              <a:t>Luang</a:t>
            </a:r>
            <a:r>
              <a:rPr lang="en-US" sz="2000" dirty="0"/>
              <a:t> at [15]). In this regard, it would be sufficient for the court to rely on affidavit evidence filed by both sides in support of their claims to ascertain whether the action to be brought in the company’s name has any semblance of merit”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64</a:t>
            </a:fld>
            <a:endParaRPr lang="en-US" dirty="0"/>
          </a:p>
        </p:txBody>
      </p:sp>
    </p:spTree>
    <p:extLst>
      <p:ext uri="{BB962C8B-B14F-4D97-AF65-F5344CB8AC3E}">
        <p14:creationId xmlns:p14="http://schemas.microsoft.com/office/powerpoint/2010/main" val="32189782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u="sng" dirty="0"/>
              <a:t>Puchniak and Tan (2012)</a:t>
            </a:r>
          </a:p>
          <a:p>
            <a:r>
              <a:rPr lang="en-US" dirty="0"/>
              <a:t>“For at least three reasons, the authors respectfully agree with this facilitative approach to s 216A leave applications. </a:t>
            </a:r>
            <a:r>
              <a:rPr lang="en-US" b="1" i="1" dirty="0"/>
              <a:t>First, it would be impractical to require a s 216A Companies Act plaintiff in a leave application to establish more than a legitimate and arguable case based on affidavit evidence. Indeed, requiring anything more would essentially force the plaintiff to conduct a trial in the leave application in order to be granted leave to conduct yet another trial</a:t>
            </a:r>
            <a:r>
              <a:rPr lang="en-US" dirty="0"/>
              <a:t>; clearly a redundant and inefficient result. Second, such a facilitative approach is justified in light of the significant economic and informational hurdles that s 216A plaintiffs face as a result of being in the unique position of a plaintiff which is saddled with the burden of funding and building a case on behalf of another (separate) legal person: the company....Third, even though the arguable case based on affidavit evidence standard is clearly facilitative, </a:t>
            </a:r>
            <a:r>
              <a:rPr lang="en-US" b="1" i="1" dirty="0"/>
              <a:t>it can nevertheless still provide an effective filter for weeding out abusive claims. </a:t>
            </a:r>
            <a:r>
              <a:rPr lang="en-US" dirty="0"/>
              <a:t>As seen in this most recent case, if it is upheld by the Court of Appeal, even such a facilitative standard will rightfully scorn plaintiffs who try to thrust the company into a derivative action based on claims that are ‘without merit’.”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65</a:t>
            </a:fld>
            <a:endParaRPr lang="en-US" dirty="0"/>
          </a:p>
        </p:txBody>
      </p:sp>
    </p:spTree>
    <p:extLst>
      <p:ext uri="{BB962C8B-B14F-4D97-AF65-F5344CB8AC3E}">
        <p14:creationId xmlns:p14="http://schemas.microsoft.com/office/powerpoint/2010/main" val="152994135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Element 3 for s 216A: The Action is Prima Facie in the Interests of the Company</a:t>
            </a:r>
            <a:endParaRPr lang="en-US" sz="2000" dirty="0"/>
          </a:p>
          <a:p>
            <a:r>
              <a:rPr lang="en-US" sz="2000" dirty="0"/>
              <a:t>Regarding the second sub-element, that the action be “in the interests of the company”:</a:t>
            </a:r>
          </a:p>
          <a:p>
            <a:pPr lvl="1"/>
            <a:r>
              <a:rPr lang="en-US" sz="2000" dirty="0"/>
              <a:t>The broad commercial interests of the company must be considered (not just the monetary amount of the claim) when determining if it is in the company’s interests:</a:t>
            </a:r>
          </a:p>
          <a:p>
            <a:pPr lvl="2"/>
            <a:r>
              <a:rPr lang="en-US" sz="1800" i="1" dirty="0"/>
              <a:t>Pang Yong Hock v PKS Contracts Services Pte Ltd</a:t>
            </a:r>
            <a:r>
              <a:rPr lang="en-US" sz="1800" dirty="0"/>
              <a:t> [2004] 3 SLR 1: “The company may have genuine commercial considerations for not wanting to pursue certain claims. Perhaps it does not want to damage a good, long-term, profitable relationship. It could also be that it does not wish to generate bad publicity for itself because of some important negotiations which are underway…”</a:t>
            </a:r>
          </a:p>
          <a:p>
            <a:pPr lvl="2"/>
            <a:r>
              <a:rPr lang="en-US" sz="1800" dirty="0"/>
              <a:t>The High Court in </a:t>
            </a:r>
            <a:r>
              <a:rPr lang="en-US" sz="1800" i="1" dirty="0"/>
              <a:t>Wong Lee Vui Willie </a:t>
            </a:r>
            <a:r>
              <a:rPr lang="en-US" sz="1800" dirty="0"/>
              <a:t>recently set out a helpful non-exhaustive list of three factors which the court might consider when determining whether the “interests of the company” requirement is satisfied under s 216A: (a) the costs and benefits of the proposed action; (b) the likelihood of success of any action; and (c) the availability of alternative measures.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66</a:t>
            </a:fld>
            <a:endParaRPr lang="en-US" dirty="0"/>
          </a:p>
        </p:txBody>
      </p:sp>
    </p:spTree>
    <p:extLst>
      <p:ext uri="{BB962C8B-B14F-4D97-AF65-F5344CB8AC3E}">
        <p14:creationId xmlns:p14="http://schemas.microsoft.com/office/powerpoint/2010/main" val="27509187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Element 3 for s 216A: The Action is Prima Facie in the Interests of the Company</a:t>
            </a:r>
            <a:endParaRPr lang="en-US" sz="2000" dirty="0"/>
          </a:p>
          <a:p>
            <a:r>
              <a:rPr lang="en-US" sz="2000" dirty="0"/>
              <a:t>Regarding the second sub-element, that the action be “in the interests of the company”:</a:t>
            </a:r>
          </a:p>
          <a:p>
            <a:pPr lvl="1"/>
            <a:r>
              <a:rPr lang="en-US" sz="2000" dirty="0"/>
              <a:t>Whether other adequate remedies exist may also be considered in refusing to grant leave. However, </a:t>
            </a:r>
            <a:r>
              <a:rPr lang="en-US" sz="2000" b="1" i="1" dirty="0"/>
              <a:t>merely because there is an alternative remedy is not alone a sufficient reason for the court to refuse leave </a:t>
            </a:r>
            <a:r>
              <a:rPr lang="en-US" sz="2000" dirty="0"/>
              <a:t>(</a:t>
            </a:r>
            <a:r>
              <a:rPr lang="en-US" sz="2000" i="1" dirty="0"/>
              <a:t>Tam </a:t>
            </a:r>
            <a:r>
              <a:rPr lang="en-US" sz="2000" i="1" dirty="0" err="1"/>
              <a:t>Tak</a:t>
            </a:r>
            <a:r>
              <a:rPr lang="en-US" sz="2000" i="1" dirty="0"/>
              <a:t> </a:t>
            </a:r>
            <a:r>
              <a:rPr lang="en-US" sz="2000" i="1" dirty="0" err="1"/>
              <a:t>Chuen</a:t>
            </a:r>
            <a:r>
              <a:rPr lang="en-US" sz="2000" i="1" dirty="0"/>
              <a:t> v Eden Aesthetics Pte Ltd and another </a:t>
            </a:r>
            <a:r>
              <a:rPr lang="en-US" sz="2000" dirty="0"/>
              <a:t>[2010] 2 SLR 667)</a:t>
            </a:r>
            <a:r>
              <a:rPr lang="en-US" sz="2000" i="1" dirty="0"/>
              <a:t>.</a:t>
            </a:r>
            <a:r>
              <a:rPr lang="en-US" sz="2000" dirty="0"/>
              <a:t>  </a:t>
            </a:r>
          </a:p>
          <a:p>
            <a:pPr lvl="1"/>
            <a:r>
              <a:rPr lang="en-US" sz="2000" dirty="0"/>
              <a:t>The requirement of “good faith” in s. 216A(3)(b) and the requirement that the action be brought “in the interests of the company” (s 216A(3)(c)) are interconnected.</a:t>
            </a:r>
          </a:p>
          <a:p>
            <a:pPr lvl="1"/>
            <a:r>
              <a:rPr lang="en-US" sz="2000" b="1" i="1" dirty="0"/>
              <a:t>The defendant has the onus of demonstrating that any ratification by the majority was independent </a:t>
            </a:r>
            <a:r>
              <a:rPr lang="en-US" sz="2000" dirty="0"/>
              <a:t>before the court will consider whether such a ratification demonstrates that bringing the action is not in the interests of the company (s 216B).</a:t>
            </a:r>
          </a:p>
          <a:p>
            <a:pPr lvl="2"/>
            <a:r>
              <a:rPr lang="en-US" sz="1800" i="1" dirty="0" err="1"/>
              <a:t>Quare</a:t>
            </a:r>
            <a:r>
              <a:rPr lang="en-US" sz="1800" dirty="0"/>
              <a:t>: What is the distinction between the position in s 216B and the CLDA (</a:t>
            </a:r>
            <a:r>
              <a:rPr lang="en-US" sz="1800" i="1" dirty="0"/>
              <a:t>Smith v Croft (No 2)</a:t>
            </a:r>
            <a:r>
              <a:rPr lang="en-US" sz="18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67</a:t>
            </a:fld>
            <a:endParaRPr lang="en-US" dirty="0"/>
          </a:p>
        </p:txBody>
      </p:sp>
    </p:spTree>
    <p:extLst>
      <p:ext uri="{BB962C8B-B14F-4D97-AF65-F5344CB8AC3E}">
        <p14:creationId xmlns:p14="http://schemas.microsoft.com/office/powerpoint/2010/main" val="24474977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Wong Lee </a:t>
            </a:r>
            <a:r>
              <a:rPr lang="en-US" b="1" i="1" dirty="0" err="1"/>
              <a:t>Vui</a:t>
            </a:r>
            <a:r>
              <a:rPr lang="en-US" b="1" i="1" dirty="0"/>
              <a:t> Willie v Li </a:t>
            </a:r>
            <a:r>
              <a:rPr lang="en-US" b="1" i="1" dirty="0" err="1"/>
              <a:t>Qingyun</a:t>
            </a:r>
            <a:r>
              <a:rPr lang="en-US" b="1" i="1" dirty="0"/>
              <a:t> </a:t>
            </a:r>
            <a:r>
              <a:rPr lang="en-US" b="1" dirty="0"/>
              <a:t>[2016] 1 SLR 696</a:t>
            </a:r>
          </a:p>
          <a:p>
            <a:r>
              <a:rPr lang="en-US" b="1" dirty="0"/>
              <a:t>Facts: </a:t>
            </a:r>
            <a:r>
              <a:rPr lang="en-US" dirty="0"/>
              <a:t>Several acrimonious disputes arose between the company’s two 50% shareholders, who were both also directors of the company and joint-signatories of the company’s bank account. Spurred by this acrimony, one of the shareholder-directors (“the Complainant”) brought an application under s 216A to commence an action on behalf of the company against the other shareholder-director (“the Defendant”). The core allegations supporting the Complainant’s application were that the Defendant had mismanaged various aspects of the company and made secret profits at the company’s expense. </a:t>
            </a:r>
          </a:p>
          <a:p>
            <a:r>
              <a:rPr lang="en-US" b="1" dirty="0"/>
              <a:t>Held: </a:t>
            </a:r>
            <a:r>
              <a:rPr lang="en-US" dirty="0"/>
              <a:t>The High Court found that the Complainant satisfied the notice and good faith requirements under s 216A. The court, however, rejected the Complainant’s s 216A application on the ground that it </a:t>
            </a:r>
            <a:r>
              <a:rPr lang="en-US" i="1" dirty="0"/>
              <a:t>did not appear to be prima facie in the interests of the company for a derivative action to be brought</a:t>
            </a:r>
            <a:r>
              <a:rPr lang="en-US" dirty="0"/>
              <a:t>. </a:t>
            </a:r>
          </a:p>
          <a:p>
            <a:r>
              <a:rPr lang="en-US" dirty="0"/>
              <a:t>The court suggested a </a:t>
            </a:r>
            <a:r>
              <a:rPr lang="en-US" i="1" dirty="0"/>
              <a:t>non-exhaustive</a:t>
            </a:r>
            <a:r>
              <a:rPr lang="en-US" dirty="0"/>
              <a:t> list of three factors which the court might consider when determining whether the “interests of the company” requirement is satisfied under s 216A: (a) the costs and benefits of the proposed action; (b) the likelihood of success of any action; and (c) the availability of alternative measures.</a:t>
            </a:r>
          </a:p>
          <a:p>
            <a:r>
              <a:rPr lang="en-US" dirty="0"/>
              <a:t>Here, the allegations made by the Complainant only raised a </a:t>
            </a:r>
            <a:r>
              <a:rPr lang="en-US" i="1" dirty="0"/>
              <a:t>suspicion</a:t>
            </a:r>
            <a:r>
              <a:rPr lang="en-US" dirty="0"/>
              <a:t> that the Defendant might have breached his directors’ duties. Accordingly, the likelihood of success was not particularly salient in this case.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68</a:t>
            </a:fld>
            <a:endParaRPr lang="en-US" dirty="0"/>
          </a:p>
        </p:txBody>
      </p:sp>
    </p:spTree>
    <p:extLst>
      <p:ext uri="{BB962C8B-B14F-4D97-AF65-F5344CB8AC3E}">
        <p14:creationId xmlns:p14="http://schemas.microsoft.com/office/powerpoint/2010/main" val="8459798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It has been suggested by several cases that the courts will consider the “interests of the company requirement” first, before considering the “good faith” requirement as it would be difficult for a plaintiff to establish good faith without first establishing that the claim is in the interests of the company, and the plaintiff would likely (but not necessarily) be able to establish the good faith requirement by showing the claim was in the interests of the company (among others, </a:t>
            </a:r>
            <a:r>
              <a:rPr lang="en-US" sz="2000" i="1" dirty="0"/>
              <a:t>Ma Wai Fong Kathryn v Trillion Investment Pte Ltd </a:t>
            </a:r>
            <a:r>
              <a:rPr lang="en-US" sz="2000" dirty="0"/>
              <a:t>[2020] 5 SLR 1374).</a:t>
            </a:r>
          </a:p>
          <a:p>
            <a:pPr lvl="1"/>
            <a:r>
              <a:rPr lang="en-US" sz="1800" dirty="0"/>
              <a:t>We have questioned the utility of such an approach (see above).</a:t>
            </a:r>
          </a:p>
          <a:p>
            <a:r>
              <a:rPr lang="en-US" sz="2000" dirty="0"/>
              <a:t>Nevertheless, some academics (e.g. Puchniak and Tan, 2016) opine that the three requirements in s 216A(3) should be strictly construed only to the extent that there is a real risk of abuse or unjustified court proceedings</a:t>
            </a:r>
          </a:p>
          <a:p>
            <a:r>
              <a:rPr lang="en-US" sz="2000" dirty="0"/>
              <a:t>This stands in stark contrast to suggestions by other academics (including myself!) that s 216A should be applied in the same strict manner that historically defined the common law approach.</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69</a:t>
            </a:fld>
            <a:endParaRPr lang="en-US" dirty="0"/>
          </a:p>
        </p:txBody>
      </p:sp>
    </p:spTree>
    <p:extLst>
      <p:ext uri="{BB962C8B-B14F-4D97-AF65-F5344CB8AC3E}">
        <p14:creationId xmlns:p14="http://schemas.microsoft.com/office/powerpoint/2010/main" val="508355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31858"/>
            <a:ext cx="11029615" cy="4355769"/>
          </a:xfrm>
        </p:spPr>
        <p:txBody>
          <a:bodyPr>
            <a:noAutofit/>
          </a:bodyPr>
          <a:lstStyle/>
          <a:p>
            <a:r>
              <a:rPr lang="en-US" sz="2000" dirty="0"/>
              <a:t>However, the starting position (for the CLDA) is that </a:t>
            </a:r>
            <a:r>
              <a:rPr lang="en-US" sz="2000" b="1" i="1" dirty="0"/>
              <a:t>the member bears all legal costs </a:t>
            </a:r>
            <a:r>
              <a:rPr lang="en-US" sz="2000" dirty="0"/>
              <a:t>in pursuing the derivative action, although the court has the </a:t>
            </a:r>
            <a:r>
              <a:rPr lang="en-US" sz="2000" b="1" i="1" dirty="0"/>
              <a:t>discretion</a:t>
            </a:r>
            <a:r>
              <a:rPr lang="en-US" sz="2000" dirty="0"/>
              <a:t> to order these costs to be borne by the company, regardless of whether the action proves to be successful (</a:t>
            </a:r>
            <a:r>
              <a:rPr lang="de-DE" sz="2000" i="1" dirty="0"/>
              <a:t>Wallersteiner v Moir (No 2) </a:t>
            </a:r>
            <a:r>
              <a:rPr lang="de-DE" sz="2000" dirty="0"/>
              <a:t>[1975] 1 QB 373</a:t>
            </a:r>
            <a:r>
              <a:rPr lang="en-US" sz="2000" dirty="0"/>
              <a:t>)). Similar principles apply for the SDA.</a:t>
            </a:r>
          </a:p>
          <a:p>
            <a:r>
              <a:rPr lang="en-US" sz="2000" dirty="0"/>
              <a:t>This gives rise to “free-riding” problems (also known as “collective-action” problems) where individual shareholders have little incentive to bring an action, since other shareholders can just “free-ride” on another shareholder’s derivative action.</a:t>
            </a:r>
          </a:p>
          <a:p>
            <a:pPr lvl="1"/>
            <a:r>
              <a:rPr lang="en-US" sz="1800" dirty="0"/>
              <a:t>If the DA succeeds, the company receives the benefits.</a:t>
            </a:r>
          </a:p>
          <a:p>
            <a:pPr lvl="1"/>
            <a:r>
              <a:rPr lang="en-US" sz="1800" dirty="0"/>
              <a:t>If the DA fails, the member (may, subject to the court’s discretion) bears all the costs.</a:t>
            </a:r>
          </a:p>
          <a:p>
            <a:r>
              <a:rPr lang="en-US" sz="2000" dirty="0"/>
              <a:t>If litigation is risky, each shareholder will be better off waiting for other shareholders to bring a DA, even if there is a legitimate breach of duty vis-à-vis the company.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spTree>
    <p:extLst>
      <p:ext uri="{BB962C8B-B14F-4D97-AF65-F5344CB8AC3E}">
        <p14:creationId xmlns:p14="http://schemas.microsoft.com/office/powerpoint/2010/main" val="195303456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1600" b="1" u="sng" dirty="0"/>
              <a:t>Puchniak and Tan (2016)</a:t>
            </a:r>
          </a:p>
          <a:p>
            <a:r>
              <a:rPr lang="en-US" sz="1600" dirty="0"/>
              <a:t>“In </a:t>
            </a:r>
            <a:r>
              <a:rPr lang="en-US" sz="1600" i="1" dirty="0"/>
              <a:t>Wong Lee Vui Willie v Li Qingyun</a:t>
            </a:r>
            <a:r>
              <a:rPr lang="en-US" sz="1600" dirty="0"/>
              <a:t> [2016] 1 SLR 696 (“Wong”),… his Honour helpfully clarified that </a:t>
            </a:r>
            <a:r>
              <a:rPr lang="en-US" sz="1600" b="1" i="1" dirty="0"/>
              <a:t>this contextual approach for determining the level of disclosure required</a:t>
            </a:r>
            <a:r>
              <a:rPr lang="en-US" sz="1600" dirty="0"/>
              <a:t> [concerning the notice requirement]was not in conflict with references in </a:t>
            </a:r>
            <a:r>
              <a:rPr lang="en-US" sz="1600" i="1" dirty="0"/>
              <a:t>Ang Thiam Swee v Low Hian Chor </a:t>
            </a:r>
            <a:r>
              <a:rPr lang="en-US" sz="1600" dirty="0"/>
              <a:t>[2013] 2 SLR 340 (“</a:t>
            </a:r>
            <a:r>
              <a:rPr lang="en-US" sz="1600" i="1" dirty="0"/>
              <a:t>Ang Thiam Swee</a:t>
            </a:r>
            <a:r>
              <a:rPr lang="en-US" sz="1600" dirty="0"/>
              <a:t>”) and </a:t>
            </a:r>
            <a:r>
              <a:rPr lang="en-US" sz="1600" i="1" dirty="0"/>
              <a:t>Lee Seng Eder v Wee Kim Chwee </a:t>
            </a:r>
            <a:r>
              <a:rPr lang="en-US" sz="1600" dirty="0"/>
              <a:t>[2014] 2 SLR 56 to the need for strict compliance suggested in the parliamentary debates on the introduction of s 216A. In so concluding, his Honour explained that the parliamentary debates mentioned “strict compliance” in the context of “the need to ensure that there be no abuse or unjustified court proceedings”: Wong at [29]. </a:t>
            </a:r>
            <a:r>
              <a:rPr lang="en-US" sz="1600" b="1" i="1" dirty="0"/>
              <a:t>As this case involved a deadlocked board, his Honour held that neither of these concerns were engaged. </a:t>
            </a:r>
            <a:r>
              <a:rPr lang="en-US" sz="1600" dirty="0"/>
              <a:t>The authors respectfully welcome this finding as it serves as a poignant reminder that </a:t>
            </a:r>
            <a:r>
              <a:rPr lang="en-US" sz="1600" b="1" i="1" dirty="0"/>
              <a:t>the three requirements in s 216A should be strictly applied only to the extent that there is a real risk of abuse or unjustified court proceedings. This stands in stark contrast to suggestions that s 216A should be applied in the same strict manner that historically defined the common law approach</a:t>
            </a:r>
            <a:r>
              <a:rPr lang="en-US" sz="1600" dirty="0"/>
              <a:t>….In this vein, it should be noted that the relevant parliamentary debates make clear that the primary impetus for introducing s 216A was to remove “the obstacles put in the way of such actions by the common law” and “provide more effective remedies for minority shareholders than existed at common law”:…Indeed, such a facilitative approach towards s 216A appears justified given that there is </a:t>
            </a:r>
            <a:r>
              <a:rPr lang="en-US" sz="1600" b="1" i="1" dirty="0"/>
              <a:t>scant evidence of systematic abuse of the statutory derivative action in the Commonwealth</a:t>
            </a:r>
            <a:r>
              <a:rPr lang="en-US" sz="1600" dirty="0"/>
              <a:t>. Conversely, there is evidence that the high cost and risks of bringing a statutory derivative action have limited its effectiveness as a remedy for aggrieved minority shareholders, particularly in the UK”</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70</a:t>
            </a:fld>
            <a:endParaRPr lang="en-US" dirty="0"/>
          </a:p>
        </p:txBody>
      </p:sp>
    </p:spTree>
    <p:extLst>
      <p:ext uri="{BB962C8B-B14F-4D97-AF65-F5344CB8AC3E}">
        <p14:creationId xmlns:p14="http://schemas.microsoft.com/office/powerpoint/2010/main" val="22129145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Comment: Difficult to determine whether Puchniak and Tan (2016) are correct on this without more empirical evidence.</a:t>
            </a:r>
          </a:p>
          <a:p>
            <a:r>
              <a:rPr lang="en-US" sz="2000" dirty="0"/>
              <a:t>As mentioned, the law has to balance two competing considerations regarding the scope of derivative actions: The legitimate interests of the majority shareholders vs the legitimate interests of minority shareholders (see Slide Deck 18).</a:t>
            </a:r>
          </a:p>
          <a:p>
            <a:r>
              <a:rPr lang="en-US" sz="2000" dirty="0"/>
              <a:t>The lack of DAs in the commonwealth could simply mean that (1) corporate abuse by majority shareholders is not endemic, (2) that minority shareholders “price in” the possibility of exploitation/abuse, (3) that such disputes are settled out of court, either via the internal governance mechanism of the company or otherwise, or (4) that there are superior remedies available to minority shareholders relative to derivative actions.</a:t>
            </a:r>
          </a:p>
          <a:p>
            <a:pPr lvl="1"/>
            <a:r>
              <a:rPr lang="en-US" sz="1800" dirty="0"/>
              <a:t>If any one or more of these reasons are driving the lack of DAs in the commonwealth, widening the scope of derivative actions would not improve corporate governance.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71</a:t>
            </a:fld>
            <a:endParaRPr lang="en-US" dirty="0"/>
          </a:p>
        </p:txBody>
      </p:sp>
    </p:spTree>
    <p:extLst>
      <p:ext uri="{BB962C8B-B14F-4D97-AF65-F5344CB8AC3E}">
        <p14:creationId xmlns:p14="http://schemas.microsoft.com/office/powerpoint/2010/main" val="25845828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i="1" dirty="0"/>
              <a:t>Tiong Sze Yin Serene v HC Surgical Specialists Ltd </a:t>
            </a:r>
            <a:r>
              <a:rPr lang="en-US" sz="2000" dirty="0"/>
              <a:t>[2020] 3 SLR 1269 was the first reported decision in which a shareholder has attempted to pursue a derivative action in a Singapore listed company (NB: it failed).</a:t>
            </a:r>
          </a:p>
          <a:p>
            <a:r>
              <a:rPr lang="en-US" sz="2000" dirty="0"/>
              <a:t>One reason for the dearth in derivative actions in listed companies is that it normally does not make financial sense for a shareholder in a listed company to pursue a derivative action.</a:t>
            </a:r>
          </a:p>
          <a:p>
            <a:r>
              <a:rPr lang="en-US" sz="2000" dirty="0"/>
              <a:t>As mentioned in the Introduction, shareholders are </a:t>
            </a:r>
            <a:r>
              <a:rPr lang="en-US" sz="2000" i="1" dirty="0"/>
              <a:t>prima facie </a:t>
            </a:r>
            <a:r>
              <a:rPr lang="en-US" sz="2000" dirty="0"/>
              <a:t>responsible for the cost of pursuing the derivative action, but if the derivative action succeeds, the damages are paid to the company (not the shareholders) – creating a severe “free-riding” problem.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72</a:t>
            </a:fld>
            <a:endParaRPr lang="en-US" dirty="0"/>
          </a:p>
        </p:txBody>
      </p:sp>
    </p:spTree>
    <p:extLst>
      <p:ext uri="{BB962C8B-B14F-4D97-AF65-F5344CB8AC3E}">
        <p14:creationId xmlns:p14="http://schemas.microsoft.com/office/powerpoint/2010/main" val="51326375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statutory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As a result, derivative actions in listed companies around the world generally only occur when they are driven by contingency fee lawyers or shareholders who decide to pursue the derivative action for reasons other than financial gain</a:t>
            </a:r>
          </a:p>
          <a:p>
            <a:r>
              <a:rPr lang="en-US" sz="2000" dirty="0"/>
              <a:t>Prof Puchniak opines that as contingency fees are not permitted in Singapore, it is unsurprising that this case was driven by a shareholder for reasons other than financial gain.  </a:t>
            </a:r>
          </a:p>
          <a:p>
            <a:r>
              <a:rPr lang="en-US" sz="2000" dirty="0"/>
              <a:t>The High Court suggested that purchasing a minimum amount of shares to get standing to bring a derivative action may equate to bad faith.</a:t>
            </a:r>
          </a:p>
          <a:p>
            <a:pPr lvl="1"/>
            <a:r>
              <a:rPr lang="en-US" sz="1800" dirty="0"/>
              <a:t>Prof Puchniak argues that this must be seen in the context of this case in which the High Court held on other grounds that the plaintiff had a lack of good faith and that the derivative action was not in the interests of the company. This suggests that it may still be possible for a person to buy shares in a listed company to bring a derivative action that is in the interests of the company and that this would not be seen as lacking “good faith”</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73</a:t>
            </a:fld>
            <a:endParaRPr lang="en-US" dirty="0"/>
          </a:p>
        </p:txBody>
      </p:sp>
    </p:spTree>
    <p:extLst>
      <p:ext uri="{BB962C8B-B14F-4D97-AF65-F5344CB8AC3E}">
        <p14:creationId xmlns:p14="http://schemas.microsoft.com/office/powerpoint/2010/main" val="2256904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sz="2000" dirty="0"/>
              <a:t>See you guys next class.</a:t>
            </a:r>
            <a:endParaRPr lang="en-US" sz="2000"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74</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Although the caselaw on the CLDA is not entirely coherent, there is a general view that there are two elements that must be established for a common law derivative action (“CLDA”) to be allowed to proceed:</a:t>
            </a:r>
          </a:p>
          <a:p>
            <a:pPr marL="457200" indent="-457200">
              <a:buFont typeface="+mj-lt"/>
              <a:buAutoNum type="arabicPeriod"/>
            </a:pPr>
            <a:r>
              <a:rPr lang="en-US" sz="2000" dirty="0"/>
              <a:t>The </a:t>
            </a:r>
            <a:r>
              <a:rPr lang="en-US" sz="2000" i="1" dirty="0"/>
              <a:t>company</a:t>
            </a:r>
            <a:r>
              <a:rPr lang="en-US" sz="2000" dirty="0"/>
              <a:t> is </a:t>
            </a:r>
            <a:r>
              <a:rPr lang="en-US" sz="2000" i="1" dirty="0"/>
              <a:t>prima facie </a:t>
            </a:r>
            <a:r>
              <a:rPr lang="en-US" sz="2000" dirty="0"/>
              <a:t>entitled to the relief claimed.</a:t>
            </a:r>
          </a:p>
          <a:p>
            <a:pPr marL="457200" indent="-457200">
              <a:buFont typeface="+mj-lt"/>
              <a:buAutoNum type="arabicPeriod"/>
            </a:pPr>
            <a:r>
              <a:rPr lang="en-US" sz="2000" dirty="0"/>
              <a:t>“Fraud on the minority” committed by the wrongdoers who breached their duties to the company.</a:t>
            </a:r>
          </a:p>
          <a:p>
            <a:pPr lvl="1"/>
            <a:r>
              <a:rPr lang="en-US" sz="1800" dirty="0"/>
              <a:t>Benefit to the wrongdoers (usually directors)</a:t>
            </a:r>
          </a:p>
          <a:p>
            <a:pPr lvl="1"/>
            <a:r>
              <a:rPr lang="en-US" sz="1800" dirty="0"/>
              <a:t>Detriment to the company</a:t>
            </a:r>
          </a:p>
          <a:p>
            <a:pPr lvl="1"/>
            <a:r>
              <a:rPr lang="en-US" sz="1800" dirty="0"/>
              <a:t>Wrongdoer control (that stifles the company from commencing an action itself).</a:t>
            </a:r>
          </a:p>
          <a:p>
            <a:r>
              <a:rPr lang="en-US" sz="2000" dirty="0"/>
              <a:t>A crucial point concerning derivative actions is that the court maintains </a:t>
            </a:r>
            <a:r>
              <a:rPr lang="en-US" sz="2000" b="1" i="1" dirty="0"/>
              <a:t>discretion</a:t>
            </a:r>
            <a:r>
              <a:rPr lang="en-US" sz="2000" dirty="0"/>
              <a:t> to decide whether to grant leave. Even if all elements are satisfied, the court can still deny leave to acquire standing!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a:t>
            </a:fld>
            <a:endParaRPr lang="en-US" dirty="0"/>
          </a:p>
        </p:txBody>
      </p:sp>
    </p:spTree>
    <p:extLst>
      <p:ext uri="{BB962C8B-B14F-4D97-AF65-F5344CB8AC3E}">
        <p14:creationId xmlns:p14="http://schemas.microsoft.com/office/powerpoint/2010/main" val="2748727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common law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u="sng" dirty="0"/>
              <a:t>Element 1 of the CLDA Test: The Company is prima facie entitled to the relief claimed</a:t>
            </a:r>
          </a:p>
          <a:p>
            <a:r>
              <a:rPr lang="en-US" dirty="0"/>
              <a:t>The complainant must establish that the company has a reasonable basis for the relief claimed and that the action sought is a legitimate or arguable one. </a:t>
            </a:r>
          </a:p>
          <a:p>
            <a:r>
              <a:rPr lang="en-US" dirty="0"/>
              <a:t>However, the complainant does not need to prove the company’s claim on a balance of probabilities but only on a </a:t>
            </a:r>
            <a:r>
              <a:rPr lang="en-US" i="1" dirty="0"/>
              <a:t>prima facie</a:t>
            </a:r>
            <a:r>
              <a:rPr lang="en-US" dirty="0"/>
              <a:t> basis.</a:t>
            </a:r>
          </a:p>
          <a:p>
            <a:r>
              <a:rPr lang="en-US" dirty="0"/>
              <a:t>What is the justification for this requirement? Prior to </a:t>
            </a:r>
            <a:r>
              <a:rPr lang="en-US" i="1" dirty="0"/>
              <a:t>Prudential Assurance Co Ltd v Newman Industries Ltd (No 2) </a:t>
            </a:r>
            <a:r>
              <a:rPr lang="en-US" dirty="0"/>
              <a:t>[1982] Ch 204, minority shareholders often commenced actions without the leave of the court, joining the company as the defendant. While this violated the rule in </a:t>
            </a:r>
            <a:r>
              <a:rPr lang="en-US" i="1" dirty="0"/>
              <a:t>Foss</a:t>
            </a:r>
            <a:r>
              <a:rPr lang="en-US" dirty="0"/>
              <a:t>, defendants had to apply to strike out the action on this basis – creating costly and unnecessary litigation.</a:t>
            </a:r>
          </a:p>
          <a:p>
            <a:r>
              <a:rPr lang="en-US" dirty="0"/>
              <a:t>Furthermore, the court faces a conundrum in the allocation of standing to non-right holders:</a:t>
            </a:r>
          </a:p>
          <a:p>
            <a:pPr lvl="1"/>
            <a:r>
              <a:rPr lang="en-US" dirty="0"/>
              <a:t>Either the truth of every allegation in the statement of claim is to be assumed, in which case the coy and its innocent shareholders might be subjected to groundless claims, or </a:t>
            </a:r>
          </a:p>
          <a:p>
            <a:pPr lvl="1"/>
            <a:r>
              <a:rPr lang="en-US" dirty="0"/>
              <a:t>the action had to be fought to a conclusion before the plaintiffs' right to bring a derivative action could be established. </a:t>
            </a:r>
          </a:p>
          <a:p>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a:t>
            </a:fld>
            <a:endParaRPr lang="en-US" dirty="0"/>
          </a:p>
        </p:txBody>
      </p:sp>
    </p:spTree>
    <p:extLst>
      <p:ext uri="{BB962C8B-B14F-4D97-AF65-F5344CB8AC3E}">
        <p14:creationId xmlns:p14="http://schemas.microsoft.com/office/powerpoint/2010/main" val="3484624700"/>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26634</TotalTime>
  <Words>13727</Words>
  <Application>Microsoft Office PowerPoint</Application>
  <PresentationFormat>Widescreen</PresentationFormat>
  <Paragraphs>549</Paragraphs>
  <Slides>74</Slides>
  <Notes>74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74</vt:i4>
      </vt:variant>
    </vt:vector>
  </HeadingPairs>
  <TitlesOfParts>
    <vt:vector size="78" baseType="lpstr">
      <vt:lpstr>Calibri</vt:lpstr>
      <vt:lpstr>Gill Sans MT</vt:lpstr>
      <vt:lpstr>Wingdings 2</vt:lpstr>
      <vt:lpstr>Dividend</vt:lpstr>
      <vt:lpstr>Company Law (LC2008C) 17. SHAREHOLDER LITIGATION – CORPORATE WRONGS II</vt:lpstr>
      <vt:lpstr>SHAREHOLDER LITIGATION – CORPORATE WRONGS II</vt:lpstr>
      <vt:lpstr>introduction</vt:lpstr>
      <vt:lpstr>introduction</vt:lpstr>
      <vt:lpstr>introduction</vt:lpstr>
      <vt:lpstr>introduction</vt:lpstr>
      <vt:lpstr>introduction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common law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The statutory derivative action</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4: Business Vehicles, Corporate Personality and Attributes (PART I)</dc:title>
  <dc:creator>Khoo Chian Yian Kenneth</dc:creator>
  <cp:lastModifiedBy>Kenneth Khoo</cp:lastModifiedBy>
  <cp:revision>2047</cp:revision>
  <dcterms:created xsi:type="dcterms:W3CDTF">2020-08-23T16:07:02Z</dcterms:created>
  <dcterms:modified xsi:type="dcterms:W3CDTF">2025-10-15T02:47:08Z</dcterms:modified>
</cp:coreProperties>
</file>