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85"/>
  </p:notesMasterIdLst>
  <p:sldIdLst>
    <p:sldId id="256" r:id="rId2"/>
    <p:sldId id="258" r:id="rId3"/>
    <p:sldId id="1152" r:id="rId4"/>
    <p:sldId id="813" r:id="rId5"/>
    <p:sldId id="1153" r:id="rId6"/>
    <p:sldId id="1154" r:id="rId7"/>
    <p:sldId id="367" r:id="rId8"/>
    <p:sldId id="1155" r:id="rId9"/>
    <p:sldId id="372" r:id="rId10"/>
    <p:sldId id="1250" r:id="rId11"/>
    <p:sldId id="1252" r:id="rId12"/>
    <p:sldId id="1156" r:id="rId13"/>
    <p:sldId id="1253" r:id="rId14"/>
    <p:sldId id="1157" r:id="rId15"/>
    <p:sldId id="1158" r:id="rId16"/>
    <p:sldId id="1159" r:id="rId17"/>
    <p:sldId id="1254" r:id="rId18"/>
    <p:sldId id="1160" r:id="rId19"/>
    <p:sldId id="1161" r:id="rId20"/>
    <p:sldId id="1162" r:id="rId21"/>
    <p:sldId id="1164" r:id="rId22"/>
    <p:sldId id="1165" r:id="rId23"/>
    <p:sldId id="1166" r:id="rId24"/>
    <p:sldId id="1167" r:id="rId25"/>
    <p:sldId id="1169" r:id="rId26"/>
    <p:sldId id="1265" r:id="rId27"/>
    <p:sldId id="1170" r:id="rId28"/>
    <p:sldId id="1197" r:id="rId29"/>
    <p:sldId id="1198" r:id="rId30"/>
    <p:sldId id="1199" r:id="rId31"/>
    <p:sldId id="1175" r:id="rId32"/>
    <p:sldId id="1176" r:id="rId33"/>
    <p:sldId id="1177" r:id="rId34"/>
    <p:sldId id="1178" r:id="rId35"/>
    <p:sldId id="1168" r:id="rId36"/>
    <p:sldId id="1255" r:id="rId37"/>
    <p:sldId id="1173" r:id="rId38"/>
    <p:sldId id="1171" r:id="rId39"/>
    <p:sldId id="1256" r:id="rId40"/>
    <p:sldId id="1181" r:id="rId41"/>
    <p:sldId id="1182" r:id="rId42"/>
    <p:sldId id="1257" r:id="rId43"/>
    <p:sldId id="1184" r:id="rId44"/>
    <p:sldId id="1259" r:id="rId45"/>
    <p:sldId id="1260" r:id="rId46"/>
    <p:sldId id="1261" r:id="rId47"/>
    <p:sldId id="1185" r:id="rId48"/>
    <p:sldId id="1262" r:id="rId49"/>
    <p:sldId id="1263" r:id="rId50"/>
    <p:sldId id="1186" r:id="rId51"/>
    <p:sldId id="1187" r:id="rId52"/>
    <p:sldId id="1188" r:id="rId53"/>
    <p:sldId id="1264" r:id="rId54"/>
    <p:sldId id="1266" r:id="rId55"/>
    <p:sldId id="1193" r:id="rId56"/>
    <p:sldId id="1194" r:id="rId57"/>
    <p:sldId id="1195" r:id="rId58"/>
    <p:sldId id="1201" r:id="rId59"/>
    <p:sldId id="1202" r:id="rId60"/>
    <p:sldId id="1203" r:id="rId61"/>
    <p:sldId id="1204" r:id="rId62"/>
    <p:sldId id="1267" r:id="rId63"/>
    <p:sldId id="1269" r:id="rId64"/>
    <p:sldId id="1205" r:id="rId65"/>
    <p:sldId id="1206" r:id="rId66"/>
    <p:sldId id="1271" r:id="rId67"/>
    <p:sldId id="1207" r:id="rId68"/>
    <p:sldId id="1208" r:id="rId69"/>
    <p:sldId id="1209" r:id="rId70"/>
    <p:sldId id="1210" r:id="rId71"/>
    <p:sldId id="1272" r:id="rId72"/>
    <p:sldId id="1211" r:id="rId73"/>
    <p:sldId id="1212" r:id="rId74"/>
    <p:sldId id="1213" r:id="rId75"/>
    <p:sldId id="1273" r:id="rId76"/>
    <p:sldId id="1214" r:id="rId77"/>
    <p:sldId id="1215" r:id="rId78"/>
    <p:sldId id="1216" r:id="rId79"/>
    <p:sldId id="1217" r:id="rId80"/>
    <p:sldId id="1274" r:id="rId81"/>
    <p:sldId id="1275" r:id="rId82"/>
    <p:sldId id="1276" r:id="rId83"/>
    <p:sldId id="1218" r:id="rId8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80807" autoAdjust="0"/>
  </p:normalViewPr>
  <p:slideViewPr>
    <p:cSldViewPr snapToGrid="0">
      <p:cViewPr varScale="1">
        <p:scale>
          <a:sx n="60" d="100"/>
          <a:sy n="60" d="100"/>
        </p:scale>
        <p:origin x="837"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11/3/2025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845528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3471207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1540577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840443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470394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451296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746808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2162215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118823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4190257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3601278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740700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942952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3366440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738840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40311294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638541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873379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16707806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600514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271767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923525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39746634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39866044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42881826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1846700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13815422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2712937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3533557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13683838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322228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16900834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14697178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9023138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8204356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8336933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12969508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8082200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9439658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11224352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3423885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4473105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40778706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10578015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6922547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4008821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29249429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9553245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42186731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21534160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23039373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120532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688828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42113270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61</a:t>
            </a:fld>
            <a:endParaRPr lang="en-US" dirty="0"/>
          </a:p>
        </p:txBody>
      </p:sp>
    </p:spTree>
    <p:extLst>
      <p:ext uri="{BB962C8B-B14F-4D97-AF65-F5344CB8AC3E}">
        <p14:creationId xmlns:p14="http://schemas.microsoft.com/office/powerpoint/2010/main" val="33849923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62</a:t>
            </a:fld>
            <a:endParaRPr lang="en-US" dirty="0"/>
          </a:p>
        </p:txBody>
      </p:sp>
    </p:spTree>
    <p:extLst>
      <p:ext uri="{BB962C8B-B14F-4D97-AF65-F5344CB8AC3E}">
        <p14:creationId xmlns:p14="http://schemas.microsoft.com/office/powerpoint/2010/main" val="19108375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63</a:t>
            </a:fld>
            <a:endParaRPr lang="en-US" dirty="0"/>
          </a:p>
        </p:txBody>
      </p:sp>
    </p:spTree>
    <p:extLst>
      <p:ext uri="{BB962C8B-B14F-4D97-AF65-F5344CB8AC3E}">
        <p14:creationId xmlns:p14="http://schemas.microsoft.com/office/powerpoint/2010/main" val="231779787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64</a:t>
            </a:fld>
            <a:endParaRPr lang="en-US" dirty="0"/>
          </a:p>
        </p:txBody>
      </p:sp>
    </p:spTree>
    <p:extLst>
      <p:ext uri="{BB962C8B-B14F-4D97-AF65-F5344CB8AC3E}">
        <p14:creationId xmlns:p14="http://schemas.microsoft.com/office/powerpoint/2010/main" val="35076543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65</a:t>
            </a:fld>
            <a:endParaRPr lang="en-US" dirty="0"/>
          </a:p>
        </p:txBody>
      </p:sp>
    </p:spTree>
    <p:extLst>
      <p:ext uri="{BB962C8B-B14F-4D97-AF65-F5344CB8AC3E}">
        <p14:creationId xmlns:p14="http://schemas.microsoft.com/office/powerpoint/2010/main" val="12406478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66</a:t>
            </a:fld>
            <a:endParaRPr lang="en-US" dirty="0"/>
          </a:p>
        </p:txBody>
      </p:sp>
    </p:spTree>
    <p:extLst>
      <p:ext uri="{BB962C8B-B14F-4D97-AF65-F5344CB8AC3E}">
        <p14:creationId xmlns:p14="http://schemas.microsoft.com/office/powerpoint/2010/main" val="30010754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67</a:t>
            </a:fld>
            <a:endParaRPr lang="en-US" dirty="0"/>
          </a:p>
        </p:txBody>
      </p:sp>
    </p:spTree>
    <p:extLst>
      <p:ext uri="{BB962C8B-B14F-4D97-AF65-F5344CB8AC3E}">
        <p14:creationId xmlns:p14="http://schemas.microsoft.com/office/powerpoint/2010/main" val="42579805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68</a:t>
            </a:fld>
            <a:endParaRPr lang="en-US" dirty="0"/>
          </a:p>
        </p:txBody>
      </p:sp>
    </p:spTree>
    <p:extLst>
      <p:ext uri="{BB962C8B-B14F-4D97-AF65-F5344CB8AC3E}">
        <p14:creationId xmlns:p14="http://schemas.microsoft.com/office/powerpoint/2010/main" val="13813318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69</a:t>
            </a:fld>
            <a:endParaRPr lang="en-US" dirty="0"/>
          </a:p>
        </p:txBody>
      </p:sp>
    </p:spTree>
    <p:extLst>
      <p:ext uri="{BB962C8B-B14F-4D97-AF65-F5344CB8AC3E}">
        <p14:creationId xmlns:p14="http://schemas.microsoft.com/office/powerpoint/2010/main" val="3283215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34794290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70</a:t>
            </a:fld>
            <a:endParaRPr lang="en-US" dirty="0"/>
          </a:p>
        </p:txBody>
      </p:sp>
    </p:spTree>
    <p:extLst>
      <p:ext uri="{BB962C8B-B14F-4D97-AF65-F5344CB8AC3E}">
        <p14:creationId xmlns:p14="http://schemas.microsoft.com/office/powerpoint/2010/main" val="49635252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71</a:t>
            </a:fld>
            <a:endParaRPr lang="en-US" dirty="0"/>
          </a:p>
        </p:txBody>
      </p:sp>
    </p:spTree>
    <p:extLst>
      <p:ext uri="{BB962C8B-B14F-4D97-AF65-F5344CB8AC3E}">
        <p14:creationId xmlns:p14="http://schemas.microsoft.com/office/powerpoint/2010/main" val="37552417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72</a:t>
            </a:fld>
            <a:endParaRPr lang="en-US" dirty="0"/>
          </a:p>
        </p:txBody>
      </p:sp>
    </p:spTree>
    <p:extLst>
      <p:ext uri="{BB962C8B-B14F-4D97-AF65-F5344CB8AC3E}">
        <p14:creationId xmlns:p14="http://schemas.microsoft.com/office/powerpoint/2010/main" val="33074351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73</a:t>
            </a:fld>
            <a:endParaRPr lang="en-US" dirty="0"/>
          </a:p>
        </p:txBody>
      </p:sp>
    </p:spTree>
    <p:extLst>
      <p:ext uri="{BB962C8B-B14F-4D97-AF65-F5344CB8AC3E}">
        <p14:creationId xmlns:p14="http://schemas.microsoft.com/office/powerpoint/2010/main" val="25595601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74</a:t>
            </a:fld>
            <a:endParaRPr lang="en-US" dirty="0"/>
          </a:p>
        </p:txBody>
      </p:sp>
    </p:spTree>
    <p:extLst>
      <p:ext uri="{BB962C8B-B14F-4D97-AF65-F5344CB8AC3E}">
        <p14:creationId xmlns:p14="http://schemas.microsoft.com/office/powerpoint/2010/main" val="165030412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75</a:t>
            </a:fld>
            <a:endParaRPr lang="en-US" dirty="0"/>
          </a:p>
        </p:txBody>
      </p:sp>
    </p:spTree>
    <p:extLst>
      <p:ext uri="{BB962C8B-B14F-4D97-AF65-F5344CB8AC3E}">
        <p14:creationId xmlns:p14="http://schemas.microsoft.com/office/powerpoint/2010/main" val="288273924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76</a:t>
            </a:fld>
            <a:endParaRPr lang="en-US" dirty="0"/>
          </a:p>
        </p:txBody>
      </p:sp>
    </p:spTree>
    <p:extLst>
      <p:ext uri="{BB962C8B-B14F-4D97-AF65-F5344CB8AC3E}">
        <p14:creationId xmlns:p14="http://schemas.microsoft.com/office/powerpoint/2010/main" val="41285302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77</a:t>
            </a:fld>
            <a:endParaRPr lang="en-US" dirty="0"/>
          </a:p>
        </p:txBody>
      </p:sp>
    </p:spTree>
    <p:extLst>
      <p:ext uri="{BB962C8B-B14F-4D97-AF65-F5344CB8AC3E}">
        <p14:creationId xmlns:p14="http://schemas.microsoft.com/office/powerpoint/2010/main" val="199769650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78</a:t>
            </a:fld>
            <a:endParaRPr lang="en-US" dirty="0"/>
          </a:p>
        </p:txBody>
      </p:sp>
    </p:spTree>
    <p:extLst>
      <p:ext uri="{BB962C8B-B14F-4D97-AF65-F5344CB8AC3E}">
        <p14:creationId xmlns:p14="http://schemas.microsoft.com/office/powerpoint/2010/main" val="11558805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79</a:t>
            </a:fld>
            <a:endParaRPr lang="en-US" dirty="0"/>
          </a:p>
        </p:txBody>
      </p:sp>
    </p:spTree>
    <p:extLst>
      <p:ext uri="{BB962C8B-B14F-4D97-AF65-F5344CB8AC3E}">
        <p14:creationId xmlns:p14="http://schemas.microsoft.com/office/powerpoint/2010/main" val="4099812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135716732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“negative” case of sorts</a:t>
            </a:r>
          </a:p>
        </p:txBody>
      </p:sp>
      <p:sp>
        <p:nvSpPr>
          <p:cNvPr id="4" name="Slide Number Placeholder 3"/>
          <p:cNvSpPr>
            <a:spLocks noGrp="1"/>
          </p:cNvSpPr>
          <p:nvPr>
            <p:ph type="sldNum" sz="quarter" idx="5"/>
          </p:nvPr>
        </p:nvSpPr>
        <p:spPr/>
        <p:txBody>
          <a:bodyPr/>
          <a:lstStyle/>
          <a:p>
            <a:fld id="{C5CB39C3-7704-43B7-896D-E2F268455EEA}" type="slidenum">
              <a:rPr lang="en-US" smtClean="0"/>
              <a:t>80</a:t>
            </a:fld>
            <a:endParaRPr lang="en-US" dirty="0"/>
          </a:p>
        </p:txBody>
      </p:sp>
    </p:spTree>
    <p:extLst>
      <p:ext uri="{BB962C8B-B14F-4D97-AF65-F5344CB8AC3E}">
        <p14:creationId xmlns:p14="http://schemas.microsoft.com/office/powerpoint/2010/main" val="1138631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81</a:t>
            </a:fld>
            <a:endParaRPr lang="en-US" dirty="0"/>
          </a:p>
        </p:txBody>
      </p:sp>
    </p:spTree>
    <p:extLst>
      <p:ext uri="{BB962C8B-B14F-4D97-AF65-F5344CB8AC3E}">
        <p14:creationId xmlns:p14="http://schemas.microsoft.com/office/powerpoint/2010/main" val="185336732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82</a:t>
            </a:fld>
            <a:endParaRPr lang="en-US" dirty="0"/>
          </a:p>
        </p:txBody>
      </p:sp>
    </p:spTree>
    <p:extLst>
      <p:ext uri="{BB962C8B-B14F-4D97-AF65-F5344CB8AC3E}">
        <p14:creationId xmlns:p14="http://schemas.microsoft.com/office/powerpoint/2010/main" val="32638105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83</a:t>
            </a:fld>
            <a:endParaRPr lang="en-US" dirty="0"/>
          </a:p>
        </p:txBody>
      </p:sp>
    </p:spTree>
    <p:extLst>
      <p:ext uri="{BB962C8B-B14F-4D97-AF65-F5344CB8AC3E}">
        <p14:creationId xmlns:p14="http://schemas.microsoft.com/office/powerpoint/2010/main" val="2834069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450202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11/3/2025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11/3/2025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11/3/2025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11/3/2025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11/3/2025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9"/>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18. SHAREHOLDER LITIGATION – PERSONAL WRONGS</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48968"/>
            <a:ext cx="11029615" cy="4355769"/>
          </a:xfrm>
        </p:spPr>
        <p:txBody>
          <a:bodyPr>
            <a:noAutofit/>
          </a:bodyPr>
          <a:lstStyle/>
          <a:p>
            <a:r>
              <a:rPr lang="en-US" sz="2000" dirty="0"/>
              <a:t>Hirschman (1970): In such situations, the shareholder should simply exit the organization (“exit”) instead of trying to exercise control rights (“voice”).</a:t>
            </a:r>
          </a:p>
          <a:p>
            <a:r>
              <a:rPr lang="en-US" sz="2000" dirty="0"/>
              <a:t>Problem: In companies without buyout clauses/provisions in their constitutions, minority shareholders have no means of exit – and no means of transferring their shares to 3Ps</a:t>
            </a:r>
          </a:p>
          <a:p>
            <a:pPr lvl="1"/>
            <a:r>
              <a:rPr lang="en-US" sz="1800" dirty="0"/>
              <a:t>Recall Slide Deck 17 and transfer restrictions.</a:t>
            </a:r>
          </a:p>
          <a:p>
            <a:r>
              <a:rPr lang="en-US" sz="2000" dirty="0"/>
              <a:t>Furthermore, Singapore’s corporate law regime does not vest </a:t>
            </a:r>
            <a:r>
              <a:rPr lang="en-US" sz="2000" i="1" dirty="0"/>
              <a:t>appraisal rights </a:t>
            </a:r>
            <a:r>
              <a:rPr lang="en-US" sz="2000" dirty="0"/>
              <a:t>in members as a default rule, where members have the right to seek a buyout from the company/other members under certain circumstances.</a:t>
            </a:r>
          </a:p>
          <a:p>
            <a:r>
              <a:rPr lang="en-US" sz="2000" dirty="0"/>
              <a:t>Thus, it is unsurprising that the </a:t>
            </a:r>
            <a:r>
              <a:rPr lang="en-US" sz="2000" b="1" i="1" dirty="0"/>
              <a:t>primary remedy offered by breaches of s 216 CA is that of a court-ordered buyout</a:t>
            </a:r>
            <a:r>
              <a:rPr lang="en-US" sz="2000" dirty="0"/>
              <a:t>. Usually, the majority member is ordered to purchase the minority member’s shares at a valuation determined by the court.</a:t>
            </a:r>
          </a:p>
          <a:p>
            <a:pPr lvl="1"/>
            <a:r>
              <a:rPr lang="en-US" sz="1800" dirty="0"/>
              <a:t>Note that if the buyout were voluntary, it would resemble a sale of shares on the secondary market for shares, not the primary market. Company is not involved in the transaction.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811894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59478"/>
            <a:ext cx="11029615" cy="4355769"/>
          </a:xfrm>
        </p:spPr>
        <p:txBody>
          <a:bodyPr>
            <a:noAutofit/>
          </a:bodyPr>
          <a:lstStyle/>
          <a:p>
            <a:r>
              <a:rPr lang="en-US" sz="2000" dirty="0"/>
              <a:t>The minority shareholder’s conundrum is compounded by the fact that in smaller (private) companies, the controlling/majority shareholders are </a:t>
            </a:r>
            <a:r>
              <a:rPr lang="en-US" sz="2000" b="1" i="1" dirty="0"/>
              <a:t>also</a:t>
            </a:r>
            <a:r>
              <a:rPr lang="en-US" sz="2000" dirty="0"/>
              <a:t> board members.</a:t>
            </a:r>
          </a:p>
          <a:p>
            <a:pPr lvl="1"/>
            <a:r>
              <a:rPr lang="en-US" sz="1800" dirty="0"/>
              <a:t>Recall that a controlling shareholder is usually able to appoint a “loyal” board or himself/herself to the board by way of the GM’s appointment rights.</a:t>
            </a:r>
          </a:p>
          <a:p>
            <a:r>
              <a:rPr lang="en-US" sz="2000" dirty="0"/>
              <a:t>Thus, a controlling shareholder effectively controls </a:t>
            </a:r>
            <a:r>
              <a:rPr lang="en-US" sz="2000" b="1" i="1" dirty="0"/>
              <a:t>both</a:t>
            </a:r>
            <a:r>
              <a:rPr lang="en-US" sz="2000" dirty="0"/>
              <a:t> organs of the company (</a:t>
            </a:r>
            <a:r>
              <a:rPr lang="en-US" sz="2000" i="1" dirty="0"/>
              <a:t>Meridian Global Funds</a:t>
            </a:r>
            <a:r>
              <a:rPr lang="en-US" sz="2000" dirty="0"/>
              <a:t>) – the BoD as well as the GM. See </a:t>
            </a:r>
            <a:r>
              <a:rPr lang="en-US" sz="2000" i="1" dirty="0"/>
              <a:t>Cook v </a:t>
            </a:r>
            <a:r>
              <a:rPr lang="en-US" sz="2000" i="1" dirty="0" err="1"/>
              <a:t>Deeks</a:t>
            </a:r>
            <a:r>
              <a:rPr lang="en-US" sz="2000" dirty="0"/>
              <a:t>.</a:t>
            </a:r>
            <a:endParaRPr lang="en-US" sz="1800" dirty="0"/>
          </a:p>
          <a:p>
            <a:r>
              <a:rPr lang="en-US" sz="2000" dirty="0"/>
              <a:t>If contracting is very incomplete, the shareholder has effectively no recourse against majority shareholder opportunism beyond a derivative action (Slide Decks 18 and 19).</a:t>
            </a:r>
          </a:p>
          <a:p>
            <a:pPr lvl="1"/>
            <a:r>
              <a:rPr lang="en-US" sz="1800" dirty="0"/>
              <a:t>However, derivative actions suffer from major collective action (i.e. “free-riding”) problems and are also </a:t>
            </a:r>
            <a:r>
              <a:rPr lang="en-US" sz="1800" b="1" i="1" dirty="0"/>
              <a:t>limited to corporate wrongs</a:t>
            </a:r>
            <a:r>
              <a:rPr lang="en-US" sz="1800" dirty="0"/>
              <a:t>.</a:t>
            </a:r>
          </a:p>
          <a:p>
            <a:pPr lvl="1"/>
            <a:r>
              <a:rPr lang="en-US" sz="1800" dirty="0"/>
              <a:t>Thus, under a derivative action, the shareholder cannot recover personal losses from majority shareholder opportunism, </a:t>
            </a:r>
            <a:r>
              <a:rPr lang="en-US" sz="1800" i="1" dirty="0"/>
              <a:t>even if </a:t>
            </a:r>
            <a:r>
              <a:rPr lang="en-US" sz="1800" dirty="0"/>
              <a:t>they are </a:t>
            </a:r>
            <a:r>
              <a:rPr lang="en-US" sz="1800" b="1" i="1" dirty="0"/>
              <a:t>not reflective losses</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227812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48968"/>
            <a:ext cx="11029615" cy="4355769"/>
          </a:xfrm>
        </p:spPr>
        <p:txBody>
          <a:bodyPr>
            <a:noAutofit/>
          </a:bodyPr>
          <a:lstStyle/>
          <a:p>
            <a:r>
              <a:rPr lang="en-US" dirty="0"/>
              <a:t>Classic example of a </a:t>
            </a:r>
            <a:r>
              <a:rPr lang="en-US" b="1" i="1" dirty="0"/>
              <a:t>personal wrong </a:t>
            </a:r>
            <a:r>
              <a:rPr lang="en-US" dirty="0"/>
              <a:t>that has induced </a:t>
            </a:r>
            <a:r>
              <a:rPr lang="en-US" b="1" i="1" dirty="0"/>
              <a:t>personal losses </a:t>
            </a:r>
            <a:r>
              <a:rPr lang="en-US" dirty="0"/>
              <a:t>(Gower and Davies, 2021): At the outset of the </a:t>
            </a:r>
            <a:r>
              <a:rPr lang="en-US" dirty="0" err="1"/>
              <a:t>coy’s</a:t>
            </a:r>
            <a:r>
              <a:rPr lang="en-US" dirty="0"/>
              <a:t> incorporation, a minority shareholder (often termed a “petitioner”) was given an </a:t>
            </a:r>
            <a:r>
              <a:rPr lang="en-US" i="1" dirty="0"/>
              <a:t>informal promise </a:t>
            </a:r>
            <a:r>
              <a:rPr lang="en-US" dirty="0"/>
              <a:t>by other majority shareholders that he/she would be involved in the </a:t>
            </a:r>
            <a:r>
              <a:rPr lang="en-US" dirty="0" err="1"/>
              <a:t>coy’s</a:t>
            </a:r>
            <a:r>
              <a:rPr lang="en-US" dirty="0"/>
              <a:t> management through having a seat on the board. After a period of time, the majority shareholders use their control of the GM to remove the petitioner.</a:t>
            </a:r>
          </a:p>
          <a:p>
            <a:pPr lvl="1"/>
            <a:r>
              <a:rPr lang="en-US" sz="1800" dirty="0"/>
              <a:t>What is the loss? Expulsion from the board removes the affected member’s directors’ fees, removes the member’s ability to monitor and protect his/her investment, and negates the member’s utility from participation.</a:t>
            </a:r>
          </a:p>
          <a:p>
            <a:pPr lvl="1"/>
            <a:r>
              <a:rPr lang="en-US" sz="1800" dirty="0"/>
              <a:t>No ostensible private law claim here: In relation to contractual claims, there is no contractual formation to speak of.</a:t>
            </a:r>
          </a:p>
          <a:p>
            <a:pPr lvl="1"/>
            <a:r>
              <a:rPr lang="en-US" sz="1800" dirty="0"/>
              <a:t>Note that this is a classic example of incomplete contracting, because the member could have “protected” himself/herself by way of bargaining for constitutional “protections”, but </a:t>
            </a:r>
            <a:r>
              <a:rPr lang="en-US" sz="1800" b="1" i="1" dirty="0"/>
              <a:t>did not do so</a:t>
            </a:r>
            <a:r>
              <a:rPr lang="en-US" sz="1800" dirty="0"/>
              <a:t>.</a:t>
            </a:r>
          </a:p>
          <a:p>
            <a:r>
              <a:rPr lang="en-US" dirty="0"/>
              <a:t>Gower and Davies (2021): [Incomplete contracting] may arise because of a desire to avoid transaction costs when establishing the coy, a motivation to adopt less costly “standard form” articles, or a motivation to avoid costly negotiations dealing with every aspect of the relationships in issues.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707532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48968"/>
            <a:ext cx="11029615" cy="4355769"/>
          </a:xfrm>
        </p:spPr>
        <p:txBody>
          <a:bodyPr>
            <a:noAutofit/>
          </a:bodyPr>
          <a:lstStyle/>
          <a:p>
            <a:r>
              <a:rPr lang="en-US" sz="2000" dirty="0"/>
              <a:t>Back to personal wrongs: If incomplete contracting provides a theoretical basis for vesting members/shareholders with personal rights outside of private law, how broad should the scope of these “rights” be?</a:t>
            </a:r>
          </a:p>
          <a:p>
            <a:pPr lvl="1"/>
            <a:r>
              <a:rPr lang="en-US" sz="1800" dirty="0"/>
              <a:t>Note that the term “right” is used here as a right to apply to court for a court order under s 216(2).The court can then exercise its discretion concerning possible relief, even all if the “elements” of s 216(1) are made out.</a:t>
            </a:r>
          </a:p>
          <a:p>
            <a:pPr lvl="1"/>
            <a:r>
              <a:rPr lang="en-US" sz="1800" dirty="0"/>
              <a:t>Accordingly, it is not a substantive right like that of a right in private law. This has implications for the interaction between the unfair prejudice remedy and the derivative action.</a:t>
            </a:r>
          </a:p>
          <a:p>
            <a:r>
              <a:rPr lang="en-US" sz="2000" dirty="0"/>
              <a:t>Company law attempts to address this tension through two doctrines: the doctrine of unfair prejudice/unfair conduct (often known as the doctrine of “oppression”) and the doctrine of just and equitable winding up.</a:t>
            </a:r>
          </a:p>
          <a:p>
            <a:pPr lvl="1"/>
            <a:r>
              <a:rPr lang="en-US" sz="1800" dirty="0"/>
              <a:t>We will begin with the doctrine of unfair prejudice, statutorily defined in s 216 CA.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3396032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s 216 companies act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216 Companies Act</a:t>
            </a:r>
          </a:p>
          <a:p>
            <a:r>
              <a:rPr lang="en-US" altLang="en-US" sz="2000" dirty="0"/>
              <a:t>s 216(1) states that “Any </a:t>
            </a:r>
            <a:r>
              <a:rPr lang="en-US" altLang="en-US" sz="2000" b="1" i="1" dirty="0"/>
              <a:t>member</a:t>
            </a:r>
            <a:r>
              <a:rPr lang="en-US" altLang="en-US" sz="2000" dirty="0"/>
              <a:t> or </a:t>
            </a:r>
            <a:r>
              <a:rPr lang="en-US" altLang="en-US" sz="2000" i="1" dirty="0"/>
              <a:t>holder of a debenture of a company</a:t>
            </a:r>
            <a:r>
              <a:rPr lang="en-US" altLang="en-US" sz="2000" dirty="0"/>
              <a:t> or, in the case of a declared company under Part IX, the Minister may apply to the Court for an order under this section on the ground — </a:t>
            </a:r>
          </a:p>
          <a:p>
            <a:pPr lvl="1"/>
            <a:r>
              <a:rPr lang="en-US" altLang="en-US" sz="2000" dirty="0"/>
              <a:t>(a) that the </a:t>
            </a:r>
            <a:r>
              <a:rPr lang="en-US" altLang="en-US" sz="2000" i="1" dirty="0"/>
              <a:t>affairs of the company </a:t>
            </a:r>
            <a:r>
              <a:rPr lang="en-US" altLang="en-US" sz="2000" dirty="0"/>
              <a:t>are being conducted or the </a:t>
            </a:r>
            <a:r>
              <a:rPr lang="en-US" altLang="en-US" sz="2000" i="1" dirty="0"/>
              <a:t>powers of the directors </a:t>
            </a:r>
            <a:r>
              <a:rPr lang="en-US" altLang="en-US" sz="2000" dirty="0"/>
              <a:t>are being exercised in a manner </a:t>
            </a:r>
            <a:r>
              <a:rPr lang="en-US" altLang="en-US" sz="2000" b="1" i="1" dirty="0"/>
              <a:t>oppressive to one or more of the members </a:t>
            </a:r>
            <a:r>
              <a:rPr lang="en-US" altLang="en-US" sz="2000" dirty="0"/>
              <a:t>or holders of debentures including himself or </a:t>
            </a:r>
            <a:r>
              <a:rPr lang="en-US" altLang="en-US" sz="2000" b="1" i="1" dirty="0"/>
              <a:t>in disregard of his or their interests as members</a:t>
            </a:r>
            <a:r>
              <a:rPr lang="en-US" altLang="en-US" sz="2000" dirty="0"/>
              <a:t>, shareholders or holders of debentures of the company; or </a:t>
            </a:r>
          </a:p>
          <a:p>
            <a:pPr lvl="1"/>
            <a:r>
              <a:rPr lang="en-US" altLang="en-US" sz="2000" dirty="0"/>
              <a:t>(b) that </a:t>
            </a:r>
            <a:r>
              <a:rPr lang="en-US" altLang="en-US" sz="2000" i="1" dirty="0"/>
              <a:t>some act of the company </a:t>
            </a:r>
            <a:r>
              <a:rPr lang="en-US" altLang="en-US" sz="2000" dirty="0"/>
              <a:t>has been done or is threatened or that </a:t>
            </a:r>
            <a:r>
              <a:rPr lang="en-US" altLang="en-US" sz="2000" i="1" dirty="0"/>
              <a:t>some resolution of the members</a:t>
            </a:r>
            <a:r>
              <a:rPr lang="en-US" altLang="en-US" sz="2000" dirty="0"/>
              <a:t>, holders of debentures or any class of them has been passed or is proposed which </a:t>
            </a:r>
            <a:r>
              <a:rPr lang="en-US" altLang="en-US" sz="2000" b="1" i="1" dirty="0"/>
              <a:t>unfairly discriminates against</a:t>
            </a:r>
            <a:r>
              <a:rPr lang="en-US" altLang="en-US" sz="2000" dirty="0"/>
              <a:t> or is </a:t>
            </a:r>
            <a:r>
              <a:rPr lang="en-US" altLang="en-US" sz="2000" b="1" i="1" dirty="0"/>
              <a:t>otherwise prejudicial </a:t>
            </a:r>
            <a:r>
              <a:rPr lang="en-US" altLang="en-US" sz="2000" dirty="0"/>
              <a:t>to one or more of the members or holders of debentures (including himself).”</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1079303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s 216 companies act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s 216 Companies Act</a:t>
            </a:r>
          </a:p>
          <a:p>
            <a:r>
              <a:rPr lang="en-US" altLang="en-US" dirty="0"/>
              <a:t>s 216(2) states that “If on such application the Court is of the opinion that either of such grounds is established the Court may, with a view to bringing to an end or remedying the matters complained of, make such order as it thinks fit and, without prejudice to the generality of the foregoing, the order may — </a:t>
            </a:r>
          </a:p>
          <a:p>
            <a:pPr lvl="1"/>
            <a:r>
              <a:rPr lang="en-US" altLang="en-US" dirty="0"/>
              <a:t>(a) direct or prohibit any act or cancel or vary any transaction or resolution; </a:t>
            </a:r>
          </a:p>
          <a:p>
            <a:pPr lvl="1"/>
            <a:r>
              <a:rPr lang="en-US" altLang="en-US" dirty="0"/>
              <a:t>(b) regulate the conduct of the affairs of the company in future; </a:t>
            </a:r>
          </a:p>
          <a:p>
            <a:pPr lvl="1"/>
            <a:r>
              <a:rPr lang="en-US" altLang="en-US" dirty="0"/>
              <a:t>(c) </a:t>
            </a:r>
            <a:r>
              <a:rPr lang="en-US" altLang="en-US" b="1" i="1" dirty="0"/>
              <a:t>authorise civil proceedings to be brought in the name of or on behalf of the company by such person </a:t>
            </a:r>
            <a:r>
              <a:rPr lang="en-US" altLang="en-US" dirty="0"/>
              <a:t>or persons and on such terms as the Court may direct; </a:t>
            </a:r>
          </a:p>
          <a:p>
            <a:pPr lvl="1"/>
            <a:r>
              <a:rPr lang="en-US" altLang="en-US" dirty="0"/>
              <a:t>(d) </a:t>
            </a:r>
            <a:r>
              <a:rPr lang="en-US" altLang="en-US" b="1" i="1" dirty="0"/>
              <a:t>provide for the purchase of the shares or debentures of the company by other members or holders of debentures of the company or by the company</a:t>
            </a:r>
            <a:r>
              <a:rPr lang="en-US" altLang="en-US" dirty="0"/>
              <a:t> itself;</a:t>
            </a:r>
          </a:p>
          <a:p>
            <a:pPr lvl="1"/>
            <a:r>
              <a:rPr lang="en-US" altLang="en-US" dirty="0"/>
              <a:t>(e) in the case of a purchase of shares by the company provide for a reduction accordingly of the company’s capital; or </a:t>
            </a:r>
          </a:p>
          <a:p>
            <a:pPr lvl="1"/>
            <a:r>
              <a:rPr lang="en-US" altLang="en-US" dirty="0"/>
              <a:t>(f) </a:t>
            </a:r>
            <a:r>
              <a:rPr lang="en-US" altLang="en-US" b="1" i="1" dirty="0"/>
              <a:t>provide that the company be wound up.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221768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s 216 companies act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216 Companies Act</a:t>
            </a:r>
          </a:p>
          <a:p>
            <a:r>
              <a:rPr lang="en-US" altLang="en-US" sz="2000" dirty="0"/>
              <a:t>s 216(7) states that “This section shall apply to a person who is not a member of a company but to whom shares in the company have been transmitted by operation of law as it applies to members of a company; and references to a member or members shall be construed accordingly. “</a:t>
            </a:r>
          </a:p>
          <a:p>
            <a:pPr lvl="1"/>
            <a:r>
              <a:rPr lang="en-US" altLang="en-US" sz="1800" dirty="0"/>
              <a:t>E.g. of transmission of shares by operation of law: estate administration of a shareholder who has passed away.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1964509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s 216 companies act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dirty="0"/>
              <a:t>Even from a plain reading of s 216, we can already make some salient observations.</a:t>
            </a:r>
          </a:p>
          <a:p>
            <a:r>
              <a:rPr lang="en-US" altLang="en-US" dirty="0"/>
              <a:t>First, s 216 only applies to companies incorporated in Singapore, not “foreign incorporated” corporations (see s 4 CA and </a:t>
            </a:r>
            <a:r>
              <a:rPr lang="en-US" altLang="en-US" i="1" dirty="0"/>
              <a:t>Lim Chee Twang v Chan </a:t>
            </a:r>
            <a:r>
              <a:rPr lang="en-US" altLang="en-US" i="1" dirty="0" err="1"/>
              <a:t>Shuk</a:t>
            </a:r>
            <a:r>
              <a:rPr lang="en-US" altLang="en-US" i="1" dirty="0"/>
              <a:t> </a:t>
            </a:r>
            <a:r>
              <a:rPr lang="en-US" altLang="en-US" i="1" dirty="0" err="1"/>
              <a:t>Kuen</a:t>
            </a:r>
            <a:r>
              <a:rPr lang="en-US" altLang="en-US" i="1" dirty="0"/>
              <a:t> </a:t>
            </a:r>
            <a:r>
              <a:rPr lang="en-US" altLang="en-US" i="1" dirty="0" err="1"/>
              <a:t>Helina</a:t>
            </a:r>
            <a:r>
              <a:rPr lang="en-US" altLang="en-US" i="1" dirty="0"/>
              <a:t> </a:t>
            </a:r>
            <a:r>
              <a:rPr lang="en-US" altLang="en-US" dirty="0"/>
              <a:t>[2010] 2 SLR 209).</a:t>
            </a:r>
          </a:p>
          <a:p>
            <a:r>
              <a:rPr lang="en-US" altLang="en-US" dirty="0"/>
              <a:t>Second, any member can bring an unfair prejudice action, since s 216(1) refers to the term “any member”. However, any “unfairness” (defined later) that majority shareholders suffer will be remediable through the use of the ordinary powers they </a:t>
            </a:r>
            <a:r>
              <a:rPr lang="en-US" altLang="en-US" dirty="0" err="1"/>
              <a:t>posesss</a:t>
            </a:r>
            <a:r>
              <a:rPr lang="en-US" altLang="en-US" dirty="0"/>
              <a:t> by virtue of their controlling position, and so the case that they have been “unfairly” treated would be very difficult to found (Gower and Davies, 2021).</a:t>
            </a:r>
          </a:p>
          <a:p>
            <a:r>
              <a:rPr lang="en-US" altLang="en-US" dirty="0"/>
              <a:t>Third, s 216(1) </a:t>
            </a:r>
            <a:r>
              <a:rPr lang="en-US" altLang="en-US" i="1" dirty="0"/>
              <a:t>ostensibly provides four grounds </a:t>
            </a:r>
            <a:r>
              <a:rPr lang="en-US" altLang="en-US" dirty="0"/>
              <a:t>that may allow the court to grant a s 216(2) remedy: That the </a:t>
            </a:r>
            <a:r>
              <a:rPr lang="en-US" altLang="en-US" dirty="0" err="1"/>
              <a:t>coy's</a:t>
            </a:r>
            <a:r>
              <a:rPr lang="en-US" altLang="en-US" dirty="0"/>
              <a:t> affairs or powers are exercised in a way which is 1. oppressive to one or more members or 2. in disregard of one or more members' interests or 3. that some act of the company (even if inchoate) unfairly discriminates against one or members or 4. is prejudicial to one or more members.</a:t>
            </a:r>
          </a:p>
          <a:p>
            <a:r>
              <a:rPr lang="en-US" altLang="en-US" dirty="0"/>
              <a:t>Note that a s 216 action is </a:t>
            </a:r>
            <a:r>
              <a:rPr lang="en-US" altLang="en-US" b="1" i="1" dirty="0"/>
              <a:t>still subject to the doctrine of reflective loss </a:t>
            </a:r>
            <a:r>
              <a:rPr lang="en-US" altLang="en-US" dirty="0"/>
              <a:t>(</a:t>
            </a:r>
            <a:r>
              <a:rPr lang="en-US" altLang="en-US" i="1" dirty="0"/>
              <a:t>Leong Chee Kin v Ideal Design Studio Pte Ltd</a:t>
            </a:r>
            <a:r>
              <a:rPr lang="en-US" altLang="en-US" dirty="0"/>
              <a:t> [2017] SGHC 192).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072063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commercial unfairness as unifying concept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While s 216(1) ostensibly contains 4 tests, in </a:t>
            </a:r>
            <a:r>
              <a:rPr lang="en-US" sz="2000" i="1" dirty="0"/>
              <a:t>Ng Sing King v PSA International Pte Ltd </a:t>
            </a:r>
            <a:r>
              <a:rPr lang="en-US" sz="2000" dirty="0"/>
              <a:t>[2005] 2 SLR 56, Rubin J stated that “it is now recognised that there should be no minute distinction between these individual terms, and that the common thread underlying the entire section is the element of unfairness.”</a:t>
            </a:r>
          </a:p>
          <a:p>
            <a:r>
              <a:rPr lang="en-US" sz="2000" dirty="0"/>
              <a:t>This was approved in </a:t>
            </a:r>
            <a:r>
              <a:rPr lang="en-US" sz="2000" i="1" dirty="0"/>
              <a:t>Lim Swee Khiang v Borden Co (Pte) Ltd</a:t>
            </a:r>
            <a:r>
              <a:rPr lang="en-US" sz="2000" dirty="0"/>
              <a:t> [2006] 4 SLR 745, where the Court of Appeal stated that the English equivalent provision “corresponds materially” to s 216, and cited the leading English authority, </a:t>
            </a:r>
            <a:r>
              <a:rPr lang="en-US" sz="2000" i="1" dirty="0"/>
              <a:t>O’Neill v Phillips </a:t>
            </a:r>
            <a:r>
              <a:rPr lang="en-US" sz="2000" dirty="0"/>
              <a:t>[1999] 1 WLR 1092, with approval. </a:t>
            </a:r>
          </a:p>
          <a:p>
            <a:pPr lvl="1"/>
            <a:r>
              <a:rPr lang="en-US" sz="1800" dirty="0"/>
              <a:t>Later endorsed in </a:t>
            </a:r>
            <a:r>
              <a:rPr lang="en-US" sz="1800" i="1" dirty="0"/>
              <a:t>Over &amp; Over Ltd. v </a:t>
            </a:r>
            <a:r>
              <a:rPr lang="en-US" sz="1800" i="1" dirty="0" err="1"/>
              <a:t>Bonvest</a:t>
            </a:r>
            <a:r>
              <a:rPr lang="en-US" sz="1800" i="1" dirty="0"/>
              <a:t> Holdings Ltd </a:t>
            </a:r>
            <a:r>
              <a:rPr lang="en-US" sz="1800" dirty="0"/>
              <a:t>[2010] 2 SLR 776 where the court explicitly held that “rather than distinguishing one ground from the other in section 216, </a:t>
            </a:r>
            <a:r>
              <a:rPr lang="en-US" sz="1800" b="1" i="1" dirty="0"/>
              <a:t>the four grounds set out therein ought to be looked at as a compound one, the purpose of which is to identify conduct which offends the standards of commercial fairness and is deserving of intervention by the courts</a:t>
            </a:r>
            <a:r>
              <a:rPr lang="en-US" sz="1800" dirty="0"/>
              <a:t>.”</a:t>
            </a:r>
          </a:p>
          <a:p>
            <a:r>
              <a:rPr lang="en-US" sz="2000" dirty="0"/>
              <a:t>The term used in s 994 of UK’s CA 2006 is conduct that is “unfairly prejudicial”, and English courts have held that commercial fairness was the criterion.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340437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three issues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The personal right provided by s 216 to members is very broad, and Gower and Davies (2021) suggests that this gives rise to 3 issues:</a:t>
            </a:r>
          </a:p>
          <a:p>
            <a:pPr marL="457200" indent="-457200">
              <a:buFont typeface="+mj-lt"/>
              <a:buAutoNum type="arabicPeriod"/>
            </a:pPr>
            <a:r>
              <a:rPr lang="en-US" dirty="0"/>
              <a:t>Should the section be seen simply as aimed at providing a more effective way of remedying harms which, independently of it, are in any case unlawful [under private law]? (an issue of “independent illegality”)</a:t>
            </a:r>
          </a:p>
          <a:p>
            <a:pPr marL="457200" indent="-457200">
              <a:buFont typeface="+mj-lt"/>
              <a:buAutoNum type="arabicPeriod"/>
            </a:pPr>
            <a:r>
              <a:rPr lang="en-US" dirty="0"/>
              <a:t>If the section is not concerned simply with greater access and better remedies but is designed to </a:t>
            </a:r>
            <a:r>
              <a:rPr lang="en-US" b="1" i="1" dirty="0"/>
              <a:t>render unlawful some types of conduct which apart from it are not in any way unlawful</a:t>
            </a:r>
            <a:r>
              <a:rPr lang="en-US" dirty="0"/>
              <a:t>, </a:t>
            </a:r>
            <a:r>
              <a:rPr lang="en-US" b="1" i="1" dirty="0"/>
              <a:t>what criteria should the courts deploy to determine whether the conduct is unfair, ie, unlawful</a:t>
            </a:r>
            <a:r>
              <a:rPr lang="en-US" dirty="0"/>
              <a:t>? This issue has absorbed the greatest amount of judicial thought and effort in the UK.</a:t>
            </a:r>
          </a:p>
          <a:p>
            <a:pPr marL="457200" indent="-457200">
              <a:buFont typeface="+mj-lt"/>
              <a:buAutoNum type="arabicPeriod"/>
            </a:pPr>
            <a:r>
              <a:rPr lang="en-US" dirty="0"/>
              <a:t>Whether or not the courts have extended the range of unfair conduct beyond conduct which is independently unlawful, there remains an important issue of the relationship between the unfair conduct remedy and the derivative action. Where a wrong has been committed against the company, </a:t>
            </a:r>
            <a:r>
              <a:rPr lang="en-US" b="1" i="1" dirty="0"/>
              <a:t>may a shareholder circumvent the restrictions on bringing a derivative action by obtaining a remedy for the company under this section?</a:t>
            </a:r>
            <a:r>
              <a:rPr lang="en-US" dirty="0"/>
              <a:t> Or is the applicant under s 216 confined to the recovery of personal losses?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1477155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sz="2800" dirty="0">
                <a:solidFill>
                  <a:srgbClr val="FFFFFF"/>
                </a:solidFill>
              </a:rPr>
              <a:t>SHAREHOLDER LITIGATION – PERSONAL WRONGS I</a:t>
            </a:r>
            <a:endParaRPr lang="en-US" dirty="0"/>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lnSpcReduction="10000"/>
          </a:bodyPr>
          <a:lstStyle/>
          <a:p>
            <a:r>
              <a:rPr lang="en-US" sz="2000" dirty="0"/>
              <a:t>Introduction and Theoretical Background</a:t>
            </a:r>
          </a:p>
          <a:p>
            <a:r>
              <a:rPr lang="en-US" sz="2000" dirty="0"/>
              <a:t>Personal Wrongs</a:t>
            </a:r>
          </a:p>
          <a:p>
            <a:pPr lvl="1"/>
            <a:r>
              <a:rPr lang="en-US" sz="1800" dirty="0"/>
              <a:t>s 216 Companies Act</a:t>
            </a:r>
          </a:p>
          <a:p>
            <a:pPr lvl="1"/>
            <a:r>
              <a:rPr lang="en-US" sz="1800" dirty="0"/>
              <a:t>Commercial Unfairness as a Unifying Concept</a:t>
            </a:r>
          </a:p>
          <a:p>
            <a:pPr lvl="1"/>
            <a:r>
              <a:rPr lang="en-US" sz="1800" dirty="0"/>
              <a:t>Three Issues</a:t>
            </a:r>
          </a:p>
          <a:p>
            <a:r>
              <a:rPr lang="en-US" sz="2000" dirty="0"/>
              <a:t>Independent Illegality</a:t>
            </a:r>
          </a:p>
          <a:p>
            <a:r>
              <a:rPr lang="en-US" sz="2000" dirty="0"/>
              <a:t>Criteria for Unfair Conduct</a:t>
            </a:r>
          </a:p>
          <a:p>
            <a:pPr lvl="1"/>
            <a:r>
              <a:rPr lang="en-US" sz="1800" dirty="0"/>
              <a:t>Guiding Principles</a:t>
            </a:r>
          </a:p>
          <a:p>
            <a:pPr lvl="1"/>
            <a:r>
              <a:rPr lang="en-US" sz="1800" dirty="0"/>
              <a:t>Informal Arrangements amongst Members</a:t>
            </a:r>
          </a:p>
          <a:p>
            <a:pPr lvl="1"/>
            <a:r>
              <a:rPr lang="en-US" sz="1800" dirty="0"/>
              <a:t>Dividends and Directors’ Remuneration</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FIRST ISSUE: independent illegality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We have already suggested that members rights derived from s 216 are independent of private law. Historically, however, this was not always the position at law.</a:t>
            </a:r>
          </a:p>
          <a:p>
            <a:r>
              <a:rPr lang="en-US" altLang="en-US" sz="2000" dirty="0"/>
              <a:t>The predecessor to the current English provision, s 210 of the 1948 Act, used the phrase “oppression”, which the HL in </a:t>
            </a:r>
            <a:r>
              <a:rPr lang="en-US" altLang="en-US" sz="2000" i="1" dirty="0"/>
              <a:t>Scottish Co-operative Wholesale Society Ltd v Meyer</a:t>
            </a:r>
            <a:r>
              <a:rPr lang="en-US" altLang="en-US" sz="2000" dirty="0"/>
              <a:t> [1959] AC 324 interpreted to mean “burdensome, harsh </a:t>
            </a:r>
            <a:r>
              <a:rPr lang="en-US" altLang="en-US" sz="2000" i="1" dirty="0"/>
              <a:t>and</a:t>
            </a:r>
            <a:r>
              <a:rPr lang="en-US" altLang="en-US" sz="2000" dirty="0"/>
              <a:t> wrongful”.  This gave rise to the notion that the oppression section was aimed only at providing better remedies for existing wrongs. </a:t>
            </a:r>
          </a:p>
          <a:p>
            <a:r>
              <a:rPr lang="en-US" altLang="en-US" sz="2000" dirty="0"/>
              <a:t>It was only in the 1980s, after the “oppression” test was dropped in favour of “unfair prejudice” that English courts changed their minds and held that:</a:t>
            </a:r>
          </a:p>
          <a:p>
            <a:pPr lvl="1"/>
            <a:r>
              <a:rPr lang="en-US" altLang="en-US" sz="2000" dirty="0"/>
              <a:t>“The concept of unfairness which was chosen by Parliament as the basis of the jurisdiction under section [994] in my judgment </a:t>
            </a:r>
            <a:r>
              <a:rPr lang="en-US" altLang="en-US" sz="2000" b="1" i="1" dirty="0"/>
              <a:t>cuts across the distinction between acts which do or do not infringe the rights attached to the shares by the constitution of the company</a:t>
            </a:r>
            <a:r>
              <a:rPr lang="en-US" altLang="en-US" sz="2000" dirty="0"/>
              <a:t>.” per Hoffmann J in </a:t>
            </a:r>
            <a:r>
              <a:rPr lang="en-US" altLang="en-US" sz="2000" i="1" dirty="0"/>
              <a:t>Re a Company No 00330 of 1991 </a:t>
            </a:r>
            <a:r>
              <a:rPr lang="en-US" altLang="en-US" sz="2000" dirty="0"/>
              <a:t>[1991] BCLC 597.</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3958195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FIRST ISSUE: independent illegality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This issue, however, was not controversial in Singapore.</a:t>
            </a:r>
          </a:p>
          <a:p>
            <a:r>
              <a:rPr lang="en-US" altLang="en-US" sz="2000" dirty="0"/>
              <a:t>The predecessor to s 216, based on Victoria’s legislation of 1961, contained 4 tests. In </a:t>
            </a:r>
            <a:r>
              <a:rPr lang="en-US" altLang="en-US" sz="2000" i="1" dirty="0"/>
              <a:t>Re Kong Thai Sawmill (Miri) Sdn Bhd v Ling Beng Sung </a:t>
            </a:r>
            <a:r>
              <a:rPr lang="en-US" altLang="en-US" sz="2000" dirty="0"/>
              <a:t>[1978] 2 MLJ 227, Lord Wilberforce in construing the relevant Malaysian provision, which was identical with s 216, held that </a:t>
            </a:r>
            <a:r>
              <a:rPr lang="en-US" altLang="en-US" sz="2000" b="1" i="1" dirty="0"/>
              <a:t>it was broader than the English equivalent and emphasised that it should be construed according to its own terms. </a:t>
            </a:r>
          </a:p>
          <a:p>
            <a:r>
              <a:rPr lang="en-US" altLang="en-US" sz="2000" dirty="0"/>
              <a:t>The test laid down in </a:t>
            </a:r>
            <a:r>
              <a:rPr lang="en-US" altLang="en-US" sz="2000" i="1" dirty="0"/>
              <a:t>Kong Thai Sawmill </a:t>
            </a:r>
            <a:r>
              <a:rPr lang="en-US" altLang="en-US" sz="2000" dirty="0"/>
              <a:t>was whether there was “a visible departure from the standards of fair dealing and a violation of fair play” which the petitioner was entitled to expect from the respondent. This is not a satisfactory test but it showed that no independent illegality was required.</a:t>
            </a:r>
          </a:p>
          <a:p>
            <a:r>
              <a:rPr lang="en-US" altLang="en-US" sz="2000" dirty="0"/>
              <a:t>Thus, rights derived from s 216 are </a:t>
            </a:r>
            <a:r>
              <a:rPr lang="en-US" altLang="en-US" sz="2000" b="1" i="1" dirty="0"/>
              <a:t>independent of private law</a:t>
            </a:r>
            <a:r>
              <a:rPr lang="en-US" alt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1531488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guiding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It is, however, challenging to operationalise the open-textured term of “commercial unfairness”, which at first glance is </a:t>
            </a:r>
            <a:r>
              <a:rPr lang="en-US" sz="2000" b="1" i="1" dirty="0"/>
              <a:t>extremely broad</a:t>
            </a:r>
            <a:r>
              <a:rPr lang="en-US" sz="2000" dirty="0"/>
              <a:t>. </a:t>
            </a:r>
          </a:p>
          <a:p>
            <a:r>
              <a:rPr lang="en-US" altLang="en-US" sz="2000" dirty="0"/>
              <a:t>Such open-ended legislation presents the courts with the challenge of how to develop on a </a:t>
            </a:r>
            <a:r>
              <a:rPr lang="en-US" altLang="en-US" sz="2000" b="1" i="1" dirty="0"/>
              <a:t>case-by-case basis criteria</a:t>
            </a:r>
            <a:r>
              <a:rPr lang="en-US" altLang="en-US" sz="2000" dirty="0"/>
              <a:t> by which the </a:t>
            </a:r>
            <a:r>
              <a:rPr lang="en-US" altLang="en-US" sz="2000" b="1" i="1" dirty="0"/>
              <a:t>imprecise concept of “fairness” can be given operational content </a:t>
            </a:r>
            <a:r>
              <a:rPr lang="en-US" altLang="en-US" sz="2000" dirty="0"/>
              <a:t>(Davies, 2020).</a:t>
            </a:r>
          </a:p>
          <a:p>
            <a:r>
              <a:rPr lang="en-US" altLang="en-US" sz="2000" dirty="0"/>
              <a:t>This challenge was particularly acute for the courts in relation to the unfair prejudice “remedy”, for the tradition of the courts was to not interfere in the internal affairs of company.</a:t>
            </a:r>
          </a:p>
          <a:p>
            <a:pPr lvl="1"/>
            <a:r>
              <a:rPr lang="en-US" altLang="en-US" sz="1800" dirty="0"/>
              <a:t>Recall Slide Deck 9 where we discussed constitutional amendments and the corresponding duties that were imposed on majority shareholder coalitions.</a:t>
            </a:r>
          </a:p>
          <a:p>
            <a:r>
              <a:rPr lang="en-US" altLang="en-US" sz="2000" dirty="0"/>
              <a:t>The test for “commercial unfairness” is objective in nature – whether a “reasonable bystander” would regard the conduct as unfair (</a:t>
            </a:r>
            <a:r>
              <a:rPr lang="en-US" altLang="en-US" sz="2000" i="1" dirty="0"/>
              <a:t>Re R A Noble &amp; Sons (Clothing) Ltd </a:t>
            </a:r>
            <a:r>
              <a:rPr lang="en-US" altLang="en-US" sz="2000" dirty="0"/>
              <a:t>[1983] BCLC 273).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632032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guiding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Davies (2020) suggested that the English courts have succeeded in identifying </a:t>
            </a:r>
            <a:r>
              <a:rPr lang="en-US" altLang="en-US" sz="2000" b="1" i="1" dirty="0"/>
              <a:t>one clear class of equitable considerations which would be protected</a:t>
            </a:r>
            <a:r>
              <a:rPr lang="en-US" altLang="en-US" sz="2000" dirty="0"/>
              <a:t>, and </a:t>
            </a:r>
            <a:r>
              <a:rPr lang="en-US" altLang="en-US" sz="2000" b="1" i="1" dirty="0"/>
              <a:t>have hinted at a range of other situations but without developing any of them in a comprehensive way</a:t>
            </a:r>
            <a:r>
              <a:rPr lang="en-US" altLang="en-US" sz="2000" dirty="0"/>
              <a:t>.</a:t>
            </a:r>
          </a:p>
          <a:p>
            <a:r>
              <a:rPr lang="en-US" altLang="en-US" sz="2000" dirty="0"/>
              <a:t>The clear class is where there is </a:t>
            </a:r>
            <a:r>
              <a:rPr lang="en-US" altLang="en-US" sz="2000" b="1" i="1" dirty="0"/>
              <a:t>an informal arrangement amongst the members</a:t>
            </a:r>
            <a:r>
              <a:rPr lang="en-US" altLang="en-US" sz="2000" dirty="0"/>
              <a:t>, confirmed and developed in </a:t>
            </a:r>
            <a:r>
              <a:rPr lang="en-US" sz="2000" i="1" dirty="0"/>
              <a:t>O’Neill v Phillips </a:t>
            </a:r>
            <a:r>
              <a:rPr lang="en-US" sz="2000" dirty="0"/>
              <a:t>[1999] 1 WLR 1092.</a:t>
            </a:r>
          </a:p>
          <a:p>
            <a:r>
              <a:rPr lang="en-US" altLang="en-US" sz="2000" i="1" dirty="0"/>
              <a:t>O’Neill v Phillips </a:t>
            </a:r>
            <a:r>
              <a:rPr lang="en-US" altLang="en-US" sz="2000" dirty="0"/>
              <a:t>was the first and only case heard by the HL (now the Supreme Court) on the unfair prejudice provision. Lord Hoffmann gave the leading judgment which the other Law Lords hearing the case agreed with. We will turn to this case later.</a:t>
            </a:r>
          </a:p>
          <a:p>
            <a:r>
              <a:rPr lang="en-US" altLang="en-US" sz="2000" dirty="0"/>
              <a:t>The picture is less clear in Singapore. Although </a:t>
            </a:r>
            <a:r>
              <a:rPr lang="en-US" altLang="en-US" sz="2000" i="1" dirty="0"/>
              <a:t>O’Neill v Phillips </a:t>
            </a:r>
            <a:r>
              <a:rPr lang="en-US" altLang="en-US" sz="2000" dirty="0"/>
              <a:t>was cited with approval in several cases, its significance does not seem to have been fully appreciated. The law appears fragmented and the approach of creating categories of unfair conduct remains popular with commentators. </a:t>
            </a:r>
          </a:p>
          <a:p>
            <a:pPr lvl="1"/>
            <a:r>
              <a:rPr lang="en-US" altLang="en-US" sz="1800" dirty="0"/>
              <a:t>We will examine some of these categories later. See pp. 66-118 of Puchniak (2021).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978048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exactly is an “informal arrangement”? The starting point for determining an informal arrangement is the written agreement amongst the members, provided by the </a:t>
            </a:r>
            <a:r>
              <a:rPr lang="en-US" sz="2000" dirty="0" err="1"/>
              <a:t>coy’s</a:t>
            </a:r>
            <a:r>
              <a:rPr lang="en-US" sz="2000" dirty="0"/>
              <a:t> constitution (and a shareholder’s agreement, if any).</a:t>
            </a:r>
          </a:p>
          <a:p>
            <a:r>
              <a:rPr lang="en-US" altLang="en-US" sz="2000" dirty="0"/>
              <a:t>If there are clear breaches of the </a:t>
            </a:r>
            <a:r>
              <a:rPr lang="en-US" altLang="en-US" sz="2000" dirty="0" err="1"/>
              <a:t>coy’s</a:t>
            </a:r>
            <a:r>
              <a:rPr lang="en-US" altLang="en-US" sz="2000" dirty="0"/>
              <a:t> constitution, personal rights arise by way of s 39(1). Why would we even need to invoke s 216?</a:t>
            </a:r>
          </a:p>
          <a:p>
            <a:pPr lvl="1"/>
            <a:r>
              <a:rPr lang="en-US" altLang="en-US" sz="1800" dirty="0"/>
              <a:t>S 216(2) provides the court with a </a:t>
            </a:r>
            <a:r>
              <a:rPr lang="en-US" altLang="en-US" sz="1800" i="1" dirty="0"/>
              <a:t>broad range of remedies </a:t>
            </a:r>
            <a:r>
              <a:rPr lang="en-US" altLang="en-US" sz="1800" dirty="0"/>
              <a:t>to address any personal losses. Accordingly, a member would plead for relief under </a:t>
            </a:r>
            <a:r>
              <a:rPr lang="en-US" altLang="en-US" sz="1800" i="1" dirty="0"/>
              <a:t>both</a:t>
            </a:r>
            <a:r>
              <a:rPr lang="en-US" altLang="en-US" sz="1800" dirty="0"/>
              <a:t> sections.  </a:t>
            </a:r>
          </a:p>
          <a:p>
            <a:pPr lvl="1"/>
            <a:r>
              <a:rPr lang="en-US" altLang="en-US" sz="1800" dirty="0"/>
              <a:t>Here, the primary role of s 216 (in this case, s 216(2)) is by way of a shareholder </a:t>
            </a:r>
            <a:r>
              <a:rPr lang="en-US" altLang="en-US" sz="1800" i="1" dirty="0"/>
              <a:t>remedy</a:t>
            </a:r>
            <a:r>
              <a:rPr lang="en-US" altLang="en-US" sz="1800" dirty="0"/>
              <a:t>, </a:t>
            </a:r>
            <a:r>
              <a:rPr lang="en-US" altLang="en-US" sz="1800" b="1" i="1" dirty="0"/>
              <a:t>not so much as an independent cause of action</a:t>
            </a:r>
            <a:r>
              <a:rPr lang="en-US" altLang="en-US" sz="1800" dirty="0"/>
              <a:t>. (</a:t>
            </a:r>
            <a:r>
              <a:rPr lang="en-US" altLang="en-US" sz="1800" i="1" dirty="0"/>
              <a:t>Over &amp; Over Ltd v </a:t>
            </a:r>
            <a:r>
              <a:rPr lang="en-US" altLang="en-US" sz="1800" i="1" dirty="0" err="1"/>
              <a:t>Bonvests</a:t>
            </a:r>
            <a:r>
              <a:rPr lang="en-US" altLang="en-US" sz="1800" i="1" dirty="0"/>
              <a:t> Holdings Ltd</a:t>
            </a:r>
            <a:r>
              <a:rPr lang="en-US" altLang="en-US" sz="1800" dirty="0"/>
              <a:t> [2010] 2 SLR 776)</a:t>
            </a:r>
          </a:p>
          <a:p>
            <a:r>
              <a:rPr lang="en-US" altLang="en-US" sz="2000" dirty="0"/>
              <a:t>The problem lies in factual matrices where the majority shareholders have ostensibly complied with the corporate constitution, but not an informal agreement between members. What then?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312234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lvl="0"/>
            <a:r>
              <a:rPr lang="en-US" dirty="0"/>
              <a:t>In </a:t>
            </a:r>
            <a:r>
              <a:rPr lang="en-US" i="1" dirty="0"/>
              <a:t>Re Saul D Harrison &amp; Sons Plc</a:t>
            </a:r>
            <a:r>
              <a:rPr lang="en-US" dirty="0"/>
              <a:t> [1995] 1 B.C.L.C. 14, Lord Hoffmann LJ recognized that a company was more than its formal documents. Accordingly, shareholders had not just rights, but expectations. </a:t>
            </a:r>
          </a:p>
          <a:p>
            <a:pPr lvl="0"/>
            <a:r>
              <a:rPr lang="en-US" dirty="0"/>
              <a:t>Borrowing from public law, he considered that even if conduct was lawful (i.e., did not breach the constitution or a shareholders’ agreement), it should nevertheless be viewed as “unfair” if it breached the petitioner’s </a:t>
            </a:r>
            <a:r>
              <a:rPr lang="en-US" b="1" i="1" u="sng" dirty="0"/>
              <a:t>legitimate expectations</a:t>
            </a:r>
            <a:r>
              <a:rPr lang="en-US" dirty="0"/>
              <a:t>.</a:t>
            </a:r>
          </a:p>
          <a:p>
            <a:pPr lvl="0"/>
            <a:r>
              <a:rPr lang="en-US" dirty="0"/>
              <a:t>In </a:t>
            </a:r>
            <a:r>
              <a:rPr lang="en-US" i="1" dirty="0"/>
              <a:t>O’Neill v Phillips</a:t>
            </a:r>
            <a:r>
              <a:rPr lang="en-US" dirty="0"/>
              <a:t> [1999] 1 WLR 1092, Lord Hoffmann has amended this label to focus on ‘</a:t>
            </a:r>
            <a:r>
              <a:rPr lang="en-US" b="1" i="1" u="sng" dirty="0"/>
              <a:t>equitable considerations</a:t>
            </a:r>
            <a:r>
              <a:rPr lang="en-US" dirty="0"/>
              <a:t>’, but Gower and Davies (2021) note that the substantive concept remains the same. </a:t>
            </a:r>
          </a:p>
          <a:p>
            <a:pPr lvl="1"/>
            <a:r>
              <a:rPr lang="en-US" sz="1800" dirty="0"/>
              <a:t>The key question is whether it might be unfair to allow a party to exercise their strict legal rights in a way that equity would regard as contrary to good faith. </a:t>
            </a:r>
          </a:p>
          <a:p>
            <a:pPr lvl="1"/>
            <a:r>
              <a:rPr lang="en-US" sz="1800" dirty="0"/>
              <a:t>Doctrinally, this concept was “imported” from partnership law where partnerships are regarded in equity as a </a:t>
            </a:r>
            <a:r>
              <a:rPr lang="en-US" sz="1800" b="1" i="1" dirty="0"/>
              <a:t>contract of good faith</a:t>
            </a:r>
            <a:r>
              <a:rPr lang="en-US" sz="1800" dirty="0"/>
              <a:t>. Thus, equitable considerations restraining the exercise of legal rights in partnership have with modifications been carried over into company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563256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other concept that is relevant in determining the scope of “informal arrangements” beyond the </a:t>
            </a:r>
            <a:r>
              <a:rPr lang="en-US" sz="2000" dirty="0" err="1"/>
              <a:t>coy’s</a:t>
            </a:r>
            <a:r>
              <a:rPr lang="en-US" sz="2000" dirty="0"/>
              <a:t> constitution (and any shareholder agreements) is the term “</a:t>
            </a:r>
            <a:r>
              <a:rPr lang="en-US" sz="2000" b="1" i="1" u="sng" dirty="0"/>
              <a:t>quasi-partnerships</a:t>
            </a:r>
            <a:r>
              <a:rPr lang="en-US" sz="2000" dirty="0"/>
              <a:t>” which often arise in many of the cases.</a:t>
            </a:r>
          </a:p>
          <a:p>
            <a:r>
              <a:rPr lang="en-GB" sz="2000" dirty="0"/>
              <a:t>What exactly is a “quasi-partnership”? In </a:t>
            </a:r>
            <a:r>
              <a:rPr lang="en-US" sz="2000" i="1" dirty="0"/>
              <a:t>Ebrahimi v Westbourne Galleries Ltd</a:t>
            </a:r>
            <a:r>
              <a:rPr lang="en-US" sz="2000" dirty="0"/>
              <a:t> [1973] A.C. 360, it was held that a quasi-partnership </a:t>
            </a:r>
            <a:r>
              <a:rPr lang="en-GB" sz="2000" dirty="0"/>
              <a:t>is a particular </a:t>
            </a:r>
            <a:r>
              <a:rPr lang="en-GB" sz="2000" i="1" dirty="0"/>
              <a:t>type of company </a:t>
            </a:r>
            <a:r>
              <a:rPr lang="en-GB" sz="2000" dirty="0"/>
              <a:t>that has two or more of the following features: </a:t>
            </a:r>
          </a:p>
          <a:p>
            <a:pPr lvl="1"/>
            <a:r>
              <a:rPr lang="en-US" altLang="en-US" sz="2000" dirty="0"/>
              <a:t>The members must have set up their association on the basis of mutual trust and confidence.</a:t>
            </a:r>
          </a:p>
          <a:p>
            <a:pPr lvl="1"/>
            <a:r>
              <a:rPr lang="en-US" altLang="en-US" sz="2000" dirty="0"/>
              <a:t>There is some form of agreement or understanding that all or some of the members would be involved in the management of the company.</a:t>
            </a:r>
          </a:p>
          <a:p>
            <a:pPr lvl="1"/>
            <a:r>
              <a:rPr lang="en-US" altLang="en-US" sz="2000" dirty="0"/>
              <a:t>Restriction upon the transfer of the members' interest in the company (</a:t>
            </a:r>
            <a:r>
              <a:rPr lang="en-US" altLang="en-US" sz="2000" dirty="0" err="1"/>
              <a:t>ie</a:t>
            </a:r>
            <a:r>
              <a:rPr lang="en-US" altLang="en-US" sz="2000" dirty="0"/>
              <a:t>, some degree of lock-in of the members of the company) so that if confidence is lost, or one member is removed from management, he cannot take out his stake and go elsewhere.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3022091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GB" sz="2000" dirty="0"/>
              <a:t>Quasi-partnerships are important as informal understandings are </a:t>
            </a:r>
            <a:r>
              <a:rPr lang="en-GB" sz="2000" b="1" i="1" dirty="0"/>
              <a:t>more likely to arise </a:t>
            </a:r>
            <a:r>
              <a:rPr lang="en-GB" sz="2000" dirty="0"/>
              <a:t>in the context of quasi-partnerships. In particular, there is </a:t>
            </a:r>
            <a:r>
              <a:rPr lang="en-GB" sz="2000" b="1" i="1" dirty="0"/>
              <a:t>no presumption that member rights and expectations will be enshrined in the company’s constitution</a:t>
            </a:r>
            <a:r>
              <a:rPr lang="en-GB" sz="2000" dirty="0"/>
              <a:t> (</a:t>
            </a:r>
            <a:r>
              <a:rPr lang="en-GB" sz="2000" i="1" dirty="0"/>
              <a:t>Over &amp; Over</a:t>
            </a:r>
            <a:r>
              <a:rPr lang="en-GB" sz="2000" dirty="0"/>
              <a:t>).</a:t>
            </a:r>
          </a:p>
          <a:p>
            <a:r>
              <a:rPr lang="en-GB" sz="2000" u="sng" dirty="0"/>
              <a:t>Therefore, a finding of fact that the coy involved is a quasi-partnership </a:t>
            </a:r>
            <a:r>
              <a:rPr lang="en-GB" sz="2000" b="1" i="1" u="sng" dirty="0"/>
              <a:t>will be a factor that is very probative </a:t>
            </a:r>
            <a:r>
              <a:rPr lang="en-GB" sz="2000" u="sng" dirty="0"/>
              <a:t>in establishing a breach of legitimate expectations </a:t>
            </a:r>
            <a:r>
              <a:rPr lang="en-GB" sz="2000" dirty="0"/>
              <a:t>or equitable considerations which required the exercise of the majority’s powers to be constrained by reference to the informal bargain that the </a:t>
            </a:r>
            <a:r>
              <a:rPr lang="en-GB" sz="2000" dirty="0" err="1"/>
              <a:t>coy’s</a:t>
            </a:r>
            <a:r>
              <a:rPr lang="en-GB" sz="2000" dirty="0"/>
              <a:t> members had struck.</a:t>
            </a:r>
          </a:p>
          <a:p>
            <a:pPr lvl="1"/>
            <a:r>
              <a:rPr lang="en-GB" sz="1800" dirty="0"/>
              <a:t>However, after cases like </a:t>
            </a:r>
            <a:r>
              <a:rPr lang="en-GB" sz="1800" i="1" dirty="0" err="1"/>
              <a:t>Thio</a:t>
            </a:r>
            <a:r>
              <a:rPr lang="en-GB" sz="1800" i="1" dirty="0"/>
              <a:t> </a:t>
            </a:r>
            <a:r>
              <a:rPr lang="en-GB" sz="1800" i="1" dirty="0" err="1"/>
              <a:t>Syn</a:t>
            </a:r>
            <a:r>
              <a:rPr lang="en-GB" sz="1800" i="1" dirty="0"/>
              <a:t> Kym Wendy v </a:t>
            </a:r>
            <a:r>
              <a:rPr lang="en-GB" sz="1800" i="1" dirty="0" err="1"/>
              <a:t>Thio</a:t>
            </a:r>
            <a:r>
              <a:rPr lang="en-GB" sz="1800" i="1" dirty="0"/>
              <a:t> </a:t>
            </a:r>
            <a:r>
              <a:rPr lang="en-GB" sz="1800" i="1" dirty="0" err="1"/>
              <a:t>Syn</a:t>
            </a:r>
            <a:r>
              <a:rPr lang="en-GB" sz="1800" i="1" dirty="0"/>
              <a:t> </a:t>
            </a:r>
            <a:r>
              <a:rPr lang="en-GB" sz="1800" i="1" dirty="0" err="1"/>
              <a:t>Pyn</a:t>
            </a:r>
            <a:r>
              <a:rPr lang="en-GB" sz="1800" i="1" dirty="0"/>
              <a:t> </a:t>
            </a:r>
            <a:r>
              <a:rPr lang="en-GB" sz="1800" dirty="0"/>
              <a:t>[2018] SGCA 46 and </a:t>
            </a:r>
            <a:r>
              <a:rPr lang="en-GB" sz="1800" i="1" dirty="0"/>
              <a:t>Anita Hatta v Lee </a:t>
            </a:r>
            <a:r>
              <a:rPr lang="en-GB" sz="1800" i="1" dirty="0" err="1"/>
              <a:t>Siow</a:t>
            </a:r>
            <a:r>
              <a:rPr lang="en-GB" sz="1800" i="1" dirty="0"/>
              <a:t> Kiang Georgia </a:t>
            </a:r>
            <a:r>
              <a:rPr lang="en-GB" sz="1800" dirty="0"/>
              <a:t>[2019] SGHC 222, it is clear that it is </a:t>
            </a:r>
            <a:r>
              <a:rPr lang="en-GB" sz="1800" b="1" i="1" dirty="0"/>
              <a:t>not necessary </a:t>
            </a:r>
            <a:r>
              <a:rPr lang="en-GB" sz="1800" dirty="0"/>
              <a:t>for the petitioner to establish a quasi-partnership before a s 216 petition can be brought.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3420212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A few things to note about quasi-partnerships.</a:t>
            </a:r>
          </a:p>
          <a:p>
            <a:pPr marL="457200" indent="-457200">
              <a:buFont typeface="+mj-lt"/>
              <a:buAutoNum type="arabicPeriod"/>
            </a:pPr>
            <a:r>
              <a:rPr lang="en-US" altLang="en-US" sz="2000" dirty="0"/>
              <a:t>First, most quasi-partnerships are small companies, but a small company is not necessarily a quasi-partnership.</a:t>
            </a:r>
          </a:p>
          <a:p>
            <a:pPr marL="457200" indent="-457200">
              <a:buFont typeface="+mj-lt"/>
              <a:buAutoNum type="arabicPeriod"/>
            </a:pPr>
            <a:r>
              <a:rPr lang="en-US" altLang="en-US" sz="2000" dirty="0"/>
              <a:t>Second, it is a consequence of the arrangement or understanding between the members that make a company a quasi-partnership, not the other way round.</a:t>
            </a:r>
          </a:p>
          <a:p>
            <a:pPr marL="457200" indent="-457200">
              <a:buFont typeface="+mj-lt"/>
              <a:buAutoNum type="arabicPeriod"/>
            </a:pPr>
            <a:r>
              <a:rPr lang="en-US" altLang="en-US" sz="2000" dirty="0"/>
              <a:t>Third, a finding that a company is a quasi-partnership </a:t>
            </a:r>
            <a:r>
              <a:rPr lang="en-US" altLang="en-US" sz="2000" b="1" i="1" dirty="0"/>
              <a:t>does not mean that a s 216 application will therefore be successful.</a:t>
            </a:r>
            <a:r>
              <a:rPr lang="en-US" altLang="en-US" sz="2000" dirty="0"/>
              <a:t> The company in </a:t>
            </a:r>
            <a:r>
              <a:rPr lang="en-US" altLang="en-US" sz="2000" i="1" dirty="0"/>
              <a:t>O’Neill v Phillips </a:t>
            </a:r>
            <a:r>
              <a:rPr lang="en-US" altLang="en-US" sz="2000" dirty="0"/>
              <a:t>was a quasi-partnership, but the unfair prejudice petition failed. </a:t>
            </a:r>
          </a:p>
          <a:p>
            <a:pPr marL="457200" indent="-457200">
              <a:buFont typeface="+mj-lt"/>
              <a:buAutoNum type="arabicPeriod"/>
            </a:pPr>
            <a:r>
              <a:rPr lang="en-US" altLang="en-US" sz="2000" dirty="0"/>
              <a:t>Fourth, in quasi-partnerships, there would be a pro-rata valuation (i.e., without a minority discount) on a buyout order. This is because in a true partnership, that is how the proceeds of sale of the partnership’s assets would be divided between the former partners on a dissolution of the partnership.  </a:t>
            </a:r>
            <a:endParaRPr lang="en-US" alt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1407919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A few things to note about quasi-partnerships.</a:t>
            </a:r>
          </a:p>
          <a:p>
            <a:pPr marL="457200" indent="-457200">
              <a:buFont typeface="+mj-lt"/>
              <a:buAutoNum type="arabicPeriod" startAt="5"/>
            </a:pPr>
            <a:r>
              <a:rPr lang="en-US" altLang="en-US" sz="2000" dirty="0"/>
              <a:t>Fifth, the “no-fault” divorce analogy does not apply to a quasi-partnership. In </a:t>
            </a:r>
            <a:r>
              <a:rPr lang="en-US" altLang="en-US" sz="2000" i="1" dirty="0"/>
              <a:t>O’Neill v Phillips</a:t>
            </a:r>
            <a:r>
              <a:rPr lang="en-US" altLang="en-US" sz="2000" dirty="0"/>
              <a:t>, it was argued that in a quasi-partnership company, one partner ought to be entitled at will to require the other partner or partners to buy his shares at a fair value; all he need do is to declare that trust and confidence has broken down. This argument was rejected. </a:t>
            </a:r>
          </a:p>
          <a:p>
            <a:pPr lvl="1"/>
            <a:r>
              <a:rPr lang="en-US" altLang="en-US" sz="1800" dirty="0"/>
              <a:t>Earlier cases have suggested that if a breakdown in relations has caused the majority to remove a shareholder from participation in management, then generally speaking it is a waste of time to attempt to determine who caused the breakdown. Such breakdowns often occur without either side having done anything seriously wrong or unfair. However, this principle cannot be extended into a more far-reaching principle which would allow a shareholder unilaterally to withdraw from a company and demand that the other shareholder(s) buy him out. </a:t>
            </a:r>
          </a:p>
          <a:p>
            <a:pPr lvl="1"/>
            <a:r>
              <a:rPr lang="en-US" altLang="en-US" sz="1800" dirty="0"/>
              <a:t>We observe a general reluctance to allow shareholders to unilaterally withdraw his/her share capital from a company/from other shareholders. Why?</a:t>
            </a:r>
            <a:endParaRPr lang="en-US" alt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46991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sz="2800" dirty="0">
                <a:solidFill>
                  <a:srgbClr val="FFFFFF"/>
                </a:solidFill>
              </a:rPr>
              <a:t>SHAREHOLDER LITIGATION – PERSONAL WRONGS I</a:t>
            </a: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Criteria for Unfair Conduct</a:t>
            </a:r>
          </a:p>
          <a:p>
            <a:pPr lvl="1"/>
            <a:r>
              <a:rPr lang="en-US" sz="1800" dirty="0"/>
              <a:t>Other Categories of Unfair Conduct</a:t>
            </a:r>
          </a:p>
          <a:p>
            <a:pPr lvl="1"/>
            <a:r>
              <a:rPr lang="en-US" sz="1800" dirty="0"/>
              <a:t>Proliferation of Cases</a:t>
            </a:r>
          </a:p>
          <a:p>
            <a:r>
              <a:rPr lang="en-US" sz="2000" dirty="0"/>
              <a:t>Unfair Conduct and the Derivative Action</a:t>
            </a:r>
          </a:p>
          <a:p>
            <a:r>
              <a:rPr lang="en-US" sz="2000" dirty="0"/>
              <a:t>Remedies</a:t>
            </a:r>
            <a:endParaRPr lang="en-US" sz="1800" dirty="0"/>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3</a:t>
            </a:fld>
            <a:endParaRPr lang="en-US" dirty="0"/>
          </a:p>
        </p:txBody>
      </p:sp>
    </p:spTree>
    <p:extLst>
      <p:ext uri="{BB962C8B-B14F-4D97-AF65-F5344CB8AC3E}">
        <p14:creationId xmlns:p14="http://schemas.microsoft.com/office/powerpoint/2010/main" val="2731090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GB" altLang="en-US" sz="2000" b="1" i="1" dirty="0"/>
              <a:t>Ma Wai Fong Kathryn v Trillion Investment Pte Ltd </a:t>
            </a:r>
            <a:r>
              <a:rPr lang="en-GB" altLang="en-US" sz="2000" b="1" dirty="0"/>
              <a:t>[2019] SGCA 18</a:t>
            </a:r>
          </a:p>
          <a:p>
            <a:r>
              <a:rPr lang="en-GB" altLang="en-US" sz="2000" b="1" dirty="0"/>
              <a:t>Held</a:t>
            </a:r>
            <a:r>
              <a:rPr lang="en-GB" altLang="en-US" sz="2000" dirty="0"/>
              <a:t>: </a:t>
            </a:r>
            <a:r>
              <a:rPr lang="en-US" sz="2000" dirty="0"/>
              <a:t>It is not the law that when members of a family set up a company together, this automatically gives rise to a quasi-partnership or an entity akin to one and that a relationship of mutual trust and confidence is enjoyed by every member of the family in relation to the management of the company regardless of each person’s involvement in the management or lack thereof. </a:t>
            </a:r>
          </a:p>
          <a:p>
            <a:r>
              <a:rPr lang="en-US" sz="2000" dirty="0"/>
              <a:t>Any person asserting the existence of such a relationship (i.e., the existence of a quasi-partnership) </a:t>
            </a:r>
            <a:r>
              <a:rPr lang="en-US" sz="2000" b="1" i="1" dirty="0"/>
              <a:t>must lead evidence to show that such was the intention and understanding of the founding members of the company</a:t>
            </a:r>
            <a:r>
              <a:rPr lang="en-US" sz="2000" dirty="0"/>
              <a:t>.</a:t>
            </a:r>
            <a:endParaRPr lang="en-GB" sz="2000" dirty="0"/>
          </a:p>
          <a:p>
            <a:r>
              <a:rPr lang="en-US" sz="2000" dirty="0"/>
              <a:t>In this case, there was no evidence that if a quasi-partner died, his heirs would enjoy the same rights and benefits as the deceased member had. Nor was there any evidence that it had been the intention of the deceased quasi-partner that his sons’ spouses and children should take their respective deceased husband’s/father’s place in the Companies in such a situation.</a:t>
            </a:r>
            <a:endParaRPr lang="en-GB" alt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981640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O’Neill v Phillips </a:t>
            </a:r>
            <a:r>
              <a:rPr lang="en-US" b="1" dirty="0"/>
              <a:t>[1999] 1 WLR 1092</a:t>
            </a:r>
          </a:p>
          <a:p>
            <a:r>
              <a:rPr lang="en-US" altLang="en-US" b="1" dirty="0"/>
              <a:t>Facts (Continued on Next Slide): </a:t>
            </a:r>
            <a:r>
              <a:rPr lang="en-US" altLang="en-US" dirty="0"/>
              <a:t>P was the sole director and shareholder of a construction company. O was originally a manual worker, but P was so impressed with him that he promoted him, and in 1985 P transferred a 25% shareholding in the company to O and appointed him a director. The understanding was that O would gradually take over the day-to-day running of the company and that he would receive 50% of the profits of the company. P later retired, effectively making O managing director. During the construction boom, the company prospered and O received half of the profits of the company as agreed. O invested his own profits in the company, guaranteed its bank account and mortgaged his house in support, and worked to build up the company’s business. P indicated in principle that he would be willing to increase O's shareholding to 50% when the company's net asset value reached £ 500,000, but no formal agreement was entered into.</a:t>
            </a:r>
            <a:r>
              <a:rPr lang="en-SG" altLang="en-US" dirty="0"/>
              <a:t> In 1991, however, the construction boom ended and the company's profits began to suffer. Disagreements arose between the two men. O was effectively removed from his position as managing director, a position assumed by P, but O remained a member of the board. O was paid his salary and dividends on his 25% shareholding. O severed his links with the co and brought a s 459 (unfair prejudice provision) petition on the basis that P had broken his promises to pay him 50% of the profits of the co and to allot him 50% of the shares.</a:t>
            </a:r>
            <a:endParaRPr lang="en-US" alt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2944094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O’Neill v Phillips </a:t>
            </a:r>
            <a:r>
              <a:rPr lang="en-US" b="1" dirty="0"/>
              <a:t>[1999] 1 WLR 1092</a:t>
            </a:r>
          </a:p>
          <a:p>
            <a:r>
              <a:rPr lang="en-US" altLang="en-US" b="1" dirty="0"/>
              <a:t>Facts (Continued): </a:t>
            </a:r>
            <a:r>
              <a:rPr lang="en-US" altLang="en-US" dirty="0"/>
              <a:t>The trial judge dismissed the petition, but the CA allowed O’s appeal. It held that O </a:t>
            </a:r>
            <a:r>
              <a:rPr lang="en-US" altLang="en-US" b="1" i="1" dirty="0"/>
              <a:t>had a legitimate expectation</a:t>
            </a:r>
            <a:r>
              <a:rPr lang="en-US" altLang="en-US" dirty="0"/>
              <a:t> that he would receive the shares when the net asset target was met (despite the unconcluded agreement) and a legitimate expectation that he would receive 50% of the profits. It held that O had, in effect, been forced out of the company by P’s actions.</a:t>
            </a:r>
          </a:p>
          <a:p>
            <a:r>
              <a:rPr lang="en-US" altLang="en-US" b="1" dirty="0"/>
              <a:t>Held: </a:t>
            </a:r>
            <a:r>
              <a:rPr lang="en-US" altLang="en-US" dirty="0"/>
              <a:t>The HL unanimously reversed the CA, denying relief to O.</a:t>
            </a:r>
          </a:p>
          <a:p>
            <a:r>
              <a:rPr lang="en-US" altLang="en-US" sz="1800" dirty="0"/>
              <a:t>The HL held that the CA was correct to hold that by 1991 the company </a:t>
            </a:r>
            <a:r>
              <a:rPr lang="en-US" altLang="en-US" sz="1800" b="1" i="1" dirty="0"/>
              <a:t>had the characteristics of a quasi-partnership</a:t>
            </a:r>
            <a:r>
              <a:rPr lang="en-US" altLang="en-US" sz="1800" dirty="0"/>
              <a:t>, which was not the case when O first acquired the shares in 1985.</a:t>
            </a:r>
          </a:p>
          <a:p>
            <a:r>
              <a:rPr lang="en-US" altLang="en-US" sz="1800" dirty="0"/>
              <a:t>Thus, P </a:t>
            </a:r>
            <a:r>
              <a:rPr lang="en-US" altLang="en-US" sz="1800" b="1" i="1" dirty="0"/>
              <a:t>cannot remove O from participation in management without giving him an opportunity to sell his shares at a fair price. </a:t>
            </a:r>
            <a:r>
              <a:rPr lang="en-US" altLang="en-US" sz="1800" dirty="0"/>
              <a:t>But O was not excluded from management. </a:t>
            </a:r>
          </a:p>
          <a:p>
            <a:r>
              <a:rPr lang="en-US" altLang="en-US" sz="1800" dirty="0"/>
              <a:t>The CA was right to have held that O was constructively removed by P in the matter of equality of profits and shareholdings, but the issue is whether P acted unfairly in those matters.  </a:t>
            </a:r>
            <a:endParaRPr lang="en-US" altLang="en-US" dirty="0"/>
          </a:p>
          <a:p>
            <a:r>
              <a:rPr lang="en-US" altLang="en-US" sz="1800" dirty="0"/>
              <a:t>O had reasonably believed that shares would be allotted to him, and in that sense he had a legitimate expectation. But the CA was misled by that expression.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1271516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O’Neill v Phillips </a:t>
            </a:r>
            <a:r>
              <a:rPr lang="en-US" b="1" dirty="0"/>
              <a:t>[1999] 1 WLR 1092</a:t>
            </a:r>
          </a:p>
          <a:p>
            <a:r>
              <a:rPr lang="en-US" altLang="en-US" b="1" dirty="0"/>
              <a:t>Held: </a:t>
            </a:r>
            <a:r>
              <a:rPr lang="en-US" altLang="en-US" sz="1800" dirty="0"/>
              <a:t>The real question is whether in fairness or equity O had a right to the shares.  </a:t>
            </a:r>
            <a:r>
              <a:rPr lang="en-GB" sz="1800" dirty="0"/>
              <a:t>P never agreed to give them and hence on equitable principles </a:t>
            </a:r>
            <a:r>
              <a:rPr lang="en-GB" sz="1800" b="1" i="1" dirty="0"/>
              <a:t>he did not behave unfairly in withdrawing from negotiations</a:t>
            </a:r>
            <a:r>
              <a:rPr lang="en-GB" sz="1800" dirty="0"/>
              <a:t>.  To hold otherwise would not be restraining the exercise of legal rights but imposing upon P an obligation he never agreed. </a:t>
            </a:r>
          </a:p>
          <a:p>
            <a:pPr lvl="0"/>
            <a:r>
              <a:rPr lang="en-GB" sz="1800" dirty="0"/>
              <a:t>The same reasoning applies to the sharing of profits.  P did not make an unconditional promise about the sharing of profits.  He only agreed to share profits while O managed the company and he did not have to be involved in day-to-day business.  He deliberately retained control of the company and hence the right to redraw O’Neill’s responsibilities.  It was not unfair for him to refuse to continue to share profits after he came back to running the business.</a:t>
            </a:r>
          </a:p>
          <a:p>
            <a:r>
              <a:rPr lang="en-GB" sz="1800" i="1" dirty="0"/>
              <a:t>Legitimate expectations could only exist when equitable principles as enunciated above would make it unfair for a party to exercise its rights</a:t>
            </a:r>
            <a:r>
              <a:rPr lang="en-GB" sz="1800" dirty="0"/>
              <a:t>.  </a:t>
            </a:r>
            <a:r>
              <a:rPr lang="en-GB" sz="1800" b="1" i="1" dirty="0"/>
              <a:t>It is a consequence, not a cause, of the equitable restraint.  It does not give rise to equitable restraints</a:t>
            </a:r>
            <a:r>
              <a:rPr lang="en-GB" sz="1800" dirty="0"/>
              <a:t> in circumstances to which the traditional equitable principles have no application</a:t>
            </a:r>
            <a:r>
              <a:rPr lang="en-SG" sz="1800" dirty="0"/>
              <a:t>. </a:t>
            </a:r>
            <a:endParaRPr lang="en-GB"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12484721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600" b="1" i="1" dirty="0"/>
              <a:t>O’Neill v Phillips </a:t>
            </a:r>
            <a:r>
              <a:rPr lang="en-US" sz="1600" b="1" dirty="0"/>
              <a:t>[1999] 1 WLR 1092</a:t>
            </a:r>
          </a:p>
          <a:p>
            <a:r>
              <a:rPr lang="en-US" altLang="en-US" sz="1600" b="1" dirty="0"/>
              <a:t>Held: </a:t>
            </a:r>
            <a:r>
              <a:rPr lang="en-US" altLang="en-US" sz="1600" dirty="0"/>
              <a:t>“In </a:t>
            </a:r>
            <a:r>
              <a:rPr lang="en-US" altLang="en-US" sz="1600" i="1" dirty="0"/>
              <a:t>In re Saul D. Harrison &amp; Sons Plc. </a:t>
            </a:r>
            <a:r>
              <a:rPr lang="en-US" altLang="en-US" sz="1600" dirty="0"/>
              <a:t>[1995] 1 B.C.L.C. 14, 19, I used the term "legitimate expectation," borrowed from public law, as a label for the "correlative right" to which a relationship between company members may give rise in a case when, on equitable principles, it would be regarded as unfair for a majority to exercise a power conferred upon them by the articles to the prejudice of another member. </a:t>
            </a:r>
            <a:r>
              <a:rPr lang="en-US" altLang="en-US" sz="1600" b="1" i="1" dirty="0"/>
              <a:t>I gave as an example the standard case in which shareholders have entered into association upon the understanding that each of them who has ventured his capital will also participate in the management of the company. In such a case it will usually be considered unjust, inequitable or unfair for a majority to use their voting power to exclude a member from participation in the management without giving him the opportunity to remove his capital upon reasonable terms. </a:t>
            </a:r>
            <a:r>
              <a:rPr lang="en-US" altLang="en-US" sz="1600" dirty="0"/>
              <a:t>The aggrieved member could be said to have had a "legitimate expectation" that he would be able to participate in the management or withdraw from the company.</a:t>
            </a:r>
          </a:p>
          <a:p>
            <a:r>
              <a:rPr lang="en-US" altLang="en-US" sz="1600" dirty="0"/>
              <a:t>It was probably a mistake to use this term, as it usually is when one introduces a new label to describe a concept which is already sufficiently defined in other terms. In saying that it was "correlative" to the equitable restraint, </a:t>
            </a:r>
            <a:r>
              <a:rPr lang="en-US" altLang="en-US" sz="1600" b="1" i="1" dirty="0"/>
              <a:t>I meant that it could exist only when equitable principles of the kind I have been describing would make it unfair for a party to exercise rights under the articles. It is a consequence, not a cause, of the equitable restraint. The concept of a legitimate expectation should not be allowed to lead a life of its own, capable of giving rise to equitable restraints in circumstances to which the traditional equitable principles have no application. </a:t>
            </a:r>
            <a:r>
              <a:rPr lang="en-US" altLang="en-US" sz="1600" dirty="0"/>
              <a:t>That is what seems to have happened in this case.”</a:t>
            </a:r>
            <a:endParaRPr lang="en-GB"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42203031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conduct: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lvl="0"/>
            <a:r>
              <a:rPr lang="en-GB" dirty="0"/>
              <a:t>Gower and Davies (2021) note that Lord Hoffmann advanced </a:t>
            </a:r>
            <a:r>
              <a:rPr lang="en-US" dirty="0"/>
              <a:t>a terminological shift from the public law language of "legitimate expectations" to the more traditional private law phraseology of constraining the exercise of legal rights by reference to "equitable considerations". Although not obviously more restrictive than "legitimate expectations", the purpose of the phrase "equitable considerations" was to anchor more firmly the courts' assessment of what might constitute ''unfair" conduct given the formal and informal bargain struck between the shareholders. </a:t>
            </a:r>
          </a:p>
          <a:p>
            <a:pPr lvl="0"/>
            <a:r>
              <a:rPr lang="en-US" dirty="0"/>
              <a:t>“Indeed, their Lordships feared that continuing with the label "legitimate expectations" might be interpreted by lower courts as a </a:t>
            </a:r>
            <a:r>
              <a:rPr lang="en-US" dirty="0" err="1"/>
              <a:t>licence</a:t>
            </a:r>
            <a:r>
              <a:rPr lang="en-US" dirty="0"/>
              <a:t> to "do whatever the individual judge happens to think fair" in the light of the petitioner's expectations. A more structured approach than this was required. According to Lord Hoffmann, </a:t>
            </a:r>
            <a:r>
              <a:rPr lang="en-US" b="1" i="1" dirty="0"/>
              <a:t>the correct approach was to ask whether there were equitable considerations that required the exercise of the majority's undoubted statutory or constitutional powers to be constrained in any way by reference to the informal bargain that the company's members had struck. </a:t>
            </a:r>
            <a:r>
              <a:rPr lang="en-US" dirty="0"/>
              <a:t>To ascertain the entirety of that bargain, </a:t>
            </a:r>
            <a:r>
              <a:rPr lang="en-US" b="1" i="1" dirty="0"/>
              <a:t>the court would need to consider any informal, non-legally enforceable understandings between the members, as well the terms of the company's formal constitution</a:t>
            </a:r>
            <a:r>
              <a:rPr lang="en-US" dirty="0"/>
              <a:t>.”</a:t>
            </a:r>
            <a:endParaRPr lang="en-GB"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1055683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lvl="0"/>
            <a:r>
              <a:rPr lang="en-US" sz="2000" dirty="0"/>
              <a:t>Three other observations:</a:t>
            </a:r>
          </a:p>
          <a:p>
            <a:pPr lvl="0"/>
            <a:r>
              <a:rPr lang="en-US" sz="2000" dirty="0"/>
              <a:t>Context is extremely important: What may be “unfair” between a quasi-partnership of family members may not be so for a close corporation amongst sophisticated investors (See </a:t>
            </a:r>
            <a:r>
              <a:rPr lang="it-IT" sz="2000" i="1" dirty="0"/>
              <a:t>Re Coroin Ltd </a:t>
            </a:r>
            <a:r>
              <a:rPr lang="it-IT" sz="2000" dirty="0"/>
              <a:t>[2012] EWHC 2343 where </a:t>
            </a:r>
            <a:r>
              <a:rPr lang="en-US" sz="2000" dirty="0"/>
              <a:t>David Richards J refused to </a:t>
            </a:r>
            <a:r>
              <a:rPr lang="en-US" sz="2000" dirty="0" err="1"/>
              <a:t>recognise</a:t>
            </a:r>
            <a:r>
              <a:rPr lang="en-US" sz="2000" dirty="0"/>
              <a:t> the requisite informal arrangements where the company's founding members were a group of highly sophisticated and experienced investors with little by way of prior relationship, investing in a project worth many hundreds of millions of pounds, and governed by lengthy and complex formal documentation)</a:t>
            </a:r>
          </a:p>
          <a:p>
            <a:r>
              <a:rPr lang="en-US" sz="2000" dirty="0"/>
              <a:t>The intuition behind “legitimate expectations”/ “equitable considerations” is similar to that of the doctrine of estoppel, an equitable doctrine that prevents a party to a lawsuit from asserting a right or fact contrary to the party's past conduct (see Slide Deck 7).</a:t>
            </a:r>
          </a:p>
          <a:p>
            <a:r>
              <a:rPr lang="en-US" sz="2000" dirty="0"/>
              <a:t>Informal understandings </a:t>
            </a:r>
            <a:r>
              <a:rPr lang="en-US" sz="2000" i="1" dirty="0"/>
              <a:t>could</a:t>
            </a:r>
            <a:r>
              <a:rPr lang="en-US" sz="2000" dirty="0"/>
              <a:t> (this is context specific) include an understanding that certain powers would be exercised within the law (for e.g., that the directors would not breach their fiduciary duties).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1772312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a:defRPr/>
            </a:pPr>
            <a:r>
              <a:rPr lang="en-US" sz="2000" dirty="0">
                <a:ea typeface="ＭＳ ゴシック"/>
              </a:rPr>
              <a:t>What were the policy reasons for choosing the “equitable constraint” approach, and relying so much on the informal arrangement among members as the standard for judging whether there is unfair prejudice? One consequence of the latter is that it may lead to the “contractualising” of the unfair prejudice provision. The Law Commission (in 1997) was concerned that this approach would be unduly restrictive.</a:t>
            </a:r>
          </a:p>
          <a:p>
            <a:pPr>
              <a:defRPr/>
            </a:pPr>
            <a:r>
              <a:rPr lang="en-US" sz="2000" dirty="0"/>
              <a:t>Lord Hoffmann (in </a:t>
            </a:r>
            <a:r>
              <a:rPr lang="en-US" altLang="en-US" sz="2000" i="1" dirty="0"/>
              <a:t>O’Neill v Phillips</a:t>
            </a:r>
            <a:r>
              <a:rPr lang="en-US" altLang="en-US" sz="2000" dirty="0"/>
              <a:t>) </a:t>
            </a:r>
            <a:r>
              <a:rPr lang="en-US" sz="2000" dirty="0"/>
              <a:t>noted the Law Commission’s concern. But he argued that a balance must struck between the breadth of the discretion and the principle of legal certainty. </a:t>
            </a:r>
          </a:p>
          <a:p>
            <a:pPr lvl="1">
              <a:defRPr/>
            </a:pPr>
            <a:r>
              <a:rPr lang="en-GB" sz="1800" dirty="0">
                <a:ea typeface="ＭＳ ゴシック"/>
              </a:rPr>
              <a:t>The petitions are often lengthy and expensive, and it is desirable that lawyers should be able to advice their clients on whether a petition is likely to succeed.</a:t>
            </a:r>
          </a:p>
          <a:p>
            <a:pPr lvl="1">
              <a:defRPr/>
            </a:pPr>
            <a:r>
              <a:rPr lang="en-US" sz="1800" dirty="0">
                <a:ea typeface="ＭＳ ゴシック"/>
              </a:rPr>
              <a:t>He was so concerned about trial judges’ deciding cases based on their individual notions of what is fair that he deprecated using “legitimate expectations” as the test for the unfair prejudice provision, even though he was the one who introduced it in the first place (KIV).</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2731415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85600"/>
            <a:ext cx="11029615" cy="4355769"/>
          </a:xfrm>
        </p:spPr>
        <p:txBody>
          <a:bodyPr>
            <a:noAutofit/>
          </a:bodyPr>
          <a:lstStyle/>
          <a:p>
            <a:r>
              <a:rPr lang="en-US" sz="2000" dirty="0"/>
              <a:t>However, the distinction between the two concepts (i.e., “equitable considerations” and “legitimate expectations”) was not taken up by the courts in Singapore.</a:t>
            </a:r>
          </a:p>
          <a:p>
            <a:pPr lvl="1"/>
            <a:r>
              <a:rPr lang="en-US" sz="1800" dirty="0"/>
              <a:t>Reflecting the view in Gower and Davies (2021) that there is no real distinction between the two?</a:t>
            </a:r>
          </a:p>
          <a:p>
            <a:r>
              <a:rPr lang="en-GB" sz="2000" dirty="0"/>
              <a:t>Despite citing </a:t>
            </a:r>
            <a:r>
              <a:rPr lang="en-GB" sz="2000" i="1" dirty="0"/>
              <a:t>O’Neill v Phillips </a:t>
            </a:r>
            <a:r>
              <a:rPr lang="en-GB" sz="2000" dirty="0"/>
              <a:t>with approval, SGCA adopted the test of “legitimate expectations” in </a:t>
            </a:r>
            <a:r>
              <a:rPr lang="en-GB" sz="2000" i="1" dirty="0"/>
              <a:t>Over &amp; Over Ltd. v </a:t>
            </a:r>
            <a:r>
              <a:rPr lang="en-GB" sz="2000" i="1" dirty="0" err="1"/>
              <a:t>Bonvest</a:t>
            </a:r>
            <a:r>
              <a:rPr lang="en-GB" sz="2000" i="1" dirty="0"/>
              <a:t> Holdings Ltd </a:t>
            </a:r>
            <a:r>
              <a:rPr lang="en-GB" sz="2000" dirty="0"/>
              <a:t>[2010] 2 SLR 776. Also endorsed in other cases like </a:t>
            </a:r>
            <a:r>
              <a:rPr lang="en-GB" sz="2000" i="1" dirty="0"/>
              <a:t>Leong Chee Kin v Ideal Design Studio Pte Ltd</a:t>
            </a:r>
            <a:r>
              <a:rPr lang="en-GB" sz="2000" dirty="0"/>
              <a:t> [2018] 4 SLR 331.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3573389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285600"/>
            <a:ext cx="11029615" cy="4355769"/>
          </a:xfrm>
        </p:spPr>
        <p:txBody>
          <a:bodyPr>
            <a:noAutofit/>
          </a:bodyPr>
          <a:lstStyle/>
          <a:p>
            <a:r>
              <a:rPr lang="en-GB" sz="2000" dirty="0"/>
              <a:t>Separately, Singapore courts have also held that a breach of legitimate expectations may arise from a  breach of “</a:t>
            </a:r>
            <a:r>
              <a:rPr lang="en-GB" sz="2000" i="1" dirty="0"/>
              <a:t>implied</a:t>
            </a:r>
            <a:r>
              <a:rPr lang="en-GB" sz="2000" dirty="0"/>
              <a:t> understandings” (</a:t>
            </a:r>
            <a:r>
              <a:rPr lang="en-GB" sz="2000" i="1" dirty="0"/>
              <a:t>Ng Sing King v PSA International Pte Ltd </a:t>
            </a:r>
            <a:r>
              <a:rPr lang="en-GB" sz="2000" dirty="0"/>
              <a:t>[2005] 2 SLR 56).</a:t>
            </a:r>
          </a:p>
          <a:p>
            <a:pPr lvl="1"/>
            <a:r>
              <a:rPr lang="en-GB" sz="1800" dirty="0"/>
              <a:t>This suggests that the courts may establish a breach of legitimate expectations even if there is no express “informal understanding” (i.e., express communication).</a:t>
            </a:r>
          </a:p>
          <a:p>
            <a:pPr lvl="1"/>
            <a:r>
              <a:rPr lang="en-GB" sz="1800" dirty="0"/>
              <a:t>Seems to depart from the “stricter” UK position expounded in </a:t>
            </a:r>
            <a:r>
              <a:rPr lang="en-US" altLang="en-US" sz="1800" i="1" dirty="0"/>
              <a:t>Ebrahimi v Westbourne Galleries and others </a:t>
            </a:r>
            <a:r>
              <a:rPr lang="en-US" altLang="en-US" sz="1800" dirty="0"/>
              <a:t>[1973] 1 AC 360 where the petitioner will need to show “something more” to move the court from the view that “it can safely be said that the basis of association is adequately and exhaustively laid down in the articles.” If that cannot be shown, the applicant’s case will fail. </a:t>
            </a:r>
          </a:p>
          <a:p>
            <a:r>
              <a:rPr lang="en-US" sz="2000" dirty="0"/>
              <a:t>Tjio (2017) opines that the differences between the UK and Singapore positions are much broader than these distinction </a:t>
            </a:r>
            <a:r>
              <a:rPr lang="en-US" sz="2000" i="1" dirty="0"/>
              <a:t>per se</a:t>
            </a:r>
            <a:r>
              <a:rPr lang="en-US" sz="2000" dirty="0"/>
              <a:t>.</a:t>
            </a:r>
            <a:endParaRPr lang="en-GB" sz="2000" dirty="0"/>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2460202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our last lectures (Slide Decks 18 and 19), we discussed corporate wrongs and corporate law’s solution to address corporate wrongs that prejudiced minority shareholder interests: the derivative action.</a:t>
            </a:r>
          </a:p>
          <a:p>
            <a:pPr lvl="1"/>
            <a:r>
              <a:rPr lang="en-US" sz="1800" dirty="0"/>
              <a:t>We covered two types of derivative actions: the common law derivative action (CLDA), and the statutory derivative action under s 216A.</a:t>
            </a:r>
          </a:p>
          <a:p>
            <a:pPr lvl="1"/>
            <a:r>
              <a:rPr lang="en-US" sz="1800" dirty="0"/>
              <a:t>Both derivative actions are concerned with the issue of </a:t>
            </a:r>
            <a:r>
              <a:rPr lang="en-US" sz="1800" i="1" dirty="0"/>
              <a:t>locus standi</a:t>
            </a:r>
            <a:r>
              <a:rPr lang="en-US" sz="1800" dirty="0"/>
              <a:t>, or standing. In other words, we were concerned here with </a:t>
            </a:r>
            <a:r>
              <a:rPr lang="en-US" sz="1800" i="1" dirty="0"/>
              <a:t>who can sue </a:t>
            </a:r>
            <a:r>
              <a:rPr lang="en-US" sz="1800" dirty="0"/>
              <a:t>on behalf of the company.</a:t>
            </a:r>
          </a:p>
          <a:p>
            <a:r>
              <a:rPr lang="en-US" sz="2000" dirty="0"/>
              <a:t>Where personal wrongs are involved, we discussed the idea that members can sue in their own right (and thus the issue of standing did not arise), but that these claims were </a:t>
            </a:r>
            <a:r>
              <a:rPr lang="en-US" sz="2000" b="1" i="1" dirty="0"/>
              <a:t>subject to the doctrine of reflective loss</a:t>
            </a:r>
            <a:r>
              <a:rPr lang="en-US" sz="2000" dirty="0"/>
              <a:t>.</a:t>
            </a:r>
          </a:p>
          <a:p>
            <a:r>
              <a:rPr lang="en-US" sz="2000" dirty="0"/>
              <a:t>In this lecture, we will discuss personal wrongs that arise </a:t>
            </a:r>
            <a:r>
              <a:rPr lang="en-US" sz="2000" b="1" i="1" dirty="0"/>
              <a:t>in the context of company law</a:t>
            </a:r>
            <a:r>
              <a:rPr lang="en-US" sz="2000" dirty="0"/>
              <a:t>, and the causes of action that </a:t>
            </a:r>
            <a:r>
              <a:rPr lang="en-US" sz="2000" b="1" i="1" dirty="0"/>
              <a:t>company law </a:t>
            </a:r>
            <a:r>
              <a:rPr lang="en-US" sz="2000" dirty="0"/>
              <a:t>vests shareholders with.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1499265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17438"/>
            <a:ext cx="11029615" cy="4355769"/>
          </a:xfrm>
        </p:spPr>
        <p:txBody>
          <a:bodyPr>
            <a:noAutofit/>
          </a:bodyPr>
          <a:lstStyle/>
          <a:p>
            <a:r>
              <a:rPr lang="en-US" altLang="en-US" sz="2000" dirty="0"/>
              <a:t>In Singapore, quite a number of “unfair prejudice” cases involved breaches of directors’ duties, for e.g., (among many others):</a:t>
            </a:r>
          </a:p>
          <a:p>
            <a:pPr lvl="1"/>
            <a:r>
              <a:rPr lang="en-US" altLang="en-US" sz="1800" i="1" dirty="0"/>
              <a:t>Lim Swee Khiang v Borden Co (Pte) Ltd </a:t>
            </a:r>
            <a:r>
              <a:rPr lang="en-US" altLang="en-US" sz="1800" dirty="0"/>
              <a:t>[2006] SGCA 33</a:t>
            </a:r>
          </a:p>
          <a:p>
            <a:pPr lvl="1"/>
            <a:r>
              <a:rPr lang="en-US" altLang="en-US" sz="1800" i="1" dirty="0"/>
              <a:t>Over &amp; Over Ltd. v Bonvest Holdings Ltd </a:t>
            </a:r>
            <a:r>
              <a:rPr lang="en-US" altLang="en-US" sz="1800" dirty="0"/>
              <a:t>[2010] SGCA 7 </a:t>
            </a:r>
          </a:p>
          <a:p>
            <a:r>
              <a:rPr lang="en-US" altLang="en-US" sz="2000" dirty="0"/>
              <a:t>Where the complaints are based on breaches of directors’ duties, it raises the issue of whether all kinds of breaches justify the grant of relief. It is probably easier to find unfairness where fiduciary duties are breached, but what about a breach of the duty to exercise care and skill, or where the breach is a technical breach?</a:t>
            </a:r>
          </a:p>
          <a:p>
            <a:pPr lvl="1"/>
            <a:r>
              <a:rPr lang="en-US" altLang="en-US" sz="1800" dirty="0"/>
              <a:t>Note that a breach of directors’ duties is not in itself oppressive or “unfair” – duties are owed to the company, not individual members (</a:t>
            </a:r>
            <a:r>
              <a:rPr lang="en-US" altLang="en-US" sz="1800" i="1" dirty="0"/>
              <a:t>Percival v Wright</a:t>
            </a:r>
            <a:r>
              <a:rPr lang="en-US" altLang="en-US" sz="1800" dirty="0"/>
              <a:t>).</a:t>
            </a:r>
          </a:p>
          <a:p>
            <a:pPr lvl="1"/>
            <a:r>
              <a:rPr lang="en-US" altLang="en-US" sz="1800" dirty="0"/>
              <a:t>Unfair conduct only arises where </a:t>
            </a:r>
            <a:r>
              <a:rPr lang="en-US" altLang="en-US" sz="1800" b="1" i="1" u="sng" dirty="0"/>
              <a:t>there is an understanding between the parties that certain powers would be exercised within the law. Without this (informal) understanding, there is no personal right.</a:t>
            </a:r>
          </a:p>
          <a:p>
            <a:r>
              <a:rPr lang="en-US" altLang="en-US" sz="2000" dirty="0"/>
              <a:t>However, the courts do not have seem to have rigorously applied this distinction across the cases.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12318843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Lim Swee Khiang v Borden Co (Pte) Ltd </a:t>
            </a:r>
            <a:r>
              <a:rPr lang="en-US" altLang="en-US" b="1" dirty="0"/>
              <a:t>[2006] 4 SLR 745</a:t>
            </a:r>
          </a:p>
          <a:p>
            <a:r>
              <a:rPr lang="en-US" altLang="en-US" b="1" dirty="0"/>
              <a:t>Facts: </a:t>
            </a:r>
            <a:r>
              <a:rPr lang="en-US" altLang="en-US" dirty="0"/>
              <a:t>Borden was a quasi-partnership started by six founding families. Its founders intended that each family would be represented on the board of directors by a family member. The minority shareholder plaintiff was an executive director but was stripped of his executive powers at a shareholders’ meeting when it was proposed and resolved that directors were not to hold executive positions. However, several months later, at a directors meeting, two members of the majority shareholding faction were appointed as executive directors. The minority director maintained his director position but </a:t>
            </a:r>
            <a:r>
              <a:rPr lang="en-US" altLang="en-US" b="1" i="1" dirty="0"/>
              <a:t>was “kept out entirely” from the affairs of the company.</a:t>
            </a:r>
            <a:r>
              <a:rPr lang="en-US" altLang="en-US" dirty="0"/>
              <a:t> Insofar as the affairs of the coy were concerned, the main grievance of the minority shareholders was that </a:t>
            </a:r>
            <a:r>
              <a:rPr lang="en-US" altLang="en-US" i="1" dirty="0"/>
              <a:t>opportunities and assets belonging to the company were essentially given to another company which was controlled by the son of one of the majority shareholders and in which the same majority shareholder also owned shares.</a:t>
            </a:r>
          </a:p>
          <a:p>
            <a:r>
              <a:rPr lang="en-US" altLang="en-US" b="1" dirty="0"/>
              <a:t>Held: </a:t>
            </a:r>
            <a:r>
              <a:rPr lang="en-US" altLang="en-US" sz="1800" dirty="0"/>
              <a:t>The Court of Appeal reversed the decision of the trial judge (who dismissed the s 216 application), holding that the conduct of the majority (the removal of the minority director from management) was in disregard of the interests of the minority shareholders, and ordered the majority shareholders to purchase the applicant’s shares. </a:t>
            </a:r>
            <a:endParaRPr lang="en-US" alt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305788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Lim Swee Khiang v Borden Co (Pte) Ltd </a:t>
            </a:r>
            <a:r>
              <a:rPr lang="en-US" altLang="en-US" b="1" dirty="0"/>
              <a:t>[2006] 4 SLR 745</a:t>
            </a:r>
          </a:p>
          <a:p>
            <a:r>
              <a:rPr lang="en-US" altLang="en-US" b="1" dirty="0"/>
              <a:t>Held: </a:t>
            </a:r>
            <a:r>
              <a:rPr lang="en-US" altLang="en-US" sz="1800" dirty="0"/>
              <a:t>However, the court also noted that certain actions (e.g., the failure to terminate the </a:t>
            </a:r>
            <a:r>
              <a:rPr lang="en-US" altLang="en-US" sz="1800" dirty="0" err="1"/>
              <a:t>coy’s</a:t>
            </a:r>
            <a:r>
              <a:rPr lang="en-US" altLang="en-US" sz="1800" dirty="0"/>
              <a:t> license and to collect royalties) were “detrimental to the commercial interests of Borden and therefore in disregard of the appellant’s minority shareholding interests, contrary to s 216(1)(a) of the CA”.</a:t>
            </a:r>
          </a:p>
          <a:p>
            <a:r>
              <a:rPr lang="en-US" altLang="en-US" dirty="0" err="1"/>
              <a:t>Quare</a:t>
            </a:r>
            <a:r>
              <a:rPr lang="en-US" altLang="en-US" dirty="0"/>
              <a:t> whether this is right given the distinction between corporate wrongs and personal wrongs. Do directors owe duties to the company or members, or both (see </a:t>
            </a:r>
            <a:r>
              <a:rPr lang="en-US" altLang="en-US" i="1" dirty="0"/>
              <a:t>Percival v Wright</a:t>
            </a:r>
            <a:r>
              <a:rPr lang="en-US" altLang="en-US" dirty="0"/>
              <a:t>)?</a:t>
            </a:r>
          </a:p>
          <a:p>
            <a:r>
              <a:rPr lang="en-US" altLang="en-US" dirty="0"/>
              <a:t>Separately, did the court establish the presence of a breach of legitimate expectations in this case? Was it implied due to defendants’ concession that the coy was a quasi-partnership? See Slide 26.</a:t>
            </a:r>
          </a:p>
          <a:p>
            <a:r>
              <a:rPr lang="en-US" altLang="en-US" dirty="0"/>
              <a:t>Tjio (2017): Although the earlier decision of </a:t>
            </a:r>
            <a:r>
              <a:rPr lang="en-US" altLang="en-US" i="1" dirty="0"/>
              <a:t>Borden</a:t>
            </a:r>
            <a:r>
              <a:rPr lang="en-US" altLang="en-US" dirty="0"/>
              <a:t> accepted that the Singapore provisions ‘correspond materially’ with those in the UK, the more contractarian approach there did not establish a foothold with the oppression action in Singapore even in subsequent first instance decisions around, or since, that time.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4045019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Over &amp; Over Ltd. v Bonvest Holdings Ltd </a:t>
            </a:r>
            <a:r>
              <a:rPr lang="en-US" altLang="en-US" b="1" dirty="0"/>
              <a:t>[2010] SGCA 7 </a:t>
            </a:r>
          </a:p>
          <a:p>
            <a:r>
              <a:rPr lang="en-US" altLang="en-US" b="1" dirty="0"/>
              <a:t>Facts: </a:t>
            </a:r>
            <a:r>
              <a:rPr lang="en-US" altLang="en-US" dirty="0"/>
              <a:t>Over &amp; Over and Unicurrent Finance incorporated a JV company, Richvein to own and build a hotel. Over &amp; Over was controlled by the Lauw family and held 30% of the shares, whilst Unicurrent was controlled by the Sianandar family and held the remaining 70%. Discussions leading to the JV were undocumented. The parties agreed that both families would always be represented on Richvein’s board of directors, in a ratio of two Sianandar representatives to one Lauw representative. Later on, the business relationship began to sour and the minority shareholder (the Lauw family) complained of unfair conduct by the majority. </a:t>
            </a:r>
            <a:r>
              <a:rPr lang="en-US" altLang="en-US" b="1" i="1" dirty="0"/>
              <a:t>One of the complaints included the fact that the Sianandar representative obtained a proposal for a refinancing plan for a loan payable to DBS. He decided to pay off the loan via a shareholder rights issue, and chose the pricing method that would cause maximum dilution to Lauw’s shareholding in Richvein. </a:t>
            </a:r>
            <a:r>
              <a:rPr lang="en-US" altLang="en-US" dirty="0"/>
              <a:t>At trial, the trial judge dismissed the petitioner’s claims.</a:t>
            </a:r>
          </a:p>
          <a:p>
            <a:r>
              <a:rPr lang="en-US" altLang="en-US" b="1" dirty="0"/>
              <a:t>Held: </a:t>
            </a:r>
            <a:r>
              <a:rPr lang="en-US" altLang="en-US" dirty="0"/>
              <a:t>CA overturned the trial judge’s decisions, and held that the minority shareholders were unfairly prejudiced under s 216.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18493987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Over &amp; Over Ltd. v Bonvest Holdings Ltd </a:t>
            </a:r>
            <a:r>
              <a:rPr lang="en-US" altLang="en-US" b="1" dirty="0"/>
              <a:t>[2010] SGCA 7 </a:t>
            </a:r>
          </a:p>
          <a:p>
            <a:r>
              <a:rPr lang="en-US" altLang="en-US" b="1" dirty="0"/>
              <a:t>Held: </a:t>
            </a:r>
            <a:r>
              <a:rPr lang="en-US" altLang="en-US" dirty="0"/>
              <a:t>On </a:t>
            </a:r>
            <a:r>
              <a:rPr lang="en-US" altLang="en-US" b="1" i="1" dirty="0"/>
              <a:t>the test for commercial “unfairness</a:t>
            </a:r>
            <a:r>
              <a:rPr lang="en-US" altLang="en-US" dirty="0"/>
              <a:t>”: “With respect to the four limbs of injustice to minorities countenanced in s 216 – (a) oppression, (b) disregard of a member’s interest constituting “continuing conduct” injustice, (c) unfair discrimination and (d) prejudice falling under the purview of “single act” injustice – the Judge’s conclusion (at [68] of the GD) that </a:t>
            </a:r>
            <a:r>
              <a:rPr lang="en-US" altLang="en-US" b="1" i="1" dirty="0"/>
              <a:t>“there is no meaningful distinction between all four limbs” is broadly correct</a:t>
            </a:r>
            <a:r>
              <a:rPr lang="en-US" altLang="en-US" dirty="0"/>
              <a:t>. Accepting that “the common thread [under s 216] is some element of unfairness which would justify the invocation of the court’s jurisdiction under s 216” </a:t>
            </a:r>
            <a:r>
              <a:rPr lang="en-US" altLang="en-US" b="1" i="1" dirty="0"/>
              <a:t>means that the appropriate “test” to apply in cases of “single-act” injustice would accordingly be the same as the test already applied in cases of “continuing conduct” injustice, viz, “a visible departure from the standards of fair dealing and a violation of the conditions of fair play which a shareholder is entitled to expect</a:t>
            </a:r>
            <a:r>
              <a:rPr lang="en-US" altLang="en-US" dirty="0"/>
              <a:t>”: Re Kong Thai Sawmill (Miri) </a:t>
            </a:r>
            <a:r>
              <a:rPr lang="en-US" altLang="en-US" dirty="0" err="1"/>
              <a:t>Sdn</a:t>
            </a:r>
            <a:r>
              <a:rPr lang="en-US" altLang="en-US" dirty="0"/>
              <a:t> </a:t>
            </a:r>
            <a:r>
              <a:rPr lang="en-US" altLang="en-US" dirty="0" err="1"/>
              <a:t>Bhd</a:t>
            </a:r>
            <a:r>
              <a:rPr lang="en-US" altLang="en-US" dirty="0"/>
              <a:t> [1978] 2 MLJ 227 (“Re Kong Thai Sawmill”), cited with approval in Low Peng Boon v Low Janie [1999] 1 SLR(R) 337 (“Low Peng Boon”) at [43].”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42183205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Over &amp; Over Ltd. v Bonvest Holdings Ltd </a:t>
            </a:r>
            <a:r>
              <a:rPr lang="en-US" altLang="en-US" b="1" dirty="0"/>
              <a:t>[2010] SGCA 7 </a:t>
            </a:r>
          </a:p>
          <a:p>
            <a:r>
              <a:rPr lang="en-US" altLang="en-US" b="1" dirty="0"/>
              <a:t>Held: </a:t>
            </a:r>
            <a:r>
              <a:rPr lang="en-US" altLang="en-US" dirty="0"/>
              <a:t>On Quasi-Partnerships and Legitimate Expectations: “Courts, in deciding whether to grant relief under s 216 of the Companies Act, must take into account </a:t>
            </a:r>
            <a:r>
              <a:rPr lang="en-US" altLang="en-US" b="1" i="1" dirty="0"/>
              <a:t>both the legal rights and the legitimate expectations of members. </a:t>
            </a:r>
            <a:r>
              <a:rPr lang="en-US" altLang="en-US" dirty="0"/>
              <a:t>While these legal rights and expectations are usually enshrined in the company’s constitution in the majority of cases, </a:t>
            </a:r>
            <a:r>
              <a:rPr lang="en-US" altLang="en-US" b="1" i="1" dirty="0"/>
              <a:t>a special class of quasi-partnership companies form an exception to this rule</a:t>
            </a:r>
            <a:r>
              <a:rPr lang="en-US" altLang="en-US" dirty="0"/>
              <a:t>.”</a:t>
            </a:r>
          </a:p>
          <a:p>
            <a:r>
              <a:rPr lang="en-US" altLang="en-US" dirty="0"/>
              <a:t>“In the context of quasi-partnerships, therefore, the courts have consistently applied a stricter yardstick of scrutiny because of the peculiar vulnerability of minority shareholders in such companies. First, those who enter into a corporate structure often do not always spell out their rights and obligations in their entirety, in part because they are unable to anticipate all the eventualities that may arise, </a:t>
            </a:r>
            <a:r>
              <a:rPr lang="en-US" altLang="en-US" b="1" i="1" dirty="0"/>
              <a:t>but also because it would be disproportionately expensive and time-consuming to do so even if they could. </a:t>
            </a:r>
            <a:r>
              <a:rPr lang="en-US" altLang="en-US" dirty="0"/>
              <a:t>Naturally, this problem is </a:t>
            </a:r>
            <a:r>
              <a:rPr lang="en-US" altLang="en-US" b="1" i="1" dirty="0"/>
              <a:t>particularly acute in respect of those who set up business with others essentially on the basis of mutual trust and confidence </a:t>
            </a:r>
            <a:r>
              <a:rPr lang="en-US" altLang="en-US" dirty="0"/>
              <a:t>– they would have operated on the belief that the majority would take their interests into account and that any such problems would be readily and civilly ironed out.”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1951469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Over &amp; Over Ltd. v Bonvest Holdings Ltd </a:t>
            </a:r>
            <a:r>
              <a:rPr lang="en-US" altLang="en-US" b="1" dirty="0"/>
              <a:t>[2010] SGCA 7 </a:t>
            </a:r>
          </a:p>
          <a:p>
            <a:r>
              <a:rPr lang="en-US" altLang="en-US" b="1" dirty="0"/>
              <a:t>Held: </a:t>
            </a:r>
            <a:r>
              <a:rPr lang="en-US" altLang="en-US" dirty="0"/>
              <a:t>“[continued] Ironically, often these understandings are not documented, let alone spelt out in legal terms, as it might be perceived that the very documentation of the understanding might betray a lack of trust. This might seem naïve but unfortunately this </a:t>
            </a:r>
            <a:r>
              <a:rPr lang="en-US" altLang="en-US" dirty="0" err="1"/>
              <a:t>behaviour</a:t>
            </a:r>
            <a:r>
              <a:rPr lang="en-US" altLang="en-US" dirty="0"/>
              <a:t> is not infrequent, even today, in commercial dealings; </a:t>
            </a:r>
            <a:r>
              <a:rPr lang="en-US" altLang="en-US" i="1" dirty="0"/>
              <a:t>relationships thin in words but thick in trust underpinned by the implicit belief that each will do right by the other without the need to spell out in embarrassing detail what is expected or needed. </a:t>
            </a:r>
            <a:r>
              <a:rPr lang="en-US" altLang="en-US" dirty="0"/>
              <a:t>Second, the reality of the nature of a closed company makes it susceptible to exploitative conduct by the majority simply because the minority has no obvious legal remedies spelt out in the memorandum and articles of association. At the risk of stating the obvious, it bears mention that minority shares in private companies are often difficult to dispose of, and even if there was a market for them they would often have to be sold at a substantial discount”</a:t>
            </a:r>
          </a:p>
          <a:p>
            <a:r>
              <a:rPr lang="en-US" altLang="en-US" dirty="0"/>
              <a:t>On the need for an “independent illegality”: “The inquiry as to the equities of the situation ultimately calls for a textured approach, rather than a technical one that is concerned only with the strict rights of parties. Thus, a majority shareholder may be within his strict legal rights but the manner in which he exploits his legal rights may call for the court’s intervention. In particular, it is trite law that </a:t>
            </a:r>
            <a:r>
              <a:rPr lang="en-US" altLang="en-US" b="1" i="1" dirty="0"/>
              <a:t>conduct can be unfair without even being unlawfu</a:t>
            </a:r>
            <a:r>
              <a:rPr lang="en-US" altLang="en-US" dirty="0"/>
              <a:t>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10150804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Over &amp; Over Ltd. v Bonvest Holdings Ltd </a:t>
            </a:r>
            <a:r>
              <a:rPr lang="en-US" altLang="en-US" b="1" dirty="0"/>
              <a:t>[2010] SGCA 7 </a:t>
            </a:r>
          </a:p>
          <a:p>
            <a:r>
              <a:rPr lang="en-US" dirty="0"/>
              <a:t>From [106] to [127]: Extensive discussion on whether the Rights Issue had constituted unfair prejudice: Among other factors, court describes the inexplicable haste with which the Rights Issue was pushed through.</a:t>
            </a:r>
          </a:p>
          <a:p>
            <a:r>
              <a:rPr lang="en-US" dirty="0"/>
              <a:t>Although the plaintiff engaged in other purportedly oppressive acts, a single act (i.e., the rights issue alone) would be sufficient to allow for a s 216 action.</a:t>
            </a:r>
          </a:p>
          <a:p>
            <a:r>
              <a:rPr lang="en-US" dirty="0"/>
              <a:t>“We do not think that the question of “whether the Rights Issue in the circumstances was unfair” was the only one the Judge ought to have posed. If there had been other means to pay back the 2002 Loan, or no loan was even required in the first place, then plainly the Rights Issue was entirely unnecessary and simply a device to hit back at O&amp;O and dilute the </a:t>
            </a:r>
            <a:r>
              <a:rPr lang="en-US" dirty="0" err="1"/>
              <a:t>Lauws</a:t>
            </a:r>
            <a:r>
              <a:rPr lang="en-US" dirty="0"/>
              <a:t>’ stake in </a:t>
            </a:r>
            <a:r>
              <a:rPr lang="en-US" dirty="0" err="1"/>
              <a:t>Richvein</a:t>
            </a:r>
            <a:r>
              <a:rPr lang="en-US" dirty="0"/>
              <a:t>. The Judge ought to have considered whether HN had acted reasonably contextually instead of readily exonerating him for acting out of ‘frustration’.”</a:t>
            </a:r>
          </a:p>
          <a:p>
            <a:r>
              <a:rPr lang="en-US" i="1" dirty="0" err="1"/>
              <a:t>Quare</a:t>
            </a:r>
            <a:r>
              <a:rPr lang="en-US" dirty="0"/>
              <a:t> whether the extensive fact-finding raises the specter that Lord Hoffmann raised in </a:t>
            </a:r>
            <a:r>
              <a:rPr lang="en-US" i="1" dirty="0"/>
              <a:t>O’Neill v Phillips</a:t>
            </a:r>
            <a:r>
              <a:rPr lang="en-US" dirty="0"/>
              <a:t>: That legal certainty would be promoted by expelling from this area ‘some wholly indefinite notion of fairness’.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8528424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Tjio (2017): “Although wide language in support of commercial unfairness was used in the 2010 case of </a:t>
            </a:r>
            <a:r>
              <a:rPr lang="en-US" i="1" dirty="0"/>
              <a:t>Over &amp; Over</a:t>
            </a:r>
            <a:r>
              <a:rPr lang="en-US" dirty="0"/>
              <a:t>, it was probably declaratory of an approach that judges at first instance had been using since around 2005, which was not disapproved of in Borden. </a:t>
            </a:r>
            <a:r>
              <a:rPr lang="en-US" b="1" i="1" dirty="0"/>
              <a:t>Since then, the courts appear to treat ‘fairness’, ‘legitimate expectations’, ‘equitable considerations’, ‘quasi-partnerships’ and ‘informal understanding’ as considerations that can be pleaded, and which have to be addressed, separately. </a:t>
            </a:r>
            <a:r>
              <a:rPr lang="en-US" b="1" i="1" u="sng" dirty="0"/>
              <a:t>While the umbrella factor is one of commercial unfairness, that does not have enough specificity to limit the arguments, which become involved and drawn out. </a:t>
            </a:r>
            <a:r>
              <a:rPr lang="en-US" dirty="0"/>
              <a:t>Where </a:t>
            </a:r>
            <a:r>
              <a:rPr lang="en-US" i="1" dirty="0"/>
              <a:t>Over &amp; Over </a:t>
            </a:r>
            <a:r>
              <a:rPr lang="en-US" dirty="0"/>
              <a:t>appears to have gone further, when it reversed the High Court, was in stating that ‘all the material findings of fact by the Judge came by way of deduction or inference. As such, this court is not constrained from reviewing his findings’.”</a:t>
            </a:r>
          </a:p>
          <a:p>
            <a:r>
              <a:rPr lang="en-US" dirty="0"/>
              <a:t>One problem that arises concerns the </a:t>
            </a:r>
            <a:r>
              <a:rPr lang="en-US" b="1" i="1" dirty="0"/>
              <a:t>institutional competence </a:t>
            </a:r>
            <a:r>
              <a:rPr lang="en-US" dirty="0"/>
              <a:t>of the courts to determine whether or not there was an </a:t>
            </a:r>
            <a:r>
              <a:rPr lang="en-US" b="1" i="1" dirty="0"/>
              <a:t>actual informal arrangement </a:t>
            </a:r>
            <a:r>
              <a:rPr lang="en-US" dirty="0"/>
              <a:t>in relation to a certain issue. Is this normatively desirable?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3641491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Thio Syn Kym Wendy v Thio Syn Pyn </a:t>
            </a:r>
            <a:r>
              <a:rPr lang="en-US" altLang="en-US" b="1" dirty="0"/>
              <a:t>[2018] SGCA 46</a:t>
            </a:r>
          </a:p>
          <a:p>
            <a:r>
              <a:rPr lang="en-US" altLang="en-US" b="1" dirty="0"/>
              <a:t>Facts: </a:t>
            </a:r>
            <a:r>
              <a:rPr lang="en-US" altLang="en-US" dirty="0"/>
              <a:t>This case arose out of a series of lawsuits between family members in a family company. In the previous suits in 2008, </a:t>
            </a:r>
            <a:r>
              <a:rPr lang="en-US" altLang="en-US" dirty="0" err="1"/>
              <a:t>Mr</a:t>
            </a:r>
            <a:r>
              <a:rPr lang="en-US" altLang="en-US" dirty="0"/>
              <a:t> </a:t>
            </a:r>
            <a:r>
              <a:rPr lang="en-US" altLang="en-US" dirty="0" err="1"/>
              <a:t>Thio</a:t>
            </a:r>
            <a:r>
              <a:rPr lang="en-US" altLang="en-US" dirty="0"/>
              <a:t> Keng Poon, the patriarch of the family, commenced proceedings against the </a:t>
            </a:r>
            <a:r>
              <a:rPr lang="en-US" altLang="en-US" dirty="0" err="1"/>
              <a:t>Thio</a:t>
            </a:r>
            <a:r>
              <a:rPr lang="en-US" altLang="en-US" dirty="0"/>
              <a:t> siblings and their mother for minority oppression and for being irregularly removed from his directorships. </a:t>
            </a:r>
            <a:r>
              <a:rPr lang="en-US" altLang="en-US" dirty="0" err="1"/>
              <a:t>Mr</a:t>
            </a:r>
            <a:r>
              <a:rPr lang="en-US" altLang="en-US" dirty="0"/>
              <a:t> </a:t>
            </a:r>
            <a:r>
              <a:rPr lang="en-US" altLang="en-US" dirty="0" err="1"/>
              <a:t>Thio</a:t>
            </a:r>
            <a:r>
              <a:rPr lang="en-US" altLang="en-US" dirty="0"/>
              <a:t> was in turn sued for breaches of directors’ duties. In the aftermath of the previous suits, the relationship between the </a:t>
            </a:r>
            <a:r>
              <a:rPr lang="en-US" altLang="en-US" dirty="0" err="1"/>
              <a:t>Thio</a:t>
            </a:r>
            <a:r>
              <a:rPr lang="en-US" altLang="en-US" dirty="0"/>
              <a:t> siblings fell apart—resulting in </a:t>
            </a:r>
            <a:r>
              <a:rPr lang="en-US" altLang="en-US" i="1" dirty="0"/>
              <a:t>a brother and two sisters </a:t>
            </a:r>
            <a:r>
              <a:rPr lang="en-US" altLang="en-US" dirty="0"/>
              <a:t>(the plaintiffs) claiming oppression under s 216 against their </a:t>
            </a:r>
            <a:r>
              <a:rPr lang="en-US" altLang="en-US" i="1" dirty="0"/>
              <a:t>mother and two brothers </a:t>
            </a:r>
            <a:r>
              <a:rPr lang="en-US" altLang="en-US" dirty="0"/>
              <a:t>(the defendants) seeking a buyout order in respect of their shares in three of the family companies. The High Court rejected the plaintiff shareholders’ claim that the family companies were quasi-partnerships and that the defendants had </a:t>
            </a:r>
            <a:r>
              <a:rPr lang="en-US" altLang="en-US" b="1" i="1" dirty="0"/>
              <a:t>unfairly excluded two of the plaintiffs from management. </a:t>
            </a:r>
            <a:r>
              <a:rPr lang="en-US" altLang="en-US" dirty="0"/>
              <a:t>No quasi-partnership could be found on the facts because </a:t>
            </a:r>
            <a:r>
              <a:rPr lang="en-US" altLang="en-US" b="1" i="1" dirty="0"/>
              <a:t>the family companies had been founded and operated by an autocratic patriarch</a:t>
            </a:r>
            <a:r>
              <a:rPr lang="en-US" altLang="en-US" dirty="0"/>
              <a:t> such that there was </a:t>
            </a:r>
            <a:r>
              <a:rPr lang="en-US" altLang="en-US" b="1" i="1" dirty="0"/>
              <a:t>no mutual understanding that the plaintiffs were entitled to participate in the company’s management. </a:t>
            </a:r>
            <a:r>
              <a:rPr lang="en-US" altLang="en-US" dirty="0"/>
              <a:t>However, her </a:t>
            </a:r>
            <a:r>
              <a:rPr lang="en-US" altLang="en-US" dirty="0" err="1"/>
              <a:t>Honour</a:t>
            </a:r>
            <a:r>
              <a:rPr lang="en-US" altLang="en-US" dirty="0"/>
              <a:t> went on to find that two of the defendants </a:t>
            </a:r>
            <a:r>
              <a:rPr lang="en-US" altLang="en-US" i="1" dirty="0"/>
              <a:t>had acted oppressively by (a) misusing company resources to pursue a personal vendetta against their father, and (b) inflating their salaries while reducing the remuneration and removing long-standing benefits enjoyed by the plaintiffs. </a:t>
            </a:r>
            <a:r>
              <a:rPr lang="en-US" altLang="en-US" dirty="0"/>
              <a:t>The High Court held that the two defendant brothers were liable to purchase the plaintiffs’ shares as it was undesirable for the plaintiffs to remain locked into the family business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1453287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Slide Deck 18. A member can acquire personal “rights”:</a:t>
            </a:r>
          </a:p>
          <a:p>
            <a:pPr marL="666892" lvl="1" indent="-342900">
              <a:buFont typeface="+mj-lt"/>
              <a:buAutoNum type="arabicPeriod"/>
            </a:pPr>
            <a:r>
              <a:rPr lang="en-US" sz="1800" dirty="0"/>
              <a:t>Through express contracts and private law (more generally).</a:t>
            </a:r>
          </a:p>
          <a:p>
            <a:pPr marL="666892" lvl="1" indent="-342900">
              <a:buFont typeface="+mj-lt"/>
              <a:buAutoNum type="arabicPeriod"/>
            </a:pPr>
            <a:r>
              <a:rPr lang="en-US" sz="1800" dirty="0"/>
              <a:t>Statutory contract (s 39(1)) via the company’s constitution (provided that the </a:t>
            </a:r>
            <a:r>
              <a:rPr lang="en-US" sz="1800" i="1" dirty="0"/>
              <a:t>qua</a:t>
            </a:r>
            <a:r>
              <a:rPr lang="en-US" sz="1800" dirty="0"/>
              <a:t>-member rule is satisfied and if the right relates to a procedural irregularity, that the procedural irregularity has caused ‘substantial injustice’).</a:t>
            </a:r>
          </a:p>
          <a:p>
            <a:pPr marL="666892" lvl="1" indent="-342900">
              <a:buFont typeface="+mj-lt"/>
              <a:buAutoNum type="arabicPeriod"/>
            </a:pPr>
            <a:r>
              <a:rPr lang="en-US" sz="1800" dirty="0"/>
              <a:t>Companies Act and other Legislation (e.g. s 216, s 125(1)(i) IRDA [NB: s 125(</a:t>
            </a:r>
            <a:r>
              <a:rPr lang="en-US" sz="1800" dirty="0" err="1"/>
              <a:t>i</a:t>
            </a:r>
            <a:r>
              <a:rPr lang="en-US" sz="1800" dirty="0"/>
              <a:t>) IRDA non-examinable])</a:t>
            </a:r>
          </a:p>
          <a:p>
            <a:pPr marL="666892" lvl="1" indent="-342900">
              <a:buFont typeface="+mj-lt"/>
              <a:buAutoNum type="arabicPeriod"/>
            </a:pPr>
            <a:r>
              <a:rPr lang="en-US" sz="1800" dirty="0"/>
              <a:t>Common Law</a:t>
            </a:r>
          </a:p>
          <a:p>
            <a:r>
              <a:rPr lang="en-US" sz="2000" dirty="0"/>
              <a:t>Note Point 3. Pursuant to this conceptual framework, the Companies Act and IRDA seems to vest personal “rights” in members </a:t>
            </a:r>
            <a:r>
              <a:rPr lang="en-US" sz="2000" b="1" i="1" dirty="0"/>
              <a:t>independent of private law</a:t>
            </a:r>
            <a:r>
              <a:rPr lang="en-US" sz="2000" dirty="0"/>
              <a:t>. </a:t>
            </a:r>
          </a:p>
          <a:p>
            <a:pPr lvl="1"/>
            <a:r>
              <a:rPr lang="en-US" sz="1800" dirty="0"/>
              <a:t>Is this the case? How do these rights arise? We will return to this question alter.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2267698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Thio Syn Kym Wendy v Thio Syn Pyn </a:t>
            </a:r>
            <a:r>
              <a:rPr lang="en-US" altLang="en-US" sz="2000" b="1" dirty="0"/>
              <a:t>[2018] SGCA 46</a:t>
            </a:r>
          </a:p>
          <a:p>
            <a:r>
              <a:rPr lang="en-US" altLang="en-US" sz="2000" b="1" dirty="0"/>
              <a:t>Held: </a:t>
            </a:r>
            <a:r>
              <a:rPr lang="en-US" altLang="en-US" sz="2000" dirty="0"/>
              <a:t>The Thio Group was not run as a quasi-partnership, even though it is a family company. On the facts, no unfair conduct was found in relation to the removal of directorships. </a:t>
            </a:r>
          </a:p>
          <a:p>
            <a:r>
              <a:rPr lang="en-US" altLang="en-US" sz="2000" dirty="0"/>
              <a:t>The court must, in each case, examine the relationship between the specific parties and how they have dealt with each other in the past in order to determine whether their conduct constitutes commercial unfairness.</a:t>
            </a:r>
          </a:p>
          <a:p>
            <a:r>
              <a:rPr lang="en-SG" sz="2000" dirty="0"/>
              <a:t>Mr </a:t>
            </a:r>
            <a:r>
              <a:rPr lang="en-SG" sz="2000" dirty="0" err="1"/>
              <a:t>Thio</a:t>
            </a:r>
            <a:r>
              <a:rPr lang="en-SG" sz="2000" dirty="0"/>
              <a:t> was a traditional patriarch who had selectively groomed his sons to take over the family business. While there could be said to be mutual trust and confidence between Mr </a:t>
            </a:r>
            <a:r>
              <a:rPr lang="en-SG" sz="2000" dirty="0" err="1"/>
              <a:t>Thio</a:t>
            </a:r>
            <a:r>
              <a:rPr lang="en-SG" sz="2000" dirty="0"/>
              <a:t> on the one hand and the sons, Ernest and Patrick on the other, at least up to the 2008 proceedings, there was no such relationship between Mr </a:t>
            </a:r>
            <a:r>
              <a:rPr lang="en-SG" sz="2000" dirty="0" err="1"/>
              <a:t>Thio</a:t>
            </a:r>
            <a:r>
              <a:rPr lang="en-SG" sz="2000" dirty="0"/>
              <a:t> and the plaintiffs.</a:t>
            </a:r>
          </a:p>
          <a:p>
            <a:endParaRPr lang="en-US" alt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3532621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Thio Syn Kym Wendy v Thio Syn Pyn </a:t>
            </a:r>
            <a:r>
              <a:rPr lang="en-US" altLang="en-US" sz="2000" b="1" dirty="0"/>
              <a:t>[2018] SGCA 46</a:t>
            </a:r>
          </a:p>
          <a:p>
            <a:pPr lvl="0"/>
            <a:r>
              <a:rPr lang="en-US" altLang="en-US" sz="2000" b="1" dirty="0"/>
              <a:t>Held: </a:t>
            </a:r>
            <a:r>
              <a:rPr lang="en-SG" sz="2000" dirty="0"/>
              <a:t>The plaintiffs were only given shares by Mr Thio because mother, Mdm Kwik had insisted that they be given financial provision and Mr Thio considered that the shares were a means of financial provision that the plaintiffs could not squander.</a:t>
            </a:r>
          </a:p>
          <a:p>
            <a:r>
              <a:rPr lang="en-US" sz="2000" dirty="0"/>
              <a:t>The plaintiffs did not have a legitimate expectation that they would remain directors. They entered into the Deed of Settlement as a means to resolve the conflict between them. It is improbable that the plaintiffs would have been guaranteed directorships as a form of protection for their shares without this agreement being reflected clearly in the Deed of Settlement.</a:t>
            </a:r>
            <a:endParaRPr lang="en-SG"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13417921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Thio Syn Kym Wendy v Thio Syn Pyn </a:t>
            </a:r>
            <a:r>
              <a:rPr lang="en-US" altLang="en-US" sz="2000" b="1" dirty="0"/>
              <a:t>[2018] SGCA 46</a:t>
            </a:r>
          </a:p>
          <a:p>
            <a:r>
              <a:rPr lang="en-US" altLang="en-US" sz="2000" b="1" dirty="0"/>
              <a:t>Held: </a:t>
            </a:r>
            <a:r>
              <a:rPr lang="en-SG" sz="2000" dirty="0"/>
              <a:t>Even though the plaintiff’s non-election as directors could not constitute oppression, some of the defendant’s acts could constitute oppression. </a:t>
            </a:r>
          </a:p>
          <a:p>
            <a:r>
              <a:rPr lang="en-SG" sz="2000" dirty="0"/>
              <a:t>This includes their pursuit of Mr Thio and their selective application of the report released by the consultancy firm. </a:t>
            </a:r>
          </a:p>
          <a:p>
            <a:r>
              <a:rPr lang="en-US" sz="2000" dirty="0"/>
              <a:t>Hence, overall, some of the acts of the defendants constituted oppression </a:t>
            </a:r>
            <a:r>
              <a:rPr lang="en-US" sz="2000" b="1" i="1" dirty="0"/>
              <a:t>even though the parties did not manage the Thio Group as a quasi-partnership.</a:t>
            </a:r>
            <a:endParaRPr lang="en-US" sz="2000" dirty="0"/>
          </a:p>
          <a:p>
            <a:pPr lvl="1"/>
            <a:r>
              <a:rPr lang="en-US" sz="1800" dirty="0"/>
              <a:t>“even if the parties do not expressly set out their legitimate expectations, </a:t>
            </a:r>
            <a:r>
              <a:rPr lang="en-US" sz="1800" b="1" i="1" dirty="0"/>
              <a:t>there may still be unwritten expectations that the family shareholders in management cannot expend corporate resources for personal reasons</a:t>
            </a:r>
            <a:r>
              <a:rPr lang="en-US" sz="1800" dirty="0"/>
              <a:t> to punish other family members and that any benefits previously agreed upon between the family members should not be arbitrarily reduced or removed.”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41989449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dirty="0"/>
              <a:t>As mentioned earlier, after </a:t>
            </a:r>
            <a:r>
              <a:rPr lang="en-US" altLang="en-US" i="1" dirty="0" err="1"/>
              <a:t>Thio</a:t>
            </a:r>
            <a:r>
              <a:rPr lang="en-US" altLang="en-US" i="1" dirty="0"/>
              <a:t> Syn Kym Wendy v </a:t>
            </a:r>
            <a:r>
              <a:rPr lang="en-US" altLang="en-US" i="1" dirty="0" err="1"/>
              <a:t>Thio</a:t>
            </a:r>
            <a:r>
              <a:rPr lang="en-US" altLang="en-US" i="1" dirty="0"/>
              <a:t> Syn </a:t>
            </a:r>
            <a:r>
              <a:rPr lang="en-US" altLang="en-US" i="1" dirty="0" err="1"/>
              <a:t>Pyn</a:t>
            </a:r>
            <a:r>
              <a:rPr lang="en-US" altLang="en-US" i="1" dirty="0"/>
              <a:t> </a:t>
            </a:r>
            <a:r>
              <a:rPr lang="en-US" altLang="en-US" dirty="0"/>
              <a:t>[2018] SGCA 46, it is clear that a petitioner does not need to prove the existence of a quasi-partnership before he/she can found a s 216 claim.</a:t>
            </a:r>
          </a:p>
          <a:p>
            <a:r>
              <a:rPr lang="en-US" altLang="en-US" dirty="0"/>
              <a:t>However, the decision raises even </a:t>
            </a:r>
            <a:r>
              <a:rPr lang="en-US" altLang="en-US" i="1" dirty="0"/>
              <a:t>more uncertainty </a:t>
            </a:r>
            <a:r>
              <a:rPr lang="en-US" altLang="en-US" dirty="0"/>
              <a:t>as to how an inference of an informal arrangement may be drawn. </a:t>
            </a:r>
          </a:p>
          <a:p>
            <a:r>
              <a:rPr lang="en-US" altLang="en-US" dirty="0"/>
              <a:t>Puchniak (2021) suggests that the case proposes at least two forms of “informal understandings” that may commonly be found in most (but not necessarily all) family companies run by autocratic patriarchs: </a:t>
            </a:r>
          </a:p>
          <a:p>
            <a:pPr lvl="1"/>
            <a:r>
              <a:rPr lang="en-US" altLang="en-US" dirty="0"/>
              <a:t>Family-member-shareholder-managers/directors cannot expend corporate resources for personal reasons (and not purely corporate reasons) to punish other family members (even for transgressions against the family business)</a:t>
            </a:r>
          </a:p>
          <a:p>
            <a:pPr lvl="1"/>
            <a:r>
              <a:rPr lang="en-US" altLang="en-US" dirty="0"/>
              <a:t>Family-member-shareholders should receive benefits previously agreed upon between the family members and these should not be arbitrarily reduced or removed</a:t>
            </a:r>
          </a:p>
          <a:p>
            <a:r>
              <a:rPr lang="en-US" altLang="en-US" dirty="0"/>
              <a:t>Are these arrangements principled? Do these wrongs look like personal or corporate wrongs?</a:t>
            </a:r>
          </a:p>
          <a:p>
            <a:r>
              <a:rPr lang="en-US" altLang="en-US" dirty="0"/>
              <a:t>Recall that there is a </a:t>
            </a:r>
            <a:r>
              <a:rPr lang="en-US" altLang="en-US" b="1" i="1" dirty="0"/>
              <a:t>presumption that member rights and expectations will be enshrined in the company’s constitution</a:t>
            </a:r>
            <a:r>
              <a:rPr lang="en-US" altLang="en-US" dirty="0"/>
              <a:t> in </a:t>
            </a:r>
            <a:r>
              <a:rPr lang="en-US" altLang="en-US" dirty="0" err="1"/>
              <a:t>coys</a:t>
            </a:r>
            <a:r>
              <a:rPr lang="en-US" altLang="en-US" dirty="0"/>
              <a:t> that are not quasi-partnerships (see </a:t>
            </a:r>
            <a:r>
              <a:rPr lang="en-US" altLang="en-US" i="1" dirty="0"/>
              <a:t>Over &amp; Over</a:t>
            </a:r>
            <a:r>
              <a:rPr lang="en-US" alt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680086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INFORMAL ARRANGEMENTS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dirty="0"/>
              <a:t>Recall our discussion on “implied understandings” in </a:t>
            </a:r>
            <a:r>
              <a:rPr lang="en-US" altLang="en-US" i="1" dirty="0"/>
              <a:t>Ng Sing King v PSA International Pte Ltd </a:t>
            </a:r>
            <a:r>
              <a:rPr lang="en-US" altLang="en-US" dirty="0"/>
              <a:t>[2005] 2 SLR 56 where the court held that “legitimate expectations may arise from informal or implied understandings between shareholders. “</a:t>
            </a:r>
          </a:p>
          <a:p>
            <a:r>
              <a:rPr lang="en-US" altLang="en-US" dirty="0"/>
              <a:t>Puchniak (2021) suggests that these “implied understandings” may be extended to an acceptance that “such understandings generally exist in all family companies controlled by autocratic patriarchs (and are therefore not based on any expressly stated “informal understandings” that will naturally vary from company to company based on what has been expressly stated between the particular family members in the particular company)”.</a:t>
            </a:r>
          </a:p>
          <a:p>
            <a:r>
              <a:rPr lang="en-US" altLang="en-US" dirty="0"/>
              <a:t>Similarly, Chew (2007) has suggested that courts imply an understanding between shareholders, similar to what they do when they hold that certain contractual terms are to be implied in law. According to Chew, an implied understanding will not depend entirely on its inference from a unique, close and personal inter-shareholder dynamic, but will rather be premised upon the very nature and commercial purpose of the corporate structure. </a:t>
            </a:r>
          </a:p>
          <a:p>
            <a:pPr lvl="1"/>
            <a:r>
              <a:rPr lang="en-US" altLang="en-US" sz="1800" dirty="0"/>
              <a:t>Is this desirable? Do such “informal understandings” reflect a form of “agreement” amongst the members of the company?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2027632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dividends and directors’ remuneration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Another category (though not as well-established) of actions that could amount to unfair prejudice concerns the payment of </a:t>
            </a:r>
            <a:r>
              <a:rPr lang="en-US" altLang="en-US" sz="2000" b="1" dirty="0"/>
              <a:t>excessive remuneration to the directors </a:t>
            </a:r>
            <a:r>
              <a:rPr lang="en-US" altLang="en-US" sz="2000" dirty="0"/>
              <a:t>and the </a:t>
            </a:r>
            <a:r>
              <a:rPr lang="en-US" altLang="en-US" sz="2000" b="1" dirty="0"/>
              <a:t>failure to declare dividends payable to all the shareholders</a:t>
            </a:r>
            <a:r>
              <a:rPr lang="en-US" altLang="en-US" sz="2000" dirty="0"/>
              <a:t>.</a:t>
            </a:r>
          </a:p>
          <a:p>
            <a:r>
              <a:rPr lang="en-US" altLang="en-US" sz="2000" dirty="0"/>
              <a:t>However, the starting position is that in the absence of any agreement, minority shareholders have no legitimate expectation that dividends will be paid, even if they are shareholders in a quasi-partnership company. </a:t>
            </a:r>
          </a:p>
          <a:p>
            <a:r>
              <a:rPr lang="en-US" altLang="en-US" sz="2000" dirty="0"/>
              <a:t>Gower and Davies (2021): However, in some situations, the payment of no or only derisory dividends, or the failure to consider properly whether or not dividends should be declared, may amount to unfair prejudice. Where there is an agreement that the company’s profits should be distributed, the informal arrangement category provides the requisite reasoning.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38240762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dividends and directors’ remuneration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However, some cases like </a:t>
            </a:r>
            <a:r>
              <a:rPr lang="en-US" altLang="en-US" sz="2000" i="1" dirty="0"/>
              <a:t>Re Gee Hoe Chan Trading Co Pte Ltd </a:t>
            </a:r>
            <a:r>
              <a:rPr lang="en-US" altLang="en-US" sz="2000" dirty="0"/>
              <a:t>[1991] 3 MLJ 137</a:t>
            </a:r>
            <a:r>
              <a:rPr lang="en-US" altLang="en-US" sz="2000" i="1" dirty="0"/>
              <a:t> </a:t>
            </a:r>
            <a:r>
              <a:rPr lang="en-US" altLang="en-US" sz="2000" dirty="0"/>
              <a:t>did not proceed on this basis (i.e., that there was an informal agreement to provide such dividends). </a:t>
            </a:r>
            <a:r>
              <a:rPr lang="en-US" altLang="en-US" sz="2000" i="1" dirty="0"/>
              <a:t>Re Chee Hoe Trading </a:t>
            </a:r>
            <a:r>
              <a:rPr lang="en-US" altLang="en-US" sz="2000" dirty="0"/>
              <a:t>was later endorsed by </a:t>
            </a:r>
            <a:r>
              <a:rPr lang="en-US" altLang="en-US" sz="2000" i="1" dirty="0"/>
              <a:t>Ting </a:t>
            </a:r>
            <a:r>
              <a:rPr lang="en-US" altLang="en-US" sz="2000" i="1" dirty="0" err="1"/>
              <a:t>Shwu</a:t>
            </a:r>
            <a:r>
              <a:rPr lang="en-US" altLang="en-US" sz="2000" i="1" dirty="0"/>
              <a:t> Ping v </a:t>
            </a:r>
            <a:r>
              <a:rPr lang="en-US" altLang="en-US" sz="2000" i="1" dirty="0" err="1"/>
              <a:t>Scanone</a:t>
            </a:r>
            <a:r>
              <a:rPr lang="en-US" altLang="en-US" sz="2000" i="1" dirty="0"/>
              <a:t> Pte Ltd </a:t>
            </a:r>
            <a:r>
              <a:rPr lang="en-US" altLang="en-US" sz="2000" dirty="0"/>
              <a:t>[2016] SGCA 65. </a:t>
            </a:r>
          </a:p>
          <a:p>
            <a:r>
              <a:rPr lang="en-US" altLang="en-US" sz="2000" dirty="0"/>
              <a:t>For example, if the company’s directors failed to comply with the procedures or considered only their interests when fixing their remuneration, breaches of duty may amount to unfair prejudice (</a:t>
            </a:r>
            <a:r>
              <a:rPr lang="en-US" altLang="en-US" sz="2000" i="1" dirty="0"/>
              <a:t>Irvine v Irvine (</a:t>
            </a:r>
            <a:r>
              <a:rPr lang="en-US" altLang="en-US" sz="2000" i="1" dirty="0" err="1"/>
              <a:t>No.I</a:t>
            </a:r>
            <a:r>
              <a:rPr lang="en-US" altLang="en-US" sz="2000" i="1" dirty="0"/>
              <a:t>)</a:t>
            </a:r>
            <a:r>
              <a:rPr lang="en-US" altLang="en-US" sz="2000" dirty="0"/>
              <a:t> [2007] I B.C.L.C. 349).</a:t>
            </a:r>
          </a:p>
          <a:p>
            <a:r>
              <a:rPr lang="en-US" altLang="en-US" sz="2000" dirty="0"/>
              <a:t>Furthermore, where the proper procedures have not been followed, English courts have embarked on the exercise of determining whether the directors’ remuneration package is excessive in order to establish whether the petitioner has suffered unfair prejudice. </a:t>
            </a:r>
          </a:p>
          <a:p>
            <a:pPr lvl="1"/>
            <a:r>
              <a:rPr lang="en-US" altLang="en-US" sz="1800" dirty="0"/>
              <a:t>The appropriate level of remuneration for the directors is to be determined by reference to “objective commercial criteria” in order to see whether the remuneration was “within the bracket that executives carrying that sort of responsibility and discharging the sort of duties … would expect to receive” (</a:t>
            </a:r>
            <a:r>
              <a:rPr lang="en-US" altLang="en-US" sz="1800" i="1" dirty="0"/>
              <a:t>AMT Coffee Ltd </a:t>
            </a:r>
            <a:r>
              <a:rPr lang="en-US" altLang="en-US" sz="1800" dirty="0"/>
              <a:t>[2019] EWHC 46 (Ch))</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7172666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dividends and directors’ remuneration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GB" altLang="en-US" sz="2000" b="1" i="1" dirty="0"/>
              <a:t>Re Gee Hoe Chan Trading Co Pte Ltd </a:t>
            </a:r>
            <a:r>
              <a:rPr lang="en-GB" altLang="en-US" sz="2000" b="1" dirty="0"/>
              <a:t>[1991] 3 MLJ 137</a:t>
            </a:r>
          </a:p>
          <a:p>
            <a:r>
              <a:rPr lang="en-GB" altLang="en-US" sz="2000" dirty="0"/>
              <a:t>Facts: </a:t>
            </a:r>
            <a:r>
              <a:rPr lang="en-GB" sz="2000" dirty="0"/>
              <a:t>The controllers of the company derived an income from the company by directors’ fees and salaries, but there were no dividends, even though it was financially capable of doing so, thus depriving the non-director shareholders of any return from their stake in the company for several years. </a:t>
            </a:r>
          </a:p>
          <a:p>
            <a:r>
              <a:rPr lang="en-GB" altLang="en-US" sz="2000" dirty="0"/>
              <a:t>Held: Chao J held that the non-payment of dividends on the facts of the case was oppressive.</a:t>
            </a:r>
          </a:p>
          <a:p>
            <a:r>
              <a:rPr lang="en-GB" altLang="en-US" sz="2000" dirty="0"/>
              <a:t>Comment: The case is authority for the proposition that the non-payment of dividends may amount to commercially unfair conduct in an appropriate case, even though no evidence was adduced on whether there was any informal understanding between the shareholders on the company’s dividend policy.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29304020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other categories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In much of the aforementioned analysis (e.g. in informal arrangements), the courts use as the criteria for judging unfairness the standards laid down, albeit informally, by the members themselves, and the judges can thus avoid the more challenging task of developing their own criteria.</a:t>
            </a:r>
          </a:p>
          <a:p>
            <a:pPr lvl="1"/>
            <a:r>
              <a:rPr lang="en-US" altLang="en-US" sz="1800" dirty="0"/>
              <a:t>Recall: “The clear class is where there is an informal arrangement amongst the members, confirmed and developed in </a:t>
            </a:r>
            <a:r>
              <a:rPr lang="en-US" sz="1800" i="1" dirty="0"/>
              <a:t>O’Neill v Phillips </a:t>
            </a:r>
            <a:r>
              <a:rPr lang="en-US" sz="1800" dirty="0"/>
              <a:t>[1999] 1 WLR 1092.”</a:t>
            </a:r>
          </a:p>
          <a:p>
            <a:r>
              <a:rPr lang="en-US" altLang="en-US" sz="2000" dirty="0"/>
              <a:t>Beyond that, the issue of how to set the bounds of the courts’ intervention arises as an acute problem. Currently, there are no other clearly defined categories in the case law, but there have been cases where unfair prejudice petitions have succeeded.</a:t>
            </a:r>
          </a:p>
          <a:p>
            <a:r>
              <a:rPr lang="en-US" sz="2000" dirty="0">
                <a:ea typeface="ＭＳ ゴシック"/>
              </a:rPr>
              <a:t>Gower and Davies (2021): </a:t>
            </a:r>
            <a:r>
              <a:rPr lang="en-GB" sz="2000" dirty="0">
                <a:ea typeface="ＭＳ ゴシック"/>
              </a:rPr>
              <a:t>A feature of some English cases outside the informal arrangement category is reasoning by analogy from established standards, i.e., using the unfair prejudice provisions to extend established rules into adjacent areas where the provisions do not formally apply. </a:t>
            </a:r>
            <a:endParaRPr lang="en-US" alt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1158837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other categories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For example, in </a:t>
            </a:r>
            <a:r>
              <a:rPr lang="en-US" altLang="en-US" sz="2000" i="1" dirty="0"/>
              <a:t>Re a Company </a:t>
            </a:r>
            <a:r>
              <a:rPr lang="en-US" altLang="en-US" sz="2000" dirty="0"/>
              <a:t>(No. 005287 of 1985) [1986] 1WLR 28, </a:t>
            </a:r>
            <a:r>
              <a:rPr lang="en-GB" sz="2000" dirty="0">
                <a:ea typeface="ＭＳ ゴシック"/>
              </a:rPr>
              <a:t>Hoffmann J used the provisions of the City Code on Takeovers and Mergers as a guide to determine what the English unfair prejudice provisions would require the directors of a target company to do by way of communication (for e.g., in relation to disclosure requirements) with their shareholders, even though the target was a private company and so outside the formal scope of the Code. </a:t>
            </a:r>
          </a:p>
          <a:p>
            <a:pPr lvl="1"/>
            <a:r>
              <a:rPr lang="en-GB" altLang="en-US" sz="1800" dirty="0">
                <a:ea typeface="ＭＳ ゴシック"/>
              </a:rPr>
              <a:t>“Implied duty of disclosure” imposed upon directors</a:t>
            </a:r>
            <a:endParaRPr lang="en-US" altLang="en-US" sz="1800" dirty="0"/>
          </a:p>
          <a:p>
            <a:r>
              <a:rPr lang="en-US" altLang="en-US" sz="2000" dirty="0"/>
              <a:t>An appropriate analogy will not be available in all cases.</a:t>
            </a:r>
          </a:p>
          <a:p>
            <a:r>
              <a:rPr lang="en-US" altLang="en-US" sz="2000" dirty="0"/>
              <a:t>If so, the courts may have to develop its own criteria of fairness.  What are the options available?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3937883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More generally, what is a personal wrong? A “personal wrong”, termed colloquially, relates to a </a:t>
            </a:r>
            <a:r>
              <a:rPr lang="en-US" sz="2000" b="1" i="1" dirty="0"/>
              <a:t>breach of duty owed to a member</a:t>
            </a:r>
            <a:r>
              <a:rPr lang="en-US" sz="2000" dirty="0"/>
              <a:t>.</a:t>
            </a:r>
          </a:p>
          <a:p>
            <a:r>
              <a:rPr lang="en-US" sz="2000" dirty="0"/>
              <a:t>Of course, these duties may arise in private law (e.g. contract law, tort law, equity, etc.)</a:t>
            </a:r>
          </a:p>
          <a:p>
            <a:pPr lvl="1"/>
            <a:r>
              <a:rPr lang="en-US" sz="1800" dirty="0"/>
              <a:t>This begs the question of </a:t>
            </a:r>
            <a:r>
              <a:rPr lang="en-US" sz="1800" b="1" i="1" dirty="0"/>
              <a:t>why</a:t>
            </a:r>
            <a:r>
              <a:rPr lang="en-US" sz="1800" dirty="0"/>
              <a:t> personal wrongs should arise as an </a:t>
            </a:r>
            <a:r>
              <a:rPr lang="en-US" sz="1800" b="1" i="1" dirty="0"/>
              <a:t>independent illegality in Company Law</a:t>
            </a:r>
            <a:r>
              <a:rPr lang="en-US" sz="1800" dirty="0"/>
              <a:t>.</a:t>
            </a:r>
          </a:p>
          <a:p>
            <a:pPr lvl="2"/>
            <a:r>
              <a:rPr lang="en-US" sz="1800" dirty="0"/>
              <a:t>Shouldn’t private law be sufficient to address personal wrongs? If the company breaches a member’s employment contract (here the member is both a member and an employee), surely the member should be allowed to sue the company in contract law. Barring the recovery of reflective losses, Company Law should have nothing to do with the member’s contractual rights.</a:t>
            </a:r>
          </a:p>
          <a:p>
            <a:r>
              <a:rPr lang="en-US" sz="2000" dirty="0"/>
              <a:t>To motivate this, we need to turn to our “old friend”: </a:t>
            </a:r>
            <a:r>
              <a:rPr lang="en-US" sz="2000" b="1" i="1" dirty="0"/>
              <a:t>incomplete contracting.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15218265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other categories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One example where the courts have developed criteria of fairness is in relation to the availability of “self-help”.</a:t>
            </a:r>
          </a:p>
          <a:p>
            <a:r>
              <a:rPr lang="en-US" altLang="en-US" sz="2000" dirty="0"/>
              <a:t>In </a:t>
            </a:r>
            <a:r>
              <a:rPr lang="en-US" altLang="en-US" sz="2000" i="1" dirty="0"/>
              <a:t>Ng Kek Wee v Sim City Technology Ltd </a:t>
            </a:r>
            <a:r>
              <a:rPr lang="en-US" altLang="en-US" sz="2000" dirty="0"/>
              <a:t>[2014] SGCA 47, the Court of Appeal held that the applicant, which had </a:t>
            </a:r>
            <a:r>
              <a:rPr lang="en-US" altLang="en-US" sz="2000" i="1" dirty="0"/>
              <a:t>majority voting power </a:t>
            </a:r>
            <a:r>
              <a:rPr lang="en-US" altLang="en-US" sz="2000" dirty="0"/>
              <a:t>and was able to use it to take control of the company, remove the wrongdoing director, Ng, or cause the company to claim against Ng, was </a:t>
            </a:r>
            <a:r>
              <a:rPr lang="en-US" altLang="en-US" sz="2000" i="1" dirty="0"/>
              <a:t>not entitled</a:t>
            </a:r>
            <a:r>
              <a:rPr lang="en-US" altLang="en-US" sz="2000" dirty="0"/>
              <a:t> to present a s 216 application.</a:t>
            </a:r>
          </a:p>
          <a:p>
            <a:r>
              <a:rPr lang="en-SG" altLang="en-US" sz="2000" dirty="0"/>
              <a:t>Recall that there is no requirement in s 216(1) that only members who are minority shareholders are entitled to bring an action. </a:t>
            </a:r>
          </a:p>
          <a:p>
            <a:pPr lvl="1"/>
            <a:r>
              <a:rPr lang="en-SG" altLang="en-US" sz="1800" dirty="0"/>
              <a:t>On the other hand, s 216 was intended to cure the abuse of power to the prejudice of shareholders who lack the power to stop that abuse. Where a member possessed the power to exercise self-help by taking control of the company and bringing to an end the prejudicial state of affairs, the conduct of the defendant could not be said to be unfair to him.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6015353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proliferation of cases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There has been a proliferation of s 216 cases in Singapore over the last ten years. Has there been too much litigation?</a:t>
            </a:r>
          </a:p>
          <a:p>
            <a:r>
              <a:rPr lang="en-US" altLang="en-US" sz="2000" dirty="0"/>
              <a:t>In the UK, the concern over the impact of the costs of unfair prejudice litigation on small companies led the Law Commission and the Company Law Review to examine various ways to reducing litigation costs. But all were ultimately rejected as ineffective, except for the suggestion of an arbitration alternative.</a:t>
            </a:r>
          </a:p>
          <a:p>
            <a:r>
              <a:rPr lang="en-US" altLang="en-US" sz="2000" dirty="0"/>
              <a:t>In </a:t>
            </a:r>
            <a:r>
              <a:rPr lang="en-US" altLang="en-US" sz="2000" i="1" dirty="0"/>
              <a:t>O’Neill v Phillips</a:t>
            </a:r>
            <a:r>
              <a:rPr lang="en-US" altLang="en-US" sz="2000" dirty="0"/>
              <a:t>, Lord Hoffmann approved a technique developed by the English judges to encourage an agreed solution to unfair prejudice claims.</a:t>
            </a:r>
          </a:p>
          <a:p>
            <a:pPr lvl="1"/>
            <a:r>
              <a:rPr lang="en-US" altLang="en-US" sz="1800" dirty="0"/>
              <a:t>Where it is clear that the relationship has broken down irretrievably, and the only effective remedy is for the majority to buy the shares of the minority at a fair price, it would be an abuse of process if the majority has made such an offer but the minority still proceeds with the petition, and if the petition would be struck out.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61</a:t>
            </a:fld>
            <a:endParaRPr lang="en-US" dirty="0"/>
          </a:p>
        </p:txBody>
      </p:sp>
    </p:spTree>
    <p:extLst>
      <p:ext uri="{BB962C8B-B14F-4D97-AF65-F5344CB8AC3E}">
        <p14:creationId xmlns:p14="http://schemas.microsoft.com/office/powerpoint/2010/main" val="8202130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proliferation of cases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22693"/>
            <a:ext cx="11029615" cy="4355769"/>
          </a:xfrm>
        </p:spPr>
        <p:txBody>
          <a:bodyPr>
            <a:noAutofit/>
          </a:bodyPr>
          <a:lstStyle/>
          <a:p>
            <a:r>
              <a:rPr lang="en-US" altLang="en-US" dirty="0"/>
              <a:t>More generally, arguments as to the scope of the unfair prejudice remedy often hinge on one’s view on the costs and benefits that may result from an expanded s 216 regime. Consider two opposing views:</a:t>
            </a:r>
          </a:p>
          <a:p>
            <a:r>
              <a:rPr lang="en-US" altLang="en-US" dirty="0"/>
              <a:t>Koh et al. (2019): “Singapore’s corporate governance landscape should also be taken into consideration. Shareholder disputes in Singapore decided in recent years featured increasingly diverse entities ranging from autocratic patriarch-dominated family businesses [to] closely-held business[es] founded on a personal relationship. Despite their diversity, these companies share the same fundamental characteristics: the absence of (or a very weak) market for shares, and the corresponding absence of a lawful means by which an aggrieved shareholder (often in the minority) may extricate themselves from the dispute with their investment materially intact. Minority shareholders in such companies – commonly referred to in comparative corporate law as “close corporations” – benefit immeasurably from legal mechanisms facilitating a resolution of the dispute via the minority’s voluntary and compensated exit from the close corporation (“withdrawal” or “withdrawal remedies”). Singapore’s withdrawal remedies in the form of the share buyout order that the court may make under s 216 (and more recently, s 254(2A)) of the Act are thus crucial elements of a corporate law system that has earned a reputation as one taking minority shareholder protection seriously. The willingness of the Singapore courts to grant oppression relief based on breaches of informal or implied understandings arising outside of narrowly-defined quasi-partnerships is thus sensitive to and reflective of the reality of close corporation disputes, and adds substance to Singapore’s positive reputation in shareholder protection.”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62</a:t>
            </a:fld>
            <a:endParaRPr lang="en-US" dirty="0"/>
          </a:p>
        </p:txBody>
      </p:sp>
    </p:spTree>
    <p:extLst>
      <p:ext uri="{BB962C8B-B14F-4D97-AF65-F5344CB8AC3E}">
        <p14:creationId xmlns:p14="http://schemas.microsoft.com/office/powerpoint/2010/main" val="3854713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SECOND ISSUE: Criteria for unfair PREJUDICE: proliferation of cases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Tjio (2017): “It is sometimes not immediately obvious who is the oppressor and who the oppressed. In the context of the previous section 459 of the UK Companies Act 1985 (now s 994 of the UK Companies Act 2006), which deals with ‘unfairly prejudicial conduct’, the UK analogue of the oppression action in Singapore, Lord Hoffmann warned in </a:t>
            </a:r>
            <a:r>
              <a:rPr lang="en-US" altLang="en-US" sz="2000" i="1" dirty="0"/>
              <a:t>Re a Company </a:t>
            </a:r>
            <a:r>
              <a:rPr lang="en-US" altLang="en-US" sz="2000" dirty="0"/>
              <a:t>(No 007623 of 1984), that it should not itself become a ‘means of oppression’...  Oppression at an extreme allows anything seemingly unfair to be pleaded, and the actions are ‘notoriously costly’... [If a buyout occurs], </a:t>
            </a:r>
            <a:r>
              <a:rPr lang="en-US" altLang="en-US" sz="2000" b="1" i="1" dirty="0"/>
              <a:t>the cost of the oppression action could have affected shareholders so much that they do not have funds to inject into the company subsequently</a:t>
            </a:r>
            <a:r>
              <a:rPr lang="en-US" altLang="en-US" sz="2000" dirty="0"/>
              <a:t>, such as through a rights issue."</a:t>
            </a:r>
          </a:p>
          <a:p>
            <a:endParaRPr lang="en-US" altLang="en-US"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63</a:t>
            </a:fld>
            <a:endParaRPr lang="en-US" dirty="0"/>
          </a:p>
        </p:txBody>
      </p:sp>
    </p:spTree>
    <p:extLst>
      <p:ext uri="{BB962C8B-B14F-4D97-AF65-F5344CB8AC3E}">
        <p14:creationId xmlns:p14="http://schemas.microsoft.com/office/powerpoint/2010/main" val="9466486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Turing to the third issue (recall Slide 15), the question arises as to whether corporate relief is available under s 216.</a:t>
            </a:r>
          </a:p>
          <a:p>
            <a:pPr lvl="1"/>
            <a:r>
              <a:rPr lang="en-US" altLang="en-US" sz="2000" dirty="0"/>
              <a:t>At first glance, the answer should be ostensibly “no”, as a personal wrong should give rise to relief for the member’s personal loss, as opposed to corporate relief (for a corporate loss).</a:t>
            </a:r>
          </a:p>
          <a:p>
            <a:r>
              <a:rPr lang="en-US" altLang="en-US" sz="2000" dirty="0"/>
              <a:t>However, </a:t>
            </a:r>
            <a:r>
              <a:rPr lang="en-US" altLang="en-US" sz="2000" b="1" i="1" dirty="0"/>
              <a:t>the same set of facts may support both a s 216 application and a s 216A application</a:t>
            </a:r>
            <a:r>
              <a:rPr lang="en-US" altLang="en-US" sz="2000" dirty="0"/>
              <a:t>.</a:t>
            </a:r>
          </a:p>
          <a:p>
            <a:pPr lvl="1"/>
            <a:r>
              <a:rPr lang="en-US" altLang="en-US" sz="2000" dirty="0"/>
              <a:t>For instance, a majority of the BoD </a:t>
            </a:r>
            <a:r>
              <a:rPr lang="en-US" altLang="en-US" sz="2000" b="1" dirty="0"/>
              <a:t>may violate an informal agreement that profits be distributed equally amongst the director-members by distributing coy dividends </a:t>
            </a:r>
            <a:r>
              <a:rPr lang="en-US" altLang="en-US" sz="2000" b="1" i="1" dirty="0"/>
              <a:t>only to themselves/companies they own, excluding the minority director-members altogether</a:t>
            </a:r>
            <a:r>
              <a:rPr lang="en-US" altLang="en-US" sz="2000" b="1" dirty="0"/>
              <a:t>. </a:t>
            </a:r>
            <a:r>
              <a:rPr lang="en-US" altLang="en-US" sz="2000" dirty="0"/>
              <a:t>This would potentially violate both the no-conflict rule and s 216.</a:t>
            </a:r>
          </a:p>
          <a:p>
            <a:r>
              <a:rPr lang="en-US" altLang="en-US" sz="2000" dirty="0"/>
              <a:t>Accordingly, can a court award corporate relief in a s 216 case? In other words, can a shareholder circumvent the standing requirements in s 216A (see Slide Deck 19) or the requirements for the fraud on the minority exception (see Slide Deck on Corp Wrongs II) by presenting a s 216 application?</a:t>
            </a:r>
            <a:endParaRPr lang="en-US" alt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64</a:t>
            </a:fld>
            <a:endParaRPr lang="en-US" dirty="0"/>
          </a:p>
        </p:txBody>
      </p:sp>
    </p:spTree>
    <p:extLst>
      <p:ext uri="{BB962C8B-B14F-4D97-AF65-F5344CB8AC3E}">
        <p14:creationId xmlns:p14="http://schemas.microsoft.com/office/powerpoint/2010/main" val="15242431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Corporate relief have been granted in some cases under s 216, but both the Singapore Court of Appeal and the HKCFA have held that the unfair conduct provision </a:t>
            </a:r>
            <a:r>
              <a:rPr lang="en-US" altLang="en-US" sz="2000" b="1" i="1" dirty="0"/>
              <a:t>should not be used to vindicate essentially corporate wrongs</a:t>
            </a:r>
            <a:r>
              <a:rPr lang="en-US" altLang="en-US" sz="2000" dirty="0"/>
              <a:t>.</a:t>
            </a:r>
          </a:p>
          <a:p>
            <a:r>
              <a:rPr lang="en-US" altLang="en-US" sz="2000" dirty="0"/>
              <a:t>This might seem obvious, but turns out not to be so given the nature of the unfair prejudice remedy.</a:t>
            </a:r>
          </a:p>
          <a:p>
            <a:pPr lvl="1"/>
            <a:r>
              <a:rPr lang="en-US" altLang="en-US" sz="1800" dirty="0"/>
              <a:t>Recall our earlier discussion where we noted that the unfair prejudice remedy was not exactly a private law right. Rather, the petitioner applies to court for relief based on certain grounds, whereupon the court exercises its discretion (based on the principles discussed earlier concerning “commercial unfairness”) and can grant a court order as it deems fit.</a:t>
            </a:r>
          </a:p>
          <a:p>
            <a:r>
              <a:rPr lang="en-US" altLang="en-US" sz="2000" dirty="0"/>
              <a:t>As Gower and Davies (2021) note, “the unfair prejudice jurisdiction protects the "interests" of the members, </a:t>
            </a:r>
            <a:r>
              <a:rPr lang="en-US" altLang="en-US" sz="2000" i="1" dirty="0"/>
              <a:t>not just their strict rights</a:t>
            </a:r>
            <a:r>
              <a:rPr lang="en-US" altLang="en-US" sz="2000" dirty="0"/>
              <a:t>, and clearly a wrong done to the company can affect the members' interests.”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65</a:t>
            </a:fld>
            <a:endParaRPr lang="en-US" dirty="0"/>
          </a:p>
        </p:txBody>
      </p:sp>
    </p:spTree>
    <p:extLst>
      <p:ext uri="{BB962C8B-B14F-4D97-AF65-F5344CB8AC3E}">
        <p14:creationId xmlns:p14="http://schemas.microsoft.com/office/powerpoint/2010/main" val="17947727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Furthermore, unfair prejudice petitions have regularly been entertained by the courts even </a:t>
            </a:r>
            <a:r>
              <a:rPr lang="en-US" altLang="en-US" sz="2000" b="1" i="1" dirty="0"/>
              <a:t>where the petitioner suffers prejudice </a:t>
            </a:r>
            <a:r>
              <a:rPr lang="en-US" altLang="en-US" sz="2000" dirty="0"/>
              <a:t>as a result of wrongdoers’ conduct that consists wholly or partly of wrongs done to the company (such as directors’ breaches of duty).</a:t>
            </a:r>
          </a:p>
          <a:p>
            <a:pPr lvl="1"/>
            <a:r>
              <a:rPr lang="en-US" altLang="en-US" sz="1800" dirty="0"/>
              <a:t>This ostensibly </a:t>
            </a:r>
            <a:r>
              <a:rPr lang="en-US" altLang="en-US" sz="1800"/>
              <a:t>raises the </a:t>
            </a:r>
            <a:r>
              <a:rPr lang="en-US" altLang="en-US" sz="1800" dirty="0"/>
              <a:t>specter of reflective loss. However, most petitioners in a s 216 action will submit </a:t>
            </a:r>
            <a:r>
              <a:rPr lang="en-US" altLang="en-US" sz="1800" i="1" dirty="0"/>
              <a:t>claims for share buy-outs, which are not reflective in nature</a:t>
            </a:r>
            <a:r>
              <a:rPr lang="en-US" altLang="en-US" sz="1800" dirty="0"/>
              <a:t>. </a:t>
            </a:r>
          </a:p>
          <a:p>
            <a:r>
              <a:rPr lang="en-US" altLang="en-US" sz="2000" dirty="0"/>
              <a:t>Rather, the issue here is whether the member who had suffered a personal wrong (under s 216) would </a:t>
            </a:r>
            <a:r>
              <a:rPr lang="en-US" altLang="en-US" sz="2000" b="1" i="1" dirty="0"/>
              <a:t>also have to pursue </a:t>
            </a:r>
            <a:r>
              <a:rPr lang="en-US" altLang="en-US" sz="2000" dirty="0"/>
              <a:t>a derivative action where the wrongdoers had engaged in conduct had resulted in personal wrongs and corporate wrongs. </a:t>
            </a:r>
          </a:p>
          <a:p>
            <a:pPr lvl="1"/>
            <a:r>
              <a:rPr lang="en-US" altLang="en-US" sz="1800" dirty="0"/>
              <a:t>To put it differently, can a member who had suffered a personal wrong under s 216 also plead for corporate relief </a:t>
            </a:r>
            <a:r>
              <a:rPr lang="en-US" altLang="en-US" sz="1800" i="1" dirty="0"/>
              <a:t>without</a:t>
            </a:r>
            <a:r>
              <a:rPr lang="en-US" altLang="en-US" sz="1800" dirty="0"/>
              <a:t> also establishing the elements of s 216A? Ans: This would be appropriate only in “rare and exceptional” circumstances (</a:t>
            </a:r>
            <a:r>
              <a:rPr lang="en-US" altLang="en-US" sz="1800" i="1" dirty="0"/>
              <a:t>Kung v Kou </a:t>
            </a:r>
            <a:r>
              <a:rPr lang="en-US" altLang="en-US" sz="1800" dirty="0"/>
              <a:t>(2004) 7 HKCFAR 579).</a:t>
            </a:r>
          </a:p>
          <a:p>
            <a:r>
              <a:rPr lang="en-US" altLang="en-US" sz="2000" dirty="0"/>
              <a:t>Note that in the usual scenario where leave is granted to pursue a derivative action, a buyout remedy (i.e., an order for the majority member to purchase the minority member’s shares at a given price) is not available.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66</a:t>
            </a:fld>
            <a:endParaRPr lang="en-US" dirty="0"/>
          </a:p>
        </p:txBody>
      </p:sp>
    </p:spTree>
    <p:extLst>
      <p:ext uri="{BB962C8B-B14F-4D97-AF65-F5344CB8AC3E}">
        <p14:creationId xmlns:p14="http://schemas.microsoft.com/office/powerpoint/2010/main" val="17466373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SG" altLang="en-US" dirty="0"/>
              <a:t>In earlier cases, there was some doctrinal confusion as to whether corporate relief for corporate wrongs could be awarded where personal relief (e.g., a share buy-out) was available under s 216.</a:t>
            </a:r>
          </a:p>
          <a:p>
            <a:r>
              <a:rPr lang="en-SG" altLang="en-US" dirty="0"/>
              <a:t>For instance, in </a:t>
            </a:r>
            <a:r>
              <a:rPr lang="en-SG" altLang="en-US" i="1" dirty="0"/>
              <a:t>Kumagai Gumi Co Ltd v Zenecon Pte Ltd </a:t>
            </a:r>
            <a:r>
              <a:rPr lang="en-SG" altLang="en-US" dirty="0"/>
              <a:t>[1995] 2 SLR 297, the Court of Appeal affirmed the trial judge’s order </a:t>
            </a:r>
            <a:r>
              <a:rPr lang="en-SG" altLang="en-US" b="1" i="1" dirty="0"/>
              <a:t>that the company should be compensated for the use of its assets, and would have affirmed the order that the errant director reimbursed the loss sustained by the company</a:t>
            </a:r>
            <a:r>
              <a:rPr lang="en-SG" altLang="en-US" dirty="0"/>
              <a:t> but for the lack of evidence establishing that the loss was caused by the director. The Court of Appeal held that s 216 was worded very broadly and was wide enough to cover an order to make good loss suffered by the company. Note that the compensation order was </a:t>
            </a:r>
            <a:r>
              <a:rPr lang="en-SG" altLang="en-US" i="1" dirty="0"/>
              <a:t>in addition </a:t>
            </a:r>
            <a:r>
              <a:rPr lang="en-SG" altLang="en-US" dirty="0"/>
              <a:t>to the buyout order. </a:t>
            </a:r>
            <a:endParaRPr lang="en-US" altLang="en-US" dirty="0"/>
          </a:p>
          <a:p>
            <a:r>
              <a:rPr lang="en-SG" altLang="en-US" dirty="0"/>
              <a:t>In </a:t>
            </a:r>
            <a:r>
              <a:rPr lang="en-SG" altLang="en-US" i="1" dirty="0"/>
              <a:t>Low Peng Boon v Low Janie </a:t>
            </a:r>
            <a:r>
              <a:rPr lang="en-SG" altLang="en-US" dirty="0"/>
              <a:t>[1999] 1 SLR 761, the court made a winding up order and in addition, ordered the errant director to make restitution to the company of the unauthorised travelling expenses and bonuses he received.</a:t>
            </a:r>
          </a:p>
          <a:p>
            <a:r>
              <a:rPr lang="en-US" altLang="en-US" dirty="0"/>
              <a:t>The position is now clarified by the cases of </a:t>
            </a:r>
            <a:r>
              <a:rPr lang="en-US" altLang="en-US" i="1" dirty="0"/>
              <a:t>Kung v Kou</a:t>
            </a:r>
            <a:r>
              <a:rPr lang="en-US" altLang="en-US" dirty="0"/>
              <a:t> (2004) 7 HKCFAR, </a:t>
            </a:r>
            <a:r>
              <a:rPr lang="en-US" altLang="en-US" i="1" dirty="0"/>
              <a:t>Ng Kek Wee v Sim City Technology Ltd</a:t>
            </a:r>
            <a:r>
              <a:rPr lang="en-US" altLang="en-US" dirty="0"/>
              <a:t> [2014] SGCA 47, </a:t>
            </a:r>
            <a:r>
              <a:rPr lang="nn-NO" altLang="en-US" i="1" dirty="0"/>
              <a:t>Ho Yew Kong v Sakae Holdings Ltd </a:t>
            </a:r>
            <a:r>
              <a:rPr lang="nn-NO" altLang="en-US" dirty="0"/>
              <a:t>[2018] SGCA 33</a:t>
            </a:r>
            <a:r>
              <a:rPr lang="en-SG" altLang="en-US" dirty="0"/>
              <a:t>, and </a:t>
            </a:r>
            <a:r>
              <a:rPr lang="en-US" altLang="en-US" i="1" dirty="0"/>
              <a:t>Ong Heng Chuan v Ong Teck Chuan and others</a:t>
            </a:r>
            <a:r>
              <a:rPr lang="en-US" altLang="en-US" dirty="0"/>
              <a:t> [2021] 2 SLR 262.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67</a:t>
            </a:fld>
            <a:endParaRPr lang="en-US" dirty="0"/>
          </a:p>
        </p:txBody>
      </p:sp>
    </p:spTree>
    <p:extLst>
      <p:ext uri="{BB962C8B-B14F-4D97-AF65-F5344CB8AC3E}">
        <p14:creationId xmlns:p14="http://schemas.microsoft.com/office/powerpoint/2010/main" val="31029242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GB" altLang="en-US" sz="2000" b="1" i="1" dirty="0"/>
              <a:t>Kung v Kou </a:t>
            </a:r>
            <a:r>
              <a:rPr lang="en-GB" altLang="en-US" sz="2000" b="1" dirty="0"/>
              <a:t>(2004) 7 HKCFAR</a:t>
            </a:r>
          </a:p>
          <a:p>
            <a:r>
              <a:rPr lang="en-GB" altLang="en-US" sz="2000" b="1" dirty="0"/>
              <a:t>Held</a:t>
            </a:r>
            <a:r>
              <a:rPr lang="en-GB" altLang="en-US" sz="2000" dirty="0"/>
              <a:t>: </a:t>
            </a:r>
            <a:r>
              <a:rPr lang="en-US" altLang="en-US" sz="2000" dirty="0"/>
              <a:t>The HKCFA held that the Hong Kong unfair prejudice provision should not be used to undermine or circumvent the rule in </a:t>
            </a:r>
            <a:r>
              <a:rPr lang="en-US" altLang="en-US" sz="2000" i="1" dirty="0"/>
              <a:t>Foss v Harbottle</a:t>
            </a:r>
            <a:r>
              <a:rPr lang="en-US" altLang="en-US" sz="2000" dirty="0"/>
              <a:t>. </a:t>
            </a:r>
          </a:p>
          <a:p>
            <a:r>
              <a:rPr lang="en-US" altLang="en-US" sz="2000" dirty="0"/>
              <a:t>A minority shareholder should not present an unfair prejudice petition </a:t>
            </a:r>
            <a:r>
              <a:rPr lang="en-US" altLang="en-US" sz="2000" b="1" i="1" dirty="0"/>
              <a:t>where the nature of his complaint is that a corporate, rather than a personal, wrong has been committed</a:t>
            </a:r>
            <a:r>
              <a:rPr lang="en-US" altLang="en-US" sz="2000" dirty="0"/>
              <a:t>. </a:t>
            </a:r>
          </a:p>
          <a:p>
            <a:r>
              <a:rPr lang="en-US" altLang="en-US" sz="2000" b="1" i="1" dirty="0"/>
              <a:t>This does not mean that corporate relief will never be granted in an unfair prejudice petition. </a:t>
            </a:r>
            <a:r>
              <a:rPr lang="en-US" altLang="en-US" sz="2000" u="sng" dirty="0"/>
              <a:t>Where a petition is properly presented, </a:t>
            </a:r>
            <a:r>
              <a:rPr lang="en-US" altLang="en-US" sz="2000" b="1" i="1" u="sng" dirty="0"/>
              <a:t>and the pleadings include a corporate wrong</a:t>
            </a:r>
            <a:r>
              <a:rPr lang="en-US" altLang="en-US" sz="2000" u="sng" dirty="0"/>
              <a:t>, the court may hear the company’s claim together with the member’s claim and grant corporate relief at the end of the unfair petition hearing.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68</a:t>
            </a:fld>
            <a:endParaRPr lang="en-US" dirty="0"/>
          </a:p>
        </p:txBody>
      </p:sp>
    </p:spTree>
    <p:extLst>
      <p:ext uri="{BB962C8B-B14F-4D97-AF65-F5344CB8AC3E}">
        <p14:creationId xmlns:p14="http://schemas.microsoft.com/office/powerpoint/2010/main" val="29699569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GB" altLang="en-US" sz="2000" b="1" i="1" dirty="0"/>
              <a:t>Kung v Kou </a:t>
            </a:r>
            <a:r>
              <a:rPr lang="en-GB" altLang="en-US" sz="2000" b="1" dirty="0"/>
              <a:t>(2004) 7 HKCFAR</a:t>
            </a:r>
          </a:p>
          <a:p>
            <a:r>
              <a:rPr lang="en-GB" altLang="en-US" sz="2000" b="1" dirty="0"/>
              <a:t>Held</a:t>
            </a:r>
            <a:r>
              <a:rPr lang="en-GB" altLang="en-US" sz="2000" dirty="0"/>
              <a:t>: </a:t>
            </a:r>
            <a:r>
              <a:rPr lang="en-US" altLang="en-US" sz="2000" dirty="0"/>
              <a:t>However, </a:t>
            </a:r>
            <a:r>
              <a:rPr lang="en-US" altLang="en-US" sz="2000" b="1" i="1" u="sng" dirty="0"/>
              <a:t>this would be appropriate only in “rare and exceptional” circumstances </a:t>
            </a:r>
            <a:r>
              <a:rPr lang="en-US" altLang="en-US" sz="2000" dirty="0"/>
              <a:t>(per Bokhary PJ) where at the pleading stage of the petition it is clear that “the director’s liability at law to the company can conveniently be dealt with in the hearing of the petition” (per Lord Scott NPJ). </a:t>
            </a:r>
          </a:p>
          <a:p>
            <a:r>
              <a:rPr lang="en-US" altLang="en-US" sz="2000" dirty="0"/>
              <a:t>In any other case, if the allegations against the director are to be relied on as evidence of unfairly prejudicial conduct, </a:t>
            </a:r>
            <a:r>
              <a:rPr lang="en-US" altLang="en-US" sz="2000" b="1" i="1" dirty="0"/>
              <a:t>the appropriate relief to be sought would be an order for a derivative action to be brought for the recovery of the sum legally due, and it would be proper for the company to express its views as to whether it would be in its interests for such an action to be brought</a:t>
            </a:r>
            <a:r>
              <a:rPr lang="en-US" altLang="en-US" sz="2000" dirty="0"/>
              <a:t>.</a:t>
            </a:r>
          </a:p>
          <a:p>
            <a:r>
              <a:rPr lang="en-US" altLang="en-US" sz="2000" dirty="0"/>
              <a:t>See also s 216(2)(c) of the CA where the court may “</a:t>
            </a:r>
            <a:r>
              <a:rPr lang="en-US" altLang="en-US" sz="2000" dirty="0" err="1"/>
              <a:t>authorise</a:t>
            </a:r>
            <a:r>
              <a:rPr lang="en-US" altLang="en-US" sz="2000" dirty="0"/>
              <a:t> civil proceedings to be brought in the name of or on behalf of the company by such person or persons and on such terms as the Court may direct”.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69</a:t>
            </a:fld>
            <a:endParaRPr lang="en-US" dirty="0"/>
          </a:p>
        </p:txBody>
      </p:sp>
    </p:spTree>
    <p:extLst>
      <p:ext uri="{BB962C8B-B14F-4D97-AF65-F5344CB8AC3E}">
        <p14:creationId xmlns:p14="http://schemas.microsoft.com/office/powerpoint/2010/main" val="3077215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t>Introduction and theoretical background</a:t>
            </a:r>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7</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299217" y="2587315"/>
            <a:ext cx="2987289" cy="646331"/>
          </a:xfrm>
          <a:prstGeom prst="rect">
            <a:avLst/>
          </a:prstGeom>
          <a:noFill/>
        </p:spPr>
        <p:txBody>
          <a:bodyPr wrap="square" rtlCol="0">
            <a:spAutoFit/>
          </a:bodyPr>
          <a:lstStyle/>
          <a:p>
            <a:r>
              <a:rPr lang="en-US" dirty="0"/>
              <a:t>Ex Post “Gap Filling” </a:t>
            </a:r>
            <a:r>
              <a:rPr lang="en-US" i="1" dirty="0"/>
              <a:t>via</a:t>
            </a:r>
            <a:r>
              <a:rPr lang="en-US" dirty="0"/>
              <a:t> allocation of decision rights</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3304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400" dirty="0"/>
                  <a:t>Recall Slide Deck 8. Conceptually/theoretically, one can think of the corporate constitution as the </a:t>
                </a:r>
                <a:r>
                  <a:rPr lang="en-US" sz="1400" i="1" dirty="0"/>
                  <a:t>primary ex-ante contract </a:t>
                </a:r>
                <a:r>
                  <a:rPr lang="en-US" sz="1400" dirty="0"/>
                  <a:t>governing the legal relationships between “insiders” of the company.</a:t>
                </a:r>
              </a:p>
              <a:p>
                <a:r>
                  <a:rPr lang="en-US" sz="1400" dirty="0"/>
                  <a:t>At </a:t>
                </a:r>
                <a14:m>
                  <m:oMath xmlns:m="http://schemas.openxmlformats.org/officeDocument/2006/math">
                    <m:r>
                      <a:rPr lang="en-US" sz="1400" i="1" dirty="0" smtClean="0">
                        <a:latin typeface="Cambria Math" panose="02040503050406030204" pitchFamily="18" charset="0"/>
                      </a:rPr>
                      <m:t>𝑡</m:t>
                    </m:r>
                    <m:r>
                      <a:rPr lang="en-US" sz="1400" i="1" dirty="0" smtClean="0">
                        <a:latin typeface="Cambria Math" panose="02040503050406030204" pitchFamily="18" charset="0"/>
                      </a:rPr>
                      <m:t>=0</m:t>
                    </m:r>
                  </m:oMath>
                </a14:m>
                <a:r>
                  <a:rPr lang="en-US" sz="1400" dirty="0"/>
                  <a:t>, “insiders” of a company enter into a contract that defines their respective rights and duties. As mentioned, this is exactly what the corporate constitution is meant to do.</a:t>
                </a:r>
              </a:p>
              <a:p>
                <a:r>
                  <a:rPr lang="en-US" sz="1400" dirty="0"/>
                  <a:t>At </a:t>
                </a:r>
                <a14:m>
                  <m:oMath xmlns:m="http://schemas.openxmlformats.org/officeDocument/2006/math">
                    <m:r>
                      <a:rPr lang="en-US" sz="1400" i="1" dirty="0" smtClean="0">
                        <a:latin typeface="Cambria Math" panose="02040503050406030204" pitchFamily="18" charset="0"/>
                      </a:rPr>
                      <m:t>𝑡</m:t>
                    </m:r>
                    <m:r>
                      <a:rPr lang="en-US" sz="1400" i="1" dirty="0" smtClean="0">
                        <a:latin typeface="Cambria Math" panose="02040503050406030204" pitchFamily="18" charset="0"/>
                      </a:rPr>
                      <m:t>=1</m:t>
                    </m:r>
                  </m:oMath>
                </a14:m>
                <a:r>
                  <a:rPr lang="en-US" sz="1400" dirty="0"/>
                  <a:t>, unforeseen contingencies/circumstances may arise. This is often addressed at </a:t>
                </a:r>
                <a14:m>
                  <m:oMath xmlns:m="http://schemas.openxmlformats.org/officeDocument/2006/math">
                    <m:r>
                      <a:rPr lang="en-US" sz="1400" i="1" dirty="0">
                        <a:latin typeface="Cambria Math" panose="02040503050406030204" pitchFamily="18" charset="0"/>
                      </a:rPr>
                      <m:t>𝑡</m:t>
                    </m:r>
                    <m:r>
                      <a:rPr lang="en-US" sz="1400" i="1" dirty="0">
                        <a:latin typeface="Cambria Math" panose="02040503050406030204" pitchFamily="18" charset="0"/>
                      </a:rPr>
                      <m:t>=0</m:t>
                    </m:r>
                  </m:oMath>
                </a14:m>
                <a:r>
                  <a:rPr lang="en-US" sz="1400" dirty="0"/>
                  <a:t> by allocating certain </a:t>
                </a:r>
                <a:r>
                  <a:rPr lang="en-US" sz="1400" i="1" dirty="0"/>
                  <a:t>decision rights </a:t>
                </a:r>
                <a:r>
                  <a:rPr lang="en-US" sz="1400" dirty="0"/>
                  <a:t>(e.g. power to take out loans on behalf of the company) to organs (like the board) of the company in the corporate constitution itself. These decisions are reflected by </a:t>
                </a:r>
                <a:r>
                  <a:rPr lang="en-US" sz="1400" i="1" dirty="0"/>
                  <a:t>resolutions</a:t>
                </a:r>
                <a:r>
                  <a:rPr lang="en-US" sz="1400" dirty="0"/>
                  <a:t>.</a:t>
                </a:r>
              </a:p>
            </p:txBody>
          </p:sp>
        </mc:Choice>
        <mc:Fallback xmlns="">
          <p:sp>
            <p:nvSpPr>
              <p:cNvPr id="23" name="Content Placeholder 2">
                <a:extLst>
                  <a:ext uri="{FF2B5EF4-FFF2-40B4-BE49-F238E27FC236}">
                    <a16:creationId xmlns:a16="http://schemas.microsoft.com/office/drawing/2014/main" id="{69A1CC55-044F-46D3-86AB-BE82BBB4CCC4}"/>
                  </a:ext>
                </a:extLst>
              </p:cNvPr>
              <p:cNvSpPr txBox="1">
                <a:spLocks noRot="1" noChangeAspect="1" noMove="1" noResize="1" noEditPoints="1" noAdjustHandles="1" noChangeArrowheads="1" noChangeShapeType="1" noTextEdit="1"/>
              </p:cNvSpPr>
              <p:nvPr/>
            </p:nvSpPr>
            <p:spPr>
              <a:xfrm>
                <a:off x="581193" y="2333048"/>
                <a:ext cx="4121086" cy="3872178"/>
              </a:xfrm>
              <a:prstGeom prst="rect">
                <a:avLst/>
              </a:prstGeom>
              <a:blipFill>
                <a:blip r:embed="rId3"/>
                <a:stretch>
                  <a:fillRect r="-1331"/>
                </a:stretch>
              </a:blipFill>
            </p:spPr>
            <p:txBody>
              <a:bodyPr/>
              <a:lstStyle/>
              <a:p>
                <a:r>
                  <a:rPr lang="en-SG">
                    <a:noFill/>
                  </a:rPr>
                  <a:t> </a:t>
                </a:r>
              </a:p>
            </p:txBody>
          </p:sp>
        </mc:Fallback>
      </mc:AlternateContent>
      <p:sp>
        <p:nvSpPr>
          <p:cNvPr id="24" name="Rectangle 23">
            <a:extLst>
              <a:ext uri="{FF2B5EF4-FFF2-40B4-BE49-F238E27FC236}">
                <a16:creationId xmlns:a16="http://schemas.microsoft.com/office/drawing/2014/main" id="{69D742F5-3E5E-4CDA-B4CA-1E4464774007}"/>
              </a:ext>
            </a:extLst>
          </p:cNvPr>
          <p:cNvSpPr/>
          <p:nvPr/>
        </p:nvSpPr>
        <p:spPr>
          <a:xfrm>
            <a:off x="5396153" y="2151914"/>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Corporate Constitution</a:t>
            </a:r>
          </a:p>
          <a:p>
            <a:pPr algn="ctr"/>
            <a:endParaRPr lang="en-US" b="1" u="sng" dirty="0"/>
          </a:p>
        </p:txBody>
      </p:sp>
      <p:sp>
        <p:nvSpPr>
          <p:cNvPr id="26" name="Rectangle 25">
            <a:extLst>
              <a:ext uri="{FF2B5EF4-FFF2-40B4-BE49-F238E27FC236}">
                <a16:creationId xmlns:a16="http://schemas.microsoft.com/office/drawing/2014/main" id="{C95F0401-DA0B-43D1-B001-C075129AF2E3}"/>
              </a:ext>
            </a:extLst>
          </p:cNvPr>
          <p:cNvSpPr/>
          <p:nvPr/>
        </p:nvSpPr>
        <p:spPr>
          <a:xfrm>
            <a:off x="5145113" y="1965725"/>
            <a:ext cx="2865551" cy="46125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46698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Ng Kek Wee v Sim City Technology Ltd</a:t>
            </a:r>
            <a:r>
              <a:rPr lang="en-US" altLang="en-US" sz="2000" b="1" dirty="0"/>
              <a:t> [2014] SGCA 47</a:t>
            </a:r>
          </a:p>
          <a:p>
            <a:r>
              <a:rPr lang="en-GB" altLang="en-US" sz="2000" b="1" dirty="0"/>
              <a:t>Facts</a:t>
            </a:r>
            <a:r>
              <a:rPr lang="en-GB" altLang="en-US" sz="2000" dirty="0"/>
              <a:t>: </a:t>
            </a:r>
            <a:r>
              <a:rPr lang="en-US" altLang="en-US" sz="2000" dirty="0"/>
              <a:t>The plaintiff was a majority shareholder of a holding company that carried on a business through a corporate group which included its subsidiary companies and a number of other affiliated companies. The defendant was a minority shareholder and the managing director of the holding company and also exercised day-to-day control over the entire corporate group. The plaintiff commenced a s 216 oppression claim against the defendant alleging that he had committed numerous wrongful acts in his management of the corporate group. The High Court allowed the plaintiff ’s </a:t>
            </a:r>
            <a:r>
              <a:rPr lang="en-US" altLang="en-US" sz="2000" dirty="0" err="1"/>
              <a:t>s</a:t>
            </a:r>
            <a:r>
              <a:rPr lang="en-US" altLang="en-US" sz="2000" dirty="0"/>
              <a:t> 216 claim and ordered the defendant to buy out the plaintiff ’s shares.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70</a:t>
            </a:fld>
            <a:endParaRPr lang="en-US" dirty="0"/>
          </a:p>
        </p:txBody>
      </p:sp>
    </p:spTree>
    <p:extLst>
      <p:ext uri="{BB962C8B-B14F-4D97-AF65-F5344CB8AC3E}">
        <p14:creationId xmlns:p14="http://schemas.microsoft.com/office/powerpoint/2010/main" val="41434409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Ng Kek Wee v Sim City Technology Ltd</a:t>
            </a:r>
            <a:r>
              <a:rPr lang="en-US" altLang="en-US" sz="2000" b="1" dirty="0"/>
              <a:t> [2014] SGCA 47</a:t>
            </a:r>
          </a:p>
          <a:p>
            <a:r>
              <a:rPr lang="en-GB" altLang="en-US" sz="2000" b="1" dirty="0"/>
              <a:t>Held</a:t>
            </a:r>
            <a:r>
              <a:rPr lang="en-GB" altLang="en-US" sz="2000" dirty="0"/>
              <a:t>: </a:t>
            </a:r>
            <a:r>
              <a:rPr lang="en-US" altLang="en-US" sz="2000" dirty="0"/>
              <a:t>The Court of Appeal reversed the High Court’s decision, denying relief. </a:t>
            </a:r>
            <a:endParaRPr lang="en-GB" altLang="en-US" sz="2000" dirty="0"/>
          </a:p>
          <a:p>
            <a:r>
              <a:rPr lang="en-US" altLang="en-US" sz="2000" dirty="0"/>
              <a:t>The Court of Appeal noted in important </a:t>
            </a:r>
            <a:r>
              <a:rPr lang="en-US" altLang="en-US" sz="2000" i="1" dirty="0"/>
              <a:t>dicta</a:t>
            </a:r>
            <a:r>
              <a:rPr lang="en-US" altLang="en-US" sz="2000" dirty="0"/>
              <a:t> that the distinction between personal and corporate wrongs is rarely clear. </a:t>
            </a:r>
            <a:r>
              <a:rPr lang="en-SG" altLang="en-US" sz="2000" dirty="0"/>
              <a:t>The lack of clarity is compounded in the context of s 216 </a:t>
            </a:r>
            <a:r>
              <a:rPr lang="en-SG" altLang="en-US" sz="2000" b="1" i="1" dirty="0"/>
              <a:t>because the concept of commercial unfairness also embraces wrongs done to the company</a:t>
            </a:r>
            <a:r>
              <a:rPr lang="en-SG" altLang="en-US" sz="2000" dirty="0"/>
              <a:t>. The provision is drafted in terms of the claimants’ “interests as members, shareholders…” But a wrong done to the company may affect the interests of its members. </a:t>
            </a:r>
            <a:endParaRPr lang="en-US" altLang="en-US" sz="2000" dirty="0"/>
          </a:p>
          <a:p>
            <a:r>
              <a:rPr lang="en-US" altLang="en-US" sz="2000" dirty="0"/>
              <a:t>The CA gave two reasons why s 216 should not be used to vindicate essentially corporate wrongs.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71</a:t>
            </a:fld>
            <a:endParaRPr lang="en-US" dirty="0"/>
          </a:p>
        </p:txBody>
      </p:sp>
    </p:spTree>
    <p:extLst>
      <p:ext uri="{BB962C8B-B14F-4D97-AF65-F5344CB8AC3E}">
        <p14:creationId xmlns:p14="http://schemas.microsoft.com/office/powerpoint/2010/main" val="37994098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Ng Kek Wee v Sim City Technology Ltd</a:t>
            </a:r>
            <a:r>
              <a:rPr lang="en-US" altLang="en-US" sz="2000" b="1" dirty="0"/>
              <a:t> [2014] SGCA 47</a:t>
            </a:r>
          </a:p>
          <a:p>
            <a:r>
              <a:rPr lang="en-GB" altLang="en-US" sz="2000" b="1" dirty="0"/>
              <a:t>Held</a:t>
            </a:r>
            <a:r>
              <a:rPr lang="en-GB" altLang="en-US" sz="2000" dirty="0"/>
              <a:t>: </a:t>
            </a:r>
            <a:r>
              <a:rPr lang="en-US" altLang="en-US" sz="2000" dirty="0"/>
              <a:t>First, an overly permissive interpretation of s 216 would run counter to the legislative scheme in the following ways:</a:t>
            </a:r>
          </a:p>
          <a:p>
            <a:pPr lvl="1"/>
            <a:r>
              <a:rPr lang="en-US" altLang="en-US" sz="2000" dirty="0"/>
              <a:t>The scheme provides for the commencement of a statutory derivative action pursuant to s 216A. </a:t>
            </a:r>
          </a:p>
          <a:p>
            <a:pPr lvl="1"/>
            <a:r>
              <a:rPr lang="en-US" altLang="en-US" sz="2000" dirty="0"/>
              <a:t>S. 216(2)(c) provides that the court may authorise the applicant to bring an action in the name of the company. Were it permissible for s 216 to be used to vindicate essentially corporate claims, s 216(2)(c) would be rendered nugatory.  </a:t>
            </a:r>
          </a:p>
          <a:p>
            <a:pPr lvl="1"/>
            <a:r>
              <a:rPr lang="en-US" altLang="en-US" sz="2000" dirty="0"/>
              <a:t>There are standing requirements under s 216A(3) to ensure that litigation is in the interests of the company. Parliament could not have intended for shareholders to sidestep these requirements by characterising a claim for corporate relief as a personal claim.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72</a:t>
            </a:fld>
            <a:endParaRPr lang="en-US" dirty="0"/>
          </a:p>
        </p:txBody>
      </p:sp>
    </p:spTree>
    <p:extLst>
      <p:ext uri="{BB962C8B-B14F-4D97-AF65-F5344CB8AC3E}">
        <p14:creationId xmlns:p14="http://schemas.microsoft.com/office/powerpoint/2010/main" val="42499581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Ng Kek Wee v Sim City Technology Ltd</a:t>
            </a:r>
            <a:r>
              <a:rPr lang="en-US" altLang="en-US" sz="2000" b="1" dirty="0"/>
              <a:t> [2014] SGCA 47</a:t>
            </a:r>
          </a:p>
          <a:p>
            <a:r>
              <a:rPr lang="en-GB" altLang="en-US" sz="2000" b="1" dirty="0"/>
              <a:t>Held</a:t>
            </a:r>
            <a:r>
              <a:rPr lang="en-GB" altLang="en-US" sz="2000" dirty="0"/>
              <a:t>: </a:t>
            </a:r>
            <a:r>
              <a:rPr lang="en-GB" sz="2000" dirty="0"/>
              <a:t>Second, allowing an essentially corporate claim to be pursued under s 216 would be an abuse of process as it amounts to an improper circumvention of the proper plaintiff principle, which is the consequence of the separate personality doctrine. </a:t>
            </a:r>
          </a:p>
          <a:p>
            <a:r>
              <a:rPr lang="en-US" altLang="en-US" sz="2000" dirty="0"/>
              <a:t>Where a wrong has been done to the company, the interests of other shareholders of the company as well as the company’s creditors will have been similarly affected.  The claimant shareholder should not be allowed to proceed by way of a personal action and recover at the expense of these other similarly affected parties. </a:t>
            </a:r>
          </a:p>
          <a:p>
            <a:r>
              <a:rPr lang="en-US" altLang="en-US" sz="2000" dirty="0"/>
              <a:t>Related to this is the danger that defendant may face a multiplicity of suits from different claimants for essentially the same wrong done to the company. This is evidently problematic and economically inefficient.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73</a:t>
            </a:fld>
            <a:endParaRPr lang="en-US" dirty="0"/>
          </a:p>
        </p:txBody>
      </p:sp>
    </p:spTree>
    <p:extLst>
      <p:ext uri="{BB962C8B-B14F-4D97-AF65-F5344CB8AC3E}">
        <p14:creationId xmlns:p14="http://schemas.microsoft.com/office/powerpoint/2010/main" val="9590557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Ng Kek Wee v Sim City Technology Ltd</a:t>
            </a:r>
            <a:r>
              <a:rPr lang="en-US" altLang="en-US" b="1" dirty="0"/>
              <a:t> [2014] SGCA 47</a:t>
            </a:r>
          </a:p>
          <a:p>
            <a:r>
              <a:rPr lang="en-GB" altLang="en-US" b="1" dirty="0"/>
              <a:t>Held</a:t>
            </a:r>
            <a:r>
              <a:rPr lang="en-GB" altLang="en-US" dirty="0"/>
              <a:t>: </a:t>
            </a:r>
            <a:r>
              <a:rPr lang="en-US" altLang="en-US" dirty="0"/>
              <a:t>The Court of Appeal acknowledged that the drawing of line may be difficult. </a:t>
            </a:r>
            <a:r>
              <a:rPr lang="en-GB" dirty="0"/>
              <a:t>Much will depend on the facts of each case and it will not be useful to formulate a fast and hard rule. </a:t>
            </a:r>
            <a:endParaRPr lang="en-US" altLang="en-US" dirty="0"/>
          </a:p>
          <a:p>
            <a:r>
              <a:rPr lang="en-US" altLang="en-US" dirty="0"/>
              <a:t>The Court of Appeal approved the reasoning in </a:t>
            </a:r>
            <a:r>
              <a:rPr lang="en-US" altLang="en-US" i="1" dirty="0"/>
              <a:t>Re Charnley Davies Ltd</a:t>
            </a:r>
            <a:r>
              <a:rPr lang="en-US" altLang="en-US" dirty="0"/>
              <a:t> which distinguished between unlawful conduct (i.e. a mere breach of DDs) and unfairly prejudicial conduct (i.e. a breach of DDs that was unfairly prejudicial to the minority).</a:t>
            </a:r>
          </a:p>
          <a:p>
            <a:r>
              <a:rPr lang="en-US" altLang="en-US" dirty="0"/>
              <a:t>Had the applicant’s true complaint been of the former nature, so that it would be met by an order for restitution, then a derivative action would have been appropriate and a s 216 application would not. </a:t>
            </a:r>
          </a:p>
          <a:p>
            <a:r>
              <a:rPr lang="en-US" altLang="en-US" dirty="0"/>
              <a:t>However, an action for s 216 is appropriate where the complainant is relying on the unlawfulness of the wrongdoer’s conduct </a:t>
            </a:r>
            <a:r>
              <a:rPr lang="en-US" altLang="en-US" b="1" i="1" dirty="0"/>
              <a:t>as evidence of the manner in which the wrongdoer had conducted the company’s affairs in disregard of the complainant’s interest as a minority shareholder </a:t>
            </a:r>
            <a:r>
              <a:rPr lang="en-US" altLang="en-US" dirty="0"/>
              <a:t>and where the complaint cannot be adequately addressed by the remedy provided by law for that wrong.</a:t>
            </a:r>
          </a:p>
          <a:p>
            <a:pPr lvl="1"/>
            <a:r>
              <a:rPr lang="en-US" altLang="en-US" dirty="0"/>
              <a:t>E.g. where a personal wrong is established and where the petitioner is seeking a share buy-out.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74</a:t>
            </a:fld>
            <a:endParaRPr lang="en-US" dirty="0"/>
          </a:p>
        </p:txBody>
      </p:sp>
    </p:spTree>
    <p:extLst>
      <p:ext uri="{BB962C8B-B14F-4D97-AF65-F5344CB8AC3E}">
        <p14:creationId xmlns:p14="http://schemas.microsoft.com/office/powerpoint/2010/main" val="32042779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n-NO" altLang="en-US" sz="2000" b="1" i="1" dirty="0"/>
              <a:t>Ho Yew Kong v Sakae Holdings Ltd </a:t>
            </a:r>
            <a:r>
              <a:rPr lang="nn-NO" altLang="en-US" sz="2000" b="1" dirty="0"/>
              <a:t>[2018] SGCA 33</a:t>
            </a:r>
          </a:p>
          <a:p>
            <a:r>
              <a:rPr lang="en-GB" altLang="en-US" sz="2000" b="1" dirty="0"/>
              <a:t>Facts: </a:t>
            </a:r>
            <a:r>
              <a:rPr lang="en-US" altLang="en-US" sz="2000" dirty="0"/>
              <a:t>Sakae commenced a s. 216 oppression action against multiple defendants for conduct which it claimed was oppressive to Sakae as a minority shareholder of a Joint Venture Company (JVC). Sakae’s claim of oppression was based primarily on the fact that three of the defendants—who were also directors of the JVC and the three shareholders of the majority corporate shareholder of the JVC—caused the JVC to enter into multiple transactions which resulted in significant amounts of money being misappropriated from the JVC to entities controlled by the defendants. The High Court found that Sakae had been oppressed and ordered that the JVC be wound-up under s. 216 and made </a:t>
            </a:r>
            <a:r>
              <a:rPr lang="en-US" altLang="en-US" sz="2000" dirty="0" err="1"/>
              <a:t>restitutionary</a:t>
            </a:r>
            <a:r>
              <a:rPr lang="en-US" altLang="en-US" sz="2000" dirty="0"/>
              <a:t> orders which required the defendants to pay the misappropriated sums back to the JVC.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75</a:t>
            </a:fld>
            <a:endParaRPr lang="en-US" dirty="0"/>
          </a:p>
        </p:txBody>
      </p:sp>
    </p:spTree>
    <p:extLst>
      <p:ext uri="{BB962C8B-B14F-4D97-AF65-F5344CB8AC3E}">
        <p14:creationId xmlns:p14="http://schemas.microsoft.com/office/powerpoint/2010/main" val="37967338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n-NO" altLang="en-US" b="1" i="1" dirty="0"/>
              <a:t>Ho Yew Kong v Sakae Holdings Ltd </a:t>
            </a:r>
            <a:r>
              <a:rPr lang="nn-NO" altLang="en-US" b="1" dirty="0"/>
              <a:t>[2018] SGCA 33</a:t>
            </a:r>
          </a:p>
          <a:p>
            <a:r>
              <a:rPr lang="en-GB" altLang="en-US" b="1" dirty="0"/>
              <a:t>Held: </a:t>
            </a:r>
            <a:r>
              <a:rPr lang="en-US" altLang="en-US" dirty="0"/>
              <a:t>In distinguishing between corporate actions and personal actions, several inquiries may be helpful:</a:t>
            </a:r>
          </a:p>
          <a:p>
            <a:pPr lvl="0"/>
            <a:r>
              <a:rPr lang="en-SG" dirty="0"/>
              <a:t>Injury</a:t>
            </a:r>
          </a:p>
          <a:p>
            <a:pPr lvl="1"/>
            <a:r>
              <a:rPr lang="en-SG" sz="1800" dirty="0"/>
              <a:t>What was the </a:t>
            </a:r>
            <a:r>
              <a:rPr lang="en-SG" sz="1800" i="1" dirty="0"/>
              <a:t>real injury</a:t>
            </a:r>
            <a:r>
              <a:rPr lang="en-SG" sz="1800" dirty="0"/>
              <a:t> that the plaintiff sought to vindicate?</a:t>
            </a:r>
          </a:p>
          <a:p>
            <a:pPr lvl="1"/>
            <a:r>
              <a:rPr lang="en-SG" sz="1800" dirty="0"/>
              <a:t>Was that </a:t>
            </a:r>
            <a:r>
              <a:rPr lang="en-SG" sz="1800" b="1" dirty="0"/>
              <a:t>injury distinct from the injury to the company </a:t>
            </a:r>
            <a:r>
              <a:rPr lang="en-SG" sz="1800" dirty="0"/>
              <a:t>and did it amount to commercial unfairness against the plaintiff? </a:t>
            </a:r>
          </a:p>
          <a:p>
            <a:pPr lvl="0"/>
            <a:r>
              <a:rPr lang="en-SG" dirty="0"/>
              <a:t>Remedy</a:t>
            </a:r>
          </a:p>
          <a:p>
            <a:pPr lvl="1"/>
            <a:r>
              <a:rPr lang="en-SG" sz="1800" dirty="0"/>
              <a:t>What was the </a:t>
            </a:r>
            <a:r>
              <a:rPr lang="en-SG" sz="1800" i="1" dirty="0"/>
              <a:t>essential remedy </a:t>
            </a:r>
            <a:r>
              <a:rPr lang="en-SG" sz="1800" dirty="0"/>
              <a:t>that was being sought and was it a remedy that meaningfully vindicated the real injury that the plaintiff had suffered? </a:t>
            </a:r>
          </a:p>
          <a:p>
            <a:pPr lvl="1"/>
            <a:r>
              <a:rPr lang="en-SG" sz="1800" dirty="0"/>
              <a:t>Was it a remedy that could only be obtained under s 216? </a:t>
            </a:r>
          </a:p>
          <a:p>
            <a:r>
              <a:rPr lang="en-SG" dirty="0"/>
              <a:t>Where an action under s 216 gave rise to a risk of double recovery or prejudice to the creditors or shareholders of the company concerned, the court should deal with this by crafting orders in suitable terms to avoid such a risk.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76</a:t>
            </a:fld>
            <a:endParaRPr lang="en-US" dirty="0"/>
          </a:p>
        </p:txBody>
      </p:sp>
    </p:spTree>
    <p:extLst>
      <p:ext uri="{BB962C8B-B14F-4D97-AF65-F5344CB8AC3E}">
        <p14:creationId xmlns:p14="http://schemas.microsoft.com/office/powerpoint/2010/main" val="30717718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n-NO" altLang="en-US" sz="2000" b="1" i="1" dirty="0"/>
              <a:t>Ho Yew Kong v Sakae Holdings Ltd </a:t>
            </a:r>
            <a:r>
              <a:rPr lang="nn-NO" altLang="en-US" sz="2000" b="1" dirty="0"/>
              <a:t>[2018] SGCA 33</a:t>
            </a:r>
          </a:p>
          <a:p>
            <a:r>
              <a:rPr lang="en-GB" altLang="en-US" sz="2000" b="1" dirty="0"/>
              <a:t>Held: </a:t>
            </a:r>
            <a:r>
              <a:rPr lang="en-SG" sz="2000" dirty="0"/>
              <a:t>One of the key differences between the two types of action is in the remedies. Unlike the position under s 216, </a:t>
            </a:r>
            <a:r>
              <a:rPr lang="en-SG" sz="2000" b="1" i="1" dirty="0"/>
              <a:t>remedies such as a winding-up order or a share buyout order are not available in an action under s 216A</a:t>
            </a:r>
            <a:r>
              <a:rPr lang="en-SG" sz="2000" dirty="0"/>
              <a:t>. </a:t>
            </a:r>
          </a:p>
          <a:p>
            <a:r>
              <a:rPr lang="en-SG" sz="2000" b="1" i="1" dirty="0"/>
              <a:t>If the essential remedy sought is one that can only be obtained in an action under s 216, then that would tend to be a strong indicator that the action brought under that provision is not an abuse of process</a:t>
            </a:r>
            <a:r>
              <a:rPr lang="en-SG" sz="2000" dirty="0"/>
              <a:t>. </a:t>
            </a:r>
          </a:p>
          <a:p>
            <a:r>
              <a:rPr lang="en-SG" sz="2000" dirty="0"/>
              <a:t>Oppression has a wide range of remedies the court can impose. This extends to orders for the errant shareholders or directors concerned to make restitution to the company of monies that have been wrongfully diverted from the company. </a:t>
            </a:r>
          </a:p>
          <a:p>
            <a:r>
              <a:rPr lang="en-SG" sz="2000" b="1" i="1" dirty="0"/>
              <a:t>The crucial question in such a case is whether the plaintiff shareholder can demonstrate an injury to it that is </a:t>
            </a:r>
            <a:r>
              <a:rPr lang="en-SG" sz="2000" b="1" i="1" u="sng" dirty="0"/>
              <a:t>distinct from the wrong done to the company</a:t>
            </a:r>
            <a:r>
              <a:rPr lang="en-SG" sz="2000" u="sng"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77</a:t>
            </a:fld>
            <a:endParaRPr lang="en-US" dirty="0"/>
          </a:p>
        </p:txBody>
      </p:sp>
    </p:spTree>
    <p:extLst>
      <p:ext uri="{BB962C8B-B14F-4D97-AF65-F5344CB8AC3E}">
        <p14:creationId xmlns:p14="http://schemas.microsoft.com/office/powerpoint/2010/main" val="6470145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n-NO" altLang="en-US" sz="1900" b="1" i="1" dirty="0"/>
              <a:t>Ho Yew Kong v Sakae Holdings Ltd </a:t>
            </a:r>
            <a:r>
              <a:rPr lang="nn-NO" altLang="en-US" sz="1900" b="1" dirty="0"/>
              <a:t>[2018] SGCA 33</a:t>
            </a:r>
          </a:p>
          <a:p>
            <a:r>
              <a:rPr lang="en-GB" altLang="en-US" sz="1900" b="1" dirty="0"/>
              <a:t>Held: </a:t>
            </a:r>
            <a:r>
              <a:rPr lang="en-SG" sz="1900" dirty="0"/>
              <a:t>Although the court did not rule conclusively on this point, it observed that as a practical matter, the application of the two pairs of questions pertaining to injury and remedy respectively </a:t>
            </a:r>
            <a:r>
              <a:rPr lang="en-SG" sz="1900" b="1" i="1" dirty="0"/>
              <a:t>will generally exclude recourse to oppression actions in cases involving publicly or widely-held companies because either the essential remedy sought or the real injury complained of will quite likely not bring the case within s 216</a:t>
            </a:r>
            <a:r>
              <a:rPr lang="en-SG" sz="1900" dirty="0"/>
              <a:t>.</a:t>
            </a:r>
          </a:p>
          <a:p>
            <a:r>
              <a:rPr lang="en-SG" sz="1900" dirty="0"/>
              <a:t>In this case, the real injury which Sakae sought to vindicate was the breach of its legitimate expectations as to how the Company’s affairs generally and its financial investment in the Company in particular would be managed. </a:t>
            </a:r>
          </a:p>
          <a:p>
            <a:pPr lvl="1"/>
            <a:r>
              <a:rPr lang="en-SG" sz="1700" dirty="0"/>
              <a:t>While the conduct also constituted a wrong against the Company, </a:t>
            </a:r>
            <a:r>
              <a:rPr lang="en-SG" sz="1700" b="1" i="1" dirty="0"/>
              <a:t>it separately amounted to a distinct personal wrong against Sakae, a minority shareholder. </a:t>
            </a:r>
            <a:r>
              <a:rPr lang="en-SG" sz="1700" dirty="0"/>
              <a:t>It had let Andy Ong and his team manage the Company’s affairs because of the longstanding friendship between Andy Ong and Foo, chairman of Sakae’s board. </a:t>
            </a:r>
          </a:p>
          <a:p>
            <a:pPr lvl="1"/>
            <a:r>
              <a:rPr lang="en-SG" sz="1700" dirty="0"/>
              <a:t>Andy Ong knew that Foo (and by extension, Sakae) trusted him and deliberately took advantage of that trust, using the Company as a vehicle through which he </a:t>
            </a:r>
            <a:r>
              <a:rPr lang="en-SG" sz="1700"/>
              <a:t>cheated Sakae.</a:t>
            </a:r>
            <a:endParaRPr lang="en-SG" sz="17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78</a:t>
            </a:fld>
            <a:endParaRPr lang="en-US" dirty="0"/>
          </a:p>
        </p:txBody>
      </p:sp>
    </p:spTree>
    <p:extLst>
      <p:ext uri="{BB962C8B-B14F-4D97-AF65-F5344CB8AC3E}">
        <p14:creationId xmlns:p14="http://schemas.microsoft.com/office/powerpoint/2010/main" val="7648830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n-NO" altLang="en-US" sz="2000" b="1" i="1" dirty="0"/>
              <a:t>Ho Yew Kong v Sakae Holdings Ltd </a:t>
            </a:r>
            <a:r>
              <a:rPr lang="nn-NO" altLang="en-US" sz="2000" b="1" dirty="0"/>
              <a:t>[2018] SGCA 33</a:t>
            </a:r>
          </a:p>
          <a:p>
            <a:r>
              <a:rPr lang="en-GB" altLang="en-US" sz="2000" b="1" dirty="0"/>
              <a:t>Held: </a:t>
            </a:r>
            <a:r>
              <a:rPr lang="en-US" sz="2000" dirty="0"/>
              <a:t>The essential remedy which Sakae sought was to exit the JVA, or to wind up the company. </a:t>
            </a:r>
          </a:p>
          <a:p>
            <a:r>
              <a:rPr lang="en-US" sz="2000" dirty="0"/>
              <a:t>Either remedy offers the only way in which Sakae can exit the joint venture with as little loss as possible and thereby meaningfully vindicate the real injury that it has suffered, namely, the misuse of its investment in the Company and the breach of its expectations as to how the Company would be managed.</a:t>
            </a:r>
          </a:p>
          <a:p>
            <a:r>
              <a:rPr lang="en-US" sz="2000" dirty="0"/>
              <a:t>NB: Note the disjunctive requirement in Sake Holdings. Is this desirable?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79</a:t>
            </a:fld>
            <a:endParaRPr lang="en-US" dirty="0"/>
          </a:p>
        </p:txBody>
      </p:sp>
    </p:spTree>
    <p:extLst>
      <p:ext uri="{BB962C8B-B14F-4D97-AF65-F5344CB8AC3E}">
        <p14:creationId xmlns:p14="http://schemas.microsoft.com/office/powerpoint/2010/main" val="4059058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3A481CDC-FE35-4C0B-875D-10C9BD0659A2}"/>
              </a:ext>
            </a:extLst>
          </p:cNvPr>
          <p:cNvSpPr/>
          <p:nvPr/>
        </p:nvSpPr>
        <p:spPr>
          <a:xfrm>
            <a:off x="841938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E36EB02-5861-4DA6-AF96-022BDCCF3BEA}"/>
              </a:ext>
            </a:extLst>
          </p:cNvPr>
          <p:cNvSpPr/>
          <p:nvPr/>
        </p:nvSpPr>
        <p:spPr>
          <a:xfrm>
            <a:off x="5352339" y="3311047"/>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1E2F5-B00E-4505-BC2A-71D83FCD3714}"/>
              </a:ext>
            </a:extLst>
          </p:cNvPr>
          <p:cNvSpPr>
            <a:spLocks noGrp="1"/>
          </p:cNvSpPr>
          <p:nvPr>
            <p:ph type="title"/>
          </p:nvPr>
        </p:nvSpPr>
        <p:spPr/>
        <p:txBody>
          <a:bodyPr/>
          <a:lstStyle/>
          <a:p>
            <a:r>
              <a:rPr lang="en-US" dirty="0"/>
              <a:t>Introduction and theoretical background</a:t>
            </a:r>
          </a:p>
        </p:txBody>
      </p:sp>
      <p:sp>
        <p:nvSpPr>
          <p:cNvPr id="4" name="Slide Number Placeholder 3">
            <a:extLst>
              <a:ext uri="{FF2B5EF4-FFF2-40B4-BE49-F238E27FC236}">
                <a16:creationId xmlns:a16="http://schemas.microsoft.com/office/drawing/2014/main" id="{2807272C-F893-475F-9798-7AFFF9FB6854}"/>
              </a:ext>
            </a:extLst>
          </p:cNvPr>
          <p:cNvSpPr>
            <a:spLocks noGrp="1"/>
          </p:cNvSpPr>
          <p:nvPr>
            <p:ph type="sldNum" sz="quarter" idx="12"/>
          </p:nvPr>
        </p:nvSpPr>
        <p:spPr/>
        <p:txBody>
          <a:bodyPr/>
          <a:lstStyle/>
          <a:p>
            <a:fld id="{7128DA7F-F6FE-453F-B8BB-1900E7257DA6}" type="slidenum">
              <a:rPr lang="en-US" smtClean="0"/>
              <a:t>8</a:t>
            </a:fld>
            <a:endParaRPr lang="en-US" dirty="0"/>
          </a:p>
        </p:txBody>
      </p:sp>
      <p:cxnSp>
        <p:nvCxnSpPr>
          <p:cNvPr id="6" name="Straight Arrow Connector 5">
            <a:extLst>
              <a:ext uri="{FF2B5EF4-FFF2-40B4-BE49-F238E27FC236}">
                <a16:creationId xmlns:a16="http://schemas.microsoft.com/office/drawing/2014/main" id="{560501C9-AF76-4CB4-BB12-36708FAA0905}"/>
              </a:ext>
            </a:extLst>
          </p:cNvPr>
          <p:cNvCxnSpPr>
            <a:cxnSpLocks/>
          </p:cNvCxnSpPr>
          <p:nvPr/>
        </p:nvCxnSpPr>
        <p:spPr>
          <a:xfrm>
            <a:off x="4689821" y="4606448"/>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C691403-CA50-42EE-8EA8-3703B000D02C}"/>
              </a:ext>
            </a:extLst>
          </p:cNvPr>
          <p:cNvSpPr/>
          <p:nvPr/>
        </p:nvSpPr>
        <p:spPr>
          <a:xfrm>
            <a:off x="5777789"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9B92E295-F734-4611-8923-C838B151D0DD}"/>
              </a:ext>
            </a:extLst>
          </p:cNvPr>
          <p:cNvSpPr/>
          <p:nvPr/>
        </p:nvSpPr>
        <p:spPr>
          <a:xfrm>
            <a:off x="6848824"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99EC7E-4C26-4194-AD53-AE4A4476974B}"/>
              </a:ext>
            </a:extLst>
          </p:cNvPr>
          <p:cNvSpPr/>
          <p:nvPr/>
        </p:nvSpPr>
        <p:spPr>
          <a:xfrm>
            <a:off x="6311189" y="3742847"/>
            <a:ext cx="533400" cy="529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9CE0EA6-885D-43D1-B0A3-871FA610DAEA}"/>
              </a:ext>
            </a:extLst>
          </p:cNvPr>
          <p:cNvSpPr/>
          <p:nvPr/>
        </p:nvSpPr>
        <p:spPr>
          <a:xfrm>
            <a:off x="8842722"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17BDB4E-7594-48E8-9ABE-9E50A4DC6507}"/>
              </a:ext>
            </a:extLst>
          </p:cNvPr>
          <p:cNvSpPr/>
          <p:nvPr/>
        </p:nvSpPr>
        <p:spPr>
          <a:xfrm>
            <a:off x="9913757" y="3742847"/>
            <a:ext cx="533400" cy="529167"/>
          </a:xfrm>
          <a:prstGeom prst="rect">
            <a:avLst/>
          </a:prstGeom>
          <a:solidFill>
            <a:schemeClr val="accent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C88DB0C-7DBC-4592-8AF3-7C0945DE5179}"/>
              </a:ext>
            </a:extLst>
          </p:cNvPr>
          <p:cNvSpPr/>
          <p:nvPr/>
        </p:nvSpPr>
        <p:spPr>
          <a:xfrm>
            <a:off x="9376122" y="3742847"/>
            <a:ext cx="533400" cy="5291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BB723AE7-F724-4E21-99F5-B2D98D56C5CF}"/>
              </a:ext>
            </a:extLst>
          </p:cNvPr>
          <p:cNvCxnSpPr/>
          <p:nvPr/>
        </p:nvCxnSpPr>
        <p:spPr>
          <a:xfrm>
            <a:off x="6577889" y="4559881"/>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BFAB8DB-7C1C-4A1C-A564-50B61B647F17}"/>
              </a:ext>
            </a:extLst>
          </p:cNvPr>
          <p:cNvCxnSpPr/>
          <p:nvPr/>
        </p:nvCxnSpPr>
        <p:spPr>
          <a:xfrm>
            <a:off x="9642823" y="4559881"/>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C7631BF-9BB0-41DD-902C-B6294BB35166}"/>
              </a:ext>
            </a:extLst>
          </p:cNvPr>
          <p:cNvSpPr txBox="1"/>
          <p:nvPr/>
        </p:nvSpPr>
        <p:spPr>
          <a:xfrm>
            <a:off x="5664337" y="2910481"/>
            <a:ext cx="1827103" cy="369332"/>
          </a:xfrm>
          <a:prstGeom prst="rect">
            <a:avLst/>
          </a:prstGeom>
          <a:noFill/>
        </p:spPr>
        <p:txBody>
          <a:bodyPr wrap="none" rtlCol="0">
            <a:spAutoFit/>
          </a:bodyPr>
          <a:lstStyle/>
          <a:p>
            <a:r>
              <a:rPr lang="en-US" dirty="0"/>
              <a:t>Ex Ante Contract</a:t>
            </a:r>
          </a:p>
        </p:txBody>
      </p:sp>
      <p:sp>
        <p:nvSpPr>
          <p:cNvPr id="19" name="TextBox 18">
            <a:extLst>
              <a:ext uri="{FF2B5EF4-FFF2-40B4-BE49-F238E27FC236}">
                <a16:creationId xmlns:a16="http://schemas.microsoft.com/office/drawing/2014/main" id="{2AD64CB7-3CCE-41DB-AD67-F1DD63D21D83}"/>
              </a:ext>
            </a:extLst>
          </p:cNvPr>
          <p:cNvSpPr txBox="1"/>
          <p:nvPr/>
        </p:nvSpPr>
        <p:spPr>
          <a:xfrm>
            <a:off x="8299217" y="2587315"/>
            <a:ext cx="2987289" cy="646331"/>
          </a:xfrm>
          <a:prstGeom prst="rect">
            <a:avLst/>
          </a:prstGeom>
          <a:noFill/>
        </p:spPr>
        <p:txBody>
          <a:bodyPr wrap="square" rtlCol="0">
            <a:spAutoFit/>
          </a:bodyPr>
          <a:lstStyle/>
          <a:p>
            <a:r>
              <a:rPr lang="en-US" dirty="0"/>
              <a:t>Ex Post “Gap Filling” </a:t>
            </a:r>
            <a:r>
              <a:rPr lang="en-US" i="1" dirty="0"/>
              <a:t>via</a:t>
            </a:r>
            <a:r>
              <a:rPr lang="en-US" dirty="0"/>
              <a:t> allocation of decision rights</a:t>
            </a:r>
          </a:p>
        </p:txBody>
      </p:sp>
      <p:sp>
        <p:nvSpPr>
          <p:cNvPr id="20" name="TextBox 19">
            <a:extLst>
              <a:ext uri="{FF2B5EF4-FFF2-40B4-BE49-F238E27FC236}">
                <a16:creationId xmlns:a16="http://schemas.microsoft.com/office/drawing/2014/main" id="{639EF525-9AA9-4642-8EF8-AE49F157B6A1}"/>
              </a:ext>
            </a:extLst>
          </p:cNvPr>
          <p:cNvSpPr txBox="1"/>
          <p:nvPr/>
        </p:nvSpPr>
        <p:spPr>
          <a:xfrm>
            <a:off x="11450383" y="4392150"/>
            <a:ext cx="601447" cy="369332"/>
          </a:xfrm>
          <a:prstGeom prst="rect">
            <a:avLst/>
          </a:prstGeom>
          <a:noFill/>
        </p:spPr>
        <p:txBody>
          <a:bodyPr wrap="none" rtlCol="0">
            <a:spAutoFit/>
          </a:bodyPr>
          <a:lstStyle/>
          <a:p>
            <a:r>
              <a:rPr lang="en-US" dirty="0"/>
              <a:t>time</a:t>
            </a:r>
          </a:p>
        </p:txBody>
      </p:sp>
      <p:sp>
        <p:nvSpPr>
          <p:cNvPr id="21" name="TextBox 20">
            <a:extLst>
              <a:ext uri="{FF2B5EF4-FFF2-40B4-BE49-F238E27FC236}">
                <a16:creationId xmlns:a16="http://schemas.microsoft.com/office/drawing/2014/main" id="{DAD84C6E-18DD-4691-A17F-B63DA81F427B}"/>
              </a:ext>
            </a:extLst>
          </p:cNvPr>
          <p:cNvSpPr txBox="1"/>
          <p:nvPr/>
        </p:nvSpPr>
        <p:spPr>
          <a:xfrm>
            <a:off x="6427847" y="4610683"/>
            <a:ext cx="300082" cy="369332"/>
          </a:xfrm>
          <a:prstGeom prst="rect">
            <a:avLst/>
          </a:prstGeom>
          <a:noFill/>
        </p:spPr>
        <p:txBody>
          <a:bodyPr wrap="none" rtlCol="0">
            <a:spAutoFit/>
          </a:bodyPr>
          <a:lstStyle/>
          <a:p>
            <a:r>
              <a:rPr lang="en-US" dirty="0"/>
              <a:t>0</a:t>
            </a:r>
          </a:p>
        </p:txBody>
      </p:sp>
      <p:sp>
        <p:nvSpPr>
          <p:cNvPr id="22" name="TextBox 21">
            <a:extLst>
              <a:ext uri="{FF2B5EF4-FFF2-40B4-BE49-F238E27FC236}">
                <a16:creationId xmlns:a16="http://schemas.microsoft.com/office/drawing/2014/main" id="{919A4DB3-224F-4549-AB31-89061FE47D23}"/>
              </a:ext>
            </a:extLst>
          </p:cNvPr>
          <p:cNvSpPr txBox="1"/>
          <p:nvPr/>
        </p:nvSpPr>
        <p:spPr>
          <a:xfrm>
            <a:off x="9492780" y="4610683"/>
            <a:ext cx="300082" cy="369332"/>
          </a:xfrm>
          <a:prstGeom prst="rect">
            <a:avLst/>
          </a:prstGeom>
          <a:noFill/>
        </p:spPr>
        <p:txBody>
          <a:bodyPr wrap="none" rtlCol="0">
            <a:spAutoFit/>
          </a:bodyPr>
          <a:lstStyle/>
          <a:p>
            <a:r>
              <a:rPr lang="en-US" dirty="0"/>
              <a:t>1</a:t>
            </a:r>
          </a:p>
        </p:txBody>
      </p:sp>
      <p:cxnSp>
        <p:nvCxnSpPr>
          <p:cNvPr id="25" name="Straight Connector 24">
            <a:extLst>
              <a:ext uri="{FF2B5EF4-FFF2-40B4-BE49-F238E27FC236}">
                <a16:creationId xmlns:a16="http://schemas.microsoft.com/office/drawing/2014/main" id="{2FD1D366-9146-44F8-8BCC-30DED433CA1E}"/>
              </a:ext>
            </a:extLst>
          </p:cNvPr>
          <p:cNvCxnSpPr/>
          <p:nvPr/>
        </p:nvCxnSpPr>
        <p:spPr>
          <a:xfrm>
            <a:off x="4689821" y="4568349"/>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69A1CC55-044F-46D3-86AB-BE82BBB4CCC4}"/>
              </a:ext>
            </a:extLst>
          </p:cNvPr>
          <p:cNvSpPr txBox="1">
            <a:spLocks/>
          </p:cNvSpPr>
          <p:nvPr/>
        </p:nvSpPr>
        <p:spPr>
          <a:xfrm>
            <a:off x="581193" y="2333048"/>
            <a:ext cx="4121086" cy="387217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500" dirty="0"/>
              <a:t>What happens if decision-rights are allocated to a majority (controlling) shareholder or a board of directors controlled by the majority shareholder?</a:t>
            </a:r>
          </a:p>
          <a:p>
            <a:pPr lvl="1"/>
            <a:r>
              <a:rPr lang="en-US" sz="1500" dirty="0"/>
              <a:t>Then the majority shareholder has the incentive to exploit the minority shareholders by using these decision-rights for their own benefit at the minority shareholders’ expense, increasing shareholder-shareholder agency costs.</a:t>
            </a:r>
          </a:p>
          <a:p>
            <a:pPr lvl="1"/>
            <a:r>
              <a:rPr lang="en-US" sz="1500" dirty="0"/>
              <a:t>But vesting veto rights in minority shareholders gives rise to holdout problems.</a:t>
            </a:r>
          </a:p>
          <a:p>
            <a:pPr lvl="1"/>
            <a:r>
              <a:rPr lang="en-US" sz="1500" dirty="0"/>
              <a:t>Implying terms via contract law (litigation) may be exceedingly costly</a:t>
            </a:r>
          </a:p>
          <a:p>
            <a:r>
              <a:rPr lang="en-US" sz="1500" dirty="0"/>
              <a:t>We are back to our familiar tension between majority-minority shareholder interests. See Slide Decks 9 and 18.</a:t>
            </a:r>
          </a:p>
        </p:txBody>
      </p:sp>
      <p:sp>
        <p:nvSpPr>
          <p:cNvPr id="24" name="Rectangle 23">
            <a:extLst>
              <a:ext uri="{FF2B5EF4-FFF2-40B4-BE49-F238E27FC236}">
                <a16:creationId xmlns:a16="http://schemas.microsoft.com/office/drawing/2014/main" id="{69D742F5-3E5E-4CDA-B4CA-1E4464774007}"/>
              </a:ext>
            </a:extLst>
          </p:cNvPr>
          <p:cNvSpPr/>
          <p:nvPr/>
        </p:nvSpPr>
        <p:spPr>
          <a:xfrm>
            <a:off x="5396153" y="2151914"/>
            <a:ext cx="2363469" cy="74295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b="1" u="sng" dirty="0"/>
              <a:t>Corporate Constitution</a:t>
            </a:r>
          </a:p>
          <a:p>
            <a:pPr algn="ctr"/>
            <a:endParaRPr lang="en-US" b="1" u="sng" dirty="0"/>
          </a:p>
        </p:txBody>
      </p:sp>
      <p:sp>
        <p:nvSpPr>
          <p:cNvPr id="26" name="Rectangle 25">
            <a:extLst>
              <a:ext uri="{FF2B5EF4-FFF2-40B4-BE49-F238E27FC236}">
                <a16:creationId xmlns:a16="http://schemas.microsoft.com/office/drawing/2014/main" id="{C95F0401-DA0B-43D1-B001-C075129AF2E3}"/>
              </a:ext>
            </a:extLst>
          </p:cNvPr>
          <p:cNvSpPr/>
          <p:nvPr/>
        </p:nvSpPr>
        <p:spPr>
          <a:xfrm>
            <a:off x="5145113" y="1965725"/>
            <a:ext cx="2865551" cy="4612578"/>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967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Ong Heng Chuan v Ong Teck Chuan and others </a:t>
            </a:r>
            <a:r>
              <a:rPr lang="en-US" altLang="en-US" sz="2000" b="1" dirty="0"/>
              <a:t>[2021] 2 SLR 262</a:t>
            </a:r>
          </a:p>
          <a:p>
            <a:r>
              <a:rPr lang="en-GB" altLang="en-US" sz="2000" b="1" dirty="0"/>
              <a:t>Facts: </a:t>
            </a:r>
            <a:r>
              <a:rPr lang="en-US" sz="2000" dirty="0"/>
              <a:t>The appellant was a minority shareholder against the majority shareholder-directors for minority oppression under s 216, arguing that the directors of the company had engaged in the sale and diversion of trademarks, the disposal of several assets owned by the company, as well as a broader restructuring exercise and that these acts breached the appellant’s “legitimate expectations” as to how the company should be run based on his strict legal rights, such rights being based on the majority shareholder-directors’ duties owed to the company. </a:t>
            </a:r>
          </a:p>
          <a:p>
            <a:r>
              <a:rPr lang="en-US" sz="2000" b="1" dirty="0"/>
              <a:t>Held: </a:t>
            </a:r>
            <a:r>
              <a:rPr lang="en-US" sz="2000" dirty="0"/>
              <a:t>The s 216 action did not succeed as the appellant had failed to show how there was a real injury suffered by him as a shareholder </a:t>
            </a:r>
            <a:r>
              <a:rPr lang="en-US" sz="2000" b="1" i="1" dirty="0"/>
              <a:t>that was distinct from and not merely incidental to the injury which the company suffered</a:t>
            </a:r>
            <a:r>
              <a:rPr lang="en-US" sz="2000" dirty="0"/>
              <a:t> that an action under s 216 of the Act was aimed at vindicating.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80</a:t>
            </a:fld>
            <a:endParaRPr lang="en-US" dirty="0"/>
          </a:p>
        </p:txBody>
      </p:sp>
    </p:spTree>
    <p:extLst>
      <p:ext uri="{BB962C8B-B14F-4D97-AF65-F5344CB8AC3E}">
        <p14:creationId xmlns:p14="http://schemas.microsoft.com/office/powerpoint/2010/main" val="14858615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i="1" dirty="0"/>
              <a:t>Ong Heng Chuan v Ong Teck Chuan and others </a:t>
            </a:r>
            <a:r>
              <a:rPr lang="en-US" altLang="en-US" b="1" dirty="0"/>
              <a:t>[2021] 2 SLR 262</a:t>
            </a:r>
          </a:p>
          <a:p>
            <a:r>
              <a:rPr lang="en-GB" altLang="en-US" b="1" dirty="0"/>
              <a:t>Held: </a:t>
            </a:r>
            <a:r>
              <a:rPr lang="en-US" dirty="0"/>
              <a:t>“In an oppression action under s 216 of the Act, it is necessary for the plaintiff to demonstrate that </a:t>
            </a:r>
            <a:r>
              <a:rPr lang="en-US" b="1" i="1" dirty="0"/>
              <a:t>the wrong occasioned to him is a wrong occasioned to him in his personal capacity as a minority shareholder, as opposed to a wrong occasioned to the company. </a:t>
            </a:r>
            <a:r>
              <a:rPr lang="en-US" dirty="0"/>
              <a:t>This flows from a company’s separate legal personality, distinct from that of its shareholders, which finds expression in the proper plaintiff rule as well as the rule against recovery of reflective loss. </a:t>
            </a:r>
            <a:r>
              <a:rPr lang="en-US" b="1" i="1" dirty="0"/>
              <a:t>A wrong sustained purely by the company is thus incapable of being vindicated under s 216 of the Act </a:t>
            </a:r>
            <a:r>
              <a:rPr lang="en-US" dirty="0"/>
              <a:t>and bringing such an action constitutes an abuse of process.” [citing </a:t>
            </a:r>
            <a:r>
              <a:rPr lang="en-US" i="1" dirty="0"/>
              <a:t>Ho Yew Kong </a:t>
            </a:r>
            <a:r>
              <a:rPr lang="en-US" dirty="0"/>
              <a:t>with approval]</a:t>
            </a:r>
          </a:p>
          <a:p>
            <a:r>
              <a:rPr lang="en-US" dirty="0"/>
              <a:t>“What is clear is that </a:t>
            </a:r>
            <a:r>
              <a:rPr lang="en-US" b="1" i="1" dirty="0"/>
              <a:t>a corporate wrong may, in some instances, also amount to a personal wrong capable of vindication under s 216 of the Act, simply because the breadth of the concept of commercial unfairness also appears to encompass “wrongs done to the company” </a:t>
            </a:r>
            <a:r>
              <a:rPr lang="en-US" dirty="0"/>
              <a:t>(Sakae Holdings at [86]). </a:t>
            </a:r>
            <a:r>
              <a:rPr lang="en-US" b="1" i="1" dirty="0"/>
              <a:t>But asserting a purely corporate wrong is in and of itself insufficient, and inappropriate, to bring a claim within the strictures of s 216 of the Act</a:t>
            </a:r>
            <a:r>
              <a:rPr lang="en-US" dirty="0"/>
              <a:t> (see </a:t>
            </a:r>
            <a:r>
              <a:rPr lang="en-US" i="1" dirty="0"/>
              <a:t>Ng Kek Wee v Sim City Technology Ltd </a:t>
            </a:r>
            <a:r>
              <a:rPr lang="en-US" dirty="0"/>
              <a:t>[2014] 4 SLR 723 at [85]). This point bears reiteration especially when a claim of oppression is brought, as in the present case, on the basis of what is, at its core, a breach of directors’ duties or fiduciary duties – duties that, properly characterised, are owed to the company itself.”</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81</a:t>
            </a:fld>
            <a:endParaRPr lang="en-US" dirty="0"/>
          </a:p>
        </p:txBody>
      </p:sp>
    </p:spTree>
    <p:extLst>
      <p:ext uri="{BB962C8B-B14F-4D97-AF65-F5344CB8AC3E}">
        <p14:creationId xmlns:p14="http://schemas.microsoft.com/office/powerpoint/2010/main" val="11902933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err="1"/>
              <a:t>THIRd</a:t>
            </a:r>
            <a:r>
              <a:rPr lang="en-US" dirty="0"/>
              <a:t> ISSUE: Unfair prejudice and the derivative action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sz="2000" b="1" i="1" dirty="0"/>
              <a:t>Ong Heng Chuan v Ong Teck Chuan and others </a:t>
            </a:r>
            <a:r>
              <a:rPr lang="en-US" altLang="en-US" sz="2000" b="1" dirty="0"/>
              <a:t>[2021] 2 SLR 262</a:t>
            </a:r>
          </a:p>
          <a:p>
            <a:r>
              <a:rPr lang="en-GB" altLang="en-US" sz="2000" b="1" dirty="0"/>
              <a:t>Held: </a:t>
            </a:r>
            <a:r>
              <a:rPr lang="en-US" sz="2000" dirty="0"/>
              <a:t>“These are prima facie corporate wrongs that are appropriately dealt with either through a direct action brought by the company, or in more exceptional circumstances, through the statutory derivative action mechanism provided under s 216A of the Act. </a:t>
            </a:r>
            <a:r>
              <a:rPr lang="en-US" sz="2000" b="1" i="1" dirty="0"/>
              <a:t>Simply put, in the case of a corporate wrong, the exclusive and proper plaintiff to address the wrong would be the corporate body. It is thus incumbent on the claimant to go a step further, and to show how such a breach is also a wrong suffered by him qua shareholder</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82</a:t>
            </a:fld>
            <a:endParaRPr lang="en-US" dirty="0"/>
          </a:p>
        </p:txBody>
      </p:sp>
    </p:spTree>
    <p:extLst>
      <p:ext uri="{BB962C8B-B14F-4D97-AF65-F5344CB8AC3E}">
        <p14:creationId xmlns:p14="http://schemas.microsoft.com/office/powerpoint/2010/main" val="15501062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REMEDIES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SG" sz="2000" dirty="0"/>
              <a:t>While the usual remedy for a successful s 216 petition is a share buy-out where the majority (defendant) shareholders are made to buy-out the shares of the minority (plaintiff) shareholders at a given price, s 216(2) offers a broad array of remedies, including that of an order that the company be wound-up.</a:t>
            </a:r>
          </a:p>
          <a:p>
            <a:r>
              <a:rPr lang="en-SG" sz="2000" dirty="0"/>
              <a:t>In </a:t>
            </a:r>
            <a:r>
              <a:rPr lang="en-SG" sz="2000" i="1" dirty="0"/>
              <a:t>Lim Swee Khiang v Borden Co (Pte) Ltd </a:t>
            </a:r>
            <a:r>
              <a:rPr lang="en-SG" sz="2000" dirty="0"/>
              <a:t>[2006] 4 SLR 745, the applicants asked for a winding up order. They alleged that the familial and close-knit management that was originally conceived was no longer possible and the company’s business would only continue to be exploited by the respondents for their own advantage. </a:t>
            </a:r>
          </a:p>
          <a:p>
            <a:pPr lvl="1"/>
            <a:r>
              <a:rPr lang="en-SG" sz="1800" dirty="0"/>
              <a:t>This was rejected by the court. If the state of affairs in a particular case could be remedied by an order other than winding up, there would be no reason for a court to wind up the company.</a:t>
            </a:r>
          </a:p>
          <a:p>
            <a:pPr lvl="1"/>
            <a:r>
              <a:rPr lang="en-SG" sz="1800" dirty="0"/>
              <a:t>In general, the courts are not minded to wind up operational and successful companies unless no other remedy is available. </a:t>
            </a:r>
          </a:p>
          <a:p>
            <a:pPr lvl="1"/>
            <a:r>
              <a:rPr lang="en-SG" sz="1800" dirty="0"/>
              <a:t>The court noted that most appropriate remedy in this case is for the majority to purchase the applicant’s shares at a fair price determined by an independent valuer (i.e., a buy-out).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83</a:t>
            </a:fld>
            <a:endParaRPr lang="en-US" dirty="0"/>
          </a:p>
        </p:txBody>
      </p:sp>
    </p:spTree>
    <p:extLst>
      <p:ext uri="{BB962C8B-B14F-4D97-AF65-F5344CB8AC3E}">
        <p14:creationId xmlns:p14="http://schemas.microsoft.com/office/powerpoint/2010/main" val="3494392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C18B0-1236-40EA-B6A7-64FCA192D3E8}"/>
              </a:ext>
            </a:extLst>
          </p:cNvPr>
          <p:cNvSpPr>
            <a:spLocks noGrp="1"/>
          </p:cNvSpPr>
          <p:nvPr>
            <p:ph type="title"/>
          </p:nvPr>
        </p:nvSpPr>
        <p:spPr/>
        <p:txBody>
          <a:bodyPr/>
          <a:lstStyle/>
          <a:p>
            <a:r>
              <a:rPr lang="en-US" dirty="0">
                <a:solidFill>
                  <a:srgbClr val="FFFFFF"/>
                </a:solidFill>
              </a:rPr>
              <a:t>Introduction and theoretical background</a:t>
            </a:r>
            <a:endParaRPr lang="en-US" dirty="0"/>
          </a:p>
        </p:txBody>
      </p:sp>
      <p:sp>
        <p:nvSpPr>
          <p:cNvPr id="4" name="Slide Number Placeholder 3">
            <a:extLst>
              <a:ext uri="{FF2B5EF4-FFF2-40B4-BE49-F238E27FC236}">
                <a16:creationId xmlns:a16="http://schemas.microsoft.com/office/drawing/2014/main" id="{751E827A-0E2E-460E-8A6D-B3761C5EE213}"/>
              </a:ext>
            </a:extLst>
          </p:cNvPr>
          <p:cNvSpPr>
            <a:spLocks noGrp="1"/>
          </p:cNvSpPr>
          <p:nvPr>
            <p:ph type="sldNum" sz="quarter" idx="12"/>
          </p:nvPr>
        </p:nvSpPr>
        <p:spPr/>
        <p:txBody>
          <a:bodyPr/>
          <a:lstStyle/>
          <a:p>
            <a:fld id="{7128DA7F-F6FE-453F-B8BB-1900E7257DA6}" type="slidenum">
              <a:rPr lang="en-US" smtClean="0"/>
              <a:t>9</a:t>
            </a:fld>
            <a:endParaRPr lang="en-US" dirty="0"/>
          </a:p>
        </p:txBody>
      </p:sp>
      <p:cxnSp>
        <p:nvCxnSpPr>
          <p:cNvPr id="6" name="Straight Arrow Connector 5">
            <a:extLst>
              <a:ext uri="{FF2B5EF4-FFF2-40B4-BE49-F238E27FC236}">
                <a16:creationId xmlns:a16="http://schemas.microsoft.com/office/drawing/2014/main" id="{265869C6-A3EC-48CC-BE41-1C77F922D430}"/>
              </a:ext>
            </a:extLst>
          </p:cNvPr>
          <p:cNvCxnSpPr/>
          <p:nvPr/>
        </p:nvCxnSpPr>
        <p:spPr>
          <a:xfrm>
            <a:off x="3601900" y="5820597"/>
            <a:ext cx="3736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BF9E761-4668-497A-B2CC-6847ABF8A697}"/>
              </a:ext>
            </a:extLst>
          </p:cNvPr>
          <p:cNvCxnSpPr>
            <a:cxnSpLocks/>
          </p:cNvCxnSpPr>
          <p:nvPr/>
        </p:nvCxnSpPr>
        <p:spPr>
          <a:xfrm flipV="1">
            <a:off x="3601900" y="2780333"/>
            <a:ext cx="0" cy="3040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247CCAD5-D062-4B54-9E5B-55990E3F61B7}"/>
              </a:ext>
            </a:extLst>
          </p:cNvPr>
          <p:cNvSpPr/>
          <p:nvPr/>
        </p:nvSpPr>
        <p:spPr>
          <a:xfrm rot="16200000">
            <a:off x="4382821" y="3239643"/>
            <a:ext cx="1794209" cy="2037028"/>
          </a:xfrm>
          <a:prstGeom prst="triangle">
            <a:avLst/>
          </a:prstGeom>
          <a:solidFill>
            <a:schemeClr val="accent1">
              <a:lumMod val="10000"/>
              <a:lumOff val="9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DE73676-641A-454C-8A71-66CF6891CF77}"/>
              </a:ext>
            </a:extLst>
          </p:cNvPr>
          <p:cNvSpPr/>
          <p:nvPr/>
        </p:nvSpPr>
        <p:spPr>
          <a:xfrm>
            <a:off x="4221957" y="4218703"/>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16BDE2A0-4D32-4FD9-9FA8-595E02D2DE39}"/>
              </a:ext>
            </a:extLst>
          </p:cNvPr>
          <p:cNvSpPr/>
          <p:nvPr/>
        </p:nvSpPr>
        <p:spPr>
          <a:xfrm>
            <a:off x="5240471" y="3754162"/>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1CD908D-15A3-49FA-83A1-914BA73AF3E4}"/>
              </a:ext>
            </a:extLst>
          </p:cNvPr>
          <p:cNvSpPr/>
          <p:nvPr/>
        </p:nvSpPr>
        <p:spPr>
          <a:xfrm>
            <a:off x="6258986" y="3321598"/>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9C967276-6E4A-4827-9492-79758BD361D5}"/>
              </a:ext>
            </a:extLst>
          </p:cNvPr>
          <p:cNvSpPr/>
          <p:nvPr/>
        </p:nvSpPr>
        <p:spPr>
          <a:xfrm>
            <a:off x="6258986" y="5115808"/>
            <a:ext cx="78908" cy="78908"/>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B801E9C2-D960-40DD-B3B9-37AE8B069A45}"/>
              </a:ext>
            </a:extLst>
          </p:cNvPr>
          <p:cNvSpPr txBox="1"/>
          <p:nvPr/>
        </p:nvSpPr>
        <p:spPr>
          <a:xfrm>
            <a:off x="3883403" y="4073491"/>
            <a:ext cx="338554" cy="369332"/>
          </a:xfrm>
          <a:prstGeom prst="rect">
            <a:avLst/>
          </a:prstGeom>
          <a:noFill/>
        </p:spPr>
        <p:txBody>
          <a:bodyPr wrap="none" rtlCol="0">
            <a:spAutoFit/>
          </a:bodyPr>
          <a:lstStyle/>
          <a:p>
            <a:r>
              <a:rPr lang="en-US" dirty="0"/>
              <a:t>A</a:t>
            </a:r>
          </a:p>
        </p:txBody>
      </p:sp>
      <p:sp>
        <p:nvSpPr>
          <p:cNvPr id="18" name="TextBox 17">
            <a:extLst>
              <a:ext uri="{FF2B5EF4-FFF2-40B4-BE49-F238E27FC236}">
                <a16:creationId xmlns:a16="http://schemas.microsoft.com/office/drawing/2014/main" id="{0C1E56F7-88C4-44BC-B908-22AB42E28A02}"/>
              </a:ext>
            </a:extLst>
          </p:cNvPr>
          <p:cNvSpPr txBox="1"/>
          <p:nvPr/>
        </p:nvSpPr>
        <p:spPr>
          <a:xfrm>
            <a:off x="6322901" y="3184036"/>
            <a:ext cx="314510" cy="369332"/>
          </a:xfrm>
          <a:prstGeom prst="rect">
            <a:avLst/>
          </a:prstGeom>
          <a:noFill/>
        </p:spPr>
        <p:txBody>
          <a:bodyPr wrap="none" rtlCol="0">
            <a:spAutoFit/>
          </a:bodyPr>
          <a:lstStyle/>
          <a:p>
            <a:r>
              <a:rPr lang="en-US" dirty="0"/>
              <a:t>B</a:t>
            </a:r>
          </a:p>
        </p:txBody>
      </p:sp>
      <p:sp>
        <p:nvSpPr>
          <p:cNvPr id="19" name="TextBox 18">
            <a:extLst>
              <a:ext uri="{FF2B5EF4-FFF2-40B4-BE49-F238E27FC236}">
                <a16:creationId xmlns:a16="http://schemas.microsoft.com/office/drawing/2014/main" id="{FA697DB9-A906-4EB9-AF45-A228ADD8A5E8}"/>
              </a:ext>
            </a:extLst>
          </p:cNvPr>
          <p:cNvSpPr txBox="1"/>
          <p:nvPr/>
        </p:nvSpPr>
        <p:spPr>
          <a:xfrm>
            <a:off x="6337894" y="4970596"/>
            <a:ext cx="348172" cy="369332"/>
          </a:xfrm>
          <a:prstGeom prst="rect">
            <a:avLst/>
          </a:prstGeom>
          <a:noFill/>
        </p:spPr>
        <p:txBody>
          <a:bodyPr wrap="none" rtlCol="0">
            <a:spAutoFit/>
          </a:bodyPr>
          <a:lstStyle/>
          <a:p>
            <a:r>
              <a:rPr lang="en-US" dirty="0"/>
              <a:t>C</a:t>
            </a:r>
          </a:p>
        </p:txBody>
      </p:sp>
      <p:sp>
        <p:nvSpPr>
          <p:cNvPr id="21" name="TextBox 20">
            <a:extLst>
              <a:ext uri="{FF2B5EF4-FFF2-40B4-BE49-F238E27FC236}">
                <a16:creationId xmlns:a16="http://schemas.microsoft.com/office/drawing/2014/main" id="{F6ACC4E2-8CA8-4C4B-A7F2-B2BFAF36BEFF}"/>
              </a:ext>
            </a:extLst>
          </p:cNvPr>
          <p:cNvSpPr txBox="1"/>
          <p:nvPr/>
        </p:nvSpPr>
        <p:spPr>
          <a:xfrm>
            <a:off x="5756322" y="2391852"/>
            <a:ext cx="3364470" cy="646331"/>
          </a:xfrm>
          <a:prstGeom prst="rect">
            <a:avLst/>
          </a:prstGeom>
          <a:noFill/>
        </p:spPr>
        <p:txBody>
          <a:bodyPr wrap="square" rtlCol="0">
            <a:spAutoFit/>
          </a:bodyPr>
          <a:lstStyle/>
          <a:p>
            <a:r>
              <a:rPr lang="en-US" dirty="0"/>
              <a:t>A and B can vote to have the org choose this point</a:t>
            </a:r>
          </a:p>
        </p:txBody>
      </p:sp>
      <p:cxnSp>
        <p:nvCxnSpPr>
          <p:cNvPr id="22" name="Connector: Curved 21">
            <a:extLst>
              <a:ext uri="{FF2B5EF4-FFF2-40B4-BE49-F238E27FC236}">
                <a16:creationId xmlns:a16="http://schemas.microsoft.com/office/drawing/2014/main" id="{722FB6B5-20CE-4C68-B3FD-E38A806B4FC4}"/>
              </a:ext>
            </a:extLst>
          </p:cNvPr>
          <p:cNvCxnSpPr>
            <a:cxnSpLocks/>
          </p:cNvCxnSpPr>
          <p:nvPr/>
        </p:nvCxnSpPr>
        <p:spPr>
          <a:xfrm rot="10800000" flipV="1">
            <a:off x="5279925" y="2943043"/>
            <a:ext cx="476397" cy="757110"/>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BDD9885-B45F-4716-9A1D-961EB72FA15E}"/>
              </a:ext>
            </a:extLst>
          </p:cNvPr>
          <p:cNvSpPr txBox="1"/>
          <p:nvPr/>
        </p:nvSpPr>
        <p:spPr>
          <a:xfrm>
            <a:off x="5180052" y="3488180"/>
            <a:ext cx="914400" cy="914400"/>
          </a:xfrm>
          <a:prstGeom prst="rect">
            <a:avLst/>
          </a:prstGeom>
          <a:noFill/>
        </p:spPr>
        <p:txBody>
          <a:bodyPr wrap="square" rtlCol="0">
            <a:spAutoFit/>
          </a:bodyPr>
          <a:lstStyle/>
          <a:p>
            <a:endParaRPr lang="en-US" dirty="0"/>
          </a:p>
        </p:txBody>
      </p:sp>
      <p:sp>
        <p:nvSpPr>
          <p:cNvPr id="25" name="TextBox 24">
            <a:extLst>
              <a:ext uri="{FF2B5EF4-FFF2-40B4-BE49-F238E27FC236}">
                <a16:creationId xmlns:a16="http://schemas.microsoft.com/office/drawing/2014/main" id="{34BDB171-7750-4BBE-A46D-FFE3EE90E9EB}"/>
              </a:ext>
            </a:extLst>
          </p:cNvPr>
          <p:cNvSpPr txBox="1"/>
          <p:nvPr/>
        </p:nvSpPr>
        <p:spPr>
          <a:xfrm>
            <a:off x="7408032" y="5635931"/>
            <a:ext cx="2348720" cy="369332"/>
          </a:xfrm>
          <a:prstGeom prst="rect">
            <a:avLst/>
          </a:prstGeom>
          <a:noFill/>
        </p:spPr>
        <p:txBody>
          <a:bodyPr wrap="none" rtlCol="0">
            <a:spAutoFit/>
          </a:bodyPr>
          <a:lstStyle/>
          <a:p>
            <a:r>
              <a:rPr lang="en-US" dirty="0"/>
              <a:t>Amount spent on R&amp;D</a:t>
            </a:r>
          </a:p>
        </p:txBody>
      </p:sp>
      <p:sp>
        <p:nvSpPr>
          <p:cNvPr id="27" name="TextBox 26">
            <a:extLst>
              <a:ext uri="{FF2B5EF4-FFF2-40B4-BE49-F238E27FC236}">
                <a16:creationId xmlns:a16="http://schemas.microsoft.com/office/drawing/2014/main" id="{37B838FA-3F5B-4C78-BE76-0DDCF0876DCF}"/>
              </a:ext>
            </a:extLst>
          </p:cNvPr>
          <p:cNvSpPr txBox="1"/>
          <p:nvPr/>
        </p:nvSpPr>
        <p:spPr>
          <a:xfrm>
            <a:off x="2568753" y="2052240"/>
            <a:ext cx="2066293" cy="646331"/>
          </a:xfrm>
          <a:prstGeom prst="rect">
            <a:avLst/>
          </a:prstGeom>
          <a:noFill/>
        </p:spPr>
        <p:txBody>
          <a:bodyPr wrap="square" rtlCol="0">
            <a:spAutoFit/>
          </a:bodyPr>
          <a:lstStyle/>
          <a:p>
            <a:r>
              <a:rPr lang="en-US" dirty="0"/>
              <a:t>Amount spent on CEO compensation</a:t>
            </a:r>
          </a:p>
        </p:txBody>
      </p:sp>
    </p:spTree>
    <p:extLst>
      <p:ext uri="{BB962C8B-B14F-4D97-AF65-F5344CB8AC3E}">
        <p14:creationId xmlns:p14="http://schemas.microsoft.com/office/powerpoint/2010/main" val="218033590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28467</TotalTime>
  <Words>15850</Words>
  <Application>Microsoft Office PowerPoint</Application>
  <PresentationFormat>Widescreen</PresentationFormat>
  <Paragraphs>616</Paragraphs>
  <Slides>83</Slides>
  <Notes>83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83</vt:i4>
      </vt:variant>
    </vt:vector>
  </HeadingPairs>
  <TitlesOfParts>
    <vt:vector size="89" baseType="lpstr">
      <vt:lpstr>ＭＳ ゴシック</vt:lpstr>
      <vt:lpstr>Calibri</vt:lpstr>
      <vt:lpstr>Cambria Math</vt:lpstr>
      <vt:lpstr>Gill Sans MT</vt:lpstr>
      <vt:lpstr>Wingdings 2</vt:lpstr>
      <vt:lpstr>Dividend</vt:lpstr>
      <vt:lpstr>Company Law (LC2008C) 18. SHAREHOLDER LITIGATION – PERSONAL WRONGS</vt:lpstr>
      <vt:lpstr>SHAREHOLDER LITIGATION – PERSONAL WRONGS I</vt:lpstr>
      <vt:lpstr>SHAREHOLDER LITIGATION – PERSONAL WRONGS I</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Personal wrongs: s 216 companies act</vt:lpstr>
      <vt:lpstr>Personal wrongs: s 216 companies act</vt:lpstr>
      <vt:lpstr>Personal wrongs: s 216 companies act</vt:lpstr>
      <vt:lpstr>Personal wrongs: s 216 companies act</vt:lpstr>
      <vt:lpstr>Personal wrongs: commercial unfairness as unifying concept</vt:lpstr>
      <vt:lpstr>Personal wrongs: three issues</vt:lpstr>
      <vt:lpstr>FIRST ISSUE: independent illegality</vt:lpstr>
      <vt:lpstr>FIRST ISSUE: independent illegality</vt:lpstr>
      <vt:lpstr>SECOND ISSUE: Criteria for unfair PREJUDICE: guiding principles</vt:lpstr>
      <vt:lpstr>SECOND ISSUE: Criteria for unfair PREJUDICE: guiding principles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conduct: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INFORMAL ARRANGEMENTS</vt:lpstr>
      <vt:lpstr>SECOND ISSUE: Criteria for unfair PREJUDICE: dividends and directors’ remuneration</vt:lpstr>
      <vt:lpstr>SECOND ISSUE: Criteria for unfair PREJUDICE: dividends and directors’ remuneration</vt:lpstr>
      <vt:lpstr>SECOND ISSUE: Criteria for unfair PREJUDICE: dividends and directors’ remuneration</vt:lpstr>
      <vt:lpstr>SECOND ISSUE: Criteria for unfair PREJUDICE: other categories</vt:lpstr>
      <vt:lpstr>SECOND ISSUE: Criteria for unfair PREJUDICE: other categories</vt:lpstr>
      <vt:lpstr>SECOND ISSUE: Criteria for unfair PREJUDICE: other categories</vt:lpstr>
      <vt:lpstr>SECOND ISSUE: Criteria for unfair PREJUDICE: proliferation of cases</vt:lpstr>
      <vt:lpstr>SECOND ISSUE: Criteria for unfair PREJUDICE: proliferation of cases</vt:lpstr>
      <vt:lpstr>SECOND ISSUE: Criteria for unfair PREJUDICE: proliferation of cases</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THIRd ISSUE: Unfair prejudice and the derivative action</vt:lpstr>
      <vt:lpstr>REMEDIES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2278</cp:revision>
  <dcterms:created xsi:type="dcterms:W3CDTF">2020-08-23T16:07:02Z</dcterms:created>
  <dcterms:modified xsi:type="dcterms:W3CDTF">2025-11-03T03:55:36Z</dcterms:modified>
</cp:coreProperties>
</file>