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48"/>
  </p:notesMasterIdLst>
  <p:sldIdLst>
    <p:sldId id="256" r:id="rId2"/>
    <p:sldId id="258" r:id="rId3"/>
    <p:sldId id="1221" r:id="rId4"/>
    <p:sldId id="1254" r:id="rId5"/>
    <p:sldId id="1255" r:id="rId6"/>
    <p:sldId id="1256" r:id="rId7"/>
    <p:sldId id="1257" r:id="rId8"/>
    <p:sldId id="1258" r:id="rId9"/>
    <p:sldId id="1253" r:id="rId10"/>
    <p:sldId id="1260" r:id="rId11"/>
    <p:sldId id="1259" r:id="rId12"/>
    <p:sldId id="1252" r:id="rId13"/>
    <p:sldId id="1277" r:id="rId14"/>
    <p:sldId id="1268" r:id="rId15"/>
    <p:sldId id="1269" r:id="rId16"/>
    <p:sldId id="1271" r:id="rId17"/>
    <p:sldId id="1270" r:id="rId18"/>
    <p:sldId id="1272" r:id="rId19"/>
    <p:sldId id="1273" r:id="rId20"/>
    <p:sldId id="1222" r:id="rId21"/>
    <p:sldId id="1265" r:id="rId22"/>
    <p:sldId id="1266" r:id="rId23"/>
    <p:sldId id="1223" r:id="rId24"/>
    <p:sldId id="1274" r:id="rId25"/>
    <p:sldId id="1275" r:id="rId26"/>
    <p:sldId id="1276" r:id="rId27"/>
    <p:sldId id="1278" r:id="rId28"/>
    <p:sldId id="1279" r:id="rId29"/>
    <p:sldId id="1241" r:id="rId30"/>
    <p:sldId id="1242" r:id="rId31"/>
    <p:sldId id="1281" r:id="rId32"/>
    <p:sldId id="1282" r:id="rId33"/>
    <p:sldId id="1231" r:id="rId34"/>
    <p:sldId id="1283" r:id="rId35"/>
    <p:sldId id="1232" r:id="rId36"/>
    <p:sldId id="1284" r:id="rId37"/>
    <p:sldId id="1233" r:id="rId38"/>
    <p:sldId id="1224" r:id="rId39"/>
    <p:sldId id="1225" r:id="rId40"/>
    <p:sldId id="1246" r:id="rId41"/>
    <p:sldId id="1247" r:id="rId42"/>
    <p:sldId id="1285" r:id="rId43"/>
    <p:sldId id="1244" r:id="rId44"/>
    <p:sldId id="1286" r:id="rId45"/>
    <p:sldId id="1287" r:id="rId46"/>
    <p:sldId id="1249"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3" autoAdjust="0"/>
    <p:restoredTop sz="80807" autoAdjust="0"/>
  </p:normalViewPr>
  <p:slideViewPr>
    <p:cSldViewPr snapToGrid="0">
      <p:cViewPr varScale="1">
        <p:scale>
          <a:sx n="87" d="100"/>
          <a:sy n="87" d="100"/>
        </p:scale>
        <p:origin x="1383"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11/1/2023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3011663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152123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3471758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1726838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3293982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Strange case where unfair prejudice would also seem to apply.</a:t>
            </a:r>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1753670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3656933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Note: This is the PC’s position, not Singapore’s.</a:t>
            </a:r>
          </a:p>
          <a:p>
            <a:r>
              <a:rPr lang="en-US" dirty="0"/>
              <a:t>Note also that this type of “deadlock” situation is unlikely to arise unless there are veto rights and/or a situation like Chu v Lau where there are only two shareholders involved.</a:t>
            </a:r>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4215917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205803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135785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1887890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638541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457027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Don’t need existence of a quasi-partnership in relation to s 216</a:t>
            </a:r>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34240411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1104195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598956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c.f. fault based analysis in oppression/unfair prejudice cases.</a:t>
            </a:r>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36979976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3773902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35461637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157638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6845637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Does this support the view that abandonment is sufficient?</a:t>
            </a:r>
          </a:p>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11382263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“usually used in dormant” companies”.</a:t>
            </a:r>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3414281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11922600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1201385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7643608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36959793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15671654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35703251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10128931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1360733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10284792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38384763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We will discuss this in tutorial.</a:t>
            </a:r>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35524879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Pre-emption clause held to be </a:t>
            </a:r>
            <a:r>
              <a:rPr lang="en-US"/>
              <a:t>a mechanism of exit.</a:t>
            </a: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13719375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329033456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19573172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8620997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313375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However, one can question whether these principles are indeed sound.</a:t>
            </a:r>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4138922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453228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ltLang="en-US" sz="1200" dirty="0"/>
              <a:t>We will return to this later.</a:t>
            </a: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145052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We will examine the statutory provision first.</a:t>
            </a:r>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19205782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684563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11/1/2023</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11/1/2023</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11/1/2023</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11/1/2023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11/1/2023</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0" y="9"/>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21. shareholder LITIGATION – PERSONAL WRONGS 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124 Insolvency, Restructuring and Dissolution Act 2018</a:t>
            </a:r>
          </a:p>
          <a:p>
            <a:r>
              <a:rPr lang="en-US" altLang="en-US" sz="2000" dirty="0"/>
              <a:t>s 2(1) IRDA notes that the term “‘contributory’ has the meaning given by section 4(1) of the Companies Act, where s 4(1) CA defines the term “contributory”, in relation to a company, [to] mean “a person liable to contribute to the assets of the company in the event of its being wound up, and </a:t>
            </a:r>
            <a:r>
              <a:rPr lang="en-US" altLang="en-US" sz="2000" b="1" i="1" dirty="0"/>
              <a:t>includes the holder of fully paid shares in the company </a:t>
            </a:r>
            <a:r>
              <a:rPr lang="en-US" altLang="en-US" sz="2000" dirty="0"/>
              <a:t>and, prior to the final determination of the persons who are contributories, includes any person alleged to be a contributory”.</a:t>
            </a:r>
          </a:p>
          <a:p>
            <a:r>
              <a:rPr lang="en-US" altLang="en-US" sz="2000" dirty="0"/>
              <a:t>Thus, members of a company can apply for a winding up of the company under s 124(1) IRDA.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12426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u="sng" dirty="0"/>
              <a:t>s 125 Insolvency, Restructuring and Dissolution Act 2018</a:t>
            </a:r>
            <a:endParaRPr lang="en-US" altLang="en-US" sz="2000" dirty="0"/>
          </a:p>
          <a:p>
            <a:r>
              <a:rPr lang="en-US" altLang="en-US" sz="2000" dirty="0"/>
              <a:t>s 125(1) states that “The Court may order the winding up of a company if — (i) the Court is of the opinion </a:t>
            </a:r>
            <a:r>
              <a:rPr lang="en-US" altLang="en-US" sz="2000" b="1" i="1" dirty="0"/>
              <a:t>that it is just and equitable that the company be wound up</a:t>
            </a:r>
            <a:r>
              <a:rPr lang="en-US" altLang="en-US" sz="2000" dirty="0"/>
              <a:t>…”</a:t>
            </a:r>
          </a:p>
          <a:p>
            <a:r>
              <a:rPr lang="en-US" altLang="en-US" sz="2000" dirty="0"/>
              <a:t>s 125(3) states that “On an application for winding up a company on the ground specified in subsection (1)(f) or (i), </a:t>
            </a:r>
            <a:r>
              <a:rPr lang="en-US" altLang="en-US" sz="2000" b="1" i="1" dirty="0"/>
              <a:t>instead of making an order for the winding up, the Court may, if it is of the opinion that it is just and equitable to do so, make an order for the interests in shares of one or more members to be purchased by the company, or by one or more other members, on terms to the satisfaction of the Court.</a:t>
            </a:r>
            <a:r>
              <a:rPr lang="en-US" altLang="en-US" sz="2000" dirty="0"/>
              <a:t>”</a:t>
            </a:r>
          </a:p>
          <a:p>
            <a:r>
              <a:rPr lang="en-US" altLang="en-US" sz="2000" dirty="0"/>
              <a:t>Previously s 254(1)(i) and s 254(2A) of the Companies Act until the IRDA 2018 was implemented.</a:t>
            </a:r>
          </a:p>
          <a:p>
            <a:pPr lvl="1"/>
            <a:r>
              <a:rPr lang="en-US" altLang="en-US" sz="1800" dirty="0"/>
              <a:t>Furthermore, s 254(2A) was only inserted many years after s 254(1)(i) was first introduced.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2019595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As mentioned in the Introduction, there is not much which we can glean from a plain-reading of the provisions </a:t>
            </a:r>
            <a:r>
              <a:rPr lang="en-US" altLang="en-US" sz="2000" i="1" dirty="0"/>
              <a:t>per se</a:t>
            </a:r>
            <a:r>
              <a:rPr lang="en-US" altLang="en-US" sz="2000" dirty="0"/>
              <a:t>.</a:t>
            </a:r>
          </a:p>
          <a:p>
            <a:pPr lvl="1"/>
            <a:r>
              <a:rPr lang="en-US" altLang="en-US" sz="1800" dirty="0"/>
              <a:t>The most obvious feature is that it only applies to Singapore incorporated companies as the section uses the term “company” (see s 4 CA).</a:t>
            </a:r>
          </a:p>
          <a:p>
            <a:r>
              <a:rPr lang="en-US" altLang="en-US" sz="2000" dirty="0"/>
              <a:t>Nevertheless, as also mentioned therein, there may good reasons why the courts might want to grant a winding-up order. In particular, where the alleged conduct is </a:t>
            </a:r>
            <a:r>
              <a:rPr lang="en-US" altLang="en-US" sz="2000" i="1" dirty="0"/>
              <a:t>independent of the parties’ fault</a:t>
            </a:r>
            <a:r>
              <a:rPr lang="en-US" altLang="en-US" sz="2000" dirty="0"/>
              <a:t>, it seems that relief under s 216 would not be available.</a:t>
            </a:r>
          </a:p>
          <a:p>
            <a:pPr lvl="1"/>
            <a:r>
              <a:rPr lang="en-US" altLang="en-US" sz="1800" dirty="0"/>
              <a:t>The starting position is that the courts have developed some established categories, but that these established categories are non-exhaustive.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2493077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(DEADLOCK)</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lnSpc>
                <a:spcPct val="110000"/>
              </a:lnSpc>
              <a:buNone/>
            </a:pPr>
            <a:r>
              <a:rPr lang="en-US" sz="2000" b="1" u="sng" dirty="0"/>
              <a:t>Deadlock</a:t>
            </a:r>
          </a:p>
          <a:p>
            <a:r>
              <a:rPr lang="en-US" altLang="en-US" sz="2000" dirty="0"/>
              <a:t>The courts have suggested that functional deadlock arises where “an inability of members to co-operate in the management of the company’s affairs leads to an inability of the company to function at board or shareholder level” (</a:t>
            </a:r>
            <a:r>
              <a:rPr lang="en-US" altLang="en-US" sz="2000" i="1" dirty="0"/>
              <a:t>Chu v Lau</a:t>
            </a:r>
            <a:r>
              <a:rPr lang="en-US" altLang="en-US" sz="2000" dirty="0"/>
              <a:t>).</a:t>
            </a:r>
          </a:p>
          <a:p>
            <a:r>
              <a:rPr lang="en-US" altLang="en-US" sz="2000" dirty="0"/>
              <a:t>This accords with academic commentary (McPherson, 1964) that the company should be incapable of carrying on its business, and that </a:t>
            </a:r>
            <a:r>
              <a:rPr lang="en-SG" altLang="en-US" sz="2000" dirty="0"/>
              <a:t>deadlock only arises where the incapability cannot be resolved in the ordinary way, i.e., by resolution of the general meeting, so that the company’s business is brought to a standstill. </a:t>
            </a:r>
          </a:p>
          <a:p>
            <a:r>
              <a:rPr lang="en-US" altLang="en-US" sz="2000" dirty="0"/>
              <a:t>In </a:t>
            </a:r>
            <a:r>
              <a:rPr lang="en-US" altLang="en-US" sz="2000" i="1" dirty="0"/>
              <a:t>Sim Yong Kim v Evenstar Investments Pte Ltd </a:t>
            </a:r>
            <a:r>
              <a:rPr lang="en-US" altLang="en-US" sz="2000" dirty="0"/>
              <a:t>[2006] 3 SLR 827, the SGCA suggested that a functional deadlock between shareholders may give rise to a meritorious s 125(1)(</a:t>
            </a:r>
            <a:r>
              <a:rPr lang="en-US" altLang="en-US" sz="2000" dirty="0" err="1"/>
              <a:t>i</a:t>
            </a:r>
            <a:r>
              <a:rPr lang="en-US" altLang="en-US" sz="2000" dirty="0"/>
              <a:t>) IRDA application.</a:t>
            </a:r>
            <a:endParaRPr lang="en-US" alt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104842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(DEADLOCK)</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Sim Yong Kim v Evenstar Investments Pte Ltd [2006] 3 SLR 827</a:t>
            </a:r>
          </a:p>
          <a:p>
            <a:r>
              <a:rPr lang="en-US" altLang="en-US" sz="2000" b="1" dirty="0"/>
              <a:t>Facts: </a:t>
            </a:r>
            <a:r>
              <a:rPr lang="en-US" altLang="en-US" sz="2000" dirty="0"/>
              <a:t>The company was a quasi-partnership in which two brothers held all of the shares. The petitioner, who was a minority shareholder, entered into the company pursuant to his brother’s promise that he would buyout the petitioner’s shares should the petitioner exit the company. The Court of Appeal held that the terms of the promise were too vague to form a contract, but nevertheless amounted to a “legitimate expectation” which was breached when the majority brother refused to purchase the petitioner’s shares for a reasonable price. </a:t>
            </a:r>
          </a:p>
          <a:p>
            <a:r>
              <a:rPr lang="en-US" altLang="en-US" sz="2000" b="1" dirty="0"/>
              <a:t>Held: </a:t>
            </a:r>
            <a:r>
              <a:rPr lang="en-US" altLang="en-US" sz="2000" dirty="0"/>
              <a:t>The Court ordered a just and equitable winding up under section 254(1)(</a:t>
            </a:r>
            <a:r>
              <a:rPr lang="en-US" altLang="en-US" sz="2000" dirty="0" err="1"/>
              <a:t>i</a:t>
            </a:r>
            <a:r>
              <a:rPr lang="en-US" altLang="en-US" sz="2000" dirty="0"/>
              <a:t>) (now s 125(1)(</a:t>
            </a:r>
            <a:r>
              <a:rPr lang="en-US" altLang="en-US" sz="2000" dirty="0" err="1"/>
              <a:t>i</a:t>
            </a:r>
            <a:r>
              <a:rPr lang="en-US" altLang="en-US" sz="2000" dirty="0"/>
              <a:t>) IRDA).</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406287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(DEADLOCK)</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Sim Yong Kim v Evenstar Investments Pte Ltd [2006] 3 SLR 827</a:t>
            </a:r>
          </a:p>
          <a:p>
            <a:r>
              <a:rPr lang="en-US" altLang="en-US" b="1" dirty="0"/>
              <a:t>Held: </a:t>
            </a:r>
            <a:r>
              <a:rPr lang="en-US" altLang="en-US" dirty="0"/>
              <a:t>“In our view, the provisions of our [Company Act] </a:t>
            </a:r>
            <a:r>
              <a:rPr lang="en-US" altLang="en-US" b="1" i="1" dirty="0"/>
              <a:t>do not support any suggestion </a:t>
            </a:r>
            <a:r>
              <a:rPr lang="en-US" altLang="en-US" dirty="0"/>
              <a:t>that the “just and equitable” jurisdiction under section 254(1)(</a:t>
            </a:r>
            <a:r>
              <a:rPr lang="en-US" altLang="en-US" dirty="0" err="1"/>
              <a:t>i</a:t>
            </a:r>
            <a:r>
              <a:rPr lang="en-US" altLang="en-US" dirty="0"/>
              <a:t>) </a:t>
            </a:r>
            <a:r>
              <a:rPr lang="en-US" altLang="en-US" b="1" i="1" dirty="0"/>
              <a:t>is necessarily a subset of the “oppression” jurisdiction under section 216 for the following reasons</a:t>
            </a:r>
            <a:r>
              <a:rPr lang="en-US" altLang="en-US" dirty="0"/>
              <a:t>…both section 254(1)(</a:t>
            </a:r>
            <a:r>
              <a:rPr lang="en-US" altLang="en-US" dirty="0" err="1"/>
              <a:t>i</a:t>
            </a:r>
            <a:r>
              <a:rPr lang="en-US" altLang="en-US" dirty="0"/>
              <a:t>) and section 216 of our [Companies Act] empower a court to wind up the company. </a:t>
            </a:r>
            <a:r>
              <a:rPr lang="en-US" altLang="en-US" b="1" i="1" u="sng" dirty="0"/>
              <a:t>These two provisions should therefore be treated as prescribing different grounds to warrant winding up, rather than raising the threshold of the “just and equitable”  jurisdiction to allow winding up as a higher order remedy for more severe “oppression” case</a:t>
            </a:r>
            <a:r>
              <a:rPr lang="en-US" altLang="en-US" dirty="0"/>
              <a:t>…[T]he jurisdiction under section 254(1)(</a:t>
            </a:r>
            <a:r>
              <a:rPr lang="en-US" altLang="en-US" dirty="0" err="1"/>
              <a:t>i</a:t>
            </a:r>
            <a:r>
              <a:rPr lang="en-US" altLang="en-US" dirty="0"/>
              <a:t>) may in some cases be broader than that under section 216. </a:t>
            </a:r>
            <a:r>
              <a:rPr lang="en-US" altLang="en-US" b="1" i="1" dirty="0"/>
              <a:t>The most obvious example of this would be in cases involving deadlock between equal shareholders; whilst it may be difficult to attribute oppressive or unfairly discriminator conduct on either party in such cases, the courts have, nevertheless, been ready to grant winding-up orders pursuant to their “just and equitable” jurisdiction…The inequity justifying a winding-up order in such situations does not lie in the oppressive or wrongful conduct of the other shareholders in the management of the company or the conduct of its affairs,  but in the shareholder’s insistence on locking the applicant shareholder in the company despite the stalemate they have reached concerning the conduct of the company’s business</a:t>
            </a:r>
            <a:r>
              <a:rPr lang="en-US" alt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351660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(DEADLOCK)</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Chu v Lau </a:t>
            </a:r>
            <a:r>
              <a:rPr lang="en-US" sz="2000" b="1" dirty="0"/>
              <a:t>[2020] l W.L.R. 4556</a:t>
            </a:r>
          </a:p>
          <a:p>
            <a:r>
              <a:rPr lang="en-US" altLang="en-US" sz="2000" b="1" dirty="0"/>
              <a:t>Facts: </a:t>
            </a:r>
            <a:r>
              <a:rPr lang="en-US" altLang="en-US" sz="2000" dirty="0" err="1"/>
              <a:t>Mr</a:t>
            </a:r>
            <a:r>
              <a:rPr lang="en-US" altLang="en-US" sz="2000" dirty="0"/>
              <a:t> Lau and </a:t>
            </a:r>
            <a:r>
              <a:rPr lang="en-US" altLang="en-US" sz="2000" dirty="0" err="1"/>
              <a:t>Mr</a:t>
            </a:r>
            <a:r>
              <a:rPr lang="en-US" altLang="en-US" sz="2000" dirty="0"/>
              <a:t> Chu were equal shareholders and the sole directors of OSL, a holding company for two other corporate entities relevant to this case. The first, a wholly-owned subsidiary of OSL, loaned moneys to the second, but </a:t>
            </a:r>
            <a:r>
              <a:rPr lang="en-US" altLang="en-US" sz="2000" dirty="0" err="1"/>
              <a:t>Mr</a:t>
            </a:r>
            <a:r>
              <a:rPr lang="en-US" altLang="en-US" sz="2000" dirty="0"/>
              <a:t> Lau sought return of the moneys when the second company did not use them for the purpose intended. </a:t>
            </a:r>
            <a:r>
              <a:rPr lang="en-US" altLang="en-US" sz="2000" dirty="0" err="1"/>
              <a:t>Mr</a:t>
            </a:r>
            <a:r>
              <a:rPr lang="en-US" altLang="en-US" sz="2000" dirty="0"/>
              <a:t> Chu did not agree that the moneys should be returned. Over time, the relationship between the two deteriorated and eventually </a:t>
            </a:r>
            <a:r>
              <a:rPr lang="en-US" altLang="en-US" sz="2000" dirty="0" err="1"/>
              <a:t>Mr</a:t>
            </a:r>
            <a:r>
              <a:rPr lang="en-US" altLang="en-US" sz="2000" dirty="0"/>
              <a:t> Lau sought that OSL be wound up on the just and equitable ground. </a:t>
            </a:r>
            <a:r>
              <a:rPr lang="en-US" altLang="en-US" sz="2000" dirty="0" err="1"/>
              <a:t>Mr</a:t>
            </a:r>
            <a:r>
              <a:rPr lang="en-US" altLang="en-US" sz="2000" dirty="0"/>
              <a:t> Chu resisted the petition.</a:t>
            </a:r>
          </a:p>
          <a:p>
            <a:r>
              <a:rPr lang="en-US" altLang="en-US" sz="2000" b="1" dirty="0"/>
              <a:t>Held: </a:t>
            </a:r>
            <a:r>
              <a:rPr lang="en-US" altLang="en-US" sz="2000" dirty="0"/>
              <a:t>The Court allowed the appeal as there was a functional deadlock between </a:t>
            </a:r>
            <a:r>
              <a:rPr lang="en-US" altLang="en-US" sz="2000" dirty="0" err="1"/>
              <a:t>Mr</a:t>
            </a:r>
            <a:r>
              <a:rPr lang="en-US" altLang="en-US" sz="2000" dirty="0"/>
              <a:t> Lau and </a:t>
            </a:r>
            <a:r>
              <a:rPr lang="en-US" altLang="en-US" sz="2000" dirty="0" err="1"/>
              <a:t>Mr</a:t>
            </a:r>
            <a:r>
              <a:rPr lang="en-US" altLang="en-US" sz="2000" dirty="0"/>
              <a:t> Chu and restored the trial judge's decision to order a winding up.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607469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(DEADLOCK)</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Chu v Lau </a:t>
            </a:r>
            <a:r>
              <a:rPr lang="en-US" sz="2000" b="1" dirty="0"/>
              <a:t>[2020] l W.L.R. 4556</a:t>
            </a:r>
          </a:p>
          <a:p>
            <a:r>
              <a:rPr lang="en-US" altLang="en-US" sz="2000" b="1" dirty="0"/>
              <a:t>Held: </a:t>
            </a:r>
            <a:r>
              <a:rPr lang="en-US" altLang="en-US" sz="2000" dirty="0"/>
              <a:t>A just and equitable winding-up may be ordered where the company’s members have fallen out in two related but distinct situations, which may or may not overlap. </a:t>
            </a:r>
            <a:r>
              <a:rPr lang="en-US" altLang="en-US" sz="2000" b="1" i="1" dirty="0"/>
              <a:t>First, a winding-up may be ordered to resolve what may conveniently be labelled a functional deadlock. This is where an inability of members to co-operate in the management of the company’s affairs leads to an </a:t>
            </a:r>
            <a:r>
              <a:rPr lang="en-US" altLang="en-US" sz="2000" b="1" i="1" u="sng" dirty="0"/>
              <a:t>inability of the company to function at board or shareholder level</a:t>
            </a:r>
            <a:r>
              <a:rPr lang="en-US" altLang="en-US" sz="2000" b="1" i="1" dirty="0"/>
              <a:t>. </a:t>
            </a:r>
          </a:p>
          <a:p>
            <a:r>
              <a:rPr lang="en-US" altLang="en-US" sz="2000" dirty="0"/>
              <a:t>If there is a complete functional deadlock, </a:t>
            </a:r>
            <a:r>
              <a:rPr lang="en-US" altLang="en-US" sz="2000" b="1" i="1" dirty="0"/>
              <a:t>then a winding-up may be ordered regardless whether the company is a corporate quasi-partnership</a:t>
            </a:r>
            <a:r>
              <a:rPr lang="en-US" alt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185058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(DEADLOCK)</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3" y="2043863"/>
            <a:ext cx="11029615" cy="4355769"/>
          </a:xfrm>
        </p:spPr>
        <p:txBody>
          <a:bodyPr>
            <a:noAutofit/>
          </a:bodyPr>
          <a:lstStyle/>
          <a:p>
            <a:pPr marL="0" indent="0">
              <a:buNone/>
            </a:pPr>
            <a:r>
              <a:rPr lang="en-US" b="1" i="1" dirty="0"/>
              <a:t>Chu v Lau </a:t>
            </a:r>
            <a:r>
              <a:rPr lang="en-US" b="1" dirty="0"/>
              <a:t>[2020] l W.L.R. 4556</a:t>
            </a:r>
          </a:p>
          <a:p>
            <a:r>
              <a:rPr lang="en-US" altLang="en-US" b="1" dirty="0"/>
              <a:t>Held: “</a:t>
            </a:r>
            <a:r>
              <a:rPr lang="en-US" altLang="en-US" dirty="0" err="1"/>
              <a:t>Mr</a:t>
            </a:r>
            <a:r>
              <a:rPr lang="en-US" altLang="en-US" dirty="0"/>
              <a:t> Lau was, in theory at least, free to disengage from his association with </a:t>
            </a:r>
            <a:r>
              <a:rPr lang="en-US" altLang="en-US" dirty="0" err="1"/>
              <a:t>Mr</a:t>
            </a:r>
            <a:r>
              <a:rPr lang="en-US" altLang="en-US" dirty="0"/>
              <a:t> Chu in OSL simply by selling his shares [because of the lack of constitutional restrictions on transfer]. The Court of Appeal treated this as a self-sufficient reason on its own for a finding that there was no deadlock, and as a point to which the judge’s attention had not been drawn.”</a:t>
            </a:r>
          </a:p>
          <a:p>
            <a:r>
              <a:rPr lang="en-US" altLang="en-US" dirty="0"/>
              <a:t>“It might in the [Privy Council’s] view be an answer to a case based purely on functional deadlock that a member could extract himself by a sale of his shares, </a:t>
            </a:r>
            <a:r>
              <a:rPr lang="en-US" altLang="en-US" b="1" i="1" dirty="0"/>
              <a:t>but only if he could be expected to be able to do so upon fair terms. </a:t>
            </a:r>
            <a:r>
              <a:rPr lang="en-US" altLang="en-US" dirty="0"/>
              <a:t>In the present case, an incoming third party purchaser of </a:t>
            </a:r>
            <a:r>
              <a:rPr lang="en-US" altLang="en-US" dirty="0" err="1"/>
              <a:t>Mr</a:t>
            </a:r>
            <a:r>
              <a:rPr lang="en-US" altLang="en-US" dirty="0"/>
              <a:t> Lau’s shareholding would face the following disincentives to paying full value. </a:t>
            </a:r>
            <a:r>
              <a:rPr lang="en-US" altLang="en-US" i="1" dirty="0"/>
              <a:t>First, he would be faced with </a:t>
            </a:r>
            <a:r>
              <a:rPr lang="en-US" altLang="en-US" i="1" dirty="0" err="1"/>
              <a:t>Mr</a:t>
            </a:r>
            <a:r>
              <a:rPr lang="en-US" altLang="en-US" i="1" dirty="0"/>
              <a:t> Chu as sole director, with no right to appoint himself or a nominee of his to the board.  Incoming 50% shareholders of a private company do not usually pay full value with no concomitant share in management or control. Secondly, the incoming buyer would face the difficulties arising from </a:t>
            </a:r>
            <a:r>
              <a:rPr lang="en-US" altLang="en-US" i="1" dirty="0" err="1"/>
              <a:t>Mr</a:t>
            </a:r>
            <a:r>
              <a:rPr lang="en-US" altLang="en-US" i="1" dirty="0"/>
              <a:t> Chu’s reluctance to provide financial information about </a:t>
            </a:r>
            <a:r>
              <a:rPr lang="en-US" altLang="en-US" i="1" dirty="0" err="1"/>
              <a:t>Beibu</a:t>
            </a:r>
            <a:r>
              <a:rPr lang="en-US" altLang="en-US" i="1" dirty="0"/>
              <a:t> Gulf, upon which any serious appraisal of the value of a 50% holding in OSL would have to be based. Thirdly, having regard to the notoriety of the dispute between </a:t>
            </a:r>
            <a:r>
              <a:rPr lang="en-US" altLang="en-US" i="1" dirty="0" err="1"/>
              <a:t>Mr</a:t>
            </a:r>
            <a:r>
              <a:rPr lang="en-US" altLang="en-US" i="1" dirty="0"/>
              <a:t> Lau and </a:t>
            </a:r>
            <a:r>
              <a:rPr lang="en-US" altLang="en-US" i="1" dirty="0" err="1"/>
              <a:t>Mr</a:t>
            </a:r>
            <a:r>
              <a:rPr lang="en-US" altLang="en-US" i="1" dirty="0"/>
              <a:t> Chu, an incoming purchaser would be likely to expect </a:t>
            </a:r>
            <a:r>
              <a:rPr lang="en-US" altLang="en-US" i="1" dirty="0" err="1"/>
              <a:t>Mr</a:t>
            </a:r>
            <a:r>
              <a:rPr lang="en-US" altLang="en-US" i="1" dirty="0"/>
              <a:t> Lau to be an involuntary seller, and reduce his offer price accordingly.”</a:t>
            </a:r>
          </a:p>
          <a:p>
            <a:r>
              <a:rPr lang="en-US" altLang="en-US" dirty="0" err="1"/>
              <a:t>Mr</a:t>
            </a:r>
            <a:r>
              <a:rPr lang="en-US" altLang="en-US" dirty="0"/>
              <a:t> Lau’s freedom to sell </a:t>
            </a:r>
            <a:r>
              <a:rPr lang="en-US" altLang="en-US" i="1" dirty="0"/>
              <a:t>was purely theoretical</a:t>
            </a:r>
            <a:r>
              <a:rPr lang="en-US" altLang="en-US" dirty="0"/>
              <a:t>, and properly ignored both by the parties and the [trial] judge.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066070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altLang="en-US" b="1" u="sng" dirty="0"/>
              <a:t>Breakdown of Trust and Confidence</a:t>
            </a:r>
            <a:endParaRPr lang="en-US" altLang="en-US" dirty="0"/>
          </a:p>
          <a:p>
            <a:r>
              <a:rPr lang="en-US" altLang="en-US" dirty="0"/>
              <a:t>As mentioned in the Introduction, the “Just and Equitable" winding-up provision was influenced by the then-uncodified partnership law.</a:t>
            </a:r>
          </a:p>
          <a:p>
            <a:r>
              <a:rPr lang="en-US" altLang="en-US" dirty="0"/>
              <a:t>At first, this was limited to cases of functional deadlock. However, it was later broadened and </a:t>
            </a:r>
            <a:r>
              <a:rPr lang="en-US" altLang="en-US" dirty="0" err="1"/>
              <a:t>moulded</a:t>
            </a:r>
            <a:r>
              <a:rPr lang="en-US" altLang="en-US" dirty="0"/>
              <a:t> by the courts into a means of subjecting small private companies to equitable principles derived from partnership law.</a:t>
            </a:r>
          </a:p>
          <a:p>
            <a:r>
              <a:rPr lang="en-US" altLang="en-US" dirty="0"/>
              <a:t>Here, the destruction of the personal relationship in the partnership provides the criterion for the court’s intervention.</a:t>
            </a:r>
          </a:p>
          <a:p>
            <a:r>
              <a:rPr lang="en-US" altLang="en-US" dirty="0"/>
              <a:t>Since the conceptual grounds of what courts have accepted as “just and equitable” have largely developed from the law on quasi-partnerships, we turn to the seminal case on quasi-partnerships, </a:t>
            </a:r>
            <a:r>
              <a:rPr lang="en-US" altLang="en-US" i="1" dirty="0"/>
              <a:t>Ebrahimi v Westbourne Galleries Ltd</a:t>
            </a:r>
            <a:r>
              <a:rPr lang="en-US" altLang="en-US" dirty="0"/>
              <a:t> [1973] AC 360.</a:t>
            </a:r>
          </a:p>
          <a:p>
            <a:r>
              <a:rPr lang="en-US" altLang="en-US" dirty="0"/>
              <a:t>The general rule is that a breakdown of trust and confidence may justify a winding-up </a:t>
            </a:r>
            <a:r>
              <a:rPr lang="en-US" altLang="en-US" b="1" i="1" dirty="0"/>
              <a:t>if it is established that the company is a quasi-partnership</a:t>
            </a:r>
            <a:r>
              <a:rPr lang="en-US" alt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1297818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sz="2800" dirty="0">
                <a:solidFill>
                  <a:srgbClr val="FFFFFF"/>
                </a:solidFill>
              </a:rPr>
              <a:t>shareholder LITIGATION – PERSONAL WRONGS II</a:t>
            </a:r>
            <a:endParaRPr lang="en-US" dirty="0"/>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Introduction and Theoretical Background</a:t>
            </a:r>
          </a:p>
          <a:p>
            <a:r>
              <a:rPr lang="en-US" sz="2000" dirty="0"/>
              <a:t>Just and Equitable ground of Winding Up</a:t>
            </a:r>
          </a:p>
          <a:p>
            <a:pPr lvl="1"/>
            <a:r>
              <a:rPr lang="en-US" sz="1800"/>
              <a:t>s 124(1), 125(1</a:t>
            </a:r>
            <a:r>
              <a:rPr lang="en-US" sz="1800" dirty="0"/>
              <a:t>)(</a:t>
            </a:r>
            <a:r>
              <a:rPr lang="en-US" sz="1800" dirty="0" err="1"/>
              <a:t>i</a:t>
            </a:r>
            <a:r>
              <a:rPr lang="en-US" sz="1800" dirty="0"/>
              <a:t>) IRDA and s 125(3) IRDA</a:t>
            </a:r>
          </a:p>
          <a:p>
            <a:pPr lvl="1"/>
            <a:r>
              <a:rPr lang="en-US" sz="1800" dirty="0"/>
              <a:t>Deadlock</a:t>
            </a:r>
          </a:p>
          <a:p>
            <a:pPr lvl="1"/>
            <a:r>
              <a:rPr lang="en-US" sz="1800" dirty="0"/>
              <a:t>Breakdown of Trust and Confidence</a:t>
            </a:r>
          </a:p>
          <a:p>
            <a:pPr lvl="1"/>
            <a:r>
              <a:rPr lang="en-US" sz="1800" dirty="0"/>
              <a:t>Loss of Substratum</a:t>
            </a:r>
          </a:p>
          <a:p>
            <a:pPr lvl="1"/>
            <a:r>
              <a:rPr lang="en-US" sz="1800" dirty="0"/>
              <a:t>Relationship with s 216</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Ebrahimi v Westbourne Galleries Ltd </a:t>
            </a:r>
            <a:r>
              <a:rPr lang="en-US" sz="2000" b="1" dirty="0"/>
              <a:t>[1973] AC 360</a:t>
            </a:r>
          </a:p>
          <a:p>
            <a:r>
              <a:rPr lang="en-US" altLang="en-US" sz="2000" b="1" dirty="0"/>
              <a:t>Facts: </a:t>
            </a:r>
            <a:r>
              <a:rPr lang="en-US" altLang="en-US" sz="2000" dirty="0"/>
              <a:t>The company was formed to take over a business which Nazar and the plaintiff had run in partnership for over a decade.  Initially, the two were equal shareholders and sole directors, until Nazar’s son, George, became a shareholder and director.  The plaintiff held 400 shares, Nazar 400 and George 200. The company made good profits, all of which were distributed as directors’ remuneration.  No dividends were ever paid. In 1969 after some disagreement between the parties, an ordinary resolution was passed removing the plaintiff as director. The plaintiff sought relief under both the unfair prejudice provision and the just and equitable provision. </a:t>
            </a:r>
          </a:p>
          <a:p>
            <a:r>
              <a:rPr lang="en-US" altLang="en-US" sz="2000" b="1" dirty="0"/>
              <a:t>Held: </a:t>
            </a:r>
            <a:r>
              <a:rPr lang="en-US" altLang="en-US" sz="2000" dirty="0"/>
              <a:t>The trial judge dismissed the former but made a winding up order on the latter. The CA reversed the trial judge, but on appeal the HL held that the CA’s approach was too narrow.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29571327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Ebrahimi v Westbourne Galleries Ltd </a:t>
            </a:r>
            <a:r>
              <a:rPr lang="en-US" sz="2000" b="1" dirty="0"/>
              <a:t>[1973] AC 360</a:t>
            </a:r>
          </a:p>
          <a:p>
            <a:r>
              <a:rPr lang="en-US" altLang="en-US" sz="2000" b="1" dirty="0"/>
              <a:t>Held: </a:t>
            </a:r>
            <a:r>
              <a:rPr lang="en-SG" altLang="en-US" sz="2000" dirty="0"/>
              <a:t>A </a:t>
            </a:r>
            <a:r>
              <a:rPr lang="en-US" sz="2000" dirty="0"/>
              <a:t>quasi-partnership </a:t>
            </a:r>
            <a:r>
              <a:rPr lang="en-GB" sz="2000" dirty="0"/>
              <a:t>is a particular </a:t>
            </a:r>
            <a:r>
              <a:rPr lang="en-GB" sz="2000" i="1" dirty="0"/>
              <a:t>type of company </a:t>
            </a:r>
            <a:r>
              <a:rPr lang="en-GB" sz="2000" dirty="0"/>
              <a:t>that has two or more of the following features: </a:t>
            </a:r>
          </a:p>
          <a:p>
            <a:pPr lvl="1"/>
            <a:r>
              <a:rPr lang="en-US" altLang="en-US" sz="2000" dirty="0"/>
              <a:t>The members must have set up their association on the basis of mutual trust and confidence.</a:t>
            </a:r>
          </a:p>
          <a:p>
            <a:pPr lvl="1"/>
            <a:r>
              <a:rPr lang="en-US" altLang="en-US" sz="2000" dirty="0"/>
              <a:t>There is some form of agreement or understanding that all or some of the members would be involved in the management of the company.</a:t>
            </a:r>
          </a:p>
          <a:p>
            <a:pPr lvl="1"/>
            <a:r>
              <a:rPr lang="en-US" altLang="en-US" sz="2000" dirty="0"/>
              <a:t>Restriction upon the transfer of the members' interest in the company (</a:t>
            </a:r>
            <a:r>
              <a:rPr lang="en-US" altLang="en-US" sz="2000" dirty="0" err="1"/>
              <a:t>ie</a:t>
            </a:r>
            <a:r>
              <a:rPr lang="en-US" altLang="en-US" sz="2000" dirty="0"/>
              <a:t>, some degree of lock-in of the members of the company) so that if confidence is lost, or one member is removed from management, he cannot take out his stake and go elsewhere.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3022091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Ebrahimi v Westbourne Galleries Ltd </a:t>
            </a:r>
            <a:r>
              <a:rPr lang="en-US" sz="2000" b="1" dirty="0"/>
              <a:t>[1973] AC 360</a:t>
            </a:r>
          </a:p>
          <a:p>
            <a:r>
              <a:rPr lang="en-US" altLang="en-US" sz="2000" b="1" dirty="0"/>
              <a:t>Held: </a:t>
            </a:r>
            <a:r>
              <a:rPr lang="en-SG" altLang="en-US" sz="2000" dirty="0"/>
              <a:t>“</a:t>
            </a:r>
            <a:r>
              <a:rPr lang="en-US" altLang="en-US" sz="2000" dirty="0"/>
              <a:t>The superimposition of equitable considerations [as required to constitute a quasi-partnership requires something more, which typically may include one, or probably more, of the following elements; (</a:t>
            </a:r>
            <a:r>
              <a:rPr lang="en-US" altLang="en-US" sz="2000" dirty="0" err="1"/>
              <a:t>i</a:t>
            </a:r>
            <a:r>
              <a:rPr lang="en-US" altLang="en-US" sz="2000" dirty="0"/>
              <a:t>) an association formed or continued on the basis of a personal relationship, involving mutual confidence - this element will often be found where a pre-existing partnership has been converted into a limited company; (ii) an agreement, or understanding, that all, or some (for there may be 'sleeping' members), of the shareholders shall participate in the conduct of the business; (iii) restriction upon the transfer of the members' interest in the company-so that if confidence is lost, or one member is removed from management, he cannot take out his stake and go elsewhere.</a:t>
            </a:r>
            <a:r>
              <a:rPr lang="en-SG" altLang="en-US" sz="2000" dirty="0"/>
              <a:t>”</a:t>
            </a:r>
            <a:endParaRPr lang="en-US" alt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215551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Ebrahimi v Westbourne Galleries Ltd </a:t>
            </a:r>
            <a:r>
              <a:rPr lang="en-US" b="1" dirty="0"/>
              <a:t>[1973] AC 360</a:t>
            </a:r>
          </a:p>
          <a:p>
            <a:r>
              <a:rPr lang="en-US" altLang="en-US" b="1" dirty="0"/>
              <a:t>Held: </a:t>
            </a:r>
            <a:r>
              <a:rPr lang="en-US" altLang="en-US" dirty="0"/>
              <a:t>The company was held to be a quasi-partnership.  Accordingly, the arrangements between the members of a company </a:t>
            </a:r>
            <a:r>
              <a:rPr lang="en-US" altLang="en-US" b="1" i="1" dirty="0"/>
              <a:t>may not be confined to the Companies Act and the articles of association</a:t>
            </a:r>
            <a:r>
              <a:rPr lang="en-US" altLang="en-US" dirty="0"/>
              <a:t>.</a:t>
            </a:r>
          </a:p>
          <a:p>
            <a:r>
              <a:rPr lang="en-US" altLang="en-US" b="1" i="1" dirty="0"/>
              <a:t>The elements that make a company a quasi-partnership lead to the imposition of equitable considerations, i.e., </a:t>
            </a:r>
            <a:r>
              <a:rPr lang="en-SG" altLang="en-US" b="1" i="1" dirty="0"/>
              <a:t>considerations of a personal character arising between one individual and another, which may make it unjust, or inequitable, to insist on legal rights, or to exercise them in a particular way.</a:t>
            </a:r>
          </a:p>
          <a:p>
            <a:r>
              <a:rPr lang="en-US" altLang="en-US" dirty="0"/>
              <a:t>The plaintiff was removed under a power valid in law, but the removal was a repudiation of the relationship between him and Nazar that he would be entitled to participate in management, and he lost his right to share in the profits of the co through receiving director’s remuneration. Thus, the only right course was to dissolve the association by winding up.</a:t>
            </a:r>
          </a:p>
          <a:p>
            <a:r>
              <a:rPr lang="en-US" altLang="en-US" i="1" dirty="0" err="1"/>
              <a:t>Quare</a:t>
            </a:r>
            <a:r>
              <a:rPr lang="en-US" altLang="en-US" dirty="0"/>
              <a:t>: Is this not similar to the “informal arrangement”- type of situation we examined in Slide Deck 20? If not, what is the difference?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3570034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Chu v Lau </a:t>
            </a:r>
            <a:r>
              <a:rPr lang="en-US" b="1" dirty="0"/>
              <a:t>[2020] l W.L.R. 4556</a:t>
            </a:r>
          </a:p>
          <a:p>
            <a:r>
              <a:rPr lang="en-US" altLang="en-US" b="1" dirty="0"/>
              <a:t>Held: </a:t>
            </a:r>
            <a:r>
              <a:rPr lang="en-US" altLang="en-US" dirty="0"/>
              <a:t>A just and equitable winding-up may be ordered where the company’s members have fallen out in two related but distinct situations, which may or may not overlap... Secondly, where the company is a corporate quasi-partnership, an irretrievable breakdown in trust and confidence between the participating members may justify a just and equitable winding-up, essentially on the same grounds as would justify the dissolution of a true partnership. This jurisprudence was developed as an aspect of the law of partnership in England in the mid-19th Century…</a:t>
            </a:r>
          </a:p>
          <a:p>
            <a:r>
              <a:rPr lang="en-US" altLang="en-US" dirty="0"/>
              <a:t>Cited </a:t>
            </a:r>
            <a:r>
              <a:rPr lang="en-US" altLang="en-US" i="1" dirty="0"/>
              <a:t>Harrison v Tennant </a:t>
            </a:r>
            <a:r>
              <a:rPr lang="en-US" altLang="en-US" dirty="0"/>
              <a:t>with approval: “I do not base my decision upon any particular reported case, but </a:t>
            </a:r>
            <a:r>
              <a:rPr lang="en-US" altLang="en-US" b="1" i="1" u="sng" dirty="0"/>
              <a:t>upon the principle that the circumstances under which the parties entered into the partnership have, by matters over which they have no control, materially altered, that these altered circumstances have, combined with the conduct of the parties themselves, produced a mistrust which the Court cannot say is unreasonable</a:t>
            </a:r>
            <a:r>
              <a:rPr lang="en-US" altLang="en-US" dirty="0"/>
              <a:t>; and that, taking all these things together, it is </a:t>
            </a:r>
            <a:r>
              <a:rPr lang="en-US" altLang="en-US" i="1" dirty="0"/>
              <a:t>impossible that the partnership can be conducted upon the footing on which it was originally contemplated</a:t>
            </a:r>
            <a:r>
              <a:rPr lang="en-US" altLang="en-US" dirty="0"/>
              <a:t>, without injury to all these persons concerned, and that taking all these matters together, it makes this a case in which, in my opinion, it is the duty of the Court to pronounce a decree for the dissolution of the partnership.”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1331651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i="1" dirty="0"/>
              <a:t>Chu v Lau </a:t>
            </a:r>
            <a:r>
              <a:rPr lang="en-US" b="1" dirty="0"/>
              <a:t>[2020] l W.L.R. 4556</a:t>
            </a:r>
          </a:p>
          <a:p>
            <a:r>
              <a:rPr lang="en-US" altLang="en-US" b="1" dirty="0"/>
              <a:t>Held: </a:t>
            </a:r>
            <a:r>
              <a:rPr lang="en-US" altLang="en-US" dirty="0"/>
              <a:t> “The important potential distinction between the two types of breakdown case is this. </a:t>
            </a:r>
            <a:r>
              <a:rPr lang="en-US" altLang="en-US" b="1" i="1" u="sng" dirty="0"/>
              <a:t>If there is a complete functional deadlock, then a winding-up may be ordered regardless whether the company is a corporate quasi-partnership. But if the company is of that type, then a breakdown of trust and confidence may justify a winding-up even where there may not be a complete functional deadlock. </a:t>
            </a:r>
            <a:r>
              <a:rPr lang="en-US" altLang="en-US" dirty="0"/>
              <a:t>In the former case winding-up is a remedy for paralysis. In the latter it is the response of equity to a state of affairs between individuals who agreed to work together on the basis of mutual trust and confidence where that trust and confidence has completely gone. But of course both may exist together, and a complete breakdown in trust and confidence may well be the cause of functional deadlock, in a two party quasi-partnership like the present.”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378334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(BREAKDOWN OF TRUST AND CONFIDENCE)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Chu v Lau </a:t>
            </a:r>
            <a:r>
              <a:rPr lang="en-US" sz="2000" b="1" dirty="0"/>
              <a:t>[2020] l W.L.R. 4556</a:t>
            </a:r>
          </a:p>
          <a:p>
            <a:r>
              <a:rPr lang="en-US" altLang="en-US" sz="2000" b="1" dirty="0"/>
              <a:t>Held: </a:t>
            </a:r>
            <a:r>
              <a:rPr lang="en-US" altLang="en-US" sz="2000" dirty="0"/>
              <a:t> The </a:t>
            </a:r>
            <a:r>
              <a:rPr lang="en-US" altLang="en-US" sz="2000" i="1" dirty="0"/>
              <a:t>Ebrahimi</a:t>
            </a:r>
            <a:r>
              <a:rPr lang="en-US" altLang="en-US" sz="2000" dirty="0"/>
              <a:t> case reinforces the principle that an applicant for a just and equitable winding-up is not barred from his remedy </a:t>
            </a:r>
            <a:r>
              <a:rPr lang="en-US" altLang="en-US" sz="2000" i="1" dirty="0"/>
              <a:t>merely because the breakdown or deadlock upon which he relies has been caused to some extent by his own fault</a:t>
            </a:r>
            <a:r>
              <a:rPr lang="en-US" altLang="en-US" sz="2000" dirty="0"/>
              <a:t>. As Lord Cross put it, at pp 383-384:</a:t>
            </a:r>
          </a:p>
          <a:p>
            <a:pPr lvl="1"/>
            <a:r>
              <a:rPr lang="en-US" altLang="en-US" sz="1800" dirty="0"/>
              <a:t>“People do not become partners unless they have confidence in one another and it is of the essence of the relationship that mutual confidence is maintained. </a:t>
            </a:r>
            <a:r>
              <a:rPr lang="en-US" altLang="en-US" sz="1800" b="1" i="1" dirty="0"/>
              <a:t>If neither has any longer confidence in the other so that they cannot work together in the way originally contemplated then the relationship should be ended— unless, indeed, the party who wishes to end it has been solely responsible for the situation which has arisen</a:t>
            </a:r>
            <a:r>
              <a:rPr lang="en-US" altLang="en-US" sz="1800" dirty="0"/>
              <a:t>.”</a:t>
            </a:r>
          </a:p>
          <a:p>
            <a:r>
              <a:rPr lang="en-US" altLang="en-US" sz="2000" dirty="0"/>
              <a:t>Note: Here, there is no additional requirement of a complete functional deadlock, although the two often go hand in hand.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2497816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(LOSS OF SUBSTRATUM)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lnSpc>
                <a:spcPct val="110000"/>
              </a:lnSpc>
              <a:buNone/>
            </a:pPr>
            <a:r>
              <a:rPr lang="en-US" sz="2000" b="1" u="sng" dirty="0"/>
              <a:t>Loss of Substratum</a:t>
            </a:r>
          </a:p>
          <a:p>
            <a:r>
              <a:rPr lang="en-US" altLang="en-US" sz="2000" dirty="0"/>
              <a:t>The loss of substratum ground is usually invoked where the company’s original purpose is </a:t>
            </a:r>
            <a:r>
              <a:rPr lang="en-US" altLang="en-US" sz="2000" b="1" i="1" dirty="0"/>
              <a:t>frustrated or no longer practicable </a:t>
            </a:r>
            <a:r>
              <a:rPr lang="en-US" altLang="en-US" sz="2000" dirty="0"/>
              <a:t>(</a:t>
            </a:r>
            <a:r>
              <a:rPr lang="en-US" altLang="en-US" sz="2000" i="1" dirty="0"/>
              <a:t>Foo </a:t>
            </a:r>
            <a:r>
              <a:rPr lang="en-US" altLang="en-US" sz="2000" i="1" dirty="0" err="1"/>
              <a:t>Peow</a:t>
            </a:r>
            <a:r>
              <a:rPr lang="en-US" altLang="en-US" sz="2000" i="1" dirty="0"/>
              <a:t> Yong Douglas v ERC Prime II Pte Ltd and another appeal </a:t>
            </a:r>
            <a:r>
              <a:rPr lang="en-US" altLang="en-US" sz="2000" dirty="0"/>
              <a:t>[2018] SCGA 67)</a:t>
            </a:r>
          </a:p>
          <a:p>
            <a:r>
              <a:rPr lang="en-SG" altLang="en-US" sz="2000" dirty="0"/>
              <a:t>McPherson (1964) suggested the principle may be stated as follows.</a:t>
            </a:r>
          </a:p>
          <a:p>
            <a:pPr lvl="1"/>
            <a:r>
              <a:rPr lang="en-SG" altLang="en-US" sz="1800" dirty="0"/>
              <a:t>If at the time of formation of the company it is, or it thereafter becomes, impossible or illegal to achieve the main objects for which the company was formed, this will generally constitute sufficient reason for winding up the company. </a:t>
            </a:r>
          </a:p>
          <a:p>
            <a:pPr lvl="1"/>
            <a:r>
              <a:rPr lang="en-SG" altLang="en-US" sz="1800" dirty="0"/>
              <a:t>The impossibility may be the result of physical events or financial causes, but in either case the underlying concept is that the foundation or "substratum" of the company having disappeared, this makes it just and equitable that the company should be dissolved, so that the petitioning shareholder can recover his investment before it is devoted to purposes not fairly contemplated by him at the time he became a member.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2162866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(LOSS OF SUBSTRATUM)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lnSpc>
                <a:spcPct val="110000"/>
              </a:lnSpc>
              <a:buNone/>
            </a:pPr>
            <a:r>
              <a:rPr lang="en-US" sz="2000" b="1" u="sng" dirty="0"/>
              <a:t>Loss of Substratum</a:t>
            </a:r>
          </a:p>
          <a:p>
            <a:r>
              <a:rPr lang="en-US" altLang="en-US" sz="2000" dirty="0"/>
              <a:t>Given the high-bar to establish a loss of substratum, most of the pleadings concerning this ground failed on their facts (e.g., in </a:t>
            </a:r>
            <a:r>
              <a:rPr lang="en-US" altLang="en-US" sz="2000" i="1" dirty="0"/>
              <a:t>Foo </a:t>
            </a:r>
            <a:r>
              <a:rPr lang="en-US" altLang="en-US" sz="2000" i="1" dirty="0" err="1"/>
              <a:t>Peow</a:t>
            </a:r>
            <a:r>
              <a:rPr lang="en-US" altLang="en-US" sz="2000" i="1" dirty="0"/>
              <a:t> Yong Douglas v ERC Prime II Pte Ltd and another appeal </a:t>
            </a:r>
            <a:r>
              <a:rPr lang="en-US" altLang="en-US" sz="2000" dirty="0"/>
              <a:t>[2018] SCGA 67, </a:t>
            </a:r>
            <a:r>
              <a:rPr lang="en-US" altLang="en-US" sz="2000" i="1" dirty="0"/>
              <a:t>Summit Co (S) Pte Ltd v Pacific Biosciences Pte Ltd  </a:t>
            </a:r>
            <a:r>
              <a:rPr lang="en-US" altLang="en-US" sz="2000" dirty="0"/>
              <a:t>[2007] 1 SLR 46, </a:t>
            </a:r>
            <a:r>
              <a:rPr lang="en-US" altLang="en-US" sz="2000" i="1" dirty="0"/>
              <a:t>Ng Sing King v PSA International Pte Ltd </a:t>
            </a:r>
            <a:r>
              <a:rPr lang="en-US" altLang="en-US" sz="2000" dirty="0"/>
              <a:t>[2005] 2 SLR 56, and </a:t>
            </a:r>
            <a:r>
              <a:rPr lang="en-US" altLang="en-US" sz="2000" i="1" dirty="0"/>
              <a:t>Ting </a:t>
            </a:r>
            <a:r>
              <a:rPr lang="en-US" altLang="en-US" sz="2000" i="1" dirty="0" err="1"/>
              <a:t>Shwu</a:t>
            </a:r>
            <a:r>
              <a:rPr lang="en-US" altLang="en-US" sz="2000" i="1" dirty="0"/>
              <a:t> Ping v </a:t>
            </a:r>
            <a:r>
              <a:rPr lang="en-US" altLang="en-US" sz="2000" i="1" dirty="0" err="1"/>
              <a:t>Scanone</a:t>
            </a:r>
            <a:r>
              <a:rPr lang="en-US" altLang="en-US" sz="2000" i="1" dirty="0"/>
              <a:t> Pte Ltd </a:t>
            </a:r>
            <a:r>
              <a:rPr lang="en-US" altLang="en-US" sz="2000" dirty="0"/>
              <a:t>[2017] 1 SLR 95).</a:t>
            </a:r>
          </a:p>
          <a:p>
            <a:r>
              <a:rPr lang="en-US" altLang="en-US" sz="2000" dirty="0"/>
              <a:t>It is not clear whether proof that the company has abandoned the pursuit of the main object is enough, or whether it must be proved that the attainment of the object has become impossible.</a:t>
            </a:r>
          </a:p>
          <a:p>
            <a:pPr lvl="1"/>
            <a:r>
              <a:rPr lang="en-US" altLang="en-US" sz="1800" dirty="0"/>
              <a:t>In the UK, the legal position required proof of the latter.</a:t>
            </a:r>
            <a:endParaRPr lang="en-US" altLang="en-US" sz="2000" dirty="0"/>
          </a:p>
          <a:p>
            <a:pPr lvl="1"/>
            <a:r>
              <a:rPr lang="en-US" altLang="en-US" sz="1800" dirty="0"/>
              <a:t>However, the former pleading succeeded in the case of Ma Wai Fong Kathryn v Trillion Investment Pte Ltd [2019] SGCA 18. In doing so, the court suggested that proof of abandonment of the pursuit of </a:t>
            </a:r>
            <a:r>
              <a:rPr lang="en-US" altLang="en-US" sz="1800" dirty="0" err="1"/>
              <a:t>coy’s</a:t>
            </a:r>
            <a:r>
              <a:rPr lang="en-US" altLang="en-US" sz="1800" dirty="0"/>
              <a:t> main object would be sufficient.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612400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(LOSS OF SUBSTRATUM)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 Wai Fong Kathryn v Trillion Investment Pte Ltd </a:t>
            </a:r>
            <a:r>
              <a:rPr lang="en-US" sz="2000" b="1" dirty="0"/>
              <a:t>[2019] SGCA 18</a:t>
            </a:r>
          </a:p>
          <a:p>
            <a:r>
              <a:rPr lang="en-US" altLang="en-US" sz="2000" b="1" dirty="0"/>
              <a:t>Facts: </a:t>
            </a:r>
            <a:r>
              <a:rPr lang="en-US" altLang="en-US" sz="2000" dirty="0"/>
              <a:t>Three brothers were the primary shareholders in two Singapore incorporated companies (“the Companies”), which they managed based on a relationship of mutual trust and confidence. The appellant, who was the widow and executrix of the estate of one of the brothers, took over her husband’s shares in the Companies when he passed away. In the midst of a tsunami of litigation among the family members, the appellant sought to wind up the Companies under s 254(1)(i) on the grounds that: (a) the relationship of mutual trust and confidence among the brothers in managing the Companies extended to their respective family members and had irretrievably broken down; (b) the Companies had been mismanaged; and (c) there had been a loss of substratum in each of the Companies.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3173193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our previous set of lecture slides (Slide Deck 20), we discussed the notion of incomplete contracting, how this could justify an independent illegality at company law, the concept of personal wrongs, and how the s 216 statutory provision provided potential relief for personal wrongs.</a:t>
            </a:r>
          </a:p>
          <a:p>
            <a:r>
              <a:rPr lang="en-US" altLang="en-US" sz="2000" dirty="0"/>
              <a:t>We also discussed the notion that the default remedy for a s 216 action was that of a </a:t>
            </a:r>
            <a:r>
              <a:rPr lang="en-US" altLang="en-US" sz="2000" b="1" i="1" dirty="0"/>
              <a:t>share buy-out </a:t>
            </a:r>
            <a:r>
              <a:rPr lang="en-US" altLang="en-US" sz="2000" dirty="0"/>
              <a:t>(vis-à-vis the majority shareholder and the minority shareholder).</a:t>
            </a:r>
          </a:p>
          <a:p>
            <a:r>
              <a:rPr lang="en-US" altLang="en-US" sz="2000" dirty="0"/>
              <a:t>However, s 216(2) of the CA permits the court to grant a broad array of remedies, including but not limited to the possibility of a court order that the company be wound up (s 216(2)(f)). </a:t>
            </a:r>
          </a:p>
          <a:p>
            <a:r>
              <a:rPr lang="en-US" altLang="en-US" sz="2000" dirty="0"/>
              <a:t>Thus, one might be surprised that the court has a separate power (distinct from s 216(2)) that allows the court to wind up (i.e., liquidate) the company when it is </a:t>
            </a:r>
            <a:r>
              <a:rPr lang="en-US" altLang="en-US" sz="2000" b="1" i="1" dirty="0"/>
              <a:t>just and equitable </a:t>
            </a:r>
            <a:r>
              <a:rPr lang="en-US" altLang="en-US" sz="2000" dirty="0"/>
              <a:t>to do so (s 125(1)(</a:t>
            </a:r>
            <a:r>
              <a:rPr lang="en-US" altLang="en-US" sz="2000" dirty="0" err="1"/>
              <a:t>i</a:t>
            </a:r>
            <a:r>
              <a:rPr lang="en-US" altLang="en-US" sz="2000" dirty="0"/>
              <a:t>) IRDA).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697507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(LOSS OF SUBSTRATUM)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 Wai Fong Kathryn v Trillion Investment Pte Ltd </a:t>
            </a:r>
            <a:r>
              <a:rPr lang="en-US" sz="2000" b="1" dirty="0"/>
              <a:t>[2019] SGCA 18</a:t>
            </a:r>
          </a:p>
          <a:p>
            <a:r>
              <a:rPr lang="en-US" altLang="en-US" sz="2000" b="1" dirty="0"/>
              <a:t>Held: </a:t>
            </a:r>
            <a:r>
              <a:rPr lang="en-US" altLang="en-US" sz="2000" dirty="0"/>
              <a:t>The</a:t>
            </a:r>
            <a:r>
              <a:rPr lang="en-US" altLang="en-US" sz="2000" b="1" dirty="0"/>
              <a:t> </a:t>
            </a:r>
            <a:r>
              <a:rPr lang="en-US" altLang="en-US" sz="2000" dirty="0"/>
              <a:t>Court of Appeal held that the High Court had erred in its finding that under s 254(1)(</a:t>
            </a:r>
            <a:r>
              <a:rPr lang="en-US" altLang="en-US" sz="2000" dirty="0" err="1"/>
              <a:t>i</a:t>
            </a:r>
            <a:r>
              <a:rPr lang="en-US" altLang="en-US" sz="2000" dirty="0"/>
              <a:t>) the: “… loss of substratum can only be relied upon by a non-founding shareholder if that shareholder has taken up shares on an assumption that the company [would] continue to run a particular business.” In this context, the Court of Appeal stressed that any member may be granted a remedy under s 254(1)(</a:t>
            </a:r>
            <a:r>
              <a:rPr lang="en-US" altLang="en-US" sz="2000" dirty="0" err="1"/>
              <a:t>i</a:t>
            </a:r>
            <a:r>
              <a:rPr lang="en-US" altLang="en-US" sz="2000" dirty="0"/>
              <a:t>), </a:t>
            </a:r>
            <a:r>
              <a:rPr lang="en-US" altLang="en-US" sz="2000" i="1" dirty="0"/>
              <a:t>regardless of the reason for their becoming a member</a:t>
            </a:r>
            <a:r>
              <a:rPr lang="en-US" altLang="en-US" sz="2000" dirty="0"/>
              <a:t>. </a:t>
            </a:r>
          </a:p>
          <a:p>
            <a:r>
              <a:rPr lang="en-US" altLang="en-US" sz="2000" dirty="0"/>
              <a:t>The court stated that loss of substratum will arise where the “main objective of the company can no longer be achieved through no fault on the part of the parties”. </a:t>
            </a:r>
          </a:p>
          <a:p>
            <a:pPr lvl="1"/>
            <a:r>
              <a:rPr lang="en-US" altLang="en-US" sz="1800" dirty="0"/>
              <a:t>E.g. A company that is effectively dormant at the time of application (contrary to what it was set up to do) and its finances are such that the company is no longer viable. In such cases, there is no longer any reasonable prospect that the co will achieve its substratum.</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1959487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(LOSS OF SUBSTRATUM)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Ma Wai Fong Kathryn v Trillion Investment Pte Ltd </a:t>
            </a:r>
            <a:r>
              <a:rPr lang="en-US" sz="2000" b="1" dirty="0"/>
              <a:t>[2019] SGCA 18</a:t>
            </a:r>
          </a:p>
          <a:p>
            <a:r>
              <a:rPr lang="en-US" altLang="en-US" sz="2000" b="1" dirty="0"/>
              <a:t>Held: </a:t>
            </a:r>
            <a:r>
              <a:rPr lang="en-US" altLang="en-US" sz="2000" dirty="0"/>
              <a:t>The “guiding principle” for determining if a s 254(1)(</a:t>
            </a:r>
            <a:r>
              <a:rPr lang="en-US" altLang="en-US" sz="2000" dirty="0" err="1"/>
              <a:t>i</a:t>
            </a:r>
            <a:r>
              <a:rPr lang="en-US" altLang="en-US" sz="2000" dirty="0"/>
              <a:t>) remedy should be granted based on a loss of substratum was: “ … </a:t>
            </a:r>
            <a:r>
              <a:rPr lang="en-US" altLang="en-US" sz="2000" b="1" i="1" dirty="0"/>
              <a:t>whether there is unfairness in keeping the aggrieved shareholder (whatever her reason for becoming a member of the company) locked into a company which is no longer carrying out and/or can no longer carry out the business it set out to do</a:t>
            </a:r>
            <a:r>
              <a:rPr lang="en-US" altLang="en-US" sz="2000" dirty="0"/>
              <a:t>.” </a:t>
            </a:r>
          </a:p>
          <a:p>
            <a:r>
              <a:rPr lang="en-US" altLang="en-US" sz="2000" dirty="0"/>
              <a:t>On the facts, one of the companies, Double Ace, had been dormant after one of the directors, WKN fell ill (and passed away). No business was conducted and the directors were content to leave the company in its dormant state and to hope to gain a windfall if an en bloc sale of Shenton House could be achieved. This was sufficient to show the loss of substratum. </a:t>
            </a:r>
          </a:p>
          <a:p>
            <a:r>
              <a:rPr lang="en-US" altLang="en-US" sz="2000" dirty="0"/>
              <a:t>Comment: This seems to depart from the “contractual frustration” analogy that we alluded to in the introduction. Is this desirable? See Koh et al. (2019).</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5589357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 (LOSS OF SUBSTRATUM)</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Koh et al. (2019): “In some – but not all – cases, the reason that a person becomes a member of a company may be a valuable indication of whether it would be fair to provide a remedy based on a loss of substratum. </a:t>
            </a:r>
            <a:r>
              <a:rPr lang="en-US" altLang="en-US" sz="2000" b="1" i="1" dirty="0"/>
              <a:t>This may occur when the company engages in precisely the type of business that was the reason for the person becoming a member, but that the company’s current business is substantially different from the original purpose for which it was incorporated </a:t>
            </a:r>
            <a:r>
              <a:rPr lang="en-US" altLang="en-US" sz="2000" dirty="0"/>
              <a:t>(that is, the company lost its substratum before the person became a member). Consider a case in which a person buys shares in a telecom company, which continues to operate as a telecom company, but one day the person discovers that the company was originally incorporated to be a paper mill. In this case, which is based on the real-world example of Nokia, there is a clear loss of substratum. However, it would seem unfair to grant a shareholder whose reason for buying shares was to invest in a telecom company a s 254(1)(</a:t>
            </a:r>
            <a:r>
              <a:rPr lang="en-US" altLang="en-US" sz="2000" dirty="0" err="1"/>
              <a:t>i</a:t>
            </a:r>
            <a:r>
              <a:rPr lang="en-US" altLang="en-US" sz="2000" dirty="0"/>
              <a:t>) remedy, as the shareholder received precisely what they bargained for.”</a:t>
            </a:r>
          </a:p>
          <a:p>
            <a:r>
              <a:rPr lang="en-US" altLang="en-US" sz="2000" dirty="0"/>
              <a:t>Possible creation of perverse incentives: Some shareholders may opportunistically threaten to wind-up the company even if they had agreed to the associated corporate purpose when they acquired their shares.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15117883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With the implementation of s 125(3) IRDA (previously s. 254(2A) CA) in 2015, the remedial options under s. 125(1)(</a:t>
            </a:r>
            <a:r>
              <a:rPr lang="en-US" altLang="en-US" sz="2000" dirty="0" err="1"/>
              <a:t>i</a:t>
            </a:r>
            <a:r>
              <a:rPr lang="en-US" altLang="en-US" sz="2000" dirty="0"/>
              <a:t>) IRDA have now been expanded to allow for </a:t>
            </a:r>
            <a:r>
              <a:rPr lang="en-US" altLang="en-US" sz="2000" b="1" i="1" dirty="0"/>
              <a:t>buy-out remedy </a:t>
            </a:r>
            <a:r>
              <a:rPr lang="en-US" altLang="en-US" sz="2000" dirty="0"/>
              <a:t>to be ordered if it is “just and equitable” to do so.</a:t>
            </a:r>
          </a:p>
          <a:p>
            <a:r>
              <a:rPr lang="en-US" altLang="en-US" sz="2000" dirty="0"/>
              <a:t>However, the courts also have a discretion to award a </a:t>
            </a:r>
            <a:r>
              <a:rPr lang="en-US" altLang="en-US" sz="2000" b="1" i="1" dirty="0"/>
              <a:t>winding-up remedy </a:t>
            </a:r>
            <a:r>
              <a:rPr lang="en-US" altLang="en-US" sz="2000" dirty="0"/>
              <a:t>under the unfair prejudice petition pursuant to s 216(2)(f) CA.</a:t>
            </a:r>
          </a:p>
          <a:p>
            <a:r>
              <a:rPr lang="en-US" altLang="en-US" sz="2000" dirty="0"/>
              <a:t>This entails an uncomfortable overlap between the two provisions, since </a:t>
            </a:r>
            <a:r>
              <a:rPr lang="en-US" altLang="en-US" sz="2000" b="1" i="1" dirty="0"/>
              <a:t>both provisions can potentially lead to the same remedies, notwithstanding the different grounds that justify each of them</a:t>
            </a:r>
            <a:r>
              <a:rPr lang="en-US" alt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3300629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the UK, these problems have been somewhat ameliorated as the court </a:t>
            </a:r>
            <a:r>
              <a:rPr lang="en-US" altLang="en-US" sz="2000" i="1" dirty="0"/>
              <a:t>cannot grant a winding up order under the (equivalent) unfair prejudice provision</a:t>
            </a:r>
            <a:r>
              <a:rPr lang="en-US" altLang="en-US" sz="2000" dirty="0"/>
              <a:t>. A recommendation to add this remedy by the Law Commission was rejected by the Company Law Review, for fear that it would lead to abuse.</a:t>
            </a:r>
          </a:p>
          <a:p>
            <a:pPr lvl="1"/>
            <a:r>
              <a:rPr lang="en-US" altLang="en-US" sz="1800" dirty="0"/>
              <a:t>Gower and Davies (2021) argue that this is the correct position, in light of </a:t>
            </a:r>
            <a:r>
              <a:rPr lang="en-US" altLang="en-US" sz="1800" i="1" dirty="0"/>
              <a:t>Apex Global Management v FI Call Ltd</a:t>
            </a:r>
            <a:r>
              <a:rPr lang="en-US" altLang="en-US" sz="1800" dirty="0"/>
              <a:t> [2015] EWHC 3269 where the court held that the principles behind just and equitable winding up provision was specifically designed for these ends (i.e., the winding up remedy).</a:t>
            </a:r>
          </a:p>
          <a:p>
            <a:r>
              <a:rPr lang="en-US" altLang="en-US" sz="2000" dirty="0"/>
              <a:t>Further, under the Insolvency Act 1986 (s 125(2)), the UK courts need not grant a winding up order if it is of the opinion that some alternative remedy is available to the petitioners and that they have acted unreasonably in not pursuing it.</a:t>
            </a:r>
          </a:p>
          <a:p>
            <a:r>
              <a:rPr lang="en-US" altLang="en-US" sz="2000" dirty="0"/>
              <a:t>The UK Courts have also issued practice directions to discourage the routine joining of winding up petitions to unfair prejudice claims, unless a winding up remedy is what is genuinely sought. </a:t>
            </a:r>
          </a:p>
          <a:p>
            <a:r>
              <a:rPr lang="en-US" altLang="en-US" sz="2000" dirty="0"/>
              <a:t>Thus, in the UK, the two provisions are largely </a:t>
            </a:r>
            <a:r>
              <a:rPr lang="en-US" altLang="en-US" sz="2000" b="1" i="1" dirty="0"/>
              <a:t>complimentary</a:t>
            </a:r>
            <a:r>
              <a:rPr lang="en-US" altLang="en-US" sz="2000" dirty="0"/>
              <a:t> vis-a-vis each other, with each provision playing a distinct role.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6007156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Singapore, however, problematic issues remain concerning the relationship between s 216 CA and s 125(1)(</a:t>
            </a:r>
            <a:r>
              <a:rPr lang="en-US" altLang="en-US" sz="2000" dirty="0" err="1"/>
              <a:t>i</a:t>
            </a:r>
            <a:r>
              <a:rPr lang="en-US" altLang="en-US" sz="2000" dirty="0"/>
              <a:t>) IRDA. There are two key issues at hand.</a:t>
            </a:r>
          </a:p>
          <a:p>
            <a:r>
              <a:rPr lang="en-US" altLang="en-US" sz="2000" dirty="0"/>
              <a:t>First, as compared to the UK, there is (at least ostensibly) greater remedial flexibility. </a:t>
            </a:r>
          </a:p>
          <a:p>
            <a:pPr lvl="1"/>
            <a:r>
              <a:rPr lang="en-US" altLang="en-US" sz="2000" dirty="0"/>
              <a:t>While the court may order a winding up under s 216, they have emphasized that this is </a:t>
            </a:r>
            <a:r>
              <a:rPr lang="en-US" altLang="en-US" sz="2000" i="1" dirty="0"/>
              <a:t>very much a remedy of last resort </a:t>
            </a:r>
            <a:r>
              <a:rPr lang="en-US" altLang="en-US" sz="2000" dirty="0"/>
              <a:t>(see </a:t>
            </a:r>
            <a:r>
              <a:rPr lang="en-US" altLang="en-US" sz="2000" i="1" dirty="0"/>
              <a:t>Lim Swee Khiang v Borden Co (Pte) Ltd </a:t>
            </a:r>
            <a:r>
              <a:rPr lang="en-US" altLang="en-US" sz="2000" dirty="0"/>
              <a:t>[2006] 4 SLR 745)</a:t>
            </a:r>
          </a:p>
          <a:p>
            <a:pPr lvl="1"/>
            <a:r>
              <a:rPr lang="en-US" altLang="en-US" sz="2000" dirty="0"/>
              <a:t>This suggests that if the petitioners are seeking a winding up order, they should pursue their claims under s 125(1)(</a:t>
            </a:r>
            <a:r>
              <a:rPr lang="en-US" altLang="en-US" sz="2000" dirty="0" err="1"/>
              <a:t>i</a:t>
            </a:r>
            <a:r>
              <a:rPr lang="en-US" altLang="en-US" sz="2000" dirty="0"/>
              <a:t>) IRDA instead of s 216 CA.</a:t>
            </a:r>
          </a:p>
          <a:p>
            <a:pPr lvl="1"/>
            <a:r>
              <a:rPr lang="en-US" altLang="en-US" sz="2000" dirty="0"/>
              <a:t>On the other hand, does this mean that if the petitioners are seeking a buy-out order, the appropriate claim is that of s 216 CA? This does not necessarily follow as a logical corollary.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9695515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Second, in </a:t>
            </a:r>
            <a:r>
              <a:rPr lang="en-US" altLang="en-US" sz="2000" i="1" dirty="0"/>
              <a:t>Sim Yong Kim v Evenstar Investments Pte Ltd </a:t>
            </a:r>
            <a:r>
              <a:rPr lang="en-US" altLang="en-US" sz="2000" dirty="0"/>
              <a:t>[2006] 3 SLR 827, we have already noted that the court there held that “the two provisions should therefore be treated as prescribing different grounds to warrant winding up, rather than raising the threshold of the “just and equitable” jurisdiction to allow winding up as a higher order remedy for more severe “oppression” case.”</a:t>
            </a:r>
          </a:p>
          <a:p>
            <a:r>
              <a:rPr lang="en-US" altLang="en-US" sz="2000" dirty="0"/>
              <a:t>However, </a:t>
            </a:r>
            <a:r>
              <a:rPr lang="en-US" altLang="en-US" sz="2000" i="1" dirty="0"/>
              <a:t>Sim Yong Kim v Evenstar Investments Pte Ltd </a:t>
            </a:r>
            <a:r>
              <a:rPr lang="en-US" altLang="en-US" sz="2000" dirty="0"/>
              <a:t>[2006] 3 SLR 827 was decided prior to the addition of the buyout remedy in s 125(3) IRDA.</a:t>
            </a:r>
          </a:p>
          <a:p>
            <a:pPr lvl="1"/>
            <a:r>
              <a:rPr lang="en-US" altLang="en-US" sz="2000" dirty="0"/>
              <a:t>Furthermore, the court further </a:t>
            </a:r>
            <a:r>
              <a:rPr lang="en-US" altLang="en-US" sz="2000" b="1" i="1" dirty="0"/>
              <a:t>held that “the concept of unfairness applies to both”</a:t>
            </a:r>
            <a:r>
              <a:rPr lang="en-US" altLang="en-US" sz="2000" dirty="0"/>
              <a:t> the unfair prejudice provision in s 216 CA as well as the just and equitable winding up provision in s 125(1)(</a:t>
            </a:r>
            <a:r>
              <a:rPr lang="en-US" altLang="en-US" sz="2000" dirty="0" err="1"/>
              <a:t>i</a:t>
            </a:r>
            <a:r>
              <a:rPr lang="en-US" altLang="en-US" sz="2000" dirty="0"/>
              <a:t>) IRDA.</a:t>
            </a:r>
          </a:p>
          <a:p>
            <a:pPr lvl="1"/>
            <a:r>
              <a:rPr lang="en-US" altLang="en-US" sz="2000" dirty="0"/>
              <a:t>What does this notion of “unfairness” under s 125(3) entail? Recall that the “no-fault” grounds of establishing a just and equitable winding up provision (e.g., deadlock, breakdown of mutual trust and confidence) do not seem to invoke any concepts of “unfairness”/fault.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731326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relation to the first issue, recall that in </a:t>
            </a:r>
            <a:r>
              <a:rPr lang="en-US" altLang="en-US" sz="2000" i="1" dirty="0"/>
              <a:t>O’Neill v Phillips</a:t>
            </a:r>
            <a:r>
              <a:rPr lang="en-US" altLang="en-US" sz="2000" dirty="0"/>
              <a:t>, the House of Lords rejected the argument that where a shareholder in a quasi-partnership has lost trust and confidence in another, he is entitled, as a result of the unfair prejudice provision, to exit the company at will.</a:t>
            </a:r>
          </a:p>
          <a:p>
            <a:r>
              <a:rPr lang="en-US" altLang="en-US" sz="2000" dirty="0"/>
              <a:t>Recall also that a breakdown of a quasi-partnership is particularly problematic (insofar as the doctrine is concerned) as it may led by both (1) a breakdown of trust and confidence amongst the members of the quasi-partnership as well as (2) a breach of an informal agreement between members of the quasi-partnership.</a:t>
            </a:r>
          </a:p>
          <a:p>
            <a:r>
              <a:rPr lang="en-US" altLang="en-US" sz="2000" dirty="0"/>
              <a:t>While the Singapore courts have not expressly adopted </a:t>
            </a:r>
            <a:r>
              <a:rPr lang="en-US" altLang="en-US" sz="2000" i="1" dirty="0"/>
              <a:t>O’Neill v Phillips </a:t>
            </a:r>
            <a:r>
              <a:rPr lang="en-US" altLang="en-US" sz="2000" dirty="0"/>
              <a:t>on this exact issue</a:t>
            </a:r>
            <a:r>
              <a:rPr lang="en-US" altLang="en-US" sz="2000" i="1" dirty="0"/>
              <a:t>, </a:t>
            </a:r>
            <a:r>
              <a:rPr lang="en-US" altLang="en-US" sz="2000" dirty="0"/>
              <a:t>the position is somewhat similar after the case of </a:t>
            </a:r>
            <a:r>
              <a:rPr lang="en-US" altLang="en-US" sz="2000" i="1" dirty="0"/>
              <a:t>Ting </a:t>
            </a:r>
            <a:r>
              <a:rPr lang="en-US" altLang="en-US" sz="2000" i="1" dirty="0" err="1"/>
              <a:t>Shwu</a:t>
            </a:r>
            <a:r>
              <a:rPr lang="en-US" altLang="en-US" sz="2000" i="1" dirty="0"/>
              <a:t> Ping v </a:t>
            </a:r>
            <a:r>
              <a:rPr lang="en-US" altLang="en-US" sz="2000" i="1" dirty="0" err="1"/>
              <a:t>Scanone</a:t>
            </a:r>
            <a:r>
              <a:rPr lang="en-US" altLang="en-US" sz="2000" i="1" dirty="0"/>
              <a:t> Pte Ltd </a:t>
            </a:r>
            <a:r>
              <a:rPr lang="en-US" altLang="en-US" sz="2000" dirty="0"/>
              <a:t>[2017] 1 SLR 95.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7067088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Ting Shwu Ping v Scanone Pte Ltd </a:t>
            </a:r>
            <a:r>
              <a:rPr lang="en-US" sz="2000" b="1" dirty="0"/>
              <a:t>[2016] SGCA 65</a:t>
            </a:r>
          </a:p>
          <a:p>
            <a:r>
              <a:rPr lang="en-US" altLang="en-US" sz="2000" b="1" dirty="0"/>
              <a:t>Facts: </a:t>
            </a:r>
            <a:r>
              <a:rPr lang="en-US" altLang="en-US" sz="2000" dirty="0"/>
              <a:t>The company was a quasi-partnership between Chng and Chan. The articles of the company provided for a valuation mechanism if a member wished to transfer his shares.  After Chng’s death, his widow was desirous of selling the shares but she could not reach an agreement with Chan on the sale price. She applied for the company to be wound up but sought relief primarily under the new s 254(2A).</a:t>
            </a:r>
          </a:p>
          <a:p>
            <a:r>
              <a:rPr lang="en-US" altLang="en-US" sz="2000" b="1" dirty="0"/>
              <a:t>Held: </a:t>
            </a:r>
            <a:r>
              <a:rPr lang="en-US" altLang="en-US" sz="2000" dirty="0"/>
              <a:t>The trial judge dismissed her application and his decision was affirmed by the CA on appeal.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30753676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1700" b="1" i="1" dirty="0"/>
              <a:t>Ting Shwu Ping v Scanone Pte Ltd </a:t>
            </a:r>
            <a:r>
              <a:rPr lang="en-US" sz="1700" b="1" dirty="0"/>
              <a:t>[2016] SGCA 65</a:t>
            </a:r>
          </a:p>
          <a:p>
            <a:r>
              <a:rPr lang="en-US" altLang="en-US" sz="1700" b="1" dirty="0"/>
              <a:t>Held: </a:t>
            </a:r>
            <a:r>
              <a:rPr lang="en-US" altLang="en-US" sz="1700" dirty="0"/>
              <a:t>The Court of Appeal provided several reasons:</a:t>
            </a:r>
          </a:p>
          <a:p>
            <a:pPr marL="457200" indent="-457200">
              <a:buFont typeface="+mj-lt"/>
              <a:buAutoNum type="arabicPeriod"/>
            </a:pPr>
            <a:r>
              <a:rPr lang="en-US" altLang="en-US" sz="1700" dirty="0"/>
              <a:t>The quasi-partnership came to an end with Chng’s death. His widow did not have any personal relations with Chan entitling her to the imposition of equitable considerations on the company’s articles.</a:t>
            </a:r>
          </a:p>
          <a:p>
            <a:pPr marL="457200" indent="-457200">
              <a:buFont typeface="+mj-lt"/>
              <a:buAutoNum type="arabicPeriod"/>
            </a:pPr>
            <a:r>
              <a:rPr lang="en-US" altLang="en-US" sz="1700" dirty="0"/>
              <a:t>Chan’s refusal to pay her a salary or to reconsider the company’s policy of not declaring dividends is </a:t>
            </a:r>
            <a:r>
              <a:rPr lang="en-US" altLang="en-US" sz="1700" i="1" dirty="0"/>
              <a:t>prima facie</a:t>
            </a:r>
            <a:r>
              <a:rPr lang="en-US" altLang="en-US" sz="1700" dirty="0"/>
              <a:t> unfair [more on this later], justifying a just and equitable winding up. </a:t>
            </a:r>
          </a:p>
          <a:p>
            <a:pPr marL="781192" lvl="1" indent="-457200">
              <a:buFont typeface="+mj-lt"/>
              <a:buAutoNum type="alphaLcParenR"/>
            </a:pPr>
            <a:r>
              <a:rPr lang="en-US" altLang="en-US" sz="1700" dirty="0"/>
              <a:t>However, this is subject to whether the sale option in the articles would negate the unfairness.</a:t>
            </a:r>
          </a:p>
          <a:p>
            <a:pPr marL="457200" indent="-457200">
              <a:buFont typeface="+mj-lt"/>
              <a:buAutoNum type="arabicPeriod"/>
            </a:pPr>
            <a:r>
              <a:rPr lang="en-US" altLang="en-US" sz="1700" dirty="0"/>
              <a:t>If there is a sale option which the other shareholders are willing to comply with, the mechanism should generally be adopted, unless </a:t>
            </a:r>
          </a:p>
          <a:p>
            <a:pPr marL="781192" lvl="1" indent="-457200">
              <a:buFont typeface="+mj-lt"/>
              <a:buAutoNum type="alphaLcParenR"/>
            </a:pPr>
            <a:r>
              <a:rPr lang="en-US" altLang="en-US" sz="1700" dirty="0"/>
              <a:t>the disaffected shareholder is entitled to have his shares valued in some other way; or </a:t>
            </a:r>
          </a:p>
          <a:p>
            <a:pPr marL="781192" lvl="1" indent="-457200">
              <a:buFont typeface="+mj-lt"/>
              <a:buAutoNum type="alphaLcParenR"/>
            </a:pPr>
            <a:r>
              <a:rPr lang="en-US" altLang="en-US" sz="1700" dirty="0"/>
              <a:t>there is bad faith or impropriety in the respondents’ conduct (eg, conduct which has affected the value of the shares); or </a:t>
            </a:r>
          </a:p>
          <a:p>
            <a:pPr marL="781192" lvl="1" indent="-457200">
              <a:buFont typeface="+mj-lt"/>
              <a:buAutoNum type="alphaLcParenR"/>
            </a:pPr>
            <a:r>
              <a:rPr lang="en-US" altLang="en-US" sz="1700" dirty="0"/>
              <a:t>the articles provide for some arbitrary or artificial method of valuation.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2032141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It is important to note that court orders providing for the winding-up of the company or share buy-outs are </a:t>
            </a:r>
            <a:r>
              <a:rPr lang="en-US" altLang="en-US" sz="2000" b="1" i="1" dirty="0"/>
              <a:t>remedies, not rights</a:t>
            </a:r>
            <a:r>
              <a:rPr lang="en-US" altLang="en-US" sz="2000" dirty="0"/>
              <a:t>. </a:t>
            </a:r>
          </a:p>
          <a:p>
            <a:r>
              <a:rPr lang="en-US" altLang="en-US" sz="2000" dirty="0"/>
              <a:t>When a court orders a share buy-out under s 216 CA, the underlying conceptual basis for the buy-out is that of “unfair prejudice” (which we determined loosely as “commercial unfairness” in Slide Deck 20).</a:t>
            </a:r>
          </a:p>
          <a:p>
            <a:pPr lvl="1"/>
            <a:r>
              <a:rPr lang="en-US" altLang="en-US" sz="2000" dirty="0"/>
              <a:t>For instance, if the majority shareholders were to violate a prior informal arrangement amongst the members, this would lead to commercial unfairness (</a:t>
            </a:r>
            <a:r>
              <a:rPr lang="en-US" sz="2000" i="1" dirty="0"/>
              <a:t>O’Neill v Phillips</a:t>
            </a:r>
            <a:r>
              <a:rPr lang="en-US" sz="2000" dirty="0"/>
              <a:t>).</a:t>
            </a:r>
          </a:p>
          <a:p>
            <a:pPr lvl="1"/>
            <a:r>
              <a:rPr lang="en-US" altLang="en-US" sz="2000" dirty="0"/>
              <a:t>Here, the underlying “right” is based on a breach of equitable considerations – which we discussed in our last lecture.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2254929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Ting Shwu Ping v Scanone Pte Ltd </a:t>
            </a:r>
            <a:r>
              <a:rPr lang="en-US" sz="2000" b="1" dirty="0"/>
              <a:t>[2016] SGCA 65 </a:t>
            </a:r>
          </a:p>
          <a:p>
            <a:r>
              <a:rPr lang="en-US" altLang="en-US" sz="2000" b="1" dirty="0"/>
              <a:t>Held: </a:t>
            </a:r>
            <a:r>
              <a:rPr lang="en-US" altLang="en-US" sz="2000" dirty="0"/>
              <a:t>As a buyout is available under both s 216 and s 125(3), would asking for the latter as the primary remedy in a just and equitable application be an abuse of process? Three situations:</a:t>
            </a:r>
          </a:p>
          <a:p>
            <a:pPr marL="457200" indent="-457200">
              <a:buFont typeface="+mj-lt"/>
              <a:buAutoNum type="arabicPeriod"/>
            </a:pPr>
            <a:r>
              <a:rPr lang="en-US" altLang="en-US" sz="2000" dirty="0"/>
              <a:t>Where an applicant had </a:t>
            </a:r>
            <a:r>
              <a:rPr lang="en-US" altLang="en-US" sz="2000" b="1" i="1" dirty="0"/>
              <a:t>no other recourse to a buy-out remedy (e.g. if there is no unfair conduct), there is no abuse in applying under s 125(1)(i) for the sole or main purpose of obtaining a s 125(3) remedy. </a:t>
            </a:r>
          </a:p>
          <a:p>
            <a:pPr marL="457200" indent="-457200">
              <a:buFont typeface="+mj-lt"/>
              <a:buAutoNum type="arabicPeriod"/>
            </a:pPr>
            <a:r>
              <a:rPr lang="en-US" altLang="en-US" sz="2000" dirty="0"/>
              <a:t>Where a s 216 remedy was available, an application under s 125(1)(i) to seek a s 125(3) remedy, </a:t>
            </a:r>
            <a:r>
              <a:rPr lang="en-US" altLang="en-US" sz="2000" b="1" i="1" dirty="0"/>
              <a:t>the court may, depending on the facts, infer that the application was motivated by a collateral purpose. </a:t>
            </a:r>
            <a:r>
              <a:rPr lang="en-US" altLang="en-US" sz="2000" dirty="0"/>
              <a:t>This is a fact specific enquiry.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22984773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Ting Shwu Ping v Scanone Pte Ltd </a:t>
            </a:r>
            <a:r>
              <a:rPr lang="en-US" sz="2000" b="1" dirty="0"/>
              <a:t>[2016] SGCA 65 </a:t>
            </a:r>
          </a:p>
          <a:p>
            <a:r>
              <a:rPr lang="en-US" altLang="en-US" sz="2000" b="1" dirty="0"/>
              <a:t>Held:</a:t>
            </a:r>
            <a:endParaRPr lang="en-US" altLang="en-US" sz="2000" dirty="0"/>
          </a:p>
          <a:p>
            <a:pPr marL="457200" indent="-457200">
              <a:buFont typeface="+mj-lt"/>
              <a:buAutoNum type="arabicPeriod" startAt="3"/>
            </a:pPr>
            <a:r>
              <a:rPr lang="en-US" altLang="en-US" sz="2000" dirty="0"/>
              <a:t>While it could not be said that the existence of a procedure for a share buy-out in a company’s articles automatically, as a matter of law, barred winding-up applications, it did have a significant impact on the court’s analysis of whether “sufficient cause” had been demonstrated to justify a winding up and on whether the application was in fact brought with a collateral purpose such as to amount to an abuse of process.</a:t>
            </a:r>
          </a:p>
          <a:p>
            <a:r>
              <a:rPr lang="en-US" altLang="en-US" sz="2000" dirty="0"/>
              <a:t>Do you find the reasoning in (3) persuasive? Does a buyout always have the same effect as liquidation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18061588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relation to the second issue, the problem concerns the definition of “unfairness” and its relation to the concept of “just and equitable” grounds in s 125(1)(</a:t>
            </a:r>
            <a:r>
              <a:rPr lang="en-US" altLang="en-US" sz="2000" dirty="0" err="1"/>
              <a:t>i</a:t>
            </a:r>
            <a:r>
              <a:rPr lang="en-US" altLang="en-US" sz="2000" dirty="0"/>
              <a:t>) IRDA, since the court in </a:t>
            </a:r>
            <a:r>
              <a:rPr lang="en-US" altLang="en-US" sz="2000" i="1" dirty="0"/>
              <a:t>Sim Yong Kim v Evenstar Investments Pte Ltd</a:t>
            </a:r>
            <a:r>
              <a:rPr lang="en-US" altLang="en-US" sz="2000" dirty="0"/>
              <a:t> [2006] 3 SLR 827 held that “the concept of unfairness applies to both” provisions. </a:t>
            </a:r>
          </a:p>
          <a:p>
            <a:pPr lvl="1"/>
            <a:r>
              <a:rPr lang="en-US" altLang="en-US" sz="1800" dirty="0"/>
              <a:t>We also suggested that this contradicted the idea that “just and equitable” grounds are primarily based on the lack of fault, as per the UK’s position.</a:t>
            </a:r>
          </a:p>
          <a:p>
            <a:r>
              <a:rPr lang="en-US" altLang="en-US" sz="2000" dirty="0"/>
              <a:t>This notion of “unfairness” has been subsequently clarified in the case of </a:t>
            </a:r>
            <a:r>
              <a:rPr lang="en-US" altLang="en-US" sz="2000" i="1" dirty="0"/>
              <a:t>Perennial (Capitol) Pte Ltd v Capitol Investment Holdings Pte Ltd</a:t>
            </a:r>
            <a:r>
              <a:rPr lang="en-US" altLang="en-US" sz="2000" dirty="0"/>
              <a:t> [2018] SGCA 11, where the court held that </a:t>
            </a:r>
            <a:r>
              <a:rPr lang="en-US" altLang="en-US" sz="2000" b="1" i="1" dirty="0"/>
              <a:t>the core of “unfairness” in s. 125(1)(</a:t>
            </a:r>
            <a:r>
              <a:rPr lang="en-US" altLang="en-US" sz="2000" b="1" i="1" dirty="0" err="1"/>
              <a:t>i</a:t>
            </a:r>
            <a:r>
              <a:rPr lang="en-US" altLang="en-US" sz="2000" b="1" i="1" dirty="0"/>
              <a:t>) IRDA lies in the aggrieved parties inability to exit, and not in the impasse between shareholders. </a:t>
            </a:r>
          </a:p>
          <a:p>
            <a:pPr lvl="1"/>
            <a:r>
              <a:rPr lang="en-US" altLang="en-US" sz="1800" dirty="0"/>
              <a:t>As such, if a mechanism for exit exists, that would normally negate the “unfairness” caused. But don’t all private companies have restrictions on exit (transfer)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505750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Perennial (Capitol) Pte Ltd v Capitol Investment Holdings Pte Ltd </a:t>
            </a:r>
            <a:r>
              <a:rPr lang="en-US" sz="2000" b="1" dirty="0"/>
              <a:t>[2018] SGCA 11 </a:t>
            </a:r>
          </a:p>
          <a:p>
            <a:r>
              <a:rPr lang="en-US" altLang="en-US" sz="2000" b="1" dirty="0"/>
              <a:t>Facts: </a:t>
            </a:r>
            <a:r>
              <a:rPr lang="en-US" altLang="en-US" sz="2000" dirty="0"/>
              <a:t>The parties were equal shareholders in a joint venture to develop several buildings subject to conservation as part of a larger mixed-use development. As the parties were deadlocked over several key business decisions, the plaintiff applied for the company to be wound up under s. 254(1)(</a:t>
            </a:r>
            <a:r>
              <a:rPr lang="en-US" altLang="en-US" sz="2000" dirty="0" err="1"/>
              <a:t>i</a:t>
            </a:r>
            <a:r>
              <a:rPr lang="en-US" altLang="en-US" sz="2000" dirty="0"/>
              <a:t>) on the basis that there was a loss of mutual trust and confidence in a quasi-partnership. Notably, the plaintiff submitted that a buyout under s 254(2A) should be preferred to a winding-up, as the joint venture remained financially viable.</a:t>
            </a:r>
          </a:p>
          <a:p>
            <a:r>
              <a:rPr lang="en-US" altLang="en-US" sz="2000" b="1" dirty="0"/>
              <a:t>Held: </a:t>
            </a:r>
            <a:r>
              <a:rPr lang="en-US" altLang="en-US" sz="2000" dirty="0"/>
              <a:t>Affirming the High Court’s decision, the Court of Appeal declined to grant relief under s 254(2A) </a:t>
            </a:r>
            <a:r>
              <a:rPr lang="en-US" altLang="en-US" sz="2000" b="1" i="1" dirty="0"/>
              <a:t>on the ground that a pre-emption clause was provided in the company’s constitution</a:t>
            </a:r>
            <a:r>
              <a:rPr lang="en-US" altLang="en-US" sz="2000" dirty="0"/>
              <a:t>. In particular, the court reasoned that </a:t>
            </a:r>
            <a:r>
              <a:rPr lang="en-US" altLang="en-US" sz="2000" b="1" i="1" dirty="0"/>
              <a:t>the plaintiff should have used the contractually agreed upon pre-emption clause to exit the company by selling its shares to the defendant.  </a:t>
            </a:r>
            <a:r>
              <a:rPr lang="en-US" altLang="en-US" sz="2000" dirty="0"/>
              <a:t>Conversely, given that the pre-emption clause was unused, the court was unwilling to exercise its authority under s 254(2A) to order a buy-out.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3531784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Perennial (Capitol) Pte Ltd v Capitol Investment Holdings Pte Ltd </a:t>
            </a:r>
            <a:r>
              <a:rPr lang="en-US" sz="2000" b="1" dirty="0"/>
              <a:t>[2018] SGCA 11 </a:t>
            </a:r>
          </a:p>
          <a:p>
            <a:r>
              <a:rPr lang="en-US" altLang="en-US" sz="2000" b="1" dirty="0"/>
              <a:t>Held: </a:t>
            </a:r>
            <a:r>
              <a:rPr lang="en-US" altLang="en-US" sz="2000" dirty="0"/>
              <a:t>“</a:t>
            </a:r>
            <a:r>
              <a:rPr lang="en-US" altLang="en-US" sz="2000" b="1" i="1" dirty="0"/>
              <a:t>The notion of unfairness is the foundation of the court’s jurisdiction under s 254(1)(</a:t>
            </a:r>
            <a:r>
              <a:rPr lang="en-US" altLang="en-US" sz="2000" b="1" i="1" dirty="0" err="1"/>
              <a:t>i</a:t>
            </a:r>
            <a:r>
              <a:rPr lang="en-US" altLang="en-US" sz="2000" b="1" i="1" dirty="0"/>
              <a:t>) of the Companies Act. The words “just and equitable” are “words of the widest significance, and do not limit the jurisdiction of the Court to any case”</a:t>
            </a:r>
            <a:r>
              <a:rPr lang="en-US" altLang="en-US" sz="2000" dirty="0"/>
              <a:t> (</a:t>
            </a:r>
            <a:r>
              <a:rPr lang="en-US" altLang="en-US" sz="2000" i="1" dirty="0"/>
              <a:t>Chow Kwok </a:t>
            </a:r>
            <a:r>
              <a:rPr lang="en-US" altLang="en-US" sz="2000" i="1" dirty="0" err="1"/>
              <a:t>Chuen</a:t>
            </a:r>
            <a:r>
              <a:rPr lang="en-US" altLang="en-US" sz="2000" i="1" dirty="0"/>
              <a:t> </a:t>
            </a:r>
            <a:r>
              <a:rPr lang="en-US" altLang="en-US" sz="2000" dirty="0"/>
              <a:t>at [14]). This broad phraseology, however, does not give the court carte blanche – it is a jurisdiction that has to be exercised with caution, particularly where the making of such an order would have the effect of releasing the applicant from any obligation to comply with the scheme of things provided under the memorandum and articles of association (</a:t>
            </a:r>
            <a:r>
              <a:rPr lang="en-US" altLang="en-US" sz="2000" i="1" dirty="0"/>
              <a:t>Chow Kwok </a:t>
            </a:r>
            <a:r>
              <a:rPr lang="en-US" altLang="en-US" sz="2000" i="1" dirty="0" err="1"/>
              <a:t>Chuen</a:t>
            </a:r>
            <a:r>
              <a:rPr lang="en-US" altLang="en-US" sz="2000" i="1" dirty="0"/>
              <a:t> </a:t>
            </a:r>
            <a:r>
              <a:rPr lang="en-US" altLang="en-US" sz="2000" dirty="0"/>
              <a:t>at [19])….At [74] of </a:t>
            </a:r>
            <a:r>
              <a:rPr lang="en-US" altLang="en-US" sz="2000" i="1" dirty="0"/>
              <a:t>Ting </a:t>
            </a:r>
            <a:r>
              <a:rPr lang="en-US" altLang="en-US" sz="2000" i="1" dirty="0" err="1"/>
              <a:t>Shwu</a:t>
            </a:r>
            <a:r>
              <a:rPr lang="en-US" altLang="en-US" sz="2000" i="1" dirty="0"/>
              <a:t> Ping</a:t>
            </a:r>
            <a:r>
              <a:rPr lang="en-US" altLang="en-US" sz="2000" dirty="0"/>
              <a:t>, we endorsed the approach taken by the House of Lords to the just and equitable winding-up jurisdiction in </a:t>
            </a:r>
            <a:r>
              <a:rPr lang="en-US" altLang="en-US" sz="2000" i="1" dirty="0"/>
              <a:t>Ebrahimi v Westbourne Galleries Ltd </a:t>
            </a:r>
            <a:r>
              <a:rPr lang="en-US" altLang="en-US" sz="2000" dirty="0"/>
              <a:t>[1973] AC 360 (“</a:t>
            </a:r>
            <a:r>
              <a:rPr lang="en-US" altLang="en-US" sz="2000" i="1" dirty="0"/>
              <a:t>Ebrahimi</a:t>
            </a:r>
            <a:r>
              <a:rPr lang="en-US" altLang="en-US" sz="2000" dirty="0"/>
              <a:t>”) – </a:t>
            </a:r>
            <a:r>
              <a:rPr lang="en-US" altLang="en-US" sz="2000" dirty="0" err="1"/>
              <a:t>ie</a:t>
            </a:r>
            <a:r>
              <a:rPr lang="en-US" altLang="en-US" sz="2000" dirty="0"/>
              <a:t>, it is a jurisdiction permitting the court to superimpose equitable considerations on the exercise of legal rights…”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35549197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a:t>
            </a:r>
            <a:r>
              <a:rPr lang="en-US" dirty="0" err="1"/>
              <a:t>uP</a:t>
            </a:r>
            <a:r>
              <a:rPr lang="en-US" dirty="0"/>
              <a:t>: RELATIONSHIP WITH UNFAIR PREJUDICE</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3713"/>
            <a:ext cx="11029615" cy="4355769"/>
          </a:xfrm>
        </p:spPr>
        <p:txBody>
          <a:bodyPr>
            <a:noAutofit/>
          </a:bodyPr>
          <a:lstStyle/>
          <a:p>
            <a:pPr marL="0" indent="0">
              <a:buNone/>
            </a:pPr>
            <a:r>
              <a:rPr lang="en-US" sz="2000" b="1" i="1" dirty="0"/>
              <a:t>Perennial (Capitol) Pte Ltd v Capitol Investment Holdings Pte Ltd </a:t>
            </a:r>
            <a:r>
              <a:rPr lang="en-US" sz="2000" b="1" dirty="0"/>
              <a:t>[2018] SGCA 11 </a:t>
            </a:r>
          </a:p>
          <a:p>
            <a:r>
              <a:rPr lang="en-US" altLang="en-US" sz="2000" b="1" dirty="0"/>
              <a:t>Held: </a:t>
            </a:r>
            <a:r>
              <a:rPr lang="en-US" altLang="en-US" sz="2000" dirty="0"/>
              <a:t>“</a:t>
            </a:r>
            <a:r>
              <a:rPr lang="en-US" altLang="en-US" sz="2000" b="1" i="1" dirty="0"/>
              <a:t>Thus, unfairness lies in the inability to exit, and not in the impasse between shareholders. </a:t>
            </a:r>
            <a:r>
              <a:rPr lang="en-US" altLang="en-US" sz="2000" dirty="0"/>
              <a:t>For completeness, even in situations where the shareholder is being </a:t>
            </a:r>
            <a:r>
              <a:rPr lang="en-US" altLang="en-US" sz="2000" dirty="0" err="1"/>
              <a:t>marginalised</a:t>
            </a:r>
            <a:r>
              <a:rPr lang="en-US" altLang="en-US" sz="2000" dirty="0"/>
              <a:t> or shut out from management, or where there is a loss of trust and confidence, it is the notion of being locked into such a situation that is unfair (see, </a:t>
            </a:r>
            <a:r>
              <a:rPr lang="en-US" altLang="en-US" sz="2000" dirty="0" err="1"/>
              <a:t>eg</a:t>
            </a:r>
            <a:r>
              <a:rPr lang="en-US" altLang="en-US" sz="2000" dirty="0"/>
              <a:t>, </a:t>
            </a:r>
            <a:r>
              <a:rPr lang="en-US" altLang="en-US" sz="2000" i="1" dirty="0"/>
              <a:t>Re C &amp; MB Holdings Ltd</a:t>
            </a:r>
            <a:r>
              <a:rPr lang="en-US" altLang="en-US" sz="2000" dirty="0"/>
              <a:t> [2017] 1 BCLC 269 at [60]; </a:t>
            </a:r>
            <a:r>
              <a:rPr lang="en-US" altLang="en-US" sz="2000" i="1" dirty="0"/>
              <a:t>Re </a:t>
            </a:r>
            <a:r>
              <a:rPr lang="en-US" altLang="en-US" sz="2000" i="1" dirty="0" err="1"/>
              <a:t>Elgindata</a:t>
            </a:r>
            <a:r>
              <a:rPr lang="en-US" altLang="en-US" sz="2000" i="1" dirty="0"/>
              <a:t> Ltd </a:t>
            </a:r>
            <a:r>
              <a:rPr lang="en-US" altLang="en-US" sz="2000" dirty="0"/>
              <a:t>[1991] BCLC 959 at 1005g). It therefore follows that in the usual case, </a:t>
            </a:r>
            <a:r>
              <a:rPr lang="en-US" altLang="en-US" sz="2000" b="1" i="1" dirty="0"/>
              <a:t>having a mechanism for exit negates the unfairness </a:t>
            </a:r>
            <a:r>
              <a:rPr lang="en-US" altLang="en-US" sz="2000" dirty="0"/>
              <a:t>required to justify winding up on the just and equitable ground…”</a:t>
            </a:r>
          </a:p>
          <a:p>
            <a:r>
              <a:rPr lang="en-US" altLang="en-US" sz="2000" dirty="0"/>
              <a:t>Comment: Is this appropriate? Recall that the entire premise of shareholding depends on the idea of the lack of a shareholder’s unilateral right to withdraw his/her capital (i.e., liquidation protection). If there are no constitutional exit rights, is it necessarily “unfair” for capital to be “locked-into” the company?</a:t>
            </a:r>
          </a:p>
          <a:p>
            <a:r>
              <a:rPr lang="en-US" altLang="en-US" sz="2000" dirty="0"/>
              <a:t>Does </a:t>
            </a:r>
            <a:r>
              <a:rPr lang="en-US" altLang="en-US" sz="2000" i="1" dirty="0"/>
              <a:t>Perennial (Capitol) </a:t>
            </a:r>
            <a:r>
              <a:rPr lang="en-US" altLang="en-US" sz="2000" dirty="0"/>
              <a:t>allow for a quasi-appraisal right beyond the standard grounds of “no-fault” J&amp;E winding up?</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546193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Meng Seng: “Has the law on s 216, s 216A and s 125(1)(i) IRDA become unnecessarily complicated?”</a:t>
            </a:r>
          </a:p>
          <a:p>
            <a:r>
              <a:rPr lang="en-US" altLang="en-US" sz="2000" dirty="0"/>
              <a:t>Gower and Davies (2021): “Legal protection for minority shareholders is now dominated by the unfair prejudice provision.” Does the same apply for Singapore?</a:t>
            </a:r>
          </a:p>
          <a:p>
            <a:pPr lvl="1"/>
            <a:r>
              <a:rPr lang="en-US" altLang="en-US" sz="1800" dirty="0"/>
              <a:t>Why should we need “unfairness” of any sort to establish a just and equitable winding up petition?</a:t>
            </a:r>
          </a:p>
          <a:p>
            <a:r>
              <a:rPr lang="en-US" altLang="en-US" sz="2000" dirty="0"/>
              <a:t>Unlike the UK position, the law on personal wrongs in Singapore raises the specter of minority-shareholder opportunism through the broad provisions in s 216 and s 125(1)(</a:t>
            </a:r>
            <a:r>
              <a:rPr lang="en-US" altLang="en-US" sz="2000" dirty="0" err="1"/>
              <a:t>i</a:t>
            </a:r>
            <a:r>
              <a:rPr lang="en-US" altLang="en-US" sz="2000" dirty="0"/>
              <a:t>) IRDA where majority-shareholder investments may be subverted at the expense of minority shareholder interests.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156563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contrast, when a court orders a winding-up of the company pursuant to s 125(1)(</a:t>
            </a:r>
            <a:r>
              <a:rPr lang="en-US" altLang="en-US" sz="2000" dirty="0" err="1"/>
              <a:t>i</a:t>
            </a:r>
            <a:r>
              <a:rPr lang="en-US" altLang="en-US" sz="2000" dirty="0"/>
              <a:t>) IRDA, the conceptual basis is one that relies on it being “just and equitable” to do so.</a:t>
            </a:r>
          </a:p>
          <a:p>
            <a:r>
              <a:rPr lang="en-US" altLang="en-US" sz="2000" dirty="0"/>
              <a:t>On a plain reading of these operative words, the court is vested with </a:t>
            </a:r>
            <a:r>
              <a:rPr lang="en-US" altLang="en-US" sz="2000" b="1" i="1" dirty="0"/>
              <a:t>extremely wide discretion </a:t>
            </a:r>
            <a:r>
              <a:rPr lang="en-US" altLang="en-US" sz="2000" dirty="0"/>
              <a:t>to determine the grounds on which a winding-up order may be brought.</a:t>
            </a:r>
          </a:p>
          <a:p>
            <a:pPr lvl="1"/>
            <a:r>
              <a:rPr lang="en-US" altLang="en-US" sz="2000" dirty="0"/>
              <a:t>“Oppression” or “unfair prejudice” or even “commercial unfairness”, wide and imprecise as it may be – seems to be grounded on some notion of </a:t>
            </a:r>
            <a:r>
              <a:rPr lang="en-US" altLang="en-US" sz="2000" b="1" i="1" dirty="0"/>
              <a:t>fault </a:t>
            </a:r>
            <a:r>
              <a:rPr lang="en-US" altLang="en-US" sz="2000" dirty="0"/>
              <a:t>by the wrongdoers. </a:t>
            </a:r>
          </a:p>
          <a:p>
            <a:pPr lvl="1"/>
            <a:r>
              <a:rPr lang="en-US" altLang="en-US" sz="2000" dirty="0"/>
              <a:t>On the other hand, without some constraints imposed by appropriate statutory interpretation of the words “just and equitable”, the courts could potentially have </a:t>
            </a:r>
            <a:r>
              <a:rPr lang="en-US" altLang="en-US" sz="2000" i="1" dirty="0"/>
              <a:t>unconstrained discretion </a:t>
            </a:r>
            <a:r>
              <a:rPr lang="en-US" altLang="en-US" sz="2000" dirty="0"/>
              <a:t>in determining a winding-up order.</a:t>
            </a:r>
          </a:p>
          <a:p>
            <a:pPr lvl="1"/>
            <a:r>
              <a:rPr lang="en-US" altLang="en-US" sz="2000" dirty="0"/>
              <a:t>As we will observe later, the courts have determined principles which have circumscribed the boundaries of this judicial power.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3684421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dirty="0"/>
              <a:t>Insofar as the </a:t>
            </a:r>
            <a:r>
              <a:rPr lang="en-US" altLang="en-US" i="1" dirty="0"/>
              <a:t>remedy</a:t>
            </a:r>
            <a:r>
              <a:rPr lang="en-US" altLang="en-US" dirty="0"/>
              <a:t> of winding-up (itself) is concerned, the courts face an additional conundrum given that </a:t>
            </a:r>
            <a:r>
              <a:rPr lang="en-US" altLang="en-US" b="1" i="1" dirty="0"/>
              <a:t>a winding up order may terminate the profitable business that the company is carrying on</a:t>
            </a:r>
            <a:r>
              <a:rPr lang="en-US" altLang="en-US" dirty="0"/>
              <a:t>. Some commentators have referred to this as “killing the golden goose” (McCormack, 2008).</a:t>
            </a:r>
            <a:endParaRPr lang="en-US" altLang="en-US" b="1" i="1" dirty="0"/>
          </a:p>
          <a:p>
            <a:r>
              <a:rPr lang="en-US" altLang="en-US" dirty="0"/>
              <a:t>A winding up application also has serious legal and reputational implications.</a:t>
            </a:r>
          </a:p>
          <a:p>
            <a:pPr lvl="1"/>
            <a:r>
              <a:rPr lang="en-US" altLang="en-US" sz="1800" dirty="0"/>
              <a:t>It triggers the moratorium in s 66 IRDA rendering all transfers of the company’s property void unless the court orders otherwise.</a:t>
            </a:r>
          </a:p>
          <a:p>
            <a:pPr lvl="1"/>
            <a:r>
              <a:rPr lang="en-US" altLang="en-US" sz="1800" dirty="0"/>
              <a:t>The petition would be advertised, and so 3Ps would be aware of the application. </a:t>
            </a:r>
          </a:p>
          <a:p>
            <a:pPr lvl="1"/>
            <a:r>
              <a:rPr lang="en-US" altLang="en-US" sz="1800" dirty="0"/>
              <a:t>Since the winding up of a profitable company would be detrimental to all shareholders, a minority shareholder may have perverse incentives in using it as a bargaining chip (i.e., the holdout problems envisaged in Slide Deck 9). This would arguably be onerous on the majority if an application under the unfair conduct provision or another remedy could give the minority shareholder all that is warranted. </a:t>
            </a:r>
          </a:p>
          <a:p>
            <a:r>
              <a:rPr lang="en-US" altLang="en-US" dirty="0"/>
              <a:t>Accordingly, winding up is generally regarded as a </a:t>
            </a:r>
            <a:r>
              <a:rPr lang="en-US" altLang="en-US" b="1" i="1" dirty="0"/>
              <a:t>remedy of last resort</a:t>
            </a:r>
            <a:r>
              <a:rPr lang="en-US" altLang="en-US" dirty="0"/>
              <a:t>, to be granted only when all reasonable alternatives have failed (Gower and Davies, 2021).</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905167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sz="2000" dirty="0"/>
              <a:t>In relation to what could constitute possible grounds for a “just and equitable” winding-up order, the courts are certainly not “lost”. </a:t>
            </a:r>
          </a:p>
          <a:p>
            <a:r>
              <a:rPr lang="en-US" altLang="en-US" sz="2000" dirty="0"/>
              <a:t>Historically, the “Just and Equitable" winding-up provision was </a:t>
            </a:r>
            <a:r>
              <a:rPr lang="en-US" altLang="en-US" sz="2000" i="1" dirty="0"/>
              <a:t>influenced by the then-uncodified partnership law</a:t>
            </a:r>
            <a:r>
              <a:rPr lang="en-US" altLang="en-US" sz="2000" dirty="0"/>
              <a:t>, and originally was mainly used in cases where the company was deadlocked. </a:t>
            </a:r>
          </a:p>
          <a:p>
            <a:pPr lvl="1"/>
            <a:r>
              <a:rPr lang="en-US" altLang="en-US" sz="2000" dirty="0"/>
              <a:t>During the twentieth century, however, it has been broadened and </a:t>
            </a:r>
            <a:r>
              <a:rPr lang="en-US" altLang="en-US" sz="2000" dirty="0" err="1"/>
              <a:t>moulded</a:t>
            </a:r>
            <a:r>
              <a:rPr lang="en-US" altLang="en-US" sz="2000" dirty="0"/>
              <a:t> by the courts into a means of subjecting small private companies to equitable principles derived from partnership law when they were in reality incorporated partnerships.</a:t>
            </a:r>
          </a:p>
          <a:p>
            <a:pPr lvl="1"/>
            <a:r>
              <a:rPr lang="en-US" altLang="en-US" sz="2000" dirty="0"/>
              <a:t>Accordingly, the conceptual grounds of what courts have accepted as “just and equitable” have largely developed from the law on </a:t>
            </a:r>
            <a:r>
              <a:rPr lang="en-US" altLang="en-US" sz="2000" b="1" i="1" dirty="0"/>
              <a:t>quasi-partnerships</a:t>
            </a:r>
            <a:r>
              <a:rPr lang="en-US" altLang="en-US" sz="2000" dirty="0"/>
              <a:t> (see Slide Deck 20). </a:t>
            </a:r>
          </a:p>
          <a:p>
            <a:pPr lvl="1"/>
            <a:r>
              <a:rPr lang="en-US" altLang="en-US" sz="2000" dirty="0"/>
              <a:t>However, we will also observe (later) that the legal position in Singapore seems to have departed from the UK – similar to how it has also departed for the unfair prejudice provision.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635731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Introduction and theoretical background</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altLang="en-US" dirty="0"/>
              <a:t>The three categories that have traditionally been </a:t>
            </a:r>
            <a:r>
              <a:rPr lang="en-US" altLang="en-US" dirty="0" err="1"/>
              <a:t>recognised</a:t>
            </a:r>
            <a:r>
              <a:rPr lang="en-US" altLang="en-US" dirty="0"/>
              <a:t> by the courts are the categories of </a:t>
            </a:r>
            <a:r>
              <a:rPr lang="en-US" altLang="en-US" b="1" dirty="0"/>
              <a:t>(1) Deadlock (2) A breakdown of trust and confidence </a:t>
            </a:r>
            <a:r>
              <a:rPr lang="en-US" altLang="en-US" dirty="0"/>
              <a:t>(in a quasi-partnership company), and (3) </a:t>
            </a:r>
            <a:r>
              <a:rPr lang="en-US" altLang="en-US" b="1" i="1" dirty="0"/>
              <a:t>Loss of Substratum </a:t>
            </a:r>
            <a:r>
              <a:rPr lang="en-US" altLang="en-US" dirty="0"/>
              <a:t>(McPherson (1964)).</a:t>
            </a:r>
          </a:p>
          <a:p>
            <a:pPr lvl="1"/>
            <a:r>
              <a:rPr lang="en-US" altLang="en-US" sz="1800" b="1" i="1" dirty="0"/>
              <a:t>Deadlock</a:t>
            </a:r>
            <a:r>
              <a:rPr lang="en-US" altLang="en-US" sz="1800" dirty="0"/>
              <a:t> relates to the </a:t>
            </a:r>
            <a:r>
              <a:rPr lang="en-US" altLang="en-US" sz="1800" i="1" dirty="0"/>
              <a:t>impossibility of carrying on the company’s business</a:t>
            </a:r>
            <a:r>
              <a:rPr lang="en-US" altLang="en-US" sz="1800" dirty="0"/>
              <a:t>.</a:t>
            </a:r>
            <a:endParaRPr lang="en-US" altLang="en-US" sz="1800" b="1" dirty="0"/>
          </a:p>
          <a:p>
            <a:pPr lvl="1"/>
            <a:r>
              <a:rPr lang="en-US" altLang="en-US" sz="1800" b="1" i="1" dirty="0"/>
              <a:t>A breakdown of trust and confidence </a:t>
            </a:r>
            <a:r>
              <a:rPr lang="en-US" altLang="en-US" sz="1800" dirty="0"/>
              <a:t>relates to the </a:t>
            </a:r>
            <a:r>
              <a:rPr lang="en-US" altLang="en-US" sz="1800" i="1" dirty="0"/>
              <a:t>collapse of the fundamental terms pursuant to which a quasi-partnership was founded in the first place</a:t>
            </a:r>
            <a:r>
              <a:rPr lang="en-US" altLang="en-US" sz="1800" dirty="0"/>
              <a:t>.</a:t>
            </a:r>
          </a:p>
          <a:p>
            <a:pPr lvl="1"/>
            <a:r>
              <a:rPr lang="en-US" altLang="en-US" sz="1800" b="1" i="1" dirty="0"/>
              <a:t>A loss of substratum </a:t>
            </a:r>
            <a:r>
              <a:rPr lang="en-US" altLang="en-US" sz="1800" dirty="0"/>
              <a:t>relates to the </a:t>
            </a:r>
            <a:r>
              <a:rPr lang="en-US" altLang="en-US" sz="1800" i="1" dirty="0"/>
              <a:t>impossibility of carrying on the objects for which the company was formed</a:t>
            </a:r>
            <a:r>
              <a:rPr lang="en-US" altLang="en-US" sz="1800" dirty="0"/>
              <a:t>.</a:t>
            </a:r>
          </a:p>
          <a:p>
            <a:r>
              <a:rPr lang="en-US" altLang="en-US" dirty="0"/>
              <a:t>Thus, the analogy is very similar to that of contractual frustration. Notice that where these events occur, it is difficult to attribute </a:t>
            </a:r>
            <a:r>
              <a:rPr lang="en-US" altLang="en-US" i="1" dirty="0"/>
              <a:t>fault</a:t>
            </a:r>
            <a:r>
              <a:rPr lang="en-US" altLang="en-US" dirty="0"/>
              <a:t> to any of the parties involved in the company (See Slide Deck 20). </a:t>
            </a:r>
          </a:p>
          <a:p>
            <a:r>
              <a:rPr lang="en-US" altLang="en-US" dirty="0"/>
              <a:t>Given these established categories, the theoretical justification for the “Just and Equitable” winding-up provision is very similar to that of that advanced for the “Unfair Prejudice” provision – that of incomplete contracting.</a:t>
            </a:r>
          </a:p>
          <a:p>
            <a:pPr lvl="1"/>
            <a:r>
              <a:rPr lang="en-US" altLang="en-US" sz="1800" dirty="0"/>
              <a:t>However, as situations of deadlock and a loss of substratum can also lead to “commercial unfairness” (</a:t>
            </a:r>
            <a:r>
              <a:rPr lang="en-US" altLang="en-US" sz="1800" i="1" dirty="0"/>
              <a:t>Over &amp; Over</a:t>
            </a:r>
            <a:r>
              <a:rPr lang="en-US" altLang="en-US" sz="1800" dirty="0"/>
              <a:t>), one key question that arises is the extent to which both provisions overlap. We will turn to this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2668139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Personal wrongs: just and equitable winding up</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u="sng" dirty="0"/>
              <a:t>s 124 Insolvency, Restructuring and Dissolution Act 2018</a:t>
            </a:r>
          </a:p>
          <a:p>
            <a:r>
              <a:rPr lang="en-US" altLang="en-US" dirty="0"/>
              <a:t>s 124(1) IRDA states that “A company, whether or not it is being wound up voluntarily, may be wound up under an order of the Court on the application of one or more of the following…</a:t>
            </a:r>
          </a:p>
          <a:p>
            <a:pPr lvl="1"/>
            <a:r>
              <a:rPr lang="en-US" altLang="en-US" dirty="0"/>
              <a:t>(a) the company;</a:t>
            </a:r>
          </a:p>
          <a:p>
            <a:pPr lvl="1"/>
            <a:r>
              <a:rPr lang="en-US" altLang="en-US" dirty="0"/>
              <a:t>(b) any director of the company;</a:t>
            </a:r>
          </a:p>
          <a:p>
            <a:pPr lvl="1"/>
            <a:r>
              <a:rPr lang="en-US" altLang="en-US" dirty="0"/>
              <a:t>(c) any creditor, including a contingent or prospective creditor of the company;</a:t>
            </a:r>
          </a:p>
          <a:p>
            <a:pPr lvl="1"/>
            <a:r>
              <a:rPr lang="en-US" altLang="en-US" dirty="0"/>
              <a:t>(d) </a:t>
            </a:r>
            <a:r>
              <a:rPr lang="en-US" altLang="en-US" b="1" i="1" u="sng" dirty="0"/>
              <a:t>a contributory,</a:t>
            </a:r>
            <a:r>
              <a:rPr lang="en-US" altLang="en-US" dirty="0"/>
              <a:t> any person who is the personal representative of a deceased contributory, or the Official Assignee of the estate of a bankrupt contributory;</a:t>
            </a:r>
          </a:p>
          <a:p>
            <a:pPr lvl="1"/>
            <a:r>
              <a:rPr lang="en-US" altLang="en-US" dirty="0"/>
              <a:t>(e) the liquidator of the company;</a:t>
            </a:r>
          </a:p>
          <a:p>
            <a:pPr lvl="1"/>
            <a:r>
              <a:rPr lang="en-US" altLang="en-US" dirty="0"/>
              <a:t>(f) the Minister mentioned in section 241 of the Companies Act, under that section;</a:t>
            </a:r>
          </a:p>
          <a:p>
            <a:pPr lvl="1"/>
            <a:r>
              <a:rPr lang="en-US" altLang="en-US" dirty="0"/>
              <a:t>(g) the Minister, on any ground specified in section 125(1)(b), (d), (l), (m) or (n); </a:t>
            </a:r>
          </a:p>
          <a:p>
            <a:pPr lvl="1"/>
            <a:r>
              <a:rPr lang="en-US" altLang="en-US" dirty="0"/>
              <a:t>(h) the judicial manager appointed under this Act for the company; </a:t>
            </a:r>
          </a:p>
          <a:p>
            <a:pPr lvl="1"/>
            <a:r>
              <a:rPr lang="en-US" altLang="en-US" dirty="0"/>
              <a:t>(</a:t>
            </a:r>
            <a:r>
              <a:rPr lang="en-US" altLang="en-US" dirty="0" err="1"/>
              <a:t>i</a:t>
            </a:r>
            <a:r>
              <a:rPr lang="en-US" altLang="en-US" dirty="0"/>
              <a:t>) in the case of a company that is carrying on or has carried on banking business, the Monetary Authority of Singapore...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426997305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28461</TotalTime>
  <Words>8582</Words>
  <Application>Microsoft Office PowerPoint</Application>
  <PresentationFormat>Widescreen</PresentationFormat>
  <Paragraphs>342</Paragraphs>
  <Slides>46</Slides>
  <Notes>46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Calibri</vt:lpstr>
      <vt:lpstr>Gill Sans MT</vt:lpstr>
      <vt:lpstr>Wingdings 2</vt:lpstr>
      <vt:lpstr>Dividend</vt:lpstr>
      <vt:lpstr>Company Law (LC2008C) 21. shareholder LITIGATION – PERSONAL WRONGS II</vt:lpstr>
      <vt:lpstr>shareholder LITIGATION – PERSONAL WRONGS II</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Introduction and theoretical background</vt:lpstr>
      <vt:lpstr>Personal wrongs: just and equitable winding up</vt:lpstr>
      <vt:lpstr>Personal wrongs: just and equitable winding up</vt:lpstr>
      <vt:lpstr>Personal wrongs: just and equitable winding up</vt:lpstr>
      <vt:lpstr>Personal wrongs: just and equitable winding up</vt:lpstr>
      <vt:lpstr>Personal wrongs: just and equitable winding up (DEADLOCK)</vt:lpstr>
      <vt:lpstr>Personal wrongs: just and equitable winding up (DEADLOCK)</vt:lpstr>
      <vt:lpstr>Personal wrongs: just and equitable winding up (DEADLOCK)</vt:lpstr>
      <vt:lpstr>Personal wrongs: just and equitable winding up (DEADLOCK)</vt:lpstr>
      <vt:lpstr>Personal wrongs: just and equitable winding up (DEADLOCK)</vt:lpstr>
      <vt:lpstr>Personal wrongs: just and equitable winding up (DEADLOCK)</vt:lpstr>
      <vt:lpstr>Personal wrongs: just and equitable winding up (BREAKDOWN OF TRUST AND CONFIDENCE)</vt:lpstr>
      <vt:lpstr>Personal wrongs: just and equitable winding up (BREAKDOWN OF TRUST AND CONFIDENCE)</vt:lpstr>
      <vt:lpstr>Personal wrongs: just and equitable winding up (BREAKDOWN OF TRUST AND CONFIDENCE)</vt:lpstr>
      <vt:lpstr>Personal wrongs: just and equitable winding up (BREAKDOWN OF TRUST AND CONFIDENCE)</vt:lpstr>
      <vt:lpstr>Personal wrongs: just and equitable winding up (BREAKDOWN OF TRUST AND CONFIDENCE)</vt:lpstr>
      <vt:lpstr>Personal wrongs: just and equitable winding up (BREAKDOWN OF TRUST AND CONFIDENCE)</vt:lpstr>
      <vt:lpstr>Personal wrongs: just and equitable winding up (BREAKDOWN OF TRUST AND CONFIDENCE)</vt:lpstr>
      <vt:lpstr>Personal wrongs: just and equitable winding up (BREAKDOWN OF TRUST AND CONFIDENCE)</vt:lpstr>
      <vt:lpstr>Personal wrongs: just and equitable winding up (LOSS OF SUBSTRATUM)</vt:lpstr>
      <vt:lpstr>Personal wrongs: just and equitable winding up (LOSS OF SUBSTRATUM)</vt:lpstr>
      <vt:lpstr>Personal wrongs: just and equitable winding up (LOSS OF SUBSTRATUM)</vt:lpstr>
      <vt:lpstr>Personal wrongs: just and equitable winding up (LOSS OF SUBSTRATUM)</vt:lpstr>
      <vt:lpstr>Personal wrongs: just and equitable winding up (LOSS OF SUBSTRATUM)</vt:lpstr>
      <vt:lpstr>Personal wrongs: just and equitable winding up (LOSS OF SUBSTRATUM)</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 RELATIONSHIP WITH UNFAIR PREJUDICE</vt:lpstr>
      <vt:lpstr>Personal wrongs: just and equitable winding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2328</cp:revision>
  <dcterms:created xsi:type="dcterms:W3CDTF">2020-08-23T16:07:02Z</dcterms:created>
  <dcterms:modified xsi:type="dcterms:W3CDTF">2023-11-01T06:32:07Z</dcterms:modified>
</cp:coreProperties>
</file>