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29"/>
  </p:notesMasterIdLst>
  <p:sldIdLst>
    <p:sldId id="256" r:id="rId2"/>
    <p:sldId id="339" r:id="rId3"/>
    <p:sldId id="377" r:id="rId4"/>
    <p:sldId id="379" r:id="rId5"/>
    <p:sldId id="380" r:id="rId6"/>
    <p:sldId id="384" r:id="rId7"/>
    <p:sldId id="343" r:id="rId8"/>
    <p:sldId id="355" r:id="rId9"/>
    <p:sldId id="386" r:id="rId10"/>
    <p:sldId id="388" r:id="rId11"/>
    <p:sldId id="347" r:id="rId12"/>
    <p:sldId id="394" r:id="rId13"/>
    <p:sldId id="392" r:id="rId14"/>
    <p:sldId id="395" r:id="rId15"/>
    <p:sldId id="360" r:id="rId16"/>
    <p:sldId id="299" r:id="rId17"/>
    <p:sldId id="335" r:id="rId18"/>
    <p:sldId id="400" r:id="rId19"/>
    <p:sldId id="402" r:id="rId20"/>
    <p:sldId id="396" r:id="rId21"/>
    <p:sldId id="342" r:id="rId22"/>
    <p:sldId id="345" r:id="rId23"/>
    <p:sldId id="397" r:id="rId24"/>
    <p:sldId id="398" r:id="rId25"/>
    <p:sldId id="399" r:id="rId26"/>
    <p:sldId id="369" r:id="rId27"/>
    <p:sldId id="33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64" d="100"/>
          <a:sy n="64" d="100"/>
        </p:scale>
        <p:origin x="677"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DC9D23-3568-4E02-98C0-217CFD7E05B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80A08721-F1D8-4BD6-8953-09F6C8099B9D}">
      <dgm:prSet phldrT="[Text]" phldr="0"/>
      <dgm:spPr/>
      <dgm:t>
        <a:bodyPr/>
        <a:lstStyle/>
        <a:p>
          <a:r>
            <a:rPr lang="en-US" dirty="0"/>
            <a:t>Shareholders</a:t>
          </a:r>
        </a:p>
      </dgm:t>
    </dgm:pt>
    <dgm:pt modelId="{9FB9D112-C131-4105-A890-010DBCD9926D}" type="parTrans" cxnId="{85B7B4FE-85E8-48A5-A0A4-A23284B6904F}">
      <dgm:prSet/>
      <dgm:spPr/>
      <dgm:t>
        <a:bodyPr/>
        <a:lstStyle/>
        <a:p>
          <a:endParaRPr lang="en-US"/>
        </a:p>
      </dgm:t>
    </dgm:pt>
    <dgm:pt modelId="{B011F7F4-21E6-4664-81D6-6F5966B0C05E}" type="sibTrans" cxnId="{85B7B4FE-85E8-48A5-A0A4-A23284B6904F}">
      <dgm:prSet/>
      <dgm:spPr/>
      <dgm:t>
        <a:bodyPr/>
        <a:lstStyle/>
        <a:p>
          <a:endParaRPr lang="en-US"/>
        </a:p>
      </dgm:t>
    </dgm:pt>
    <dgm:pt modelId="{4185FEB3-BA12-401C-8831-7C8B4765908E}">
      <dgm:prSet phldrT="[Text]" phldr="0"/>
      <dgm:spPr/>
      <dgm:t>
        <a:bodyPr/>
        <a:lstStyle/>
        <a:p>
          <a:r>
            <a:rPr lang="en-US" dirty="0"/>
            <a:t>Board of Directors</a:t>
          </a:r>
        </a:p>
      </dgm:t>
    </dgm:pt>
    <dgm:pt modelId="{E6FD3C7A-FED4-44E5-A718-B3D71006E2DC}" type="parTrans" cxnId="{E699207F-6888-455E-938C-6ACED1E33B1F}">
      <dgm:prSet/>
      <dgm:spPr/>
      <dgm:t>
        <a:bodyPr/>
        <a:lstStyle/>
        <a:p>
          <a:endParaRPr lang="en-US"/>
        </a:p>
      </dgm:t>
    </dgm:pt>
    <dgm:pt modelId="{65955FAE-E1A3-4269-9962-07867E81EC8D}" type="sibTrans" cxnId="{E699207F-6888-455E-938C-6ACED1E33B1F}">
      <dgm:prSet/>
      <dgm:spPr/>
      <dgm:t>
        <a:bodyPr/>
        <a:lstStyle/>
        <a:p>
          <a:endParaRPr lang="en-US"/>
        </a:p>
      </dgm:t>
    </dgm:pt>
    <dgm:pt modelId="{E0D9EF67-DEDE-47A8-B753-6B5B2E38C839}">
      <dgm:prSet phldrT="[Text]" phldr="0"/>
      <dgm:spPr/>
      <dgm:t>
        <a:bodyPr/>
        <a:lstStyle/>
        <a:p>
          <a:r>
            <a:rPr lang="en-US" dirty="0"/>
            <a:t>Managers &amp; Employees</a:t>
          </a:r>
        </a:p>
      </dgm:t>
    </dgm:pt>
    <dgm:pt modelId="{B3ECB16A-CA78-443F-B0FB-688E0FAFBBE4}" type="parTrans" cxnId="{3FF6AC3C-1DA6-4C6E-9EDB-19C24FA973A4}">
      <dgm:prSet/>
      <dgm:spPr/>
      <dgm:t>
        <a:bodyPr/>
        <a:lstStyle/>
        <a:p>
          <a:endParaRPr lang="en-US"/>
        </a:p>
      </dgm:t>
    </dgm:pt>
    <dgm:pt modelId="{888A848B-3C67-4856-B854-6C7124B7E034}" type="sibTrans" cxnId="{3FF6AC3C-1DA6-4C6E-9EDB-19C24FA973A4}">
      <dgm:prSet/>
      <dgm:spPr/>
      <dgm:t>
        <a:bodyPr/>
        <a:lstStyle/>
        <a:p>
          <a:endParaRPr lang="en-US"/>
        </a:p>
      </dgm:t>
    </dgm:pt>
    <dgm:pt modelId="{A9F40127-DFBC-47E1-90E7-EE00AB4F1C2A}" type="pres">
      <dgm:prSet presAssocID="{16DC9D23-3568-4E02-98C0-217CFD7E05B6}" presName="hierChild1" presStyleCnt="0">
        <dgm:presLayoutVars>
          <dgm:chPref val="1"/>
          <dgm:dir/>
          <dgm:animOne val="branch"/>
          <dgm:animLvl val="lvl"/>
          <dgm:resizeHandles/>
        </dgm:presLayoutVars>
      </dgm:prSet>
      <dgm:spPr/>
    </dgm:pt>
    <dgm:pt modelId="{F4C0557C-1659-4E71-AEBC-E170D2DF3EC8}" type="pres">
      <dgm:prSet presAssocID="{80A08721-F1D8-4BD6-8953-09F6C8099B9D}" presName="hierRoot1" presStyleCnt="0"/>
      <dgm:spPr/>
    </dgm:pt>
    <dgm:pt modelId="{CA0B5FE2-5D34-4845-ABD5-0A20F872916C}" type="pres">
      <dgm:prSet presAssocID="{80A08721-F1D8-4BD6-8953-09F6C8099B9D}" presName="composite" presStyleCnt="0"/>
      <dgm:spPr/>
    </dgm:pt>
    <dgm:pt modelId="{F7790307-28F4-4525-9224-2B4415DAC462}" type="pres">
      <dgm:prSet presAssocID="{80A08721-F1D8-4BD6-8953-09F6C8099B9D}" presName="background" presStyleLbl="node0" presStyleIdx="0" presStyleCnt="1"/>
      <dgm:spPr/>
    </dgm:pt>
    <dgm:pt modelId="{41FD5F82-FE32-4CB8-A3D5-407B075641E9}" type="pres">
      <dgm:prSet presAssocID="{80A08721-F1D8-4BD6-8953-09F6C8099B9D}" presName="text" presStyleLbl="fgAcc0" presStyleIdx="0" presStyleCnt="1" custScaleX="212998">
        <dgm:presLayoutVars>
          <dgm:chPref val="3"/>
        </dgm:presLayoutVars>
      </dgm:prSet>
      <dgm:spPr/>
    </dgm:pt>
    <dgm:pt modelId="{39964F3D-18F7-427E-AC52-782BD54C79B3}" type="pres">
      <dgm:prSet presAssocID="{80A08721-F1D8-4BD6-8953-09F6C8099B9D}" presName="hierChild2" presStyleCnt="0"/>
      <dgm:spPr/>
    </dgm:pt>
    <dgm:pt modelId="{B67FD08F-6105-416D-BD4D-A0CE71C469AF}" type="pres">
      <dgm:prSet presAssocID="{E6FD3C7A-FED4-44E5-A718-B3D71006E2DC}" presName="Name10" presStyleLbl="parChTrans1D2" presStyleIdx="0" presStyleCnt="1"/>
      <dgm:spPr/>
    </dgm:pt>
    <dgm:pt modelId="{B7ADDF34-181B-4AEE-98AD-A79875420637}" type="pres">
      <dgm:prSet presAssocID="{4185FEB3-BA12-401C-8831-7C8B4765908E}" presName="hierRoot2" presStyleCnt="0"/>
      <dgm:spPr/>
    </dgm:pt>
    <dgm:pt modelId="{35455F3B-A106-4E84-8619-E9C669982BE8}" type="pres">
      <dgm:prSet presAssocID="{4185FEB3-BA12-401C-8831-7C8B4765908E}" presName="composite2" presStyleCnt="0"/>
      <dgm:spPr/>
    </dgm:pt>
    <dgm:pt modelId="{76E2333B-69A2-4981-BE06-97F42F50D233}" type="pres">
      <dgm:prSet presAssocID="{4185FEB3-BA12-401C-8831-7C8B4765908E}" presName="background2" presStyleLbl="node2" presStyleIdx="0" presStyleCnt="1"/>
      <dgm:spPr/>
    </dgm:pt>
    <dgm:pt modelId="{243DB4C3-3659-49C6-9465-CCFF8CB4420D}" type="pres">
      <dgm:prSet presAssocID="{4185FEB3-BA12-401C-8831-7C8B4765908E}" presName="text2" presStyleLbl="fgAcc2" presStyleIdx="0" presStyleCnt="1">
        <dgm:presLayoutVars>
          <dgm:chPref val="3"/>
        </dgm:presLayoutVars>
      </dgm:prSet>
      <dgm:spPr/>
    </dgm:pt>
    <dgm:pt modelId="{7C236B1A-DEBA-40EB-9C5C-851106BAB314}" type="pres">
      <dgm:prSet presAssocID="{4185FEB3-BA12-401C-8831-7C8B4765908E}" presName="hierChild3" presStyleCnt="0"/>
      <dgm:spPr/>
    </dgm:pt>
    <dgm:pt modelId="{6C615CA8-B0D9-499C-A81E-361F0FF6E208}" type="pres">
      <dgm:prSet presAssocID="{B3ECB16A-CA78-443F-B0FB-688E0FAFBBE4}" presName="Name17" presStyleLbl="parChTrans1D3" presStyleIdx="0" presStyleCnt="1"/>
      <dgm:spPr/>
    </dgm:pt>
    <dgm:pt modelId="{880EB292-9F94-4511-A027-C2E087E54F0A}" type="pres">
      <dgm:prSet presAssocID="{E0D9EF67-DEDE-47A8-B753-6B5B2E38C839}" presName="hierRoot3" presStyleCnt="0"/>
      <dgm:spPr/>
    </dgm:pt>
    <dgm:pt modelId="{802C770A-4C68-4378-BA17-83F060D97EED}" type="pres">
      <dgm:prSet presAssocID="{E0D9EF67-DEDE-47A8-B753-6B5B2E38C839}" presName="composite3" presStyleCnt="0"/>
      <dgm:spPr/>
    </dgm:pt>
    <dgm:pt modelId="{97C2B464-EDB7-47A5-9DC8-D53D7364BEAD}" type="pres">
      <dgm:prSet presAssocID="{E0D9EF67-DEDE-47A8-B753-6B5B2E38C839}" presName="background3" presStyleLbl="node3" presStyleIdx="0" presStyleCnt="1"/>
      <dgm:spPr/>
    </dgm:pt>
    <dgm:pt modelId="{CE55622A-60A7-4692-9EC5-54882EE6B09A}" type="pres">
      <dgm:prSet presAssocID="{E0D9EF67-DEDE-47A8-B753-6B5B2E38C839}" presName="text3" presStyleLbl="fgAcc3" presStyleIdx="0" presStyleCnt="1" custScaleX="448973">
        <dgm:presLayoutVars>
          <dgm:chPref val="3"/>
        </dgm:presLayoutVars>
      </dgm:prSet>
      <dgm:spPr/>
    </dgm:pt>
    <dgm:pt modelId="{518882A9-FFF2-4DD1-BFC2-55DAC353366A}" type="pres">
      <dgm:prSet presAssocID="{E0D9EF67-DEDE-47A8-B753-6B5B2E38C839}" presName="hierChild4" presStyleCnt="0"/>
      <dgm:spPr/>
    </dgm:pt>
  </dgm:ptLst>
  <dgm:cxnLst>
    <dgm:cxn modelId="{30A0DA1C-736E-4FB6-AD39-9C767A126A5D}" type="presOf" srcId="{E6FD3C7A-FED4-44E5-A718-B3D71006E2DC}" destId="{B67FD08F-6105-416D-BD4D-A0CE71C469AF}" srcOrd="0" destOrd="0" presId="urn:microsoft.com/office/officeart/2005/8/layout/hierarchy1"/>
    <dgm:cxn modelId="{D25EE838-1DEE-4052-B1AC-5CD6EE71A1AC}" type="presOf" srcId="{B3ECB16A-CA78-443F-B0FB-688E0FAFBBE4}" destId="{6C615CA8-B0D9-499C-A81E-361F0FF6E208}" srcOrd="0" destOrd="0" presId="urn:microsoft.com/office/officeart/2005/8/layout/hierarchy1"/>
    <dgm:cxn modelId="{3FF6AC3C-1DA6-4C6E-9EDB-19C24FA973A4}" srcId="{4185FEB3-BA12-401C-8831-7C8B4765908E}" destId="{E0D9EF67-DEDE-47A8-B753-6B5B2E38C839}" srcOrd="0" destOrd="0" parTransId="{B3ECB16A-CA78-443F-B0FB-688E0FAFBBE4}" sibTransId="{888A848B-3C67-4856-B854-6C7124B7E034}"/>
    <dgm:cxn modelId="{6041DB4A-2C1C-4380-A9DA-37B88656891F}" type="presOf" srcId="{80A08721-F1D8-4BD6-8953-09F6C8099B9D}" destId="{41FD5F82-FE32-4CB8-A3D5-407B075641E9}" srcOrd="0" destOrd="0" presId="urn:microsoft.com/office/officeart/2005/8/layout/hierarchy1"/>
    <dgm:cxn modelId="{55F4114E-BCC6-43A3-A80D-C7C457050B56}" type="presOf" srcId="{16DC9D23-3568-4E02-98C0-217CFD7E05B6}" destId="{A9F40127-DFBC-47E1-90E7-EE00AB4F1C2A}" srcOrd="0" destOrd="0" presId="urn:microsoft.com/office/officeart/2005/8/layout/hierarchy1"/>
    <dgm:cxn modelId="{A154E354-8F0B-41DA-A672-8800520C23C0}" type="presOf" srcId="{4185FEB3-BA12-401C-8831-7C8B4765908E}" destId="{243DB4C3-3659-49C6-9465-CCFF8CB4420D}" srcOrd="0" destOrd="0" presId="urn:microsoft.com/office/officeart/2005/8/layout/hierarchy1"/>
    <dgm:cxn modelId="{E699207F-6888-455E-938C-6ACED1E33B1F}" srcId="{80A08721-F1D8-4BD6-8953-09F6C8099B9D}" destId="{4185FEB3-BA12-401C-8831-7C8B4765908E}" srcOrd="0" destOrd="0" parTransId="{E6FD3C7A-FED4-44E5-A718-B3D71006E2DC}" sibTransId="{65955FAE-E1A3-4269-9962-07867E81EC8D}"/>
    <dgm:cxn modelId="{637C2AC6-7126-4792-9DC5-B088C773B412}" type="presOf" srcId="{E0D9EF67-DEDE-47A8-B753-6B5B2E38C839}" destId="{CE55622A-60A7-4692-9EC5-54882EE6B09A}" srcOrd="0" destOrd="0" presId="urn:microsoft.com/office/officeart/2005/8/layout/hierarchy1"/>
    <dgm:cxn modelId="{85B7B4FE-85E8-48A5-A0A4-A23284B6904F}" srcId="{16DC9D23-3568-4E02-98C0-217CFD7E05B6}" destId="{80A08721-F1D8-4BD6-8953-09F6C8099B9D}" srcOrd="0" destOrd="0" parTransId="{9FB9D112-C131-4105-A890-010DBCD9926D}" sibTransId="{B011F7F4-21E6-4664-81D6-6F5966B0C05E}"/>
    <dgm:cxn modelId="{3588FC2D-C9EE-4A0D-926F-2FE45CF0916C}" type="presParOf" srcId="{A9F40127-DFBC-47E1-90E7-EE00AB4F1C2A}" destId="{F4C0557C-1659-4E71-AEBC-E170D2DF3EC8}" srcOrd="0" destOrd="0" presId="urn:microsoft.com/office/officeart/2005/8/layout/hierarchy1"/>
    <dgm:cxn modelId="{51DC194B-B854-4535-95DF-18E57060BDE8}" type="presParOf" srcId="{F4C0557C-1659-4E71-AEBC-E170D2DF3EC8}" destId="{CA0B5FE2-5D34-4845-ABD5-0A20F872916C}" srcOrd="0" destOrd="0" presId="urn:microsoft.com/office/officeart/2005/8/layout/hierarchy1"/>
    <dgm:cxn modelId="{8F2B4479-6A03-4CAF-B1ED-E7563E8E6F13}" type="presParOf" srcId="{CA0B5FE2-5D34-4845-ABD5-0A20F872916C}" destId="{F7790307-28F4-4525-9224-2B4415DAC462}" srcOrd="0" destOrd="0" presId="urn:microsoft.com/office/officeart/2005/8/layout/hierarchy1"/>
    <dgm:cxn modelId="{78B1BEF3-BB22-4B21-847A-DAB881C94EB1}" type="presParOf" srcId="{CA0B5FE2-5D34-4845-ABD5-0A20F872916C}" destId="{41FD5F82-FE32-4CB8-A3D5-407B075641E9}" srcOrd="1" destOrd="0" presId="urn:microsoft.com/office/officeart/2005/8/layout/hierarchy1"/>
    <dgm:cxn modelId="{CA265725-E6BA-4026-AC74-AC90FB884C5A}" type="presParOf" srcId="{F4C0557C-1659-4E71-AEBC-E170D2DF3EC8}" destId="{39964F3D-18F7-427E-AC52-782BD54C79B3}" srcOrd="1" destOrd="0" presId="urn:microsoft.com/office/officeart/2005/8/layout/hierarchy1"/>
    <dgm:cxn modelId="{CB92A4CC-346A-4B54-9075-D6B055869CDE}" type="presParOf" srcId="{39964F3D-18F7-427E-AC52-782BD54C79B3}" destId="{B67FD08F-6105-416D-BD4D-A0CE71C469AF}" srcOrd="0" destOrd="0" presId="urn:microsoft.com/office/officeart/2005/8/layout/hierarchy1"/>
    <dgm:cxn modelId="{654628D9-A5D3-4E00-B45E-49492DA7934D}" type="presParOf" srcId="{39964F3D-18F7-427E-AC52-782BD54C79B3}" destId="{B7ADDF34-181B-4AEE-98AD-A79875420637}" srcOrd="1" destOrd="0" presId="urn:microsoft.com/office/officeart/2005/8/layout/hierarchy1"/>
    <dgm:cxn modelId="{0961A923-C938-491C-BE9B-F16353697C75}" type="presParOf" srcId="{B7ADDF34-181B-4AEE-98AD-A79875420637}" destId="{35455F3B-A106-4E84-8619-E9C669982BE8}" srcOrd="0" destOrd="0" presId="urn:microsoft.com/office/officeart/2005/8/layout/hierarchy1"/>
    <dgm:cxn modelId="{A942F524-2C76-48CA-A34C-09AA0F9A88FA}" type="presParOf" srcId="{35455F3B-A106-4E84-8619-E9C669982BE8}" destId="{76E2333B-69A2-4981-BE06-97F42F50D233}" srcOrd="0" destOrd="0" presId="urn:microsoft.com/office/officeart/2005/8/layout/hierarchy1"/>
    <dgm:cxn modelId="{EE29EE28-D44B-495F-BB4A-F393057123A3}" type="presParOf" srcId="{35455F3B-A106-4E84-8619-E9C669982BE8}" destId="{243DB4C3-3659-49C6-9465-CCFF8CB4420D}" srcOrd="1" destOrd="0" presId="urn:microsoft.com/office/officeart/2005/8/layout/hierarchy1"/>
    <dgm:cxn modelId="{0ECE7D30-A4A0-41B6-A1D1-8AB86B0C5FA9}" type="presParOf" srcId="{B7ADDF34-181B-4AEE-98AD-A79875420637}" destId="{7C236B1A-DEBA-40EB-9C5C-851106BAB314}" srcOrd="1" destOrd="0" presId="urn:microsoft.com/office/officeart/2005/8/layout/hierarchy1"/>
    <dgm:cxn modelId="{9DBF8E97-96F0-45A0-9C35-9F9EA1B63F29}" type="presParOf" srcId="{7C236B1A-DEBA-40EB-9C5C-851106BAB314}" destId="{6C615CA8-B0D9-499C-A81E-361F0FF6E208}" srcOrd="0" destOrd="0" presId="urn:microsoft.com/office/officeart/2005/8/layout/hierarchy1"/>
    <dgm:cxn modelId="{CDA7A296-6E7B-42AD-8FBF-12FED9BD4BB1}" type="presParOf" srcId="{7C236B1A-DEBA-40EB-9C5C-851106BAB314}" destId="{880EB292-9F94-4511-A027-C2E087E54F0A}" srcOrd="1" destOrd="0" presId="urn:microsoft.com/office/officeart/2005/8/layout/hierarchy1"/>
    <dgm:cxn modelId="{5E9296FC-F16E-4E5D-AC79-85D2C3AD103E}" type="presParOf" srcId="{880EB292-9F94-4511-A027-C2E087E54F0A}" destId="{802C770A-4C68-4378-BA17-83F060D97EED}" srcOrd="0" destOrd="0" presId="urn:microsoft.com/office/officeart/2005/8/layout/hierarchy1"/>
    <dgm:cxn modelId="{B26313FF-EA5D-457C-A93B-E9A34820751A}" type="presParOf" srcId="{802C770A-4C68-4378-BA17-83F060D97EED}" destId="{97C2B464-EDB7-47A5-9DC8-D53D7364BEAD}" srcOrd="0" destOrd="0" presId="urn:microsoft.com/office/officeart/2005/8/layout/hierarchy1"/>
    <dgm:cxn modelId="{CC62EC9A-4460-4119-9881-CB3A604B89F7}" type="presParOf" srcId="{802C770A-4C68-4378-BA17-83F060D97EED}" destId="{CE55622A-60A7-4692-9EC5-54882EE6B09A}" srcOrd="1" destOrd="0" presId="urn:microsoft.com/office/officeart/2005/8/layout/hierarchy1"/>
    <dgm:cxn modelId="{33F7BB88-BCEA-4F5A-A7AF-6CB320D43679}" type="presParOf" srcId="{880EB292-9F94-4511-A027-C2E087E54F0A}" destId="{518882A9-FFF2-4DD1-BFC2-55DAC35336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2D6CA9-D714-470B-81D7-9AB2683E561E}" type="doc">
      <dgm:prSet loTypeId="urn:microsoft.com/office/officeart/2005/8/layout/venn1" loCatId="relationship" qsTypeId="urn:microsoft.com/office/officeart/2005/8/quickstyle/simple1" qsCatId="simple" csTypeId="urn:microsoft.com/office/officeart/2005/8/colors/colorful1" csCatId="colorful" phldr="1"/>
      <dgm:spPr/>
      <dgm:t>
        <a:bodyPr/>
        <a:lstStyle/>
        <a:p>
          <a:endParaRPr lang="en-US"/>
        </a:p>
      </dgm:t>
    </dgm:pt>
    <dgm:pt modelId="{8977FCB9-8829-49C3-A0B8-FB5BD552EF3A}">
      <dgm:prSet phldrT="[Text]" phldr="0"/>
      <dgm:spPr/>
      <dgm:t>
        <a:bodyPr/>
        <a:lstStyle/>
        <a:p>
          <a:r>
            <a:rPr lang="en-US" dirty="0"/>
            <a:t>Shareholders</a:t>
          </a:r>
        </a:p>
      </dgm:t>
    </dgm:pt>
    <dgm:pt modelId="{8B875BCA-F25E-4A2D-9CAF-4E9C2919AAC6}" type="parTrans" cxnId="{561BCFD1-18F4-451E-A6A5-F0166ED23197}">
      <dgm:prSet/>
      <dgm:spPr/>
      <dgm:t>
        <a:bodyPr/>
        <a:lstStyle/>
        <a:p>
          <a:endParaRPr lang="en-US"/>
        </a:p>
      </dgm:t>
    </dgm:pt>
    <dgm:pt modelId="{490C117F-0566-4CD2-9430-3886BF412F51}" type="sibTrans" cxnId="{561BCFD1-18F4-451E-A6A5-F0166ED23197}">
      <dgm:prSet/>
      <dgm:spPr/>
      <dgm:t>
        <a:bodyPr/>
        <a:lstStyle/>
        <a:p>
          <a:endParaRPr lang="en-US"/>
        </a:p>
      </dgm:t>
    </dgm:pt>
    <dgm:pt modelId="{27785E4A-296C-43BC-9C83-F61E1815E8E0}">
      <dgm:prSet phldrT="[Text]" phldr="0"/>
      <dgm:spPr/>
      <dgm:t>
        <a:bodyPr/>
        <a:lstStyle/>
        <a:p>
          <a:r>
            <a:rPr lang="en-US" dirty="0"/>
            <a:t>Managers &amp; Employees</a:t>
          </a:r>
        </a:p>
      </dgm:t>
    </dgm:pt>
    <dgm:pt modelId="{369C77BF-CA08-40B1-A27C-9CE9F8A396BF}" type="parTrans" cxnId="{D311A43C-C5F2-402C-B1BA-38FB261EBC97}">
      <dgm:prSet/>
      <dgm:spPr/>
      <dgm:t>
        <a:bodyPr/>
        <a:lstStyle/>
        <a:p>
          <a:endParaRPr lang="en-US"/>
        </a:p>
      </dgm:t>
    </dgm:pt>
    <dgm:pt modelId="{F2DA3670-3F32-4E13-89F1-5D57D9F4DB38}" type="sibTrans" cxnId="{D311A43C-C5F2-402C-B1BA-38FB261EBC97}">
      <dgm:prSet/>
      <dgm:spPr/>
      <dgm:t>
        <a:bodyPr/>
        <a:lstStyle/>
        <a:p>
          <a:endParaRPr lang="en-US"/>
        </a:p>
      </dgm:t>
    </dgm:pt>
    <dgm:pt modelId="{24B3EC12-EDF9-4EE7-B922-483D55028BA8}">
      <dgm:prSet phldrT="[Text]" phldr="0"/>
      <dgm:spPr/>
      <dgm:t>
        <a:bodyPr/>
        <a:lstStyle/>
        <a:p>
          <a:r>
            <a:rPr lang="en-US" dirty="0"/>
            <a:t>Board of Directors</a:t>
          </a:r>
        </a:p>
      </dgm:t>
    </dgm:pt>
    <dgm:pt modelId="{AC59A5BF-A1E0-446D-B79A-060B9D3D9A55}" type="parTrans" cxnId="{7F6792E4-4EF1-4759-8200-04CB846B37FE}">
      <dgm:prSet/>
      <dgm:spPr/>
      <dgm:t>
        <a:bodyPr/>
        <a:lstStyle/>
        <a:p>
          <a:endParaRPr lang="en-US"/>
        </a:p>
      </dgm:t>
    </dgm:pt>
    <dgm:pt modelId="{C4350E68-1385-4D78-8957-96A59311F8CC}" type="sibTrans" cxnId="{7F6792E4-4EF1-4759-8200-04CB846B37FE}">
      <dgm:prSet/>
      <dgm:spPr/>
      <dgm:t>
        <a:bodyPr/>
        <a:lstStyle/>
        <a:p>
          <a:endParaRPr lang="en-US"/>
        </a:p>
      </dgm:t>
    </dgm:pt>
    <dgm:pt modelId="{D2EC5267-FA81-4176-8331-E6E186E0EB84}" type="pres">
      <dgm:prSet presAssocID="{B42D6CA9-D714-470B-81D7-9AB2683E561E}" presName="compositeShape" presStyleCnt="0">
        <dgm:presLayoutVars>
          <dgm:chMax val="7"/>
          <dgm:dir/>
          <dgm:resizeHandles val="exact"/>
        </dgm:presLayoutVars>
      </dgm:prSet>
      <dgm:spPr/>
    </dgm:pt>
    <dgm:pt modelId="{463DB486-EAEA-434F-916F-ECC319ED3780}" type="pres">
      <dgm:prSet presAssocID="{8977FCB9-8829-49C3-A0B8-FB5BD552EF3A}" presName="circ1" presStyleLbl="vennNode1" presStyleIdx="0" presStyleCnt="3"/>
      <dgm:spPr/>
    </dgm:pt>
    <dgm:pt modelId="{BF4C3DDE-A185-4935-9258-AEBEDE6FE435}" type="pres">
      <dgm:prSet presAssocID="{8977FCB9-8829-49C3-A0B8-FB5BD552EF3A}" presName="circ1Tx" presStyleLbl="revTx" presStyleIdx="0" presStyleCnt="0">
        <dgm:presLayoutVars>
          <dgm:chMax val="0"/>
          <dgm:chPref val="0"/>
          <dgm:bulletEnabled val="1"/>
        </dgm:presLayoutVars>
      </dgm:prSet>
      <dgm:spPr/>
    </dgm:pt>
    <dgm:pt modelId="{A2C2B66F-7F12-4006-9ED7-7451E4F95FCE}" type="pres">
      <dgm:prSet presAssocID="{27785E4A-296C-43BC-9C83-F61E1815E8E0}" presName="circ2" presStyleLbl="vennNode1" presStyleIdx="1" presStyleCnt="3"/>
      <dgm:spPr/>
    </dgm:pt>
    <dgm:pt modelId="{8931FE51-0BC6-4C14-A5BE-076CDE6ADE56}" type="pres">
      <dgm:prSet presAssocID="{27785E4A-296C-43BC-9C83-F61E1815E8E0}" presName="circ2Tx" presStyleLbl="revTx" presStyleIdx="0" presStyleCnt="0">
        <dgm:presLayoutVars>
          <dgm:chMax val="0"/>
          <dgm:chPref val="0"/>
          <dgm:bulletEnabled val="1"/>
        </dgm:presLayoutVars>
      </dgm:prSet>
      <dgm:spPr/>
    </dgm:pt>
    <dgm:pt modelId="{CC32A16B-64FF-491B-AFAF-D2BFB5402FD9}" type="pres">
      <dgm:prSet presAssocID="{24B3EC12-EDF9-4EE7-B922-483D55028BA8}" presName="circ3" presStyleLbl="vennNode1" presStyleIdx="2" presStyleCnt="3"/>
      <dgm:spPr/>
    </dgm:pt>
    <dgm:pt modelId="{E3F5F70A-5471-4E87-8827-86E2DF2D7272}" type="pres">
      <dgm:prSet presAssocID="{24B3EC12-EDF9-4EE7-B922-483D55028BA8}" presName="circ3Tx" presStyleLbl="revTx" presStyleIdx="0" presStyleCnt="0">
        <dgm:presLayoutVars>
          <dgm:chMax val="0"/>
          <dgm:chPref val="0"/>
          <dgm:bulletEnabled val="1"/>
        </dgm:presLayoutVars>
      </dgm:prSet>
      <dgm:spPr/>
    </dgm:pt>
  </dgm:ptLst>
  <dgm:cxnLst>
    <dgm:cxn modelId="{97699026-D1DF-4D0D-8F02-9979C1F11AE4}" type="presOf" srcId="{27785E4A-296C-43BC-9C83-F61E1815E8E0}" destId="{A2C2B66F-7F12-4006-9ED7-7451E4F95FCE}" srcOrd="0" destOrd="0" presId="urn:microsoft.com/office/officeart/2005/8/layout/venn1"/>
    <dgm:cxn modelId="{4FD34D38-008E-4A6F-BD3C-46068B8477EB}" type="presOf" srcId="{8977FCB9-8829-49C3-A0B8-FB5BD552EF3A}" destId="{463DB486-EAEA-434F-916F-ECC319ED3780}" srcOrd="0" destOrd="0" presId="urn:microsoft.com/office/officeart/2005/8/layout/venn1"/>
    <dgm:cxn modelId="{D311A43C-C5F2-402C-B1BA-38FB261EBC97}" srcId="{B42D6CA9-D714-470B-81D7-9AB2683E561E}" destId="{27785E4A-296C-43BC-9C83-F61E1815E8E0}" srcOrd="1" destOrd="0" parTransId="{369C77BF-CA08-40B1-A27C-9CE9F8A396BF}" sibTransId="{F2DA3670-3F32-4E13-89F1-5D57D9F4DB38}"/>
    <dgm:cxn modelId="{7E4AB049-36B0-446A-A1A7-C086F6C4678C}" type="presOf" srcId="{27785E4A-296C-43BC-9C83-F61E1815E8E0}" destId="{8931FE51-0BC6-4C14-A5BE-076CDE6ADE56}" srcOrd="1" destOrd="0" presId="urn:microsoft.com/office/officeart/2005/8/layout/venn1"/>
    <dgm:cxn modelId="{F9EA1072-856A-4F7E-91C3-49FD45178275}" type="presOf" srcId="{8977FCB9-8829-49C3-A0B8-FB5BD552EF3A}" destId="{BF4C3DDE-A185-4935-9258-AEBEDE6FE435}" srcOrd="1" destOrd="0" presId="urn:microsoft.com/office/officeart/2005/8/layout/venn1"/>
    <dgm:cxn modelId="{1BADE278-705B-4F33-BEC4-2896C651E4DD}" type="presOf" srcId="{24B3EC12-EDF9-4EE7-B922-483D55028BA8}" destId="{E3F5F70A-5471-4E87-8827-86E2DF2D7272}" srcOrd="1" destOrd="0" presId="urn:microsoft.com/office/officeart/2005/8/layout/venn1"/>
    <dgm:cxn modelId="{404687B4-2F91-4B1D-945F-634DF31F1D1E}" type="presOf" srcId="{B42D6CA9-D714-470B-81D7-9AB2683E561E}" destId="{D2EC5267-FA81-4176-8331-E6E186E0EB84}" srcOrd="0" destOrd="0" presId="urn:microsoft.com/office/officeart/2005/8/layout/venn1"/>
    <dgm:cxn modelId="{561BCFD1-18F4-451E-A6A5-F0166ED23197}" srcId="{B42D6CA9-D714-470B-81D7-9AB2683E561E}" destId="{8977FCB9-8829-49C3-A0B8-FB5BD552EF3A}" srcOrd="0" destOrd="0" parTransId="{8B875BCA-F25E-4A2D-9CAF-4E9C2919AAC6}" sibTransId="{490C117F-0566-4CD2-9430-3886BF412F51}"/>
    <dgm:cxn modelId="{3183B1DD-5DA0-450D-940F-313860299C69}" type="presOf" srcId="{24B3EC12-EDF9-4EE7-B922-483D55028BA8}" destId="{CC32A16B-64FF-491B-AFAF-D2BFB5402FD9}" srcOrd="0" destOrd="0" presId="urn:microsoft.com/office/officeart/2005/8/layout/venn1"/>
    <dgm:cxn modelId="{7F6792E4-4EF1-4759-8200-04CB846B37FE}" srcId="{B42D6CA9-D714-470B-81D7-9AB2683E561E}" destId="{24B3EC12-EDF9-4EE7-B922-483D55028BA8}" srcOrd="2" destOrd="0" parTransId="{AC59A5BF-A1E0-446D-B79A-060B9D3D9A55}" sibTransId="{C4350E68-1385-4D78-8957-96A59311F8CC}"/>
    <dgm:cxn modelId="{288B76A2-0736-4154-B97B-DC01E40F8C82}" type="presParOf" srcId="{D2EC5267-FA81-4176-8331-E6E186E0EB84}" destId="{463DB486-EAEA-434F-916F-ECC319ED3780}" srcOrd="0" destOrd="0" presId="urn:microsoft.com/office/officeart/2005/8/layout/venn1"/>
    <dgm:cxn modelId="{3C34C967-53C7-44D1-84B7-7E8F0C7A178B}" type="presParOf" srcId="{D2EC5267-FA81-4176-8331-E6E186E0EB84}" destId="{BF4C3DDE-A185-4935-9258-AEBEDE6FE435}" srcOrd="1" destOrd="0" presId="urn:microsoft.com/office/officeart/2005/8/layout/venn1"/>
    <dgm:cxn modelId="{6416403A-1FCC-4B66-BB56-98D69FB7B846}" type="presParOf" srcId="{D2EC5267-FA81-4176-8331-E6E186E0EB84}" destId="{A2C2B66F-7F12-4006-9ED7-7451E4F95FCE}" srcOrd="2" destOrd="0" presId="urn:microsoft.com/office/officeart/2005/8/layout/venn1"/>
    <dgm:cxn modelId="{D0700644-F210-4B33-AFB4-4F6E5230BE5D}" type="presParOf" srcId="{D2EC5267-FA81-4176-8331-E6E186E0EB84}" destId="{8931FE51-0BC6-4C14-A5BE-076CDE6ADE56}" srcOrd="3" destOrd="0" presId="urn:microsoft.com/office/officeart/2005/8/layout/venn1"/>
    <dgm:cxn modelId="{1C014888-DE95-4A9F-8F06-5E29E709761C}" type="presParOf" srcId="{D2EC5267-FA81-4176-8331-E6E186E0EB84}" destId="{CC32A16B-64FF-491B-AFAF-D2BFB5402FD9}" srcOrd="4" destOrd="0" presId="urn:microsoft.com/office/officeart/2005/8/layout/venn1"/>
    <dgm:cxn modelId="{CAC25874-D188-4786-B382-CB3BCD6707AE}" type="presParOf" srcId="{D2EC5267-FA81-4176-8331-E6E186E0EB84}" destId="{E3F5F70A-5471-4E87-8827-86E2DF2D727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15CA8-B0D9-499C-A81E-361F0FF6E208}">
      <dsp:nvSpPr>
        <dsp:cNvPr id="0" name=""/>
        <dsp:cNvSpPr/>
      </dsp:nvSpPr>
      <dsp:spPr>
        <a:xfrm>
          <a:off x="2780719" y="2262698"/>
          <a:ext cx="91440" cy="366106"/>
        </a:xfrm>
        <a:custGeom>
          <a:avLst/>
          <a:gdLst/>
          <a:ahLst/>
          <a:cxnLst/>
          <a:rect l="0" t="0" r="0" b="0"/>
          <a:pathLst>
            <a:path>
              <a:moveTo>
                <a:pt x="45720" y="0"/>
              </a:moveTo>
              <a:lnTo>
                <a:pt x="45720" y="366106"/>
              </a:lnTo>
            </a:path>
          </a:pathLst>
        </a:custGeom>
        <a:noFill/>
        <a:ln w="2222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7FD08F-6105-416D-BD4D-A0CE71C469AF}">
      <dsp:nvSpPr>
        <dsp:cNvPr id="0" name=""/>
        <dsp:cNvSpPr/>
      </dsp:nvSpPr>
      <dsp:spPr>
        <a:xfrm>
          <a:off x="2780719" y="1097242"/>
          <a:ext cx="91440" cy="366106"/>
        </a:xfrm>
        <a:custGeom>
          <a:avLst/>
          <a:gdLst/>
          <a:ahLst/>
          <a:cxnLst/>
          <a:rect l="0" t="0" r="0" b="0"/>
          <a:pathLst>
            <a:path>
              <a:moveTo>
                <a:pt x="45720" y="0"/>
              </a:moveTo>
              <a:lnTo>
                <a:pt x="45720" y="366106"/>
              </a:lnTo>
            </a:path>
          </a:pathLst>
        </a:custGeom>
        <a:noFill/>
        <a:ln w="2222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790307-28F4-4525-9224-2B4415DAC462}">
      <dsp:nvSpPr>
        <dsp:cNvPr id="0" name=""/>
        <dsp:cNvSpPr/>
      </dsp:nvSpPr>
      <dsp:spPr>
        <a:xfrm>
          <a:off x="1485809" y="297891"/>
          <a:ext cx="2681260" cy="79935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D5F82-FE32-4CB8-A3D5-407B075641E9}">
      <dsp:nvSpPr>
        <dsp:cNvPr id="0" name=""/>
        <dsp:cNvSpPr/>
      </dsp:nvSpPr>
      <dsp:spPr>
        <a:xfrm>
          <a:off x="1625677" y="430767"/>
          <a:ext cx="2681260" cy="799350"/>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Shareholders</a:t>
          </a:r>
        </a:p>
      </dsp:txBody>
      <dsp:txXfrm>
        <a:off x="1649089" y="454179"/>
        <a:ext cx="2634436" cy="752526"/>
      </dsp:txXfrm>
    </dsp:sp>
    <dsp:sp modelId="{76E2333B-69A2-4981-BE06-97F42F50D233}">
      <dsp:nvSpPr>
        <dsp:cNvPr id="0" name=""/>
        <dsp:cNvSpPr/>
      </dsp:nvSpPr>
      <dsp:spPr>
        <a:xfrm>
          <a:off x="2197029" y="1463348"/>
          <a:ext cx="1258819" cy="799350"/>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3DB4C3-3659-49C6-9465-CCFF8CB4420D}">
      <dsp:nvSpPr>
        <dsp:cNvPr id="0" name=""/>
        <dsp:cNvSpPr/>
      </dsp:nvSpPr>
      <dsp:spPr>
        <a:xfrm>
          <a:off x="2336898" y="1596224"/>
          <a:ext cx="1258819" cy="799350"/>
        </a:xfrm>
        <a:prstGeom prst="roundRect">
          <a:avLst>
            <a:gd name="adj" fmla="val 10000"/>
          </a:avLst>
        </a:prstGeom>
        <a:solidFill>
          <a:schemeClr val="lt1">
            <a:alpha val="90000"/>
            <a:hueOff val="0"/>
            <a:satOff val="0"/>
            <a:lumOff val="0"/>
            <a:alphaOff val="0"/>
          </a:schemeClr>
        </a:solidFill>
        <a:ln w="2222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Board of Directors</a:t>
          </a:r>
        </a:p>
      </dsp:txBody>
      <dsp:txXfrm>
        <a:off x="2360310" y="1619636"/>
        <a:ext cx="1211995" cy="752526"/>
      </dsp:txXfrm>
    </dsp:sp>
    <dsp:sp modelId="{97C2B464-EDB7-47A5-9DC8-D53D7364BEAD}">
      <dsp:nvSpPr>
        <dsp:cNvPr id="0" name=""/>
        <dsp:cNvSpPr/>
      </dsp:nvSpPr>
      <dsp:spPr>
        <a:xfrm>
          <a:off x="559" y="2628805"/>
          <a:ext cx="5651759" cy="799350"/>
        </a:xfrm>
        <a:prstGeom prst="roundRect">
          <a:avLst>
            <a:gd name="adj" fmla="val 10000"/>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5622A-60A7-4692-9EC5-54882EE6B09A}">
      <dsp:nvSpPr>
        <dsp:cNvPr id="0" name=""/>
        <dsp:cNvSpPr/>
      </dsp:nvSpPr>
      <dsp:spPr>
        <a:xfrm>
          <a:off x="140428" y="2761680"/>
          <a:ext cx="5651759" cy="799350"/>
        </a:xfrm>
        <a:prstGeom prst="roundRect">
          <a:avLst>
            <a:gd name="adj" fmla="val 10000"/>
          </a:avLst>
        </a:prstGeom>
        <a:solidFill>
          <a:schemeClr val="lt1">
            <a:alpha val="90000"/>
            <a:hueOff val="0"/>
            <a:satOff val="0"/>
            <a:lumOff val="0"/>
            <a:alphaOff val="0"/>
          </a:schemeClr>
        </a:solidFill>
        <a:ln w="2222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Managers &amp; Employees</a:t>
          </a:r>
        </a:p>
      </dsp:txBody>
      <dsp:txXfrm>
        <a:off x="163840" y="2785092"/>
        <a:ext cx="5604935" cy="752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DB486-EAEA-434F-916F-ECC319ED3780}">
      <dsp:nvSpPr>
        <dsp:cNvPr id="0" name=""/>
        <dsp:cNvSpPr/>
      </dsp:nvSpPr>
      <dsp:spPr>
        <a:xfrm>
          <a:off x="1416311" y="46728"/>
          <a:ext cx="2242944" cy="2242944"/>
        </a:xfrm>
        <a:prstGeom prst="ellipse">
          <a:avLst/>
        </a:prstGeom>
        <a:solidFill>
          <a:schemeClr val="accent2">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Shareholders</a:t>
          </a:r>
        </a:p>
      </dsp:txBody>
      <dsp:txXfrm>
        <a:off x="1715370" y="439243"/>
        <a:ext cx="1644826" cy="1009325"/>
      </dsp:txXfrm>
    </dsp:sp>
    <dsp:sp modelId="{A2C2B66F-7F12-4006-9ED7-7451E4F95FCE}">
      <dsp:nvSpPr>
        <dsp:cNvPr id="0" name=""/>
        <dsp:cNvSpPr/>
      </dsp:nvSpPr>
      <dsp:spPr>
        <a:xfrm>
          <a:off x="2225640" y="1448568"/>
          <a:ext cx="2242944" cy="2242944"/>
        </a:xfrm>
        <a:prstGeom prst="ellipse">
          <a:avLst/>
        </a:prstGeom>
        <a:solidFill>
          <a:schemeClr val="accent3">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Managers &amp; Employees</a:t>
          </a:r>
        </a:p>
      </dsp:txBody>
      <dsp:txXfrm>
        <a:off x="2911608" y="2027995"/>
        <a:ext cx="1345766" cy="1233619"/>
      </dsp:txXfrm>
    </dsp:sp>
    <dsp:sp modelId="{CC32A16B-64FF-491B-AFAF-D2BFB5402FD9}">
      <dsp:nvSpPr>
        <dsp:cNvPr id="0" name=""/>
        <dsp:cNvSpPr/>
      </dsp:nvSpPr>
      <dsp:spPr>
        <a:xfrm>
          <a:off x="606982" y="1448568"/>
          <a:ext cx="2242944" cy="2242944"/>
        </a:xfrm>
        <a:prstGeom prst="ellipse">
          <a:avLst/>
        </a:prstGeom>
        <a:solidFill>
          <a:schemeClr val="accent4">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t>Board of Directors</a:t>
          </a:r>
        </a:p>
      </dsp:txBody>
      <dsp:txXfrm>
        <a:off x="818193" y="2027995"/>
        <a:ext cx="1345766" cy="12336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8/13/2025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ECB-B1B5-5BA3-7888-64D604561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440AB9-3CDB-3AC9-E64D-52B5725B7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F2CA6C-9E21-F943-7AB4-2BCA15927C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6A64E4D-6D5E-2B26-2361-FE85F64CF988}"/>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733360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3332564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FC52-1B48-89FB-D10E-A47D038CC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7D05D-88D4-E807-B06A-C39EC2483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8BE1AE-F4AD-C04F-3434-167D930BF6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07B09CC-2471-5653-09CB-D578A925CC0F}"/>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1074520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78677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629944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907525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140372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because you can only assign benefits but not obligations at common law. </a:t>
            </a:r>
          </a:p>
          <a:p>
            <a:r>
              <a:rPr lang="en-US" dirty="0"/>
              <a:t>Share = chose in action</a:t>
            </a:r>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A2527-DAAE-786F-A406-DC9F0B588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F2883-7645-A836-41A1-24C784B156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4C44C-9099-18AF-5AD9-CE661728D9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F95C6D-3393-412E-C6FC-9F94F27B5731}"/>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48625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801210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400907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0195-D3E4-64E5-BF1A-08412F462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059B3-9B18-EF84-4AC9-A238268D0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1F371-8D20-A927-FC8F-EBEBB228A5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6B01AD-5756-9F5F-147A-D215C9175A7A}"/>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0564237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7AEEB-A5CF-F169-11B5-642D9BDD5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BB2DE-C307-E72F-1ABD-1855E27331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291D7-760B-0FD0-F761-B8EF2BD253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7C377A-923F-CAA3-B399-F8A5DEC0F342}"/>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608011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5BCD-7BB9-6FC4-DC7C-F61BBFED87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5F8AE8-E501-6A26-B377-06786D1F1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5E183-8293-4760-9FEA-4670BDBB32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79A42-B87E-3032-2423-CC26D6D0FCC7}"/>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631328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88046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46713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210904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thousands of individual contracts, you run into impossible coordination problems:</a:t>
            </a:r>
            <a:br>
              <a:rPr lang="en-US" dirty="0"/>
            </a:br>
            <a:br>
              <a:rPr lang="en-US" dirty="0"/>
            </a:br>
            <a:r>
              <a:rPr lang="en-US" dirty="0"/>
              <a:t>Who's in Charge? If the contract with the engineer specifies a glass wall, but the contract with the window supplier is for a brick-sized window, which contract wins? There is no central authority to make a final decision. A company structure creates a board of directors with the legal authority to make these calls.</a:t>
            </a:r>
            <a:br>
              <a:rPr lang="en-US" dirty="0"/>
            </a:br>
            <a:br>
              <a:rPr lang="en-US" dirty="0"/>
            </a:br>
            <a:r>
              <a:rPr lang="en-US" dirty="0"/>
              <a:t>Decision-Making Paralysis: What if you want to change the color of the paint mid-project? You would have to find and renegotiate every single contract with every painter, supplier, and designer. The project would grind to a halt. A company allows for agile decision-making.</a:t>
            </a:r>
            <a:br>
              <a:rPr lang="en-US" dirty="0"/>
            </a:br>
            <a:br>
              <a:rPr lang="en-US" dirty="0"/>
            </a:br>
            <a:r>
              <a:rPr lang="en-US" dirty="0"/>
              <a:t>Conflicting Goals: Each person is only obligated to do what their specific contract says. They have no legal duty to cooperate with anyone else. This leads to conflicts and disputes that are difficult to resolve. Company law creates a unified structure where everyone is, in essence, on the same team, working from the same playbook (the company's goals).</a:t>
            </a:r>
            <a:br>
              <a:rPr lang="en-US" dirty="0"/>
            </a:br>
            <a:br>
              <a:rPr lang="en-US" dirty="0"/>
            </a:br>
            <a:r>
              <a:rPr lang="en-US" dirty="0"/>
              <a:t>Company law creates a single, coordinated entity, providing one set of rules, one decision-making body, and one legal identity (the company itself) that can enter into contracts, creating order out of chaos.</a:t>
            </a:r>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528991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079223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222805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51677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8/13/2025</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8/13/2025</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8/13/2025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8/13/2025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8/13/2025</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wallpaperflare.com/search?wallpaper=surveillanc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flickr.com/photos/calinjurylawyer/2145968005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nseika/8096899965/"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wallpaperflare.com/black-toyota-land-cruiser-suv-uk-spec-tlc-200-car-auto-v8-wallpaper-qbqz"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wooden-tile/c/creditor.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pixabay.com/en/heraldry-knight-medieval-shield-129520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researchleap.com/effect-of-economic-factors-on-tax-compliance-in-kenya-a-survey-of-limited-liability-companies-within-eldoret-municipality/"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2. FOUNDATIONS OF COMPANY LAW</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sz="2800" dirty="0"/>
              <a:t>The Company as an Organization</a:t>
            </a: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10</a:t>
            </a:fld>
            <a:endParaRPr lang="en-US" dirty="0"/>
          </a:p>
        </p:txBody>
      </p:sp>
      <p:pic>
        <p:nvPicPr>
          <p:cNvPr id="8" name="Content Placeholder 7" descr="A screenshot of a cell phone&#10;&#10;Description automatically generated">
            <a:extLst>
              <a:ext uri="{FF2B5EF4-FFF2-40B4-BE49-F238E27FC236}">
                <a16:creationId xmlns:a16="http://schemas.microsoft.com/office/drawing/2014/main" id="{26A6724A-D7C2-4BF1-A47C-9FF5F4A3792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11417" y="2701951"/>
            <a:ext cx="5169166" cy="3314870"/>
          </a:xfrm>
        </p:spPr>
      </p:pic>
      <p:sp>
        <p:nvSpPr>
          <p:cNvPr id="9" name="TextBox 8">
            <a:extLst>
              <a:ext uri="{FF2B5EF4-FFF2-40B4-BE49-F238E27FC236}">
                <a16:creationId xmlns:a16="http://schemas.microsoft.com/office/drawing/2014/main" id="{670AE6B4-0D6F-4E7C-981E-187ECFBFB5CA}"/>
              </a:ext>
            </a:extLst>
          </p:cNvPr>
          <p:cNvSpPr txBox="1"/>
          <p:nvPr/>
        </p:nvSpPr>
        <p:spPr>
          <a:xfrm>
            <a:off x="3637416" y="6181135"/>
            <a:ext cx="4917167" cy="523220"/>
          </a:xfrm>
          <a:prstGeom prst="rect">
            <a:avLst/>
          </a:prstGeom>
          <a:noFill/>
          <a:ln>
            <a:solidFill>
              <a:schemeClr val="tx1"/>
            </a:solidFill>
          </a:ln>
        </p:spPr>
        <p:txBody>
          <a:bodyPr wrap="square" rtlCol="0">
            <a:spAutoFit/>
          </a:bodyPr>
          <a:lstStyle/>
          <a:p>
            <a:pPr algn="ctr"/>
            <a:r>
              <a:rPr lang="en-US" sz="1400" b="1" dirty="0"/>
              <a:t>Equity = Assets – Liabilities</a:t>
            </a:r>
          </a:p>
          <a:p>
            <a:pPr marL="285750" indent="-285750">
              <a:buFontTx/>
              <a:buChar char="-"/>
            </a:pPr>
            <a:endParaRPr lang="en-US" sz="1400" dirty="0"/>
          </a:p>
        </p:txBody>
      </p:sp>
      <p:sp>
        <p:nvSpPr>
          <p:cNvPr id="3" name="TextBox 2">
            <a:extLst>
              <a:ext uri="{FF2B5EF4-FFF2-40B4-BE49-F238E27FC236}">
                <a16:creationId xmlns:a16="http://schemas.microsoft.com/office/drawing/2014/main" id="{2AD3F987-5078-E0F1-3DD8-4E4CB633EC96}"/>
              </a:ext>
            </a:extLst>
          </p:cNvPr>
          <p:cNvSpPr txBox="1"/>
          <p:nvPr/>
        </p:nvSpPr>
        <p:spPr>
          <a:xfrm>
            <a:off x="841117" y="2055620"/>
            <a:ext cx="10509763" cy="646331"/>
          </a:xfrm>
          <a:prstGeom prst="rect">
            <a:avLst/>
          </a:prstGeom>
          <a:noFill/>
        </p:spPr>
        <p:txBody>
          <a:bodyPr wrap="square" rtlCol="0">
            <a:spAutoFit/>
          </a:bodyPr>
          <a:lstStyle/>
          <a:p>
            <a:r>
              <a:rPr lang="en-US" dirty="0"/>
              <a:t>When a company makes profits, who gets paid first? </a:t>
            </a:r>
            <a:r>
              <a:rPr lang="en-US" b="1" dirty="0"/>
              <a:t>Creditors &gt;&gt; Shareholders</a:t>
            </a:r>
            <a:r>
              <a:rPr lang="en-US" dirty="0"/>
              <a:t>. What about directors? Hint: See previous slide.</a:t>
            </a:r>
            <a:endParaRPr lang="en-SG" dirty="0"/>
          </a:p>
        </p:txBody>
      </p:sp>
    </p:spTree>
    <p:extLst>
      <p:ext uri="{BB962C8B-B14F-4D97-AF65-F5344CB8AC3E}">
        <p14:creationId xmlns:p14="http://schemas.microsoft.com/office/powerpoint/2010/main" val="826691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contractarian approach: opportunism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27664" y="2047217"/>
            <a:ext cx="7225075" cy="4328183"/>
          </a:xfrm>
        </p:spPr>
        <p:txBody>
          <a:bodyPr>
            <a:normAutofit/>
          </a:bodyPr>
          <a:lstStyle/>
          <a:p>
            <a:r>
              <a:rPr lang="en-US" dirty="0"/>
              <a:t>In essence, due to the Separation of Ownership and Control, Corporate Law regulates a “</a:t>
            </a:r>
            <a:r>
              <a:rPr lang="en-US" b="1" dirty="0"/>
              <a:t>very special type of contract</a:t>
            </a:r>
            <a:r>
              <a:rPr lang="en-US" dirty="0"/>
              <a:t>” (Contractarian Approach).</a:t>
            </a:r>
          </a:p>
          <a:p>
            <a:r>
              <a:rPr lang="en-US" b="1" dirty="0"/>
              <a:t>First Problem (Opportunism)</a:t>
            </a:r>
            <a:r>
              <a:rPr lang="en-US" dirty="0"/>
              <a:t>: Once shareholders hand over their money and decision-making power, what stops managers from abusing that power for their own benefit? </a:t>
            </a:r>
          </a:p>
          <a:p>
            <a:pPr lvl="1"/>
            <a:r>
              <a:rPr lang="en-US" dirty="0"/>
              <a:t>This is known as </a:t>
            </a:r>
            <a:r>
              <a:rPr lang="en-US" b="1" dirty="0"/>
              <a:t>opportunism</a:t>
            </a:r>
            <a:r>
              <a:rPr lang="en-US" dirty="0"/>
              <a:t>—acting in your own </a:t>
            </a:r>
            <a:r>
              <a:rPr lang="en-US" b="1" dirty="0"/>
              <a:t>self-interest</a:t>
            </a:r>
            <a:r>
              <a:rPr lang="en-US" dirty="0"/>
              <a:t>, sometimes deceitfully, </a:t>
            </a:r>
            <a:r>
              <a:rPr lang="en-US" b="1" dirty="0"/>
              <a:t>at the expense of others</a:t>
            </a:r>
            <a:r>
              <a:rPr lang="en-US" dirty="0"/>
              <a:t>. </a:t>
            </a:r>
          </a:p>
          <a:p>
            <a:pPr lvl="1"/>
            <a:r>
              <a:rPr lang="en-US" i="1" dirty="0"/>
              <a:t>Example</a:t>
            </a:r>
            <a:r>
              <a:rPr lang="en-US" dirty="0"/>
              <a:t>: A CEO (director) might use company money to buy a private jet for personal holidays instead of investing it back into the business.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11</a:t>
            </a:fld>
            <a:endParaRPr lang="en-US" dirty="0"/>
          </a:p>
        </p:txBody>
      </p:sp>
      <p:pic>
        <p:nvPicPr>
          <p:cNvPr id="5" name="Content Placeholder 8" descr="A person in a suit&#10;&#10;Description automatically generated">
            <a:extLst>
              <a:ext uri="{FF2B5EF4-FFF2-40B4-BE49-F238E27FC236}">
                <a16:creationId xmlns:a16="http://schemas.microsoft.com/office/drawing/2014/main" id="{98D1F51D-874E-72FF-4F33-56F37FBC59A3}"/>
              </a:ext>
            </a:extLst>
          </p:cNvPr>
          <p:cNvPicPr>
            <a:picLocks noChangeAspect="1"/>
          </p:cNvPicPr>
          <p:nvPr/>
        </p:nvPicPr>
        <p:blipFill>
          <a:blip r:embed="rId3">
            <a:extLst>
              <a:ext uri="{28A0092B-C50C-407E-A947-70E740481C1C}">
                <a14:useLocalDpi xmlns:a14="http://schemas.microsoft.com/office/drawing/2010/main" val="0"/>
              </a:ext>
            </a:extLst>
          </a:blip>
          <a:srcRect l="12082" r="7580" b="-2"/>
          <a:stretch>
            <a:fillRect/>
          </a:stretch>
        </p:blipFill>
        <p:spPr>
          <a:xfrm>
            <a:off x="8051799" y="1871133"/>
            <a:ext cx="3683001" cy="4504267"/>
          </a:xfrm>
          <a:prstGeom prst="rect">
            <a:avLst/>
          </a:prstGeom>
        </p:spPr>
      </p:pic>
    </p:spTree>
    <p:extLst>
      <p:ext uri="{BB962C8B-B14F-4D97-AF65-F5344CB8AC3E}">
        <p14:creationId xmlns:p14="http://schemas.microsoft.com/office/powerpoint/2010/main" val="381365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0576B-8F87-EB48-BE98-FC398637C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DAB6B-323F-5E0E-5AE4-B3452FFED4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contractarian approach: opportunism</a:t>
            </a:r>
          </a:p>
        </p:txBody>
      </p:sp>
      <p:sp>
        <p:nvSpPr>
          <p:cNvPr id="3" name="Content Placeholder 2">
            <a:extLst>
              <a:ext uri="{FF2B5EF4-FFF2-40B4-BE49-F238E27FC236}">
                <a16:creationId xmlns:a16="http://schemas.microsoft.com/office/drawing/2014/main" id="{782FB42F-D0E4-DB13-0601-109D8C94EF72}"/>
              </a:ext>
            </a:extLst>
          </p:cNvPr>
          <p:cNvSpPr>
            <a:spLocks noGrp="1"/>
          </p:cNvSpPr>
          <p:nvPr>
            <p:ph idx="1"/>
          </p:nvPr>
        </p:nvSpPr>
        <p:spPr>
          <a:xfrm>
            <a:off x="281324" y="2098303"/>
            <a:ext cx="7534002" cy="4323046"/>
          </a:xfrm>
        </p:spPr>
        <p:txBody>
          <a:bodyPr>
            <a:normAutofit/>
          </a:bodyPr>
          <a:lstStyle/>
          <a:p>
            <a:r>
              <a:rPr lang="en-US" sz="2000" dirty="0"/>
              <a:t>The CEO’s actions thereby create a </a:t>
            </a:r>
            <a:r>
              <a:rPr lang="en-US" sz="2000" b="1" dirty="0"/>
              <a:t>conflict of interests</a:t>
            </a:r>
            <a:r>
              <a:rPr lang="en-US" sz="2000" dirty="0"/>
              <a:t>. </a:t>
            </a:r>
          </a:p>
          <a:p>
            <a:pPr lvl="1"/>
            <a:r>
              <a:rPr lang="en-US" sz="1800" dirty="0"/>
              <a:t>As we will learn in subsequent topics, Company Law addresses these conflicts of interests by imposing legal duties on directors to act in the best interests of the company.</a:t>
            </a:r>
          </a:p>
          <a:p>
            <a:r>
              <a:rPr lang="en-US" sz="2000" dirty="0"/>
              <a:t>Q (Difficult): Why not just rely on contract law to prevent opportunism?</a:t>
            </a:r>
          </a:p>
        </p:txBody>
      </p:sp>
      <p:sp>
        <p:nvSpPr>
          <p:cNvPr id="4" name="Slide Number Placeholder 3">
            <a:extLst>
              <a:ext uri="{FF2B5EF4-FFF2-40B4-BE49-F238E27FC236}">
                <a16:creationId xmlns:a16="http://schemas.microsoft.com/office/drawing/2014/main" id="{B7AA4379-DB83-D161-B201-FF7F91521494}"/>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12</a:t>
            </a:fld>
            <a:endParaRPr lang="en-US"/>
          </a:p>
        </p:txBody>
      </p:sp>
      <p:pic>
        <p:nvPicPr>
          <p:cNvPr id="6" name="Picture 5" descr="Deer fighting">
            <a:extLst>
              <a:ext uri="{FF2B5EF4-FFF2-40B4-BE49-F238E27FC236}">
                <a16:creationId xmlns:a16="http://schemas.microsoft.com/office/drawing/2014/main" id="{1490287D-8EFE-E01C-1B2B-AC7E34AD50AA}"/>
              </a:ext>
            </a:extLst>
          </p:cNvPr>
          <p:cNvPicPr>
            <a:picLocks noChangeAspect="1"/>
          </p:cNvPicPr>
          <p:nvPr/>
        </p:nvPicPr>
        <p:blipFill>
          <a:blip r:embed="rId3">
            <a:extLst>
              <a:ext uri="{28A0092B-C50C-407E-A947-70E740481C1C}">
                <a14:useLocalDpi xmlns:a14="http://schemas.microsoft.com/office/drawing/2010/main" val="0"/>
              </a:ext>
            </a:extLst>
          </a:blip>
          <a:srcRect l="20795" r="20795"/>
          <a:stretch/>
        </p:blipFill>
        <p:spPr>
          <a:xfrm>
            <a:off x="8051799" y="1871133"/>
            <a:ext cx="3683001" cy="4504267"/>
          </a:xfrm>
          <a:prstGeom prst="rect">
            <a:avLst/>
          </a:prstGeom>
        </p:spPr>
      </p:pic>
    </p:spTree>
    <p:extLst>
      <p:ext uri="{BB962C8B-B14F-4D97-AF65-F5344CB8AC3E}">
        <p14:creationId xmlns:p14="http://schemas.microsoft.com/office/powerpoint/2010/main" val="242200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contractarian approach: information asymmetry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281324" y="2098303"/>
            <a:ext cx="7534002" cy="4323046"/>
          </a:xfrm>
        </p:spPr>
        <p:txBody>
          <a:bodyPr>
            <a:normAutofit/>
          </a:bodyPr>
          <a:lstStyle/>
          <a:p>
            <a:r>
              <a:rPr lang="en-US" sz="2000" b="1" dirty="0"/>
              <a:t>Second Problem (Information Asymmetry)</a:t>
            </a:r>
            <a:r>
              <a:rPr lang="en-US" sz="2000" dirty="0"/>
              <a:t>: Separation of Ownership and Control implies that directors (managers) are involved in the daily operations; shareholders are not. </a:t>
            </a:r>
          </a:p>
          <a:p>
            <a:pPr lvl="1"/>
            <a:r>
              <a:rPr lang="en-US" sz="1800" dirty="0"/>
              <a:t>This means managers have a </a:t>
            </a:r>
            <a:r>
              <a:rPr lang="en-US" sz="1800" b="1" dirty="0"/>
              <a:t>huge informational advantage</a:t>
            </a:r>
            <a:r>
              <a:rPr lang="en-US" sz="1800" dirty="0"/>
              <a:t>.</a:t>
            </a:r>
          </a:p>
          <a:p>
            <a:pPr lvl="1"/>
            <a:r>
              <a:rPr lang="en-US" sz="1800" dirty="0"/>
              <a:t>Example: An employee might take extra-long lunch breaks or take home office supplies for personal use.  The employer isn't always watching and might never find out. This is a form of “moral hazard” which will induce losses for the business.</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13</a:t>
            </a:fld>
            <a:endParaRPr lang="en-US"/>
          </a:p>
        </p:txBody>
      </p:sp>
      <p:pic>
        <p:nvPicPr>
          <p:cNvPr id="6" name="Picture 5" descr="A person in a suit shaking hands with another person in a suit&#10;&#10;Description automatically generated">
            <a:extLst>
              <a:ext uri="{FF2B5EF4-FFF2-40B4-BE49-F238E27FC236}">
                <a16:creationId xmlns:a16="http://schemas.microsoft.com/office/drawing/2014/main" id="{F3E725C2-22FE-325A-60C2-BAF547FAC477}"/>
              </a:ext>
            </a:extLst>
          </p:cNvPr>
          <p:cNvPicPr>
            <a:picLocks noChangeAspect="1"/>
          </p:cNvPicPr>
          <p:nvPr/>
        </p:nvPicPr>
        <p:blipFill rotWithShape="1">
          <a:blip r:embed="rId3">
            <a:extLst>
              <a:ext uri="{28A0092B-C50C-407E-A947-70E740481C1C}">
                <a14:useLocalDpi xmlns:a14="http://schemas.microsoft.com/office/drawing/2010/main" val="0"/>
              </a:ext>
            </a:extLst>
          </a:blip>
          <a:srcRect l="20304" r="25283" b="-2"/>
          <a:stretch/>
        </p:blipFill>
        <p:spPr>
          <a:xfrm>
            <a:off x="8051799" y="1871133"/>
            <a:ext cx="3683001" cy="4504267"/>
          </a:xfrm>
          <a:prstGeom prst="rect">
            <a:avLst/>
          </a:prstGeom>
        </p:spPr>
      </p:pic>
    </p:spTree>
    <p:extLst>
      <p:ext uri="{BB962C8B-B14F-4D97-AF65-F5344CB8AC3E}">
        <p14:creationId xmlns:p14="http://schemas.microsoft.com/office/powerpoint/2010/main" val="1054697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553DD0-9C2C-FFBD-F0B7-1C6196C3E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FF2A4-C092-B57A-9161-DC907AF34376}"/>
              </a:ext>
            </a:extLst>
          </p:cNvPr>
          <p:cNvSpPr>
            <a:spLocks noGrp="1"/>
          </p:cNvSpPr>
          <p:nvPr>
            <p:ph type="title"/>
          </p:nvPr>
        </p:nvSpPr>
        <p:spPr>
          <a:xfrm>
            <a:off x="581192" y="702156"/>
            <a:ext cx="11029616" cy="1013800"/>
          </a:xfrm>
        </p:spPr>
        <p:txBody>
          <a:bodyPr>
            <a:normAutofit/>
          </a:bodyPr>
          <a:lstStyle/>
          <a:p>
            <a:r>
              <a:rPr lang="en-US"/>
              <a:t>The contractarian approach: information asymmetry</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4CCEAA8-6E08-339D-89D5-430666B4BE4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9568" b="1"/>
          <a:stretch>
            <a:fillRect/>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11CF59F5-4FC5-50ED-BF95-05F08BB56160}"/>
              </a:ext>
            </a:extLst>
          </p:cNvPr>
          <p:cNvSpPr>
            <a:spLocks noGrp="1"/>
          </p:cNvSpPr>
          <p:nvPr>
            <p:ph idx="1"/>
          </p:nvPr>
        </p:nvSpPr>
        <p:spPr>
          <a:xfrm>
            <a:off x="6335805" y="2180496"/>
            <a:ext cx="5275001" cy="4045683"/>
          </a:xfrm>
        </p:spPr>
        <p:txBody>
          <a:bodyPr>
            <a:normAutofit fontScale="92500" lnSpcReduction="10000"/>
          </a:bodyPr>
          <a:lstStyle/>
          <a:p>
            <a:r>
              <a:rPr lang="en-US" dirty="0"/>
              <a:t>Because shareholders can't see everything managers are doing, it's hard to know if they are always acting in the shareholders’ best interests. To solve this, shareholders can:</a:t>
            </a:r>
          </a:p>
          <a:p>
            <a:pPr lvl="1"/>
            <a:r>
              <a:rPr lang="en-US" b="1" dirty="0"/>
              <a:t>Monitor</a:t>
            </a:r>
            <a:r>
              <a:rPr lang="en-US" dirty="0"/>
              <a:t>: Install CCTVs (in the employee context), hire auditors, or conduct spot checks. But this is expensive. </a:t>
            </a:r>
          </a:p>
          <a:p>
            <a:pPr lvl="1"/>
            <a:r>
              <a:rPr lang="en-US" b="1" dirty="0"/>
              <a:t>Bond (Align Interests)</a:t>
            </a:r>
            <a:r>
              <a:rPr lang="en-US" dirty="0"/>
              <a:t>: Give managers a share of the profits or tie their bonuses to performance.  This encourages them to work harder for the company's success. Again, this is expensive.</a:t>
            </a:r>
          </a:p>
          <a:p>
            <a:r>
              <a:rPr lang="en-US" dirty="0"/>
              <a:t>The costs of monitoring and bonding, plus any remaining losses from misalignment, are called “agency costs.”  Company law </a:t>
            </a:r>
            <a:r>
              <a:rPr lang="en-US" b="1" dirty="0"/>
              <a:t>helps reduce these costs by setting out rules for transparency</a:t>
            </a:r>
            <a:r>
              <a:rPr lang="en-US" dirty="0"/>
              <a:t> and accountability.</a:t>
            </a:r>
          </a:p>
        </p:txBody>
      </p:sp>
      <p:sp>
        <p:nvSpPr>
          <p:cNvPr id="4" name="Slide Number Placeholder 3">
            <a:extLst>
              <a:ext uri="{FF2B5EF4-FFF2-40B4-BE49-F238E27FC236}">
                <a16:creationId xmlns:a16="http://schemas.microsoft.com/office/drawing/2014/main" id="{0E228C98-E3D0-DC29-91E7-05AC9DE12EA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14</a:t>
            </a:fld>
            <a:endParaRPr lang="en-US"/>
          </a:p>
        </p:txBody>
      </p:sp>
    </p:spTree>
    <p:extLst>
      <p:ext uri="{BB962C8B-B14F-4D97-AF65-F5344CB8AC3E}">
        <p14:creationId xmlns:p14="http://schemas.microsoft.com/office/powerpoint/2010/main" val="3049785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Contractarian Approach: Reducing the Costs of Contracting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27664" y="2339746"/>
            <a:ext cx="7225075" cy="3678303"/>
          </a:xfrm>
        </p:spPr>
        <p:txBody>
          <a:bodyPr>
            <a:normAutofit lnSpcReduction="10000"/>
          </a:bodyPr>
          <a:lstStyle/>
          <a:p>
            <a:r>
              <a:rPr lang="en-US" b="1" dirty="0"/>
              <a:t>Third Problem (Costly Contracting)</a:t>
            </a:r>
            <a:r>
              <a:rPr lang="en-US" dirty="0"/>
              <a:t>: Separation of Ownership and Control is endemic because it implies strong </a:t>
            </a:r>
            <a:r>
              <a:rPr lang="en-US" b="1" dirty="0"/>
              <a:t>benefits</a:t>
            </a:r>
            <a:r>
              <a:rPr lang="en-US" dirty="0"/>
              <a:t>. But do we really want to hire expensive lawyers to write a massive contract from scratch detailing every single rule for a new venture?</a:t>
            </a:r>
          </a:p>
          <a:p>
            <a:pPr lvl="1"/>
            <a:r>
              <a:rPr lang="en-US" dirty="0"/>
              <a:t>Probably not. Here, company law can provide a default template/framework to reduce the costs of contracting.</a:t>
            </a:r>
          </a:p>
          <a:p>
            <a:pPr lvl="1"/>
            <a:r>
              <a:rPr lang="en-US" dirty="0"/>
              <a:t>In Singapore, this is reflected in the </a:t>
            </a:r>
            <a:r>
              <a:rPr lang="en-US" b="1" dirty="0"/>
              <a:t>company’s constitution</a:t>
            </a:r>
            <a:r>
              <a:rPr lang="en-US" dirty="0"/>
              <a:t>, which acts as a contract binding the company and its members. </a:t>
            </a:r>
          </a:p>
          <a:p>
            <a:pPr lvl="1"/>
            <a:r>
              <a:rPr lang="en-US" dirty="0"/>
              <a:t>Although modification is possible, many businesspeople stick to model constitutions which act as a set of </a:t>
            </a:r>
            <a:r>
              <a:rPr lang="en-US" b="1" dirty="0"/>
              <a:t>default rules</a:t>
            </a:r>
            <a:r>
              <a:rPr lang="en-US" dirty="0"/>
              <a:t>.</a:t>
            </a:r>
          </a:p>
          <a:p>
            <a:r>
              <a:rPr lang="en-US" dirty="0"/>
              <a:t>By providing this clear, predictable framework, company law reduces the costs and complexity of doing business.</a:t>
            </a:r>
          </a:p>
          <a:p>
            <a:pPr lvl="1"/>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15</a:t>
            </a:fld>
            <a:endParaRPr lang="en-US"/>
          </a:p>
        </p:txBody>
      </p:sp>
      <p:pic>
        <p:nvPicPr>
          <p:cNvPr id="6" name="Picture 5" descr="A person in a suit and tie reading a book&#10;&#10;AI-generated content may be incorrect.">
            <a:extLst>
              <a:ext uri="{FF2B5EF4-FFF2-40B4-BE49-F238E27FC236}">
                <a16:creationId xmlns:a16="http://schemas.microsoft.com/office/drawing/2014/main" id="{E69B6406-80DE-4833-8D51-ACEC63D3FF8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788" r="35970" b="1"/>
          <a:stretch>
            <a:fillRect/>
          </a:stretch>
        </p:blipFill>
        <p:spPr>
          <a:xfrm>
            <a:off x="8051799" y="1871133"/>
            <a:ext cx="3683001" cy="4504267"/>
          </a:xfrm>
          <a:prstGeom prst="rect">
            <a:avLst/>
          </a:prstGeom>
        </p:spPr>
      </p:pic>
    </p:spTree>
    <p:extLst>
      <p:ext uri="{BB962C8B-B14F-4D97-AF65-F5344CB8AC3E}">
        <p14:creationId xmlns:p14="http://schemas.microsoft.com/office/powerpoint/2010/main" val="2146250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The proprietary approach</a:t>
            </a:r>
          </a:p>
        </p:txBody>
      </p:sp>
      <p:sp>
        <p:nvSpPr>
          <p:cNvPr id="12" name="Rectangle 11">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arehouse with boxes stacked on shelves&#10;&#10;AI-generated content may be incorrect.">
            <a:extLst>
              <a:ext uri="{FF2B5EF4-FFF2-40B4-BE49-F238E27FC236}">
                <a16:creationId xmlns:a16="http://schemas.microsoft.com/office/drawing/2014/main" id="{BFCA1957-A4B1-7C50-2B30-D2FC0989FF6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3" b="1950"/>
          <a:stretch>
            <a:fillRect/>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dirty="0"/>
              <a:t>Thus far, we have not discussed anything remotely related to the Company’s Separate Legal Personality.</a:t>
            </a:r>
          </a:p>
          <a:p>
            <a:r>
              <a:rPr lang="en-US" dirty="0"/>
              <a:t>Now, we'll look at the “Proprietary Approach”. This is about how a company deals with outsiders, like banks, lenders, and other creditors. This approach explains the most fundamental feature of a company: its status as a separate legal person.</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16</a:t>
            </a:fld>
            <a:endParaRPr lang="en-US"/>
          </a:p>
        </p:txBody>
      </p:sp>
      <p:sp>
        <p:nvSpPr>
          <p:cNvPr id="7" name="TextBox 6">
            <a:extLst>
              <a:ext uri="{FF2B5EF4-FFF2-40B4-BE49-F238E27FC236}">
                <a16:creationId xmlns:a16="http://schemas.microsoft.com/office/drawing/2014/main" id="{AF3D71DA-3033-0831-CDB9-E71E47B5C72E}"/>
              </a:ext>
            </a:extLst>
          </p:cNvPr>
          <p:cNvSpPr txBox="1"/>
          <p:nvPr/>
        </p:nvSpPr>
        <p:spPr>
          <a:xfrm>
            <a:off x="3328738" y="5810220"/>
            <a:ext cx="2291012" cy="200055"/>
          </a:xfrm>
          <a:prstGeom prst="rect">
            <a:avLst/>
          </a:prstGeom>
          <a:solidFill>
            <a:srgbClr val="000000"/>
          </a:solidFill>
        </p:spPr>
        <p:txBody>
          <a:bodyPr wrap="none" rtlCol="0">
            <a:spAutoFit/>
          </a:bodyPr>
          <a:lstStyle/>
          <a:p>
            <a:pPr algn="r">
              <a:spcAft>
                <a:spcPts val="600"/>
              </a:spcAft>
            </a:pPr>
            <a:r>
              <a:rPr lang="en-SG" sz="700">
                <a:solidFill>
                  <a:srgbClr val="FFFFFF"/>
                </a:solidFill>
                <a:hlinkClick r:id="rId4" tooltip="https://www.flickr.com/photos/nseika/8096899965/">
                  <a:extLst>
                    <a:ext uri="{A12FA001-AC4F-418D-AE19-62706E023703}">
                      <ahyp:hlinkClr xmlns:ahyp="http://schemas.microsoft.com/office/drawing/2018/hyperlinkcolor" val="tx"/>
                    </a:ext>
                  </a:extLst>
                </a:hlinkClick>
              </a:rPr>
              <a:t>This Photo</a:t>
            </a:r>
            <a:r>
              <a:rPr lang="en-SG" sz="700">
                <a:solidFill>
                  <a:srgbClr val="FFFFFF"/>
                </a:solidFill>
              </a:rPr>
              <a:t> by Unknown Author is licensed under </a:t>
            </a:r>
            <a:r>
              <a:rPr lang="en-SG"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SG" sz="700">
              <a:solidFill>
                <a:srgbClr val="FFFFFF"/>
              </a:solidFill>
            </a:endParaRPr>
          </a:p>
        </p:txBody>
      </p:sp>
    </p:spTree>
    <p:extLst>
      <p:ext uri="{BB962C8B-B14F-4D97-AF65-F5344CB8AC3E}">
        <p14:creationId xmlns:p14="http://schemas.microsoft.com/office/powerpoint/2010/main" val="1810238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approach: A PRIMER</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r>
              <a:rPr lang="en-US" dirty="0"/>
              <a:t>Contractual Rights are </a:t>
            </a:r>
            <a:r>
              <a:rPr lang="en-US" b="1" i="1" dirty="0"/>
              <a:t>in personam </a:t>
            </a:r>
            <a:r>
              <a:rPr lang="en-US" dirty="0"/>
              <a:t>and tend to be </a:t>
            </a:r>
            <a:r>
              <a:rPr lang="en-US" b="1" i="1" dirty="0"/>
              <a:t>bilateral</a:t>
            </a:r>
            <a:r>
              <a:rPr lang="en-US" dirty="0"/>
              <a:t> – if I have a contractual right against X, I can </a:t>
            </a:r>
            <a:r>
              <a:rPr lang="en-US" i="1" dirty="0"/>
              <a:t>only</a:t>
            </a:r>
            <a:r>
              <a:rPr lang="en-US" dirty="0"/>
              <a:t> sue X, not a third party Y.</a:t>
            </a:r>
          </a:p>
          <a:p>
            <a:pPr lvl="1"/>
            <a:r>
              <a:rPr lang="en-US" sz="1800" b="1" i="1" dirty="0"/>
              <a:t>Unless</a:t>
            </a:r>
            <a:r>
              <a:rPr lang="en-US" sz="1800" dirty="0"/>
              <a:t> it falls under one or more exceptions to Privity of Contract (e.g. CRTPA Cap. 53B)</a:t>
            </a:r>
          </a:p>
          <a:p>
            <a:r>
              <a:rPr lang="en-US" dirty="0"/>
              <a:t>The case is similar for Tortious Right-holders.</a:t>
            </a:r>
          </a:p>
          <a:p>
            <a:r>
              <a:rPr lang="en-US" dirty="0"/>
              <a:t>Property Rights are </a:t>
            </a:r>
            <a:r>
              <a:rPr lang="en-US" b="1" i="1" dirty="0"/>
              <a:t>in rem </a:t>
            </a:r>
            <a:r>
              <a:rPr lang="en-US" dirty="0"/>
              <a:t>and tend to be </a:t>
            </a:r>
            <a:r>
              <a:rPr lang="en-US" b="1" i="1" dirty="0"/>
              <a:t>impersonal</a:t>
            </a:r>
            <a:r>
              <a:rPr lang="en-US" dirty="0"/>
              <a:t> – if I have a property right over X, I can enforce that right against </a:t>
            </a:r>
            <a:r>
              <a:rPr lang="en-US" i="1" dirty="0"/>
              <a:t>anyone</a:t>
            </a:r>
            <a:r>
              <a:rPr lang="en-US" dirty="0"/>
              <a:t> who infringes this right over X.</a:t>
            </a:r>
          </a:p>
          <a:p>
            <a:pPr lvl="1"/>
            <a:r>
              <a:rPr lang="en-US" sz="1800" dirty="0"/>
              <a:t>Property rights are usually transferrable to third parties.</a:t>
            </a:r>
          </a:p>
          <a:p>
            <a:pPr lvl="1"/>
            <a:r>
              <a:rPr lang="en-US" sz="1800" dirty="0"/>
              <a:t>If I sell the property right to a third-party Y, person Y will now have the same property right over X which I once had.</a:t>
            </a:r>
          </a:p>
          <a:p>
            <a:pPr lvl="1"/>
            <a:r>
              <a:rPr lang="en-US" sz="1800" dirty="0"/>
              <a:t>Thus, property rights are said to be </a:t>
            </a:r>
            <a:r>
              <a:rPr lang="en-US" sz="1800" b="1" i="1" dirty="0"/>
              <a:t>enforceable “against the world”.</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220870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approach: A PRIMER</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6" cy="4239759"/>
          </a:xfrm>
        </p:spPr>
        <p:txBody>
          <a:bodyPr>
            <a:normAutofit/>
          </a:bodyPr>
          <a:lstStyle/>
          <a:p>
            <a:r>
              <a:rPr lang="en-US" dirty="0"/>
              <a:t>As opposed to </a:t>
            </a:r>
            <a:r>
              <a:rPr lang="en-US" b="1" i="1" dirty="0"/>
              <a:t>in personam </a:t>
            </a:r>
            <a:r>
              <a:rPr lang="en-US" dirty="0"/>
              <a:t>rights, Property Rights usually attach to “things” (whether tangible or intangible)</a:t>
            </a:r>
          </a:p>
          <a:p>
            <a:r>
              <a:rPr lang="en-US" dirty="0"/>
              <a:t>In company law, we are interested in </a:t>
            </a:r>
            <a:r>
              <a:rPr lang="en-US" b="1" i="1" dirty="0"/>
              <a:t>two types of property rights.</a:t>
            </a:r>
          </a:p>
          <a:p>
            <a:pPr marL="666900" lvl="1" indent="-342900">
              <a:buFont typeface="+mj-lt"/>
              <a:buAutoNum type="arabicPeriod"/>
            </a:pPr>
            <a:r>
              <a:rPr lang="en-US" sz="1800" dirty="0"/>
              <a:t>First, the attachment of property rights to the company’s </a:t>
            </a:r>
            <a:r>
              <a:rPr lang="en-US" sz="1800" i="1" dirty="0"/>
              <a:t>assets</a:t>
            </a:r>
            <a:r>
              <a:rPr lang="en-US" sz="1800" dirty="0"/>
              <a:t>.</a:t>
            </a:r>
          </a:p>
          <a:p>
            <a:pPr lvl="2"/>
            <a:r>
              <a:rPr lang="en-US" sz="1800" dirty="0"/>
              <a:t>E.g. physical objects like machinery that the company owns, real estate, or intellectual property. These are known as “Choses in Possession”, a type of </a:t>
            </a:r>
            <a:r>
              <a:rPr lang="en-US" sz="1800" i="1" dirty="0"/>
              <a:t>personal property</a:t>
            </a:r>
            <a:r>
              <a:rPr lang="en-US" sz="1800" dirty="0"/>
              <a:t>. Land, in contrast, is a type of </a:t>
            </a:r>
            <a:r>
              <a:rPr lang="en-US" sz="1800" i="1" dirty="0"/>
              <a:t>real property</a:t>
            </a:r>
            <a:r>
              <a:rPr lang="en-US" sz="1800" dirty="0"/>
              <a:t>.  </a:t>
            </a:r>
          </a:p>
          <a:p>
            <a:pPr lvl="2"/>
            <a:r>
              <a:rPr lang="en-US" sz="1800" dirty="0"/>
              <a:t>In the absence of contracting, a company as a separate legal person has </a:t>
            </a:r>
            <a:r>
              <a:rPr lang="en-US" sz="1800" i="1" dirty="0"/>
              <a:t>full property rights over its assets</a:t>
            </a:r>
            <a:r>
              <a:rPr lang="en-US" sz="1800" dirty="0"/>
              <a:t>.</a:t>
            </a:r>
          </a:p>
          <a:p>
            <a:pPr marL="666900" lvl="1" indent="-342900">
              <a:buFont typeface="+mj-lt"/>
              <a:buAutoNum type="arabicPeriod"/>
            </a:pPr>
            <a:r>
              <a:rPr lang="en-US" sz="1800" dirty="0"/>
              <a:t>Second, the attachment of property rights to ownership of the company as a separate legal person, embodied in </a:t>
            </a:r>
            <a:r>
              <a:rPr lang="en-US" sz="1800" i="1" dirty="0"/>
              <a:t>shares</a:t>
            </a:r>
            <a:r>
              <a:rPr lang="en-US" sz="1800" dirty="0"/>
              <a:t>. Shares are a type of “Chose in Action”, a type of personal property.</a:t>
            </a:r>
          </a:p>
          <a:p>
            <a:r>
              <a:rPr lang="en-US" dirty="0"/>
              <a:t>These property rights can then be </a:t>
            </a:r>
            <a:r>
              <a:rPr lang="en-US" i="1" dirty="0"/>
              <a:t>transferred</a:t>
            </a:r>
            <a:r>
              <a:rPr lang="en-US" dirty="0"/>
              <a:t> to other persons or organizations with separate legal personality.</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2531051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proprietary approach: A PRIMER</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140766"/>
          </a:xfrm>
        </p:spPr>
        <p:txBody>
          <a:bodyPr>
            <a:normAutofit/>
          </a:bodyPr>
          <a:lstStyle/>
          <a:p>
            <a:r>
              <a:rPr lang="en-US" sz="2000" dirty="0"/>
              <a:t>As discussed, shareholders </a:t>
            </a:r>
            <a:r>
              <a:rPr lang="en-US" sz="2000" i="1" dirty="0"/>
              <a:t>have property rights in the company </a:t>
            </a:r>
            <a:r>
              <a:rPr lang="en-US" sz="2000" dirty="0"/>
              <a:t>as a separate legal person. These property rights come in the form of </a:t>
            </a:r>
            <a:r>
              <a:rPr lang="en-US" sz="2000" b="1" i="1" dirty="0"/>
              <a:t>shares</a:t>
            </a:r>
            <a:r>
              <a:rPr lang="en-US" sz="2000" dirty="0"/>
              <a:t>. </a:t>
            </a:r>
          </a:p>
          <a:p>
            <a:pPr lvl="1"/>
            <a:r>
              <a:rPr lang="en-US" sz="1800" dirty="0"/>
              <a:t>Shares are </a:t>
            </a:r>
            <a:r>
              <a:rPr lang="en-US" sz="1800" i="1" dirty="0"/>
              <a:t>proprietary</a:t>
            </a:r>
            <a:r>
              <a:rPr lang="en-US" sz="1800" dirty="0"/>
              <a:t> in nature. If person X steals person Y’s shares, that infringes on Y’s proprietary rights in the shares. Therefore, X would be (in addition to criminal liability) liable for the proprietary tort of conversion.</a:t>
            </a:r>
          </a:p>
          <a:p>
            <a:pPr lvl="1"/>
            <a:r>
              <a:rPr lang="en-US" sz="1800" dirty="0"/>
              <a:t>The rights </a:t>
            </a:r>
            <a:r>
              <a:rPr lang="en-US" sz="1800" i="1" dirty="0"/>
              <a:t>attached</a:t>
            </a:r>
            <a:r>
              <a:rPr lang="en-US" sz="1800" dirty="0"/>
              <a:t> to these shares, however, are </a:t>
            </a:r>
            <a:r>
              <a:rPr lang="en-US" sz="1800" i="1" dirty="0"/>
              <a:t>contractual</a:t>
            </a:r>
            <a:r>
              <a:rPr lang="en-US" sz="1800" dirty="0"/>
              <a:t>.  Anyone who owns a share (i.e. a shareholder) has a “contract” between himself/herself, the company, and some of its constituents. This was what we were referring to when we were talking about the “internal” contracting within the company.</a:t>
            </a:r>
          </a:p>
          <a:p>
            <a:pPr lvl="1"/>
            <a:r>
              <a:rPr lang="en-US" sz="1800" dirty="0"/>
              <a:t>Thus, the </a:t>
            </a:r>
            <a:r>
              <a:rPr lang="en-US" sz="1800" b="1" i="1" dirty="0"/>
              <a:t>shares themselves are proprietary, but the rights attached to them are contractual</a:t>
            </a:r>
            <a:r>
              <a:rPr lang="en-US" sz="1800" dirty="0"/>
              <a:t>.</a:t>
            </a:r>
          </a:p>
          <a:p>
            <a:pPr lvl="2"/>
            <a:r>
              <a:rPr lang="en-US" sz="1800" dirty="0"/>
              <a:t>Q: Is this possible with normal contracts?</a:t>
            </a:r>
          </a:p>
          <a:p>
            <a:pPr lvl="1"/>
            <a:r>
              <a:rPr lang="en-US" sz="1800" dirty="0"/>
              <a:t>These </a:t>
            </a:r>
            <a:r>
              <a:rPr lang="en-US" sz="1800" i="1" dirty="0"/>
              <a:t>contractual</a:t>
            </a:r>
            <a:r>
              <a:rPr lang="en-US" sz="1800" dirty="0"/>
              <a:t> rights relate to (1) rights of control over the company (“control rights”) and (2) residual rights over the company’s profits (“cash-flow rights”).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3159221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FOUNDATIONS OF COMPANY LAW</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dirty="0"/>
              <a:t>Motivation</a:t>
            </a:r>
          </a:p>
          <a:p>
            <a:pPr>
              <a:lnSpc>
                <a:spcPct val="90000"/>
              </a:lnSpc>
            </a:pPr>
            <a:r>
              <a:rPr lang="en-US" dirty="0"/>
              <a:t>The Company as an Organization</a:t>
            </a:r>
          </a:p>
          <a:p>
            <a:pPr>
              <a:lnSpc>
                <a:spcPct val="90000"/>
              </a:lnSpc>
            </a:pPr>
            <a:r>
              <a:rPr lang="en-US" dirty="0"/>
              <a:t>The Contractarian Approach</a:t>
            </a:r>
          </a:p>
          <a:p>
            <a:pPr lvl="1">
              <a:lnSpc>
                <a:spcPct val="90000"/>
              </a:lnSpc>
            </a:pPr>
            <a:r>
              <a:rPr lang="en-US" dirty="0"/>
              <a:t>The Contractarian Approach : Opportunism</a:t>
            </a:r>
          </a:p>
          <a:p>
            <a:pPr lvl="1">
              <a:lnSpc>
                <a:spcPct val="90000"/>
              </a:lnSpc>
            </a:pPr>
            <a:r>
              <a:rPr lang="en-US" dirty="0"/>
              <a:t>The Contractarian Approach : Information Asymmetry</a:t>
            </a:r>
          </a:p>
          <a:p>
            <a:pPr lvl="1">
              <a:lnSpc>
                <a:spcPct val="90000"/>
              </a:lnSpc>
            </a:pPr>
            <a:r>
              <a:rPr lang="en-US" dirty="0"/>
              <a:t>The Contractarian Approach: Reducing the Costs of Contracting</a:t>
            </a:r>
          </a:p>
          <a:p>
            <a:pPr>
              <a:lnSpc>
                <a:spcPct val="90000"/>
              </a:lnSpc>
            </a:pPr>
            <a:r>
              <a:rPr lang="en-US" dirty="0"/>
              <a:t>The Proprietary Approach:</a:t>
            </a:r>
          </a:p>
          <a:p>
            <a:pPr lvl="1">
              <a:lnSpc>
                <a:spcPct val="90000"/>
              </a:lnSpc>
            </a:pPr>
            <a:r>
              <a:rPr lang="en-US" dirty="0"/>
              <a:t>The Proprietary Approach: A Primer</a:t>
            </a:r>
          </a:p>
          <a:p>
            <a:pPr lvl="1">
              <a:lnSpc>
                <a:spcPct val="90000"/>
              </a:lnSpc>
            </a:pPr>
            <a:r>
              <a:rPr lang="en-US" dirty="0"/>
              <a:t>The Proprietary Approach: Separate Legal Personality</a:t>
            </a:r>
          </a:p>
          <a:p>
            <a:pPr lvl="1">
              <a:lnSpc>
                <a:spcPct val="90000"/>
              </a:lnSpc>
            </a:pPr>
            <a:r>
              <a:rPr lang="en-US" dirty="0"/>
              <a:t>The Proprietary Approach: Entity Shielding</a:t>
            </a:r>
          </a:p>
          <a:p>
            <a:pPr lvl="1">
              <a:lnSpc>
                <a:spcPct val="90000"/>
              </a:lnSpc>
            </a:pPr>
            <a:r>
              <a:rPr lang="en-US" dirty="0"/>
              <a:t>The Proprietary Approach: Owner Shielding</a:t>
            </a:r>
          </a:p>
          <a:p>
            <a:pPr>
              <a:lnSpc>
                <a:spcPct val="90000"/>
              </a:lnSpc>
            </a:pPr>
            <a:r>
              <a:rPr lang="en-US" dirty="0"/>
              <a:t>Conclusion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DEDAD8-B664-AC98-DA8E-372D3B516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30215-3B31-42AB-671B-7E7F8C542DE5}"/>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proprietary approach: separate legal personality</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automatically generated">
            <a:extLst>
              <a:ext uri="{FF2B5EF4-FFF2-40B4-BE49-F238E27FC236}">
                <a16:creationId xmlns:a16="http://schemas.microsoft.com/office/drawing/2014/main" id="{C0D23DAA-744D-DE5C-810B-A2FAAF84B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875990"/>
            <a:ext cx="3305175" cy="2619350"/>
          </a:xfrm>
          <a:prstGeom prst="rect">
            <a:avLst/>
          </a:prstGeom>
        </p:spPr>
      </p:pic>
      <p:sp>
        <p:nvSpPr>
          <p:cNvPr id="3" name="Content Placeholder 2">
            <a:extLst>
              <a:ext uri="{FF2B5EF4-FFF2-40B4-BE49-F238E27FC236}">
                <a16:creationId xmlns:a16="http://schemas.microsoft.com/office/drawing/2014/main" id="{33627D5A-D3A9-ECBC-5504-264FC1152DFE}"/>
              </a:ext>
            </a:extLst>
          </p:cNvPr>
          <p:cNvSpPr>
            <a:spLocks noGrp="1"/>
          </p:cNvSpPr>
          <p:nvPr>
            <p:ph idx="1"/>
          </p:nvPr>
        </p:nvSpPr>
        <p:spPr>
          <a:xfrm>
            <a:off x="4505325" y="2180496"/>
            <a:ext cx="7105481" cy="4045683"/>
          </a:xfrm>
        </p:spPr>
        <p:txBody>
          <a:bodyPr>
            <a:normAutofit/>
          </a:bodyPr>
          <a:lstStyle/>
          <a:p>
            <a:r>
              <a:rPr lang="en-US" dirty="0"/>
              <a:t>Why is this important? The law does something that sounds strange: it treats a company as a </a:t>
            </a:r>
            <a:r>
              <a:rPr lang="en-US" b="1" dirty="0"/>
              <a:t>legal entity separate from its owners</a:t>
            </a:r>
            <a:r>
              <a:rPr lang="en-US" dirty="0"/>
              <a:t>. Think of it like creating a new person, “Teddy Fab Pte Ltd.”.</a:t>
            </a:r>
            <a:br>
              <a:rPr lang="en-US" dirty="0"/>
            </a:br>
            <a:r>
              <a:rPr lang="en-US" dirty="0"/>
              <a:t>This legal “person” can:</a:t>
            </a:r>
          </a:p>
          <a:p>
            <a:pPr lvl="1"/>
            <a:r>
              <a:rPr lang="en-US" dirty="0"/>
              <a:t>May sue and be sued in its own name</a:t>
            </a:r>
          </a:p>
          <a:p>
            <a:pPr lvl="1"/>
            <a:r>
              <a:rPr lang="en-US" dirty="0"/>
              <a:t>Enjoys perpetual succession</a:t>
            </a:r>
          </a:p>
          <a:p>
            <a:pPr lvl="1"/>
            <a:r>
              <a:rPr lang="en-US" dirty="0"/>
              <a:t>May enter into contracts in its own name</a:t>
            </a:r>
          </a:p>
          <a:p>
            <a:pPr lvl="1"/>
            <a:r>
              <a:rPr lang="en-US" dirty="0"/>
              <a:t>May own property in its own name</a:t>
            </a:r>
          </a:p>
          <a:p>
            <a:pPr lvl="1"/>
            <a:r>
              <a:rPr lang="en-US" dirty="0"/>
              <a:t>Is liable for taxes</a:t>
            </a:r>
          </a:p>
          <a:p>
            <a:r>
              <a:rPr lang="en-US" dirty="0"/>
              <a:t>See s 19(5) of the Companies Act.</a:t>
            </a:r>
          </a:p>
          <a:p>
            <a:r>
              <a:rPr lang="en-US" dirty="0"/>
              <a:t>Essentially, this creates property rights!</a:t>
            </a:r>
          </a:p>
        </p:txBody>
      </p:sp>
      <p:sp>
        <p:nvSpPr>
          <p:cNvPr id="4" name="Slide Number Placeholder 3">
            <a:extLst>
              <a:ext uri="{FF2B5EF4-FFF2-40B4-BE49-F238E27FC236}">
                <a16:creationId xmlns:a16="http://schemas.microsoft.com/office/drawing/2014/main" id="{49B8C253-AE77-48C1-7CA2-6772D3A0B780}"/>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20</a:t>
            </a:fld>
            <a:endParaRPr lang="en-US"/>
          </a:p>
        </p:txBody>
      </p:sp>
    </p:spTree>
    <p:extLst>
      <p:ext uri="{BB962C8B-B14F-4D97-AF65-F5344CB8AC3E}">
        <p14:creationId xmlns:p14="http://schemas.microsoft.com/office/powerpoint/2010/main" val="3993151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proprietary approach: separate legal personality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7225075" cy="3678303"/>
          </a:xfrm>
        </p:spPr>
        <p:txBody>
          <a:bodyPr>
            <a:normAutofit lnSpcReduction="10000"/>
          </a:bodyPr>
          <a:lstStyle/>
          <a:p>
            <a:r>
              <a:rPr lang="en-US" dirty="0"/>
              <a:t>The creation of a company’s SLP leads to a crucial separation of assets: Shareholders </a:t>
            </a:r>
            <a:r>
              <a:rPr lang="en-US" b="1" dirty="0"/>
              <a:t>own shares in the company</a:t>
            </a:r>
            <a:r>
              <a:rPr lang="en-US" dirty="0"/>
              <a:t>, but </a:t>
            </a:r>
            <a:r>
              <a:rPr lang="en-US" b="1" dirty="0"/>
              <a:t>the company itself owns its assets</a:t>
            </a:r>
            <a:r>
              <a:rPr lang="en-US" dirty="0"/>
              <a:t>. If you own shares in Toyota, you own a piece of the Toyota corporation, but you don’t own the tires on Toyota’s cars in their factories. </a:t>
            </a:r>
          </a:p>
          <a:p>
            <a:pPr lvl="1"/>
            <a:r>
              <a:rPr lang="en-US" dirty="0"/>
              <a:t>This is often called a “bifurcated ownership structure”, or “Asset Partitioning”.</a:t>
            </a:r>
          </a:p>
          <a:p>
            <a:r>
              <a:rPr lang="en-US" dirty="0"/>
              <a:t>Asset partitioning essentially </a:t>
            </a:r>
            <a:r>
              <a:rPr lang="en-US" b="1" dirty="0"/>
              <a:t>builds a legal wall</a:t>
            </a:r>
            <a:r>
              <a:rPr lang="en-US" dirty="0"/>
              <a:t> between the personal assets of the owners (shareholders) and the assets of the business. This wall has two sides, creating two “shields” that protect different groups.</a:t>
            </a:r>
          </a:p>
          <a:p>
            <a:pPr marL="342900" indent="-342900">
              <a:buFont typeface="+mj-lt"/>
              <a:buAutoNum type="arabicPeriod"/>
            </a:pPr>
            <a:r>
              <a:rPr lang="en-US" dirty="0"/>
              <a:t>“Entity Shielding”</a:t>
            </a:r>
          </a:p>
          <a:p>
            <a:pPr marL="342900" indent="-342900">
              <a:buFont typeface="+mj-lt"/>
              <a:buAutoNum type="arabicPeriod"/>
            </a:pPr>
            <a:r>
              <a:rPr lang="en-US" dirty="0"/>
              <a:t>“Owner Shielding” (i.e., Limited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21</a:t>
            </a:fld>
            <a:endParaRPr lang="en-US"/>
          </a:p>
        </p:txBody>
      </p:sp>
      <p:pic>
        <p:nvPicPr>
          <p:cNvPr id="6" name="Picture 5" descr="A black suv on a dirt road&#10;&#10;AI-generated content may be incorrect.">
            <a:extLst>
              <a:ext uri="{FF2B5EF4-FFF2-40B4-BE49-F238E27FC236}">
                <a16:creationId xmlns:a16="http://schemas.microsoft.com/office/drawing/2014/main" id="{E078D42F-B904-F787-28C6-6490D11A49F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8266" r="30630"/>
          <a:stretch>
            <a:fillRect/>
          </a:stretch>
        </p:blipFill>
        <p:spPr>
          <a:xfrm>
            <a:off x="8051799" y="1871133"/>
            <a:ext cx="3683001" cy="4504267"/>
          </a:xfrm>
          <a:prstGeom prst="rect">
            <a:avLst/>
          </a:prstGeom>
        </p:spPr>
      </p:pic>
    </p:spTree>
    <p:extLst>
      <p:ext uri="{BB962C8B-B14F-4D97-AF65-F5344CB8AC3E}">
        <p14:creationId xmlns:p14="http://schemas.microsoft.com/office/powerpoint/2010/main" val="1772065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proprietary approach: Entity shielding</a:t>
            </a:r>
          </a:p>
        </p:txBody>
      </p:sp>
      <p:pic>
        <p:nvPicPr>
          <p:cNvPr id="8" name="Picture 7" descr="A close up of a sign&#10;&#10;Description automatically generated">
            <a:extLst>
              <a:ext uri="{FF2B5EF4-FFF2-40B4-BE49-F238E27FC236}">
                <a16:creationId xmlns:a16="http://schemas.microsoft.com/office/drawing/2014/main" id="{F882D43B-C21C-4F78-894F-9F1B8450F214}"/>
              </a:ext>
            </a:extLst>
          </p:cNvPr>
          <p:cNvPicPr>
            <a:picLocks noChangeAspect="1"/>
          </p:cNvPicPr>
          <p:nvPr/>
        </p:nvPicPr>
        <p:blipFill rotWithShape="1">
          <a:blip r:embed="rId3">
            <a:extLst>
              <a:ext uri="{28A0092B-C50C-407E-A947-70E740481C1C}">
                <a14:useLocalDpi xmlns:a14="http://schemas.microsoft.com/office/drawing/2010/main" val="0"/>
              </a:ext>
            </a:extLst>
          </a:blip>
          <a:srcRect l="4508" r="4920" b="-1"/>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rmAutofit/>
          </a:bodyPr>
          <a:lstStyle/>
          <a:p>
            <a:r>
              <a:rPr lang="en-US" dirty="0"/>
              <a:t>The First Shield protects the Business, and is therefore termed “Entity Shielding”.</a:t>
            </a:r>
          </a:p>
          <a:p>
            <a:r>
              <a:rPr lang="en-US" dirty="0"/>
              <a:t>Entity shielding </a:t>
            </a:r>
            <a:r>
              <a:rPr lang="en-US" b="1" dirty="0"/>
              <a:t>protects the company’s assets from the personal creditors of its shareholders</a:t>
            </a:r>
            <a:r>
              <a:rPr lang="en-US" dirty="0"/>
              <a:t>.</a:t>
            </a:r>
          </a:p>
          <a:p>
            <a:r>
              <a:rPr lang="en-US" dirty="0"/>
              <a:t>Imagine you create two separate money jars:</a:t>
            </a:r>
          </a:p>
          <a:p>
            <a:pPr lvl="1"/>
            <a:r>
              <a:rPr lang="en-US" b="1" dirty="0"/>
              <a:t>The Business Jar</a:t>
            </a:r>
            <a:r>
              <a:rPr lang="en-US" dirty="0"/>
              <a:t> : Holds all the company’s money and assets.</a:t>
            </a:r>
          </a:p>
          <a:p>
            <a:pPr lvl="1"/>
            <a:r>
              <a:rPr lang="en-US" b="1" dirty="0"/>
              <a:t>Your Personal Jar </a:t>
            </a:r>
            <a:r>
              <a:rPr lang="en-US" dirty="0"/>
              <a:t>: Holds your personal savings and assets.</a:t>
            </a:r>
          </a:p>
          <a:p>
            <a:r>
              <a:rPr lang="en-US" dirty="0"/>
              <a:t>Entity shielding builds a “wall” around the Business Jar. If you, the owner, get into personal debt, your lenders </a:t>
            </a:r>
            <a:r>
              <a:rPr lang="en-US" b="1" dirty="0"/>
              <a:t>cannot</a:t>
            </a:r>
            <a:r>
              <a:rPr lang="en-US" dirty="0"/>
              <a:t> take money from the Business Jar. That money is reserved for the business. This works through two rules…</a:t>
            </a:r>
          </a:p>
          <a:p>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22</a:t>
            </a:fld>
            <a:endParaRPr lang="en-US" dirty="0"/>
          </a:p>
        </p:txBody>
      </p:sp>
    </p:spTree>
    <p:extLst>
      <p:ext uri="{BB962C8B-B14F-4D97-AF65-F5344CB8AC3E}">
        <p14:creationId xmlns:p14="http://schemas.microsoft.com/office/powerpoint/2010/main" val="3228730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8FA9EB-D80C-2B71-0EDC-CF86014A1A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881E7-1582-79B0-CCB7-3137BFD6CDFC}"/>
              </a:ext>
            </a:extLst>
          </p:cNvPr>
          <p:cNvSpPr>
            <a:spLocks noGrp="1"/>
          </p:cNvSpPr>
          <p:nvPr>
            <p:ph type="title"/>
          </p:nvPr>
        </p:nvSpPr>
        <p:spPr>
          <a:xfrm>
            <a:off x="581192" y="702156"/>
            <a:ext cx="11029616" cy="1013800"/>
          </a:xfrm>
        </p:spPr>
        <p:txBody>
          <a:bodyPr>
            <a:normAutofit/>
          </a:bodyPr>
          <a:lstStyle/>
          <a:p>
            <a:r>
              <a:rPr lang="en-US" dirty="0"/>
              <a:t>The proprietary approach: Entity shielding</a:t>
            </a:r>
          </a:p>
        </p:txBody>
      </p:sp>
      <p:sp>
        <p:nvSpPr>
          <p:cNvPr id="13" name="Rectangle 12">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B5DCB0E-6B84-5007-4D85-03472ADE674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9224" b="-4"/>
          <a:stretch>
            <a:fillRect/>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3656203F-5096-19CB-4489-2D55A14651B6}"/>
              </a:ext>
            </a:extLst>
          </p:cNvPr>
          <p:cNvSpPr>
            <a:spLocks noGrp="1"/>
          </p:cNvSpPr>
          <p:nvPr>
            <p:ph idx="1"/>
          </p:nvPr>
        </p:nvSpPr>
        <p:spPr>
          <a:xfrm>
            <a:off x="6335805" y="2180496"/>
            <a:ext cx="5275001" cy="4045683"/>
          </a:xfrm>
        </p:spPr>
        <p:txBody>
          <a:bodyPr>
            <a:normAutofit/>
          </a:bodyPr>
          <a:lstStyle/>
          <a:p>
            <a:pPr marL="342900" indent="-342900">
              <a:lnSpc>
                <a:spcPct val="90000"/>
              </a:lnSpc>
              <a:buFont typeface="+mj-lt"/>
              <a:buAutoNum type="alphaUcPeriod"/>
            </a:pPr>
            <a:r>
              <a:rPr lang="en-US" dirty="0"/>
              <a:t>Creditor Priority</a:t>
            </a:r>
          </a:p>
          <a:p>
            <a:pPr>
              <a:lnSpc>
                <a:spcPct val="90000"/>
              </a:lnSpc>
            </a:pPr>
            <a:r>
              <a:rPr lang="en-US" dirty="0"/>
              <a:t>Lenders to the business have first claim on the money in the Business Jar.  Your personal creditors must wait in line and can't jump ahead of the business's own lenders. This makes lending to the company </a:t>
            </a:r>
            <a:r>
              <a:rPr lang="en-US" b="1" dirty="0"/>
              <a:t>safer and, therefore, cheaper.</a:t>
            </a:r>
          </a:p>
          <a:p>
            <a:pPr marL="342900" indent="-342900">
              <a:lnSpc>
                <a:spcPct val="90000"/>
              </a:lnSpc>
              <a:buFont typeface="+mj-lt"/>
              <a:buAutoNum type="alphaUcPeriod"/>
            </a:pPr>
            <a:r>
              <a:rPr lang="en-US" dirty="0"/>
              <a:t>Liquidation Protection (“Capital Lock-in”)</a:t>
            </a:r>
          </a:p>
          <a:p>
            <a:pPr>
              <a:lnSpc>
                <a:spcPct val="90000"/>
              </a:lnSpc>
            </a:pPr>
            <a:r>
              <a:rPr lang="en-US" dirty="0"/>
              <a:t>As an owner, you cannot simply reach into the Business Jar and withdraw your initial investment whenever you want. This “locks in” the capital, ensuring the business has stable, long-term funding to operate and grow. </a:t>
            </a:r>
            <a:r>
              <a:rPr lang="en-US" b="1" dirty="0"/>
              <a:t>It protects the business from being destroyed just because one owner faces personal financial difficulty.</a:t>
            </a:r>
          </a:p>
        </p:txBody>
      </p:sp>
      <p:sp>
        <p:nvSpPr>
          <p:cNvPr id="4" name="Slide Number Placeholder 3">
            <a:extLst>
              <a:ext uri="{FF2B5EF4-FFF2-40B4-BE49-F238E27FC236}">
                <a16:creationId xmlns:a16="http://schemas.microsoft.com/office/drawing/2014/main" id="{F8CD7EEF-354F-5826-BB2F-D2C2B67FDBBB}"/>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23</a:t>
            </a:fld>
            <a:endParaRPr lang="en-US" dirty="0"/>
          </a:p>
        </p:txBody>
      </p:sp>
      <p:sp>
        <p:nvSpPr>
          <p:cNvPr id="6" name="TextBox 5">
            <a:extLst>
              <a:ext uri="{FF2B5EF4-FFF2-40B4-BE49-F238E27FC236}">
                <a16:creationId xmlns:a16="http://schemas.microsoft.com/office/drawing/2014/main" id="{8064B8F3-1A3E-DE64-7BDC-E4BC59806FA6}"/>
              </a:ext>
            </a:extLst>
          </p:cNvPr>
          <p:cNvSpPr txBox="1"/>
          <p:nvPr/>
        </p:nvSpPr>
        <p:spPr>
          <a:xfrm>
            <a:off x="3198895" y="5810220"/>
            <a:ext cx="2420855" cy="200055"/>
          </a:xfrm>
          <a:prstGeom prst="rect">
            <a:avLst/>
          </a:prstGeom>
          <a:solidFill>
            <a:srgbClr val="000000"/>
          </a:solidFill>
        </p:spPr>
        <p:txBody>
          <a:bodyPr wrap="none" rtlCol="0">
            <a:spAutoFit/>
          </a:bodyPr>
          <a:lstStyle/>
          <a:p>
            <a:pPr algn="r">
              <a:spcAft>
                <a:spcPts val="600"/>
              </a:spcAft>
            </a:pPr>
            <a:r>
              <a:rPr lang="en-SG" sz="700">
                <a:solidFill>
                  <a:srgbClr val="FFFFFF"/>
                </a:solidFill>
                <a:hlinkClick r:id="rId4" tooltip="https://www.thebluediamondgallery.com/wooden-tile/c/creditor.html">
                  <a:extLst>
                    <a:ext uri="{A12FA001-AC4F-418D-AE19-62706E023703}">
                      <ahyp:hlinkClr xmlns:ahyp="http://schemas.microsoft.com/office/drawing/2018/hyperlinkcolor" val="tx"/>
                    </a:ext>
                  </a:extLst>
                </a:hlinkClick>
              </a:rPr>
              <a:t>This Photo</a:t>
            </a:r>
            <a:r>
              <a:rPr lang="en-SG" sz="700">
                <a:solidFill>
                  <a:srgbClr val="FFFFFF"/>
                </a:solidFill>
              </a:rPr>
              <a:t> by Unknown Author is licensed under </a:t>
            </a:r>
            <a:r>
              <a:rPr lang="en-SG"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SG" sz="700">
              <a:solidFill>
                <a:srgbClr val="FFFFFF"/>
              </a:solidFill>
            </a:endParaRPr>
          </a:p>
        </p:txBody>
      </p:sp>
    </p:spTree>
    <p:extLst>
      <p:ext uri="{BB962C8B-B14F-4D97-AF65-F5344CB8AC3E}">
        <p14:creationId xmlns:p14="http://schemas.microsoft.com/office/powerpoint/2010/main" val="3928406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CF7DBB-432D-7392-AF34-4EFBD7EB59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9ADA1-653D-6F59-2AA0-DA7DD73A3A48}"/>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proprietary approach: owner shielding</a:t>
            </a:r>
          </a:p>
        </p:txBody>
      </p:sp>
      <p:sp>
        <p:nvSpPr>
          <p:cNvPr id="13" name="Rectangle 12">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61F428-4E8C-2E6C-D7D8-FE900D8026B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8632" r="1" b="17119"/>
          <a:stretch>
            <a:fillRect/>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8D9C11B8-D2B9-0B97-759D-2EDCF377E990}"/>
              </a:ext>
            </a:extLst>
          </p:cNvPr>
          <p:cNvSpPr>
            <a:spLocks noGrp="1"/>
          </p:cNvSpPr>
          <p:nvPr>
            <p:ph idx="1"/>
          </p:nvPr>
        </p:nvSpPr>
        <p:spPr>
          <a:xfrm>
            <a:off x="4505325" y="2180496"/>
            <a:ext cx="7105481" cy="4045683"/>
          </a:xfrm>
        </p:spPr>
        <p:txBody>
          <a:bodyPr>
            <a:normAutofit/>
          </a:bodyPr>
          <a:lstStyle/>
          <a:p>
            <a:r>
              <a:rPr lang="en-US" dirty="0"/>
              <a:t>“Owner Shielding is the concept most people know as </a:t>
            </a:r>
            <a:r>
              <a:rPr lang="en-US" b="1" dirty="0"/>
              <a:t>Limited Liability</a:t>
            </a:r>
            <a:r>
              <a:rPr lang="en-US" dirty="0"/>
              <a:t>. It protects your Personal Jar from the debts of the Business Jar.</a:t>
            </a:r>
          </a:p>
          <a:p>
            <a:r>
              <a:rPr lang="en-US" dirty="0"/>
              <a:t>If the company borrows money and fails, the business's lenders can only take from the Business Jar. Once that jar is empty, they cannot come after your Personal Jar to cover the rest of the debt.</a:t>
            </a:r>
          </a:p>
          <a:p>
            <a:r>
              <a:rPr lang="en-US" dirty="0"/>
              <a:t>The most you, as a shareholder, can lose is the amount you invested in the company. Your personal car, house, and savings are safe.</a:t>
            </a:r>
          </a:p>
        </p:txBody>
      </p:sp>
      <p:sp>
        <p:nvSpPr>
          <p:cNvPr id="4" name="Slide Number Placeholder 3">
            <a:extLst>
              <a:ext uri="{FF2B5EF4-FFF2-40B4-BE49-F238E27FC236}">
                <a16:creationId xmlns:a16="http://schemas.microsoft.com/office/drawing/2014/main" id="{59DF38A4-0A58-8849-9F48-B5BB7B64E16A}"/>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24</a:t>
            </a:fld>
            <a:endParaRPr lang="en-US" dirty="0"/>
          </a:p>
        </p:txBody>
      </p:sp>
    </p:spTree>
    <p:extLst>
      <p:ext uri="{BB962C8B-B14F-4D97-AF65-F5344CB8AC3E}">
        <p14:creationId xmlns:p14="http://schemas.microsoft.com/office/powerpoint/2010/main" val="1580246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9D1F-BE11-F207-D4C9-C3FCCC3F5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F72E7-F9F9-8D8D-B58D-3701F006F2A5}"/>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proprietary approach: owner shielding</a:t>
            </a:r>
          </a:p>
        </p:txBody>
      </p:sp>
      <p:pic>
        <p:nvPicPr>
          <p:cNvPr id="8" name="Picture 7">
            <a:extLst>
              <a:ext uri="{FF2B5EF4-FFF2-40B4-BE49-F238E27FC236}">
                <a16:creationId xmlns:a16="http://schemas.microsoft.com/office/drawing/2014/main" id="{77DBDF10-7DBA-683E-DD7E-C9302232FA4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412" r="941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1A1855C-FA98-CB73-C3A9-CAC0829422D5}"/>
              </a:ext>
            </a:extLst>
          </p:cNvPr>
          <p:cNvSpPr>
            <a:spLocks noGrp="1"/>
          </p:cNvSpPr>
          <p:nvPr>
            <p:ph idx="1"/>
          </p:nvPr>
        </p:nvSpPr>
        <p:spPr>
          <a:xfrm>
            <a:off x="4505325" y="2180496"/>
            <a:ext cx="7105481" cy="4045683"/>
          </a:xfrm>
        </p:spPr>
        <p:txBody>
          <a:bodyPr>
            <a:normAutofit/>
          </a:bodyPr>
          <a:lstStyle/>
          <a:p>
            <a:r>
              <a:rPr lang="en-US" sz="2000" dirty="0"/>
              <a:t>Limited liability is important as it:</a:t>
            </a:r>
          </a:p>
          <a:p>
            <a:pPr lvl="1"/>
            <a:r>
              <a:rPr lang="en-US" sz="1800" b="1" dirty="0"/>
              <a:t>Encourages Investment: </a:t>
            </a:r>
            <a:r>
              <a:rPr lang="en-US" sz="1800" dirty="0"/>
              <a:t>People are more willing to risk investing in a business if they know their personal wealth is protected.</a:t>
            </a:r>
          </a:p>
          <a:p>
            <a:pPr lvl="1"/>
            <a:r>
              <a:rPr lang="en-US" sz="1800" b="1" dirty="0"/>
              <a:t>Simplifies Risk: </a:t>
            </a:r>
            <a:r>
              <a:rPr lang="en-US" sz="1800" dirty="0"/>
              <a:t>It allows you to invest in many different companies without needing to constantly monitor the wealth or actions of the other co-owners.</a:t>
            </a:r>
          </a:p>
        </p:txBody>
      </p:sp>
      <p:sp>
        <p:nvSpPr>
          <p:cNvPr id="4" name="Slide Number Placeholder 3">
            <a:extLst>
              <a:ext uri="{FF2B5EF4-FFF2-40B4-BE49-F238E27FC236}">
                <a16:creationId xmlns:a16="http://schemas.microsoft.com/office/drawing/2014/main" id="{88ED0F74-D181-5C4F-8DE4-32CFA7982FE4}"/>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25</a:t>
            </a:fld>
            <a:endParaRPr lang="en-US" dirty="0"/>
          </a:p>
        </p:txBody>
      </p:sp>
      <p:sp>
        <p:nvSpPr>
          <p:cNvPr id="5" name="TextBox 4">
            <a:extLst>
              <a:ext uri="{FF2B5EF4-FFF2-40B4-BE49-F238E27FC236}">
                <a16:creationId xmlns:a16="http://schemas.microsoft.com/office/drawing/2014/main" id="{5F01E269-6C4D-51A5-7ECA-D9FBB5BC92B3}"/>
              </a:ext>
            </a:extLst>
          </p:cNvPr>
          <p:cNvSpPr txBox="1"/>
          <p:nvPr/>
        </p:nvSpPr>
        <p:spPr>
          <a:xfrm>
            <a:off x="657225" y="6010275"/>
            <a:ext cx="3305175" cy="230832"/>
          </a:xfrm>
          <a:prstGeom prst="rect">
            <a:avLst/>
          </a:prstGeom>
          <a:noFill/>
        </p:spPr>
        <p:txBody>
          <a:bodyPr wrap="square" rtlCol="0">
            <a:spAutoFit/>
          </a:bodyPr>
          <a:lstStyle/>
          <a:p>
            <a:r>
              <a:rPr lang="en-SG" sz="900">
                <a:hlinkClick r:id="rId4" tooltip="http://researchleap.com/effect-of-economic-factors-on-tax-compliance-in-kenya-a-survey-of-limited-liability-companies-within-eldoret-municipality/"/>
              </a:rPr>
              <a:t>This Photo</a:t>
            </a:r>
            <a:r>
              <a:rPr lang="en-SG" sz="900"/>
              <a:t> by Unknown Author is licensed under </a:t>
            </a:r>
            <a:r>
              <a:rPr lang="en-SG" sz="900">
                <a:hlinkClick r:id="rId5" tooltip="https://creativecommons.org/licenses/by/3.0/"/>
              </a:rPr>
              <a:t>CC BY</a:t>
            </a:r>
            <a:endParaRPr lang="en-SG" sz="900"/>
          </a:p>
        </p:txBody>
      </p:sp>
    </p:spTree>
    <p:extLst>
      <p:ext uri="{BB962C8B-B14F-4D97-AF65-F5344CB8AC3E}">
        <p14:creationId xmlns:p14="http://schemas.microsoft.com/office/powerpoint/2010/main" val="660707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CA50-25D6-4448-8EE0-741DEA963A8E}"/>
              </a:ext>
            </a:extLst>
          </p:cNvPr>
          <p:cNvSpPr>
            <a:spLocks noGrp="1"/>
          </p:cNvSpPr>
          <p:nvPr>
            <p:ph type="title"/>
          </p:nvPr>
        </p:nvSpPr>
        <p:spPr/>
        <p:txBody>
          <a:bodyPr/>
          <a:lstStyle/>
          <a:p>
            <a:r>
              <a:rPr lang="en-GB" dirty="0"/>
              <a:t>THE PROPRIETARY APPROACH: ASSET PARTITIONING</a:t>
            </a:r>
          </a:p>
        </p:txBody>
      </p:sp>
      <p:sp>
        <p:nvSpPr>
          <p:cNvPr id="4" name="Slide Number Placeholder 3">
            <a:extLst>
              <a:ext uri="{FF2B5EF4-FFF2-40B4-BE49-F238E27FC236}">
                <a16:creationId xmlns:a16="http://schemas.microsoft.com/office/drawing/2014/main" id="{85D7D6C9-317C-4618-909C-5619BDE1954B}"/>
              </a:ext>
            </a:extLst>
          </p:cNvPr>
          <p:cNvSpPr>
            <a:spLocks noGrp="1"/>
          </p:cNvSpPr>
          <p:nvPr>
            <p:ph type="sldNum" sz="quarter" idx="12"/>
          </p:nvPr>
        </p:nvSpPr>
        <p:spPr/>
        <p:txBody>
          <a:bodyPr/>
          <a:lstStyle/>
          <a:p>
            <a:fld id="{7128DA7F-F6FE-453F-B8BB-1900E7257DA6}" type="slidenum">
              <a:rPr lang="en-US" smtClean="0"/>
              <a:t>26</a:t>
            </a:fld>
            <a:endParaRPr lang="en-US" dirty="0"/>
          </a:p>
        </p:txBody>
      </p:sp>
      <p:grpSp>
        <p:nvGrpSpPr>
          <p:cNvPr id="66" name="Group 65">
            <a:extLst>
              <a:ext uri="{FF2B5EF4-FFF2-40B4-BE49-F238E27FC236}">
                <a16:creationId xmlns:a16="http://schemas.microsoft.com/office/drawing/2014/main" id="{6CC18D77-BDD4-481F-BE3B-5BE190C50B7E}"/>
              </a:ext>
            </a:extLst>
          </p:cNvPr>
          <p:cNvGrpSpPr/>
          <p:nvPr/>
        </p:nvGrpSpPr>
        <p:grpSpPr>
          <a:xfrm>
            <a:off x="3206496" y="1944043"/>
            <a:ext cx="1886276" cy="2945144"/>
            <a:chOff x="3206496" y="1944043"/>
            <a:chExt cx="1886276" cy="2945144"/>
          </a:xfrm>
        </p:grpSpPr>
        <p:sp>
          <p:nvSpPr>
            <p:cNvPr id="7" name="Rectangle 6">
              <a:extLst>
                <a:ext uri="{FF2B5EF4-FFF2-40B4-BE49-F238E27FC236}">
                  <a16:creationId xmlns:a16="http://schemas.microsoft.com/office/drawing/2014/main" id="{6CE920B1-0712-446C-A5CE-CEB479D2F982}"/>
                </a:ext>
              </a:extLst>
            </p:cNvPr>
            <p:cNvSpPr/>
            <p:nvPr/>
          </p:nvSpPr>
          <p:spPr>
            <a:xfrm>
              <a:off x="3206496"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Creditors</a:t>
              </a:r>
              <a:endParaRPr lang="en-GB" b="1" dirty="0">
                <a:solidFill>
                  <a:schemeClr val="accent1"/>
                </a:solidFill>
              </a:endParaRPr>
            </a:p>
          </p:txBody>
        </p:sp>
        <p:grpSp>
          <p:nvGrpSpPr>
            <p:cNvPr id="58" name="Group 57">
              <a:extLst>
                <a:ext uri="{FF2B5EF4-FFF2-40B4-BE49-F238E27FC236}">
                  <a16:creationId xmlns:a16="http://schemas.microsoft.com/office/drawing/2014/main" id="{1E4E074C-8FF7-4986-9C63-43708F26ED7C}"/>
                </a:ext>
              </a:extLst>
            </p:cNvPr>
            <p:cNvGrpSpPr/>
            <p:nvPr/>
          </p:nvGrpSpPr>
          <p:grpSpPr>
            <a:xfrm>
              <a:off x="3561386" y="2957843"/>
              <a:ext cx="1125985" cy="1931344"/>
              <a:chOff x="3561386" y="2957843"/>
              <a:chExt cx="1125985" cy="1931344"/>
            </a:xfrm>
          </p:grpSpPr>
          <p:cxnSp>
            <p:nvCxnSpPr>
              <p:cNvPr id="22" name="Straight Arrow Connector 21">
                <a:extLst>
                  <a:ext uri="{FF2B5EF4-FFF2-40B4-BE49-F238E27FC236}">
                    <a16:creationId xmlns:a16="http://schemas.microsoft.com/office/drawing/2014/main" id="{74B40012-3278-4349-9AD3-CCAB9D2D49A5}"/>
                  </a:ext>
                </a:extLst>
              </p:cNvPr>
              <p:cNvCxnSpPr>
                <a:cxnSpLocks/>
                <a:stCxn id="7" idx="2"/>
                <a:endCxn id="15" idx="0"/>
              </p:cNvCxnSpPr>
              <p:nvPr/>
            </p:nvCxnSpPr>
            <p:spPr>
              <a:xfrm>
                <a:off x="4149634" y="2957843"/>
                <a:ext cx="0"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16D78C6F-2609-4133-9A6B-6FD93C460E06}"/>
                  </a:ext>
                </a:extLst>
              </p:cNvPr>
              <p:cNvSpPr/>
              <p:nvPr/>
            </p:nvSpPr>
            <p:spPr>
              <a:xfrm>
                <a:off x="3561386" y="39145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a:t>
                </a:r>
                <a:endParaRPr lang="en-GB" sz="1100" dirty="0"/>
              </a:p>
            </p:txBody>
          </p:sp>
        </p:grpSp>
      </p:grpSp>
      <p:grpSp>
        <p:nvGrpSpPr>
          <p:cNvPr id="67" name="Group 66">
            <a:extLst>
              <a:ext uri="{FF2B5EF4-FFF2-40B4-BE49-F238E27FC236}">
                <a16:creationId xmlns:a16="http://schemas.microsoft.com/office/drawing/2014/main" id="{CD7728DD-0BE2-4372-A447-CDAE49DDE461}"/>
              </a:ext>
            </a:extLst>
          </p:cNvPr>
          <p:cNvGrpSpPr/>
          <p:nvPr/>
        </p:nvGrpSpPr>
        <p:grpSpPr>
          <a:xfrm>
            <a:off x="7275142" y="1944043"/>
            <a:ext cx="1886276" cy="2962290"/>
            <a:chOff x="7275142" y="1944043"/>
            <a:chExt cx="1886276" cy="2962290"/>
          </a:xfrm>
        </p:grpSpPr>
        <p:sp>
          <p:nvSpPr>
            <p:cNvPr id="9" name="Rectangle 8">
              <a:extLst>
                <a:ext uri="{FF2B5EF4-FFF2-40B4-BE49-F238E27FC236}">
                  <a16:creationId xmlns:a16="http://schemas.microsoft.com/office/drawing/2014/main" id="{2DDEE4BE-21E6-4E5F-9EB8-97A8F269BB04}"/>
                </a:ext>
              </a:extLst>
            </p:cNvPr>
            <p:cNvSpPr/>
            <p:nvPr/>
          </p:nvSpPr>
          <p:spPr>
            <a:xfrm>
              <a:off x="7275142" y="194404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Creditors</a:t>
              </a:r>
              <a:endParaRPr lang="en-GB" b="1" dirty="0">
                <a:solidFill>
                  <a:schemeClr val="accent1"/>
                </a:solidFill>
              </a:endParaRPr>
            </a:p>
          </p:txBody>
        </p:sp>
        <p:cxnSp>
          <p:nvCxnSpPr>
            <p:cNvPr id="29" name="Straight Arrow Connector 28">
              <a:extLst>
                <a:ext uri="{FF2B5EF4-FFF2-40B4-BE49-F238E27FC236}">
                  <a16:creationId xmlns:a16="http://schemas.microsoft.com/office/drawing/2014/main" id="{4D3424A8-C768-4B0C-90ED-EA10C68D3083}"/>
                </a:ext>
              </a:extLst>
            </p:cNvPr>
            <p:cNvCxnSpPr>
              <a:cxnSpLocks/>
              <a:stCxn id="9" idx="2"/>
              <a:endCxn id="13" idx="0"/>
            </p:cNvCxnSpPr>
            <p:nvPr/>
          </p:nvCxnSpPr>
          <p:spPr>
            <a:xfrm>
              <a:off x="8218280" y="2957843"/>
              <a:ext cx="0"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6CB2D78-9C49-4FB5-A741-BEEE3E56F7B2}"/>
                </a:ext>
              </a:extLst>
            </p:cNvPr>
            <p:cNvSpPr/>
            <p:nvPr/>
          </p:nvSpPr>
          <p:spPr>
            <a:xfrm>
              <a:off x="7655288" y="3749133"/>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Have a claim over the </a:t>
              </a:r>
              <a:endParaRPr lang="en-GB" sz="1100" dirty="0"/>
            </a:p>
          </p:txBody>
        </p:sp>
      </p:grpSp>
      <p:grpSp>
        <p:nvGrpSpPr>
          <p:cNvPr id="51" name="Group 50">
            <a:extLst>
              <a:ext uri="{FF2B5EF4-FFF2-40B4-BE49-F238E27FC236}">
                <a16:creationId xmlns:a16="http://schemas.microsoft.com/office/drawing/2014/main" id="{2F5CED0B-242A-4637-9D8B-86A47255C344}"/>
              </a:ext>
            </a:extLst>
          </p:cNvPr>
          <p:cNvGrpSpPr/>
          <p:nvPr/>
        </p:nvGrpSpPr>
        <p:grpSpPr>
          <a:xfrm>
            <a:off x="7275142" y="4399173"/>
            <a:ext cx="3199944" cy="1520960"/>
            <a:chOff x="7275142" y="4399173"/>
            <a:chExt cx="3199944" cy="1520960"/>
          </a:xfrm>
        </p:grpSpPr>
        <p:sp>
          <p:nvSpPr>
            <p:cNvPr id="13" name="Rectangle 12">
              <a:extLst>
                <a:ext uri="{FF2B5EF4-FFF2-40B4-BE49-F238E27FC236}">
                  <a16:creationId xmlns:a16="http://schemas.microsoft.com/office/drawing/2014/main" id="{225EEDE0-41BA-4231-AF71-89A2C31A55DF}"/>
                </a:ext>
              </a:extLst>
            </p:cNvPr>
            <p:cNvSpPr/>
            <p:nvPr/>
          </p:nvSpPr>
          <p:spPr>
            <a:xfrm>
              <a:off x="7275142" y="490633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Shareholder’s Assets</a:t>
              </a:r>
              <a:endParaRPr lang="en-GB" b="1" dirty="0">
                <a:solidFill>
                  <a:schemeClr val="accent1"/>
                </a:solidFill>
              </a:endParaRPr>
            </a:p>
          </p:txBody>
        </p:sp>
        <p:cxnSp>
          <p:nvCxnSpPr>
            <p:cNvPr id="38" name="Straight Arrow Connector 37">
              <a:extLst>
                <a:ext uri="{FF2B5EF4-FFF2-40B4-BE49-F238E27FC236}">
                  <a16:creationId xmlns:a16="http://schemas.microsoft.com/office/drawing/2014/main" id="{DDC7CB4E-BA6E-4C10-A7D8-8D6F574CEAA6}"/>
                </a:ext>
              </a:extLst>
            </p:cNvPr>
            <p:cNvCxnSpPr>
              <a:cxnSpLocks/>
            </p:cNvCxnSpPr>
            <p:nvPr/>
          </p:nvCxnSpPr>
          <p:spPr>
            <a:xfrm flipH="1">
              <a:off x="9161418" y="4399173"/>
              <a:ext cx="469418" cy="50716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D3C4301-CEAF-467D-9D37-68641F2DC1CB}"/>
                </a:ext>
              </a:extLst>
            </p:cNvPr>
            <p:cNvSpPr/>
            <p:nvPr/>
          </p:nvSpPr>
          <p:spPr>
            <a:xfrm>
              <a:off x="9349101"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49" name="Group 48">
            <a:extLst>
              <a:ext uri="{FF2B5EF4-FFF2-40B4-BE49-F238E27FC236}">
                <a16:creationId xmlns:a16="http://schemas.microsoft.com/office/drawing/2014/main" id="{11C2FAA1-B1E3-468F-A157-D5B358709E5F}"/>
              </a:ext>
            </a:extLst>
          </p:cNvPr>
          <p:cNvGrpSpPr/>
          <p:nvPr/>
        </p:nvGrpSpPr>
        <p:grpSpPr>
          <a:xfrm>
            <a:off x="1878939" y="4399173"/>
            <a:ext cx="3213833" cy="1503814"/>
            <a:chOff x="1878939" y="4399173"/>
            <a:chExt cx="3213833" cy="1503814"/>
          </a:xfrm>
        </p:grpSpPr>
        <p:sp>
          <p:nvSpPr>
            <p:cNvPr id="15" name="Rectangle 14">
              <a:extLst>
                <a:ext uri="{FF2B5EF4-FFF2-40B4-BE49-F238E27FC236}">
                  <a16:creationId xmlns:a16="http://schemas.microsoft.com/office/drawing/2014/main" id="{DB7BF8CD-22AC-45FE-B71A-B93988C40FA4}"/>
                </a:ext>
              </a:extLst>
            </p:cNvPr>
            <p:cNvSpPr/>
            <p:nvPr/>
          </p:nvSpPr>
          <p:spPr>
            <a:xfrm>
              <a:off x="3206496" y="4889187"/>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Company’s Assets</a:t>
              </a:r>
              <a:endParaRPr lang="en-GB" b="1" dirty="0">
                <a:solidFill>
                  <a:schemeClr val="accent1"/>
                </a:solidFill>
              </a:endParaRPr>
            </a:p>
          </p:txBody>
        </p:sp>
        <p:cxnSp>
          <p:nvCxnSpPr>
            <p:cNvPr id="26" name="Straight Arrow Connector 25">
              <a:extLst>
                <a:ext uri="{FF2B5EF4-FFF2-40B4-BE49-F238E27FC236}">
                  <a16:creationId xmlns:a16="http://schemas.microsoft.com/office/drawing/2014/main" id="{549CCC7F-7460-4A77-A1E3-69E7D2C2ECE8}"/>
                </a:ext>
              </a:extLst>
            </p:cNvPr>
            <p:cNvCxnSpPr>
              <a:cxnSpLocks/>
            </p:cNvCxnSpPr>
            <p:nvPr/>
          </p:nvCxnSpPr>
          <p:spPr>
            <a:xfrm>
              <a:off x="2685722" y="4399173"/>
              <a:ext cx="520774" cy="4900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CE4659AB-84D7-461F-BDAC-3FB7A978B125}"/>
                </a:ext>
              </a:extLst>
            </p:cNvPr>
            <p:cNvSpPr/>
            <p:nvPr/>
          </p:nvSpPr>
          <p:spPr>
            <a:xfrm>
              <a:off x="1878939" y="4523277"/>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ownership over</a:t>
              </a:r>
              <a:endParaRPr lang="en-GB" sz="1100" dirty="0"/>
            </a:p>
          </p:txBody>
        </p:sp>
      </p:grpSp>
      <p:grpSp>
        <p:nvGrpSpPr>
          <p:cNvPr id="69" name="Group 68">
            <a:extLst>
              <a:ext uri="{FF2B5EF4-FFF2-40B4-BE49-F238E27FC236}">
                <a16:creationId xmlns:a16="http://schemas.microsoft.com/office/drawing/2014/main" id="{9BD748CC-5177-49A9-9818-E063B6C0C6E0}"/>
              </a:ext>
            </a:extLst>
          </p:cNvPr>
          <p:cNvGrpSpPr/>
          <p:nvPr/>
        </p:nvGrpSpPr>
        <p:grpSpPr>
          <a:xfrm>
            <a:off x="4149634" y="2957843"/>
            <a:ext cx="4068646" cy="1931344"/>
            <a:chOff x="4149634" y="2957843"/>
            <a:chExt cx="4068646" cy="1931344"/>
          </a:xfrm>
        </p:grpSpPr>
        <p:cxnSp>
          <p:nvCxnSpPr>
            <p:cNvPr id="35" name="Straight Arrow Connector 34">
              <a:extLst>
                <a:ext uri="{FF2B5EF4-FFF2-40B4-BE49-F238E27FC236}">
                  <a16:creationId xmlns:a16="http://schemas.microsoft.com/office/drawing/2014/main" id="{C2D051F4-61FF-4F6C-BA8C-9AABC0012708}"/>
                </a:ext>
              </a:extLst>
            </p:cNvPr>
            <p:cNvCxnSpPr>
              <a:cxnSpLocks/>
              <a:stCxn id="9" idx="2"/>
              <a:endCxn id="15" idx="0"/>
            </p:cNvCxnSpPr>
            <p:nvPr/>
          </p:nvCxnSpPr>
          <p:spPr>
            <a:xfrm flipH="1">
              <a:off x="4149634" y="2957843"/>
              <a:ext cx="4068646" cy="19313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3" name="Multiplication Sign 52">
              <a:extLst>
                <a:ext uri="{FF2B5EF4-FFF2-40B4-BE49-F238E27FC236}">
                  <a16:creationId xmlns:a16="http://schemas.microsoft.com/office/drawing/2014/main" id="{65A095D6-EB6F-4238-A317-D78C3A47A5AC}"/>
                </a:ext>
              </a:extLst>
            </p:cNvPr>
            <p:cNvSpPr/>
            <p:nvPr/>
          </p:nvSpPr>
          <p:spPr>
            <a:xfrm>
              <a:off x="6438125" y="346024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Rectangle 43">
              <a:extLst>
                <a:ext uri="{FF2B5EF4-FFF2-40B4-BE49-F238E27FC236}">
                  <a16:creationId xmlns:a16="http://schemas.microsoft.com/office/drawing/2014/main" id="{D58BABE9-EFC7-4764-BE52-94844FFE646D}"/>
                </a:ext>
              </a:extLst>
            </p:cNvPr>
            <p:cNvSpPr/>
            <p:nvPr/>
          </p:nvSpPr>
          <p:spPr>
            <a:xfrm>
              <a:off x="6679315" y="3124059"/>
              <a:ext cx="1188289" cy="349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p>
            <a:p>
              <a:pPr algn="ctr"/>
              <a:r>
                <a:rPr lang="en-US" sz="1100" dirty="0"/>
                <a:t>Creditor Priority</a:t>
              </a:r>
              <a:endParaRPr lang="en-GB" sz="1100" dirty="0"/>
            </a:p>
          </p:txBody>
        </p:sp>
      </p:grpSp>
      <p:grpSp>
        <p:nvGrpSpPr>
          <p:cNvPr id="47" name="Group 46">
            <a:extLst>
              <a:ext uri="{FF2B5EF4-FFF2-40B4-BE49-F238E27FC236}">
                <a16:creationId xmlns:a16="http://schemas.microsoft.com/office/drawing/2014/main" id="{E8655782-6B61-40D8-B20C-A324BD87DC72}"/>
              </a:ext>
            </a:extLst>
          </p:cNvPr>
          <p:cNvGrpSpPr/>
          <p:nvPr/>
        </p:nvGrpSpPr>
        <p:grpSpPr>
          <a:xfrm>
            <a:off x="799446" y="3385373"/>
            <a:ext cx="10717667" cy="3393328"/>
            <a:chOff x="799446" y="3385373"/>
            <a:chExt cx="10717667" cy="3393328"/>
          </a:xfrm>
        </p:grpSpPr>
        <p:sp>
          <p:nvSpPr>
            <p:cNvPr id="5" name="Rectangle 4">
              <a:extLst>
                <a:ext uri="{FF2B5EF4-FFF2-40B4-BE49-F238E27FC236}">
                  <a16:creationId xmlns:a16="http://schemas.microsoft.com/office/drawing/2014/main" id="{0057C8EA-568D-45E8-9C7C-5EA1912983B9}"/>
                </a:ext>
              </a:extLst>
            </p:cNvPr>
            <p:cNvSpPr/>
            <p:nvPr/>
          </p:nvSpPr>
          <p:spPr>
            <a:xfrm>
              <a:off x="799446" y="3390598"/>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Company</a:t>
              </a:r>
              <a:endParaRPr lang="en-GB" b="1" dirty="0">
                <a:solidFill>
                  <a:schemeClr val="accent1"/>
                </a:solidFill>
              </a:endParaRPr>
            </a:p>
          </p:txBody>
        </p:sp>
        <p:sp>
          <p:nvSpPr>
            <p:cNvPr id="11" name="Rectangle 10">
              <a:extLst>
                <a:ext uri="{FF2B5EF4-FFF2-40B4-BE49-F238E27FC236}">
                  <a16:creationId xmlns:a16="http://schemas.microsoft.com/office/drawing/2014/main" id="{6842FAD8-D8F1-4CE1-A0D4-A38BF6C5DE59}"/>
                </a:ext>
              </a:extLst>
            </p:cNvPr>
            <p:cNvSpPr/>
            <p:nvPr/>
          </p:nvSpPr>
          <p:spPr>
            <a:xfrm>
              <a:off x="9630837" y="3385373"/>
              <a:ext cx="1886276" cy="1013800"/>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Shareholder</a:t>
              </a:r>
              <a:endParaRPr lang="en-GB" b="1" dirty="0">
                <a:solidFill>
                  <a:schemeClr val="accent1"/>
                </a:solidFill>
              </a:endParaRPr>
            </a:p>
          </p:txBody>
        </p:sp>
        <p:sp>
          <p:nvSpPr>
            <p:cNvPr id="40" name="Arrow: U-Turn 39">
              <a:extLst>
                <a:ext uri="{FF2B5EF4-FFF2-40B4-BE49-F238E27FC236}">
                  <a16:creationId xmlns:a16="http://schemas.microsoft.com/office/drawing/2014/main" id="{45EFAC95-8547-410B-99C7-B5AF7DFC6A52}"/>
                </a:ext>
              </a:extLst>
            </p:cNvPr>
            <p:cNvSpPr/>
            <p:nvPr/>
          </p:nvSpPr>
          <p:spPr>
            <a:xfrm rot="10800000">
              <a:off x="1230590" y="4398071"/>
              <a:ext cx="9810573" cy="2180528"/>
            </a:xfrm>
            <a:prstGeom prst="uturnArrow">
              <a:avLst>
                <a:gd name="adj1" fmla="val 363"/>
                <a:gd name="adj2" fmla="val 1732"/>
                <a:gd name="adj3" fmla="val 2870"/>
                <a:gd name="adj4" fmla="val 11441"/>
                <a:gd name="adj5" fmla="val 98465"/>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1" name="Rectangle 60">
              <a:extLst>
                <a:ext uri="{FF2B5EF4-FFF2-40B4-BE49-F238E27FC236}">
                  <a16:creationId xmlns:a16="http://schemas.microsoft.com/office/drawing/2014/main" id="{7245A324-7647-4329-9556-71CD78739FF5}"/>
                </a:ext>
              </a:extLst>
            </p:cNvPr>
            <p:cNvSpPr/>
            <p:nvPr/>
          </p:nvSpPr>
          <p:spPr>
            <a:xfrm>
              <a:off x="8833134" y="6412791"/>
              <a:ext cx="1125985" cy="3659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Has shares in the</a:t>
              </a:r>
              <a:endParaRPr lang="en-GB" sz="1100" dirty="0"/>
            </a:p>
          </p:txBody>
        </p:sp>
      </p:grpSp>
      <p:grpSp>
        <p:nvGrpSpPr>
          <p:cNvPr id="70" name="Group 69">
            <a:extLst>
              <a:ext uri="{FF2B5EF4-FFF2-40B4-BE49-F238E27FC236}">
                <a16:creationId xmlns:a16="http://schemas.microsoft.com/office/drawing/2014/main" id="{0432D95C-9577-4A0B-B405-EC71C0A0546A}"/>
              </a:ext>
            </a:extLst>
          </p:cNvPr>
          <p:cNvGrpSpPr/>
          <p:nvPr/>
        </p:nvGrpSpPr>
        <p:grpSpPr>
          <a:xfrm>
            <a:off x="4069077" y="4398071"/>
            <a:ext cx="6537961" cy="2197960"/>
            <a:chOff x="4069077" y="4398071"/>
            <a:chExt cx="6537961" cy="2197960"/>
          </a:xfrm>
        </p:grpSpPr>
        <p:sp>
          <p:nvSpPr>
            <p:cNvPr id="60" name="Rectangle 59">
              <a:extLst>
                <a:ext uri="{FF2B5EF4-FFF2-40B4-BE49-F238E27FC236}">
                  <a16:creationId xmlns:a16="http://schemas.microsoft.com/office/drawing/2014/main" id="{2C3A93C6-1A40-442B-AF41-3CCBE810E683}"/>
                </a:ext>
              </a:extLst>
            </p:cNvPr>
            <p:cNvSpPr/>
            <p:nvPr/>
          </p:nvSpPr>
          <p:spPr>
            <a:xfrm>
              <a:off x="6369697" y="6155348"/>
              <a:ext cx="1561562" cy="347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Entity Shielding</a:t>
              </a:r>
              <a:r>
                <a:rPr lang="en-GB" sz="1100" dirty="0"/>
                <a:t>:</a:t>
              </a:r>
            </a:p>
            <a:p>
              <a:pPr algn="ctr"/>
              <a:r>
                <a:rPr lang="en-GB" sz="1100" dirty="0"/>
                <a:t>Liquidation Protection</a:t>
              </a:r>
              <a:endParaRPr lang="en-US" sz="1100" dirty="0"/>
            </a:p>
          </p:txBody>
        </p:sp>
        <p:sp>
          <p:nvSpPr>
            <p:cNvPr id="63" name="Arrow: U-Turn 62">
              <a:extLst>
                <a:ext uri="{FF2B5EF4-FFF2-40B4-BE49-F238E27FC236}">
                  <a16:creationId xmlns:a16="http://schemas.microsoft.com/office/drawing/2014/main" id="{55FFB44D-7080-4F7B-8464-0B68C1E48499}"/>
                </a:ext>
              </a:extLst>
            </p:cNvPr>
            <p:cNvSpPr/>
            <p:nvPr/>
          </p:nvSpPr>
          <p:spPr>
            <a:xfrm rot="10800000">
              <a:off x="4069077" y="4398071"/>
              <a:ext cx="6537961" cy="1948490"/>
            </a:xfrm>
            <a:prstGeom prst="uturnArrow">
              <a:avLst>
                <a:gd name="adj1" fmla="val 363"/>
                <a:gd name="adj2" fmla="val 1732"/>
                <a:gd name="adj3" fmla="val 2870"/>
                <a:gd name="adj4" fmla="val 18467"/>
                <a:gd name="adj5" fmla="val 2133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9" name="Multiplication Sign 58">
              <a:extLst>
                <a:ext uri="{FF2B5EF4-FFF2-40B4-BE49-F238E27FC236}">
                  <a16:creationId xmlns:a16="http://schemas.microsoft.com/office/drawing/2014/main" id="{C9282D0F-A9D8-4295-900B-54A82D41C353}"/>
                </a:ext>
              </a:extLst>
            </p:cNvPr>
            <p:cNvSpPr/>
            <p:nvPr/>
          </p:nvSpPr>
          <p:spPr>
            <a:xfrm>
              <a:off x="5880992" y="6086264"/>
              <a:ext cx="509767" cy="509767"/>
            </a:xfrm>
            <a:prstGeom prst="mathMultiply">
              <a:avLst/>
            </a:prstGeom>
            <a:solidFill>
              <a:schemeClr val="accent5">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8" name="Group 67">
            <a:extLst>
              <a:ext uri="{FF2B5EF4-FFF2-40B4-BE49-F238E27FC236}">
                <a16:creationId xmlns:a16="http://schemas.microsoft.com/office/drawing/2014/main" id="{1B19B97F-166F-460D-A69B-16BA71CBDF73}"/>
              </a:ext>
            </a:extLst>
          </p:cNvPr>
          <p:cNvGrpSpPr/>
          <p:nvPr/>
        </p:nvGrpSpPr>
        <p:grpSpPr>
          <a:xfrm>
            <a:off x="4149634" y="2957843"/>
            <a:ext cx="4068646" cy="1948490"/>
            <a:chOff x="4149634" y="2957843"/>
            <a:chExt cx="4068646" cy="1948490"/>
          </a:xfrm>
        </p:grpSpPr>
        <p:cxnSp>
          <p:nvCxnSpPr>
            <p:cNvPr id="32" name="Straight Arrow Connector 31">
              <a:extLst>
                <a:ext uri="{FF2B5EF4-FFF2-40B4-BE49-F238E27FC236}">
                  <a16:creationId xmlns:a16="http://schemas.microsoft.com/office/drawing/2014/main" id="{05CBFBBF-4A7F-4F45-A54E-E0144CC0757A}"/>
                </a:ext>
              </a:extLst>
            </p:cNvPr>
            <p:cNvCxnSpPr>
              <a:cxnSpLocks/>
              <a:stCxn id="7" idx="2"/>
              <a:endCxn id="13" idx="0"/>
            </p:cNvCxnSpPr>
            <p:nvPr/>
          </p:nvCxnSpPr>
          <p:spPr>
            <a:xfrm>
              <a:off x="4149634" y="2957843"/>
              <a:ext cx="4068646" cy="194849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44615519-7374-42E5-B34C-9AC2DDC94275}"/>
                </a:ext>
              </a:extLst>
            </p:cNvPr>
            <p:cNvSpPr/>
            <p:nvPr/>
          </p:nvSpPr>
          <p:spPr>
            <a:xfrm>
              <a:off x="4403734" y="3076435"/>
              <a:ext cx="1222143" cy="396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Owner Shielding: Limited Liability</a:t>
              </a:r>
            </a:p>
          </p:txBody>
        </p:sp>
        <p:sp>
          <p:nvSpPr>
            <p:cNvPr id="64" name="Multiplication Sign 63">
              <a:extLst>
                <a:ext uri="{FF2B5EF4-FFF2-40B4-BE49-F238E27FC236}">
                  <a16:creationId xmlns:a16="http://schemas.microsoft.com/office/drawing/2014/main" id="{7B959685-1F87-43F4-B1B3-723760B6349C}"/>
                </a:ext>
              </a:extLst>
            </p:cNvPr>
            <p:cNvSpPr/>
            <p:nvPr/>
          </p:nvSpPr>
          <p:spPr>
            <a:xfrm>
              <a:off x="5452199" y="3452836"/>
              <a:ext cx="479420" cy="479420"/>
            </a:xfrm>
            <a:prstGeom prst="mathMultiply">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75775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Conclusion: Why Company Law Exists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Company law solves business problems from </a:t>
            </a:r>
            <a:r>
              <a:rPr lang="en-US" b="1" dirty="0"/>
              <a:t>two different angles:</a:t>
            </a:r>
          </a:p>
          <a:p>
            <a:r>
              <a:rPr lang="en-US" dirty="0"/>
              <a:t>Inside the Company (The Contractarian Approach):</a:t>
            </a:r>
          </a:p>
          <a:p>
            <a:pPr lvl="1"/>
            <a:r>
              <a:rPr lang="en-US" dirty="0"/>
              <a:t>It acts like a smart rulebook for business owners and managers.</a:t>
            </a:r>
          </a:p>
          <a:p>
            <a:pPr lvl="1"/>
            <a:r>
              <a:rPr lang="en-US" dirty="0"/>
              <a:t>This </a:t>
            </a:r>
            <a:r>
              <a:rPr lang="en-US" b="1" dirty="0"/>
              <a:t>reduces internal conflicts </a:t>
            </a:r>
            <a:r>
              <a:rPr lang="en-US" dirty="0"/>
              <a:t>and the costs of managing people (Agency Costs).</a:t>
            </a:r>
          </a:p>
          <a:p>
            <a:r>
              <a:rPr lang="en-US" dirty="0"/>
              <a:t>Outside the Company (The Proprietary Approach):</a:t>
            </a:r>
          </a:p>
          <a:p>
            <a:pPr lvl="1"/>
            <a:r>
              <a:rPr lang="en-US" dirty="0"/>
              <a:t>It creates a separate legal “person” with protective shields (like limited liability).</a:t>
            </a:r>
          </a:p>
          <a:p>
            <a:pPr lvl="1"/>
            <a:r>
              <a:rPr lang="en-US" dirty="0"/>
              <a:t>This separates business risk from personal risk, making it </a:t>
            </a:r>
            <a:r>
              <a:rPr lang="en-US" b="1" dirty="0"/>
              <a:t>cheaper to get funding</a:t>
            </a:r>
            <a:r>
              <a:rPr lang="en-US" dirty="0"/>
              <a:t>—reducing the costs of capital.</a:t>
            </a:r>
          </a:p>
          <a:p>
            <a:r>
              <a:rPr lang="en-US" dirty="0"/>
              <a:t>Both approaches are consistent in </a:t>
            </a:r>
            <a:r>
              <a:rPr lang="en-US" b="1" u="sng" dirty="0"/>
              <a:t>reducing the overall costs of doing business</a:t>
            </a:r>
            <a:r>
              <a:rPr lang="en-US" dirty="0"/>
              <a:t>, making it the most effective structure for enterprise.</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motivation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581192" y="1627531"/>
            <a:ext cx="7299906" cy="4693731"/>
          </a:xfrm>
        </p:spPr>
        <p:txBody>
          <a:bodyPr vert="horz" lIns="91440" tIns="45720" rIns="91440" bIns="45720" rtlCol="0" anchor="ctr">
            <a:noAutofit/>
          </a:bodyPr>
          <a:lstStyle/>
          <a:p>
            <a:pPr>
              <a:lnSpc>
                <a:spcPct val="90000"/>
              </a:lnSpc>
            </a:pPr>
            <a:r>
              <a:rPr lang="en-US" sz="2000" dirty="0"/>
              <a:t>Suppose that you have a non-law friend who asks you the question:</a:t>
            </a:r>
          </a:p>
          <a:p>
            <a:pPr lvl="1">
              <a:lnSpc>
                <a:spcPct val="90000"/>
              </a:lnSpc>
            </a:pPr>
            <a:r>
              <a:rPr lang="en-US" sz="1800" dirty="0"/>
              <a:t>“Why does Company Law exist?” </a:t>
            </a:r>
          </a:p>
          <a:p>
            <a:pPr lvl="1">
              <a:lnSpc>
                <a:spcPct val="90000"/>
              </a:lnSpc>
            </a:pPr>
            <a:r>
              <a:rPr lang="en-US" sz="1800" dirty="0"/>
              <a:t>Other variants: “Why do we have Company Law?” “Why do we even need Company Law?”</a:t>
            </a:r>
          </a:p>
          <a:p>
            <a:pPr>
              <a:lnSpc>
                <a:spcPct val="90000"/>
              </a:lnSpc>
            </a:pPr>
            <a:r>
              <a:rPr lang="en-US" sz="2000" dirty="0"/>
              <a:t>There is no </a:t>
            </a:r>
            <a:r>
              <a:rPr lang="en-US" sz="2000" i="1" dirty="0"/>
              <a:t>obvious</a:t>
            </a:r>
            <a:r>
              <a:rPr lang="en-US" sz="2000" dirty="0"/>
              <a:t> answer to this question. </a:t>
            </a:r>
          </a:p>
          <a:p>
            <a:pPr lvl="1">
              <a:lnSpc>
                <a:spcPct val="90000"/>
              </a:lnSpc>
            </a:pPr>
            <a:r>
              <a:rPr lang="en-US" sz="1800" dirty="0"/>
              <a:t>Why? Because Company Law is generally </a:t>
            </a:r>
            <a:r>
              <a:rPr lang="en-US" sz="1800" i="1" dirty="0"/>
              <a:t>non-intuitive</a:t>
            </a:r>
            <a:r>
              <a:rPr lang="en-US" sz="1800" dirty="0"/>
              <a:t> for most laypeople.</a:t>
            </a:r>
          </a:p>
          <a:p>
            <a:pPr lvl="1">
              <a:lnSpc>
                <a:spcPct val="90000"/>
              </a:lnSpc>
            </a:pPr>
            <a:r>
              <a:rPr lang="en-US" sz="1800" dirty="0"/>
              <a:t>Contrast this with Criminal Law, where most laypeople understand why we </a:t>
            </a:r>
            <a:r>
              <a:rPr lang="en-US" sz="1800" i="1" dirty="0"/>
              <a:t>need</a:t>
            </a:r>
            <a:r>
              <a:rPr lang="en-US" sz="1800" dirty="0"/>
              <a:t> to have a Criminal Law regime.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pic>
        <p:nvPicPr>
          <p:cNvPr id="7" name="Content Placeholder 6" descr="A picture containing indoor, tool&#10;&#10;Description automatically generated">
            <a:extLst>
              <a:ext uri="{FF2B5EF4-FFF2-40B4-BE49-F238E27FC236}">
                <a16:creationId xmlns:a16="http://schemas.microsoft.com/office/drawing/2014/main" id="{F26DE1D4-5FCD-D7C6-F28D-E8620109A68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7352" r="18069" b="1"/>
          <a:stretch/>
        </p:blipFill>
        <p:spPr>
          <a:xfrm>
            <a:off x="8051799" y="1871133"/>
            <a:ext cx="3683001" cy="4504267"/>
          </a:xfrm>
          <a:prstGeom prst="rect">
            <a:avLst/>
          </a:prstGeom>
        </p:spPr>
      </p:pic>
    </p:spTree>
    <p:extLst>
      <p:ext uri="{BB962C8B-B14F-4D97-AF65-F5344CB8AC3E}">
        <p14:creationId xmlns:p14="http://schemas.microsoft.com/office/powerpoint/2010/main" val="5764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5" name="Rectangle 2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motivation</a:t>
            </a:r>
          </a:p>
        </p:txBody>
      </p:sp>
      <p:sp>
        <p:nvSpPr>
          <p:cNvPr id="31" name="Rectangle 3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953" r="8271" b="-4"/>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6335805" y="2180496"/>
            <a:ext cx="5275001" cy="4045683"/>
          </a:xfrm>
        </p:spPr>
        <p:txBody>
          <a:bodyPr vert="horz" lIns="91440" tIns="45720" rIns="91440" bIns="45720" rtlCol="0" anchor="ctr">
            <a:normAutofit/>
          </a:bodyPr>
          <a:lstStyle/>
          <a:p>
            <a:r>
              <a:rPr lang="en-US" dirty="0"/>
              <a:t>Most people understand that we need rules to punish wrongdoing and deter harmful acts. </a:t>
            </a:r>
          </a:p>
          <a:p>
            <a:pPr lvl="1"/>
            <a:r>
              <a:rPr lang="en-US" dirty="0"/>
              <a:t>But company law can feel a bit abstract. </a:t>
            </a:r>
          </a:p>
          <a:p>
            <a:pPr lvl="1"/>
            <a:r>
              <a:rPr lang="en-US" dirty="0"/>
              <a:t>What is its real purpose?</a:t>
            </a:r>
          </a:p>
          <a:p>
            <a:r>
              <a:rPr lang="en-US" dirty="0"/>
              <a:t>At its heart, company law exists to </a:t>
            </a:r>
            <a:r>
              <a:rPr lang="en-US" b="1" dirty="0"/>
              <a:t>help people do business together effectively</a:t>
            </a:r>
            <a:r>
              <a:rPr lang="en-US" dirty="0"/>
              <a:t> and to </a:t>
            </a:r>
            <a:r>
              <a:rPr lang="en-US" b="1" dirty="0"/>
              <a:t>solve problems that arise when they do</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a:p>
        </p:txBody>
      </p:sp>
    </p:spTree>
    <p:extLst>
      <p:ext uri="{BB962C8B-B14F-4D97-AF65-F5344CB8AC3E}">
        <p14:creationId xmlns:p14="http://schemas.microsoft.com/office/powerpoint/2010/main" val="299995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a:solidFill>
                  <a:srgbClr val="FFFFFF"/>
                </a:solidFill>
              </a:rPr>
              <a:t>motivation</a:t>
            </a:r>
            <a:endParaRPr lang="en-US" dirty="0">
              <a:solidFill>
                <a:srgbClr val="FFFFFF"/>
              </a:solidFill>
            </a:endParaRPr>
          </a:p>
        </p:txBody>
      </p:sp>
      <p:pic>
        <p:nvPicPr>
          <p:cNvPr id="6" name="Picture 5" descr="A picture containing text, indoor, shelf, store&#10;&#10;Description automatically generated">
            <a:extLst>
              <a:ext uri="{FF2B5EF4-FFF2-40B4-BE49-F238E27FC236}">
                <a16:creationId xmlns:a16="http://schemas.microsoft.com/office/drawing/2014/main" id="{F1500D27-7394-4AF5-B32F-AFF11CC48C56}"/>
              </a:ext>
            </a:extLst>
          </p:cNvPr>
          <p:cNvPicPr>
            <a:picLocks noChangeAspect="1"/>
          </p:cNvPicPr>
          <p:nvPr/>
        </p:nvPicPr>
        <p:blipFill rotWithShape="1">
          <a:blip r:embed="rId3">
            <a:extLst>
              <a:ext uri="{28A0092B-C50C-407E-A947-70E740481C1C}">
                <a14:useLocalDpi xmlns:a14="http://schemas.microsoft.com/office/drawing/2010/main" val="0"/>
              </a:ext>
            </a:extLst>
          </a:blip>
          <a:srcRect t="533" r="2" b="1469"/>
          <a:stretch>
            <a:fillRect/>
          </a:stretch>
        </p:blipFill>
        <p:spPr>
          <a:xfrm>
            <a:off x="449476" y="1892627"/>
            <a:ext cx="3699935" cy="2202738"/>
          </a:xfrm>
          <a:prstGeom prst="rect">
            <a:avLst/>
          </a:prstGeom>
        </p:spPr>
      </p:pic>
      <p:pic>
        <p:nvPicPr>
          <p:cNvPr id="5" name="Picture 4">
            <a:extLst>
              <a:ext uri="{FF2B5EF4-FFF2-40B4-BE49-F238E27FC236}">
                <a16:creationId xmlns:a16="http://schemas.microsoft.com/office/drawing/2014/main" id="{DAD5C61A-FB34-798C-9A99-26EEBDC31C54}"/>
              </a:ext>
            </a:extLst>
          </p:cNvPr>
          <p:cNvPicPr>
            <a:picLocks noChangeAspect="1"/>
          </p:cNvPicPr>
          <p:nvPr/>
        </p:nvPicPr>
        <p:blipFill>
          <a:blip r:embed="rId4">
            <a:extLst>
              <a:ext uri="{28A0092B-C50C-407E-A947-70E740481C1C}">
                <a14:useLocalDpi xmlns:a14="http://schemas.microsoft.com/office/drawing/2010/main" val="0"/>
              </a:ext>
            </a:extLst>
          </a:blip>
          <a:srcRect l="15379" r="8195"/>
          <a:stretch>
            <a:fillRect/>
          </a:stretch>
        </p:blipFill>
        <p:spPr>
          <a:xfrm>
            <a:off x="449476" y="4187827"/>
            <a:ext cx="3699935" cy="2202738"/>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391770" y="2180496"/>
            <a:ext cx="7225075" cy="3678303"/>
          </a:xfrm>
        </p:spPr>
        <p:txBody>
          <a:bodyPr>
            <a:normAutofit/>
          </a:bodyPr>
          <a:lstStyle/>
          <a:p>
            <a:r>
              <a:rPr lang="en-US" dirty="0"/>
              <a:t>A business is simply an </a:t>
            </a:r>
            <a:r>
              <a:rPr lang="en-US" b="1" dirty="0"/>
              <a:t>organization that sells goods or services to make a profit.</a:t>
            </a:r>
          </a:p>
          <a:p>
            <a:pPr lvl="1"/>
            <a:r>
              <a:rPr lang="en-US" dirty="0"/>
              <a:t>Even a simple chicken rice stall is a business. The hawker buys ingredients and combines them to sell a final product at a profit.</a:t>
            </a:r>
          </a:p>
          <a:p>
            <a:r>
              <a:rPr lang="en-US" dirty="0"/>
              <a:t>This buying and selling is all about </a:t>
            </a:r>
            <a:r>
              <a:rPr lang="en-US" b="1" dirty="0"/>
              <a:t>trade</a:t>
            </a:r>
            <a:r>
              <a:rPr lang="en-US" dirty="0"/>
              <a:t>. You trade your money for a plate of chicken rice. This works because of </a:t>
            </a:r>
            <a:r>
              <a:rPr lang="en-US" b="1" dirty="0"/>
              <a:t>specialization</a:t>
            </a:r>
            <a:r>
              <a:rPr lang="en-US" dirty="0"/>
              <a:t>—the hawker is much better at making chicken rice than you are.</a:t>
            </a:r>
          </a:p>
          <a:p>
            <a:r>
              <a:rPr lang="en-US" dirty="0"/>
              <a:t>To make all this trading </a:t>
            </a:r>
            <a:r>
              <a:rPr lang="en-US" b="1" dirty="0"/>
              <a:t>reliable</a:t>
            </a:r>
            <a:r>
              <a:rPr lang="en-US" dirty="0"/>
              <a:t>, we have </a:t>
            </a:r>
            <a:r>
              <a:rPr lang="en-US" b="1" dirty="0"/>
              <a:t>contract law</a:t>
            </a:r>
            <a:r>
              <a:rPr lang="en-US" dirty="0"/>
              <a:t>. If you pay a contractor SGD 20 million to build a hotel, you need a way to ensure they don’t just run off with the money. Contract law provides that security.</a:t>
            </a:r>
          </a:p>
          <a:p>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11074977" y="5956137"/>
            <a:ext cx="544875" cy="365125"/>
          </a:xfrm>
        </p:spPr>
        <p:txBody>
          <a:bodyPr>
            <a:normAutofit/>
          </a:bodyPr>
          <a:lstStyle/>
          <a:p>
            <a:pPr>
              <a:spcAft>
                <a:spcPts val="600"/>
              </a:spcAft>
            </a:pPr>
            <a:fld id="{7128DA7F-F6FE-453F-B8BB-1900E7257DA6}" type="slidenum">
              <a:rPr lang="en-US" smtClean="0"/>
              <a:pPr>
                <a:spcAft>
                  <a:spcPts val="600"/>
                </a:spcAft>
              </a:pPr>
              <a:t>5</a:t>
            </a:fld>
            <a:endParaRPr lang="en-US" dirty="0"/>
          </a:p>
        </p:txBody>
      </p:sp>
    </p:spTree>
    <p:extLst>
      <p:ext uri="{BB962C8B-B14F-4D97-AF65-F5344CB8AC3E}">
        <p14:creationId xmlns:p14="http://schemas.microsoft.com/office/powerpoint/2010/main" val="110290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motivation</a:t>
            </a:r>
          </a:p>
        </p:txBody>
      </p:sp>
      <p:sp useBgFill="1">
        <p:nvSpPr>
          <p:cNvPr id="10" name="Rectangle 9">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11" descr="A chart of different colored circles&#10;&#10;AI-generated content may be incorrect.">
            <a:extLst>
              <a:ext uri="{FF2B5EF4-FFF2-40B4-BE49-F238E27FC236}">
                <a16:creationId xmlns:a16="http://schemas.microsoft.com/office/drawing/2014/main" id="{0272F7FC-7F47-0C85-5123-FAC75A3FD9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225" y="2504610"/>
            <a:ext cx="4962525" cy="3362110"/>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pPr>
              <a:lnSpc>
                <a:spcPct val="90000"/>
              </a:lnSpc>
            </a:pPr>
            <a:r>
              <a:rPr lang="en-US" sz="2000" dirty="0"/>
              <a:t>But modern business is rarely just one person trading with another. Think about the massive, coordinated effort it takes to produce and sell an iPhone. Thousands of engineers, factory workers, and marketing professionals are involved. </a:t>
            </a:r>
          </a:p>
          <a:p>
            <a:pPr>
              <a:lnSpc>
                <a:spcPct val="90000"/>
              </a:lnSpc>
            </a:pPr>
            <a:r>
              <a:rPr lang="en-US" sz="2000" dirty="0"/>
              <a:t>Could you manage all of this with simple, individual </a:t>
            </a:r>
            <a:r>
              <a:rPr lang="en-US" sz="2000" b="1" dirty="0"/>
              <a:t>contracts</a:t>
            </a:r>
            <a:r>
              <a:rPr lang="en-US" sz="2000" dirty="0"/>
              <a:t>? It would be incredibly complicated and inefficient. Why?</a:t>
            </a:r>
          </a:p>
          <a:p>
            <a:pPr lvl="1">
              <a:lnSpc>
                <a:spcPct val="90000"/>
              </a:lnSpc>
            </a:pPr>
            <a:r>
              <a:rPr lang="en-US" sz="1800" dirty="0"/>
              <a:t>Hint: Think about coordination problems in the context of building a house.</a:t>
            </a:r>
          </a:p>
          <a:p>
            <a:pPr>
              <a:lnSpc>
                <a:spcPct val="90000"/>
              </a:lnSpc>
            </a:pPr>
            <a:r>
              <a:rPr lang="en-US" sz="2000" dirty="0"/>
              <a:t>This is where the idea of a </a:t>
            </a:r>
            <a:r>
              <a:rPr lang="en-US" sz="2000" b="1" dirty="0"/>
              <a:t>company</a:t>
            </a:r>
            <a:r>
              <a:rPr lang="en-US" sz="2000" dirty="0"/>
              <a:t> comes in.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6</a:t>
            </a:fld>
            <a:endParaRPr lang="en-US"/>
          </a:p>
        </p:txBody>
      </p:sp>
    </p:spTree>
    <p:extLst>
      <p:ext uri="{BB962C8B-B14F-4D97-AF65-F5344CB8AC3E}">
        <p14:creationId xmlns:p14="http://schemas.microsoft.com/office/powerpoint/2010/main" val="842150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company as an organization</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85256" y="1871133"/>
            <a:ext cx="7421012" cy="4757107"/>
          </a:xfrm>
        </p:spPr>
        <p:txBody>
          <a:bodyPr>
            <a:normAutofit/>
          </a:bodyPr>
          <a:lstStyle/>
          <a:p>
            <a:pPr>
              <a:lnSpc>
                <a:spcPct val="90000"/>
              </a:lnSpc>
            </a:pPr>
            <a:r>
              <a:rPr lang="en-US" dirty="0"/>
              <a:t>A company is more than just a group of individuals; it’s a </a:t>
            </a:r>
            <a:r>
              <a:rPr lang="en-US" b="1" dirty="0"/>
              <a:t>special structure </a:t>
            </a:r>
            <a:r>
              <a:rPr lang="en-US" dirty="0"/>
              <a:t>that allows many people to work together towards a common business goal (almost like a sports team!). Company law provides the </a:t>
            </a:r>
            <a:r>
              <a:rPr lang="en-US" b="1" dirty="0"/>
              <a:t>rules</a:t>
            </a:r>
            <a:r>
              <a:rPr lang="en-US" dirty="0"/>
              <a:t> for this structure.</a:t>
            </a:r>
          </a:p>
          <a:p>
            <a:pPr>
              <a:lnSpc>
                <a:spcPct val="90000"/>
              </a:lnSpc>
            </a:pPr>
            <a:r>
              <a:rPr lang="en-US" dirty="0"/>
              <a:t>The two most important features of this “special structure” are:</a:t>
            </a:r>
          </a:p>
          <a:p>
            <a:pPr marL="666900" lvl="1" indent="-342900">
              <a:lnSpc>
                <a:spcPct val="90000"/>
              </a:lnSpc>
              <a:buFont typeface="+mj-lt"/>
              <a:buAutoNum type="arabicPeriod"/>
            </a:pPr>
            <a:r>
              <a:rPr lang="en-US" b="1" dirty="0"/>
              <a:t>The Separation of Ownership and Control</a:t>
            </a:r>
            <a:r>
              <a:rPr lang="en-US" dirty="0"/>
              <a:t>: The people who “own” the company (shareholders) are often different from the people who manage it day-to-day (directors and managers). </a:t>
            </a:r>
          </a:p>
          <a:p>
            <a:pPr marL="666900" lvl="1" indent="-342900">
              <a:lnSpc>
                <a:spcPct val="90000"/>
              </a:lnSpc>
              <a:buFont typeface="+mj-lt"/>
              <a:buAutoNum type="arabicPeriod"/>
            </a:pPr>
            <a:r>
              <a:rPr lang="en-US" b="1" dirty="0"/>
              <a:t>The Company’s Separate Legal Personality</a:t>
            </a:r>
            <a:r>
              <a:rPr lang="en-US" dirty="0"/>
              <a:t>: The company is treated as a separate legal “person” in the eyes of the law. This means it can own property, sign contracts, and be sued, all separate from the people who own or run it. When you buy an iPhone, your contract is with “Apple,” not with its thousands of employees.</a:t>
            </a:r>
          </a:p>
          <a:p>
            <a:pPr>
              <a:lnSpc>
                <a:spcPct val="90000"/>
              </a:lnSpc>
            </a:pPr>
            <a:r>
              <a:rPr lang="en-US" dirty="0"/>
              <a:t>Let’s focus on (1) (which relates to what scholars call the “contractarian approach”) before returning to (2) (the “proprietary approach”).</a:t>
            </a:r>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7</a:t>
            </a:fld>
            <a:endParaRPr lang="en-US" dirty="0"/>
          </a:p>
        </p:txBody>
      </p:sp>
      <p:pic>
        <p:nvPicPr>
          <p:cNvPr id="6" name="Picture 5" descr="A person in a suit&#10;&#10;Description automatically generated with medium confidence">
            <a:extLst>
              <a:ext uri="{FF2B5EF4-FFF2-40B4-BE49-F238E27FC236}">
                <a16:creationId xmlns:a16="http://schemas.microsoft.com/office/drawing/2014/main" id="{F9078844-FA4C-4F5C-B1AE-3CFB28853E39}"/>
              </a:ext>
            </a:extLst>
          </p:cNvPr>
          <p:cNvPicPr>
            <a:picLocks noChangeAspect="1"/>
          </p:cNvPicPr>
          <p:nvPr/>
        </p:nvPicPr>
        <p:blipFill rotWithShape="1">
          <a:blip r:embed="rId3">
            <a:extLst>
              <a:ext uri="{28A0092B-C50C-407E-A947-70E740481C1C}">
                <a14:useLocalDpi xmlns:a14="http://schemas.microsoft.com/office/drawing/2010/main" val="0"/>
              </a:ext>
            </a:extLst>
          </a:blip>
          <a:srcRect r="-1" b="7052"/>
          <a:stretch/>
        </p:blipFill>
        <p:spPr>
          <a:xfrm>
            <a:off x="8051799" y="1871133"/>
            <a:ext cx="3683001" cy="4504267"/>
          </a:xfrm>
          <a:prstGeom prst="rect">
            <a:avLst/>
          </a:prstGeom>
        </p:spPr>
      </p:pic>
    </p:spTree>
    <p:extLst>
      <p:ext uri="{BB962C8B-B14F-4D97-AF65-F5344CB8AC3E}">
        <p14:creationId xmlns:p14="http://schemas.microsoft.com/office/powerpoint/2010/main" val="3701973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1BA23-9859-46EF-9607-299A9B7A9A1D}"/>
              </a:ext>
            </a:extLst>
          </p:cNvPr>
          <p:cNvSpPr>
            <a:spLocks noGrp="1"/>
          </p:cNvSpPr>
          <p:nvPr>
            <p:ph type="title"/>
          </p:nvPr>
        </p:nvSpPr>
        <p:spPr/>
        <p:txBody>
          <a:bodyPr/>
          <a:lstStyle/>
          <a:p>
            <a:r>
              <a:rPr lang="en-US" sz="2800" dirty="0"/>
              <a:t>The Company as an Organization</a:t>
            </a:r>
            <a:endParaRPr lang="en-US" dirty="0"/>
          </a:p>
        </p:txBody>
      </p:sp>
      <p:graphicFrame>
        <p:nvGraphicFramePr>
          <p:cNvPr id="5" name="Content Placeholder 4">
            <a:extLst>
              <a:ext uri="{FF2B5EF4-FFF2-40B4-BE49-F238E27FC236}">
                <a16:creationId xmlns:a16="http://schemas.microsoft.com/office/drawing/2014/main" id="{84F1CC4A-6AF7-4366-8EEA-FD8831455519}"/>
              </a:ext>
            </a:extLst>
          </p:cNvPr>
          <p:cNvGraphicFramePr>
            <a:graphicFrameLocks noGrp="1"/>
          </p:cNvGraphicFramePr>
          <p:nvPr>
            <p:ph idx="1"/>
            <p:extLst>
              <p:ext uri="{D42A27DB-BD31-4B8C-83A1-F6EECF244321}">
                <p14:modId xmlns:p14="http://schemas.microsoft.com/office/powerpoint/2010/main" val="1129419372"/>
              </p:ext>
            </p:extLst>
          </p:nvPr>
        </p:nvGraphicFramePr>
        <p:xfrm>
          <a:off x="6145511" y="2005182"/>
          <a:ext cx="5792747" cy="3858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C234772F-4A1A-45D8-9766-5198FF239C67}"/>
              </a:ext>
            </a:extLst>
          </p:cNvPr>
          <p:cNvSpPr>
            <a:spLocks noGrp="1"/>
          </p:cNvSpPr>
          <p:nvPr>
            <p:ph type="sldNum" sz="quarter" idx="12"/>
          </p:nvPr>
        </p:nvSpPr>
        <p:spPr/>
        <p:txBody>
          <a:bodyPr/>
          <a:lstStyle/>
          <a:p>
            <a:fld id="{7128DA7F-F6FE-453F-B8BB-1900E7257DA6}" type="slidenum">
              <a:rPr lang="en-US" smtClean="0"/>
              <a:t>8</a:t>
            </a:fld>
            <a:endParaRPr lang="en-US" dirty="0"/>
          </a:p>
        </p:txBody>
      </p:sp>
      <p:sp>
        <p:nvSpPr>
          <p:cNvPr id="7" name="Content Placeholder 2">
            <a:extLst>
              <a:ext uri="{FF2B5EF4-FFF2-40B4-BE49-F238E27FC236}">
                <a16:creationId xmlns:a16="http://schemas.microsoft.com/office/drawing/2014/main" id="{F5C69D95-7EB6-473B-B10D-732C35C73CCD}"/>
              </a:ext>
            </a:extLst>
          </p:cNvPr>
          <p:cNvSpPr txBox="1">
            <a:spLocks/>
          </p:cNvSpPr>
          <p:nvPr/>
        </p:nvSpPr>
        <p:spPr>
          <a:xfrm>
            <a:off x="581193" y="2431145"/>
            <a:ext cx="5452920" cy="367830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600" dirty="0"/>
              <a:t>What exactly is the Separation of Ownership and Control? Let’s focus on two key constituents of the company: </a:t>
            </a:r>
            <a:r>
              <a:rPr lang="en-US" sz="1600" b="1" dirty="0"/>
              <a:t>Shareholders</a:t>
            </a:r>
            <a:r>
              <a:rPr lang="en-US" sz="1600" dirty="0"/>
              <a:t> and </a:t>
            </a:r>
            <a:r>
              <a:rPr lang="en-US" sz="1600" b="1" dirty="0"/>
              <a:t>Directors</a:t>
            </a:r>
            <a:r>
              <a:rPr lang="en-US" sz="1600" dirty="0"/>
              <a:t>.</a:t>
            </a:r>
          </a:p>
          <a:p>
            <a:pPr lvl="1"/>
            <a:r>
              <a:rPr lang="en-US" b="1" dirty="0"/>
              <a:t>Shareholders</a:t>
            </a:r>
            <a:r>
              <a:rPr lang="en-US" dirty="0"/>
              <a:t> provide the money (capital) to fund the business. Shareholders are often called “residual claimants” because they get the profits left over after all the bills are paid. Because they take on the biggest risk (they might get nothing if the company does poorly), they have the power to appoint or remove the people in charge.</a:t>
            </a:r>
          </a:p>
          <a:p>
            <a:pPr lvl="1"/>
            <a:r>
              <a:rPr lang="en-US" b="1" dirty="0"/>
              <a:t>Directors</a:t>
            </a:r>
            <a:r>
              <a:rPr lang="en-US" dirty="0"/>
              <a:t> are elected by the shareholders to run the company’s day-to-day business.</a:t>
            </a:r>
          </a:p>
          <a:p>
            <a:r>
              <a:rPr lang="en-US" sz="1600" dirty="0"/>
              <a:t>This separation </a:t>
            </a:r>
            <a:r>
              <a:rPr lang="en-US" sz="1600" b="1" dirty="0"/>
              <a:t>is a form of beneficial trade</a:t>
            </a:r>
            <a:r>
              <a:rPr lang="en-US" sz="1600" dirty="0"/>
              <a:t>: shareholders trade their capital for the </a:t>
            </a:r>
            <a:r>
              <a:rPr lang="en-US" sz="1600" b="1" dirty="0"/>
              <a:t>potential</a:t>
            </a:r>
            <a:r>
              <a:rPr lang="en-US" sz="1600" dirty="0"/>
              <a:t> of future profits (through the instrument of the </a:t>
            </a:r>
            <a:r>
              <a:rPr lang="en-US" sz="1600" b="1" dirty="0"/>
              <a:t>shares</a:t>
            </a:r>
            <a:r>
              <a:rPr lang="en-US" sz="1600" dirty="0"/>
              <a:t> they own), and managers trade their expertise and labor for a </a:t>
            </a:r>
            <a:r>
              <a:rPr lang="en-US" sz="1600" b="1" dirty="0"/>
              <a:t>salary</a:t>
            </a:r>
            <a:r>
              <a:rPr lang="en-US" sz="1600" dirty="0"/>
              <a:t>. </a:t>
            </a:r>
          </a:p>
        </p:txBody>
      </p:sp>
    </p:spTree>
    <p:extLst>
      <p:ext uri="{BB962C8B-B14F-4D97-AF65-F5344CB8AC3E}">
        <p14:creationId xmlns:p14="http://schemas.microsoft.com/office/powerpoint/2010/main" val="293785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8D6E-CF47-41C6-8DFB-C1EB9C42F49C}"/>
              </a:ext>
            </a:extLst>
          </p:cNvPr>
          <p:cNvSpPr>
            <a:spLocks noGrp="1"/>
          </p:cNvSpPr>
          <p:nvPr>
            <p:ph type="title"/>
          </p:nvPr>
        </p:nvSpPr>
        <p:spPr>
          <a:xfrm>
            <a:off x="581192" y="702156"/>
            <a:ext cx="11029616" cy="1013800"/>
          </a:xfrm>
        </p:spPr>
        <p:txBody>
          <a:bodyPr>
            <a:normAutofit/>
          </a:bodyPr>
          <a:lstStyle/>
          <a:p>
            <a:r>
              <a:rPr lang="en-US" sz="2800" dirty="0"/>
              <a:t>The Company as an Organization</a:t>
            </a:r>
            <a:endParaRPr lang="en-US" dirty="0">
              <a:solidFill>
                <a:srgbClr val="FFFEFF"/>
              </a:solidFill>
            </a:endParaRPr>
          </a:p>
        </p:txBody>
      </p:sp>
      <p:sp>
        <p:nvSpPr>
          <p:cNvPr id="4" name="Slide Number Placeholder 3">
            <a:extLst>
              <a:ext uri="{FF2B5EF4-FFF2-40B4-BE49-F238E27FC236}">
                <a16:creationId xmlns:a16="http://schemas.microsoft.com/office/drawing/2014/main" id="{321E5DFA-3309-4979-AF53-203AC870C933}"/>
              </a:ext>
            </a:extLst>
          </p:cNvPr>
          <p:cNvSpPr>
            <a:spLocks noGrp="1"/>
          </p:cNvSpPr>
          <p:nvPr>
            <p:ph type="sldNum" sz="quarter" idx="12"/>
          </p:nvPr>
        </p:nvSpPr>
        <p:spPr>
          <a:xfrm>
            <a:off x="10558300" y="5956137"/>
            <a:ext cx="1052508" cy="365125"/>
          </a:xfrm>
        </p:spPr>
        <p:txBody>
          <a:bodyPr>
            <a:normAutofit/>
          </a:bodyPr>
          <a:lstStyle/>
          <a:p>
            <a:pPr>
              <a:spcAft>
                <a:spcPts val="600"/>
              </a:spcAft>
            </a:pPr>
            <a:fld id="{7128DA7F-F6FE-453F-B8BB-1900E7257DA6}" type="slidenum">
              <a:rPr lang="en-US" smtClean="0"/>
              <a:pPr>
                <a:spcAft>
                  <a:spcPts val="600"/>
                </a:spcAft>
              </a:pPr>
              <a:t>9</a:t>
            </a:fld>
            <a:endParaRPr lang="en-US" dirty="0"/>
          </a:p>
        </p:txBody>
      </p:sp>
      <p:graphicFrame>
        <p:nvGraphicFramePr>
          <p:cNvPr id="5" name="Content Placeholder 4">
            <a:extLst>
              <a:ext uri="{FF2B5EF4-FFF2-40B4-BE49-F238E27FC236}">
                <a16:creationId xmlns:a16="http://schemas.microsoft.com/office/drawing/2014/main" id="{FEAC6381-B27B-4F45-9B78-AF673FCC04ED}"/>
              </a:ext>
            </a:extLst>
          </p:cNvPr>
          <p:cNvGraphicFramePr>
            <a:graphicFrameLocks noGrp="1"/>
          </p:cNvGraphicFramePr>
          <p:nvPr>
            <p:ph idx="1"/>
          </p:nvPr>
        </p:nvGraphicFramePr>
        <p:xfrm>
          <a:off x="6157889" y="2121222"/>
          <a:ext cx="5075568" cy="37382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a:extLst>
              <a:ext uri="{FF2B5EF4-FFF2-40B4-BE49-F238E27FC236}">
                <a16:creationId xmlns:a16="http://schemas.microsoft.com/office/drawing/2014/main" id="{13C411FB-03D7-442B-BFA3-91784303C5A1}"/>
              </a:ext>
            </a:extLst>
          </p:cNvPr>
          <p:cNvSpPr txBox="1">
            <a:spLocks/>
          </p:cNvSpPr>
          <p:nvPr/>
        </p:nvSpPr>
        <p:spPr>
          <a:xfrm>
            <a:off x="581193" y="2370802"/>
            <a:ext cx="5452920" cy="367830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What about employees? Suppliers? Banks who finance the company?</a:t>
            </a:r>
          </a:p>
          <a:p>
            <a:pPr lvl="1"/>
            <a:r>
              <a:rPr lang="en-US" dirty="0"/>
              <a:t>These are known as </a:t>
            </a:r>
            <a:r>
              <a:rPr lang="en-US" b="1" dirty="0"/>
              <a:t>creditors</a:t>
            </a:r>
            <a:r>
              <a:rPr lang="en-US" dirty="0"/>
              <a:t>—another major constituent of the company.</a:t>
            </a:r>
          </a:p>
          <a:p>
            <a:pPr lvl="1"/>
            <a:r>
              <a:rPr lang="en-US" dirty="0"/>
              <a:t>Contract law + Insolvency law plays a major role in regulating the relationship between creditors and the company.</a:t>
            </a:r>
          </a:p>
          <a:p>
            <a:r>
              <a:rPr lang="en-US" dirty="0"/>
              <a:t>Note that in smaller (private) companies, the shareholders, board of directors and the managers of the company may </a:t>
            </a:r>
            <a:r>
              <a:rPr lang="en-US" b="1" i="1" dirty="0"/>
              <a:t>not</a:t>
            </a:r>
            <a:r>
              <a:rPr lang="en-US" dirty="0"/>
              <a:t> be distinct groups of persons.</a:t>
            </a:r>
          </a:p>
          <a:p>
            <a:r>
              <a:rPr lang="en-US" dirty="0"/>
              <a:t>Thus, there is no rule in company law that prevents persons from wearing “multiple hats” – you can always be a shareholder and a board member at the same time.</a:t>
            </a:r>
          </a:p>
        </p:txBody>
      </p:sp>
    </p:spTree>
    <p:extLst>
      <p:ext uri="{BB962C8B-B14F-4D97-AF65-F5344CB8AC3E}">
        <p14:creationId xmlns:p14="http://schemas.microsoft.com/office/powerpoint/2010/main" val="268757463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6895</TotalTime>
  <Words>3205</Words>
  <Application>Microsoft Office PowerPoint</Application>
  <PresentationFormat>Widescreen</PresentationFormat>
  <Paragraphs>235</Paragraphs>
  <Slides>27</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Calibri</vt:lpstr>
      <vt:lpstr>Gill Sans MT</vt:lpstr>
      <vt:lpstr>Wingdings 2</vt:lpstr>
      <vt:lpstr>Dividend</vt:lpstr>
      <vt:lpstr>Company Law (LC2008C) 2. FOUNDATIONS OF COMPANY LAW</vt:lpstr>
      <vt:lpstr>THE FOUNDATIONS OF COMPANY LAW</vt:lpstr>
      <vt:lpstr>motivation</vt:lpstr>
      <vt:lpstr>motivation</vt:lpstr>
      <vt:lpstr>motivation</vt:lpstr>
      <vt:lpstr>motivation</vt:lpstr>
      <vt:lpstr>The company as an organization</vt:lpstr>
      <vt:lpstr>The Company as an Organization</vt:lpstr>
      <vt:lpstr>The Company as an Organization</vt:lpstr>
      <vt:lpstr>The Company as an Organization</vt:lpstr>
      <vt:lpstr>The contractarian approach: opportunism</vt:lpstr>
      <vt:lpstr>The contractarian approach: opportunism</vt:lpstr>
      <vt:lpstr>The contractarian approach: information asymmetry</vt:lpstr>
      <vt:lpstr>The contractarian approach: information asymmetry</vt:lpstr>
      <vt:lpstr>THE Contractarian Approach: Reducing the Costs of Contracting</vt:lpstr>
      <vt:lpstr>The proprietary approach</vt:lpstr>
      <vt:lpstr>The proprietary approach: A PRIMER</vt:lpstr>
      <vt:lpstr>The proprietary approach: A PRIMER</vt:lpstr>
      <vt:lpstr>The proprietary approach: A PRIMER</vt:lpstr>
      <vt:lpstr>The proprietary approach: separate legal personality</vt:lpstr>
      <vt:lpstr>The proprietary approach: separate legal personality</vt:lpstr>
      <vt:lpstr>The proprietary approach: Entity shielding</vt:lpstr>
      <vt:lpstr>The proprietary approach: Entity shielding</vt:lpstr>
      <vt:lpstr>The proprietary approach: owner shielding</vt:lpstr>
      <vt:lpstr>The proprietary approach: owner shielding</vt:lpstr>
      <vt:lpstr>THE PROPRIETARY APPROACH: ASSET PARTITIONING</vt:lpstr>
      <vt:lpstr>Conclusion: Why Company Law Exists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479</cp:revision>
  <dcterms:created xsi:type="dcterms:W3CDTF">2020-08-16T02:59:54Z</dcterms:created>
  <dcterms:modified xsi:type="dcterms:W3CDTF">2025-08-13T04:46:03Z</dcterms:modified>
</cp:coreProperties>
</file>