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33"/>
  </p:notesMasterIdLst>
  <p:sldIdLst>
    <p:sldId id="256" r:id="rId2"/>
    <p:sldId id="258" r:id="rId3"/>
    <p:sldId id="523" r:id="rId4"/>
    <p:sldId id="369" r:id="rId5"/>
    <p:sldId id="673" r:id="rId6"/>
    <p:sldId id="674" r:id="rId7"/>
    <p:sldId id="675" r:id="rId8"/>
    <p:sldId id="560" r:id="rId9"/>
    <p:sldId id="676" r:id="rId10"/>
    <p:sldId id="677" r:id="rId11"/>
    <p:sldId id="679" r:id="rId12"/>
    <p:sldId id="678" r:id="rId13"/>
    <p:sldId id="680" r:id="rId14"/>
    <p:sldId id="681" r:id="rId15"/>
    <p:sldId id="682" r:id="rId16"/>
    <p:sldId id="683" r:id="rId17"/>
    <p:sldId id="684" r:id="rId18"/>
    <p:sldId id="685" r:id="rId19"/>
    <p:sldId id="686" r:id="rId20"/>
    <p:sldId id="687" r:id="rId21"/>
    <p:sldId id="688" r:id="rId22"/>
    <p:sldId id="689" r:id="rId23"/>
    <p:sldId id="690" r:id="rId24"/>
    <p:sldId id="691" r:id="rId25"/>
    <p:sldId id="692" r:id="rId26"/>
    <p:sldId id="693" r:id="rId27"/>
    <p:sldId id="694" r:id="rId28"/>
    <p:sldId id="695" r:id="rId29"/>
    <p:sldId id="696" r:id="rId30"/>
    <p:sldId id="697" r:id="rId31"/>
    <p:sldId id="698"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3" autoAdjust="0"/>
    <p:restoredTop sz="84020" autoAdjust="0"/>
  </p:normalViewPr>
  <p:slideViewPr>
    <p:cSldViewPr snapToGrid="0">
      <p:cViewPr varScale="1">
        <p:scale>
          <a:sx n="91" d="100"/>
          <a:sy n="91" d="100"/>
        </p:scale>
        <p:origin x="558"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3E47B-8ED5-17DE-A100-87162A600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9E8B6-3EEC-3685-A268-8E6DD9A6871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B813E92-3A3C-CBF9-A731-F31913F6EB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2C202E-A467-12CF-8060-29F8B30E4B4A}"/>
              </a:ext>
            </a:extLst>
          </p:cNvPr>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990740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8ECDD-31B3-F126-642B-83F3CFD6C1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58C16-84D9-CB28-13B9-5FEC56365F8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6B2F96C-2F12-AC19-9D36-CA56FD6C0C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69263E-4DC4-E9D9-FF17-54513672B0EC}"/>
              </a:ext>
            </a:extLst>
          </p:cNvPr>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65119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FCCBE-CA06-BF3F-914E-F9D2F8198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6C120-1428-BC00-705F-709E9F0ADAE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12D880E-9A48-ACA8-E296-B0CE6A8579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4A3207-D845-A47D-4030-A8B8E8D1B7A5}"/>
              </a:ext>
            </a:extLst>
          </p:cNvPr>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3519897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48EC9-B24E-0CA6-0C8B-835A0F315C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80FC9-5EB2-82BE-83CD-0BA0CDAA187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183D721-381C-0407-AC61-C249A49B40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EFCE1C-B624-38A0-2E57-6989D4CCB9D6}"/>
              </a:ext>
            </a:extLst>
          </p:cNvPr>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3305221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4DA1F-97F2-EAE0-5E40-9C2E92FC4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E0E9A0-58C2-1B4E-C042-FEBCD1273BE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9B42073-769E-9075-B83C-30BA356FBF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0E948D-95FD-EECC-56C6-FB1924C67EDF}"/>
              </a:ext>
            </a:extLst>
          </p:cNvPr>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1568234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59420-BCCE-6127-258E-D351ACECB7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FA70CD-F1C9-6DD0-7F9C-F4D6FA532DD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9DB0F49-8BF2-917D-B9DC-6B84413F20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4A21A5-938B-0848-0246-01371E53EDBA}"/>
              </a:ext>
            </a:extLst>
          </p:cNvPr>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1067368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C3E62-F3A5-9FE6-0C2E-81772BCC1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29ECA1-CA16-C1EF-A2BB-F45A7E4865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0D7C894-EC3F-3B33-2EDF-D8CDD7345A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BA7E0C-6424-032E-90BB-5E72E852B35D}"/>
              </a:ext>
            </a:extLst>
          </p:cNvPr>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647519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2734-6A5B-A63C-BCF9-AF737DBB77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7C2D65-48B7-0EFF-229B-0DB0604CC36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D381675-381F-FCEE-B588-AA7C2C27C0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A070CE-99C2-C3B4-A50E-399E00E33196}"/>
              </a:ext>
            </a:extLst>
          </p:cNvPr>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962654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8AC00-2C6D-8F99-431D-913AF4C212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1078C3-7F58-AB02-A90C-81497E9072C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4174B76-E9A7-6B93-03D9-ED14169A39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CC59AC-72D0-1DBF-1886-091B8E7BABFB}"/>
              </a:ext>
            </a:extLst>
          </p:cNvPr>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1655360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C73CE-33AE-A1FD-5CEB-DF9D1493A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EA321-F160-260A-6C2A-DE41BDBB10C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7BEF4F5-8F3C-502C-6BF0-604BEF4503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1FA36E-7053-2FCA-E027-9321EFC4EC6F}"/>
              </a:ext>
            </a:extLst>
          </p:cNvPr>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4111493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F6D86-91DE-316E-D820-3AC4840DEC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BAE14-2A9F-9113-0115-A0389877FA9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5BA01B3-A9B8-3298-2DFC-DDF85BF7D0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D31851-8D29-73D5-90E7-BE5EC1C2A86D}"/>
              </a:ext>
            </a:extLst>
          </p:cNvPr>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1543958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AA003-5733-504A-FE75-8EF1E8D447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0A61F-D9ED-195B-7238-2730031B8FB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4EDE083-1829-C7A0-4ACA-201D23740A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14E69A-9DA3-ADF4-9069-1824F89FAF32}"/>
              </a:ext>
            </a:extLst>
          </p:cNvPr>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1028769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6E4EF-727A-5444-2F97-3ADB14282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5B43C-7195-7101-09ED-3FC573DD930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CEBD3F8-1585-5C80-07FF-7B349C794F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21BAC7-07FF-1AA3-37B9-BD7265C6166D}"/>
              </a:ext>
            </a:extLst>
          </p:cNvPr>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225666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813FC-AACE-3D34-8652-F311E3412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971DF-7CD0-078D-B3F3-6E7A16A0A72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6D88545-6AE5-C469-8A03-D094CE1895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B38527-1AE5-8852-E9CA-68C1E567550B}"/>
              </a:ext>
            </a:extLst>
          </p:cNvPr>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3670830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E6E84-877C-CACD-BC51-CC3A4ABE0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89E639-3CA3-9219-BEBA-CD23AB88043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2227FFE-6170-404D-29AE-E975AB719D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FCB5CD-D07D-283F-90A0-09E1221B0C70}"/>
              </a:ext>
            </a:extLst>
          </p:cNvPr>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3012776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BA2BB-DDE9-F5E7-473F-277BBC4799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767D2-D1F5-D3F1-8ADD-5FC23FA17ED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DBF6202-1B7F-BCC6-ADC4-F2E8CC478B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33413-0DB2-88CB-89FE-807565412E9F}"/>
              </a:ext>
            </a:extLst>
          </p:cNvPr>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17924444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04F77-540E-A26A-9B26-8EC2A44BCE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F8009-9450-4FA2-6876-CB9F8D9547B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A9B3F53-9814-4598-093E-D3BDB8CA97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761CD-7C33-4E6E-2E08-EADFB5FB4BC1}"/>
              </a:ext>
            </a:extLst>
          </p:cNvPr>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1147297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3D89D-3829-EBBF-30E2-88A76394B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B9F96-4BAA-8BD1-1593-EA91BBD7137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AAED2E1-009D-F022-E409-727A46C7C3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8EB7A0-20B7-19CF-0456-6774E94D1951}"/>
              </a:ext>
            </a:extLst>
          </p:cNvPr>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3118706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F491E-FADE-4C69-8EFC-31116132A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8E439-DE5D-F13A-F9D7-CAA6EA8388B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6EC939F-9C4E-8F96-CED4-D999B18356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D9B74A-858C-E102-839F-1FF0334C22B7}"/>
              </a:ext>
            </a:extLst>
          </p:cNvPr>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18417439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94A07-5BE5-68D2-770D-808141CCA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89B960-D0D5-FFBB-27E2-E5371E1A7C7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6361E0A-8AE9-7C7D-520B-C592253456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AACF75-5350-B68E-EC36-5636F60633EC}"/>
              </a:ext>
            </a:extLst>
          </p:cNvPr>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3178857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23C50-9711-B0C2-F642-DA02BD6B2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F4679-8384-D7D0-53DA-A3DCD5E6F08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423A0EE-97D7-6089-733F-8421A82F64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BD0884-A3CE-8C73-B2CB-C16A7D98CF17}"/>
              </a:ext>
            </a:extLst>
          </p:cNvPr>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30846131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D7170-17F1-C205-C751-65E78204EF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87B827-C404-020B-D57A-8BD0F672D7C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02A2701-AB8D-CDB0-D7A6-8857D18FFC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2B278B-5D3C-2B23-1E05-3C3386E51357}"/>
              </a:ext>
            </a:extLst>
          </p:cNvPr>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3699881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88046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5F172-40A1-3D3A-9791-C491CA109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758F3-4A62-F858-9842-F90B52FB0E6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443729D-9188-DA28-02A6-5B01959774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EC3D93-DD4D-B174-9C98-2F87477F0A66}"/>
              </a:ext>
            </a:extLst>
          </p:cNvPr>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712021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93B1D-00EF-9D1B-0AE3-51EF64506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8FD3C-E993-A56B-A5E8-D348EBCCC8F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101E151-8DBE-72E0-43DB-BAD648C750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FFB625-B9CB-C668-7FB2-41F8CEDF456F}"/>
              </a:ext>
            </a:extLst>
          </p:cNvPr>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432309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02817-EF5F-C05A-9A75-82EE45708C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D4929-52D7-91C4-125C-FF6E5B283C6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D9179C3-3176-2840-ACD0-7FBDE51AFF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C5C237-7380-B0AD-191A-58EC621DD5AE}"/>
              </a:ext>
            </a:extLst>
          </p:cNvPr>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3166580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F05F6-7E6C-D0F4-2D9D-DE59CC2DCA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21E0F-75CE-9264-4623-56AA2C704FA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7ED9160-91AE-0D80-4B6B-DE896DD99A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430BB3-7E9E-2C31-D480-3F787D4C375C}"/>
              </a:ext>
            </a:extLst>
          </p:cNvPr>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3189771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1/7/2026</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1/7/2026</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1/7/2026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1/7/2026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1/7/2026</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a:t>
            </a:r>
            <a:br>
              <a:rPr lang="en-US" sz="2800" dirty="0">
                <a:solidFill>
                  <a:srgbClr val="FFFFFF"/>
                </a:solidFill>
              </a:rPr>
            </a:br>
            <a:r>
              <a:rPr lang="en-US" sz="2800" dirty="0">
                <a:solidFill>
                  <a:srgbClr val="FFFFFF"/>
                </a:solidFill>
              </a:rPr>
              <a:t>READING LIST 6: CAPITAL MAINTENANCE</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2DCE6-C617-A841-CF9F-A1E31828EB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9FE6C-11E4-AF2F-F6B4-2280A709E0CA}"/>
              </a:ext>
            </a:extLst>
          </p:cNvPr>
          <p:cNvSpPr>
            <a:spLocks noGrp="1"/>
          </p:cNvSpPr>
          <p:nvPr>
            <p:ph type="title"/>
          </p:nvPr>
        </p:nvSpPr>
        <p:spPr/>
        <p:txBody>
          <a:bodyPr/>
          <a:lstStyle/>
          <a:p>
            <a:r>
              <a:rPr lang="en-US" dirty="0"/>
              <a:t>Permitted Capital Returns: distributions and dividends</a:t>
            </a:r>
          </a:p>
        </p:txBody>
      </p:sp>
      <p:sp>
        <p:nvSpPr>
          <p:cNvPr id="3" name="Content Placeholder 2">
            <a:extLst>
              <a:ext uri="{FF2B5EF4-FFF2-40B4-BE49-F238E27FC236}">
                <a16:creationId xmlns:a16="http://schemas.microsoft.com/office/drawing/2014/main" id="{3AC685CF-5C7E-0B6B-6197-9DB25E02A978}"/>
              </a:ext>
            </a:extLst>
          </p:cNvPr>
          <p:cNvSpPr>
            <a:spLocks noGrp="1"/>
          </p:cNvSpPr>
          <p:nvPr>
            <p:ph idx="1"/>
          </p:nvPr>
        </p:nvSpPr>
        <p:spPr>
          <a:xfrm>
            <a:off x="581194" y="2180498"/>
            <a:ext cx="11029615" cy="4355769"/>
          </a:xfrm>
        </p:spPr>
        <p:txBody>
          <a:bodyPr>
            <a:noAutofit/>
          </a:bodyPr>
          <a:lstStyle/>
          <a:p>
            <a:r>
              <a:rPr lang="en-US" sz="2000" dirty="0"/>
              <a:t>Absent any rules, a company could theoretically pay dividends even when it is (cash-flow) insolvent or at serious risk of insolvency; thereby increasing the risk of default.</a:t>
            </a:r>
          </a:p>
          <a:p>
            <a:pPr lvl="1"/>
            <a:r>
              <a:rPr lang="en-US" sz="1800" dirty="0"/>
              <a:t>Given the harm to creditor interests which would be induced by such </a:t>
            </a:r>
            <a:r>
              <a:rPr lang="en-US" sz="1800" dirty="0" err="1"/>
              <a:t>behaviour</a:t>
            </a:r>
            <a:r>
              <a:rPr lang="en-US" sz="1800" dirty="0"/>
              <a:t>, rules have to be put in place to constrain the company (and its directors/officers) conduct:</a:t>
            </a:r>
          </a:p>
          <a:p>
            <a:r>
              <a:rPr lang="en-US" sz="2000" dirty="0"/>
              <a:t>S 403 of the Companies Act states that: “No dividend shall be payable to the share-holders of any company except out of profits.”</a:t>
            </a:r>
          </a:p>
          <a:p>
            <a:r>
              <a:rPr lang="en-US" sz="2000" dirty="0"/>
              <a:t>Furthermore, s 403(2) imposes criminal and personal liability on directors and CEOs of companies who violate the section: “Every director or chief executive officer of a company who </a:t>
            </a:r>
            <a:r>
              <a:rPr lang="en-US" sz="2000" dirty="0" err="1"/>
              <a:t>wilfully</a:t>
            </a:r>
            <a:r>
              <a:rPr lang="en-US" sz="2000" dirty="0"/>
              <a:t> pays or permits to be paid any dividend in contravention of this section — (a) shall, without prejudice to any other liability, be guilty of an offence and shall be liable on conviction to a fine not exceeding $5,000 or to imprisonment for a term not exceeding 12 months; and (b) shall also be liable to the creditors of the company for the amount of the debts due by the company to them respectively to the extent by which the dividends so paid have exceeded the profits…”</a:t>
            </a:r>
          </a:p>
          <a:p>
            <a:endParaRPr lang="en-US" dirty="0"/>
          </a:p>
        </p:txBody>
      </p:sp>
      <p:sp>
        <p:nvSpPr>
          <p:cNvPr id="4" name="Slide Number Placeholder 3">
            <a:extLst>
              <a:ext uri="{FF2B5EF4-FFF2-40B4-BE49-F238E27FC236}">
                <a16:creationId xmlns:a16="http://schemas.microsoft.com/office/drawing/2014/main" id="{B5DA21AA-C855-D7B4-1ACD-7D9A13B3E2AD}"/>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3861676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E6D70-A701-B0F1-E23B-EC7C7ED26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99819-2CF2-2A83-49E2-C62503CBC023}"/>
              </a:ext>
            </a:extLst>
          </p:cNvPr>
          <p:cNvSpPr>
            <a:spLocks noGrp="1"/>
          </p:cNvSpPr>
          <p:nvPr>
            <p:ph type="title"/>
          </p:nvPr>
        </p:nvSpPr>
        <p:spPr/>
        <p:txBody>
          <a:bodyPr/>
          <a:lstStyle/>
          <a:p>
            <a:r>
              <a:rPr lang="en-US" dirty="0"/>
              <a:t>Permitted Capital Returns: distributions and dividends</a:t>
            </a:r>
          </a:p>
        </p:txBody>
      </p:sp>
      <p:sp>
        <p:nvSpPr>
          <p:cNvPr id="3" name="Content Placeholder 2">
            <a:extLst>
              <a:ext uri="{FF2B5EF4-FFF2-40B4-BE49-F238E27FC236}">
                <a16:creationId xmlns:a16="http://schemas.microsoft.com/office/drawing/2014/main" id="{33F28BB2-1844-B301-F4A3-C756501E9C06}"/>
              </a:ext>
            </a:extLst>
          </p:cNvPr>
          <p:cNvSpPr>
            <a:spLocks noGrp="1"/>
          </p:cNvSpPr>
          <p:nvPr>
            <p:ph idx="1"/>
          </p:nvPr>
        </p:nvSpPr>
        <p:spPr>
          <a:xfrm>
            <a:off x="581194" y="2180498"/>
            <a:ext cx="11029615" cy="4355769"/>
          </a:xfrm>
        </p:spPr>
        <p:txBody>
          <a:bodyPr>
            <a:noAutofit/>
          </a:bodyPr>
          <a:lstStyle/>
          <a:p>
            <a:r>
              <a:rPr lang="en-US" sz="2000" dirty="0"/>
              <a:t>One problem concerns the definition of “profits” under s 403.</a:t>
            </a:r>
          </a:p>
          <a:p>
            <a:r>
              <a:rPr lang="en-US" sz="2000" dirty="0"/>
              <a:t>Tjio et al (2024): “The definition of profits in Singapore is still dependent on common law cases that have largely deferred to the views of the accounting profession. This is different from the modern position in countries like the UK and Australia where there is a statutory definition of profits … that is linked to the balance sheet. In Singapore, accumulated losses over the years do not have to be ‘made up’ in the sense that dividends can be paid out of revenue profits even if there are accumulated losses on the balance sheet. Hence, dividends can be paid even though shareholders’ funds are not fully intact so long as the directors recommend or approve this.”</a:t>
            </a:r>
          </a:p>
          <a:p>
            <a:r>
              <a:rPr lang="en-US" sz="2000" dirty="0"/>
              <a:t>Essentially, so long as the P&amp;L statement (e.g., for 2025) reflects a profit, dividends may be paid even if the company has been accumulating losses since its inception (say, in 2023).</a:t>
            </a:r>
          </a:p>
          <a:p>
            <a:pPr lvl="1"/>
            <a:r>
              <a:rPr lang="en-US" dirty="0"/>
              <a:t>However, directors still owe obligations to the company re their fiduciary duties when deciding whether to distribute dividends in this situation (in particular, whether paying the dividend engages the creditor duty in light of the company’s financial position, and whether the power is exercised for a proper purpose)</a:t>
            </a:r>
          </a:p>
        </p:txBody>
      </p:sp>
      <p:sp>
        <p:nvSpPr>
          <p:cNvPr id="4" name="Slide Number Placeholder 3">
            <a:extLst>
              <a:ext uri="{FF2B5EF4-FFF2-40B4-BE49-F238E27FC236}">
                <a16:creationId xmlns:a16="http://schemas.microsoft.com/office/drawing/2014/main" id="{84BFCD3B-E2A2-F635-0C19-C17B139AF165}"/>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3683124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5E35-FE41-31F9-6C2C-E91DDF1C03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D5F54-5A63-E9FA-C8BF-67F564EB7D45}"/>
              </a:ext>
            </a:extLst>
          </p:cNvPr>
          <p:cNvSpPr>
            <a:spLocks noGrp="1"/>
          </p:cNvSpPr>
          <p:nvPr>
            <p:ph type="title"/>
          </p:nvPr>
        </p:nvSpPr>
        <p:spPr/>
        <p:txBody>
          <a:bodyPr/>
          <a:lstStyle/>
          <a:p>
            <a:r>
              <a:rPr lang="en-US" dirty="0"/>
              <a:t>Permitted Capital Returns: distributions and dividends</a:t>
            </a:r>
          </a:p>
        </p:txBody>
      </p:sp>
      <p:sp>
        <p:nvSpPr>
          <p:cNvPr id="3" name="Content Placeholder 2">
            <a:extLst>
              <a:ext uri="{FF2B5EF4-FFF2-40B4-BE49-F238E27FC236}">
                <a16:creationId xmlns:a16="http://schemas.microsoft.com/office/drawing/2014/main" id="{C7FD6EDC-BD2D-0B92-ED30-9B253B0CF8A2}"/>
              </a:ext>
            </a:extLst>
          </p:cNvPr>
          <p:cNvSpPr>
            <a:spLocks noGrp="1"/>
          </p:cNvSpPr>
          <p:nvPr>
            <p:ph idx="1"/>
          </p:nvPr>
        </p:nvSpPr>
        <p:spPr>
          <a:xfrm>
            <a:off x="581194" y="2180498"/>
            <a:ext cx="11029615" cy="4355769"/>
          </a:xfrm>
        </p:spPr>
        <p:txBody>
          <a:bodyPr>
            <a:noAutofit/>
          </a:bodyPr>
          <a:lstStyle/>
          <a:p>
            <a:r>
              <a:rPr lang="en-US" sz="2000" dirty="0"/>
              <a:t>There are other concerns which one ought to note re dividend/payout policies, given the reliance on the common law to complement the statutory regime.</a:t>
            </a:r>
          </a:p>
          <a:p>
            <a:r>
              <a:rPr lang="en-US" sz="2000" dirty="0"/>
              <a:t>First, dividends paid by a particular company must come from the profits of that company (NB: “profits” include both “revenue profits” and “capital profits”—to be defined later), not merely the corporate group (</a:t>
            </a:r>
            <a:r>
              <a:rPr lang="en-US" sz="2000" i="1" dirty="0"/>
              <a:t>Industrial Equity Ltd v Blackburn </a:t>
            </a:r>
            <a:r>
              <a:rPr lang="en-US" sz="2000" dirty="0"/>
              <a:t>(1977) 137 CLR 567).</a:t>
            </a:r>
          </a:p>
          <a:p>
            <a:r>
              <a:rPr lang="en-US" sz="2000" dirty="0"/>
              <a:t>Second, given the reliance on accounting rules, </a:t>
            </a:r>
            <a:r>
              <a:rPr lang="en-US" sz="2000" b="1" dirty="0"/>
              <a:t>revenue profits </a:t>
            </a:r>
            <a:r>
              <a:rPr lang="en-US" sz="2000" dirty="0"/>
              <a:t>must generally take into account expenses, including depreciation (and related write-downs).</a:t>
            </a:r>
          </a:p>
          <a:p>
            <a:pPr lvl="1"/>
            <a:r>
              <a:rPr lang="en-US" sz="1800" dirty="0"/>
              <a:t>However, one advantage of a more flexible approach is that revenue profits do not have to be paid out in the year in which they were earned. They can, and often are, accumulated and transferred to a distributable reserve (i.e., a subset of retained earnings) from which dividends can be paid in subsequent years (unless otherwise provided in the constitution).</a:t>
            </a:r>
          </a:p>
          <a:p>
            <a:pPr lvl="1"/>
            <a:r>
              <a:rPr lang="en-US" sz="1800" dirty="0"/>
              <a:t>Note: If retained earnings are </a:t>
            </a:r>
            <a:r>
              <a:rPr lang="en-US" sz="1800" dirty="0" err="1"/>
              <a:t>capitalised</a:t>
            </a:r>
            <a:r>
              <a:rPr lang="en-US" sz="1800" dirty="0"/>
              <a:t> (e.g., converted into share capital), or applied in a way that “uses up” profits (e.g., replacing lost capital, making up for depreciation that was not earlier expensed, or writing off an asset), then these retained earnings will be unavailable for future distribution.</a:t>
            </a:r>
          </a:p>
        </p:txBody>
      </p:sp>
      <p:sp>
        <p:nvSpPr>
          <p:cNvPr id="4" name="Slide Number Placeholder 3">
            <a:extLst>
              <a:ext uri="{FF2B5EF4-FFF2-40B4-BE49-F238E27FC236}">
                <a16:creationId xmlns:a16="http://schemas.microsoft.com/office/drawing/2014/main" id="{D686D93F-881D-56A6-7284-CC180E3A29A9}"/>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20948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B1BB3-E8A5-C30C-CB06-6AD8021F2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D01193-6B5F-97A1-CE4E-F2608836CE31}"/>
              </a:ext>
            </a:extLst>
          </p:cNvPr>
          <p:cNvSpPr>
            <a:spLocks noGrp="1"/>
          </p:cNvSpPr>
          <p:nvPr>
            <p:ph type="title"/>
          </p:nvPr>
        </p:nvSpPr>
        <p:spPr/>
        <p:txBody>
          <a:bodyPr/>
          <a:lstStyle/>
          <a:p>
            <a:r>
              <a:rPr lang="en-US" dirty="0"/>
              <a:t>Permitted Capital Returns: distributions and dividends</a:t>
            </a:r>
          </a:p>
        </p:txBody>
      </p:sp>
      <p:sp>
        <p:nvSpPr>
          <p:cNvPr id="3" name="Content Placeholder 2">
            <a:extLst>
              <a:ext uri="{FF2B5EF4-FFF2-40B4-BE49-F238E27FC236}">
                <a16:creationId xmlns:a16="http://schemas.microsoft.com/office/drawing/2014/main" id="{B62B3395-C7AA-9534-715B-36BC0466FAC3}"/>
              </a:ext>
            </a:extLst>
          </p:cNvPr>
          <p:cNvSpPr>
            <a:spLocks noGrp="1"/>
          </p:cNvSpPr>
          <p:nvPr>
            <p:ph idx="1"/>
          </p:nvPr>
        </p:nvSpPr>
        <p:spPr>
          <a:xfrm>
            <a:off x="581194" y="2180498"/>
            <a:ext cx="11029615" cy="4355769"/>
          </a:xfrm>
        </p:spPr>
        <p:txBody>
          <a:bodyPr>
            <a:noAutofit/>
          </a:bodyPr>
          <a:lstStyle/>
          <a:p>
            <a:r>
              <a:rPr lang="en-US" sz="2000" dirty="0"/>
              <a:t>During the course of its business, a company may hold certain capital (non-trading) assets which have increased in value. Any gain </a:t>
            </a:r>
            <a:r>
              <a:rPr lang="en-US" sz="2000" dirty="0" err="1"/>
              <a:t>realised</a:t>
            </a:r>
            <a:r>
              <a:rPr lang="en-US" sz="2000" dirty="0"/>
              <a:t> on disposal (and, in limited cases, a bona fide and permanent revaluation surplus (termed as an “unrealized” gain) is sometimes referred to as a “</a:t>
            </a:r>
            <a:r>
              <a:rPr lang="en-US" sz="2000" b="1" dirty="0"/>
              <a:t>capital profit</a:t>
            </a:r>
            <a:r>
              <a:rPr lang="en-US" sz="2000" dirty="0"/>
              <a:t>”, as opposed to “revenue profits”, which are derived from the day-to-day trading operations of the business. </a:t>
            </a:r>
          </a:p>
          <a:p>
            <a:r>
              <a:rPr lang="en-US" sz="2000" dirty="0"/>
              <a:t>A company may pay dividends resulting from capital profits that have been </a:t>
            </a:r>
            <a:r>
              <a:rPr lang="en-US" sz="2000" dirty="0" err="1"/>
              <a:t>realised</a:t>
            </a:r>
            <a:r>
              <a:rPr lang="en-US" sz="2000" dirty="0"/>
              <a:t>, or even where the capital profits are </a:t>
            </a:r>
            <a:r>
              <a:rPr lang="en-US" sz="2000" dirty="0" err="1"/>
              <a:t>unrealised</a:t>
            </a:r>
            <a:r>
              <a:rPr lang="en-US" sz="2000" dirty="0"/>
              <a:t>.</a:t>
            </a:r>
          </a:p>
          <a:p>
            <a:pPr lvl="1"/>
            <a:r>
              <a:rPr lang="en-US" dirty="0"/>
              <a:t>However, in this situation, dividends are not allowed to be paid out of shareholder capital: dividends may be based upon </a:t>
            </a:r>
            <a:r>
              <a:rPr lang="en-US" dirty="0" err="1"/>
              <a:t>realised</a:t>
            </a:r>
            <a:r>
              <a:rPr lang="en-US" dirty="0"/>
              <a:t> or </a:t>
            </a:r>
            <a:r>
              <a:rPr lang="en-US" dirty="0" err="1"/>
              <a:t>unrealised</a:t>
            </a:r>
            <a:r>
              <a:rPr lang="en-US" dirty="0"/>
              <a:t> capital profits provided the subscribed capital of the company is preserved, and on a balance of account there must have been an accretion to the paid-up capital (</a:t>
            </a:r>
            <a:r>
              <a:rPr lang="en-US" i="1" dirty="0"/>
              <a:t>Chip </a:t>
            </a:r>
            <a:r>
              <a:rPr lang="en-US" i="1" dirty="0" err="1"/>
              <a:t>Thye</a:t>
            </a:r>
            <a:r>
              <a:rPr lang="en-US" i="1" dirty="0"/>
              <a:t> Enterprises Pte Ltd v Phay Gi Mo</a:t>
            </a:r>
            <a:r>
              <a:rPr lang="en-US" dirty="0"/>
              <a:t> [2004] 1 SLR(R) 434).</a:t>
            </a:r>
          </a:p>
          <a:p>
            <a:pPr lvl="1"/>
            <a:r>
              <a:rPr lang="en-US" dirty="0"/>
              <a:t>Where the capital profits are </a:t>
            </a:r>
            <a:r>
              <a:rPr lang="en-US" dirty="0" err="1"/>
              <a:t>unrealised</a:t>
            </a:r>
            <a:r>
              <a:rPr lang="en-US" dirty="0"/>
              <a:t>, there are further conditions to be fulfilled. While a surplus created on a revaluation of assets may be distributed as dividends, the revaluation must be carried out in good faith by competent valuers, and it must be clear that the accretion in value is of a permanent character in the sense that it is not likely to be subject to short-term fluctuations (</a:t>
            </a:r>
            <a:r>
              <a:rPr lang="en-US" i="1" dirty="0"/>
              <a:t>Chip </a:t>
            </a:r>
            <a:r>
              <a:rPr lang="en-US" i="1" dirty="0" err="1"/>
              <a:t>Thye</a:t>
            </a:r>
            <a:r>
              <a:rPr lang="en-US" i="1" dirty="0"/>
              <a:t> Enterprises Pte Ltd v Phay Gi Mo </a:t>
            </a:r>
            <a:r>
              <a:rPr lang="en-US" dirty="0"/>
              <a:t>[2004] 1 SLR(R) 434).</a:t>
            </a:r>
          </a:p>
        </p:txBody>
      </p:sp>
      <p:sp>
        <p:nvSpPr>
          <p:cNvPr id="4" name="Slide Number Placeholder 3">
            <a:extLst>
              <a:ext uri="{FF2B5EF4-FFF2-40B4-BE49-F238E27FC236}">
                <a16:creationId xmlns:a16="http://schemas.microsoft.com/office/drawing/2014/main" id="{D4413012-44DA-28B5-C698-60F7D72C6986}"/>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2072985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C6A79-96AE-8CBD-A2CA-A46378BDFA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E7618-D28D-A560-B61B-EBFE222E8AB2}"/>
              </a:ext>
            </a:extLst>
          </p:cNvPr>
          <p:cNvSpPr>
            <a:spLocks noGrp="1"/>
          </p:cNvSpPr>
          <p:nvPr>
            <p:ph type="title"/>
          </p:nvPr>
        </p:nvSpPr>
        <p:spPr/>
        <p:txBody>
          <a:bodyPr/>
          <a:lstStyle/>
          <a:p>
            <a:r>
              <a:rPr lang="en-US" dirty="0"/>
              <a:t>Permitted Capital Returns: distributions and dividends</a:t>
            </a:r>
          </a:p>
        </p:txBody>
      </p:sp>
      <p:sp>
        <p:nvSpPr>
          <p:cNvPr id="3" name="Content Placeholder 2">
            <a:extLst>
              <a:ext uri="{FF2B5EF4-FFF2-40B4-BE49-F238E27FC236}">
                <a16:creationId xmlns:a16="http://schemas.microsoft.com/office/drawing/2014/main" id="{C572ABA9-364F-DD15-C36E-415F811B10E5}"/>
              </a:ext>
            </a:extLst>
          </p:cNvPr>
          <p:cNvSpPr>
            <a:spLocks noGrp="1"/>
          </p:cNvSpPr>
          <p:nvPr>
            <p:ph idx="1"/>
          </p:nvPr>
        </p:nvSpPr>
        <p:spPr>
          <a:xfrm>
            <a:off x="581194" y="2180498"/>
            <a:ext cx="11029615" cy="4355769"/>
          </a:xfrm>
        </p:spPr>
        <p:txBody>
          <a:bodyPr>
            <a:noAutofit/>
          </a:bodyPr>
          <a:lstStyle/>
          <a:p>
            <a:r>
              <a:rPr lang="en-US" sz="2000" dirty="0"/>
              <a:t>Finally, there are some timing issues associated with the payment of dividends.</a:t>
            </a:r>
          </a:p>
          <a:p>
            <a:r>
              <a:rPr lang="en-US" sz="2000" dirty="0"/>
              <a:t>First, for the “profits” requirement, profits need only be available at the date of declaration of dividends, and not at the date of distribution/payment (</a:t>
            </a:r>
            <a:r>
              <a:rPr lang="en-US" sz="2000" i="1" dirty="0"/>
              <a:t>Marra Developments Ltd v BW Rofe Pty Ltd </a:t>
            </a:r>
            <a:r>
              <a:rPr lang="en-US" sz="2000" dirty="0"/>
              <a:t>(1977) 3 ACLR 185).</a:t>
            </a:r>
          </a:p>
          <a:p>
            <a:r>
              <a:rPr lang="en-US" sz="2000" dirty="0"/>
              <a:t>However, once a final dividend is declared (typically based on audited full-year results), it is a debt owed by the company to the registered shareholder from the date on which it is payable, and is generally not revocable (</a:t>
            </a:r>
            <a:r>
              <a:rPr lang="en-US" sz="2000" i="1" dirty="0" err="1"/>
              <a:t>Sandz</a:t>
            </a:r>
            <a:r>
              <a:rPr lang="en-US" sz="2000" i="1" dirty="0"/>
              <a:t> Solutions (Singapore) Pte Ltd v Strategic Worldwide Assets Ltd</a:t>
            </a:r>
            <a:r>
              <a:rPr lang="en-US" sz="2000" dirty="0"/>
              <a:t> [2014] 3 SLR 562).</a:t>
            </a:r>
          </a:p>
          <a:p>
            <a:r>
              <a:rPr lang="en-US" sz="2000" dirty="0"/>
              <a:t>In contrast, interim dividends generally do not create a debt and may be revoked before payment. Consequently, if it is discovered before payment (e.g., at the end of the company’s financial year) that there are insufficient profits (or payment would be improper), an interim dividend should not be paid out, even if halfway through the financial year there appeared to be profits.</a:t>
            </a:r>
          </a:p>
          <a:p>
            <a:pPr lvl="1"/>
            <a:r>
              <a:rPr lang="en-US" sz="1800" dirty="0"/>
              <a:t>Contravention of these rules may attract criminal and personal liability under s 403(2), as discussed earlier. </a:t>
            </a:r>
          </a:p>
        </p:txBody>
      </p:sp>
      <p:sp>
        <p:nvSpPr>
          <p:cNvPr id="4" name="Slide Number Placeholder 3">
            <a:extLst>
              <a:ext uri="{FF2B5EF4-FFF2-40B4-BE49-F238E27FC236}">
                <a16:creationId xmlns:a16="http://schemas.microsoft.com/office/drawing/2014/main" id="{FE80F80B-87BC-62D8-3DF2-B1045ACC12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428668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F2CF0-533A-6871-0C4D-F2CF86DED6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FFA830-B658-00EC-0DAE-0C114E9F7983}"/>
              </a:ext>
            </a:extLst>
          </p:cNvPr>
          <p:cNvSpPr>
            <a:spLocks noGrp="1"/>
          </p:cNvSpPr>
          <p:nvPr>
            <p:ph type="title"/>
          </p:nvPr>
        </p:nvSpPr>
        <p:spPr/>
        <p:txBody>
          <a:bodyPr/>
          <a:lstStyle/>
          <a:p>
            <a:r>
              <a:rPr lang="en-US" dirty="0" err="1"/>
              <a:t>Authorised</a:t>
            </a:r>
            <a:r>
              <a:rPr lang="en-US" dirty="0"/>
              <a:t> capital reduction: Statutory Procedure</a:t>
            </a:r>
          </a:p>
        </p:txBody>
      </p:sp>
      <p:sp>
        <p:nvSpPr>
          <p:cNvPr id="3" name="Content Placeholder 2">
            <a:extLst>
              <a:ext uri="{FF2B5EF4-FFF2-40B4-BE49-F238E27FC236}">
                <a16:creationId xmlns:a16="http://schemas.microsoft.com/office/drawing/2014/main" id="{D16DEED4-5EE8-949F-C3C1-FE55AC4FBCF2}"/>
              </a:ext>
            </a:extLst>
          </p:cNvPr>
          <p:cNvSpPr>
            <a:spLocks noGrp="1"/>
          </p:cNvSpPr>
          <p:nvPr>
            <p:ph idx="1"/>
          </p:nvPr>
        </p:nvSpPr>
        <p:spPr>
          <a:xfrm>
            <a:off x="581194" y="2180498"/>
            <a:ext cx="11029615" cy="4355769"/>
          </a:xfrm>
        </p:spPr>
        <p:txBody>
          <a:bodyPr>
            <a:noAutofit/>
          </a:bodyPr>
          <a:lstStyle/>
          <a:p>
            <a:r>
              <a:rPr lang="en-US" sz="2000" dirty="0"/>
              <a:t>Historically, once a company received money or assets in payment for its shares, it could not refund that money without getting the court’s leave to reduce its capital. In granting leave, the court’s primary concern was that the scheme would be fair to members and to creditors. </a:t>
            </a:r>
          </a:p>
          <a:p>
            <a:r>
              <a:rPr lang="en-US" sz="2000" dirty="0"/>
              <a:t>This position has since changed after the CLRFC (2002)’s recommendations were accepted. As such, the current legal position regarding statutory capital reductions is now bifurcated. </a:t>
            </a:r>
          </a:p>
          <a:p>
            <a:pPr marL="457200" indent="-457200">
              <a:buFont typeface="+mj-lt"/>
              <a:buAutoNum type="arabicPeriod"/>
            </a:pPr>
            <a:r>
              <a:rPr lang="en-US" sz="2000" dirty="0"/>
              <a:t>The first (and older) position has been preserved in s 78G to 78I of the Companies Act. Essentially, the company may, by special resolution, reduce its capital with court approval:</a:t>
            </a:r>
          </a:p>
          <a:p>
            <a:pPr lvl="1"/>
            <a:r>
              <a:rPr lang="en-US" dirty="0"/>
              <a:t>Under s 78G, the reduction of capital only takes effect when a court order has been made approving a company's reduction of share capital, where the company lodges with the Registrar of Companies a copy of the court order, and a notice containing the reduction information within 90 days beginning with the date the order is made.</a:t>
            </a:r>
          </a:p>
          <a:p>
            <a:pPr lvl="1"/>
            <a:r>
              <a:rPr lang="en-US" dirty="0"/>
              <a:t>Under s 78I, the court will not make an order approving the capital reduction unless it is satisfied that certain creditors have consented to the reduction; or that there are sufficient safeguards for the creditors’ debts or claims.</a:t>
            </a:r>
          </a:p>
          <a:p>
            <a:endParaRPr lang="en-US" dirty="0"/>
          </a:p>
        </p:txBody>
      </p:sp>
      <p:sp>
        <p:nvSpPr>
          <p:cNvPr id="4" name="Slide Number Placeholder 3">
            <a:extLst>
              <a:ext uri="{FF2B5EF4-FFF2-40B4-BE49-F238E27FC236}">
                <a16:creationId xmlns:a16="http://schemas.microsoft.com/office/drawing/2014/main" id="{2E5BE541-5FE6-055C-DEEB-24A26A58863E}"/>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782145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5EC92-45C0-13FB-22B8-B012D427E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F385EB-5CCE-8AEE-1B21-857A47E6B2D0}"/>
              </a:ext>
            </a:extLst>
          </p:cNvPr>
          <p:cNvSpPr>
            <a:spLocks noGrp="1"/>
          </p:cNvSpPr>
          <p:nvPr>
            <p:ph type="title"/>
          </p:nvPr>
        </p:nvSpPr>
        <p:spPr/>
        <p:txBody>
          <a:bodyPr/>
          <a:lstStyle/>
          <a:p>
            <a:r>
              <a:rPr lang="en-US" dirty="0" err="1"/>
              <a:t>Authorised</a:t>
            </a:r>
            <a:r>
              <a:rPr lang="en-US" dirty="0"/>
              <a:t> capital reduction: Statutory Procedure</a:t>
            </a:r>
          </a:p>
        </p:txBody>
      </p:sp>
      <p:sp>
        <p:nvSpPr>
          <p:cNvPr id="3" name="Content Placeholder 2">
            <a:extLst>
              <a:ext uri="{FF2B5EF4-FFF2-40B4-BE49-F238E27FC236}">
                <a16:creationId xmlns:a16="http://schemas.microsoft.com/office/drawing/2014/main" id="{FB05A517-D505-8E5E-32A0-F622C6642592}"/>
              </a:ext>
            </a:extLst>
          </p:cNvPr>
          <p:cNvSpPr>
            <a:spLocks noGrp="1"/>
          </p:cNvSpPr>
          <p:nvPr>
            <p:ph idx="1"/>
          </p:nvPr>
        </p:nvSpPr>
        <p:spPr>
          <a:xfrm>
            <a:off x="581194" y="2180498"/>
            <a:ext cx="11029615" cy="4355769"/>
          </a:xfrm>
        </p:spPr>
        <p:txBody>
          <a:bodyPr>
            <a:noAutofit/>
          </a:bodyPr>
          <a:lstStyle/>
          <a:p>
            <a:pPr marL="457200" indent="-457200">
              <a:buFont typeface="+mj-lt"/>
              <a:buAutoNum type="arabicPeriod" startAt="2"/>
            </a:pPr>
            <a:r>
              <a:rPr lang="en-US" sz="2000" dirty="0"/>
              <a:t>The second (and newer) position is expounded in s 78A to 78K of the Companies Act. Essentially, the company may, by special resolution, reduce its capital even without court approval, albeit with additional requirements.</a:t>
            </a:r>
          </a:p>
          <a:p>
            <a:r>
              <a:rPr lang="en-US" sz="1700" dirty="0"/>
              <a:t>Under s 78B, a private company limited by shares [public companies are regulated under s 78C] may reduce its share capital by way of a special resolution if the company meets (a) certain “solvency requirements”, and (b) meets “publicity requirements” as may be prescribed by the Minister.</a:t>
            </a:r>
          </a:p>
          <a:p>
            <a:r>
              <a:rPr lang="en-US" sz="1700" dirty="0"/>
              <a:t>Procedural requirements regarding the lodging of documents are similar to the “court-sanctioned” regime, and are provided under s 78E. </a:t>
            </a:r>
          </a:p>
          <a:p>
            <a:r>
              <a:rPr lang="en-US" sz="1700" dirty="0"/>
              <a:t>Insofar as the “solvency requirements” are concerned, the shareholders’ special resolution approving of the capital reduction must be supported by a solvency statement under s 7A of the Companies Act, which is </a:t>
            </a:r>
            <a:r>
              <a:rPr lang="en-US" sz="1700" b="1" i="1" u="sng" dirty="0"/>
              <a:t>a declaration from all the company’s directors that the company is able to pay its debts as they fall due at the time of the statement and for 12 months thereafter, and further that the company’s assets will exceed its liabilities after the transaction</a:t>
            </a:r>
            <a:r>
              <a:rPr lang="en-US" sz="1700" dirty="0"/>
              <a:t>. </a:t>
            </a:r>
          </a:p>
          <a:p>
            <a:r>
              <a:rPr lang="en-US" sz="1700" dirty="0"/>
              <a:t>Public companies have a very similar procedure vis-à-vis private companies; but they are required to publish in a national newspaper a notice of the share capital reduction; whereas it is sufficient for private companies to disseminate a notice to inform all of their creditors. </a:t>
            </a:r>
          </a:p>
        </p:txBody>
      </p:sp>
      <p:sp>
        <p:nvSpPr>
          <p:cNvPr id="4" name="Slide Number Placeholder 3">
            <a:extLst>
              <a:ext uri="{FF2B5EF4-FFF2-40B4-BE49-F238E27FC236}">
                <a16:creationId xmlns:a16="http://schemas.microsoft.com/office/drawing/2014/main" id="{F08D402A-2E48-D1A1-FF9E-E465AC25BB85}"/>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2159946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5381-8765-BDEC-BE01-8C5081FAE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7DEC9E-4A4D-872F-ED14-F2A034236BCD}"/>
              </a:ext>
            </a:extLst>
          </p:cNvPr>
          <p:cNvSpPr>
            <a:spLocks noGrp="1"/>
          </p:cNvSpPr>
          <p:nvPr>
            <p:ph type="title"/>
          </p:nvPr>
        </p:nvSpPr>
        <p:spPr/>
        <p:txBody>
          <a:bodyPr/>
          <a:lstStyle/>
          <a:p>
            <a:r>
              <a:rPr lang="en-US" dirty="0" err="1"/>
              <a:t>Authorised</a:t>
            </a:r>
            <a:r>
              <a:rPr lang="en-US" dirty="0"/>
              <a:t> capital reduction: Statutory Procedure</a:t>
            </a:r>
          </a:p>
        </p:txBody>
      </p:sp>
      <p:sp>
        <p:nvSpPr>
          <p:cNvPr id="3" name="Content Placeholder 2">
            <a:extLst>
              <a:ext uri="{FF2B5EF4-FFF2-40B4-BE49-F238E27FC236}">
                <a16:creationId xmlns:a16="http://schemas.microsoft.com/office/drawing/2014/main" id="{4A6C0ACC-2B76-C647-45A9-6BBBB6DC6E47}"/>
              </a:ext>
            </a:extLst>
          </p:cNvPr>
          <p:cNvSpPr>
            <a:spLocks noGrp="1"/>
          </p:cNvSpPr>
          <p:nvPr>
            <p:ph idx="1"/>
          </p:nvPr>
        </p:nvSpPr>
        <p:spPr>
          <a:xfrm>
            <a:off x="581194" y="2180498"/>
            <a:ext cx="11029615" cy="4355769"/>
          </a:xfrm>
        </p:spPr>
        <p:txBody>
          <a:bodyPr>
            <a:noAutofit/>
          </a:bodyPr>
          <a:lstStyle/>
          <a:p>
            <a:r>
              <a:rPr lang="en-US" sz="2000" dirty="0"/>
              <a:t>As the newer (second) regime does not require court sanction, the regime explicitly allows for the proposed capital reduction to be challenged in court by creditors where they can show good cause (s 78D).</a:t>
            </a:r>
          </a:p>
          <a:p>
            <a:r>
              <a:rPr lang="en-US" sz="2000" dirty="0"/>
              <a:t>The new regime is also “liberal” in that the solvency requirements only apply to “repayment reductions”, where the reduction of share capital involves a distribution of cash/assets by the company (typically to the shareholders), or a release of any liability owed to the company. </a:t>
            </a:r>
          </a:p>
          <a:p>
            <a:pPr lvl="1"/>
            <a:r>
              <a:rPr lang="en-US" sz="1800" dirty="0"/>
              <a:t>In contrast, a capital reduction to cancel paid-up share capital which is lost would not require the issuance of a solvency statement (s 78B(2)).</a:t>
            </a:r>
          </a:p>
          <a:p>
            <a:r>
              <a:rPr lang="en-US" sz="2000" dirty="0"/>
              <a:t>As detailed earlier, creditors appear to be given a clear statutory right to object to a capital reduction in the second regime. However, it is not clear how much protection shareholders are given under these new capital reduction provisions which do not require court sanction, as there is nothing prohibiting a selective capital reduction which </a:t>
            </a:r>
            <a:r>
              <a:rPr lang="en-US" sz="2000" dirty="0" err="1"/>
              <a:t>favours</a:t>
            </a:r>
            <a:r>
              <a:rPr lang="en-US" sz="2000" dirty="0"/>
              <a:t> or prejudices some shareholders.</a:t>
            </a:r>
            <a:endParaRPr lang="en-US" dirty="0"/>
          </a:p>
        </p:txBody>
      </p:sp>
      <p:sp>
        <p:nvSpPr>
          <p:cNvPr id="4" name="Slide Number Placeholder 3">
            <a:extLst>
              <a:ext uri="{FF2B5EF4-FFF2-40B4-BE49-F238E27FC236}">
                <a16:creationId xmlns:a16="http://schemas.microsoft.com/office/drawing/2014/main" id="{156F3CCF-ADA4-0C8B-69D7-B73327B315B2}"/>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495984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711B5-2C93-344A-7414-25199F039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C41FBD-39EE-CB63-0783-A7E38457EA6A}"/>
              </a:ext>
            </a:extLst>
          </p:cNvPr>
          <p:cNvSpPr>
            <a:spLocks noGrp="1"/>
          </p:cNvSpPr>
          <p:nvPr>
            <p:ph type="title"/>
          </p:nvPr>
        </p:nvSpPr>
        <p:spPr/>
        <p:txBody>
          <a:bodyPr/>
          <a:lstStyle/>
          <a:p>
            <a:r>
              <a:rPr lang="en-US" dirty="0" err="1"/>
              <a:t>Authorised</a:t>
            </a:r>
            <a:r>
              <a:rPr lang="en-US" dirty="0"/>
              <a:t> capital reduction: Statutory Procedure</a:t>
            </a:r>
          </a:p>
        </p:txBody>
      </p:sp>
      <p:sp>
        <p:nvSpPr>
          <p:cNvPr id="3" name="Content Placeholder 2">
            <a:extLst>
              <a:ext uri="{FF2B5EF4-FFF2-40B4-BE49-F238E27FC236}">
                <a16:creationId xmlns:a16="http://schemas.microsoft.com/office/drawing/2014/main" id="{C905EA59-9D67-4300-D5C3-CD4BB814761B}"/>
              </a:ext>
            </a:extLst>
          </p:cNvPr>
          <p:cNvSpPr>
            <a:spLocks noGrp="1"/>
          </p:cNvSpPr>
          <p:nvPr>
            <p:ph idx="1"/>
          </p:nvPr>
        </p:nvSpPr>
        <p:spPr>
          <a:xfrm>
            <a:off x="581194" y="2180498"/>
            <a:ext cx="11029615" cy="4355769"/>
          </a:xfrm>
        </p:spPr>
        <p:txBody>
          <a:bodyPr>
            <a:noAutofit/>
          </a:bodyPr>
          <a:lstStyle/>
          <a:p>
            <a:r>
              <a:rPr lang="en-US" sz="2000" dirty="0"/>
              <a:t>Under a selective capital reduction, the company may decide to cancel the shares of certain shareholders (which would entail returning share capital on those shares) and not others.</a:t>
            </a:r>
          </a:p>
          <a:p>
            <a:pPr lvl="1"/>
            <a:r>
              <a:rPr lang="en-US" sz="1800" dirty="0"/>
              <a:t>Some commentators (Tjio et al., 2024) have noted that this can amount to a </a:t>
            </a:r>
            <a:r>
              <a:rPr lang="en-US" sz="1800" i="1" dirty="0"/>
              <a:t>de facto </a:t>
            </a:r>
            <a:r>
              <a:rPr lang="en-US" sz="1800" dirty="0"/>
              <a:t>form of </a:t>
            </a:r>
            <a:r>
              <a:rPr lang="en-US" sz="1800" b="1" dirty="0"/>
              <a:t>expropriation</a:t>
            </a:r>
            <a:r>
              <a:rPr lang="en-US" sz="1800" dirty="0"/>
              <a:t>.</a:t>
            </a:r>
          </a:p>
          <a:p>
            <a:r>
              <a:rPr lang="en-US" sz="2000" dirty="0"/>
              <a:t>Tjio et al: “the mechanism for minority shareholders to protect themselves is less clear where court sanction is not required and there is no clear variation of class rights in a proposed reduction of capital which would call for the need of separate class meetings”</a:t>
            </a:r>
          </a:p>
          <a:p>
            <a:r>
              <a:rPr lang="en-US" sz="2000" dirty="0"/>
              <a:t>Problem:  While s 78A(1) highlights three common ways of reducing share capital (extinguishing/reducing liability in respect of unpaid share capital; cancellation of lost capital; returning paid-up share capital in excess of the company’s needs), the provision is framed broadly: a company may reduce its share capital “</a:t>
            </a:r>
            <a:r>
              <a:rPr lang="en-US" sz="2000" b="1" i="1" dirty="0"/>
              <a:t>in any way</a:t>
            </a:r>
            <a:r>
              <a:rPr lang="en-US" sz="2000" dirty="0"/>
              <a:t>”, with the three situations being </a:t>
            </a:r>
            <a:r>
              <a:rPr lang="en-US" sz="2000" b="1" i="1" dirty="0"/>
              <a:t>illustrative</a:t>
            </a:r>
            <a:r>
              <a:rPr lang="en-US" sz="2000" dirty="0"/>
              <a:t>.</a:t>
            </a:r>
          </a:p>
        </p:txBody>
      </p:sp>
      <p:sp>
        <p:nvSpPr>
          <p:cNvPr id="4" name="Slide Number Placeholder 3">
            <a:extLst>
              <a:ext uri="{FF2B5EF4-FFF2-40B4-BE49-F238E27FC236}">
                <a16:creationId xmlns:a16="http://schemas.microsoft.com/office/drawing/2014/main" id="{8E12B600-FA6C-3E7E-20E0-CAEAB8D71E2A}"/>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786579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8627E-FC65-E9A4-D368-4ECEA2BAEF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030A6D-EBD0-0873-450C-FE77C4E22FA7}"/>
              </a:ext>
            </a:extLst>
          </p:cNvPr>
          <p:cNvSpPr>
            <a:spLocks noGrp="1"/>
          </p:cNvSpPr>
          <p:nvPr>
            <p:ph type="title"/>
          </p:nvPr>
        </p:nvSpPr>
        <p:spPr/>
        <p:txBody>
          <a:bodyPr/>
          <a:lstStyle/>
          <a:p>
            <a:r>
              <a:rPr lang="en-US" dirty="0" err="1"/>
              <a:t>Authorised</a:t>
            </a:r>
            <a:r>
              <a:rPr lang="en-US" dirty="0"/>
              <a:t> capital reduction: Statutory Procedure</a:t>
            </a:r>
          </a:p>
        </p:txBody>
      </p:sp>
      <p:sp>
        <p:nvSpPr>
          <p:cNvPr id="3" name="Content Placeholder 2">
            <a:extLst>
              <a:ext uri="{FF2B5EF4-FFF2-40B4-BE49-F238E27FC236}">
                <a16:creationId xmlns:a16="http://schemas.microsoft.com/office/drawing/2014/main" id="{7E261F7B-ACDB-526E-E028-EE47D2D8F438}"/>
              </a:ext>
            </a:extLst>
          </p:cNvPr>
          <p:cNvSpPr>
            <a:spLocks noGrp="1"/>
          </p:cNvSpPr>
          <p:nvPr>
            <p:ph idx="1"/>
          </p:nvPr>
        </p:nvSpPr>
        <p:spPr>
          <a:xfrm>
            <a:off x="581194" y="2180498"/>
            <a:ext cx="11029615" cy="4355769"/>
          </a:xfrm>
        </p:spPr>
        <p:txBody>
          <a:bodyPr>
            <a:noAutofit/>
          </a:bodyPr>
          <a:lstStyle/>
          <a:p>
            <a:r>
              <a:rPr lang="en-US" sz="2000" dirty="0"/>
              <a:t>In this “grey area” (i.e., where the legal position is uncertain), Tjio et al. (2024) suggest that courts may look at how selective off-market share repurchases are carried out, and draw an analogy with that.</a:t>
            </a:r>
          </a:p>
          <a:p>
            <a:r>
              <a:rPr lang="en-US" sz="2000" dirty="0"/>
              <a:t>For selective off-market share repurchases, s 76D requires a special resolution approving the agreement, with the shareholder whose shares are being acquired (and associated persons) abstaining from voting (a “disinterested shareholder vote”). </a:t>
            </a:r>
          </a:p>
          <a:p>
            <a:r>
              <a:rPr lang="en-US" sz="2000" dirty="0"/>
              <a:t>In practice, it appears sensible (according to Tjio et al.) to adopt a similar disinterested shareholder vote for selective capital reductions under s 78B/78C (the non-court sanctioned route) to reduce litigation risk re minority complaints.</a:t>
            </a:r>
          </a:p>
          <a:p>
            <a:pPr lvl="1"/>
            <a:r>
              <a:rPr lang="en-US" sz="1800" dirty="0"/>
              <a:t>If a majority shareholder seeks to use a selective capital reduction to squeeze out minority shareholders by cancelling their shares, Tjio et al. also suggest that some form of court-supervised process may be required — potentially a scheme of arrangement under s 210, with its additional protections. </a:t>
            </a:r>
          </a:p>
        </p:txBody>
      </p:sp>
      <p:sp>
        <p:nvSpPr>
          <p:cNvPr id="4" name="Slide Number Placeholder 3">
            <a:extLst>
              <a:ext uri="{FF2B5EF4-FFF2-40B4-BE49-F238E27FC236}">
                <a16:creationId xmlns:a16="http://schemas.microsoft.com/office/drawing/2014/main" id="{E06E91A5-0447-5C3E-069A-570E437D0159}"/>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645377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Capital MAINTENANCE</a:t>
            </a:r>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Introduction and Theoretical Background</a:t>
            </a:r>
          </a:p>
          <a:p>
            <a:r>
              <a:rPr lang="en-US" sz="2000" dirty="0"/>
              <a:t>Permitted Capital Returns</a:t>
            </a:r>
          </a:p>
          <a:p>
            <a:pPr lvl="1"/>
            <a:r>
              <a:rPr lang="en-US" sz="1800" dirty="0"/>
              <a:t>Dividends and Distributions</a:t>
            </a:r>
          </a:p>
          <a:p>
            <a:r>
              <a:rPr lang="en-US" sz="2000" dirty="0" err="1"/>
              <a:t>Authorised</a:t>
            </a:r>
            <a:r>
              <a:rPr lang="en-US" sz="2000" dirty="0"/>
              <a:t> Reductions of Capital</a:t>
            </a:r>
          </a:p>
          <a:p>
            <a:pPr lvl="1"/>
            <a:r>
              <a:rPr lang="en-US" sz="1800" dirty="0"/>
              <a:t>Statutory Procedure (Special Reso + Insolvency Statement)</a:t>
            </a:r>
          </a:p>
          <a:p>
            <a:pPr lvl="1"/>
            <a:r>
              <a:rPr lang="en-US" sz="1800" dirty="0"/>
              <a:t>Share Buybacks</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5A393-7C85-128C-4B24-7F90568CD9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6C853A-3D26-7CA5-1AA6-A4C0B877357D}"/>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E2CCD0AC-9EE0-13CE-DE76-C8AB46A0DD1E}"/>
              </a:ext>
            </a:extLst>
          </p:cNvPr>
          <p:cNvSpPr>
            <a:spLocks noGrp="1"/>
          </p:cNvSpPr>
          <p:nvPr>
            <p:ph idx="1"/>
          </p:nvPr>
        </p:nvSpPr>
        <p:spPr>
          <a:xfrm>
            <a:off x="581194" y="2180498"/>
            <a:ext cx="11029615" cy="4355769"/>
          </a:xfrm>
        </p:spPr>
        <p:txBody>
          <a:bodyPr>
            <a:noAutofit/>
          </a:bodyPr>
          <a:lstStyle/>
          <a:p>
            <a:r>
              <a:rPr lang="en-US" sz="2000" dirty="0"/>
              <a:t>A third permissible way of returning capital to shareholders is through share buybacks, as any transaction which ultimately results in the company effectively acquiring its own shares directly or indirectly will reduce the pool of assets / capital base that creditors can look towards for the repayment of a loan that has been advanced.</a:t>
            </a:r>
          </a:p>
          <a:p>
            <a:r>
              <a:rPr lang="en-US" sz="2000" dirty="0"/>
              <a:t>There is consequently a general prohibition against a company acquiring its own shares, or purporting to acquire shares in its holding company or ultimate holding company, under s 76(1A)(a)(</a:t>
            </a:r>
            <a:r>
              <a:rPr lang="en-US" sz="2000" dirty="0" err="1"/>
              <a:t>i</a:t>
            </a:r>
            <a:r>
              <a:rPr lang="en-US" sz="2000" dirty="0"/>
              <a:t>) and 76(1A)(a)(ii) of the Companies Act respectively.</a:t>
            </a:r>
          </a:p>
          <a:p>
            <a:pPr lvl="1"/>
            <a:r>
              <a:rPr lang="en-US" sz="1800" dirty="0"/>
              <a:t>S 76A(1)(a) also states that in contravention of s 76, “a contract or transaction by which a company acquires or purports to acquire its own shares or units of its own shares shall be void”.</a:t>
            </a:r>
          </a:p>
          <a:p>
            <a:r>
              <a:rPr lang="en-US" sz="2000" dirty="0"/>
              <a:t>However, the </a:t>
            </a:r>
            <a:r>
              <a:rPr lang="en-US" sz="2000" dirty="0" err="1"/>
              <a:t>liberalisation</a:t>
            </a:r>
            <a:r>
              <a:rPr lang="en-US" sz="2000" dirty="0"/>
              <a:t> of the capital maintenance regime has carved out broad exceptions to this general prohibition. These specific conditions are found in s 76B to 76G of the Companies Act. </a:t>
            </a:r>
          </a:p>
        </p:txBody>
      </p:sp>
      <p:sp>
        <p:nvSpPr>
          <p:cNvPr id="4" name="Slide Number Placeholder 3">
            <a:extLst>
              <a:ext uri="{FF2B5EF4-FFF2-40B4-BE49-F238E27FC236}">
                <a16:creationId xmlns:a16="http://schemas.microsoft.com/office/drawing/2014/main" id="{AC9E1F8C-9498-BF34-C600-F33924BB2218}"/>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1253713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17F49-21F9-8C7D-5BDE-60E21C48D0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850C0-4640-992F-FFD1-2A6C31177DD8}"/>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284D2098-ACFF-07CB-8564-22C5ECA01F87}"/>
              </a:ext>
            </a:extLst>
          </p:cNvPr>
          <p:cNvSpPr>
            <a:spLocks noGrp="1"/>
          </p:cNvSpPr>
          <p:nvPr>
            <p:ph idx="1"/>
          </p:nvPr>
        </p:nvSpPr>
        <p:spPr>
          <a:xfrm>
            <a:off x="581194" y="2180498"/>
            <a:ext cx="11029615" cy="4355769"/>
          </a:xfrm>
        </p:spPr>
        <p:txBody>
          <a:bodyPr>
            <a:noAutofit/>
          </a:bodyPr>
          <a:lstStyle/>
          <a:p>
            <a:r>
              <a:rPr lang="en-US" sz="2000" dirty="0"/>
              <a:t>S 76B of the Companies Act provides that “Notwithstanding section 76, a company may, in accordance with this section and sections 76C to 76G, purchase or otherwise acquire shares issued by it if it is expressly permitted to do so by its constitution.”</a:t>
            </a:r>
          </a:p>
          <a:p>
            <a:r>
              <a:rPr lang="en-US" sz="2000" dirty="0"/>
              <a:t>A major advantage of reducing share capital through share buybacks, relative to the mechanisms discussed earlier (e.g., through s 78B), is that court sanction is not required, and in many cases no special resolution is required: buybacks are generally implemented by the board pursuant to an authority given in general meeting (often by ordinary resolution), depending on the buyback method.</a:t>
            </a:r>
          </a:p>
          <a:p>
            <a:pPr lvl="1"/>
            <a:r>
              <a:rPr lang="en-US" dirty="0"/>
              <a:t>However, s 76B(3) provides an explicit limit: the total number of ordinary shares and stocks in any class that may be purchased or acquired by a company during the relevant period shall not exceed 20%, unless a special resolution has been passed; or a court order confirming the reduction of share capital has been made.</a:t>
            </a:r>
          </a:p>
          <a:p>
            <a:pPr lvl="1"/>
            <a:r>
              <a:rPr lang="en-US" dirty="0"/>
              <a:t>If the acquisition of shares is implemented through purchases on a securities exchange, then the relevant organ to </a:t>
            </a:r>
            <a:r>
              <a:rPr lang="en-US" dirty="0" err="1"/>
              <a:t>authorise</a:t>
            </a:r>
            <a:r>
              <a:rPr lang="en-US" dirty="0"/>
              <a:t> the acquisition is the general meeting (s 76E).</a:t>
            </a:r>
          </a:p>
          <a:p>
            <a:pPr lvl="1"/>
            <a:r>
              <a:rPr lang="en-US" dirty="0"/>
              <a:t>The requirement of solvency still applies. Following the 2014 reforms, the solvency test in s 76F(4) was aligned to mirror the solvency-statement approach in s 7A (see above).</a:t>
            </a:r>
          </a:p>
        </p:txBody>
      </p:sp>
      <p:sp>
        <p:nvSpPr>
          <p:cNvPr id="4" name="Slide Number Placeholder 3">
            <a:extLst>
              <a:ext uri="{FF2B5EF4-FFF2-40B4-BE49-F238E27FC236}">
                <a16:creationId xmlns:a16="http://schemas.microsoft.com/office/drawing/2014/main" id="{B18AD4DA-8F9A-1E17-D899-8761D43AC765}"/>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3354159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FB4EF-0AF2-477D-C5AD-D30B63FB76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B0DD3B-EA16-9284-867B-D2D891CBA395}"/>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B9C8E388-8004-1663-E1C9-1825F9CB2F84}"/>
              </a:ext>
            </a:extLst>
          </p:cNvPr>
          <p:cNvSpPr>
            <a:spLocks noGrp="1"/>
          </p:cNvSpPr>
          <p:nvPr>
            <p:ph idx="1"/>
          </p:nvPr>
        </p:nvSpPr>
        <p:spPr>
          <a:xfrm>
            <a:off x="581194" y="2180498"/>
            <a:ext cx="11029615" cy="4355769"/>
          </a:xfrm>
        </p:spPr>
        <p:txBody>
          <a:bodyPr>
            <a:noAutofit/>
          </a:bodyPr>
          <a:lstStyle/>
          <a:p>
            <a:r>
              <a:rPr lang="en-US" sz="2000" dirty="0"/>
              <a:t>In publicly listed companies, share buybacks also raise the </a:t>
            </a:r>
            <a:r>
              <a:rPr lang="en-US" sz="2000" dirty="0" err="1"/>
              <a:t>spectre</a:t>
            </a:r>
            <a:r>
              <a:rPr lang="en-US" sz="2000" dirty="0"/>
              <a:t> of market manipulation. Indeed, it was noted in </a:t>
            </a:r>
            <a:r>
              <a:rPr lang="en-US" sz="2000" i="1" dirty="0"/>
              <a:t>International </a:t>
            </a:r>
            <a:r>
              <a:rPr lang="en-US" sz="2000" i="1" dirty="0" err="1"/>
              <a:t>Healthway</a:t>
            </a:r>
            <a:r>
              <a:rPr lang="en-US" sz="2000" i="1" dirty="0"/>
              <a:t> Corp Ltd v The Enterprise Fund III Ltd </a:t>
            </a:r>
            <a:r>
              <a:rPr lang="en-US" sz="2000" dirty="0"/>
              <a:t>[2018] SGHC 246 that the prohibition against share buybacks (while a company law matter) also serves other purposes, including protecting the investing public against the market manipulation of share price through the use of the company’s funds.</a:t>
            </a:r>
          </a:p>
          <a:p>
            <a:r>
              <a:rPr lang="en-US" sz="2000" dirty="0"/>
              <a:t>While the possibility of market manipulation was not the focus on appeal in </a:t>
            </a:r>
            <a:r>
              <a:rPr lang="en-US" sz="2000" i="1" dirty="0"/>
              <a:t>The Enterprise Fund III Ltd v OUE Lippo Healthcare Ltd</a:t>
            </a:r>
            <a:r>
              <a:rPr lang="en-US" sz="2000" dirty="0"/>
              <a:t> [2019] 2 SLR 524, the decision is important for its strict interpretation of the prohibition in s 76(1A)(a)(</a:t>
            </a:r>
            <a:r>
              <a:rPr lang="en-US" sz="2000" dirty="0" err="1"/>
              <a:t>i</a:t>
            </a:r>
            <a:r>
              <a:rPr lang="en-US" sz="2000" dirty="0"/>
              <a:t>) against a company acquiring its own shares (including indirect acquisitions), notwithstanding the progressive </a:t>
            </a:r>
            <a:r>
              <a:rPr lang="en-US" sz="2000" dirty="0" err="1"/>
              <a:t>liberalisation</a:t>
            </a:r>
            <a:r>
              <a:rPr lang="en-US" sz="2000" dirty="0"/>
              <a:t> of the regime through statutory exceptions.</a:t>
            </a:r>
          </a:p>
          <a:p>
            <a:pPr lvl="1"/>
            <a:r>
              <a:rPr lang="en-US" sz="1800" dirty="0"/>
              <a:t>We turn to the facts of the case in the next slide.</a:t>
            </a:r>
          </a:p>
        </p:txBody>
      </p:sp>
      <p:sp>
        <p:nvSpPr>
          <p:cNvPr id="4" name="Slide Number Placeholder 3">
            <a:extLst>
              <a:ext uri="{FF2B5EF4-FFF2-40B4-BE49-F238E27FC236}">
                <a16:creationId xmlns:a16="http://schemas.microsoft.com/office/drawing/2014/main" id="{7CF7EE7D-E8F6-CCF5-330E-CCAB4DEFD30D}"/>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2445398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E57E6-CA4B-9489-7CE4-6BA6676D7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92B35-6A28-D68B-6F7C-22BA8D1BFA36}"/>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4BC1FA96-E5B2-51BA-8400-09ABF5941B69}"/>
              </a:ext>
            </a:extLst>
          </p:cNvPr>
          <p:cNvSpPr>
            <a:spLocks noGrp="1"/>
          </p:cNvSpPr>
          <p:nvPr>
            <p:ph idx="1"/>
          </p:nvPr>
        </p:nvSpPr>
        <p:spPr>
          <a:xfrm>
            <a:off x="581194" y="2180498"/>
            <a:ext cx="11029615" cy="4355769"/>
          </a:xfrm>
        </p:spPr>
        <p:txBody>
          <a:bodyPr>
            <a:noAutofit/>
          </a:bodyPr>
          <a:lstStyle/>
          <a:p>
            <a:pPr marL="0" indent="0">
              <a:buNone/>
            </a:pPr>
            <a:r>
              <a:rPr lang="en-US" sz="2000" b="1" i="1" dirty="0"/>
              <a:t>The Enterprise Fund III Ltd v OUE Lippo Healthcare Ltd</a:t>
            </a:r>
            <a:r>
              <a:rPr lang="en-US" sz="2000" b="1" dirty="0"/>
              <a:t> [2019] 2 SLR 524</a:t>
            </a:r>
          </a:p>
          <a:p>
            <a:r>
              <a:rPr lang="en-US" sz="2000" dirty="0"/>
              <a:t>Facts: </a:t>
            </a:r>
            <a:r>
              <a:rPr lang="en-US" sz="2000" dirty="0" err="1"/>
              <a:t>Catalist</a:t>
            </a:r>
            <a:r>
              <a:rPr lang="en-US" sz="2000" dirty="0"/>
              <a:t>-listed International </a:t>
            </a:r>
            <a:r>
              <a:rPr lang="en-US" sz="2000" dirty="0" err="1"/>
              <a:t>Healthway</a:t>
            </a:r>
            <a:r>
              <a:rPr lang="en-US" sz="2000" dirty="0"/>
              <a:t> Corporation Ltd (“IHC”) (later renamed OUE Healthcare) feared a short-selling attack and sought funding/support to </a:t>
            </a:r>
            <a:r>
              <a:rPr lang="en-US" sz="2000" dirty="0" err="1"/>
              <a:t>stabilise</a:t>
            </a:r>
            <a:r>
              <a:rPr lang="en-US" sz="2000" dirty="0"/>
              <a:t> its share price. It approached the Crest Funds (three investment funds, including The Enterprise Fund III Ltd (“EFIII”)) for a $20m standby facility “for use against” short-selling, which Crest agreed to provide. However, instead of disbursing cash to IHC, IHC suggested that Crest purchase IHC shares on IHC’s behalf through Crest’s broker; EFIII then made 14 drawdowns (</a:t>
            </a:r>
            <a:r>
              <a:rPr lang="en-US" sz="2000" dirty="0" err="1"/>
              <a:t>totalling</a:t>
            </a:r>
            <a:r>
              <a:rPr lang="en-US" sz="2000" dirty="0"/>
              <a:t> $17.3m) and acquired substantial blocks of IHC shares on-market. The parties further envisaged that EFIII would hold the shares on trust for IHC, so that IHC would obtain the beneficial interest even though EFIII held legal title. Subsequently, SGX issued a “trade with caution” announcement about apparently connected parties trading IHC shares, and the share price plummeted. IHC then defaulted under the standby facility, its board/management later changed, and the new management served written notice asserting that the arrangements breached the Companies Act prohibition on share buybacks and seeking to unwind them.</a:t>
            </a:r>
          </a:p>
        </p:txBody>
      </p:sp>
      <p:sp>
        <p:nvSpPr>
          <p:cNvPr id="4" name="Slide Number Placeholder 3">
            <a:extLst>
              <a:ext uri="{FF2B5EF4-FFF2-40B4-BE49-F238E27FC236}">
                <a16:creationId xmlns:a16="http://schemas.microsoft.com/office/drawing/2014/main" id="{18D7D846-4327-0DB1-F8B2-7090F32AFB9F}"/>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350775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65B6C-E3BC-C9D3-910D-828C41E17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AA107F-1470-0B58-F3D2-56CEA15E37CE}"/>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4AF1EC06-ECA0-CA4C-E1D4-72785700C73C}"/>
              </a:ext>
            </a:extLst>
          </p:cNvPr>
          <p:cNvSpPr>
            <a:spLocks noGrp="1"/>
          </p:cNvSpPr>
          <p:nvPr>
            <p:ph idx="1"/>
          </p:nvPr>
        </p:nvSpPr>
        <p:spPr>
          <a:xfrm>
            <a:off x="581194" y="2180498"/>
            <a:ext cx="11029615" cy="4355769"/>
          </a:xfrm>
        </p:spPr>
        <p:txBody>
          <a:bodyPr>
            <a:noAutofit/>
          </a:bodyPr>
          <a:lstStyle/>
          <a:p>
            <a:pPr marL="0" indent="0">
              <a:buNone/>
            </a:pPr>
            <a:r>
              <a:rPr lang="en-US" sz="2000" b="1" i="1" dirty="0"/>
              <a:t>The Enterprise Fund III Ltd v OUE Lippo Healthcare Ltd</a:t>
            </a:r>
            <a:r>
              <a:rPr lang="en-US" sz="2000" b="1" dirty="0"/>
              <a:t> [2019] 2 SLR 524</a:t>
            </a:r>
          </a:p>
          <a:p>
            <a:r>
              <a:rPr lang="en-US" sz="2000" dirty="0"/>
              <a:t>Problem: s 76(1A)(a)(</a:t>
            </a:r>
            <a:r>
              <a:rPr lang="en-US" sz="2000" dirty="0" err="1"/>
              <a:t>i</a:t>
            </a:r>
            <a:r>
              <a:rPr lang="en-US" sz="2000" dirty="0"/>
              <a:t>) (then in force) broadly prohibits a company from acquiring its own shares “whether directly or indirectly, in any way”.</a:t>
            </a:r>
          </a:p>
          <a:p>
            <a:pPr lvl="1"/>
            <a:r>
              <a:rPr lang="en-US" sz="1800" dirty="0"/>
              <a:t>However, there is a saving provision under s 76A(1A) related to scripless trading: s 76A(1A) can “save” dispositions of book-entry securities (to protect finality of on-market scripless transfers).</a:t>
            </a:r>
          </a:p>
          <a:p>
            <a:pPr lvl="1"/>
            <a:r>
              <a:rPr lang="en-US" sz="1800" dirty="0"/>
              <a:t>Furthermore, s 76(2) provides that a contract/transaction made in contravention of s 76, or a contract/transaction related to it, is voidable at the option of the company, and may be avoided by written notice to the other party.</a:t>
            </a:r>
          </a:p>
          <a:p>
            <a:r>
              <a:rPr lang="en-US" sz="2000" dirty="0"/>
              <a:t>High Court (</a:t>
            </a:r>
            <a:r>
              <a:rPr lang="en-US" sz="2000" i="1" dirty="0"/>
              <a:t>International </a:t>
            </a:r>
            <a:r>
              <a:rPr lang="en-US" sz="2000" i="1" dirty="0" err="1"/>
              <a:t>Healthway</a:t>
            </a:r>
            <a:r>
              <a:rPr lang="en-US" sz="2000" i="1" dirty="0"/>
              <a:t> Corp Ltd</a:t>
            </a:r>
            <a:r>
              <a:rPr lang="en-US" sz="2000" dirty="0"/>
              <a:t>): the open-market acquisitions were not void (saved by s 76A(1A)); the facility + security agreements were treated as voidable “related” transactions and avoided by IHC’s written notice; but the trust arrangement was held to be void under s 76A(1)(a).</a:t>
            </a:r>
          </a:p>
        </p:txBody>
      </p:sp>
      <p:sp>
        <p:nvSpPr>
          <p:cNvPr id="4" name="Slide Number Placeholder 3">
            <a:extLst>
              <a:ext uri="{FF2B5EF4-FFF2-40B4-BE49-F238E27FC236}">
                <a16:creationId xmlns:a16="http://schemas.microsoft.com/office/drawing/2014/main" id="{EB3422A6-BC5B-966F-8988-F13AAC5E496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539835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55EFA-E53A-0847-3E29-0081B3A347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F02A5-F9F4-8A4A-B032-C27571B1AF7A}"/>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A2FF1858-8A9D-D50A-7A18-A2BABCD1A365}"/>
              </a:ext>
            </a:extLst>
          </p:cNvPr>
          <p:cNvSpPr>
            <a:spLocks noGrp="1"/>
          </p:cNvSpPr>
          <p:nvPr>
            <p:ph idx="1"/>
          </p:nvPr>
        </p:nvSpPr>
        <p:spPr>
          <a:xfrm>
            <a:off x="581194" y="2180498"/>
            <a:ext cx="11029615" cy="4355769"/>
          </a:xfrm>
        </p:spPr>
        <p:txBody>
          <a:bodyPr>
            <a:noAutofit/>
          </a:bodyPr>
          <a:lstStyle/>
          <a:p>
            <a:pPr marL="0" indent="0">
              <a:buNone/>
            </a:pPr>
            <a:r>
              <a:rPr lang="en-US" sz="2000" b="1" i="1" dirty="0"/>
              <a:t>The Enterprise Fund III Ltd v OUE Lippo Healthcare Ltd</a:t>
            </a:r>
            <a:r>
              <a:rPr lang="en-US" sz="2000" b="1" dirty="0"/>
              <a:t> [2019] 2 SLR 524</a:t>
            </a:r>
          </a:p>
          <a:p>
            <a:r>
              <a:rPr lang="en-US" sz="2000" dirty="0"/>
              <a:t>Held (CA): Commercial substance (no bright-line rule)— the Court </a:t>
            </a:r>
            <a:r>
              <a:rPr lang="en-US" sz="2000" dirty="0" err="1"/>
              <a:t>characterised</a:t>
            </a:r>
            <a:r>
              <a:rPr lang="en-US" sz="2000" dirty="0"/>
              <a:t> the transaction by its commercial substance; even steps that are not the “final” share acquisition can be caught if sufficiently proximate to effecting an acquisition of the company’s own shares (including indirect acquisitions) under s 76(1A)(a)(</a:t>
            </a:r>
            <a:r>
              <a:rPr lang="en-US" sz="2000" dirty="0" err="1"/>
              <a:t>i</a:t>
            </a:r>
            <a:r>
              <a:rPr lang="en-US" sz="2000" dirty="0"/>
              <a:t>).</a:t>
            </a:r>
          </a:p>
          <a:p>
            <a:r>
              <a:rPr lang="en-US" sz="2000" dirty="0"/>
              <a:t>Two core strands behind the prohibition: Menon CJ </a:t>
            </a:r>
            <a:r>
              <a:rPr lang="en-US" sz="2000" dirty="0" err="1"/>
              <a:t>emphasised</a:t>
            </a:r>
            <a:r>
              <a:rPr lang="en-US" sz="2000" dirty="0"/>
              <a:t> that the rule serves (at least) two distinct rationales:</a:t>
            </a:r>
          </a:p>
          <a:p>
            <a:pPr marL="666892" lvl="1" indent="-342900">
              <a:buFont typeface="+mj-lt"/>
              <a:buAutoNum type="arabicPeriod"/>
            </a:pPr>
            <a:r>
              <a:rPr lang="en-US" sz="1800" dirty="0"/>
              <a:t>Capital maintenance / Capital lock-in (maintaining capital), and</a:t>
            </a:r>
          </a:p>
          <a:p>
            <a:pPr marL="666892" lvl="1" indent="-342900">
              <a:buFont typeface="+mj-lt"/>
              <a:buAutoNum type="arabicPeriod"/>
            </a:pPr>
            <a:r>
              <a:rPr lang="en-US" sz="1800" dirty="0"/>
              <a:t>Asset preservation (preserving the company’s assets from being used to acquire its own shares, with knock-on effects for creditors, but </a:t>
            </a:r>
            <a:r>
              <a:rPr lang="en-US" sz="1800" b="1" i="1" dirty="0"/>
              <a:t>also fairness between shareholders</a:t>
            </a:r>
            <a:r>
              <a:rPr lang="en-US" sz="1800" dirty="0"/>
              <a:t>).</a:t>
            </a:r>
          </a:p>
          <a:p>
            <a:r>
              <a:rPr lang="en-US" sz="2000" dirty="0"/>
              <a:t>These rationales informed the Court’s substance-based inquiry into whether the arrangement was, in effect, a share repurchase funded through company machinery.</a:t>
            </a:r>
          </a:p>
        </p:txBody>
      </p:sp>
      <p:sp>
        <p:nvSpPr>
          <p:cNvPr id="4" name="Slide Number Placeholder 3">
            <a:extLst>
              <a:ext uri="{FF2B5EF4-FFF2-40B4-BE49-F238E27FC236}">
                <a16:creationId xmlns:a16="http://schemas.microsoft.com/office/drawing/2014/main" id="{68A9DE95-BC29-6872-1A94-565FBD5D2E60}"/>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567010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68070-8B89-1BF9-21BB-B429D41615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B0A251-2E66-22C0-5841-08CB368D586A}"/>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81257C0C-435C-BCEE-320A-5A4524C9D577}"/>
              </a:ext>
            </a:extLst>
          </p:cNvPr>
          <p:cNvSpPr>
            <a:spLocks noGrp="1"/>
          </p:cNvSpPr>
          <p:nvPr>
            <p:ph idx="1"/>
          </p:nvPr>
        </p:nvSpPr>
        <p:spPr>
          <a:xfrm>
            <a:off x="581194" y="2180498"/>
            <a:ext cx="11029615" cy="4355769"/>
          </a:xfrm>
        </p:spPr>
        <p:txBody>
          <a:bodyPr>
            <a:noAutofit/>
          </a:bodyPr>
          <a:lstStyle/>
          <a:p>
            <a:pPr marL="0" indent="0">
              <a:buNone/>
            </a:pPr>
            <a:r>
              <a:rPr lang="en-US" sz="2000" b="1" i="1" dirty="0"/>
              <a:t>The Enterprise Fund III Ltd v OUE Lippo Healthcare Ltd</a:t>
            </a:r>
            <a:r>
              <a:rPr lang="en-US" sz="2000" b="1" dirty="0"/>
              <a:t> [2019] 2 SLR 524</a:t>
            </a:r>
          </a:p>
          <a:p>
            <a:r>
              <a:rPr lang="en-US" sz="2000" dirty="0"/>
              <a:t>Held (CA): Entire scheme was caught. The loan agreements + open market acquisitions + trust arrangement were treated as one composite, inter-linked transaction caught by s 76(1A)(a)(</a:t>
            </a:r>
            <a:r>
              <a:rPr lang="en-US" sz="2000" dirty="0" err="1"/>
              <a:t>i</a:t>
            </a:r>
            <a:r>
              <a:rPr lang="en-US" sz="2000" dirty="0"/>
              <a:t>).</a:t>
            </a:r>
          </a:p>
          <a:p>
            <a:r>
              <a:rPr lang="en-US" sz="2000" dirty="0"/>
              <a:t>What was “saved” (and what wasn’t): s 76A(1A) applies only where there is a change in legal title (a “disposition” in the scripless system).</a:t>
            </a:r>
          </a:p>
          <a:p>
            <a:pPr lvl="1"/>
            <a:r>
              <a:rPr lang="en-US" sz="1800" dirty="0"/>
              <a:t>Therefore, the open market acquisitions were saved (and not unwound)</a:t>
            </a:r>
          </a:p>
          <a:p>
            <a:pPr lvl="1"/>
            <a:r>
              <a:rPr lang="en-US" sz="1800" dirty="0"/>
              <a:t>However, the trust arrangement was not (no legal-title transfer to IHC).</a:t>
            </a:r>
          </a:p>
          <a:p>
            <a:pPr lvl="1"/>
            <a:r>
              <a:rPr lang="en-US" sz="1800" dirty="0"/>
              <a:t>Unlike the HC’s “voidable/avoided” framing, the CA treated the loan agreements as void by operation of s 76A(1)(a) </a:t>
            </a:r>
            <a:r>
              <a:rPr lang="en-US" sz="1800" b="1" i="1" dirty="0"/>
              <a:t>as the agreements were part of the prohibited “indirect acquisition itself”, rather than merely being related to it.</a:t>
            </a:r>
          </a:p>
          <a:p>
            <a:r>
              <a:rPr lang="en-US" sz="2000" dirty="0"/>
              <a:t>As such, EFIII remained the legal and beneficial owner of the shares; IHC owed no contractual obligations/liability under the loan agreements.</a:t>
            </a:r>
          </a:p>
        </p:txBody>
      </p:sp>
      <p:sp>
        <p:nvSpPr>
          <p:cNvPr id="4" name="Slide Number Placeholder 3">
            <a:extLst>
              <a:ext uri="{FF2B5EF4-FFF2-40B4-BE49-F238E27FC236}">
                <a16:creationId xmlns:a16="http://schemas.microsoft.com/office/drawing/2014/main" id="{10A4C8AA-E190-0480-0BDB-A051572C70AF}"/>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3040288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477D3-59CD-3DCA-B520-31F04F9AD8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35243C-DC53-81D6-E222-89B1EE2118A9}"/>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3A8B7E24-5042-831A-0977-EEAC07AF8C2B}"/>
              </a:ext>
            </a:extLst>
          </p:cNvPr>
          <p:cNvSpPr>
            <a:spLocks noGrp="1"/>
          </p:cNvSpPr>
          <p:nvPr>
            <p:ph idx="1"/>
          </p:nvPr>
        </p:nvSpPr>
        <p:spPr>
          <a:xfrm>
            <a:off x="581194" y="2180498"/>
            <a:ext cx="11029615" cy="4355769"/>
          </a:xfrm>
        </p:spPr>
        <p:txBody>
          <a:bodyPr>
            <a:noAutofit/>
          </a:bodyPr>
          <a:lstStyle/>
          <a:p>
            <a:r>
              <a:rPr lang="en-US" sz="2000" dirty="0"/>
              <a:t>The Companies Act provides specific methods/mechanisms for share repurchases. The important point to note is that different conditions attach to each method because of the potential for abuse by majority shareholders (e.g., seeking an exit without providing the same opportunity to minority shareholders, who remain locked in).</a:t>
            </a:r>
          </a:p>
          <a:p>
            <a:pPr lvl="1"/>
            <a:r>
              <a:rPr lang="en-US" sz="1800" dirty="0"/>
              <a:t>The first method is the off-market acquisition on an equal access basis under s 76C. This applies to both listed and unlisted companies, but the acquisition must not be made on a securities exchange when this procedure is used.</a:t>
            </a:r>
          </a:p>
          <a:p>
            <a:pPr lvl="1"/>
            <a:r>
              <a:rPr lang="en-US" sz="1800" dirty="0"/>
              <a:t>Because it is an equal access scheme, it generally requires only prior </a:t>
            </a:r>
            <a:r>
              <a:rPr lang="en-US" sz="1800" dirty="0" err="1"/>
              <a:t>authorisation</a:t>
            </a:r>
            <a:r>
              <a:rPr lang="en-US" sz="1800" dirty="0"/>
              <a:t> by the company in general meeting (typically by ordinary resolution).</a:t>
            </a:r>
          </a:p>
          <a:p>
            <a:pPr lvl="1"/>
            <a:r>
              <a:rPr lang="en-US" sz="1800" dirty="0"/>
              <a:t>The key requirement is that the offer is made to every shareholder to purchase or acquire the same percentage of shares, and each shareholder must have a reasonable opportunity to accept the offer. The terms of all offers must generally also be the same.</a:t>
            </a:r>
          </a:p>
        </p:txBody>
      </p:sp>
      <p:sp>
        <p:nvSpPr>
          <p:cNvPr id="4" name="Slide Number Placeholder 3">
            <a:extLst>
              <a:ext uri="{FF2B5EF4-FFF2-40B4-BE49-F238E27FC236}">
                <a16:creationId xmlns:a16="http://schemas.microsoft.com/office/drawing/2014/main" id="{FDD2597B-244A-EC0E-B3C5-5E31F70C2256}"/>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1037788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24A0C-BFFC-AC52-B3C3-C7D6A49C0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1EA45C-0AE8-C1B1-52D2-B7CD4ADF9D97}"/>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A12BFB96-E7FA-15D6-B6B3-DAB050A1C0C3}"/>
              </a:ext>
            </a:extLst>
          </p:cNvPr>
          <p:cNvSpPr>
            <a:spLocks noGrp="1"/>
          </p:cNvSpPr>
          <p:nvPr>
            <p:ph idx="1"/>
          </p:nvPr>
        </p:nvSpPr>
        <p:spPr>
          <a:xfrm>
            <a:off x="581194" y="2180498"/>
            <a:ext cx="11029615" cy="4355769"/>
          </a:xfrm>
        </p:spPr>
        <p:txBody>
          <a:bodyPr>
            <a:noAutofit/>
          </a:bodyPr>
          <a:lstStyle/>
          <a:p>
            <a:r>
              <a:rPr lang="en-US" sz="2000" dirty="0"/>
              <a:t>The second method is the selective off-market acquisition under s 76D of the Companies Act. Because of the potential for abuse, this requires a special resolution excluding the votes of any person whose shares are proposed to be purchased (and that person’s associates). This is one of the few places in the Companies Act that uses a disinterested shareholder vote.</a:t>
            </a:r>
          </a:p>
          <a:p>
            <a:pPr lvl="1"/>
            <a:r>
              <a:rPr lang="en-US" sz="1800" dirty="0"/>
              <a:t>In practice, a similar disinterested shareholder vote is sometimes adopted for selective capital reductions under s 78B/78C, because challenges (e.g., under s 78D or s 216) are more likely where there is no clear minority protection. This is consistent with Menon CJ’s observation in </a:t>
            </a:r>
            <a:r>
              <a:rPr lang="en-US" sz="1800" i="1" dirty="0"/>
              <a:t>The Enterprise Fund III</a:t>
            </a:r>
            <a:r>
              <a:rPr lang="en-US" sz="1800" dirty="0"/>
              <a:t> that the share repurchase rules are aimed at both maintaining capital and preserving assets (not just creditor protection, but also fairness between shareholders).</a:t>
            </a:r>
          </a:p>
          <a:p>
            <a:r>
              <a:rPr lang="en-US" sz="2000" dirty="0"/>
              <a:t>Where a share repurchase could allow a bidder to acquire or consolidate control, Appendix 2 of the Singapore Code on Take-overs and Mergers should be consulted. </a:t>
            </a:r>
          </a:p>
          <a:p>
            <a:r>
              <a:rPr lang="en-US" sz="2000" dirty="0"/>
              <a:t>Appendix 2 (as traditionally framed) proceeds on the basis that selective off-market repurchases under s 76D (and off-market equal access under s 76C) are for unlisted public companies, while listed public companies repurchase shares via s 76C and s 76E (market acquisitions).</a:t>
            </a:r>
          </a:p>
        </p:txBody>
      </p:sp>
      <p:sp>
        <p:nvSpPr>
          <p:cNvPr id="4" name="Slide Number Placeholder 3">
            <a:extLst>
              <a:ext uri="{FF2B5EF4-FFF2-40B4-BE49-F238E27FC236}">
                <a16:creationId xmlns:a16="http://schemas.microsoft.com/office/drawing/2014/main" id="{CE01E063-9C19-199A-8F03-8A35B432E4A9}"/>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253723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4E5B9-97D2-2562-C5AC-7011F2EFE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FAAFB8-2B00-363B-765D-3EB4FCE448B9}"/>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122E6EAC-B2DC-A2B8-D4AA-8DBC74923CB8}"/>
              </a:ext>
            </a:extLst>
          </p:cNvPr>
          <p:cNvSpPr>
            <a:spLocks noGrp="1"/>
          </p:cNvSpPr>
          <p:nvPr>
            <p:ph idx="1"/>
          </p:nvPr>
        </p:nvSpPr>
        <p:spPr>
          <a:xfrm>
            <a:off x="581194" y="2180498"/>
            <a:ext cx="11029615" cy="4355769"/>
          </a:xfrm>
        </p:spPr>
        <p:txBody>
          <a:bodyPr>
            <a:noAutofit/>
          </a:bodyPr>
          <a:lstStyle/>
          <a:p>
            <a:r>
              <a:rPr lang="en-US" sz="1900" dirty="0"/>
              <a:t>Third method: On-market acquisitions (s 76E). A company may repurchase its shares on a securities exchange (a “market purchase”) only if it has been </a:t>
            </a:r>
            <a:r>
              <a:rPr lang="en-US" sz="1900" dirty="0" err="1"/>
              <a:t>authorised</a:t>
            </a:r>
            <a:r>
              <a:rPr lang="en-US" sz="1900" dirty="0"/>
              <a:t> in advance by the company in general meeting. The authority typically specifies the maximum number/percentage, maximum price, and an expiry date, and it may be varied or revoked by the company in general meeting. Because market purchases are executed over time via the market (often through a broker/trading account), the continuing solvency requirement remains important.</a:t>
            </a:r>
          </a:p>
          <a:p>
            <a:r>
              <a:rPr lang="en-US" sz="1900" dirty="0"/>
              <a:t>Fourth method: Contingent purchase contract (s 76DA). A company may repurchase shares pursuant to a contingent purchase contract (i.e., a contract under which the company may become entitled or obliged to buy shares upon conditions being met) only if the proposed contract is </a:t>
            </a:r>
            <a:r>
              <a:rPr lang="en-US" sz="1900" dirty="0" err="1"/>
              <a:t>authorised</a:t>
            </a:r>
            <a:r>
              <a:rPr lang="en-US" sz="1900" dirty="0"/>
              <a:t> in advance by special resolution. A copy of the proposed contract must be available for inspection before and at the meeting, and any variation also requires special resolution. Importantly, any offer to enter into such contracts must be made on an equal, proportionate basis: it must be made to all holders of the same class, on the same proportion and on the same terms. </a:t>
            </a:r>
          </a:p>
          <a:p>
            <a:pPr lvl="1"/>
            <a:r>
              <a:rPr lang="en-US" sz="1500" dirty="0"/>
              <a:t>NB: This exception has often been viewed as less offensive to capital maintenance because the repurchase is contemplated upfront as part of the share terms (a contingent option/obligation to purchase triggered by specified conditions), rather than a discretionary decision by the company later to buy back shares.</a:t>
            </a:r>
          </a:p>
        </p:txBody>
      </p:sp>
      <p:sp>
        <p:nvSpPr>
          <p:cNvPr id="4" name="Slide Number Placeholder 3">
            <a:extLst>
              <a:ext uri="{FF2B5EF4-FFF2-40B4-BE49-F238E27FC236}">
                <a16:creationId xmlns:a16="http://schemas.microsoft.com/office/drawing/2014/main" id="{661C7349-668B-6CA6-9F4C-D8063BACB6DD}"/>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1858670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the Slide Decks on “The Foundations of Company Law” and “Corporate Personality and Attributes”. In those topics, we briefly discussed the concepts of “creditor priority” and “liquidation protection” (often discussed as components of “entity shielding”), which some commentators have associated with “capital lock-in”.</a:t>
            </a:r>
          </a:p>
          <a:p>
            <a:pPr lvl="1"/>
            <a:r>
              <a:rPr lang="en-US" sz="1800" dirty="0"/>
              <a:t>In general, capital lock-in is essential for the preservation of long-term investments, as the business is protected from withdrawals of contributed capital even if one or more shareholders face financial difficulties.</a:t>
            </a:r>
          </a:p>
          <a:p>
            <a:pPr lvl="1"/>
            <a:r>
              <a:rPr lang="en-US" sz="1800" dirty="0"/>
              <a:t>The separate legal personality of the corporation helps give effect to “creditor priority”, as the shareholders’ personal creditors do not have a direct claim over the company’s assets when the company is a going concern.</a:t>
            </a:r>
          </a:p>
          <a:p>
            <a:r>
              <a:rPr lang="en-US" sz="2000" dirty="0"/>
              <a:t>In a separate topic on “Corporate Finance”, we discussed how shareholders (as equity holders) generally rank after the company’s creditors in a winding up. This provides a further set of rules which also give effect to “creditor priority”.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685400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DD55A-43DE-37AF-5F78-5C0B30B4A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F564EE-BE81-D63C-A34A-04A63BEE310B}"/>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2C277225-AB05-AF7F-606A-33C062CBDDF5}"/>
              </a:ext>
            </a:extLst>
          </p:cNvPr>
          <p:cNvSpPr>
            <a:spLocks noGrp="1"/>
          </p:cNvSpPr>
          <p:nvPr>
            <p:ph idx="1"/>
          </p:nvPr>
        </p:nvSpPr>
        <p:spPr>
          <a:xfrm>
            <a:off x="581194" y="2180498"/>
            <a:ext cx="11029615" cy="4355769"/>
          </a:xfrm>
        </p:spPr>
        <p:txBody>
          <a:bodyPr>
            <a:noAutofit/>
          </a:bodyPr>
          <a:lstStyle/>
          <a:p>
            <a:r>
              <a:rPr lang="en-US" sz="2000" dirty="0"/>
              <a:t>Historically, the share buyback regime mandated that all shares repurchased by a company had to be cancelled immediately. In 2005, the concept of treasury shares was introduced under s 76H to 76K of the Companies Act.</a:t>
            </a:r>
          </a:p>
          <a:p>
            <a:pPr lvl="1"/>
            <a:r>
              <a:rPr lang="en-US" dirty="0"/>
              <a:t>The rationale for treasury shares is to give companies greater flexibility and reduce the transaction costs of repeatedly cancelling and re-issuing shares (e.g., where the company later wishes to use the shares for capital management / future fund-raising).</a:t>
            </a:r>
          </a:p>
          <a:p>
            <a:r>
              <a:rPr lang="en-US" sz="2000" dirty="0"/>
              <a:t>These sections allow repurchased shares to be held in treasury (instead of immediate cancellation), subject to statutory limits (including a maximum holding cap).</a:t>
            </a:r>
          </a:p>
          <a:p>
            <a:r>
              <a:rPr lang="en-US" sz="2000" dirty="0"/>
              <a:t>While held as treasury shares, the voting and economic rights are suspended: the company cannot exercise voting rights (including at meetings), and no dividends or other distributions of the company’s assets may be made in respect of those shares for so long as they remain treasury shares.</a:t>
            </a:r>
          </a:p>
        </p:txBody>
      </p:sp>
      <p:sp>
        <p:nvSpPr>
          <p:cNvPr id="4" name="Slide Number Placeholder 3">
            <a:extLst>
              <a:ext uri="{FF2B5EF4-FFF2-40B4-BE49-F238E27FC236}">
                <a16:creationId xmlns:a16="http://schemas.microsoft.com/office/drawing/2014/main" id="{48A65D8C-648D-38D7-011C-A15B9D09D066}"/>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2583986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636A-6FA6-B263-637E-99C33238B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00731B-A5A0-105F-0894-3F704C5FF9E6}"/>
              </a:ext>
            </a:extLst>
          </p:cNvPr>
          <p:cNvSpPr>
            <a:spLocks noGrp="1"/>
          </p:cNvSpPr>
          <p:nvPr>
            <p:ph type="title"/>
          </p:nvPr>
        </p:nvSpPr>
        <p:spPr/>
        <p:txBody>
          <a:bodyPr/>
          <a:lstStyle/>
          <a:p>
            <a:r>
              <a:rPr lang="en-US" dirty="0" err="1"/>
              <a:t>Authorised</a:t>
            </a:r>
            <a:r>
              <a:rPr lang="en-US" dirty="0"/>
              <a:t> capital reduction: share buybacks</a:t>
            </a:r>
          </a:p>
        </p:txBody>
      </p:sp>
      <p:sp>
        <p:nvSpPr>
          <p:cNvPr id="3" name="Content Placeholder 2">
            <a:extLst>
              <a:ext uri="{FF2B5EF4-FFF2-40B4-BE49-F238E27FC236}">
                <a16:creationId xmlns:a16="http://schemas.microsoft.com/office/drawing/2014/main" id="{AB83B554-6F6F-500A-6946-E80EF9AE4312}"/>
              </a:ext>
            </a:extLst>
          </p:cNvPr>
          <p:cNvSpPr>
            <a:spLocks noGrp="1"/>
          </p:cNvSpPr>
          <p:nvPr>
            <p:ph idx="1"/>
          </p:nvPr>
        </p:nvSpPr>
        <p:spPr>
          <a:xfrm>
            <a:off x="581194" y="2180498"/>
            <a:ext cx="11029615" cy="4355769"/>
          </a:xfrm>
        </p:spPr>
        <p:txBody>
          <a:bodyPr>
            <a:noAutofit/>
          </a:bodyPr>
          <a:lstStyle/>
          <a:p>
            <a:r>
              <a:rPr lang="en-US" sz="2000" dirty="0"/>
              <a:t>Under s 76H(2), treasury shares are treated as if held in abeyance. In accounting terms, they are not reflected as an asset; instead, the purchase cost is recorded as an adjustment/deduction from equity (often shown as a negative line item under equity). </a:t>
            </a:r>
          </a:p>
          <a:p>
            <a:r>
              <a:rPr lang="en-US" sz="2000" dirty="0"/>
              <a:t>Any gains derived from the sale or disposal of treasury shares are not payable as dividends under s 403(1C) (i.e., they are not distributable as dividends under s 403). </a:t>
            </a:r>
          </a:p>
          <a:p>
            <a:r>
              <a:rPr lang="en-US" sz="2000" dirty="0"/>
              <a:t>Only ordinary shares may be held in treasury under s 76H; preference shares (redeemable or otherwise) that are repurchased are deemed cancelled immediately on purchase or acquisition. </a:t>
            </a:r>
          </a:p>
          <a:p>
            <a:pPr lvl="1"/>
            <a:r>
              <a:rPr lang="en-US" sz="1800" dirty="0"/>
              <a:t>The utility of treasury shares is evident from s 76K(1): the company may at any time sell the shares for cash; transfer them under an employees’/directors’ share scheme; transfer them as consideration for an acquisition; cancel them; or otherwise use them for prescribed purposes. </a:t>
            </a:r>
          </a:p>
        </p:txBody>
      </p:sp>
      <p:sp>
        <p:nvSpPr>
          <p:cNvPr id="4" name="Slide Number Placeholder 3">
            <a:extLst>
              <a:ext uri="{FF2B5EF4-FFF2-40B4-BE49-F238E27FC236}">
                <a16:creationId xmlns:a16="http://schemas.microsoft.com/office/drawing/2014/main" id="{494246A6-2E4B-4B2A-2064-18CA6B105368}"/>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1007142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CA50-25D6-4448-8EE0-741DEA963A8E}"/>
              </a:ext>
            </a:extLst>
          </p:cNvPr>
          <p:cNvSpPr>
            <a:spLocks noGrp="1"/>
          </p:cNvSpPr>
          <p:nvPr>
            <p:ph type="title"/>
          </p:nvPr>
        </p:nvSpPr>
        <p:spPr/>
        <p:txBody>
          <a:bodyPr/>
          <a:lstStyle/>
          <a:p>
            <a:r>
              <a:rPr lang="en-US" dirty="0"/>
              <a:t>Introduction and theoretical background</a:t>
            </a:r>
            <a:endParaRPr lang="en-GB" dirty="0"/>
          </a:p>
        </p:txBody>
      </p:sp>
      <p:sp>
        <p:nvSpPr>
          <p:cNvPr id="4" name="Slide Number Placeholder 3">
            <a:extLst>
              <a:ext uri="{FF2B5EF4-FFF2-40B4-BE49-F238E27FC236}">
                <a16:creationId xmlns:a16="http://schemas.microsoft.com/office/drawing/2014/main" id="{85D7D6C9-317C-4618-909C-5619BDE1954B}"/>
              </a:ext>
            </a:extLst>
          </p:cNvPr>
          <p:cNvSpPr>
            <a:spLocks noGrp="1"/>
          </p:cNvSpPr>
          <p:nvPr>
            <p:ph type="sldNum" sz="quarter" idx="12"/>
          </p:nvPr>
        </p:nvSpPr>
        <p:spPr/>
        <p:txBody>
          <a:bodyPr/>
          <a:lstStyle/>
          <a:p>
            <a:fld id="{7128DA7F-F6FE-453F-B8BB-1900E7257DA6}" type="slidenum">
              <a:rPr lang="en-US" smtClean="0"/>
              <a:t>4</a:t>
            </a:fld>
            <a:endParaRPr lang="en-US" dirty="0"/>
          </a:p>
        </p:txBody>
      </p:sp>
      <p:grpSp>
        <p:nvGrpSpPr>
          <p:cNvPr id="66" name="Group 65">
            <a:extLst>
              <a:ext uri="{FF2B5EF4-FFF2-40B4-BE49-F238E27FC236}">
                <a16:creationId xmlns:a16="http://schemas.microsoft.com/office/drawing/2014/main" id="{6CC18D77-BDD4-481F-BE3B-5BE190C50B7E}"/>
              </a:ext>
            </a:extLst>
          </p:cNvPr>
          <p:cNvGrpSpPr/>
          <p:nvPr/>
        </p:nvGrpSpPr>
        <p:grpSpPr>
          <a:xfrm>
            <a:off x="3206496" y="1944043"/>
            <a:ext cx="1886276" cy="2945144"/>
            <a:chOff x="3206496" y="1944043"/>
            <a:chExt cx="1886276" cy="2945144"/>
          </a:xfrm>
        </p:grpSpPr>
        <p:sp>
          <p:nvSpPr>
            <p:cNvPr id="7" name="Rectangle 6">
              <a:extLst>
                <a:ext uri="{FF2B5EF4-FFF2-40B4-BE49-F238E27FC236}">
                  <a16:creationId xmlns:a16="http://schemas.microsoft.com/office/drawing/2014/main" id="{6CE920B1-0712-446C-A5CE-CEB479D2F982}"/>
                </a:ext>
              </a:extLst>
            </p:cNvPr>
            <p:cNvSpPr/>
            <p:nvPr/>
          </p:nvSpPr>
          <p:spPr>
            <a:xfrm>
              <a:off x="3206496" y="194404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 Creditors</a:t>
              </a:r>
              <a:endParaRPr lang="en-GB" b="1" dirty="0">
                <a:solidFill>
                  <a:schemeClr val="accent1"/>
                </a:solidFill>
              </a:endParaRPr>
            </a:p>
          </p:txBody>
        </p:sp>
        <p:grpSp>
          <p:nvGrpSpPr>
            <p:cNvPr id="58" name="Group 57">
              <a:extLst>
                <a:ext uri="{FF2B5EF4-FFF2-40B4-BE49-F238E27FC236}">
                  <a16:creationId xmlns:a16="http://schemas.microsoft.com/office/drawing/2014/main" id="{1E4E074C-8FF7-4986-9C63-43708F26ED7C}"/>
                </a:ext>
              </a:extLst>
            </p:cNvPr>
            <p:cNvGrpSpPr/>
            <p:nvPr/>
          </p:nvGrpSpPr>
          <p:grpSpPr>
            <a:xfrm>
              <a:off x="3561386" y="2957843"/>
              <a:ext cx="1125985" cy="1931344"/>
              <a:chOff x="3561386" y="2957843"/>
              <a:chExt cx="1125985" cy="1931344"/>
            </a:xfrm>
          </p:grpSpPr>
          <p:cxnSp>
            <p:nvCxnSpPr>
              <p:cNvPr id="22" name="Straight Arrow Connector 21">
                <a:extLst>
                  <a:ext uri="{FF2B5EF4-FFF2-40B4-BE49-F238E27FC236}">
                    <a16:creationId xmlns:a16="http://schemas.microsoft.com/office/drawing/2014/main" id="{74B40012-3278-4349-9AD3-CCAB9D2D49A5}"/>
                  </a:ext>
                </a:extLst>
              </p:cNvPr>
              <p:cNvCxnSpPr>
                <a:cxnSpLocks/>
                <a:stCxn id="7" idx="2"/>
                <a:endCxn id="15" idx="0"/>
              </p:cNvCxnSpPr>
              <p:nvPr/>
            </p:nvCxnSpPr>
            <p:spPr>
              <a:xfrm>
                <a:off x="4149634" y="2957843"/>
                <a:ext cx="0" cy="19313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16D78C6F-2609-4133-9A6B-6FD93C460E06}"/>
                  </a:ext>
                </a:extLst>
              </p:cNvPr>
              <p:cNvSpPr/>
              <p:nvPr/>
            </p:nvSpPr>
            <p:spPr>
              <a:xfrm>
                <a:off x="3561386" y="3914591"/>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Have a claim over the</a:t>
                </a:r>
                <a:endParaRPr lang="en-GB" sz="1100" dirty="0"/>
              </a:p>
            </p:txBody>
          </p:sp>
        </p:grpSp>
      </p:grpSp>
      <p:grpSp>
        <p:nvGrpSpPr>
          <p:cNvPr id="67" name="Group 66">
            <a:extLst>
              <a:ext uri="{FF2B5EF4-FFF2-40B4-BE49-F238E27FC236}">
                <a16:creationId xmlns:a16="http://schemas.microsoft.com/office/drawing/2014/main" id="{CD7728DD-0BE2-4372-A447-CDAE49DDE461}"/>
              </a:ext>
            </a:extLst>
          </p:cNvPr>
          <p:cNvGrpSpPr/>
          <p:nvPr/>
        </p:nvGrpSpPr>
        <p:grpSpPr>
          <a:xfrm>
            <a:off x="7275142" y="1944043"/>
            <a:ext cx="1886276" cy="2962290"/>
            <a:chOff x="7275142" y="1944043"/>
            <a:chExt cx="1886276" cy="2962290"/>
          </a:xfrm>
        </p:grpSpPr>
        <p:sp>
          <p:nvSpPr>
            <p:cNvPr id="9" name="Rectangle 8">
              <a:extLst>
                <a:ext uri="{FF2B5EF4-FFF2-40B4-BE49-F238E27FC236}">
                  <a16:creationId xmlns:a16="http://schemas.microsoft.com/office/drawing/2014/main" id="{2DDEE4BE-21E6-4E5F-9EB8-97A8F269BB04}"/>
                </a:ext>
              </a:extLst>
            </p:cNvPr>
            <p:cNvSpPr/>
            <p:nvPr/>
          </p:nvSpPr>
          <p:spPr>
            <a:xfrm>
              <a:off x="7275142" y="194404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 Creditors</a:t>
              </a:r>
              <a:endParaRPr lang="en-GB" b="1" dirty="0">
                <a:solidFill>
                  <a:schemeClr val="accent1"/>
                </a:solidFill>
              </a:endParaRPr>
            </a:p>
          </p:txBody>
        </p:sp>
        <p:cxnSp>
          <p:nvCxnSpPr>
            <p:cNvPr id="29" name="Straight Arrow Connector 28">
              <a:extLst>
                <a:ext uri="{FF2B5EF4-FFF2-40B4-BE49-F238E27FC236}">
                  <a16:creationId xmlns:a16="http://schemas.microsoft.com/office/drawing/2014/main" id="{4D3424A8-C768-4B0C-90ED-EA10C68D3083}"/>
                </a:ext>
              </a:extLst>
            </p:cNvPr>
            <p:cNvCxnSpPr>
              <a:cxnSpLocks/>
              <a:stCxn id="9" idx="2"/>
              <a:endCxn id="13" idx="0"/>
            </p:cNvCxnSpPr>
            <p:nvPr/>
          </p:nvCxnSpPr>
          <p:spPr>
            <a:xfrm>
              <a:off x="8218280" y="2957843"/>
              <a:ext cx="0" cy="19484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06CB2D78-9C49-4FB5-A741-BEEE3E56F7B2}"/>
                </a:ext>
              </a:extLst>
            </p:cNvPr>
            <p:cNvSpPr/>
            <p:nvPr/>
          </p:nvSpPr>
          <p:spPr>
            <a:xfrm>
              <a:off x="7655288" y="3749133"/>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Have a claim over the </a:t>
              </a:r>
              <a:endParaRPr lang="en-GB" sz="1100" dirty="0"/>
            </a:p>
          </p:txBody>
        </p:sp>
      </p:grpSp>
      <p:grpSp>
        <p:nvGrpSpPr>
          <p:cNvPr id="51" name="Group 50">
            <a:extLst>
              <a:ext uri="{FF2B5EF4-FFF2-40B4-BE49-F238E27FC236}">
                <a16:creationId xmlns:a16="http://schemas.microsoft.com/office/drawing/2014/main" id="{2F5CED0B-242A-4637-9D8B-86A47255C344}"/>
              </a:ext>
            </a:extLst>
          </p:cNvPr>
          <p:cNvGrpSpPr/>
          <p:nvPr/>
        </p:nvGrpSpPr>
        <p:grpSpPr>
          <a:xfrm>
            <a:off x="7275142" y="4399173"/>
            <a:ext cx="3199944" cy="1520960"/>
            <a:chOff x="7275142" y="4399173"/>
            <a:chExt cx="3199944" cy="1520960"/>
          </a:xfrm>
        </p:grpSpPr>
        <p:sp>
          <p:nvSpPr>
            <p:cNvPr id="13" name="Rectangle 12">
              <a:extLst>
                <a:ext uri="{FF2B5EF4-FFF2-40B4-BE49-F238E27FC236}">
                  <a16:creationId xmlns:a16="http://schemas.microsoft.com/office/drawing/2014/main" id="{225EEDE0-41BA-4231-AF71-89A2C31A55DF}"/>
                </a:ext>
              </a:extLst>
            </p:cNvPr>
            <p:cNvSpPr/>
            <p:nvPr/>
          </p:nvSpPr>
          <p:spPr>
            <a:xfrm>
              <a:off x="7275142" y="490633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 Assets</a:t>
              </a:r>
              <a:endParaRPr lang="en-GB" b="1" dirty="0">
                <a:solidFill>
                  <a:schemeClr val="accent1"/>
                </a:solidFill>
              </a:endParaRPr>
            </a:p>
          </p:txBody>
        </p:sp>
        <p:cxnSp>
          <p:nvCxnSpPr>
            <p:cNvPr id="38" name="Straight Arrow Connector 37">
              <a:extLst>
                <a:ext uri="{FF2B5EF4-FFF2-40B4-BE49-F238E27FC236}">
                  <a16:creationId xmlns:a16="http://schemas.microsoft.com/office/drawing/2014/main" id="{DDC7CB4E-BA6E-4C10-A7D8-8D6F574CEAA6}"/>
                </a:ext>
              </a:extLst>
            </p:cNvPr>
            <p:cNvCxnSpPr>
              <a:cxnSpLocks/>
            </p:cNvCxnSpPr>
            <p:nvPr/>
          </p:nvCxnSpPr>
          <p:spPr>
            <a:xfrm flipH="1">
              <a:off x="9161418" y="4399173"/>
              <a:ext cx="469418" cy="50716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D3C4301-CEAF-467D-9D37-68641F2DC1CB}"/>
                </a:ext>
              </a:extLst>
            </p:cNvPr>
            <p:cNvSpPr/>
            <p:nvPr/>
          </p:nvSpPr>
          <p:spPr>
            <a:xfrm>
              <a:off x="9349101" y="4523277"/>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ownership over</a:t>
              </a:r>
              <a:endParaRPr lang="en-GB" sz="1100" dirty="0"/>
            </a:p>
          </p:txBody>
        </p:sp>
      </p:grpSp>
      <p:grpSp>
        <p:nvGrpSpPr>
          <p:cNvPr id="49" name="Group 48">
            <a:extLst>
              <a:ext uri="{FF2B5EF4-FFF2-40B4-BE49-F238E27FC236}">
                <a16:creationId xmlns:a16="http://schemas.microsoft.com/office/drawing/2014/main" id="{11C2FAA1-B1E3-468F-A157-D5B358709E5F}"/>
              </a:ext>
            </a:extLst>
          </p:cNvPr>
          <p:cNvGrpSpPr/>
          <p:nvPr/>
        </p:nvGrpSpPr>
        <p:grpSpPr>
          <a:xfrm>
            <a:off x="1878939" y="4399173"/>
            <a:ext cx="3213833" cy="1503814"/>
            <a:chOff x="1878939" y="4399173"/>
            <a:chExt cx="3213833" cy="1503814"/>
          </a:xfrm>
        </p:grpSpPr>
        <p:sp>
          <p:nvSpPr>
            <p:cNvPr id="15" name="Rectangle 14">
              <a:extLst>
                <a:ext uri="{FF2B5EF4-FFF2-40B4-BE49-F238E27FC236}">
                  <a16:creationId xmlns:a16="http://schemas.microsoft.com/office/drawing/2014/main" id="{DB7BF8CD-22AC-45FE-B71A-B93988C40FA4}"/>
                </a:ext>
              </a:extLst>
            </p:cNvPr>
            <p:cNvSpPr/>
            <p:nvPr/>
          </p:nvSpPr>
          <p:spPr>
            <a:xfrm>
              <a:off x="3206496" y="4889187"/>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 Assets</a:t>
              </a:r>
              <a:endParaRPr lang="en-GB" b="1" dirty="0">
                <a:solidFill>
                  <a:schemeClr val="accent1"/>
                </a:solidFill>
              </a:endParaRPr>
            </a:p>
          </p:txBody>
        </p:sp>
        <p:cxnSp>
          <p:nvCxnSpPr>
            <p:cNvPr id="26" name="Straight Arrow Connector 25">
              <a:extLst>
                <a:ext uri="{FF2B5EF4-FFF2-40B4-BE49-F238E27FC236}">
                  <a16:creationId xmlns:a16="http://schemas.microsoft.com/office/drawing/2014/main" id="{549CCC7F-7460-4A77-A1E3-69E7D2C2ECE8}"/>
                </a:ext>
              </a:extLst>
            </p:cNvPr>
            <p:cNvCxnSpPr>
              <a:cxnSpLocks/>
            </p:cNvCxnSpPr>
            <p:nvPr/>
          </p:nvCxnSpPr>
          <p:spPr>
            <a:xfrm>
              <a:off x="2685722" y="4399173"/>
              <a:ext cx="520774" cy="4900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CE4659AB-84D7-461F-BDAC-3FB7A978B125}"/>
                </a:ext>
              </a:extLst>
            </p:cNvPr>
            <p:cNvSpPr/>
            <p:nvPr/>
          </p:nvSpPr>
          <p:spPr>
            <a:xfrm>
              <a:off x="1878939" y="4523277"/>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ownership over</a:t>
              </a:r>
              <a:endParaRPr lang="en-GB" sz="1100" dirty="0"/>
            </a:p>
          </p:txBody>
        </p:sp>
      </p:grpSp>
      <p:grpSp>
        <p:nvGrpSpPr>
          <p:cNvPr id="69" name="Group 68">
            <a:extLst>
              <a:ext uri="{FF2B5EF4-FFF2-40B4-BE49-F238E27FC236}">
                <a16:creationId xmlns:a16="http://schemas.microsoft.com/office/drawing/2014/main" id="{9BD748CC-5177-49A9-9818-E063B6C0C6E0}"/>
              </a:ext>
            </a:extLst>
          </p:cNvPr>
          <p:cNvGrpSpPr/>
          <p:nvPr/>
        </p:nvGrpSpPr>
        <p:grpSpPr>
          <a:xfrm>
            <a:off x="4149634" y="2957843"/>
            <a:ext cx="4068646" cy="1931344"/>
            <a:chOff x="4149634" y="2957843"/>
            <a:chExt cx="4068646" cy="1931344"/>
          </a:xfrm>
        </p:grpSpPr>
        <p:cxnSp>
          <p:nvCxnSpPr>
            <p:cNvPr id="35" name="Straight Arrow Connector 34">
              <a:extLst>
                <a:ext uri="{FF2B5EF4-FFF2-40B4-BE49-F238E27FC236}">
                  <a16:creationId xmlns:a16="http://schemas.microsoft.com/office/drawing/2014/main" id="{C2D051F4-61FF-4F6C-BA8C-9AABC0012708}"/>
                </a:ext>
              </a:extLst>
            </p:cNvPr>
            <p:cNvCxnSpPr>
              <a:cxnSpLocks/>
              <a:stCxn id="9" idx="2"/>
              <a:endCxn id="15" idx="0"/>
            </p:cNvCxnSpPr>
            <p:nvPr/>
          </p:nvCxnSpPr>
          <p:spPr>
            <a:xfrm flipH="1">
              <a:off x="4149634" y="2957843"/>
              <a:ext cx="4068646" cy="19313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3" name="Multiplication Sign 52">
              <a:extLst>
                <a:ext uri="{FF2B5EF4-FFF2-40B4-BE49-F238E27FC236}">
                  <a16:creationId xmlns:a16="http://schemas.microsoft.com/office/drawing/2014/main" id="{65A095D6-EB6F-4238-A317-D78C3A47A5AC}"/>
                </a:ext>
              </a:extLst>
            </p:cNvPr>
            <p:cNvSpPr/>
            <p:nvPr/>
          </p:nvSpPr>
          <p:spPr>
            <a:xfrm>
              <a:off x="6438125" y="3460246"/>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tangle 43">
              <a:extLst>
                <a:ext uri="{FF2B5EF4-FFF2-40B4-BE49-F238E27FC236}">
                  <a16:creationId xmlns:a16="http://schemas.microsoft.com/office/drawing/2014/main" id="{D58BABE9-EFC7-4764-BE52-94844FFE646D}"/>
                </a:ext>
              </a:extLst>
            </p:cNvPr>
            <p:cNvSpPr/>
            <p:nvPr/>
          </p:nvSpPr>
          <p:spPr>
            <a:xfrm>
              <a:off x="6679315" y="3124059"/>
              <a:ext cx="1188289" cy="349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Entity Shielding:</a:t>
              </a:r>
            </a:p>
            <a:p>
              <a:pPr algn="ctr"/>
              <a:r>
                <a:rPr lang="en-US" sz="1100" dirty="0"/>
                <a:t>Creditor Priority</a:t>
              </a:r>
              <a:endParaRPr lang="en-GB" sz="1100" dirty="0"/>
            </a:p>
          </p:txBody>
        </p:sp>
      </p:grpSp>
      <p:grpSp>
        <p:nvGrpSpPr>
          <p:cNvPr id="47" name="Group 46">
            <a:extLst>
              <a:ext uri="{FF2B5EF4-FFF2-40B4-BE49-F238E27FC236}">
                <a16:creationId xmlns:a16="http://schemas.microsoft.com/office/drawing/2014/main" id="{E8655782-6B61-40D8-B20C-A324BD87DC72}"/>
              </a:ext>
            </a:extLst>
          </p:cNvPr>
          <p:cNvGrpSpPr/>
          <p:nvPr/>
        </p:nvGrpSpPr>
        <p:grpSpPr>
          <a:xfrm>
            <a:off x="799446" y="3385373"/>
            <a:ext cx="10717667" cy="3393328"/>
            <a:chOff x="799446" y="3385373"/>
            <a:chExt cx="10717667" cy="3393328"/>
          </a:xfrm>
        </p:grpSpPr>
        <p:sp>
          <p:nvSpPr>
            <p:cNvPr id="5" name="Rectangle 4">
              <a:extLst>
                <a:ext uri="{FF2B5EF4-FFF2-40B4-BE49-F238E27FC236}">
                  <a16:creationId xmlns:a16="http://schemas.microsoft.com/office/drawing/2014/main" id="{0057C8EA-568D-45E8-9C7C-5EA1912983B9}"/>
                </a:ext>
              </a:extLst>
            </p:cNvPr>
            <p:cNvSpPr/>
            <p:nvPr/>
          </p:nvSpPr>
          <p:spPr>
            <a:xfrm>
              <a:off x="799446" y="3390598"/>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a:t>
              </a:r>
              <a:endParaRPr lang="en-GB" b="1" dirty="0">
                <a:solidFill>
                  <a:schemeClr val="accent1"/>
                </a:solidFill>
              </a:endParaRPr>
            </a:p>
          </p:txBody>
        </p:sp>
        <p:sp>
          <p:nvSpPr>
            <p:cNvPr id="11" name="Rectangle 10">
              <a:extLst>
                <a:ext uri="{FF2B5EF4-FFF2-40B4-BE49-F238E27FC236}">
                  <a16:creationId xmlns:a16="http://schemas.microsoft.com/office/drawing/2014/main" id="{6842FAD8-D8F1-4CE1-A0D4-A38BF6C5DE59}"/>
                </a:ext>
              </a:extLst>
            </p:cNvPr>
            <p:cNvSpPr/>
            <p:nvPr/>
          </p:nvSpPr>
          <p:spPr>
            <a:xfrm>
              <a:off x="9630837" y="338537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a:t>
              </a:r>
              <a:endParaRPr lang="en-GB" b="1" dirty="0">
                <a:solidFill>
                  <a:schemeClr val="accent1"/>
                </a:solidFill>
              </a:endParaRPr>
            </a:p>
          </p:txBody>
        </p:sp>
        <p:sp>
          <p:nvSpPr>
            <p:cNvPr id="40" name="Arrow: U-Turn 39">
              <a:extLst>
                <a:ext uri="{FF2B5EF4-FFF2-40B4-BE49-F238E27FC236}">
                  <a16:creationId xmlns:a16="http://schemas.microsoft.com/office/drawing/2014/main" id="{45EFAC95-8547-410B-99C7-B5AF7DFC6A52}"/>
                </a:ext>
              </a:extLst>
            </p:cNvPr>
            <p:cNvSpPr/>
            <p:nvPr/>
          </p:nvSpPr>
          <p:spPr>
            <a:xfrm rot="10800000">
              <a:off x="1230590" y="4398071"/>
              <a:ext cx="9810573" cy="2180528"/>
            </a:xfrm>
            <a:prstGeom prst="uturnArrow">
              <a:avLst>
                <a:gd name="adj1" fmla="val 363"/>
                <a:gd name="adj2" fmla="val 1732"/>
                <a:gd name="adj3" fmla="val 2870"/>
                <a:gd name="adj4" fmla="val 11441"/>
                <a:gd name="adj5" fmla="val 98465"/>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1" name="Rectangle 60">
              <a:extLst>
                <a:ext uri="{FF2B5EF4-FFF2-40B4-BE49-F238E27FC236}">
                  <a16:creationId xmlns:a16="http://schemas.microsoft.com/office/drawing/2014/main" id="{7245A324-7647-4329-9556-71CD78739FF5}"/>
                </a:ext>
              </a:extLst>
            </p:cNvPr>
            <p:cNvSpPr/>
            <p:nvPr/>
          </p:nvSpPr>
          <p:spPr>
            <a:xfrm>
              <a:off x="8833134" y="6412791"/>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shares in the</a:t>
              </a:r>
              <a:endParaRPr lang="en-GB" sz="1100" dirty="0"/>
            </a:p>
          </p:txBody>
        </p:sp>
      </p:grpSp>
      <p:grpSp>
        <p:nvGrpSpPr>
          <p:cNvPr id="70" name="Group 69">
            <a:extLst>
              <a:ext uri="{FF2B5EF4-FFF2-40B4-BE49-F238E27FC236}">
                <a16:creationId xmlns:a16="http://schemas.microsoft.com/office/drawing/2014/main" id="{0432D95C-9577-4A0B-B405-EC71C0A0546A}"/>
              </a:ext>
            </a:extLst>
          </p:cNvPr>
          <p:cNvGrpSpPr/>
          <p:nvPr/>
        </p:nvGrpSpPr>
        <p:grpSpPr>
          <a:xfrm>
            <a:off x="4069077" y="4398071"/>
            <a:ext cx="6537961" cy="2197960"/>
            <a:chOff x="4069077" y="4398071"/>
            <a:chExt cx="6537961" cy="2197960"/>
          </a:xfrm>
        </p:grpSpPr>
        <p:sp>
          <p:nvSpPr>
            <p:cNvPr id="60" name="Rectangle 59">
              <a:extLst>
                <a:ext uri="{FF2B5EF4-FFF2-40B4-BE49-F238E27FC236}">
                  <a16:creationId xmlns:a16="http://schemas.microsoft.com/office/drawing/2014/main" id="{2C3A93C6-1A40-442B-AF41-3CCBE810E683}"/>
                </a:ext>
              </a:extLst>
            </p:cNvPr>
            <p:cNvSpPr/>
            <p:nvPr/>
          </p:nvSpPr>
          <p:spPr>
            <a:xfrm>
              <a:off x="6369697" y="6155348"/>
              <a:ext cx="1561562" cy="347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Entity Shielding</a:t>
              </a:r>
              <a:r>
                <a:rPr lang="en-GB" sz="1100" dirty="0"/>
                <a:t>:</a:t>
              </a:r>
            </a:p>
            <a:p>
              <a:pPr algn="ctr"/>
              <a:r>
                <a:rPr lang="en-GB" sz="1100" dirty="0"/>
                <a:t>Liquidation Protection</a:t>
              </a:r>
              <a:endParaRPr lang="en-US" sz="1100" dirty="0"/>
            </a:p>
          </p:txBody>
        </p:sp>
        <p:sp>
          <p:nvSpPr>
            <p:cNvPr id="63" name="Arrow: U-Turn 62">
              <a:extLst>
                <a:ext uri="{FF2B5EF4-FFF2-40B4-BE49-F238E27FC236}">
                  <a16:creationId xmlns:a16="http://schemas.microsoft.com/office/drawing/2014/main" id="{55FFB44D-7080-4F7B-8464-0B68C1E48499}"/>
                </a:ext>
              </a:extLst>
            </p:cNvPr>
            <p:cNvSpPr/>
            <p:nvPr/>
          </p:nvSpPr>
          <p:spPr>
            <a:xfrm rot="10800000">
              <a:off x="4069077" y="4398071"/>
              <a:ext cx="6537961" cy="1948490"/>
            </a:xfrm>
            <a:prstGeom prst="uturnArrow">
              <a:avLst>
                <a:gd name="adj1" fmla="val 363"/>
                <a:gd name="adj2" fmla="val 1732"/>
                <a:gd name="adj3" fmla="val 2870"/>
                <a:gd name="adj4" fmla="val 18467"/>
                <a:gd name="adj5" fmla="val 2133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9" name="Multiplication Sign 58">
              <a:extLst>
                <a:ext uri="{FF2B5EF4-FFF2-40B4-BE49-F238E27FC236}">
                  <a16:creationId xmlns:a16="http://schemas.microsoft.com/office/drawing/2014/main" id="{C9282D0F-A9D8-4295-900B-54A82D41C353}"/>
                </a:ext>
              </a:extLst>
            </p:cNvPr>
            <p:cNvSpPr/>
            <p:nvPr/>
          </p:nvSpPr>
          <p:spPr>
            <a:xfrm>
              <a:off x="5880992" y="6086264"/>
              <a:ext cx="509767" cy="509767"/>
            </a:xfrm>
            <a:prstGeom prst="mathMultiply">
              <a:avLst/>
            </a:prstGeom>
            <a:solidFill>
              <a:schemeClr val="accent5">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8" name="Group 67">
            <a:extLst>
              <a:ext uri="{FF2B5EF4-FFF2-40B4-BE49-F238E27FC236}">
                <a16:creationId xmlns:a16="http://schemas.microsoft.com/office/drawing/2014/main" id="{1B19B97F-166F-460D-A69B-16BA71CBDF73}"/>
              </a:ext>
            </a:extLst>
          </p:cNvPr>
          <p:cNvGrpSpPr/>
          <p:nvPr/>
        </p:nvGrpSpPr>
        <p:grpSpPr>
          <a:xfrm>
            <a:off x="4149634" y="2957843"/>
            <a:ext cx="4068646" cy="1948490"/>
            <a:chOff x="4149634" y="2957843"/>
            <a:chExt cx="4068646" cy="1948490"/>
          </a:xfrm>
        </p:grpSpPr>
        <p:cxnSp>
          <p:nvCxnSpPr>
            <p:cNvPr id="32" name="Straight Arrow Connector 31">
              <a:extLst>
                <a:ext uri="{FF2B5EF4-FFF2-40B4-BE49-F238E27FC236}">
                  <a16:creationId xmlns:a16="http://schemas.microsoft.com/office/drawing/2014/main" id="{05CBFBBF-4A7F-4F45-A54E-E0144CC0757A}"/>
                </a:ext>
              </a:extLst>
            </p:cNvPr>
            <p:cNvCxnSpPr>
              <a:cxnSpLocks/>
              <a:stCxn id="7" idx="2"/>
              <a:endCxn id="13" idx="0"/>
            </p:cNvCxnSpPr>
            <p:nvPr/>
          </p:nvCxnSpPr>
          <p:spPr>
            <a:xfrm>
              <a:off x="4149634" y="2957843"/>
              <a:ext cx="4068646" cy="19484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44615519-7374-42E5-B34C-9AC2DDC94275}"/>
                </a:ext>
              </a:extLst>
            </p:cNvPr>
            <p:cNvSpPr/>
            <p:nvPr/>
          </p:nvSpPr>
          <p:spPr>
            <a:xfrm>
              <a:off x="4403734" y="3076435"/>
              <a:ext cx="1222143" cy="396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Owner Shielding: Limited Liability</a:t>
              </a:r>
            </a:p>
          </p:txBody>
        </p:sp>
        <p:sp>
          <p:nvSpPr>
            <p:cNvPr id="64" name="Multiplication Sign 63">
              <a:extLst>
                <a:ext uri="{FF2B5EF4-FFF2-40B4-BE49-F238E27FC236}">
                  <a16:creationId xmlns:a16="http://schemas.microsoft.com/office/drawing/2014/main" id="{7B959685-1F87-43F4-B1B3-723760B6349C}"/>
                </a:ext>
              </a:extLst>
            </p:cNvPr>
            <p:cNvSpPr/>
            <p:nvPr/>
          </p:nvSpPr>
          <p:spPr>
            <a:xfrm>
              <a:off x="5452199" y="3452836"/>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875775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4E6A3-E720-E44F-195F-6E2406FD89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E7979-E5B9-634C-B668-E435A004A550}"/>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C9328749-9A6F-8444-4124-54B4914A0B12}"/>
              </a:ext>
            </a:extLst>
          </p:cNvPr>
          <p:cNvSpPr>
            <a:spLocks noGrp="1"/>
          </p:cNvSpPr>
          <p:nvPr>
            <p:ph idx="1"/>
          </p:nvPr>
        </p:nvSpPr>
        <p:spPr>
          <a:xfrm>
            <a:off x="581194" y="2180498"/>
            <a:ext cx="11029615" cy="4355769"/>
          </a:xfrm>
        </p:spPr>
        <p:txBody>
          <a:bodyPr>
            <a:noAutofit/>
          </a:bodyPr>
          <a:lstStyle/>
          <a:p>
            <a:r>
              <a:rPr lang="en-US" sz="2000" dirty="0"/>
              <a:t>What about liquidation protection? In corporate law, the rules on liquidation protection are largely given effect through the doctrine of capital maintenance.</a:t>
            </a:r>
          </a:p>
          <a:p>
            <a:r>
              <a:rPr lang="en-US" sz="2000" dirty="0"/>
              <a:t>Essentially, the doctrine of capital maintenance is a doctrine that generally precludes the company from returning share capital to shareholders while the company is a going concern (except through permitted mechanisms).</a:t>
            </a:r>
          </a:p>
          <a:p>
            <a:pPr lvl="1"/>
            <a:r>
              <a:rPr lang="en-US" sz="1800" dirty="0"/>
              <a:t>Cf. a bank depositor, who can generally withdraw their deposits on demand. This is not the case for investors in companies!</a:t>
            </a:r>
          </a:p>
          <a:p>
            <a:pPr lvl="1"/>
            <a:r>
              <a:rPr lang="en-US" sz="1800" dirty="0"/>
              <a:t>In some sense, the doctrine of capital maintenance “protects” the company’s assets from the shareholders themselves.</a:t>
            </a:r>
          </a:p>
          <a:p>
            <a:r>
              <a:rPr lang="en-US" sz="2000" dirty="0"/>
              <a:t>Tjio et al (2024): “If there were no rules against the return of capital to shareholders while the company is a going concern, creditors would be forced to monitor very carefully what goes on in the running of the company and this would increase the cost of credit (or even make it unavailable)”.</a:t>
            </a:r>
          </a:p>
        </p:txBody>
      </p:sp>
      <p:sp>
        <p:nvSpPr>
          <p:cNvPr id="4" name="Slide Number Placeholder 3">
            <a:extLst>
              <a:ext uri="{FF2B5EF4-FFF2-40B4-BE49-F238E27FC236}">
                <a16:creationId xmlns:a16="http://schemas.microsoft.com/office/drawing/2014/main" id="{8321189B-6F5D-E382-B6E8-65B84B05345E}"/>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128320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F2D9B-CFC6-B00C-09CD-B30E5E30E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AE920-8BAC-A1AC-8D4F-B059FD4A3693}"/>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A6BFDCBE-C6F2-60A7-6411-99D54C50D5BF}"/>
              </a:ext>
            </a:extLst>
          </p:cNvPr>
          <p:cNvSpPr>
            <a:spLocks noGrp="1"/>
          </p:cNvSpPr>
          <p:nvPr>
            <p:ph idx="1"/>
          </p:nvPr>
        </p:nvSpPr>
        <p:spPr>
          <a:xfrm>
            <a:off x="581194" y="2180498"/>
            <a:ext cx="11029615" cy="4355769"/>
          </a:xfrm>
        </p:spPr>
        <p:txBody>
          <a:bodyPr>
            <a:noAutofit/>
          </a:bodyPr>
          <a:lstStyle/>
          <a:p>
            <a:r>
              <a:rPr lang="en-US" dirty="0"/>
              <a:t>Unfortunately, there are substantial trade-offs involved in having a strict rule where capital contributed by shareholders must be “maintained” in the company for the protection of creditors. </a:t>
            </a:r>
          </a:p>
          <a:p>
            <a:pPr lvl="1"/>
            <a:r>
              <a:rPr lang="en-US" dirty="0"/>
              <a:t>Share capital = the nominal value of what a shareholder has provided to the coy in exchange for his/her shares (as recorded historically on the balance sheet). </a:t>
            </a:r>
          </a:p>
          <a:p>
            <a:pPr lvl="1"/>
            <a:r>
              <a:rPr lang="en-US" dirty="0"/>
              <a:t>After the company has been trading for some time, profits and losses accumulate; and so “share capital” becomes much less meaningful as an indicator of the assets available to creditors. Tjio et al. (2024) thus notes that share capital is really a notional figure, and it can be confusing to talk about “maintaining” it. </a:t>
            </a:r>
          </a:p>
          <a:p>
            <a:r>
              <a:rPr lang="en-US" dirty="0"/>
              <a:t>A rigid adherence to the doctrine ignores the reality that the risk of credit default is largely dependent on the company’s cash-flow (i.e., its ability to pay debts as they fall due), not simply the “health” of the balance sheet. </a:t>
            </a:r>
          </a:p>
          <a:p>
            <a:pPr lvl="1"/>
            <a:r>
              <a:rPr lang="en-US" dirty="0"/>
              <a:t>Furthermore, a company may well be “over-capitalized”, in the sense that the best use of surplus capital is not with the company, but with the shareholders. In that sense, it may be (ex post) efficient to return excess capital to the shareholders, even if this reduces the </a:t>
            </a:r>
            <a:r>
              <a:rPr lang="en-US" dirty="0" err="1"/>
              <a:t>coy’s</a:t>
            </a:r>
            <a:r>
              <a:rPr lang="en-US" dirty="0"/>
              <a:t> share capital. </a:t>
            </a:r>
          </a:p>
          <a:p>
            <a:pPr lvl="1"/>
            <a:r>
              <a:rPr lang="en-US" dirty="0"/>
              <a:t>Thus, exceptions to the rule tend to be quite broad in contemporary corporate law regimes (often via solvency-based mechanisms for capital reductions, buy-backs, and other returns of capital).</a:t>
            </a:r>
          </a:p>
        </p:txBody>
      </p:sp>
      <p:sp>
        <p:nvSpPr>
          <p:cNvPr id="4" name="Slide Number Placeholder 3">
            <a:extLst>
              <a:ext uri="{FF2B5EF4-FFF2-40B4-BE49-F238E27FC236}">
                <a16:creationId xmlns:a16="http://schemas.microsoft.com/office/drawing/2014/main" id="{03759DAB-0C01-D289-8A75-963DEC7E4B54}"/>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654131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3443F-FC26-A780-F695-8784ADE54DB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2BB191-23DF-3E74-E2C0-5A91242E4D93}"/>
              </a:ext>
            </a:extLst>
          </p:cNvPr>
          <p:cNvSpPr>
            <a:spLocks noGrp="1"/>
          </p:cNvSpPr>
          <p:nvPr>
            <p:ph type="sldNum" sz="quarter" idx="12"/>
          </p:nvPr>
        </p:nvSpPr>
        <p:spPr/>
        <p:txBody>
          <a:bodyPr/>
          <a:lstStyle/>
          <a:p>
            <a:fld id="{7128DA7F-F6FE-453F-B8BB-1900E7257DA6}" type="slidenum">
              <a:rPr lang="en-US" smtClean="0"/>
              <a:t>7</a:t>
            </a:fld>
            <a:endParaRPr lang="en-US" dirty="0"/>
          </a:p>
        </p:txBody>
      </p:sp>
      <p:sp>
        <p:nvSpPr>
          <p:cNvPr id="2" name="Title 1">
            <a:extLst>
              <a:ext uri="{FF2B5EF4-FFF2-40B4-BE49-F238E27FC236}">
                <a16:creationId xmlns:a16="http://schemas.microsoft.com/office/drawing/2014/main" id="{203EE884-8727-0D01-D45C-02A62D3AD817}"/>
              </a:ext>
            </a:extLst>
          </p:cNvPr>
          <p:cNvSpPr>
            <a:spLocks noGrp="1"/>
          </p:cNvSpPr>
          <p:nvPr>
            <p:ph type="title" idx="4294967295"/>
          </p:nvPr>
        </p:nvSpPr>
        <p:spPr>
          <a:xfrm>
            <a:off x="0" y="701675"/>
            <a:ext cx="11029950" cy="1014413"/>
          </a:xfrm>
        </p:spPr>
        <p:txBody>
          <a:bodyPr/>
          <a:lstStyle/>
          <a:p>
            <a:r>
              <a:rPr lang="en-US" dirty="0"/>
              <a:t>Introduction and theoretical background</a:t>
            </a:r>
          </a:p>
        </p:txBody>
      </p:sp>
      <p:pic>
        <p:nvPicPr>
          <p:cNvPr id="6" name="Picture 5">
            <a:extLst>
              <a:ext uri="{FF2B5EF4-FFF2-40B4-BE49-F238E27FC236}">
                <a16:creationId xmlns:a16="http://schemas.microsoft.com/office/drawing/2014/main" id="{43C3F8B1-5A5F-9079-F14D-E8E6E7E774C9}"/>
              </a:ext>
            </a:extLst>
          </p:cNvPr>
          <p:cNvPicPr>
            <a:picLocks noChangeAspect="1"/>
          </p:cNvPicPr>
          <p:nvPr/>
        </p:nvPicPr>
        <p:blipFill>
          <a:blip r:embed="rId3"/>
          <a:stretch>
            <a:fillRect/>
          </a:stretch>
        </p:blipFill>
        <p:spPr>
          <a:xfrm>
            <a:off x="1751291" y="162910"/>
            <a:ext cx="8466796" cy="6532179"/>
          </a:xfrm>
          <a:prstGeom prst="rect">
            <a:avLst/>
          </a:prstGeom>
        </p:spPr>
      </p:pic>
    </p:spTree>
    <p:extLst>
      <p:ext uri="{BB962C8B-B14F-4D97-AF65-F5344CB8AC3E}">
        <p14:creationId xmlns:p14="http://schemas.microsoft.com/office/powerpoint/2010/main" val="3547773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Because capital maintenance is closely linked with creditor protection, many facets of the doctrine are closely associated with insolvency-law avoidance provisions (e.g., transactions defrauding creditors under s 438 of the Insolvency, Restructuring and Dissolution Act; transactions at an undervalue, etc.) — which are outside the scope of our course.</a:t>
            </a:r>
          </a:p>
          <a:p>
            <a:r>
              <a:rPr lang="en-US" sz="2000" dirty="0"/>
              <a:t>Nevertheless, despite having been progressively watered down over the years, the doctrine remains an integral part of Corporate Law.</a:t>
            </a:r>
          </a:p>
          <a:p>
            <a:r>
              <a:rPr lang="en-US" sz="2000" dirty="0"/>
              <a:t>We begin with a definitional discussion of share capital and permitted capital returns.</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1273720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84BEF-1D52-7618-E969-BE4CEDE7E7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E07FC-4110-DB2C-A433-5F1E7BEA7349}"/>
              </a:ext>
            </a:extLst>
          </p:cNvPr>
          <p:cNvSpPr>
            <a:spLocks noGrp="1"/>
          </p:cNvSpPr>
          <p:nvPr>
            <p:ph type="title"/>
          </p:nvPr>
        </p:nvSpPr>
        <p:spPr/>
        <p:txBody>
          <a:bodyPr/>
          <a:lstStyle/>
          <a:p>
            <a:r>
              <a:rPr lang="en-US" dirty="0"/>
              <a:t>Permitted Capital Returns: distributions and dividends</a:t>
            </a:r>
          </a:p>
        </p:txBody>
      </p:sp>
      <p:sp>
        <p:nvSpPr>
          <p:cNvPr id="3" name="Content Placeholder 2">
            <a:extLst>
              <a:ext uri="{FF2B5EF4-FFF2-40B4-BE49-F238E27FC236}">
                <a16:creationId xmlns:a16="http://schemas.microsoft.com/office/drawing/2014/main" id="{A6CFF7E9-41A0-61DA-E3C2-49B48E95DD74}"/>
              </a:ext>
            </a:extLst>
          </p:cNvPr>
          <p:cNvSpPr>
            <a:spLocks noGrp="1"/>
          </p:cNvSpPr>
          <p:nvPr>
            <p:ph idx="1"/>
          </p:nvPr>
        </p:nvSpPr>
        <p:spPr>
          <a:xfrm>
            <a:off x="581194" y="2180498"/>
            <a:ext cx="11029615" cy="4355769"/>
          </a:xfrm>
        </p:spPr>
        <p:txBody>
          <a:bodyPr>
            <a:noAutofit/>
          </a:bodyPr>
          <a:lstStyle/>
          <a:p>
            <a:r>
              <a:rPr lang="en-US" sz="2000" dirty="0"/>
              <a:t>Share capital = the (historical) consideration of what shareholders have provided to the coy in exchange for their shares (as recorded as share capital).</a:t>
            </a:r>
          </a:p>
          <a:p>
            <a:r>
              <a:rPr lang="en-US" sz="2000" dirty="0"/>
              <a:t>As the company trades over time, the accumulated losses/profits of the company will tend to overwhelm this historical notion of share capital.</a:t>
            </a:r>
          </a:p>
          <a:p>
            <a:r>
              <a:rPr lang="en-US" sz="2000" dirty="0"/>
              <a:t>Thus, when a company makes “returns” to shareholders by distributing dividends out of its accumulated profits, this will not (in many cases) engage share capital at all. </a:t>
            </a:r>
          </a:p>
          <a:p>
            <a:pPr lvl="1"/>
            <a:r>
              <a:rPr lang="en-US" sz="1800" dirty="0"/>
              <a:t>Intuitively, one can think of this as income derived without touching the principal investment.</a:t>
            </a:r>
          </a:p>
          <a:p>
            <a:r>
              <a:rPr lang="en-US" sz="2000" dirty="0"/>
              <a:t>Tjio et al (2024): “Dividends are only payable out of corporate profits and hence are not objectionable from a creditor standpoint, so long as they do not affect the capital yardstick described above.”</a:t>
            </a:r>
          </a:p>
          <a:p>
            <a:endParaRPr lang="en-US" dirty="0"/>
          </a:p>
        </p:txBody>
      </p:sp>
      <p:sp>
        <p:nvSpPr>
          <p:cNvPr id="4" name="Slide Number Placeholder 3">
            <a:extLst>
              <a:ext uri="{FF2B5EF4-FFF2-40B4-BE49-F238E27FC236}">
                <a16:creationId xmlns:a16="http://schemas.microsoft.com/office/drawing/2014/main" id="{1F9403F3-1932-EB54-CB92-96FE30F01C34}"/>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317332788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11369</TotalTime>
  <Words>5731</Words>
  <Application>Microsoft Office PowerPoint</Application>
  <PresentationFormat>Widescreen</PresentationFormat>
  <Paragraphs>235</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Calibri</vt:lpstr>
      <vt:lpstr>Gill Sans MT</vt:lpstr>
      <vt:lpstr>Wingdings 2</vt:lpstr>
      <vt:lpstr>Dividend</vt:lpstr>
      <vt:lpstr>Company Law  READING LIST 6: CAPITAL MAINTENANCE</vt:lpstr>
      <vt:lpstr>Capital MAINTENANCE</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Permitted Capital Returns: distributions and dividends</vt:lpstr>
      <vt:lpstr>Permitted Capital Returns: distributions and dividends</vt:lpstr>
      <vt:lpstr>Permitted Capital Returns: distributions and dividends</vt:lpstr>
      <vt:lpstr>Permitted Capital Returns: distributions and dividends</vt:lpstr>
      <vt:lpstr>Permitted Capital Returns: distributions and dividends</vt:lpstr>
      <vt:lpstr>Permitted Capital Returns: distributions and dividends</vt:lpstr>
      <vt:lpstr>Authorised capital reduction: Statutory Procedure</vt:lpstr>
      <vt:lpstr>Authorised capital reduction: Statutory Procedure</vt:lpstr>
      <vt:lpstr>Authorised capital reduction: Statutory Procedure</vt:lpstr>
      <vt:lpstr>Authorised capital reduction: Statutory Procedure</vt:lpstr>
      <vt:lpstr>Authorised capital reduction: Statutory Procedure</vt:lpstr>
      <vt:lpstr>Authorised capital reduction: share buybacks</vt:lpstr>
      <vt:lpstr>Authorised capital reduction: share buybacks</vt:lpstr>
      <vt:lpstr>Authorised capital reduction: share buybacks</vt:lpstr>
      <vt:lpstr>Authorised capital reduction: share buybacks</vt:lpstr>
      <vt:lpstr>Authorised capital reduction: share buybacks</vt:lpstr>
      <vt:lpstr>Authorised capital reduction: share buybacks</vt:lpstr>
      <vt:lpstr>Authorised capital reduction: share buybacks</vt:lpstr>
      <vt:lpstr>Authorised capital reduction: share buybacks</vt:lpstr>
      <vt:lpstr>Authorised capital reduction: share buybacks</vt:lpstr>
      <vt:lpstr>Authorised capital reduction: share buybacks</vt:lpstr>
      <vt:lpstr>Authorised capital reduction: share buybacks</vt:lpstr>
      <vt:lpstr>Authorised capital reduction: share buybacks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750</cp:revision>
  <dcterms:created xsi:type="dcterms:W3CDTF">2020-08-23T16:07:02Z</dcterms:created>
  <dcterms:modified xsi:type="dcterms:W3CDTF">2026-01-08T01:49:02Z</dcterms:modified>
</cp:coreProperties>
</file>