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29"/>
  </p:notesMasterIdLst>
  <p:sldIdLst>
    <p:sldId id="256" r:id="rId2"/>
    <p:sldId id="258" r:id="rId3"/>
    <p:sldId id="265" r:id="rId4"/>
    <p:sldId id="385" r:id="rId5"/>
    <p:sldId id="386" r:id="rId6"/>
    <p:sldId id="387" r:id="rId7"/>
    <p:sldId id="339" r:id="rId8"/>
    <p:sldId id="388" r:id="rId9"/>
    <p:sldId id="390" r:id="rId10"/>
    <p:sldId id="396" r:id="rId11"/>
    <p:sldId id="397" r:id="rId12"/>
    <p:sldId id="398" r:id="rId13"/>
    <p:sldId id="341" r:id="rId14"/>
    <p:sldId id="399" r:id="rId15"/>
    <p:sldId id="420" r:id="rId16"/>
    <p:sldId id="400" r:id="rId17"/>
    <p:sldId id="401" r:id="rId18"/>
    <p:sldId id="402" r:id="rId19"/>
    <p:sldId id="403" r:id="rId20"/>
    <p:sldId id="421" r:id="rId21"/>
    <p:sldId id="404" r:id="rId22"/>
    <p:sldId id="405" r:id="rId23"/>
    <p:sldId id="411" r:id="rId24"/>
    <p:sldId id="342" r:id="rId25"/>
    <p:sldId id="412" r:id="rId26"/>
    <p:sldId id="413" r:id="rId27"/>
    <p:sldId id="337"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923" autoAdjust="0"/>
    <p:restoredTop sz="85831" autoAdjust="0"/>
  </p:normalViewPr>
  <p:slideViewPr>
    <p:cSldViewPr snapToGrid="0">
      <p:cViewPr varScale="1">
        <p:scale>
          <a:sx n="93" d="100"/>
          <a:sy n="93" d="100"/>
        </p:scale>
        <p:origin x="651" y="42"/>
      </p:cViewPr>
      <p:guideLst/>
    </p:cSldViewPr>
  </p:slideViewPr>
  <p:notesTextViewPr>
    <p:cViewPr>
      <p:scale>
        <a:sx n="1" d="1"/>
        <a:sy n="1" d="1"/>
      </p:scale>
      <p:origin x="0" y="0"/>
    </p:cViewPr>
  </p:notesTextViewPr>
  <p:notesViewPr>
    <p:cSldViewPr snapToGrid="0">
      <p:cViewPr varScale="1">
        <p:scale>
          <a:sx n="79" d="100"/>
          <a:sy n="79" d="100"/>
        </p:scale>
        <p:origin x="4080" y="2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9/14/2025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a:p>
        </p:txBody>
      </p:sp>
    </p:spTree>
    <p:extLst>
      <p:ext uri="{BB962C8B-B14F-4D97-AF65-F5344CB8AC3E}">
        <p14:creationId xmlns:p14="http://schemas.microsoft.com/office/powerpoint/2010/main" val="18340113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a:p>
        </p:txBody>
      </p:sp>
    </p:spTree>
    <p:extLst>
      <p:ext uri="{BB962C8B-B14F-4D97-AF65-F5344CB8AC3E}">
        <p14:creationId xmlns:p14="http://schemas.microsoft.com/office/powerpoint/2010/main" val="42758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a:p>
        </p:txBody>
      </p:sp>
    </p:spTree>
    <p:extLst>
      <p:ext uri="{BB962C8B-B14F-4D97-AF65-F5344CB8AC3E}">
        <p14:creationId xmlns:p14="http://schemas.microsoft.com/office/powerpoint/2010/main" val="4242828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a:p>
        </p:txBody>
      </p:sp>
    </p:spTree>
    <p:extLst>
      <p:ext uri="{BB962C8B-B14F-4D97-AF65-F5344CB8AC3E}">
        <p14:creationId xmlns:p14="http://schemas.microsoft.com/office/powerpoint/2010/main" val="1059709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a:p>
        </p:txBody>
      </p:sp>
    </p:spTree>
    <p:extLst>
      <p:ext uri="{BB962C8B-B14F-4D97-AF65-F5344CB8AC3E}">
        <p14:creationId xmlns:p14="http://schemas.microsoft.com/office/powerpoint/2010/main" val="4073906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a:p>
        </p:txBody>
      </p:sp>
    </p:spTree>
    <p:extLst>
      <p:ext uri="{BB962C8B-B14F-4D97-AF65-F5344CB8AC3E}">
        <p14:creationId xmlns:p14="http://schemas.microsoft.com/office/powerpoint/2010/main" val="14558657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a:p>
        </p:txBody>
      </p:sp>
    </p:spTree>
    <p:extLst>
      <p:ext uri="{BB962C8B-B14F-4D97-AF65-F5344CB8AC3E}">
        <p14:creationId xmlns:p14="http://schemas.microsoft.com/office/powerpoint/2010/main" val="7998213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a:p>
        </p:txBody>
      </p:sp>
    </p:spTree>
    <p:extLst>
      <p:ext uri="{BB962C8B-B14F-4D97-AF65-F5344CB8AC3E}">
        <p14:creationId xmlns:p14="http://schemas.microsoft.com/office/powerpoint/2010/main" val="15453090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a:p>
        </p:txBody>
      </p:sp>
    </p:spTree>
    <p:extLst>
      <p:ext uri="{BB962C8B-B14F-4D97-AF65-F5344CB8AC3E}">
        <p14:creationId xmlns:p14="http://schemas.microsoft.com/office/powerpoint/2010/main" val="20704525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a:p>
        </p:txBody>
      </p:sp>
    </p:spTree>
    <p:extLst>
      <p:ext uri="{BB962C8B-B14F-4D97-AF65-F5344CB8AC3E}">
        <p14:creationId xmlns:p14="http://schemas.microsoft.com/office/powerpoint/2010/main" val="3895156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a:p>
        </p:txBody>
      </p:sp>
    </p:spTree>
    <p:extLst>
      <p:ext uri="{BB962C8B-B14F-4D97-AF65-F5344CB8AC3E}">
        <p14:creationId xmlns:p14="http://schemas.microsoft.com/office/powerpoint/2010/main" val="14558657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a:p>
        </p:txBody>
      </p:sp>
    </p:spTree>
    <p:extLst>
      <p:ext uri="{BB962C8B-B14F-4D97-AF65-F5344CB8AC3E}">
        <p14:creationId xmlns:p14="http://schemas.microsoft.com/office/powerpoint/2010/main" val="3139476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a:p>
        </p:txBody>
      </p:sp>
    </p:spTree>
    <p:extLst>
      <p:ext uri="{BB962C8B-B14F-4D97-AF65-F5344CB8AC3E}">
        <p14:creationId xmlns:p14="http://schemas.microsoft.com/office/powerpoint/2010/main" val="15677329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a:p>
        </p:txBody>
      </p:sp>
    </p:spTree>
    <p:extLst>
      <p:ext uri="{BB962C8B-B14F-4D97-AF65-F5344CB8AC3E}">
        <p14:creationId xmlns:p14="http://schemas.microsoft.com/office/powerpoint/2010/main" val="2880463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a:p>
        </p:txBody>
      </p:sp>
    </p:spTree>
    <p:extLst>
      <p:ext uri="{BB962C8B-B14F-4D97-AF65-F5344CB8AC3E}">
        <p14:creationId xmlns:p14="http://schemas.microsoft.com/office/powerpoint/2010/main" val="38012102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a:p>
        </p:txBody>
      </p:sp>
    </p:spTree>
    <p:extLst>
      <p:ext uri="{BB962C8B-B14F-4D97-AF65-F5344CB8AC3E}">
        <p14:creationId xmlns:p14="http://schemas.microsoft.com/office/powerpoint/2010/main" val="33849525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a:p>
        </p:txBody>
      </p:sp>
    </p:spTree>
    <p:extLst>
      <p:ext uri="{BB962C8B-B14F-4D97-AF65-F5344CB8AC3E}">
        <p14:creationId xmlns:p14="http://schemas.microsoft.com/office/powerpoint/2010/main" val="16055769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a:p>
        </p:txBody>
      </p:sp>
    </p:spTree>
    <p:extLst>
      <p:ext uri="{BB962C8B-B14F-4D97-AF65-F5344CB8AC3E}">
        <p14:creationId xmlns:p14="http://schemas.microsoft.com/office/powerpoint/2010/main" val="2385473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a:p>
        </p:txBody>
      </p:sp>
    </p:spTree>
    <p:extLst>
      <p:ext uri="{BB962C8B-B14F-4D97-AF65-F5344CB8AC3E}">
        <p14:creationId xmlns:p14="http://schemas.microsoft.com/office/powerpoint/2010/main" val="2525846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a:p>
        </p:txBody>
      </p:sp>
    </p:spTree>
    <p:extLst>
      <p:ext uri="{BB962C8B-B14F-4D97-AF65-F5344CB8AC3E}">
        <p14:creationId xmlns:p14="http://schemas.microsoft.com/office/powerpoint/2010/main" val="2146574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a:p>
        </p:txBody>
      </p:sp>
    </p:spTree>
    <p:extLst>
      <p:ext uri="{BB962C8B-B14F-4D97-AF65-F5344CB8AC3E}">
        <p14:creationId xmlns:p14="http://schemas.microsoft.com/office/powerpoint/2010/main" val="26383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a:p>
        </p:txBody>
      </p:sp>
    </p:spTree>
    <p:extLst>
      <p:ext uri="{BB962C8B-B14F-4D97-AF65-F5344CB8AC3E}">
        <p14:creationId xmlns:p14="http://schemas.microsoft.com/office/powerpoint/2010/main" val="7294613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a:p>
        </p:txBody>
      </p:sp>
    </p:spTree>
    <p:extLst>
      <p:ext uri="{BB962C8B-B14F-4D97-AF65-F5344CB8AC3E}">
        <p14:creationId xmlns:p14="http://schemas.microsoft.com/office/powerpoint/2010/main" val="675256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Companies may be limited liability companies or unlimited liability companies. A limited company is one in which the liability of the members to contribute to the assets of the company, available for distribution upon its winding up, is limited to a fixed sum. In unlimited companies, there is no limit placed on the liability of the members in relation to the debts of the company when a winding up occurs. Such companies are generally rare in the commercial arena, since one of the foremost reasons for </a:t>
            </a:r>
            <a:r>
              <a:rPr lang="en-US" dirty="0" err="1"/>
              <a:t>utilising</a:t>
            </a:r>
            <a:r>
              <a:rPr lang="en-US" dirty="0"/>
              <a:t> the corporate structure for business is the benefit of limited liability for its members. The company itself, being a legal person in its own right, is liable to repay </a:t>
            </a:r>
            <a:r>
              <a:rPr lang="en-US" dirty="0" err="1"/>
              <a:t>evecy</a:t>
            </a:r>
            <a:r>
              <a:rPr lang="en-US" dirty="0"/>
              <a:t> cent it owes to its creditors. If it is unable to do so, it may be wound up and its assets distributed to </a:t>
            </a:r>
            <a:r>
              <a:rPr lang="en-US" dirty="0" err="1"/>
              <a:t>settle.its</a:t>
            </a:r>
            <a:r>
              <a:rPr lang="en-US" dirty="0"/>
              <a:t> debts (see Chapter 17). </a:t>
            </a:r>
          </a:p>
          <a:p>
            <a:endParaRPr lang="en-US" dirty="0"/>
          </a:p>
          <a:p>
            <a:r>
              <a:rPr lang="en-US" dirty="0"/>
              <a:t>[1.34] A company may be limited by shares or by guarantee. In a company limited by shares, the capital of the company is divided into shares and each shareholder contributes or agrees to contribute a certain sum to the capital measured by reference to the number of shares held or acquired. The shareholder's liability to contribute, therefore, is limited to that amount (if any) that remains unpaid on his shares in the event of a winding up of the company. [1.35] </a:t>
            </a:r>
          </a:p>
          <a:p>
            <a:r>
              <a:rPr lang="en-US" dirty="0"/>
              <a:t>A company limited by guarantee is one in which the member's liability is limited by the constitution to the amount that he has undertaken (hence the 'guarantee') to contribute to the assets of the company in the event of its liquidation. This is typically a small amount. Such companies are usually used for non-profit-making purposes. There are basically two reasons for this. First, these companies have no actual paid-up capital and have to rely purely on outside sources for funds. The lack of a starting capital means that it would be </a:t>
            </a:r>
            <a:r>
              <a:rPr lang="en-US" dirty="0" err="1"/>
              <a:t>unreaiistic</a:t>
            </a:r>
            <a:r>
              <a:rPr lang="en-US" dirty="0"/>
              <a:t> to expect commercial companies to adopt this structure. Secondly, the desire for some return on the investment of the members, which is the very reason for investing in a profit-making venture in the first place, requires some mechanism like a share structure to effect. Hence, companies limited by guarantee are usually recreational clubs or charities, which tend to have smaller capital requirements, and no real need for a profit distribution mechanism</a:t>
            </a:r>
            <a:br>
              <a:rPr lang="en-US" dirty="0"/>
            </a:br>
            <a:br>
              <a:rPr lang="en-US" dirty="0"/>
            </a:br>
            <a:br>
              <a:rPr lang="en-US" dirty="0"/>
            </a:br>
            <a:r>
              <a:rPr lang="en-US" dirty="0"/>
              <a:t>Only companies with a share capital may be incorporated as a private company (s 18 of the Companies Act). A private company is required to have the epithet 'Private Limited' or 'Pte Ltd' following its name. The Companies Act stipulates that a company is a private limited company only if its constitution provides for the following: </a:t>
            </a:r>
            <a:r>
              <a:rPr lang="en-US" dirty="0" err="1"/>
              <a:t>Ii</a:t>
            </a:r>
            <a:r>
              <a:rPr lang="en-US" dirty="0"/>
              <a:t>) a restriction on the members' right to transfer shares in the company (for example, by requiring that existing members be given the right to purchase the shares before they are offered to others or requiring the approval of the board of directors for the sale); and (ii) a limitation of the number of members which the company may have at any one time to 50.</a:t>
            </a:r>
            <a:br>
              <a:rPr lang="en-US" dirty="0"/>
            </a:br>
            <a:br>
              <a:rPr lang="en-US" dirty="0"/>
            </a:br>
            <a:r>
              <a:rPr lang="en-US" dirty="0"/>
              <a:t>The Companies Act stipulates that a company is a private limited company only if its constitution provides for the following: </a:t>
            </a:r>
            <a:r>
              <a:rPr lang="en-US" dirty="0" err="1"/>
              <a:t>Ii</a:t>
            </a:r>
            <a:r>
              <a:rPr lang="en-US" dirty="0"/>
              <a:t>) a restriction on the members' right to transfer shares in the company (for example, by requiring that existing members be given the right to purchase the shares before they are offered to others or requiring the approval of the board of directors for the sale); and (ii) a limitation of the number of members which the company may have at any one time to 50. [1.37] Private companies therefore tend to be small. A public company is defined in section 4 of the Companies Act as any company that does not fall within the statutory definition of a 'private company'. It follows that a company limited by guarantee, which cannot be registered with a share capital (s 17(5) of the Companies Act) is, by definition, a public company. Where the public company is one with a share capital, its shares are usually, although not necessarily, listed on a stock exchange. Listing allows the company's shares to be readily traded. This makes raising funds for the company's purposes that much easier as people are generally more ready to invest in the company where there is a ready market for the shares (see Chapter 14)</a:t>
            </a:r>
          </a:p>
          <a:p>
            <a:endParaRPr lang="en-US" dirty="0"/>
          </a:p>
          <a:p>
            <a:r>
              <a:rPr lang="en-US" dirty="0"/>
              <a:t>Private companies may be exempt private companies, or small companies. Exempt private companies are companies with no more than 20 members and whose shares are not held directly or indirectly by any corporation. Exempt companies enjoy greater freedom from certain provisions of the companies legislation designed to protect creditors and the investing public. Specifically, an exempt private company is not restricted from making loans to its directors, or from entering into other restricted transactions (s 162 of the Companies Act). An exempt private company that is solvent is also not required to file financial statements with its annual return if a declaration of solvency is provided (reg 36 of ··-: the-€</a:t>
            </a:r>
            <a:r>
              <a:rPr lang="en-US" dirty="0" err="1"/>
              <a:t>ompanies</a:t>
            </a:r>
            <a:r>
              <a:rPr lang="en-US" dirty="0"/>
              <a:t> (</a:t>
            </a:r>
            <a:r>
              <a:rPr lang="en-US" dirty="0" err="1"/>
              <a:t>FHii,g</a:t>
            </a:r>
            <a:r>
              <a:rPr lang="en-US" dirty="0"/>
              <a:t> of Documents) Regulations (Cap 50, </a:t>
            </a:r>
            <a:r>
              <a:rPr lang="en-US" dirty="0" err="1"/>
              <a:t>Rg</a:t>
            </a:r>
            <a:r>
              <a:rPr lang="en-US" dirty="0"/>
              <a:t> 7, 2005 Rev Ed)). This means that the financial data for these companies can remain outside of the public domain.</a:t>
            </a:r>
            <a:br>
              <a:rPr lang="en-US" dirty="0"/>
            </a:br>
            <a:br>
              <a:rPr lang="en-US" dirty="0"/>
            </a:br>
            <a:r>
              <a:rPr lang="en-US" dirty="0"/>
              <a:t>A 'small company', unlike the exempt private company, is not defined by reference to the number or type of its members. Instead, small </a:t>
            </a:r>
            <a:r>
              <a:rPr lang="en-US" dirty="0" err="1"/>
              <a:t>colnpanies</a:t>
            </a:r>
            <a:r>
              <a:rPr lang="en-US" dirty="0"/>
              <a:t> are defined by reference to the value of its revenue or assets, and the size of its workforce (s 205((5) and the Thirteenth Schedule of the Companies Act). A private company is considered a small company from a particular financial year if it satisfies any two of the following criteria for each of the two financial years immediately preceding the reference financial year: (</a:t>
            </a:r>
            <a:r>
              <a:rPr lang="en-US" dirty="0" err="1"/>
              <a:t>i</a:t>
            </a:r>
            <a:r>
              <a:rPr lang="en-US" dirty="0"/>
              <a:t>) the revenue of the company for each financial year does not exceed $10 million; (ii) the value of the company's total assets at the end of each financial year does not exceed $ JO million; (iii) it has at the end of each financial year not more than 50 employees. [1.40] Small companies enjoy freedom from certain audit requirements (s 205C of the Companies Act; see Chapter 8) as long as they qualify as small companies.</a:t>
            </a:r>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a:p>
        </p:txBody>
      </p:sp>
    </p:spTree>
    <p:extLst>
      <p:ext uri="{BB962C8B-B14F-4D97-AF65-F5344CB8AC3E}">
        <p14:creationId xmlns:p14="http://schemas.microsoft.com/office/powerpoint/2010/main" val="2964585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a:p>
        </p:txBody>
      </p:sp>
    </p:spTree>
    <p:extLst>
      <p:ext uri="{BB962C8B-B14F-4D97-AF65-F5344CB8AC3E}">
        <p14:creationId xmlns:p14="http://schemas.microsoft.com/office/powerpoint/2010/main" val="3214835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9/14/2025</a:t>
            </a:fld>
            <a:endParaRPr lang="en-US"/>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9/14/2025</a:t>
            </a:fld>
            <a:endParaRPr lang="en-US"/>
          </a:p>
        </p:txBody>
      </p:sp>
      <p:sp>
        <p:nvSpPr>
          <p:cNvPr id="5" name="Footer Placeholder 4"/>
          <p:cNvSpPr>
            <a:spLocks noGrp="1"/>
          </p:cNvSpPr>
          <p:nvPr>
            <p:ph type="ftr" sz="quarter" idx="11"/>
          </p:nvPr>
        </p:nvSpPr>
        <p:spPr>
          <a:xfrm>
            <a:off x="774925" y="5951813"/>
            <a:ext cx="7896279" cy="365125"/>
          </a:xfrm>
        </p:spPr>
        <p:txBody>
          <a:bodyPr/>
          <a:lstStyle/>
          <a:p>
            <a:endParaRPr lang="en-US"/>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9/14/2025</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9/14/2025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9/14/2025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9/14/2025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9/14/2025</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9/14/2025</a:t>
            </a:fld>
            <a:endParaRPr lang="en-US"/>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jZwDtpfth9Q?feature=oembed" TargetMode="Externa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AUDy57BK-rU?feature=oembed" TargetMode="Externa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1" y="10"/>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2069"/>
            <a:ext cx="3412067" cy="2971801"/>
          </a:xfrm>
        </p:spPr>
        <p:txBody>
          <a:bodyPr>
            <a:normAutofit/>
          </a:bodyPr>
          <a:lstStyle/>
          <a:p>
            <a:pPr>
              <a:lnSpc>
                <a:spcPct val="90000"/>
              </a:lnSpc>
            </a:pPr>
            <a:r>
              <a:rPr lang="en-US" sz="2800" dirty="0">
                <a:solidFill>
                  <a:srgbClr val="FFFFFF"/>
                </a:solidFill>
              </a:rPr>
              <a:t>Company Law (LC2008C)</a:t>
            </a:r>
            <a:br>
              <a:rPr lang="en-US" sz="2800" dirty="0">
                <a:solidFill>
                  <a:srgbClr val="FFFFFF"/>
                </a:solidFill>
              </a:rPr>
            </a:br>
            <a:r>
              <a:rPr lang="en-US" sz="2800" dirty="0">
                <a:solidFill>
                  <a:srgbClr val="FFFFFF"/>
                </a:solidFill>
              </a:rPr>
              <a:t>3. Corporate Personality and Attributes (PART 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INCORPORATION and its alternatives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rmAutofit/>
          </a:bodyPr>
          <a:lstStyle/>
          <a:p>
            <a:r>
              <a:rPr lang="en-US" sz="2400" dirty="0"/>
              <a:t>What is the procedure for incorporation?</a:t>
            </a:r>
          </a:p>
          <a:p>
            <a:pPr lvl="1"/>
            <a:r>
              <a:rPr lang="en-US" sz="2200" dirty="0"/>
              <a:t>Must chose an appropriate name which will not be refused by the registrar (s 27)</a:t>
            </a:r>
          </a:p>
          <a:p>
            <a:pPr lvl="1"/>
            <a:r>
              <a:rPr lang="en-US" sz="2200" dirty="0"/>
              <a:t>Obtain approval and licenses</a:t>
            </a:r>
          </a:p>
          <a:p>
            <a:pPr lvl="1"/>
            <a:r>
              <a:rPr lang="en-US" sz="2200" b="1" dirty="0"/>
              <a:t>Prepare constitution (s 22)</a:t>
            </a:r>
          </a:p>
          <a:p>
            <a:pPr lvl="1"/>
            <a:r>
              <a:rPr lang="en-US" sz="2200" dirty="0"/>
              <a:t>Lodge incorporation papers and pay fees (s 19(1))</a:t>
            </a:r>
          </a:p>
          <a:p>
            <a:pPr lvl="1"/>
            <a:r>
              <a:rPr lang="en-US" sz="2200" dirty="0"/>
              <a:t>Notice of incorporation (s19(4), 19(7))</a:t>
            </a:r>
          </a:p>
          <a:p>
            <a:r>
              <a:rPr lang="en-US" sz="2400" dirty="0"/>
              <a:t>NB: We will not teach procedure in this course unless it has substantive implications…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a:p>
        </p:txBody>
      </p:sp>
    </p:spTree>
    <p:extLst>
      <p:ext uri="{BB962C8B-B14F-4D97-AF65-F5344CB8AC3E}">
        <p14:creationId xmlns:p14="http://schemas.microsoft.com/office/powerpoint/2010/main" val="2756225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4" name="Rectangle 13">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6" name="Rectangle 15">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8" name="Rectangle 17">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20" name="Rectangle 19">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Online Media 6" title="Choosing a Company or Business Name">
            <a:hlinkClick r:id="" action="ppaction://media"/>
            <a:extLst>
              <a:ext uri="{FF2B5EF4-FFF2-40B4-BE49-F238E27FC236}">
                <a16:creationId xmlns:a16="http://schemas.microsoft.com/office/drawing/2014/main" id="{6A9D9837-39FD-4179-B636-EB0AFDF14B8D}"/>
              </a:ext>
            </a:extLst>
          </p:cNvPr>
          <p:cNvPicPr>
            <a:picLocks noRot="1" noChangeAspect="1"/>
          </p:cNvPicPr>
          <p:nvPr>
            <a:videoFile r:link="rId1"/>
          </p:nvPr>
        </p:nvPicPr>
        <p:blipFill>
          <a:blip r:embed="rId4"/>
          <a:stretch>
            <a:fillRect/>
          </a:stretch>
        </p:blipFill>
        <p:spPr>
          <a:xfrm>
            <a:off x="771440" y="1640652"/>
            <a:ext cx="6834511" cy="3844412"/>
          </a:xfrm>
          <a:prstGeom prst="rect">
            <a:avLst/>
          </a:prstGeom>
        </p:spPr>
      </p:pic>
      <p:sp>
        <p:nvSpPr>
          <p:cNvPr id="22" name="Rectangle 21">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8296275" y="1419225"/>
            <a:ext cx="3081576" cy="2085869"/>
          </a:xfrm>
        </p:spPr>
        <p:txBody>
          <a:bodyPr vert="horz" lIns="91440" tIns="45720" rIns="91440" bIns="45720" rtlCol="0" anchor="b">
            <a:normAutofit/>
          </a:bodyPr>
          <a:lstStyle/>
          <a:p>
            <a:pPr defTabSz="457200"/>
            <a:r>
              <a:rPr lang="en-US" dirty="0"/>
              <a:t>INCORPORATION and its alternatives</a:t>
            </a:r>
            <a:endParaRPr lang="en-US" dirty="0">
              <a:solidFill>
                <a:srgbClr val="FFFFFF"/>
              </a:solidFill>
            </a:endParaRP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11</a:t>
            </a:fld>
            <a:endParaRPr lang="en-US">
              <a:solidFill>
                <a:schemeClr val="accent1">
                  <a:lumMod val="75000"/>
                  <a:lumOff val="25000"/>
                </a:schemeClr>
              </a:solidFill>
            </a:endParaRPr>
          </a:p>
        </p:txBody>
      </p:sp>
    </p:spTree>
    <p:extLst>
      <p:ext uri="{BB962C8B-B14F-4D97-AF65-F5344CB8AC3E}">
        <p14:creationId xmlns:p14="http://schemas.microsoft.com/office/powerpoint/2010/main" val="671756037"/>
      </p:ext>
    </p:extLst>
  </p:cSld>
  <p:clrMapOvr>
    <a:masterClrMapping/>
  </p:clrMapOvr>
  <p:timing>
    <p:tnLst>
      <p:par>
        <p:cTn id="1" dur="indefinite" restart="never" nodeType="tmRoot">
          <p:childTnLst>
            <p:video>
              <p:cMediaNode vol="80000">
                <p:cTn id="2" fill="hold" display="0">
                  <p:stCondLst>
                    <p:cond delay="indefinite"/>
                  </p:stCondLst>
                </p:cTn>
                <p:tgtEl>
                  <p:spTgt spid="7"/>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0">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group of people sitting at a desk&#10;&#10;Description automatically generated">
            <a:extLst>
              <a:ext uri="{FF2B5EF4-FFF2-40B4-BE49-F238E27FC236}">
                <a16:creationId xmlns:a16="http://schemas.microsoft.com/office/drawing/2014/main" id="{B134851C-9493-41F7-ADE4-7338875B9D1A}"/>
              </a:ext>
            </a:extLst>
          </p:cNvPr>
          <p:cNvPicPr>
            <a:picLocks noChangeAspect="1"/>
          </p:cNvPicPr>
          <p:nvPr/>
        </p:nvPicPr>
        <p:blipFill rotWithShape="1">
          <a:blip r:embed="rId3">
            <a:extLst>
              <a:ext uri="{28A0092B-C50C-407E-A947-70E740481C1C}">
                <a14:useLocalDpi xmlns:a14="http://schemas.microsoft.com/office/drawing/2010/main" val="0"/>
              </a:ext>
            </a:extLst>
          </a:blip>
          <a:srcRect r="21617" b="9092"/>
          <a:stretch/>
        </p:blipFill>
        <p:spPr>
          <a:xfrm>
            <a:off x="20" y="10"/>
            <a:ext cx="12191980" cy="6857990"/>
          </a:xfrm>
          <a:prstGeom prst="rect">
            <a:avLst/>
          </a:prstGeom>
        </p:spPr>
      </p:pic>
      <p:grpSp>
        <p:nvGrpSpPr>
          <p:cNvPr id="13" name="Group 12">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14" name="Rectangle 13">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5" name="Rectangle 14">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4200" y="1006956"/>
            <a:ext cx="3412067" cy="1372177"/>
          </a:xfrm>
        </p:spPr>
        <p:txBody>
          <a:bodyPr anchor="ctr">
            <a:normAutofit/>
          </a:bodyPr>
          <a:lstStyle/>
          <a:p>
            <a:r>
              <a:rPr lang="en-US">
                <a:solidFill>
                  <a:srgbClr val="FFFFFF"/>
                </a:solidFill>
              </a:rPr>
              <a:t>INCORPORATION and its alternatives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3454400" y="766071"/>
            <a:ext cx="544874" cy="365125"/>
          </a:xfrm>
        </p:spPr>
        <p:txBody>
          <a:bodyPr>
            <a:normAutofit/>
          </a:bodyPr>
          <a:lstStyle/>
          <a:p>
            <a:pPr>
              <a:spcAft>
                <a:spcPts val="600"/>
              </a:spcAft>
            </a:pPr>
            <a:fld id="{7128DA7F-F6FE-453F-B8BB-1900E7257DA6}" type="slidenum">
              <a:rPr lang="en-US" smtClean="0"/>
              <a:pPr>
                <a:spcAft>
                  <a:spcPts val="600"/>
                </a:spcAft>
              </a:pPr>
              <a:t>12</a:t>
            </a:fld>
            <a:endParaRPr lang="en-US"/>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3" y="2438399"/>
            <a:ext cx="3415074" cy="3564467"/>
          </a:xfrm>
        </p:spPr>
        <p:txBody>
          <a:bodyPr>
            <a:normAutofit/>
          </a:bodyPr>
          <a:lstStyle/>
          <a:p>
            <a:r>
              <a:rPr lang="en-US" dirty="0">
                <a:solidFill>
                  <a:srgbClr val="FFFFFF"/>
                </a:solidFill>
              </a:rPr>
              <a:t>What are the alternatives to incorporation?</a:t>
            </a:r>
          </a:p>
          <a:p>
            <a:pPr lvl="1"/>
            <a:r>
              <a:rPr lang="en-US" dirty="0">
                <a:solidFill>
                  <a:srgbClr val="FFFFFF"/>
                </a:solidFill>
              </a:rPr>
              <a:t>Shelf Company</a:t>
            </a:r>
          </a:p>
          <a:p>
            <a:pPr lvl="1"/>
            <a:r>
              <a:rPr lang="en-US" dirty="0">
                <a:solidFill>
                  <a:srgbClr val="FFFFFF"/>
                </a:solidFill>
              </a:rPr>
              <a:t>Existing Company</a:t>
            </a:r>
          </a:p>
        </p:txBody>
      </p:sp>
    </p:spTree>
    <p:extLst>
      <p:ext uri="{BB962C8B-B14F-4D97-AF65-F5344CB8AC3E}">
        <p14:creationId xmlns:p14="http://schemas.microsoft.com/office/powerpoint/2010/main" val="2647092460"/>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SEPARATE LEGAL PERSONALITY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63826" y="2040835"/>
            <a:ext cx="11146983" cy="4725725"/>
          </a:xfrm>
        </p:spPr>
        <p:txBody>
          <a:bodyPr>
            <a:normAutofit fontScale="92500" lnSpcReduction="10000"/>
          </a:bodyPr>
          <a:lstStyle/>
          <a:p>
            <a:r>
              <a:rPr lang="en-US" dirty="0"/>
              <a:t>Recall: The Company is a </a:t>
            </a:r>
            <a:r>
              <a:rPr lang="en-US" b="1" i="1" dirty="0"/>
              <a:t>Separate Legal Person</a:t>
            </a:r>
          </a:p>
          <a:p>
            <a:pPr lvl="1"/>
            <a:r>
              <a:rPr lang="en-US" sz="1800" dirty="0"/>
              <a:t>What does this mean? </a:t>
            </a:r>
          </a:p>
          <a:p>
            <a:pPr lvl="2"/>
            <a:r>
              <a:rPr lang="en-US" sz="1800" dirty="0"/>
              <a:t>At Law, it is seen as a </a:t>
            </a:r>
            <a:r>
              <a:rPr lang="en-US" sz="1800" b="1" i="1" dirty="0"/>
              <a:t>separate being</a:t>
            </a:r>
            <a:r>
              <a:rPr lang="en-US" sz="1800" dirty="0"/>
              <a:t>, </a:t>
            </a:r>
            <a:r>
              <a:rPr lang="en-US" sz="1800" b="1" i="1" dirty="0"/>
              <a:t>distinct</a:t>
            </a:r>
            <a:r>
              <a:rPr lang="en-US" sz="1800" dirty="0"/>
              <a:t> from its owners!</a:t>
            </a:r>
          </a:p>
          <a:p>
            <a:pPr lvl="1"/>
            <a:r>
              <a:rPr lang="en-US" sz="1800" dirty="0"/>
              <a:t>The Company:</a:t>
            </a:r>
          </a:p>
          <a:p>
            <a:pPr lvl="2"/>
            <a:r>
              <a:rPr lang="en-US" sz="1800" dirty="0"/>
              <a:t>May sue and be sued in its own name</a:t>
            </a:r>
          </a:p>
          <a:p>
            <a:pPr lvl="2"/>
            <a:r>
              <a:rPr lang="en-US" sz="1800" dirty="0"/>
              <a:t>Enjoys perpetual succession</a:t>
            </a:r>
          </a:p>
          <a:p>
            <a:pPr lvl="2"/>
            <a:r>
              <a:rPr lang="en-US" sz="1800" dirty="0"/>
              <a:t>May enter into contracts in its own name</a:t>
            </a:r>
          </a:p>
          <a:p>
            <a:pPr lvl="2"/>
            <a:r>
              <a:rPr lang="en-US" sz="1800" dirty="0"/>
              <a:t>May own property in its own name</a:t>
            </a:r>
          </a:p>
          <a:p>
            <a:pPr lvl="2"/>
            <a:r>
              <a:rPr lang="en-US" sz="1800" dirty="0"/>
              <a:t>Is liable for taxes</a:t>
            </a:r>
          </a:p>
          <a:p>
            <a:pPr lvl="1"/>
            <a:r>
              <a:rPr lang="en-US" sz="2000" dirty="0"/>
              <a:t>See s 19(5) CA.</a:t>
            </a:r>
          </a:p>
          <a:p>
            <a:pPr lvl="2"/>
            <a:r>
              <a:rPr lang="en-US" sz="1600" dirty="0"/>
              <a:t>“[The Company] shall be a body corporate by the name contained in the constitution capable immediately of exercising all the functions of an incorporated company and of suing and being sued and having perpetual succession with power to hold land but with such liability on the part of the members to contribute to the assets of the company in the event of its being wound up as is provided by this Act.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a:p>
        </p:txBody>
      </p:sp>
      <p:pic>
        <p:nvPicPr>
          <p:cNvPr id="6" name="Picture 5" descr="A close up of a logo&#10;&#10;Description automatically generated">
            <a:extLst>
              <a:ext uri="{FF2B5EF4-FFF2-40B4-BE49-F238E27FC236}">
                <a16:creationId xmlns:a16="http://schemas.microsoft.com/office/drawing/2014/main" id="{09C9EBFC-832B-4D59-8BE4-237D91FCE1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9014" y="2511374"/>
            <a:ext cx="3393287" cy="2688359"/>
          </a:xfrm>
          <a:prstGeom prst="rect">
            <a:avLst/>
          </a:prstGeom>
        </p:spPr>
      </p:pic>
    </p:spTree>
    <p:extLst>
      <p:ext uri="{BB962C8B-B14F-4D97-AF65-F5344CB8AC3E}">
        <p14:creationId xmlns:p14="http://schemas.microsoft.com/office/powerpoint/2010/main" val="2511211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INCORPORATION and its alternatives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688495"/>
            <a:ext cx="11029615" cy="4355769"/>
          </a:xfrm>
        </p:spPr>
        <p:txBody>
          <a:bodyPr>
            <a:normAutofit fontScale="92500" lnSpcReduction="20000"/>
          </a:bodyPr>
          <a:lstStyle/>
          <a:p>
            <a:pPr marL="0" indent="0">
              <a:buNone/>
            </a:pPr>
            <a:r>
              <a:rPr lang="en-US" sz="2400" b="1" i="1" dirty="0"/>
              <a:t>Salomon v A Solomon &amp; Company Ltd</a:t>
            </a:r>
            <a:r>
              <a:rPr lang="en-US" sz="2400" b="1" dirty="0"/>
              <a:t> [1897] AC 22</a:t>
            </a:r>
          </a:p>
          <a:p>
            <a:r>
              <a:rPr lang="en-US" sz="2400" b="1" dirty="0"/>
              <a:t>Facts: </a:t>
            </a:r>
            <a:r>
              <a:rPr lang="en-US" sz="2400" dirty="0"/>
              <a:t>Salomon was a leather merchant. In 1892, he decided to transfer his business, initially run as a sole proprietorship, to a company (Salomon &amp; Co Ltd), incorporated with members comprising of himself and his family. The company purchased his business at a price of £39,000. £10,000 was paid by way of debentures (a form of security against debt on the assets of the company), £20,000 in fully paid £1 shares, and the balance in cash. Later, the company’s business failed. Salomon’s right of recovery (secured through the debentures) stood </a:t>
            </a:r>
            <a:r>
              <a:rPr lang="en-US" sz="2400" i="1" dirty="0"/>
              <a:t>prior</a:t>
            </a:r>
            <a:r>
              <a:rPr lang="en-US" sz="2400" dirty="0"/>
              <a:t> to the claims of unsecured creditors, who would have recovered nothing from the liquidation proceeds. The liquidator sued, alleging that the company was a sham, an agent of Salomon, and that Salomon being the principal was personally liable for its debt.</a:t>
            </a:r>
          </a:p>
          <a:p>
            <a:r>
              <a:rPr lang="en-US" sz="2400" dirty="0"/>
              <a:t>In other words, the liquidator sought to overlook </a:t>
            </a:r>
            <a:r>
              <a:rPr lang="en-US" sz="2400" i="1" dirty="0"/>
              <a:t>the separate personality </a:t>
            </a:r>
            <a:r>
              <a:rPr lang="en-US" sz="2400" dirty="0"/>
              <a:t>of Salomon &amp; Co Ltd, distinct from its member Salomon, so as to make Salomon personally liable for the company’s debt as if he continued to conduct the business as a sole proprietor.</a:t>
            </a:r>
          </a:p>
          <a:p>
            <a:endParaRPr lang="en-US" sz="2400" dirty="0"/>
          </a:p>
          <a:p>
            <a:endParaRPr lang="en-US" sz="24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a:p>
        </p:txBody>
      </p:sp>
    </p:spTree>
    <p:extLst>
      <p:ext uri="{BB962C8B-B14F-4D97-AF65-F5344CB8AC3E}">
        <p14:creationId xmlns:p14="http://schemas.microsoft.com/office/powerpoint/2010/main" val="2446840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INCORPORATION and its alternatives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a:p>
        </p:txBody>
      </p:sp>
      <p:sp>
        <p:nvSpPr>
          <p:cNvPr id="25" name="Rectangle 24">
            <a:extLst>
              <a:ext uri="{FF2B5EF4-FFF2-40B4-BE49-F238E27FC236}">
                <a16:creationId xmlns:a16="http://schemas.microsoft.com/office/drawing/2014/main" id="{7D78225E-D29C-4C6C-B5BC-48DED448432E}"/>
              </a:ext>
            </a:extLst>
          </p:cNvPr>
          <p:cNvSpPr/>
          <p:nvPr/>
        </p:nvSpPr>
        <p:spPr>
          <a:xfrm>
            <a:off x="5291176" y="4933950"/>
            <a:ext cx="1652587" cy="49530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dirty="0"/>
              <a:t>Salomon &amp; Co.</a:t>
            </a:r>
          </a:p>
        </p:txBody>
      </p:sp>
      <p:sp>
        <p:nvSpPr>
          <p:cNvPr id="42" name="Rectangle 41">
            <a:extLst>
              <a:ext uri="{FF2B5EF4-FFF2-40B4-BE49-F238E27FC236}">
                <a16:creationId xmlns:a16="http://schemas.microsoft.com/office/drawing/2014/main" id="{A506593D-6EE4-4CC5-B718-795CBA6D3434}"/>
              </a:ext>
            </a:extLst>
          </p:cNvPr>
          <p:cNvSpPr/>
          <p:nvPr/>
        </p:nvSpPr>
        <p:spPr>
          <a:xfrm>
            <a:off x="9439314" y="4933950"/>
            <a:ext cx="1652587" cy="4953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t>Company Creditors</a:t>
            </a:r>
          </a:p>
        </p:txBody>
      </p:sp>
      <p:cxnSp>
        <p:nvCxnSpPr>
          <p:cNvPr id="46" name="Straight Arrow Connector 45">
            <a:extLst>
              <a:ext uri="{FF2B5EF4-FFF2-40B4-BE49-F238E27FC236}">
                <a16:creationId xmlns:a16="http://schemas.microsoft.com/office/drawing/2014/main" id="{1338EB85-D95A-488D-A12E-DA593CB0A747}"/>
              </a:ext>
            </a:extLst>
          </p:cNvPr>
          <p:cNvCxnSpPr>
            <a:cxnSpLocks/>
          </p:cNvCxnSpPr>
          <p:nvPr/>
        </p:nvCxnSpPr>
        <p:spPr>
          <a:xfrm flipH="1">
            <a:off x="6943762" y="5138738"/>
            <a:ext cx="24955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75FD1289-2595-489E-ADD1-374CE7A573AF}"/>
              </a:ext>
            </a:extLst>
          </p:cNvPr>
          <p:cNvCxnSpPr>
            <a:cxnSpLocks/>
          </p:cNvCxnSpPr>
          <p:nvPr/>
        </p:nvCxnSpPr>
        <p:spPr>
          <a:xfrm>
            <a:off x="6943762" y="5253037"/>
            <a:ext cx="24955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C4C410C4-F1D4-4435-A42D-B5DEF37BDCC8}"/>
              </a:ext>
            </a:extLst>
          </p:cNvPr>
          <p:cNvSpPr txBox="1"/>
          <p:nvPr/>
        </p:nvSpPr>
        <p:spPr>
          <a:xfrm>
            <a:off x="7957892" y="4800184"/>
            <a:ext cx="791748" cy="338554"/>
          </a:xfrm>
          <a:prstGeom prst="rect">
            <a:avLst/>
          </a:prstGeom>
          <a:noFill/>
        </p:spPr>
        <p:txBody>
          <a:bodyPr wrap="square" rtlCol="0">
            <a:spAutoFit/>
          </a:bodyPr>
          <a:lstStyle/>
          <a:p>
            <a:r>
              <a:rPr lang="en-US" sz="1600" dirty="0"/>
              <a:t>loans</a:t>
            </a:r>
          </a:p>
        </p:txBody>
      </p:sp>
      <p:sp>
        <p:nvSpPr>
          <p:cNvPr id="53" name="TextBox 52">
            <a:extLst>
              <a:ext uri="{FF2B5EF4-FFF2-40B4-BE49-F238E27FC236}">
                <a16:creationId xmlns:a16="http://schemas.microsoft.com/office/drawing/2014/main" id="{99C2499D-ED07-404F-882D-36FB8628AE14}"/>
              </a:ext>
            </a:extLst>
          </p:cNvPr>
          <p:cNvSpPr txBox="1"/>
          <p:nvPr/>
        </p:nvSpPr>
        <p:spPr>
          <a:xfrm>
            <a:off x="6919889" y="5253037"/>
            <a:ext cx="3095652" cy="307777"/>
          </a:xfrm>
          <a:prstGeom prst="rect">
            <a:avLst/>
          </a:prstGeom>
          <a:noFill/>
        </p:spPr>
        <p:txBody>
          <a:bodyPr wrap="square" rtlCol="0">
            <a:spAutoFit/>
          </a:bodyPr>
          <a:lstStyle/>
          <a:p>
            <a:r>
              <a:rPr lang="en-US" sz="1350" dirty="0"/>
              <a:t>Contractual lien/promise to repay</a:t>
            </a:r>
          </a:p>
        </p:txBody>
      </p:sp>
      <p:sp>
        <p:nvSpPr>
          <p:cNvPr id="24" name="Rectangle 23">
            <a:extLst>
              <a:ext uri="{FF2B5EF4-FFF2-40B4-BE49-F238E27FC236}">
                <a16:creationId xmlns:a16="http://schemas.microsoft.com/office/drawing/2014/main" id="{C5DD42BA-62AD-4784-92B6-8B82B1A9F6EB}"/>
              </a:ext>
            </a:extLst>
          </p:cNvPr>
          <p:cNvSpPr/>
          <p:nvPr/>
        </p:nvSpPr>
        <p:spPr>
          <a:xfrm>
            <a:off x="1157316" y="4933948"/>
            <a:ext cx="1652587" cy="4953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dirty="0"/>
              <a:t>Salomon</a:t>
            </a:r>
          </a:p>
        </p:txBody>
      </p:sp>
      <p:cxnSp>
        <p:nvCxnSpPr>
          <p:cNvPr id="27" name="Straight Arrow Connector 26">
            <a:extLst>
              <a:ext uri="{FF2B5EF4-FFF2-40B4-BE49-F238E27FC236}">
                <a16:creationId xmlns:a16="http://schemas.microsoft.com/office/drawing/2014/main" id="{F4CF8A97-BB31-430A-BEA8-262F8AB2B591}"/>
              </a:ext>
            </a:extLst>
          </p:cNvPr>
          <p:cNvCxnSpPr>
            <a:cxnSpLocks/>
          </p:cNvCxnSpPr>
          <p:nvPr/>
        </p:nvCxnSpPr>
        <p:spPr>
          <a:xfrm flipH="1">
            <a:off x="2809904" y="5148259"/>
            <a:ext cx="24955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CC063139-12B9-4B07-B3C1-A9926056D329}"/>
              </a:ext>
            </a:extLst>
          </p:cNvPr>
          <p:cNvCxnSpPr>
            <a:cxnSpLocks/>
          </p:cNvCxnSpPr>
          <p:nvPr/>
        </p:nvCxnSpPr>
        <p:spPr>
          <a:xfrm>
            <a:off x="2809904" y="5262558"/>
            <a:ext cx="24955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E06304C5-E3FF-446B-8BAA-343241C6D3BB}"/>
              </a:ext>
            </a:extLst>
          </p:cNvPr>
          <p:cNvSpPr txBox="1"/>
          <p:nvPr/>
        </p:nvSpPr>
        <p:spPr>
          <a:xfrm>
            <a:off x="3565351" y="5262558"/>
            <a:ext cx="1000371" cy="338554"/>
          </a:xfrm>
          <a:prstGeom prst="rect">
            <a:avLst/>
          </a:prstGeom>
          <a:noFill/>
        </p:spPr>
        <p:txBody>
          <a:bodyPr wrap="square" rtlCol="0">
            <a:spAutoFit/>
          </a:bodyPr>
          <a:lstStyle/>
          <a:p>
            <a:r>
              <a:rPr lang="en-US" sz="1600" dirty="0"/>
              <a:t>Business</a:t>
            </a:r>
          </a:p>
        </p:txBody>
      </p:sp>
      <p:sp>
        <p:nvSpPr>
          <p:cNvPr id="32" name="TextBox 31">
            <a:extLst>
              <a:ext uri="{FF2B5EF4-FFF2-40B4-BE49-F238E27FC236}">
                <a16:creationId xmlns:a16="http://schemas.microsoft.com/office/drawing/2014/main" id="{730F081F-4306-4684-B61C-62A303CAB11B}"/>
              </a:ext>
            </a:extLst>
          </p:cNvPr>
          <p:cNvSpPr txBox="1"/>
          <p:nvPr/>
        </p:nvSpPr>
        <p:spPr>
          <a:xfrm>
            <a:off x="2852675" y="4184631"/>
            <a:ext cx="3173587" cy="954107"/>
          </a:xfrm>
          <a:prstGeom prst="rect">
            <a:avLst/>
          </a:prstGeom>
          <a:noFill/>
        </p:spPr>
        <p:txBody>
          <a:bodyPr wrap="square" rtlCol="0">
            <a:spAutoFit/>
          </a:bodyPr>
          <a:lstStyle/>
          <a:p>
            <a:r>
              <a:rPr lang="en-US" sz="1350" dirty="0"/>
              <a:t>1. Pty right in the form of £10,000 debentures (takes </a:t>
            </a:r>
            <a:r>
              <a:rPr lang="en-US" sz="1350" i="1" dirty="0"/>
              <a:t>priority over lien</a:t>
            </a:r>
            <a:r>
              <a:rPr lang="en-US" sz="1350" dirty="0"/>
              <a:t>)</a:t>
            </a:r>
            <a:br>
              <a:rPr lang="en-US" sz="1350" dirty="0"/>
            </a:br>
            <a:r>
              <a:rPr lang="en-US" sz="1350" dirty="0"/>
              <a:t>2. £20,000 in fully paid £1 shares.</a:t>
            </a:r>
            <a:br>
              <a:rPr lang="en-US" sz="1350" dirty="0"/>
            </a:br>
            <a:r>
              <a:rPr lang="en-US" sz="1350" dirty="0"/>
              <a:t>3. £9,000 cash.</a:t>
            </a:r>
          </a:p>
        </p:txBody>
      </p:sp>
      <p:sp>
        <p:nvSpPr>
          <p:cNvPr id="34" name="Rectangle 33">
            <a:extLst>
              <a:ext uri="{FF2B5EF4-FFF2-40B4-BE49-F238E27FC236}">
                <a16:creationId xmlns:a16="http://schemas.microsoft.com/office/drawing/2014/main" id="{C5EF0FCD-165D-4C93-8B05-0947BBE7AB94}"/>
              </a:ext>
            </a:extLst>
          </p:cNvPr>
          <p:cNvSpPr/>
          <p:nvPr/>
        </p:nvSpPr>
        <p:spPr>
          <a:xfrm>
            <a:off x="5291175" y="2829652"/>
            <a:ext cx="1652587" cy="495300"/>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dirty="0"/>
              <a:t>Liquidator</a:t>
            </a:r>
          </a:p>
        </p:txBody>
      </p:sp>
      <p:cxnSp>
        <p:nvCxnSpPr>
          <p:cNvPr id="36" name="Straight Connector 35">
            <a:extLst>
              <a:ext uri="{FF2B5EF4-FFF2-40B4-BE49-F238E27FC236}">
                <a16:creationId xmlns:a16="http://schemas.microsoft.com/office/drawing/2014/main" id="{FF28B200-B124-40FF-A4A6-759FA9E95A0B}"/>
              </a:ext>
            </a:extLst>
          </p:cNvPr>
          <p:cNvCxnSpPr>
            <a:cxnSpLocks/>
            <a:stCxn id="34" idx="2"/>
            <a:endCxn id="25" idx="0"/>
          </p:cNvCxnSpPr>
          <p:nvPr/>
        </p:nvCxnSpPr>
        <p:spPr>
          <a:xfrm>
            <a:off x="6117469" y="3324952"/>
            <a:ext cx="1" cy="1608998"/>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D15291CF-43AD-4BAB-A09C-9CE2C9D68A26}"/>
              </a:ext>
            </a:extLst>
          </p:cNvPr>
          <p:cNvCxnSpPr>
            <a:cxnSpLocks/>
            <a:stCxn id="34" idx="1"/>
            <a:endCxn id="24" idx="0"/>
          </p:cNvCxnSpPr>
          <p:nvPr/>
        </p:nvCxnSpPr>
        <p:spPr>
          <a:xfrm rot="10800000" flipV="1">
            <a:off x="1983611" y="3077302"/>
            <a:ext cx="3307565" cy="185664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D0751D07-576A-4B25-889B-4AB0E0969AC1}"/>
              </a:ext>
            </a:extLst>
          </p:cNvPr>
          <p:cNvSpPr txBox="1"/>
          <p:nvPr/>
        </p:nvSpPr>
        <p:spPr>
          <a:xfrm>
            <a:off x="2024000" y="2760570"/>
            <a:ext cx="3505263" cy="300082"/>
          </a:xfrm>
          <a:prstGeom prst="rect">
            <a:avLst/>
          </a:prstGeom>
          <a:noFill/>
        </p:spPr>
        <p:txBody>
          <a:bodyPr wrap="square" rtlCol="0">
            <a:spAutoFit/>
          </a:bodyPr>
          <a:lstStyle/>
          <a:p>
            <a:r>
              <a:rPr lang="en-US" sz="1350" dirty="0"/>
              <a:t>Sues to recover unpaid debts from Salomon </a:t>
            </a:r>
          </a:p>
        </p:txBody>
      </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B88D3EA5-26BF-4F69-85CC-E3988F53AD36}"/>
                  </a:ext>
                </a:extLst>
              </p:cNvPr>
              <p:cNvSpPr txBox="1"/>
              <p:nvPr/>
            </p:nvSpPr>
            <p:spPr>
              <a:xfrm>
                <a:off x="7053038" y="3781722"/>
                <a:ext cx="3614961" cy="507831"/>
              </a:xfrm>
              <a:prstGeom prst="rect">
                <a:avLst/>
              </a:prstGeom>
              <a:noFill/>
            </p:spPr>
            <p:txBody>
              <a:bodyPr wrap="square" rtlCol="0">
                <a:spAutoFit/>
              </a:bodyPr>
              <a:lstStyle/>
              <a:p>
                <a14:m>
                  <m:oMath xmlns:m="http://schemas.openxmlformats.org/officeDocument/2006/math">
                    <m:sSub>
                      <m:sSubPr>
                        <m:ctrlPr>
                          <a:rPr lang="en-US" sz="1350" i="1" dirty="0" smtClean="0">
                            <a:latin typeface="Cambria Math" panose="02040503050406030204" pitchFamily="18" charset="0"/>
                          </a:rPr>
                        </m:ctrlPr>
                      </m:sSubPr>
                      <m:e>
                        <m:r>
                          <a:rPr lang="en-US" sz="1350" b="0" i="1" dirty="0" smtClean="0">
                            <a:latin typeface="Cambria Math" panose="02040503050406030204" pitchFamily="18" charset="0"/>
                          </a:rPr>
                          <m:t>𝑡</m:t>
                        </m:r>
                      </m:e>
                      <m:sub>
                        <m:r>
                          <a:rPr lang="en-US" sz="1350" b="0" i="1" dirty="0" smtClean="0">
                            <a:latin typeface="Cambria Math" panose="02040503050406030204" pitchFamily="18" charset="0"/>
                          </a:rPr>
                          <m:t>0</m:t>
                        </m:r>
                      </m:sub>
                    </m:sSub>
                  </m:oMath>
                </a14:m>
                <a:r>
                  <a:rPr lang="en-US" sz="1350" dirty="0"/>
                  <a:t>: Salomon &amp; Co. solvent</a:t>
                </a:r>
                <a:br>
                  <a:rPr lang="en-US" sz="1350" dirty="0"/>
                </a:br>
                <a14:m>
                  <m:oMath xmlns:m="http://schemas.openxmlformats.org/officeDocument/2006/math">
                    <m:sSub>
                      <m:sSubPr>
                        <m:ctrlPr>
                          <a:rPr lang="en-US" sz="1350" i="1" dirty="0">
                            <a:latin typeface="Cambria Math" panose="02040503050406030204" pitchFamily="18" charset="0"/>
                          </a:rPr>
                        </m:ctrlPr>
                      </m:sSubPr>
                      <m:e>
                        <m:r>
                          <a:rPr lang="en-US" sz="1350" i="1" dirty="0">
                            <a:latin typeface="Cambria Math" panose="02040503050406030204" pitchFamily="18" charset="0"/>
                          </a:rPr>
                          <m:t>𝑡</m:t>
                        </m:r>
                      </m:e>
                      <m:sub>
                        <m:r>
                          <a:rPr lang="en-US" sz="1350" b="0" i="1" dirty="0" smtClean="0">
                            <a:latin typeface="Cambria Math" panose="02040503050406030204" pitchFamily="18" charset="0"/>
                          </a:rPr>
                          <m:t>1</m:t>
                        </m:r>
                      </m:sub>
                    </m:sSub>
                  </m:oMath>
                </a14:m>
                <a:r>
                  <a:rPr lang="en-US" sz="1350" dirty="0"/>
                  <a:t>: Salomon &amp; Co. insolvent after business failed.</a:t>
                </a:r>
              </a:p>
            </p:txBody>
          </p:sp>
        </mc:Choice>
        <mc:Fallback xmlns="">
          <p:sp>
            <p:nvSpPr>
              <p:cNvPr id="39" name="TextBox 38">
                <a:extLst>
                  <a:ext uri="{FF2B5EF4-FFF2-40B4-BE49-F238E27FC236}">
                    <a16:creationId xmlns:a16="http://schemas.microsoft.com/office/drawing/2014/main" id="{B88D3EA5-26BF-4F69-85CC-E3988F53AD36}"/>
                  </a:ext>
                </a:extLst>
              </p:cNvPr>
              <p:cNvSpPr txBox="1">
                <a:spLocks noRot="1" noChangeAspect="1" noMove="1" noResize="1" noEditPoints="1" noAdjustHandles="1" noChangeArrowheads="1" noChangeShapeType="1" noTextEdit="1"/>
              </p:cNvSpPr>
              <p:nvPr/>
            </p:nvSpPr>
            <p:spPr>
              <a:xfrm>
                <a:off x="7053038" y="3781722"/>
                <a:ext cx="3614961" cy="507831"/>
              </a:xfrm>
              <a:prstGeom prst="rect">
                <a:avLst/>
              </a:prstGeom>
              <a:blipFill>
                <a:blip r:embed="rId3"/>
                <a:stretch>
                  <a:fillRect t="-2381" b="-9524"/>
                </a:stretch>
              </a:blipFill>
            </p:spPr>
            <p:txBody>
              <a:bodyPr/>
              <a:lstStyle/>
              <a:p>
                <a:r>
                  <a:rPr lang="en-US">
                    <a:noFill/>
                  </a:rPr>
                  <a:t> </a:t>
                </a:r>
              </a:p>
            </p:txBody>
          </p:sp>
        </mc:Fallback>
      </mc:AlternateContent>
    </p:spTree>
    <p:extLst>
      <p:ext uri="{BB962C8B-B14F-4D97-AF65-F5344CB8AC3E}">
        <p14:creationId xmlns:p14="http://schemas.microsoft.com/office/powerpoint/2010/main" val="1048777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INCORPORATION and its alternatives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688495"/>
            <a:ext cx="11029615" cy="4355769"/>
          </a:xfrm>
        </p:spPr>
        <p:txBody>
          <a:bodyPr>
            <a:normAutofit/>
          </a:bodyPr>
          <a:lstStyle/>
          <a:p>
            <a:pPr marL="0" indent="0">
              <a:buNone/>
            </a:pPr>
            <a:r>
              <a:rPr lang="en-US" sz="2400" b="1" i="1" dirty="0"/>
              <a:t>Salomon v A Solomon &amp; Company Ltd</a:t>
            </a:r>
            <a:r>
              <a:rPr lang="en-US" sz="2400" b="1" dirty="0"/>
              <a:t> [1897] AC 22</a:t>
            </a:r>
          </a:p>
          <a:p>
            <a:r>
              <a:rPr lang="en-US" sz="2400" b="1" dirty="0"/>
              <a:t>CA Held: </a:t>
            </a:r>
            <a:r>
              <a:rPr lang="en-US" sz="2400" dirty="0"/>
              <a:t>The company was a mere sham, and an alias, agent, trustee, or nominee for Salomon, who remained the real proprietor of the business.</a:t>
            </a:r>
          </a:p>
          <a:p>
            <a:r>
              <a:rPr lang="en-US" sz="2400" dirty="0"/>
              <a:t>Salomon had incorporated the company contrary to the true intent of the then Companies Act, 1862, and since the latter (i.e. the company) had conducted the business as an agent of Salomon, Salomon should therefore be responsible for the debt incurred in the course of such agency.</a:t>
            </a:r>
          </a:p>
          <a:p>
            <a:endParaRPr lang="en-US" sz="2400" b="1" dirty="0"/>
          </a:p>
          <a:p>
            <a:endParaRPr lang="en-US" sz="2400" dirty="0"/>
          </a:p>
          <a:p>
            <a:endParaRPr lang="en-US" sz="24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a:p>
        </p:txBody>
      </p:sp>
    </p:spTree>
    <p:extLst>
      <p:ext uri="{BB962C8B-B14F-4D97-AF65-F5344CB8AC3E}">
        <p14:creationId xmlns:p14="http://schemas.microsoft.com/office/powerpoint/2010/main" val="40260211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INCORPORATION and its alternatives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688495"/>
            <a:ext cx="11029615" cy="4355769"/>
          </a:xfrm>
        </p:spPr>
        <p:txBody>
          <a:bodyPr>
            <a:normAutofit/>
          </a:bodyPr>
          <a:lstStyle/>
          <a:p>
            <a:pPr marL="0" indent="0">
              <a:buNone/>
            </a:pPr>
            <a:r>
              <a:rPr lang="en-US" sz="2400" b="1" i="1" dirty="0"/>
              <a:t>Salomon v A Solomon &amp; Company Ltd</a:t>
            </a:r>
            <a:r>
              <a:rPr lang="en-US" sz="2400" b="1" dirty="0"/>
              <a:t> [1897] AC 22</a:t>
            </a:r>
          </a:p>
          <a:p>
            <a:r>
              <a:rPr lang="en-US" sz="2400" b="1" dirty="0"/>
              <a:t>HL Held: </a:t>
            </a:r>
            <a:r>
              <a:rPr lang="en-US" sz="2400" i="1" dirty="0"/>
              <a:t>Reversed the CA</a:t>
            </a:r>
            <a:r>
              <a:rPr lang="en-US" sz="2400" dirty="0"/>
              <a:t> and held that, as the company was duly incorporated, </a:t>
            </a:r>
            <a:r>
              <a:rPr lang="en-US" sz="2400" i="1" dirty="0"/>
              <a:t>it is an independent person with its rights and liabilities appropriate to itself</a:t>
            </a:r>
            <a:r>
              <a:rPr lang="en-US" sz="2400" dirty="0"/>
              <a:t>, and that “the motives of those who took part in the promotion of the company are absolutely irrelevant in discussing what those rights and liabilities are”.</a:t>
            </a:r>
          </a:p>
          <a:p>
            <a:r>
              <a:rPr lang="en-US" sz="2400" i="1" dirty="0"/>
              <a:t>The business belonged to the company and not to Salomon</a:t>
            </a:r>
            <a:r>
              <a:rPr lang="en-US" sz="2400" dirty="0"/>
              <a:t>, and in the course of business it was Salomon who was the company’s agent. </a:t>
            </a:r>
          </a:p>
          <a:p>
            <a:endParaRPr lang="en-US" sz="2400" b="1" dirty="0"/>
          </a:p>
          <a:p>
            <a:endParaRPr lang="en-US" sz="2400" dirty="0"/>
          </a:p>
          <a:p>
            <a:endParaRPr lang="en-US" sz="24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a:p>
        </p:txBody>
      </p:sp>
    </p:spTree>
    <p:extLst>
      <p:ext uri="{BB962C8B-B14F-4D97-AF65-F5344CB8AC3E}">
        <p14:creationId xmlns:p14="http://schemas.microsoft.com/office/powerpoint/2010/main" val="369976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INCORPORATION and its alternatives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688495"/>
            <a:ext cx="11029615" cy="4355769"/>
          </a:xfrm>
        </p:spPr>
        <p:txBody>
          <a:bodyPr>
            <a:normAutofit lnSpcReduction="10000"/>
          </a:bodyPr>
          <a:lstStyle/>
          <a:p>
            <a:pPr marL="0" indent="0">
              <a:buNone/>
            </a:pPr>
            <a:r>
              <a:rPr lang="en-US" sz="2400" b="1" i="1" dirty="0"/>
              <a:t>Salomon v A Solomon &amp; Company Ltd</a:t>
            </a:r>
            <a:r>
              <a:rPr lang="en-US" sz="2400" b="1" dirty="0"/>
              <a:t> [1897] AC 22</a:t>
            </a:r>
          </a:p>
          <a:p>
            <a:pPr algn="just"/>
            <a:r>
              <a:rPr lang="en-US" sz="2400" dirty="0"/>
              <a:t>Lord Halsbury LC: “Either the limited company was a legal entity or it was not. </a:t>
            </a:r>
            <a:r>
              <a:rPr lang="en-US" sz="2400" i="1" dirty="0"/>
              <a:t>If it was, the business belonged to it and not to Mr. Salomon</a:t>
            </a:r>
            <a:r>
              <a:rPr lang="en-US" sz="2400" dirty="0"/>
              <a:t>, who is often referred to as Salomon. If it was not, there was no person and no thing to be an agent at all; and it is impossible to say at the same time that there is a company and there is not.</a:t>
            </a:r>
          </a:p>
          <a:p>
            <a:pPr algn="just"/>
            <a:r>
              <a:rPr lang="en-US" sz="2400" dirty="0"/>
              <a:t>Lord </a:t>
            </a:r>
            <a:r>
              <a:rPr lang="en-US" sz="2400" dirty="0" err="1"/>
              <a:t>Macnaghten</a:t>
            </a:r>
            <a:r>
              <a:rPr lang="en-US" sz="2400" dirty="0"/>
              <a:t>: “</a:t>
            </a:r>
            <a:r>
              <a:rPr lang="en-US" sz="2400" i="1" dirty="0"/>
              <a:t>The company is at law a different person altogether from the subscribers</a:t>
            </a:r>
            <a:r>
              <a:rPr lang="en-US" sz="2400" dirty="0"/>
              <a:t> ...; and, though it may be that after incorporation the business is precisely the same as it was before, </a:t>
            </a:r>
            <a:r>
              <a:rPr lang="en-US" sz="2400" i="1" dirty="0"/>
              <a:t>and the same persons are managers, and the same hands receive the profits, the company is not in law the agent of the subscribers or trustee for them. </a:t>
            </a:r>
            <a:r>
              <a:rPr lang="en-US" sz="2400" dirty="0"/>
              <a:t>Nor are the subscribers as members liable, in any shape or form, except to the extent and in the manner provided by the Act.”</a:t>
            </a:r>
          </a:p>
          <a:p>
            <a:endParaRPr lang="en-US" sz="2400" b="1" dirty="0"/>
          </a:p>
          <a:p>
            <a:endParaRPr lang="en-US" sz="2400" dirty="0"/>
          </a:p>
          <a:p>
            <a:endParaRPr lang="en-US" sz="24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a:p>
        </p:txBody>
      </p:sp>
    </p:spTree>
    <p:extLst>
      <p:ext uri="{BB962C8B-B14F-4D97-AF65-F5344CB8AC3E}">
        <p14:creationId xmlns:p14="http://schemas.microsoft.com/office/powerpoint/2010/main" val="3318752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INCORPORATION and its alternatives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688495"/>
            <a:ext cx="11029615" cy="4355769"/>
          </a:xfrm>
        </p:spPr>
        <p:txBody>
          <a:bodyPr>
            <a:normAutofit/>
          </a:bodyPr>
          <a:lstStyle/>
          <a:p>
            <a:pPr marL="0" indent="0">
              <a:buNone/>
            </a:pPr>
            <a:r>
              <a:rPr lang="en-US" sz="2400" b="1" i="1" dirty="0"/>
              <a:t>Catherine Lee v Lee’s Air Farming Ltd</a:t>
            </a:r>
            <a:r>
              <a:rPr lang="en-US" sz="2400" b="1" dirty="0"/>
              <a:t> [1961] AC 12</a:t>
            </a:r>
          </a:p>
          <a:p>
            <a:pPr algn="just"/>
            <a:r>
              <a:rPr lang="en-US" sz="2400" b="1" dirty="0"/>
              <a:t>Facts: </a:t>
            </a:r>
            <a:r>
              <a:rPr lang="en-US" sz="2400" dirty="0"/>
              <a:t>Catherine Lee’s husband, Geoffrey Lee, formed a company which spread </a:t>
            </a:r>
            <a:r>
              <a:rPr lang="en-US" sz="2400" dirty="0" err="1"/>
              <a:t>fertilisers</a:t>
            </a:r>
            <a:r>
              <a:rPr lang="en-US" sz="2400" dirty="0"/>
              <a:t> on farmland from the air, known as “top dressing.” </a:t>
            </a:r>
            <a:r>
              <a:rPr lang="en-US" sz="2400" dirty="0" err="1"/>
              <a:t>Mr</a:t>
            </a:r>
            <a:r>
              <a:rPr lang="en-US" sz="2400" dirty="0"/>
              <a:t> Lee held 2999 of 3000 shares, was the company’s sole director and was employed as its chief pilot. After </a:t>
            </a:r>
            <a:r>
              <a:rPr lang="en-US" sz="2400" dirty="0" err="1"/>
              <a:t>Mr</a:t>
            </a:r>
            <a:r>
              <a:rPr lang="en-US" sz="2400" dirty="0"/>
              <a:t> Lee was killed in a plane crash while carrying the company's work, </a:t>
            </a:r>
            <a:r>
              <a:rPr lang="en-US" sz="2400" dirty="0" err="1"/>
              <a:t>Mrs</a:t>
            </a:r>
            <a:r>
              <a:rPr lang="en-US" sz="2400" dirty="0"/>
              <a:t> Lee tried to claim damages under the Workers’ Compensation Act for the death of her husband, which required that Mr. Lee was employed as a "worker" under the meaning of the Act. The insurers of the company (acting as the company) argued that he was not, as it was impossible for the company to employ a person who, as controlling shareholder and governing director, was effectively also the company.</a:t>
            </a:r>
          </a:p>
          <a:p>
            <a:endParaRPr lang="en-US" sz="2400" dirty="0"/>
          </a:p>
          <a:p>
            <a:endParaRPr lang="en-US" sz="24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a:p>
        </p:txBody>
      </p:sp>
    </p:spTree>
    <p:extLst>
      <p:ext uri="{BB962C8B-B14F-4D97-AF65-F5344CB8AC3E}">
        <p14:creationId xmlns:p14="http://schemas.microsoft.com/office/powerpoint/2010/main" val="3440045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Personality and Attributes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r>
              <a:rPr lang="en-US" dirty="0"/>
              <a:t>The Company and other Business Vehicles</a:t>
            </a:r>
          </a:p>
          <a:p>
            <a:r>
              <a:rPr lang="en-US" dirty="0"/>
              <a:t>Types of Companies</a:t>
            </a:r>
          </a:p>
          <a:p>
            <a:r>
              <a:rPr lang="en-US" dirty="0"/>
              <a:t>Incorporation and its Alternatives</a:t>
            </a:r>
          </a:p>
          <a:p>
            <a:r>
              <a:rPr lang="en-US" dirty="0"/>
              <a:t>Separate Legal Personality</a:t>
            </a:r>
          </a:p>
          <a:p>
            <a:r>
              <a:rPr lang="en-US" dirty="0"/>
              <a:t>Piercing the Corporate Veil</a:t>
            </a:r>
          </a:p>
          <a:p>
            <a:pPr lvl="1"/>
            <a:r>
              <a:rPr lang="en-US" dirty="0"/>
              <a:t>Rationale and Overview</a:t>
            </a:r>
          </a:p>
          <a:p>
            <a:pPr lvl="1"/>
            <a:r>
              <a:rPr lang="en-US" dirty="0"/>
              <a:t>Statutory Veil Piercing</a:t>
            </a:r>
          </a:p>
          <a:p>
            <a:pPr lvl="1"/>
            <a:r>
              <a:rPr lang="en-US" dirty="0"/>
              <a:t>Common Law Veil Piercing</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p:txBody>
          <a:bodyPr/>
          <a:lstStyle/>
          <a:p>
            <a:fld id="{7128DA7F-F6FE-453F-B8BB-1900E7257DA6}" type="slidenum">
              <a:rPr lang="en-US" smtClean="0"/>
              <a:t>2</a:t>
            </a:fld>
            <a:endParaRPr lang="en-US"/>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4061" y="2990193"/>
            <a:ext cx="5798347" cy="2264979"/>
          </a:xfrm>
          <a:prstGeom prst="rect">
            <a:avLst/>
          </a:prstGeom>
        </p:spPr>
      </p:pic>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INCORPORATION and its alternatives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a:p>
        </p:txBody>
      </p:sp>
      <p:sp>
        <p:nvSpPr>
          <p:cNvPr id="7" name="Rectangle 6">
            <a:extLst>
              <a:ext uri="{FF2B5EF4-FFF2-40B4-BE49-F238E27FC236}">
                <a16:creationId xmlns:a16="http://schemas.microsoft.com/office/drawing/2014/main" id="{1E268C57-264D-43FF-9601-4F1687172862}"/>
              </a:ext>
            </a:extLst>
          </p:cNvPr>
          <p:cNvSpPr/>
          <p:nvPr/>
        </p:nvSpPr>
        <p:spPr>
          <a:xfrm>
            <a:off x="3254583" y="2908577"/>
            <a:ext cx="1652587" cy="4953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dirty="0" err="1"/>
              <a:t>Geof</a:t>
            </a:r>
            <a:r>
              <a:rPr lang="en-US" dirty="0"/>
              <a:t> Lee</a:t>
            </a:r>
          </a:p>
        </p:txBody>
      </p:sp>
      <p:cxnSp>
        <p:nvCxnSpPr>
          <p:cNvPr id="21" name="Straight Connector 20">
            <a:extLst>
              <a:ext uri="{FF2B5EF4-FFF2-40B4-BE49-F238E27FC236}">
                <a16:creationId xmlns:a16="http://schemas.microsoft.com/office/drawing/2014/main" id="{8813AE83-1231-4FBF-92A1-B216B53F8444}"/>
              </a:ext>
            </a:extLst>
          </p:cNvPr>
          <p:cNvCxnSpPr>
            <a:cxnSpLocks/>
            <a:stCxn id="7" idx="2"/>
            <a:endCxn id="23" idx="0"/>
          </p:cNvCxnSpPr>
          <p:nvPr/>
        </p:nvCxnSpPr>
        <p:spPr>
          <a:xfrm flipH="1">
            <a:off x="4080876" y="3403877"/>
            <a:ext cx="1" cy="1068111"/>
          </a:xfrm>
          <a:prstGeom prst="line">
            <a:avLst/>
          </a:prstGeom>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DB267170-14C0-4C90-B191-528D465D069D}"/>
              </a:ext>
            </a:extLst>
          </p:cNvPr>
          <p:cNvSpPr/>
          <p:nvPr/>
        </p:nvSpPr>
        <p:spPr>
          <a:xfrm>
            <a:off x="3254582" y="4471988"/>
            <a:ext cx="1652587" cy="495300"/>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Lee’s Air Farming</a:t>
            </a:r>
          </a:p>
        </p:txBody>
      </p:sp>
      <p:sp>
        <p:nvSpPr>
          <p:cNvPr id="50" name="TextBox 49">
            <a:extLst>
              <a:ext uri="{FF2B5EF4-FFF2-40B4-BE49-F238E27FC236}">
                <a16:creationId xmlns:a16="http://schemas.microsoft.com/office/drawing/2014/main" id="{498E8BD6-5833-4E6D-8590-D2AD6FAEC537}"/>
              </a:ext>
            </a:extLst>
          </p:cNvPr>
          <p:cNvSpPr txBox="1"/>
          <p:nvPr/>
        </p:nvSpPr>
        <p:spPr>
          <a:xfrm>
            <a:off x="4109997" y="3768655"/>
            <a:ext cx="1699591" cy="338554"/>
          </a:xfrm>
          <a:prstGeom prst="rect">
            <a:avLst/>
          </a:prstGeom>
          <a:noFill/>
        </p:spPr>
        <p:txBody>
          <a:bodyPr wrap="square" rtlCol="0">
            <a:spAutoFit/>
          </a:bodyPr>
          <a:lstStyle/>
          <a:p>
            <a:r>
              <a:rPr lang="en-US" sz="1600" dirty="0"/>
              <a:t>2999/3000 shares</a:t>
            </a:r>
          </a:p>
        </p:txBody>
      </p:sp>
      <p:sp>
        <p:nvSpPr>
          <p:cNvPr id="27" name="Freeform: Shape 26">
            <a:extLst>
              <a:ext uri="{FF2B5EF4-FFF2-40B4-BE49-F238E27FC236}">
                <a16:creationId xmlns:a16="http://schemas.microsoft.com/office/drawing/2014/main" id="{D78A9B4F-8DC4-4F5E-9859-AC46C71A3F1C}"/>
              </a:ext>
            </a:extLst>
          </p:cNvPr>
          <p:cNvSpPr/>
          <p:nvPr/>
        </p:nvSpPr>
        <p:spPr>
          <a:xfrm rot="2250931" flipH="1">
            <a:off x="2607918" y="3436130"/>
            <a:ext cx="933684" cy="1114453"/>
          </a:xfrm>
          <a:custGeom>
            <a:avLst/>
            <a:gdLst>
              <a:gd name="connsiteX0" fmla="*/ 0 w 465138"/>
              <a:gd name="connsiteY0" fmla="*/ 527050 h 527050"/>
              <a:gd name="connsiteX1" fmla="*/ 255588 w 465138"/>
              <a:gd name="connsiteY1" fmla="*/ 395287 h 527050"/>
              <a:gd name="connsiteX2" fmla="*/ 412750 w 465138"/>
              <a:gd name="connsiteY2" fmla="*/ 212725 h 527050"/>
              <a:gd name="connsiteX3" fmla="*/ 465138 w 465138"/>
              <a:gd name="connsiteY3" fmla="*/ 0 h 527050"/>
              <a:gd name="connsiteX0" fmla="*/ 0 w 465138"/>
              <a:gd name="connsiteY0" fmla="*/ 527050 h 527050"/>
              <a:gd name="connsiteX1" fmla="*/ 255588 w 465138"/>
              <a:gd name="connsiteY1" fmla="*/ 395287 h 527050"/>
              <a:gd name="connsiteX2" fmla="*/ 465138 w 465138"/>
              <a:gd name="connsiteY2" fmla="*/ 0 h 527050"/>
              <a:gd name="connsiteX0" fmla="*/ 0 w 465138"/>
              <a:gd name="connsiteY0" fmla="*/ 527050 h 584260"/>
              <a:gd name="connsiteX1" fmla="*/ 293688 w 465138"/>
              <a:gd name="connsiteY1" fmla="*/ 557212 h 584260"/>
              <a:gd name="connsiteX2" fmla="*/ 465138 w 465138"/>
              <a:gd name="connsiteY2" fmla="*/ 0 h 584260"/>
              <a:gd name="connsiteX0" fmla="*/ 0 w 465138"/>
              <a:gd name="connsiteY0" fmla="*/ 527050 h 527050"/>
              <a:gd name="connsiteX1" fmla="*/ 465138 w 465138"/>
              <a:gd name="connsiteY1" fmla="*/ 0 h 527050"/>
              <a:gd name="connsiteX0" fmla="*/ 0 w 522288"/>
              <a:gd name="connsiteY0" fmla="*/ 415925 h 415925"/>
              <a:gd name="connsiteX1" fmla="*/ 522288 w 522288"/>
              <a:gd name="connsiteY1" fmla="*/ 0 h 415925"/>
              <a:gd name="connsiteX0" fmla="*/ 0 w 522288"/>
              <a:gd name="connsiteY0" fmla="*/ 415925 h 415925"/>
              <a:gd name="connsiteX1" fmla="*/ 522288 w 522288"/>
              <a:gd name="connsiteY1" fmla="*/ 0 h 415925"/>
              <a:gd name="connsiteX0" fmla="*/ 0 w 596013"/>
              <a:gd name="connsiteY0" fmla="*/ 415925 h 415925"/>
              <a:gd name="connsiteX1" fmla="*/ 522288 w 596013"/>
              <a:gd name="connsiteY1" fmla="*/ 0 h 415925"/>
              <a:gd name="connsiteX0" fmla="*/ 0 w 522288"/>
              <a:gd name="connsiteY0" fmla="*/ 415925 h 415925"/>
              <a:gd name="connsiteX1" fmla="*/ 522288 w 522288"/>
              <a:gd name="connsiteY1" fmla="*/ 0 h 415925"/>
              <a:gd name="connsiteX0" fmla="*/ 0 w 473076"/>
              <a:gd name="connsiteY0" fmla="*/ 593725 h 593725"/>
              <a:gd name="connsiteX1" fmla="*/ 473076 w 473076"/>
              <a:gd name="connsiteY1" fmla="*/ 0 h 593725"/>
              <a:gd name="connsiteX0" fmla="*/ 0 w 373063"/>
              <a:gd name="connsiteY0" fmla="*/ 666750 h 666750"/>
              <a:gd name="connsiteX1" fmla="*/ 373063 w 373063"/>
              <a:gd name="connsiteY1" fmla="*/ 0 h 666750"/>
              <a:gd name="connsiteX0" fmla="*/ 0 w 488951"/>
              <a:gd name="connsiteY0" fmla="*/ 423863 h 423863"/>
              <a:gd name="connsiteX1" fmla="*/ 488951 w 488951"/>
              <a:gd name="connsiteY1" fmla="*/ 0 h 423863"/>
              <a:gd name="connsiteX0" fmla="*/ 0 w 488951"/>
              <a:gd name="connsiteY0" fmla="*/ 423863 h 486337"/>
              <a:gd name="connsiteX1" fmla="*/ 488951 w 488951"/>
              <a:gd name="connsiteY1" fmla="*/ 0 h 486337"/>
              <a:gd name="connsiteX0" fmla="*/ 0 w 523902"/>
              <a:gd name="connsiteY0" fmla="*/ 423863 h 455316"/>
              <a:gd name="connsiteX1" fmla="*/ 488951 w 523902"/>
              <a:gd name="connsiteY1" fmla="*/ 0 h 455316"/>
              <a:gd name="connsiteX0" fmla="*/ 0 w 508385"/>
              <a:gd name="connsiteY0" fmla="*/ 423863 h 454137"/>
              <a:gd name="connsiteX1" fmla="*/ 488951 w 508385"/>
              <a:gd name="connsiteY1" fmla="*/ 0 h 454137"/>
              <a:gd name="connsiteX0" fmla="*/ 0 w 488951"/>
              <a:gd name="connsiteY0" fmla="*/ 423863 h 428666"/>
              <a:gd name="connsiteX1" fmla="*/ 488951 w 488951"/>
              <a:gd name="connsiteY1" fmla="*/ 0 h 428666"/>
              <a:gd name="connsiteX0" fmla="*/ 0 w 488951"/>
              <a:gd name="connsiteY0" fmla="*/ 423863 h 423863"/>
              <a:gd name="connsiteX1" fmla="*/ 488951 w 488951"/>
              <a:gd name="connsiteY1" fmla="*/ 0 h 423863"/>
              <a:gd name="connsiteX0" fmla="*/ 0 w 488951"/>
              <a:gd name="connsiteY0" fmla="*/ 423863 h 424893"/>
              <a:gd name="connsiteX1" fmla="*/ 488951 w 488951"/>
              <a:gd name="connsiteY1" fmla="*/ 0 h 424893"/>
              <a:gd name="connsiteX0" fmla="*/ 0 w 488951"/>
              <a:gd name="connsiteY0" fmla="*/ 423863 h 423863"/>
              <a:gd name="connsiteX1" fmla="*/ 488951 w 488951"/>
              <a:gd name="connsiteY1" fmla="*/ 0 h 423863"/>
              <a:gd name="connsiteX0" fmla="*/ 0 w 488951"/>
              <a:gd name="connsiteY0" fmla="*/ 423863 h 423863"/>
              <a:gd name="connsiteX1" fmla="*/ 488951 w 488951"/>
              <a:gd name="connsiteY1" fmla="*/ 0 h 423863"/>
            </a:gdLst>
            <a:ahLst/>
            <a:cxnLst>
              <a:cxn ang="0">
                <a:pos x="connsiteX0" y="connsiteY0"/>
              </a:cxn>
              <a:cxn ang="0">
                <a:pos x="connsiteX1" y="connsiteY1"/>
              </a:cxn>
            </a:cxnLst>
            <a:rect l="l" t="t" r="r" b="b"/>
            <a:pathLst>
              <a:path w="488951" h="423863">
                <a:moveTo>
                  <a:pt x="0" y="423863"/>
                </a:moveTo>
                <a:cubicBezTo>
                  <a:pt x="477917" y="404637"/>
                  <a:pt x="487893" y="92605"/>
                  <a:pt x="488951" y="0"/>
                </a:cubicBezTo>
              </a:path>
            </a:pathLst>
          </a:custGeom>
          <a:noFill/>
          <a:ln w="12700">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a:extLst>
              <a:ext uri="{FF2B5EF4-FFF2-40B4-BE49-F238E27FC236}">
                <a16:creationId xmlns:a16="http://schemas.microsoft.com/office/drawing/2014/main" id="{62BA365B-E64E-42E8-A2B4-9C1D00D990E4}"/>
              </a:ext>
            </a:extLst>
          </p:cNvPr>
          <p:cNvSpPr txBox="1"/>
          <p:nvPr/>
        </p:nvSpPr>
        <p:spPr>
          <a:xfrm>
            <a:off x="1273600" y="3695462"/>
            <a:ext cx="1744869" cy="738664"/>
          </a:xfrm>
          <a:prstGeom prst="rect">
            <a:avLst/>
          </a:prstGeom>
          <a:noFill/>
        </p:spPr>
        <p:txBody>
          <a:bodyPr wrap="square" rtlCol="0">
            <a:spAutoFit/>
          </a:bodyPr>
          <a:lstStyle/>
          <a:p>
            <a:r>
              <a:rPr lang="en-US" sz="1400" dirty="0"/>
              <a:t>Employed </a:t>
            </a:r>
            <a:r>
              <a:rPr lang="en-US" sz="1400" dirty="0" err="1"/>
              <a:t>Geof</a:t>
            </a:r>
            <a:r>
              <a:rPr lang="en-US" sz="1400" dirty="0"/>
              <a:t> as Chief Pilot + Director of LAF</a:t>
            </a:r>
          </a:p>
        </p:txBody>
      </p:sp>
      <p:sp>
        <p:nvSpPr>
          <p:cNvPr id="31" name="Rectangle 30">
            <a:extLst>
              <a:ext uri="{FF2B5EF4-FFF2-40B4-BE49-F238E27FC236}">
                <a16:creationId xmlns:a16="http://schemas.microsoft.com/office/drawing/2014/main" id="{694F8FAE-7B79-4277-9A16-9053C77D5BE7}"/>
              </a:ext>
            </a:extLst>
          </p:cNvPr>
          <p:cNvSpPr/>
          <p:nvPr/>
        </p:nvSpPr>
        <p:spPr>
          <a:xfrm>
            <a:off x="7231271" y="2908577"/>
            <a:ext cx="1652587" cy="495300"/>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dirty="0" err="1"/>
              <a:t>Mrs</a:t>
            </a:r>
            <a:r>
              <a:rPr lang="en-US" dirty="0"/>
              <a:t> Lee</a:t>
            </a:r>
          </a:p>
        </p:txBody>
      </p:sp>
      <p:cxnSp>
        <p:nvCxnSpPr>
          <p:cNvPr id="32" name="Straight Arrow Connector 31">
            <a:extLst>
              <a:ext uri="{FF2B5EF4-FFF2-40B4-BE49-F238E27FC236}">
                <a16:creationId xmlns:a16="http://schemas.microsoft.com/office/drawing/2014/main" id="{96541563-8192-424D-B56F-DC28798465F1}"/>
              </a:ext>
            </a:extLst>
          </p:cNvPr>
          <p:cNvCxnSpPr>
            <a:cxnSpLocks/>
            <a:stCxn id="31" idx="2"/>
          </p:cNvCxnSpPr>
          <p:nvPr/>
        </p:nvCxnSpPr>
        <p:spPr>
          <a:xfrm flipH="1">
            <a:off x="4875921" y="3403877"/>
            <a:ext cx="3181644" cy="13632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27BA3E7-056A-4C0F-88DD-B6CCE41ED7E2}"/>
              </a:ext>
            </a:extLst>
          </p:cNvPr>
          <p:cNvSpPr txBox="1"/>
          <p:nvPr/>
        </p:nvSpPr>
        <p:spPr>
          <a:xfrm>
            <a:off x="7173662" y="3695462"/>
            <a:ext cx="2144042" cy="738664"/>
          </a:xfrm>
          <a:prstGeom prst="rect">
            <a:avLst/>
          </a:prstGeom>
          <a:noFill/>
        </p:spPr>
        <p:txBody>
          <a:bodyPr wrap="square" rtlCol="0">
            <a:spAutoFit/>
          </a:bodyPr>
          <a:lstStyle/>
          <a:p>
            <a:r>
              <a:rPr lang="en-US" sz="1400" dirty="0"/>
              <a:t>Sued under WCA, arguing that </a:t>
            </a:r>
            <a:r>
              <a:rPr lang="en-US" sz="1400" dirty="0" err="1"/>
              <a:t>Geof</a:t>
            </a:r>
            <a:r>
              <a:rPr lang="en-US" sz="1400" dirty="0"/>
              <a:t> was employed by LAF as a “worker”</a:t>
            </a:r>
          </a:p>
        </p:txBody>
      </p:sp>
      <p:sp>
        <p:nvSpPr>
          <p:cNvPr id="36" name="Rectangle 35">
            <a:extLst>
              <a:ext uri="{FF2B5EF4-FFF2-40B4-BE49-F238E27FC236}">
                <a16:creationId xmlns:a16="http://schemas.microsoft.com/office/drawing/2014/main" id="{DEE6FA4C-350F-46FA-B3A5-3EAE1C029BB9}"/>
              </a:ext>
            </a:extLst>
          </p:cNvPr>
          <p:cNvSpPr/>
          <p:nvPr/>
        </p:nvSpPr>
        <p:spPr>
          <a:xfrm>
            <a:off x="7233781" y="5476437"/>
            <a:ext cx="1652587" cy="495300"/>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Insurers</a:t>
            </a:r>
          </a:p>
        </p:txBody>
      </p:sp>
      <p:cxnSp>
        <p:nvCxnSpPr>
          <p:cNvPr id="11" name="Connector: Elbow 10">
            <a:extLst>
              <a:ext uri="{FF2B5EF4-FFF2-40B4-BE49-F238E27FC236}">
                <a16:creationId xmlns:a16="http://schemas.microsoft.com/office/drawing/2014/main" id="{8339D4FD-938D-4C02-B947-6B61227A183E}"/>
              </a:ext>
            </a:extLst>
          </p:cNvPr>
          <p:cNvCxnSpPr>
            <a:stCxn id="23" idx="2"/>
            <a:endCxn id="36" idx="1"/>
          </p:cNvCxnSpPr>
          <p:nvPr/>
        </p:nvCxnSpPr>
        <p:spPr>
          <a:xfrm rot="16200000" flipH="1">
            <a:off x="5278929" y="3769234"/>
            <a:ext cx="756799" cy="3152905"/>
          </a:xfrm>
          <a:prstGeom prst="bentConnector2">
            <a:avLst/>
          </a:prstGeom>
          <a:ln>
            <a:prstDash val="sysDash"/>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F0B2C7EB-55FB-455B-BA30-B5762B524B74}"/>
              </a:ext>
            </a:extLst>
          </p:cNvPr>
          <p:cNvSpPr txBox="1"/>
          <p:nvPr/>
        </p:nvSpPr>
        <p:spPr>
          <a:xfrm>
            <a:off x="4562960" y="5770382"/>
            <a:ext cx="2188738" cy="307777"/>
          </a:xfrm>
          <a:prstGeom prst="rect">
            <a:avLst/>
          </a:prstGeom>
          <a:noFill/>
        </p:spPr>
        <p:txBody>
          <a:bodyPr wrap="square" rtlCol="0">
            <a:spAutoFit/>
          </a:bodyPr>
          <a:lstStyle/>
          <a:p>
            <a:r>
              <a:rPr lang="en-US" sz="1400" dirty="0"/>
              <a:t>representing the company</a:t>
            </a:r>
          </a:p>
        </p:txBody>
      </p:sp>
      <p:sp>
        <p:nvSpPr>
          <p:cNvPr id="39" name="TextBox 38">
            <a:extLst>
              <a:ext uri="{FF2B5EF4-FFF2-40B4-BE49-F238E27FC236}">
                <a16:creationId xmlns:a16="http://schemas.microsoft.com/office/drawing/2014/main" id="{7E83B586-E198-4CF3-94E5-A4B0B68C8E4C}"/>
              </a:ext>
            </a:extLst>
          </p:cNvPr>
          <p:cNvSpPr txBox="1"/>
          <p:nvPr/>
        </p:nvSpPr>
        <p:spPr>
          <a:xfrm>
            <a:off x="7173662" y="4953217"/>
            <a:ext cx="2560888" cy="523220"/>
          </a:xfrm>
          <a:prstGeom prst="rect">
            <a:avLst/>
          </a:prstGeom>
          <a:noFill/>
        </p:spPr>
        <p:txBody>
          <a:bodyPr wrap="square" rtlCol="0">
            <a:spAutoFit/>
          </a:bodyPr>
          <a:lstStyle/>
          <a:p>
            <a:r>
              <a:rPr lang="en-US" sz="1400" dirty="0"/>
              <a:t>Argued that </a:t>
            </a:r>
            <a:r>
              <a:rPr lang="en-US" sz="1400" dirty="0" err="1"/>
              <a:t>Geof</a:t>
            </a:r>
            <a:r>
              <a:rPr lang="en-US" sz="1400" dirty="0"/>
              <a:t> and LAF were one and the same entity.</a:t>
            </a:r>
          </a:p>
        </p:txBody>
      </p:sp>
    </p:spTree>
    <p:extLst>
      <p:ext uri="{BB962C8B-B14F-4D97-AF65-F5344CB8AC3E}">
        <p14:creationId xmlns:p14="http://schemas.microsoft.com/office/powerpoint/2010/main" val="4148736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INCORPORATION and its alternatives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688495"/>
            <a:ext cx="11029615" cy="4355769"/>
          </a:xfrm>
        </p:spPr>
        <p:txBody>
          <a:bodyPr>
            <a:normAutofit/>
          </a:bodyPr>
          <a:lstStyle/>
          <a:p>
            <a:pPr marL="0" indent="0">
              <a:buNone/>
            </a:pPr>
            <a:r>
              <a:rPr lang="en-US" sz="2400" b="1" i="1" dirty="0"/>
              <a:t>Catherine Lee v Lee’s Air Farming Ltd</a:t>
            </a:r>
            <a:r>
              <a:rPr lang="en-US" sz="2400" b="1" dirty="0"/>
              <a:t> [1961] AC 12</a:t>
            </a:r>
          </a:p>
          <a:p>
            <a:pPr algn="just"/>
            <a:r>
              <a:rPr lang="en-US" sz="2400" b="1" dirty="0"/>
              <a:t>Held: </a:t>
            </a:r>
            <a:r>
              <a:rPr lang="en-US" sz="2400" dirty="0" err="1"/>
              <a:t>Mrs</a:t>
            </a:r>
            <a:r>
              <a:rPr lang="en-US" sz="2400" dirty="0"/>
              <a:t> Lee was entitled to compensation. </a:t>
            </a:r>
          </a:p>
          <a:p>
            <a:pPr algn="just"/>
            <a:r>
              <a:rPr lang="en-US" sz="2400" dirty="0"/>
              <a:t>The company was a legal entity separate from its controllers.</a:t>
            </a:r>
          </a:p>
          <a:p>
            <a:pPr algn="just"/>
            <a:r>
              <a:rPr lang="en-US" sz="2400" dirty="0"/>
              <a:t>There was </a:t>
            </a:r>
            <a:r>
              <a:rPr lang="en-US" sz="2400" i="1" dirty="0"/>
              <a:t>no reason why the company could not contract with its controlling shareholder and governing director</a:t>
            </a:r>
            <a:r>
              <a:rPr lang="en-US" sz="2400" dirty="0"/>
              <a:t>.</a:t>
            </a:r>
          </a:p>
          <a:p>
            <a:pPr algn="just"/>
            <a:r>
              <a:rPr lang="en-US" sz="2400" dirty="0"/>
              <a:t>Even though it was </a:t>
            </a:r>
            <a:r>
              <a:rPr lang="en-US" sz="2400" dirty="0" err="1"/>
              <a:t>Mr</a:t>
            </a:r>
            <a:r>
              <a:rPr lang="en-US" sz="2400" dirty="0"/>
              <a:t> Lee who had authorized the contract of employment, </a:t>
            </a:r>
            <a:r>
              <a:rPr lang="en-US" sz="2400" i="1" dirty="0"/>
              <a:t>he was doing so only as the company’s agent </a:t>
            </a:r>
            <a:r>
              <a:rPr lang="en-US" sz="2400" dirty="0"/>
              <a:t>(i.e. he was acting on behalf of the company), which did not alter the fact that the contract was formed in the company’s own capacity for its own benefit.</a:t>
            </a:r>
          </a:p>
          <a:p>
            <a:endParaRPr lang="en-US" sz="2400" dirty="0"/>
          </a:p>
          <a:p>
            <a:endParaRPr lang="en-US" sz="24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a:p>
        </p:txBody>
      </p:sp>
    </p:spTree>
    <p:extLst>
      <p:ext uri="{BB962C8B-B14F-4D97-AF65-F5344CB8AC3E}">
        <p14:creationId xmlns:p14="http://schemas.microsoft.com/office/powerpoint/2010/main" val="6331277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INCORPORATION and its alternatives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688495"/>
            <a:ext cx="11029615" cy="4355769"/>
          </a:xfrm>
        </p:spPr>
        <p:txBody>
          <a:bodyPr>
            <a:normAutofit fontScale="92500" lnSpcReduction="20000"/>
          </a:bodyPr>
          <a:lstStyle/>
          <a:p>
            <a:pPr marL="0" indent="0">
              <a:buNone/>
            </a:pPr>
            <a:r>
              <a:rPr lang="en-US" sz="2400" b="1" i="1" dirty="0"/>
              <a:t>Catherine Lee v Lee’s Air Farming Ltd</a:t>
            </a:r>
            <a:r>
              <a:rPr lang="en-US" sz="2400" b="1" dirty="0"/>
              <a:t> [1961] AC 12</a:t>
            </a:r>
          </a:p>
          <a:p>
            <a:pPr algn="just"/>
            <a:r>
              <a:rPr lang="en-US" sz="2400" dirty="0"/>
              <a:t>“It was never suggested (nor in their Lordships’ view could it reasonably have been suggested) that the company was a sham or a mere simulacrum. It is well established that the </a:t>
            </a:r>
            <a:r>
              <a:rPr lang="en-US" sz="2400" i="1" dirty="0"/>
              <a:t>mere fact that someone is a director of a company is no impediment to his entering into a contract to serve the company</a:t>
            </a:r>
            <a:r>
              <a:rPr lang="en-US" sz="2400" dirty="0"/>
              <a:t>. If, then, it be accepted that the respondent company was a legal entity their Lordships see </a:t>
            </a:r>
            <a:r>
              <a:rPr lang="en-US" sz="2400" i="1" dirty="0"/>
              <a:t>no reason to challenge the validity of any contractual obligations which were created between the company and the deceased</a:t>
            </a:r>
            <a:r>
              <a:rPr lang="en-US" sz="2400" dirty="0"/>
              <a:t>...”</a:t>
            </a:r>
          </a:p>
          <a:p>
            <a:pPr algn="just"/>
            <a:r>
              <a:rPr lang="en-US" sz="2400" dirty="0"/>
              <a:t>“It is said that the deceased could not both be under the duty of giving orders and also be under the duty of obeying them. But this approach does not give effect to the circumstance that it would be the company and not the deceased that would be giving the orders. Control would remain with the company whoever might be the agent of the company to exercise...</a:t>
            </a:r>
            <a:r>
              <a:rPr lang="en-US" sz="2400" i="1" dirty="0"/>
              <a:t>There appears to be no great difficulty in holding that a man acting in one capacity can make a contract with himself in another capacity. The company and the deceased were separate legal entities</a:t>
            </a:r>
            <a:r>
              <a:rPr lang="en-US" sz="2400" dirty="0"/>
              <a:t>.”</a:t>
            </a:r>
          </a:p>
          <a:p>
            <a:pPr algn="just"/>
            <a:endParaRPr lang="en-US" sz="2400" b="1" dirty="0"/>
          </a:p>
          <a:p>
            <a:endParaRPr lang="en-US" sz="2400" dirty="0"/>
          </a:p>
          <a:p>
            <a:endParaRPr lang="en-US" sz="24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a:p>
        </p:txBody>
      </p:sp>
    </p:spTree>
    <p:extLst>
      <p:ext uri="{BB962C8B-B14F-4D97-AF65-F5344CB8AC3E}">
        <p14:creationId xmlns:p14="http://schemas.microsoft.com/office/powerpoint/2010/main" val="3847920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6CA50-25D6-4448-8EE0-741DEA963A8E}"/>
              </a:ext>
            </a:extLst>
          </p:cNvPr>
          <p:cNvSpPr>
            <a:spLocks noGrp="1"/>
          </p:cNvSpPr>
          <p:nvPr>
            <p:ph type="title"/>
          </p:nvPr>
        </p:nvSpPr>
        <p:spPr/>
        <p:txBody>
          <a:bodyPr/>
          <a:lstStyle/>
          <a:p>
            <a:r>
              <a:rPr lang="en-GB" dirty="0"/>
              <a:t>PIERCING THE CORPORATE VEIL</a:t>
            </a:r>
          </a:p>
        </p:txBody>
      </p:sp>
      <p:sp>
        <p:nvSpPr>
          <p:cNvPr id="4" name="Slide Number Placeholder 3">
            <a:extLst>
              <a:ext uri="{FF2B5EF4-FFF2-40B4-BE49-F238E27FC236}">
                <a16:creationId xmlns:a16="http://schemas.microsoft.com/office/drawing/2014/main" id="{85D7D6C9-317C-4618-909C-5619BDE1954B}"/>
              </a:ext>
            </a:extLst>
          </p:cNvPr>
          <p:cNvSpPr>
            <a:spLocks noGrp="1"/>
          </p:cNvSpPr>
          <p:nvPr>
            <p:ph type="sldNum" sz="quarter" idx="12"/>
          </p:nvPr>
        </p:nvSpPr>
        <p:spPr/>
        <p:txBody>
          <a:bodyPr/>
          <a:lstStyle/>
          <a:p>
            <a:fld id="{7128DA7F-F6FE-453F-B8BB-1900E7257DA6}" type="slidenum">
              <a:rPr lang="en-US" smtClean="0"/>
              <a:t>23</a:t>
            </a:fld>
            <a:endParaRPr lang="en-US"/>
          </a:p>
        </p:txBody>
      </p:sp>
      <p:grpSp>
        <p:nvGrpSpPr>
          <p:cNvPr id="66" name="Group 65">
            <a:extLst>
              <a:ext uri="{FF2B5EF4-FFF2-40B4-BE49-F238E27FC236}">
                <a16:creationId xmlns:a16="http://schemas.microsoft.com/office/drawing/2014/main" id="{6CC18D77-BDD4-481F-BE3B-5BE190C50B7E}"/>
              </a:ext>
            </a:extLst>
          </p:cNvPr>
          <p:cNvGrpSpPr/>
          <p:nvPr/>
        </p:nvGrpSpPr>
        <p:grpSpPr>
          <a:xfrm>
            <a:off x="3206496" y="1944043"/>
            <a:ext cx="1886276" cy="2945144"/>
            <a:chOff x="3206496" y="1944043"/>
            <a:chExt cx="1886276" cy="2945144"/>
          </a:xfrm>
        </p:grpSpPr>
        <p:sp>
          <p:nvSpPr>
            <p:cNvPr id="7" name="Rectangle 6">
              <a:extLst>
                <a:ext uri="{FF2B5EF4-FFF2-40B4-BE49-F238E27FC236}">
                  <a16:creationId xmlns:a16="http://schemas.microsoft.com/office/drawing/2014/main" id="{6CE920B1-0712-446C-A5CE-CEB479D2F982}"/>
                </a:ext>
              </a:extLst>
            </p:cNvPr>
            <p:cNvSpPr/>
            <p:nvPr/>
          </p:nvSpPr>
          <p:spPr>
            <a:xfrm>
              <a:off x="3206496" y="194404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Company’s Creditors</a:t>
              </a:r>
              <a:endParaRPr lang="en-GB" b="1" dirty="0">
                <a:solidFill>
                  <a:schemeClr val="accent1"/>
                </a:solidFill>
              </a:endParaRPr>
            </a:p>
          </p:txBody>
        </p:sp>
        <p:grpSp>
          <p:nvGrpSpPr>
            <p:cNvPr id="58" name="Group 57">
              <a:extLst>
                <a:ext uri="{FF2B5EF4-FFF2-40B4-BE49-F238E27FC236}">
                  <a16:creationId xmlns:a16="http://schemas.microsoft.com/office/drawing/2014/main" id="{1E4E074C-8FF7-4986-9C63-43708F26ED7C}"/>
                </a:ext>
              </a:extLst>
            </p:cNvPr>
            <p:cNvGrpSpPr/>
            <p:nvPr/>
          </p:nvGrpSpPr>
          <p:grpSpPr>
            <a:xfrm>
              <a:off x="3561386" y="2957843"/>
              <a:ext cx="1125985" cy="1931344"/>
              <a:chOff x="3561386" y="2957843"/>
              <a:chExt cx="1125985" cy="1931344"/>
            </a:xfrm>
          </p:grpSpPr>
          <p:cxnSp>
            <p:nvCxnSpPr>
              <p:cNvPr id="22" name="Straight Arrow Connector 21">
                <a:extLst>
                  <a:ext uri="{FF2B5EF4-FFF2-40B4-BE49-F238E27FC236}">
                    <a16:creationId xmlns:a16="http://schemas.microsoft.com/office/drawing/2014/main" id="{74B40012-3278-4349-9AD3-CCAB9D2D49A5}"/>
                  </a:ext>
                </a:extLst>
              </p:cNvPr>
              <p:cNvCxnSpPr>
                <a:cxnSpLocks/>
                <a:stCxn id="7" idx="2"/>
                <a:endCxn id="15" idx="0"/>
              </p:cNvCxnSpPr>
              <p:nvPr/>
            </p:nvCxnSpPr>
            <p:spPr>
              <a:xfrm>
                <a:off x="4149634" y="2957843"/>
                <a:ext cx="0" cy="19313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16D78C6F-2609-4133-9A6B-6FD93C460E06}"/>
                  </a:ext>
                </a:extLst>
              </p:cNvPr>
              <p:cNvSpPr/>
              <p:nvPr/>
            </p:nvSpPr>
            <p:spPr>
              <a:xfrm>
                <a:off x="3561386" y="3914591"/>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Have a claim over the</a:t>
                </a:r>
                <a:endParaRPr lang="en-GB" sz="1100" dirty="0"/>
              </a:p>
            </p:txBody>
          </p:sp>
        </p:grpSp>
      </p:grpSp>
      <p:grpSp>
        <p:nvGrpSpPr>
          <p:cNvPr id="67" name="Group 66">
            <a:extLst>
              <a:ext uri="{FF2B5EF4-FFF2-40B4-BE49-F238E27FC236}">
                <a16:creationId xmlns:a16="http://schemas.microsoft.com/office/drawing/2014/main" id="{CD7728DD-0BE2-4372-A447-CDAE49DDE461}"/>
              </a:ext>
            </a:extLst>
          </p:cNvPr>
          <p:cNvGrpSpPr/>
          <p:nvPr/>
        </p:nvGrpSpPr>
        <p:grpSpPr>
          <a:xfrm>
            <a:off x="7275142" y="1944043"/>
            <a:ext cx="1886276" cy="2962290"/>
            <a:chOff x="7275142" y="1944043"/>
            <a:chExt cx="1886276" cy="2962290"/>
          </a:xfrm>
        </p:grpSpPr>
        <p:sp>
          <p:nvSpPr>
            <p:cNvPr id="9" name="Rectangle 8">
              <a:extLst>
                <a:ext uri="{FF2B5EF4-FFF2-40B4-BE49-F238E27FC236}">
                  <a16:creationId xmlns:a16="http://schemas.microsoft.com/office/drawing/2014/main" id="{2DDEE4BE-21E6-4E5F-9EB8-97A8F269BB04}"/>
                </a:ext>
              </a:extLst>
            </p:cNvPr>
            <p:cNvSpPr/>
            <p:nvPr/>
          </p:nvSpPr>
          <p:spPr>
            <a:xfrm>
              <a:off x="7275142" y="194404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Shareholder’s Creditors</a:t>
              </a:r>
              <a:endParaRPr lang="en-GB" b="1" dirty="0">
                <a:solidFill>
                  <a:schemeClr val="accent1"/>
                </a:solidFill>
              </a:endParaRPr>
            </a:p>
          </p:txBody>
        </p:sp>
        <p:cxnSp>
          <p:nvCxnSpPr>
            <p:cNvPr id="29" name="Straight Arrow Connector 28">
              <a:extLst>
                <a:ext uri="{FF2B5EF4-FFF2-40B4-BE49-F238E27FC236}">
                  <a16:creationId xmlns:a16="http://schemas.microsoft.com/office/drawing/2014/main" id="{4D3424A8-C768-4B0C-90ED-EA10C68D3083}"/>
                </a:ext>
              </a:extLst>
            </p:cNvPr>
            <p:cNvCxnSpPr>
              <a:cxnSpLocks/>
              <a:stCxn id="9" idx="2"/>
              <a:endCxn id="13" idx="0"/>
            </p:cNvCxnSpPr>
            <p:nvPr/>
          </p:nvCxnSpPr>
          <p:spPr>
            <a:xfrm>
              <a:off x="8218280" y="2957843"/>
              <a:ext cx="0" cy="194849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06CB2D78-9C49-4FB5-A741-BEEE3E56F7B2}"/>
                </a:ext>
              </a:extLst>
            </p:cNvPr>
            <p:cNvSpPr/>
            <p:nvPr/>
          </p:nvSpPr>
          <p:spPr>
            <a:xfrm>
              <a:off x="7655288" y="3749133"/>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Have a claim over the </a:t>
              </a:r>
              <a:endParaRPr lang="en-GB" sz="1100" dirty="0"/>
            </a:p>
          </p:txBody>
        </p:sp>
      </p:grpSp>
      <p:grpSp>
        <p:nvGrpSpPr>
          <p:cNvPr id="51" name="Group 50">
            <a:extLst>
              <a:ext uri="{FF2B5EF4-FFF2-40B4-BE49-F238E27FC236}">
                <a16:creationId xmlns:a16="http://schemas.microsoft.com/office/drawing/2014/main" id="{2F5CED0B-242A-4637-9D8B-86A47255C344}"/>
              </a:ext>
            </a:extLst>
          </p:cNvPr>
          <p:cNvGrpSpPr/>
          <p:nvPr/>
        </p:nvGrpSpPr>
        <p:grpSpPr>
          <a:xfrm>
            <a:off x="7275142" y="4399173"/>
            <a:ext cx="3199944" cy="1520960"/>
            <a:chOff x="7275142" y="4399173"/>
            <a:chExt cx="3199944" cy="1520960"/>
          </a:xfrm>
        </p:grpSpPr>
        <p:sp>
          <p:nvSpPr>
            <p:cNvPr id="13" name="Rectangle 12">
              <a:extLst>
                <a:ext uri="{FF2B5EF4-FFF2-40B4-BE49-F238E27FC236}">
                  <a16:creationId xmlns:a16="http://schemas.microsoft.com/office/drawing/2014/main" id="{225EEDE0-41BA-4231-AF71-89A2C31A55DF}"/>
                </a:ext>
              </a:extLst>
            </p:cNvPr>
            <p:cNvSpPr/>
            <p:nvPr/>
          </p:nvSpPr>
          <p:spPr>
            <a:xfrm>
              <a:off x="7275142" y="490633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Shareholder’s Assets</a:t>
              </a:r>
              <a:endParaRPr lang="en-GB" b="1" dirty="0">
                <a:solidFill>
                  <a:schemeClr val="accent1"/>
                </a:solidFill>
              </a:endParaRPr>
            </a:p>
          </p:txBody>
        </p:sp>
        <p:cxnSp>
          <p:nvCxnSpPr>
            <p:cNvPr id="38" name="Straight Arrow Connector 37">
              <a:extLst>
                <a:ext uri="{FF2B5EF4-FFF2-40B4-BE49-F238E27FC236}">
                  <a16:creationId xmlns:a16="http://schemas.microsoft.com/office/drawing/2014/main" id="{DDC7CB4E-BA6E-4C10-A7D8-8D6F574CEAA6}"/>
                </a:ext>
              </a:extLst>
            </p:cNvPr>
            <p:cNvCxnSpPr>
              <a:cxnSpLocks/>
            </p:cNvCxnSpPr>
            <p:nvPr/>
          </p:nvCxnSpPr>
          <p:spPr>
            <a:xfrm flipH="1">
              <a:off x="9161418" y="4399173"/>
              <a:ext cx="469418" cy="50716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D3C4301-CEAF-467D-9D37-68641F2DC1CB}"/>
                </a:ext>
              </a:extLst>
            </p:cNvPr>
            <p:cNvSpPr/>
            <p:nvPr/>
          </p:nvSpPr>
          <p:spPr>
            <a:xfrm>
              <a:off x="9349101" y="4523277"/>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Has ownership over</a:t>
              </a:r>
              <a:endParaRPr lang="en-GB" sz="1100" dirty="0"/>
            </a:p>
          </p:txBody>
        </p:sp>
      </p:grpSp>
      <p:grpSp>
        <p:nvGrpSpPr>
          <p:cNvPr id="49" name="Group 48">
            <a:extLst>
              <a:ext uri="{FF2B5EF4-FFF2-40B4-BE49-F238E27FC236}">
                <a16:creationId xmlns:a16="http://schemas.microsoft.com/office/drawing/2014/main" id="{11C2FAA1-B1E3-468F-A157-D5B358709E5F}"/>
              </a:ext>
            </a:extLst>
          </p:cNvPr>
          <p:cNvGrpSpPr/>
          <p:nvPr/>
        </p:nvGrpSpPr>
        <p:grpSpPr>
          <a:xfrm>
            <a:off x="1878939" y="4399173"/>
            <a:ext cx="3213833" cy="1503814"/>
            <a:chOff x="1878939" y="4399173"/>
            <a:chExt cx="3213833" cy="1503814"/>
          </a:xfrm>
        </p:grpSpPr>
        <p:sp>
          <p:nvSpPr>
            <p:cNvPr id="15" name="Rectangle 14">
              <a:extLst>
                <a:ext uri="{FF2B5EF4-FFF2-40B4-BE49-F238E27FC236}">
                  <a16:creationId xmlns:a16="http://schemas.microsoft.com/office/drawing/2014/main" id="{DB7BF8CD-22AC-45FE-B71A-B93988C40FA4}"/>
                </a:ext>
              </a:extLst>
            </p:cNvPr>
            <p:cNvSpPr/>
            <p:nvPr/>
          </p:nvSpPr>
          <p:spPr>
            <a:xfrm>
              <a:off x="3206496" y="4889187"/>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Company’s Assets</a:t>
              </a:r>
              <a:endParaRPr lang="en-GB" b="1" dirty="0">
                <a:solidFill>
                  <a:schemeClr val="accent1"/>
                </a:solidFill>
              </a:endParaRPr>
            </a:p>
          </p:txBody>
        </p:sp>
        <p:cxnSp>
          <p:nvCxnSpPr>
            <p:cNvPr id="26" name="Straight Arrow Connector 25">
              <a:extLst>
                <a:ext uri="{FF2B5EF4-FFF2-40B4-BE49-F238E27FC236}">
                  <a16:creationId xmlns:a16="http://schemas.microsoft.com/office/drawing/2014/main" id="{549CCC7F-7460-4A77-A1E3-69E7D2C2ECE8}"/>
                </a:ext>
              </a:extLst>
            </p:cNvPr>
            <p:cNvCxnSpPr>
              <a:cxnSpLocks/>
            </p:cNvCxnSpPr>
            <p:nvPr/>
          </p:nvCxnSpPr>
          <p:spPr>
            <a:xfrm>
              <a:off x="2685722" y="4399173"/>
              <a:ext cx="520774" cy="49001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CE4659AB-84D7-461F-BDAC-3FB7A978B125}"/>
                </a:ext>
              </a:extLst>
            </p:cNvPr>
            <p:cNvSpPr/>
            <p:nvPr/>
          </p:nvSpPr>
          <p:spPr>
            <a:xfrm>
              <a:off x="1878939" y="4523277"/>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Has ownership over</a:t>
              </a:r>
              <a:endParaRPr lang="en-GB" sz="1100" dirty="0"/>
            </a:p>
          </p:txBody>
        </p:sp>
      </p:grpSp>
      <p:grpSp>
        <p:nvGrpSpPr>
          <p:cNvPr id="69" name="Group 68">
            <a:extLst>
              <a:ext uri="{FF2B5EF4-FFF2-40B4-BE49-F238E27FC236}">
                <a16:creationId xmlns:a16="http://schemas.microsoft.com/office/drawing/2014/main" id="{9BD748CC-5177-49A9-9818-E063B6C0C6E0}"/>
              </a:ext>
            </a:extLst>
          </p:cNvPr>
          <p:cNvGrpSpPr/>
          <p:nvPr/>
        </p:nvGrpSpPr>
        <p:grpSpPr>
          <a:xfrm>
            <a:off x="4149634" y="2957843"/>
            <a:ext cx="4068646" cy="1931344"/>
            <a:chOff x="4149634" y="2957843"/>
            <a:chExt cx="4068646" cy="1931344"/>
          </a:xfrm>
        </p:grpSpPr>
        <p:cxnSp>
          <p:nvCxnSpPr>
            <p:cNvPr id="35" name="Straight Arrow Connector 34">
              <a:extLst>
                <a:ext uri="{FF2B5EF4-FFF2-40B4-BE49-F238E27FC236}">
                  <a16:creationId xmlns:a16="http://schemas.microsoft.com/office/drawing/2014/main" id="{C2D051F4-61FF-4F6C-BA8C-9AABC0012708}"/>
                </a:ext>
              </a:extLst>
            </p:cNvPr>
            <p:cNvCxnSpPr>
              <a:cxnSpLocks/>
              <a:stCxn id="9" idx="2"/>
              <a:endCxn id="15" idx="0"/>
            </p:cNvCxnSpPr>
            <p:nvPr/>
          </p:nvCxnSpPr>
          <p:spPr>
            <a:xfrm flipH="1">
              <a:off x="4149634" y="2957843"/>
              <a:ext cx="4068646" cy="19313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3" name="Multiplication Sign 52">
              <a:extLst>
                <a:ext uri="{FF2B5EF4-FFF2-40B4-BE49-F238E27FC236}">
                  <a16:creationId xmlns:a16="http://schemas.microsoft.com/office/drawing/2014/main" id="{65A095D6-EB6F-4238-A317-D78C3A47A5AC}"/>
                </a:ext>
              </a:extLst>
            </p:cNvPr>
            <p:cNvSpPr/>
            <p:nvPr/>
          </p:nvSpPr>
          <p:spPr>
            <a:xfrm>
              <a:off x="6438125" y="3460246"/>
              <a:ext cx="479420" cy="479420"/>
            </a:xfrm>
            <a:prstGeom prst="mathMultiply">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D58BABE9-EFC7-4764-BE52-94844FFE646D}"/>
                </a:ext>
              </a:extLst>
            </p:cNvPr>
            <p:cNvSpPr/>
            <p:nvPr/>
          </p:nvSpPr>
          <p:spPr>
            <a:xfrm>
              <a:off x="6679315" y="3124059"/>
              <a:ext cx="1188289" cy="3493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Entity Shielding:</a:t>
              </a:r>
            </a:p>
            <a:p>
              <a:pPr algn="ctr"/>
              <a:r>
                <a:rPr lang="en-US" sz="1100" dirty="0"/>
                <a:t>Creditor Priority</a:t>
              </a:r>
              <a:endParaRPr lang="en-GB" sz="1100" dirty="0"/>
            </a:p>
          </p:txBody>
        </p:sp>
      </p:grpSp>
      <p:grpSp>
        <p:nvGrpSpPr>
          <p:cNvPr id="47" name="Group 46">
            <a:extLst>
              <a:ext uri="{FF2B5EF4-FFF2-40B4-BE49-F238E27FC236}">
                <a16:creationId xmlns:a16="http://schemas.microsoft.com/office/drawing/2014/main" id="{E8655782-6B61-40D8-B20C-A324BD87DC72}"/>
              </a:ext>
            </a:extLst>
          </p:cNvPr>
          <p:cNvGrpSpPr/>
          <p:nvPr/>
        </p:nvGrpSpPr>
        <p:grpSpPr>
          <a:xfrm>
            <a:off x="799446" y="3385373"/>
            <a:ext cx="10717667" cy="3393328"/>
            <a:chOff x="799446" y="3385373"/>
            <a:chExt cx="10717667" cy="3393328"/>
          </a:xfrm>
        </p:grpSpPr>
        <p:sp>
          <p:nvSpPr>
            <p:cNvPr id="5" name="Rectangle 4">
              <a:extLst>
                <a:ext uri="{FF2B5EF4-FFF2-40B4-BE49-F238E27FC236}">
                  <a16:creationId xmlns:a16="http://schemas.microsoft.com/office/drawing/2014/main" id="{0057C8EA-568D-45E8-9C7C-5EA1912983B9}"/>
                </a:ext>
              </a:extLst>
            </p:cNvPr>
            <p:cNvSpPr/>
            <p:nvPr/>
          </p:nvSpPr>
          <p:spPr>
            <a:xfrm>
              <a:off x="799446" y="3390598"/>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Company</a:t>
              </a:r>
              <a:endParaRPr lang="en-GB" b="1" dirty="0">
                <a:solidFill>
                  <a:schemeClr val="accent1"/>
                </a:solidFill>
              </a:endParaRPr>
            </a:p>
          </p:txBody>
        </p:sp>
        <p:sp>
          <p:nvSpPr>
            <p:cNvPr id="11" name="Rectangle 10">
              <a:extLst>
                <a:ext uri="{FF2B5EF4-FFF2-40B4-BE49-F238E27FC236}">
                  <a16:creationId xmlns:a16="http://schemas.microsoft.com/office/drawing/2014/main" id="{6842FAD8-D8F1-4CE1-A0D4-A38BF6C5DE59}"/>
                </a:ext>
              </a:extLst>
            </p:cNvPr>
            <p:cNvSpPr/>
            <p:nvPr/>
          </p:nvSpPr>
          <p:spPr>
            <a:xfrm>
              <a:off x="9630837" y="338537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Shareholder</a:t>
              </a:r>
              <a:endParaRPr lang="en-GB" b="1" dirty="0">
                <a:solidFill>
                  <a:schemeClr val="accent1"/>
                </a:solidFill>
              </a:endParaRPr>
            </a:p>
          </p:txBody>
        </p:sp>
        <p:sp>
          <p:nvSpPr>
            <p:cNvPr id="40" name="Arrow: U-Turn 39">
              <a:extLst>
                <a:ext uri="{FF2B5EF4-FFF2-40B4-BE49-F238E27FC236}">
                  <a16:creationId xmlns:a16="http://schemas.microsoft.com/office/drawing/2014/main" id="{45EFAC95-8547-410B-99C7-B5AF7DFC6A52}"/>
                </a:ext>
              </a:extLst>
            </p:cNvPr>
            <p:cNvSpPr/>
            <p:nvPr/>
          </p:nvSpPr>
          <p:spPr>
            <a:xfrm rot="10800000">
              <a:off x="1230590" y="4398071"/>
              <a:ext cx="9810573" cy="2180528"/>
            </a:xfrm>
            <a:prstGeom prst="uturnArrow">
              <a:avLst>
                <a:gd name="adj1" fmla="val 363"/>
                <a:gd name="adj2" fmla="val 1732"/>
                <a:gd name="adj3" fmla="val 2870"/>
                <a:gd name="adj4" fmla="val 11441"/>
                <a:gd name="adj5" fmla="val 98465"/>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 name="Rectangle 60">
              <a:extLst>
                <a:ext uri="{FF2B5EF4-FFF2-40B4-BE49-F238E27FC236}">
                  <a16:creationId xmlns:a16="http://schemas.microsoft.com/office/drawing/2014/main" id="{7245A324-7647-4329-9556-71CD78739FF5}"/>
                </a:ext>
              </a:extLst>
            </p:cNvPr>
            <p:cNvSpPr/>
            <p:nvPr/>
          </p:nvSpPr>
          <p:spPr>
            <a:xfrm>
              <a:off x="8833134" y="6412791"/>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Has shares in the</a:t>
              </a:r>
              <a:endParaRPr lang="en-GB" sz="1100" dirty="0"/>
            </a:p>
          </p:txBody>
        </p:sp>
      </p:grpSp>
      <p:grpSp>
        <p:nvGrpSpPr>
          <p:cNvPr id="70" name="Group 69">
            <a:extLst>
              <a:ext uri="{FF2B5EF4-FFF2-40B4-BE49-F238E27FC236}">
                <a16:creationId xmlns:a16="http://schemas.microsoft.com/office/drawing/2014/main" id="{0432D95C-9577-4A0B-B405-EC71C0A0546A}"/>
              </a:ext>
            </a:extLst>
          </p:cNvPr>
          <p:cNvGrpSpPr/>
          <p:nvPr/>
        </p:nvGrpSpPr>
        <p:grpSpPr>
          <a:xfrm>
            <a:off x="4069077" y="4398071"/>
            <a:ext cx="6537961" cy="2197960"/>
            <a:chOff x="4069077" y="4398071"/>
            <a:chExt cx="6537961" cy="2197960"/>
          </a:xfrm>
        </p:grpSpPr>
        <p:sp>
          <p:nvSpPr>
            <p:cNvPr id="60" name="Rectangle 59">
              <a:extLst>
                <a:ext uri="{FF2B5EF4-FFF2-40B4-BE49-F238E27FC236}">
                  <a16:creationId xmlns:a16="http://schemas.microsoft.com/office/drawing/2014/main" id="{2C3A93C6-1A40-442B-AF41-3CCBE810E683}"/>
                </a:ext>
              </a:extLst>
            </p:cNvPr>
            <p:cNvSpPr/>
            <p:nvPr/>
          </p:nvSpPr>
          <p:spPr>
            <a:xfrm>
              <a:off x="6369697" y="6155348"/>
              <a:ext cx="1561562" cy="3478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Entity Shielding</a:t>
              </a:r>
              <a:r>
                <a:rPr lang="en-GB" sz="1100" dirty="0"/>
                <a:t>:</a:t>
              </a:r>
            </a:p>
            <a:p>
              <a:pPr algn="ctr"/>
              <a:r>
                <a:rPr lang="en-GB" sz="1100" dirty="0"/>
                <a:t>Liquidation Protection</a:t>
              </a:r>
              <a:endParaRPr lang="en-US" sz="1100" dirty="0"/>
            </a:p>
          </p:txBody>
        </p:sp>
        <p:sp>
          <p:nvSpPr>
            <p:cNvPr id="63" name="Arrow: U-Turn 62">
              <a:extLst>
                <a:ext uri="{FF2B5EF4-FFF2-40B4-BE49-F238E27FC236}">
                  <a16:creationId xmlns:a16="http://schemas.microsoft.com/office/drawing/2014/main" id="{55FFB44D-7080-4F7B-8464-0B68C1E48499}"/>
                </a:ext>
              </a:extLst>
            </p:cNvPr>
            <p:cNvSpPr/>
            <p:nvPr/>
          </p:nvSpPr>
          <p:spPr>
            <a:xfrm rot="10800000">
              <a:off x="4069077" y="4398071"/>
              <a:ext cx="6537961" cy="1948490"/>
            </a:xfrm>
            <a:prstGeom prst="uturnArrow">
              <a:avLst>
                <a:gd name="adj1" fmla="val 363"/>
                <a:gd name="adj2" fmla="val 1732"/>
                <a:gd name="adj3" fmla="val 2870"/>
                <a:gd name="adj4" fmla="val 18467"/>
                <a:gd name="adj5" fmla="val 21337"/>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Multiplication Sign 58">
              <a:extLst>
                <a:ext uri="{FF2B5EF4-FFF2-40B4-BE49-F238E27FC236}">
                  <a16:creationId xmlns:a16="http://schemas.microsoft.com/office/drawing/2014/main" id="{C9282D0F-A9D8-4295-900B-54A82D41C353}"/>
                </a:ext>
              </a:extLst>
            </p:cNvPr>
            <p:cNvSpPr/>
            <p:nvPr/>
          </p:nvSpPr>
          <p:spPr>
            <a:xfrm>
              <a:off x="5880992" y="6086264"/>
              <a:ext cx="509767" cy="509767"/>
            </a:xfrm>
            <a:prstGeom prst="mathMultiply">
              <a:avLst/>
            </a:prstGeom>
            <a:solidFill>
              <a:schemeClr val="accent5">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1B19B97F-166F-460D-A69B-16BA71CBDF73}"/>
              </a:ext>
            </a:extLst>
          </p:cNvPr>
          <p:cNvGrpSpPr/>
          <p:nvPr/>
        </p:nvGrpSpPr>
        <p:grpSpPr>
          <a:xfrm>
            <a:off x="4149634" y="2957843"/>
            <a:ext cx="4068646" cy="1948490"/>
            <a:chOff x="4149634" y="2957843"/>
            <a:chExt cx="4068646" cy="1948490"/>
          </a:xfrm>
        </p:grpSpPr>
        <p:cxnSp>
          <p:nvCxnSpPr>
            <p:cNvPr id="32" name="Straight Arrow Connector 31">
              <a:extLst>
                <a:ext uri="{FF2B5EF4-FFF2-40B4-BE49-F238E27FC236}">
                  <a16:creationId xmlns:a16="http://schemas.microsoft.com/office/drawing/2014/main" id="{05CBFBBF-4A7F-4F45-A54E-E0144CC0757A}"/>
                </a:ext>
              </a:extLst>
            </p:cNvPr>
            <p:cNvCxnSpPr>
              <a:cxnSpLocks/>
              <a:stCxn id="7" idx="2"/>
              <a:endCxn id="13" idx="0"/>
            </p:cNvCxnSpPr>
            <p:nvPr/>
          </p:nvCxnSpPr>
          <p:spPr>
            <a:xfrm>
              <a:off x="4149634" y="2957843"/>
              <a:ext cx="4068646" cy="194849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44615519-7374-42E5-B34C-9AC2DDC94275}"/>
                </a:ext>
              </a:extLst>
            </p:cNvPr>
            <p:cNvSpPr/>
            <p:nvPr/>
          </p:nvSpPr>
          <p:spPr>
            <a:xfrm>
              <a:off x="4403734" y="3076435"/>
              <a:ext cx="1222143" cy="396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Owner Shielding: Limited Liability</a:t>
              </a:r>
            </a:p>
          </p:txBody>
        </p:sp>
        <p:sp>
          <p:nvSpPr>
            <p:cNvPr id="64" name="Multiplication Sign 63">
              <a:extLst>
                <a:ext uri="{FF2B5EF4-FFF2-40B4-BE49-F238E27FC236}">
                  <a16:creationId xmlns:a16="http://schemas.microsoft.com/office/drawing/2014/main" id="{7B959685-1F87-43F4-B1B3-723760B6349C}"/>
                </a:ext>
              </a:extLst>
            </p:cNvPr>
            <p:cNvSpPr/>
            <p:nvPr/>
          </p:nvSpPr>
          <p:spPr>
            <a:xfrm>
              <a:off x="5452199" y="3452836"/>
              <a:ext cx="479420" cy="479420"/>
            </a:xfrm>
            <a:prstGeom prst="mathMultiply">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155610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PIERCING THE CORPORATE VEIL</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lstStyle/>
          <a:p>
            <a:pPr marL="0" indent="0">
              <a:buNone/>
            </a:pPr>
            <a:r>
              <a:rPr lang="en-US" b="1" dirty="0"/>
              <a:t>Rationale</a:t>
            </a:r>
          </a:p>
          <a:p>
            <a:r>
              <a:rPr lang="en-US" dirty="0"/>
              <a:t>“Piercing the Corporate Veil”</a:t>
            </a:r>
            <a:endParaRPr lang="en-US" b="1" i="1" u="sng" dirty="0"/>
          </a:p>
          <a:p>
            <a:pPr lvl="1"/>
            <a:r>
              <a:rPr lang="en-US" dirty="0"/>
              <a:t>Court’s jurisdiction to </a:t>
            </a:r>
            <a:r>
              <a:rPr lang="en-US" i="1" dirty="0"/>
              <a:t>disregard a company’s distinct legal personality</a:t>
            </a:r>
          </a:p>
          <a:p>
            <a:pPr lvl="1"/>
            <a:r>
              <a:rPr lang="en-US" dirty="0"/>
              <a:t>This would </a:t>
            </a:r>
            <a:r>
              <a:rPr lang="en-US" i="1" dirty="0"/>
              <a:t>violate</a:t>
            </a:r>
            <a:r>
              <a:rPr lang="en-US" dirty="0"/>
              <a:t> both “entity shielding” + “owner shielding”</a:t>
            </a:r>
          </a:p>
          <a:p>
            <a:r>
              <a:rPr lang="en-US" dirty="0"/>
              <a:t>In the vast majority of cases, the veil is pierced to defeat owner shielding</a:t>
            </a:r>
          </a:p>
          <a:p>
            <a:pPr lvl="1"/>
            <a:r>
              <a:rPr lang="en-US" dirty="0"/>
              <a:t>Why? Because owners often attempt to use the corporate form to shield themselves from liability. The question arises as to when this might be an </a:t>
            </a:r>
            <a:r>
              <a:rPr lang="en-US" i="1" dirty="0"/>
              <a:t>abuse</a:t>
            </a:r>
            <a:r>
              <a:rPr lang="en-US" dirty="0"/>
              <a:t> of the corporate form. </a:t>
            </a:r>
          </a:p>
          <a:p>
            <a:pPr lvl="1"/>
            <a:r>
              <a:rPr lang="en-US" dirty="0"/>
              <a:t>As such, veil piercing is often seen as an attempt to “balance” the advantages and disadvantages of limited liability.</a:t>
            </a:r>
          </a:p>
          <a:p>
            <a:pPr lvl="1"/>
            <a:r>
              <a:rPr lang="en-US" dirty="0"/>
              <a:t>However, veil piercing also applies to violations of “entity shielding”. See </a:t>
            </a:r>
            <a:r>
              <a:rPr lang="en-US" i="1" dirty="0"/>
              <a:t>Jones v Lipman </a:t>
            </a:r>
            <a:r>
              <a:rPr lang="en-US" dirty="0"/>
              <a:t>[1962] 1 WLR 832</a:t>
            </a:r>
          </a:p>
          <a:p>
            <a:r>
              <a:rPr lang="en-US" dirty="0"/>
              <a:t>The </a:t>
            </a:r>
            <a:r>
              <a:rPr lang="en-US" i="1" dirty="0"/>
              <a:t>general rule </a:t>
            </a:r>
            <a:r>
              <a:rPr lang="en-US" dirty="0"/>
              <a:t>is that veil piercing is </a:t>
            </a:r>
            <a:r>
              <a:rPr lang="en-US" b="1" i="1" dirty="0"/>
              <a:t>exceptional</a:t>
            </a:r>
            <a:r>
              <a:rPr lang="en-US" dirty="0"/>
              <a:t>,  and should only be used as a </a:t>
            </a:r>
            <a:r>
              <a:rPr lang="en-US"/>
              <a:t>“</a:t>
            </a:r>
            <a:r>
              <a:rPr lang="en-US" b="1" i="1"/>
              <a:t>last resort</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a:p>
        </p:txBody>
      </p:sp>
    </p:spTree>
    <p:extLst>
      <p:ext uri="{BB962C8B-B14F-4D97-AF65-F5344CB8AC3E}">
        <p14:creationId xmlns:p14="http://schemas.microsoft.com/office/powerpoint/2010/main" val="1772065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PIERCING THE CORPORATE VEIL</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fontScale="92500" lnSpcReduction="20000"/>
          </a:bodyPr>
          <a:lstStyle/>
          <a:p>
            <a:pPr marL="0" indent="0">
              <a:buNone/>
            </a:pPr>
            <a:r>
              <a:rPr lang="en-US" b="1" u="sng" dirty="0"/>
              <a:t>Some Policy Considerations</a:t>
            </a:r>
          </a:p>
          <a:p>
            <a:r>
              <a:rPr lang="en-US" dirty="0"/>
              <a:t>Benefits of Limited Liability</a:t>
            </a:r>
            <a:endParaRPr lang="en-US" b="1" i="1" u="sng" dirty="0"/>
          </a:p>
          <a:p>
            <a:pPr lvl="1"/>
            <a:r>
              <a:rPr lang="en-US" dirty="0"/>
              <a:t>Facilitates Diversification</a:t>
            </a:r>
          </a:p>
          <a:p>
            <a:pPr lvl="1"/>
            <a:r>
              <a:rPr lang="en-US" dirty="0"/>
              <a:t>Reduces the Costs of Monitoring Other Shareholders</a:t>
            </a:r>
          </a:p>
          <a:p>
            <a:pPr lvl="1"/>
            <a:r>
              <a:rPr lang="en-US" dirty="0"/>
              <a:t>Promotes Free Transferability of Shares and so Constrains Managerial-Shareholder Agency costs</a:t>
            </a:r>
          </a:p>
          <a:p>
            <a:r>
              <a:rPr lang="en-US" dirty="0"/>
              <a:t>Costs of Limited Liability</a:t>
            </a:r>
          </a:p>
          <a:p>
            <a:pPr lvl="1"/>
            <a:r>
              <a:rPr lang="en-US" dirty="0"/>
              <a:t>Involuntary Creditors: If a company’s employee engages in a tort, the company is usually held vicariously liable. However, because of limited liability, the injured party may be left without compensation.</a:t>
            </a:r>
          </a:p>
          <a:p>
            <a:pPr lvl="1"/>
            <a:r>
              <a:rPr lang="en-US" dirty="0"/>
              <a:t>Undercapitalization: Agency Relationship between Shareholders and Creditors—shareholders may wish that the company engage in risky </a:t>
            </a:r>
            <a:r>
              <a:rPr lang="en-US" dirty="0" err="1"/>
              <a:t>behaviour</a:t>
            </a:r>
            <a:r>
              <a:rPr lang="en-US" dirty="0"/>
              <a:t> when the company’s financial accounts are in dire straits. Why?</a:t>
            </a:r>
          </a:p>
          <a:p>
            <a:pPr lvl="1"/>
            <a:r>
              <a:rPr lang="en-US" dirty="0"/>
              <a:t>"Fraud/Abuse" of the Corporate Form – </a:t>
            </a:r>
            <a:r>
              <a:rPr lang="en-US" i="1" dirty="0"/>
              <a:t>evasion</a:t>
            </a:r>
            <a:r>
              <a:rPr lang="en-US" dirty="0"/>
              <a:t> of pre-existing legal obligations. </a:t>
            </a:r>
          </a:p>
          <a:p>
            <a:r>
              <a:rPr lang="en-US" dirty="0"/>
              <a:t>Benefits of Entity Shielding? See benefits concerning “creditor priority” and “liquidation protection” in </a:t>
            </a:r>
            <a:r>
              <a:rPr lang="en-US"/>
              <a:t>previous slide.</a:t>
            </a: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a:p>
        </p:txBody>
      </p:sp>
    </p:spTree>
    <p:extLst>
      <p:ext uri="{BB962C8B-B14F-4D97-AF65-F5344CB8AC3E}">
        <p14:creationId xmlns:p14="http://schemas.microsoft.com/office/powerpoint/2010/main" val="1792489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PIERCING THE CORPORATE VEIL</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lnSpcReduction="10000"/>
          </a:bodyPr>
          <a:lstStyle/>
          <a:p>
            <a:pPr marL="0" indent="0">
              <a:buNone/>
            </a:pPr>
            <a:r>
              <a:rPr lang="en-US" b="1" dirty="0"/>
              <a:t>Statutory “Veil Piercing”</a:t>
            </a:r>
          </a:p>
          <a:p>
            <a:r>
              <a:rPr lang="en-US" dirty="0"/>
              <a:t>Some commentators suggest when the company’s SLP is disregarded, “statutory veil piercing” is involved.</a:t>
            </a:r>
          </a:p>
          <a:p>
            <a:r>
              <a:rPr lang="en-US" i="1" dirty="0"/>
              <a:t>Many</a:t>
            </a:r>
            <a:r>
              <a:rPr lang="en-US" dirty="0"/>
              <a:t> provisions in the CA and other legislation (e.g. Insolvency, Restructuring and Dissolution Act 2018) allow the Courts to disregard the company’s SLP (i.e. provisions in reading list </a:t>
            </a:r>
            <a:r>
              <a:rPr lang="en-US" b="1" i="1" dirty="0"/>
              <a:t>non exhaustive</a:t>
            </a:r>
            <a:r>
              <a:rPr lang="en-US" dirty="0"/>
              <a:t>)</a:t>
            </a:r>
            <a:endParaRPr lang="en-US" b="1" i="1" u="sng" dirty="0"/>
          </a:p>
          <a:p>
            <a:r>
              <a:rPr lang="en-US" dirty="0"/>
              <a:t>Examples:</a:t>
            </a:r>
          </a:p>
          <a:p>
            <a:pPr lvl="1"/>
            <a:r>
              <a:rPr lang="en-US" dirty="0"/>
              <a:t>A member (i.e., shareholder) may be liable where a company carries on business without one Singapore resident director for more than six months (s 145(10) CA)</a:t>
            </a:r>
          </a:p>
          <a:p>
            <a:pPr lvl="1"/>
            <a:r>
              <a:rPr lang="en-US" dirty="0"/>
              <a:t>Directors may be liable for: contracting of debts entered into where there is fraudulent or wrongful trading (s 238, 239 IRDA), important transactional documents used without the company’s name (s 144(2)(c)), or, dividends paid not from profit (s 403)</a:t>
            </a:r>
          </a:p>
          <a:p>
            <a:r>
              <a:rPr lang="en-US" dirty="0"/>
              <a:t>It should be noted that many argue that holding directors liable is not veil piercing at all.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a:p>
        </p:txBody>
      </p:sp>
    </p:spTree>
    <p:extLst>
      <p:ext uri="{BB962C8B-B14F-4D97-AF65-F5344CB8AC3E}">
        <p14:creationId xmlns:p14="http://schemas.microsoft.com/office/powerpoint/2010/main" val="8114307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6"/>
            <a:ext cx="11029615" cy="4458843"/>
          </a:xfrm>
        </p:spPr>
        <p:txBody>
          <a:bodyPr>
            <a:normAutofit/>
          </a:bodyPr>
          <a:lstStyle/>
          <a:p>
            <a:r>
              <a:rPr lang="en-US" dirty="0"/>
              <a:t>See you guys on Monday.</a:t>
            </a:r>
            <a:endParaRPr lang="en-US" b="1" i="1" dirty="0"/>
          </a:p>
          <a:p>
            <a:pPr marL="323992"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27</a:t>
            </a:fld>
            <a:endParaRPr lang="en-US"/>
          </a:p>
        </p:txBody>
      </p:sp>
    </p:spTree>
    <p:extLst>
      <p:ext uri="{BB962C8B-B14F-4D97-AF65-F5344CB8AC3E}">
        <p14:creationId xmlns:p14="http://schemas.microsoft.com/office/powerpoint/2010/main" val="2605580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Company and other business vehicles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lstStyle/>
          <a:p>
            <a:r>
              <a:rPr lang="en-US" sz="2400" dirty="0"/>
              <a:t>Recall our last seminar on the company as a </a:t>
            </a:r>
            <a:r>
              <a:rPr lang="en-US" sz="2400" i="1" dirty="0"/>
              <a:t>type</a:t>
            </a:r>
            <a:r>
              <a:rPr lang="en-US" sz="2400" dirty="0"/>
              <a:t> of organization.</a:t>
            </a:r>
          </a:p>
          <a:p>
            <a:pPr lvl="1"/>
            <a:r>
              <a:rPr lang="en-US" sz="2100" dirty="0"/>
              <a:t>What other organizational </a:t>
            </a:r>
            <a:r>
              <a:rPr lang="en-US" sz="2100" i="1" dirty="0"/>
              <a:t>forms</a:t>
            </a:r>
            <a:r>
              <a:rPr lang="en-US" sz="2100" dirty="0"/>
              <a:t> can businesses adopt?</a:t>
            </a:r>
          </a:p>
          <a:p>
            <a:pPr lvl="1"/>
            <a:r>
              <a:rPr lang="en-US" sz="2100" dirty="0"/>
              <a:t>How does a company compare to other types of business vehicles?</a:t>
            </a:r>
          </a:p>
          <a:p>
            <a:pPr lvl="2"/>
            <a:r>
              <a:rPr lang="en-US" sz="2000" dirty="0"/>
              <a:t>One difference: </a:t>
            </a:r>
            <a:r>
              <a:rPr lang="en-US" sz="2000" i="1" dirty="0"/>
              <a:t>Extent</a:t>
            </a:r>
            <a:r>
              <a:rPr lang="en-US" sz="2000" dirty="0"/>
              <a:t> to which Asset Partitioning is </a:t>
            </a:r>
            <a:r>
              <a:rPr lang="en-US" sz="2000" i="1" dirty="0"/>
              <a:t>preserved</a:t>
            </a:r>
          </a:p>
          <a:p>
            <a:pPr lvl="2"/>
            <a:r>
              <a:rPr lang="en-US" sz="2000" dirty="0"/>
              <a:t>Another difference: </a:t>
            </a:r>
            <a:r>
              <a:rPr lang="en-US" sz="2000" i="1" dirty="0"/>
              <a:t>Extent</a:t>
            </a:r>
            <a:r>
              <a:rPr lang="en-US" sz="2000" dirty="0"/>
              <a:t> to which any “contractual relationships” within the organization are regulated.</a:t>
            </a:r>
          </a:p>
          <a:p>
            <a:pPr lvl="2"/>
            <a:r>
              <a:rPr lang="en-US" sz="2000" dirty="0"/>
              <a:t>Creditor Priority, Liquidation Protection, Limited Liability</a:t>
            </a:r>
          </a:p>
          <a:p>
            <a:pPr lvl="2"/>
            <a:r>
              <a:rPr lang="en-US" sz="2000" dirty="0"/>
              <a:t>Formalities etc. </a:t>
            </a:r>
          </a:p>
          <a:p>
            <a:pPr lvl="2"/>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a:p>
        </p:txBody>
      </p:sp>
    </p:spTree>
    <p:extLst>
      <p:ext uri="{BB962C8B-B14F-4D97-AF65-F5344CB8AC3E}">
        <p14:creationId xmlns:p14="http://schemas.microsoft.com/office/powerpoint/2010/main" val="3666732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Company and other business </a:t>
            </a:r>
            <a:r>
              <a:rPr lang="en-US" dirty="0" err="1"/>
              <a:t>vehciles</a:t>
            </a: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a:p>
        </p:txBody>
      </p:sp>
      <p:graphicFrame>
        <p:nvGraphicFramePr>
          <p:cNvPr id="7" name="Table 7">
            <a:extLst>
              <a:ext uri="{FF2B5EF4-FFF2-40B4-BE49-F238E27FC236}">
                <a16:creationId xmlns:a16="http://schemas.microsoft.com/office/drawing/2014/main" id="{52984D98-C7CE-4D13-AE01-A0010CFC37F7}"/>
              </a:ext>
            </a:extLst>
          </p:cNvPr>
          <p:cNvGraphicFramePr>
            <a:graphicFrameLocks noGrp="1"/>
          </p:cNvGraphicFramePr>
          <p:nvPr>
            <p:ph idx="1"/>
            <p:extLst>
              <p:ext uri="{D42A27DB-BD31-4B8C-83A1-F6EECF244321}">
                <p14:modId xmlns:p14="http://schemas.microsoft.com/office/powerpoint/2010/main" val="3743749590"/>
              </p:ext>
            </p:extLst>
          </p:nvPr>
        </p:nvGraphicFramePr>
        <p:xfrm>
          <a:off x="6" y="0"/>
          <a:ext cx="12191994" cy="6858000"/>
        </p:xfrm>
        <a:graphic>
          <a:graphicData uri="http://schemas.openxmlformats.org/drawingml/2006/table">
            <a:tbl>
              <a:tblPr firstRow="1" bandRow="1">
                <a:tableStyleId>{5C22544A-7EE6-4342-B048-85BDC9FD1C3A}</a:tableStyleId>
              </a:tblPr>
              <a:tblGrid>
                <a:gridCol w="1727200">
                  <a:extLst>
                    <a:ext uri="{9D8B030D-6E8A-4147-A177-3AD203B41FA5}">
                      <a16:colId xmlns:a16="http://schemas.microsoft.com/office/drawing/2014/main" val="1478112614"/>
                    </a:ext>
                  </a:extLst>
                </a:gridCol>
                <a:gridCol w="1735667">
                  <a:extLst>
                    <a:ext uri="{9D8B030D-6E8A-4147-A177-3AD203B41FA5}">
                      <a16:colId xmlns:a16="http://schemas.microsoft.com/office/drawing/2014/main" val="2897062920"/>
                    </a:ext>
                  </a:extLst>
                </a:gridCol>
                <a:gridCol w="2633130">
                  <a:extLst>
                    <a:ext uri="{9D8B030D-6E8A-4147-A177-3AD203B41FA5}">
                      <a16:colId xmlns:a16="http://schemas.microsoft.com/office/drawing/2014/main" val="475258860"/>
                    </a:ext>
                  </a:extLst>
                </a:gridCol>
                <a:gridCol w="2031999">
                  <a:extLst>
                    <a:ext uri="{9D8B030D-6E8A-4147-A177-3AD203B41FA5}">
                      <a16:colId xmlns:a16="http://schemas.microsoft.com/office/drawing/2014/main" val="825528315"/>
                    </a:ext>
                  </a:extLst>
                </a:gridCol>
                <a:gridCol w="2031999">
                  <a:extLst>
                    <a:ext uri="{9D8B030D-6E8A-4147-A177-3AD203B41FA5}">
                      <a16:colId xmlns:a16="http://schemas.microsoft.com/office/drawing/2014/main" val="679928885"/>
                    </a:ext>
                  </a:extLst>
                </a:gridCol>
                <a:gridCol w="2031999">
                  <a:extLst>
                    <a:ext uri="{9D8B030D-6E8A-4147-A177-3AD203B41FA5}">
                      <a16:colId xmlns:a16="http://schemas.microsoft.com/office/drawing/2014/main" val="2082108157"/>
                    </a:ext>
                  </a:extLst>
                </a:gridCol>
              </a:tblGrid>
              <a:tr h="742756">
                <a:tc>
                  <a:txBody>
                    <a:bodyPr/>
                    <a:lstStyle/>
                    <a:p>
                      <a:endParaRPr lang="en-US" sz="1300" dirty="0"/>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300" dirty="0"/>
                        <a:t>Sole Proprietorship</a:t>
                      </a:r>
                      <a:endParaRPr lang="en-SG" sz="1300" dirty="0"/>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300" dirty="0"/>
                        <a:t>General Partnership</a:t>
                      </a:r>
                      <a:endParaRPr lang="en-SG" sz="1300" dirty="0"/>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300" dirty="0"/>
                        <a:t>LP</a:t>
                      </a:r>
                      <a:endParaRPr lang="en-SG" sz="1300" dirty="0"/>
                    </a:p>
                    <a:p>
                      <a:endParaRPr lang="en-US" sz="1300" dirty="0"/>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300" dirty="0"/>
                        <a:t>LLP</a:t>
                      </a:r>
                      <a:endParaRPr lang="en-SG" sz="1300" dirty="0"/>
                    </a:p>
                    <a:p>
                      <a:endParaRPr lang="en-US" sz="1300" dirty="0"/>
                    </a:p>
                  </a:txBody>
                  <a:tcPr/>
                </a:tc>
                <a:tc>
                  <a:txBody>
                    <a:bodyPr/>
                    <a:lstStyle/>
                    <a:p>
                      <a:r>
                        <a:rPr lang="en-US" sz="1300" dirty="0"/>
                        <a:t>Company</a:t>
                      </a:r>
                    </a:p>
                  </a:txBody>
                  <a:tcPr/>
                </a:tc>
                <a:extLst>
                  <a:ext uri="{0D108BD9-81ED-4DB2-BD59-A6C34878D82A}">
                    <a16:rowId xmlns:a16="http://schemas.microsoft.com/office/drawing/2014/main" val="2565959412"/>
                  </a:ext>
                </a:extLst>
              </a:tr>
              <a:tr h="1304321">
                <a:tc>
                  <a:txBody>
                    <a:bodyPr/>
                    <a:lstStyle/>
                    <a:p>
                      <a:r>
                        <a:rPr lang="en-US" sz="1300" dirty="0"/>
                        <a:t>Definition</a:t>
                      </a:r>
                    </a:p>
                    <a:p>
                      <a:r>
                        <a:rPr lang="en-US" sz="1300" dirty="0"/>
                        <a:t>&amp; </a:t>
                      </a:r>
                    </a:p>
                    <a:p>
                      <a:r>
                        <a:rPr lang="en-US" sz="1300" dirty="0"/>
                        <a:t>Legal Status </a:t>
                      </a:r>
                      <a:endParaRPr lang="en-SG" sz="1300" dirty="0"/>
                    </a:p>
                  </a:txBody>
                  <a:tcPr/>
                </a:tc>
                <a:tc>
                  <a:txBody>
                    <a:bodyPr/>
                    <a:lstStyle/>
                    <a:p>
                      <a:pPr>
                        <a:buFont typeface="Arial" pitchFamily="34" charset="0"/>
                        <a:buNone/>
                      </a:pPr>
                      <a:r>
                        <a:rPr lang="en-SG" sz="1300" dirty="0"/>
                        <a:t>- A business owned by one person</a:t>
                      </a:r>
                    </a:p>
                    <a:p>
                      <a:pPr>
                        <a:buFont typeface="Arial" pitchFamily="34" charset="0"/>
                        <a:buNone/>
                      </a:pPr>
                      <a:r>
                        <a:rPr lang="en-SG" sz="1300" dirty="0"/>
                        <a:t>- Not a separate legal person  </a:t>
                      </a:r>
                    </a:p>
                    <a:p>
                      <a:endParaRPr lang="en-US" sz="1300" dirty="0"/>
                    </a:p>
                  </a:txBody>
                  <a:tcPr/>
                </a:tc>
                <a:tc>
                  <a:txBody>
                    <a:bodyPr/>
                    <a:lstStyle/>
                    <a:p>
                      <a:pPr marL="0" marR="0" indent="0" algn="l"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en-SG" sz="1300" b="0" i="0" u="none" strike="noStrike" kern="1200" cap="none" spc="0" normalizeH="0" baseline="0" noProof="0" dirty="0">
                          <a:ln>
                            <a:noFill/>
                          </a:ln>
                          <a:solidFill>
                            <a:prstClr val="black"/>
                          </a:solidFill>
                          <a:effectLst/>
                          <a:uLnTx/>
                          <a:uFillTx/>
                          <a:latin typeface="+mn-lt"/>
                          <a:ea typeface="+mn-ea"/>
                          <a:cs typeface="+mn-cs"/>
                        </a:rPr>
                        <a:t>- An association of two or more persons carrying on business in common with a view to profit</a:t>
                      </a:r>
                    </a:p>
                    <a:p>
                      <a:pPr marL="0" marR="0" indent="0" algn="l"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en-SG" sz="1300" b="0" i="0" u="none" strike="noStrike" kern="1200" cap="none" spc="0" normalizeH="0" baseline="0" noProof="0" dirty="0">
                          <a:ln>
                            <a:noFill/>
                          </a:ln>
                          <a:solidFill>
                            <a:prstClr val="black"/>
                          </a:solidFill>
                          <a:effectLst/>
                          <a:uLnTx/>
                          <a:uFillTx/>
                          <a:latin typeface="+mn-lt"/>
                          <a:ea typeface="+mn-ea"/>
                          <a:cs typeface="+mn-cs"/>
                        </a:rPr>
                        <a:t>- Not a separate legal person </a:t>
                      </a:r>
                    </a:p>
                  </a:txBody>
                  <a:tcPr/>
                </a:tc>
                <a:tc>
                  <a:txBody>
                    <a:bodyPr/>
                    <a:lstStyle/>
                    <a:p>
                      <a:pPr>
                        <a:buFont typeface="Arial" pitchFamily="34" charset="0"/>
                        <a:buNone/>
                      </a:pPr>
                      <a:r>
                        <a:rPr lang="en-SG" sz="1300" dirty="0"/>
                        <a:t>- A partnership with two or more persons, with at least one gen. partner</a:t>
                      </a:r>
                    </a:p>
                    <a:p>
                      <a:pPr>
                        <a:buFont typeface="Arial" pitchFamily="34" charset="0"/>
                        <a:buNone/>
                      </a:pPr>
                      <a:r>
                        <a:rPr lang="en-SG" sz="1300" dirty="0"/>
                        <a:t>&amp; one limited partner</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300" b="0" i="0" u="none" strike="noStrike" kern="1200" cap="none" spc="0" normalizeH="0" baseline="0" noProof="0" dirty="0">
                          <a:ln>
                            <a:noFill/>
                          </a:ln>
                          <a:solidFill>
                            <a:prstClr val="black"/>
                          </a:solidFill>
                          <a:effectLst/>
                          <a:uLnTx/>
                          <a:uFillTx/>
                          <a:latin typeface="+mn-lt"/>
                          <a:ea typeface="+mn-ea"/>
                          <a:cs typeface="+mn-cs"/>
                        </a:rPr>
                        <a:t>- Not </a:t>
                      </a:r>
                      <a:r>
                        <a:rPr kumimoji="0" lang="en-SG" sz="1300" b="0" i="0" u="none" strike="noStrike" kern="1200" cap="none" spc="0" normalizeH="0" baseline="0" noProof="0" dirty="0" err="1">
                          <a:ln>
                            <a:noFill/>
                          </a:ln>
                          <a:solidFill>
                            <a:prstClr val="black"/>
                          </a:solidFill>
                          <a:effectLst/>
                          <a:uLnTx/>
                          <a:uFillTx/>
                          <a:latin typeface="+mn-lt"/>
                          <a:ea typeface="+mn-ea"/>
                          <a:cs typeface="+mn-cs"/>
                        </a:rPr>
                        <a:t>sep.</a:t>
                      </a:r>
                      <a:r>
                        <a:rPr kumimoji="0" lang="en-SG" sz="1300" b="0" i="0" u="none" strike="noStrike" kern="1200" cap="none" spc="0" normalizeH="0" baseline="0" noProof="0" dirty="0">
                          <a:ln>
                            <a:noFill/>
                          </a:ln>
                          <a:solidFill>
                            <a:prstClr val="black"/>
                          </a:solidFill>
                          <a:effectLst/>
                          <a:uLnTx/>
                          <a:uFillTx/>
                          <a:latin typeface="+mn-lt"/>
                          <a:ea typeface="+mn-ea"/>
                          <a:cs typeface="+mn-cs"/>
                        </a:rPr>
                        <a:t> legal person</a:t>
                      </a:r>
                    </a:p>
                    <a:p>
                      <a:endParaRPr lang="en-US" sz="1300" dirty="0"/>
                    </a:p>
                  </a:txBody>
                  <a:tcPr/>
                </a:tc>
                <a:tc>
                  <a:txBody>
                    <a:bodyPr/>
                    <a:lstStyle/>
                    <a:p>
                      <a:pPr>
                        <a:buFont typeface="Arial" pitchFamily="34" charset="0"/>
                        <a:buNone/>
                      </a:pPr>
                      <a:r>
                        <a:rPr lang="en-SG" sz="1300" baseline="0" dirty="0"/>
                        <a:t>- A partnership where the individual partner’s own liability is generally limited</a:t>
                      </a:r>
                    </a:p>
                    <a:p>
                      <a:pPr>
                        <a:buFont typeface="Arial" pitchFamily="34" charset="0"/>
                        <a:buNone/>
                      </a:pPr>
                      <a:r>
                        <a:rPr lang="en-SG" sz="1300" baseline="0" dirty="0"/>
                        <a:t>- A separate legal person</a:t>
                      </a:r>
                      <a:endParaRPr lang="en-SG" sz="1300" dirty="0"/>
                    </a:p>
                    <a:p>
                      <a:endParaRPr lang="en-US" sz="1300" dirty="0"/>
                    </a:p>
                  </a:txBody>
                  <a:tcPr/>
                </a:tc>
                <a:tc>
                  <a:txBody>
                    <a:bodyPr/>
                    <a:lstStyle/>
                    <a:p>
                      <a:pPr>
                        <a:buFont typeface="Arial" pitchFamily="34" charset="0"/>
                        <a:buNone/>
                      </a:pPr>
                      <a:r>
                        <a:rPr kumimoji="0" lang="en-SG" sz="1300" kern="1200" dirty="0">
                          <a:solidFill>
                            <a:schemeClr val="dk1"/>
                          </a:solidFill>
                          <a:latin typeface="+mn-lt"/>
                          <a:ea typeface="+mn-ea"/>
                          <a:cs typeface="+mn-cs"/>
                        </a:rPr>
                        <a:t>- A business form with a legal entity separate from its shareholders &amp; directors</a:t>
                      </a:r>
                      <a:endParaRPr kumimoji="0" lang="en-US" sz="1300" kern="1200" dirty="0">
                        <a:solidFill>
                          <a:schemeClr val="dk1"/>
                        </a:solidFill>
                        <a:latin typeface="+mn-lt"/>
                        <a:ea typeface="+mn-ea"/>
                        <a:cs typeface="+mn-cs"/>
                      </a:endParaRPr>
                    </a:p>
                    <a:p>
                      <a:pPr>
                        <a:buFont typeface="Arial" pitchFamily="34" charset="0"/>
                        <a:buNone/>
                      </a:pPr>
                      <a:r>
                        <a:rPr kumimoji="0" lang="en-US" sz="1300" kern="1200" dirty="0">
                          <a:solidFill>
                            <a:schemeClr val="dk1"/>
                          </a:solidFill>
                          <a:latin typeface="+mn-lt"/>
                          <a:ea typeface="+mn-ea"/>
                          <a:cs typeface="+mn-cs"/>
                        </a:rPr>
                        <a:t>- Sep. leg. person </a:t>
                      </a:r>
                      <a:endParaRPr lang="en-SG" sz="1300" dirty="0"/>
                    </a:p>
                    <a:p>
                      <a:endParaRPr lang="en-US" sz="1300" dirty="0"/>
                    </a:p>
                  </a:txBody>
                  <a:tcPr/>
                </a:tc>
                <a:extLst>
                  <a:ext uri="{0D108BD9-81ED-4DB2-BD59-A6C34878D82A}">
                    <a16:rowId xmlns:a16="http://schemas.microsoft.com/office/drawing/2014/main" val="2104301608"/>
                  </a:ext>
                </a:extLst>
              </a:tr>
              <a:tr h="1304321">
                <a:tc>
                  <a:txBody>
                    <a:bodyPr/>
                    <a:lstStyle/>
                    <a:p>
                      <a:r>
                        <a:rPr lang="en-US" sz="1300" dirty="0"/>
                        <a:t>Creation</a:t>
                      </a:r>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en-SG" sz="1300" b="0" i="0" u="none" strike="noStrike" kern="1200" cap="none" spc="0" normalizeH="0" baseline="0" noProof="0" dirty="0">
                          <a:ln>
                            <a:noFill/>
                          </a:ln>
                          <a:solidFill>
                            <a:prstClr val="black"/>
                          </a:solidFill>
                          <a:effectLst/>
                          <a:uLnTx/>
                          <a:uFillTx/>
                          <a:latin typeface="+mn-lt"/>
                          <a:ea typeface="+mn-ea"/>
                          <a:cs typeface="+mn-cs"/>
                        </a:rPr>
                        <a:t>- Must register with ACRA unless legal name is used </a:t>
                      </a:r>
                      <a:endParaRPr lang="en-SG" sz="1300" dirty="0"/>
                    </a:p>
                    <a:p>
                      <a:endParaRPr lang="en-US" sz="13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300" b="0" i="0" u="none" strike="noStrike" kern="1200" cap="none" spc="0" normalizeH="0" baseline="0" noProof="0" dirty="0">
                          <a:ln>
                            <a:noFill/>
                          </a:ln>
                          <a:solidFill>
                            <a:prstClr val="black"/>
                          </a:solidFill>
                          <a:effectLst/>
                          <a:uLnTx/>
                          <a:uFillTx/>
                          <a:latin typeface="+mn-lt"/>
                          <a:ea typeface="+mn-ea"/>
                          <a:cs typeface="+mn-cs"/>
                        </a:rPr>
                        <a:t>- Must register with ACRA unless partners legal names used</a:t>
                      </a:r>
                      <a:endParaRPr lang="en-SG" sz="1300" dirty="0"/>
                    </a:p>
                    <a:p>
                      <a:pPr>
                        <a:buFont typeface="Arial" pitchFamily="34" charset="0"/>
                        <a:buNone/>
                      </a:pPr>
                      <a:r>
                        <a:rPr lang="en-SG" sz="1300" dirty="0"/>
                        <a:t>- Conduct</a:t>
                      </a:r>
                      <a:r>
                        <a:rPr lang="en-SG" sz="1300" baseline="0" dirty="0"/>
                        <a:t> or </a:t>
                      </a:r>
                      <a:r>
                        <a:rPr lang="en-SG" sz="1300" dirty="0"/>
                        <a:t>oral/written agreement</a:t>
                      </a:r>
                    </a:p>
                    <a:p>
                      <a:endParaRPr lang="en-US" sz="1300" dirty="0"/>
                    </a:p>
                  </a:txBody>
                  <a:tcPr/>
                </a:tc>
                <a:tc>
                  <a:txBody>
                    <a:bodyPr/>
                    <a:lstStyle/>
                    <a:p>
                      <a:pPr>
                        <a:buFont typeface="Arial" pitchFamily="34" charset="0"/>
                        <a:buNone/>
                      </a:pPr>
                      <a:r>
                        <a:rPr lang="en-SG" sz="1300" dirty="0"/>
                        <a:t>- Must register with ACRA</a:t>
                      </a:r>
                    </a:p>
                    <a:p>
                      <a:pPr>
                        <a:buFont typeface="Arial" pitchFamily="34" charset="0"/>
                        <a:buNone/>
                      </a:pPr>
                      <a:r>
                        <a:rPr lang="en-SG" sz="1300" dirty="0"/>
                        <a:t>- LP must be stated as part of the name</a:t>
                      </a:r>
                    </a:p>
                    <a:p>
                      <a:endParaRPr lang="en-US" sz="1300" dirty="0"/>
                    </a:p>
                  </a:txBody>
                  <a:tcPr/>
                </a:tc>
                <a:tc>
                  <a:txBody>
                    <a:bodyPr/>
                    <a:lstStyle/>
                    <a:p>
                      <a:pPr>
                        <a:buFont typeface="Arial" pitchFamily="34" charset="0"/>
                        <a:buNone/>
                      </a:pPr>
                      <a:r>
                        <a:rPr lang="en-SG" sz="1300" dirty="0"/>
                        <a:t>- Must register with ACRA</a:t>
                      </a:r>
                      <a:endParaRPr lang="en-SG" sz="1300" baseline="0" dirty="0"/>
                    </a:p>
                    <a:p>
                      <a:pPr>
                        <a:buFont typeface="Arial" pitchFamily="34" charset="0"/>
                        <a:buNone/>
                      </a:pPr>
                      <a:r>
                        <a:rPr lang="en-SG" sz="1300" dirty="0"/>
                        <a:t>- Can convert a partnership or company to an LLP</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SG" sz="1300" dirty="0"/>
                        <a:t>- LLP must be stated as part of the name</a:t>
                      </a:r>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SG" sz="1300" kern="1200" dirty="0">
                          <a:solidFill>
                            <a:schemeClr val="dk1"/>
                          </a:solidFill>
                          <a:latin typeface="+mn-lt"/>
                          <a:ea typeface="+mn-ea"/>
                          <a:cs typeface="+mn-cs"/>
                        </a:rPr>
                        <a:t>- Must register with ACRA and comply with the Companies Act </a:t>
                      </a:r>
                    </a:p>
                    <a:p>
                      <a:endParaRPr lang="en-US" sz="1300" dirty="0"/>
                    </a:p>
                  </a:txBody>
                  <a:tcPr/>
                </a:tc>
                <a:extLst>
                  <a:ext uri="{0D108BD9-81ED-4DB2-BD59-A6C34878D82A}">
                    <a16:rowId xmlns:a16="http://schemas.microsoft.com/office/drawing/2014/main" val="355228920"/>
                  </a:ext>
                </a:extLst>
              </a:tr>
              <a:tr h="1102461">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300" dirty="0"/>
                        <a:t>Governing Law</a:t>
                      </a:r>
                      <a:r>
                        <a:rPr lang="en-US" sz="1300" baseline="0" dirty="0"/>
                        <a:t> &amp; Docs</a:t>
                      </a:r>
                      <a:endParaRPr lang="en-SG" sz="1300" dirty="0"/>
                    </a:p>
                    <a:p>
                      <a:endParaRPr lang="en-US" sz="1300" dirty="0"/>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300" dirty="0"/>
                        <a:t>- </a:t>
                      </a:r>
                      <a:r>
                        <a:rPr lang="en-SG" sz="1300" dirty="0"/>
                        <a:t>Business Names Registration Act and applicable licenses </a:t>
                      </a:r>
                    </a:p>
                    <a:p>
                      <a:endParaRPr lang="en-US" sz="1300" dirty="0"/>
                    </a:p>
                  </a:txBody>
                  <a:tcPr/>
                </a:tc>
                <a:tc>
                  <a:txBody>
                    <a:bodyPr/>
                    <a:lstStyle/>
                    <a:p>
                      <a:pPr>
                        <a:buFont typeface="Arial" pitchFamily="34" charset="0"/>
                        <a:buNone/>
                      </a:pPr>
                      <a:r>
                        <a:rPr lang="en-SG" sz="1300" dirty="0"/>
                        <a:t>- Partnership</a:t>
                      </a:r>
                      <a:r>
                        <a:rPr lang="en-SG" sz="1300" baseline="0" dirty="0"/>
                        <a:t> Act</a:t>
                      </a:r>
                      <a:endParaRPr lang="en-SG" sz="1300" dirty="0"/>
                    </a:p>
                    <a:p>
                      <a:pPr>
                        <a:buFont typeface="Arial" pitchFamily="34" charset="0"/>
                        <a:buNone/>
                      </a:pPr>
                      <a:r>
                        <a:rPr lang="en-SG" sz="1300" dirty="0"/>
                        <a:t>- Partner Agreement (if one exists)</a:t>
                      </a:r>
                    </a:p>
                    <a:p>
                      <a:endParaRPr lang="en-US" sz="1300" dirty="0"/>
                    </a:p>
                  </a:txBody>
                  <a:tcPr/>
                </a:tc>
                <a:tc>
                  <a:txBody>
                    <a:bodyPr/>
                    <a:lstStyle/>
                    <a:p>
                      <a:pPr>
                        <a:buFont typeface="Arial" pitchFamily="34" charset="0"/>
                        <a:buNone/>
                      </a:pPr>
                      <a:r>
                        <a:rPr lang="en-US" sz="1300" dirty="0"/>
                        <a:t>- LP Act</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300" dirty="0"/>
                        <a:t>- LP Agreement (if one exists)</a:t>
                      </a:r>
                    </a:p>
                    <a:p>
                      <a:endParaRPr lang="en-US" sz="1300" dirty="0"/>
                    </a:p>
                  </a:txBody>
                  <a:tcPr/>
                </a:tc>
                <a:tc>
                  <a:txBody>
                    <a:bodyPr/>
                    <a:lstStyle/>
                    <a:p>
                      <a:pPr>
                        <a:buFont typeface="Arial" pitchFamily="34" charset="0"/>
                        <a:buNone/>
                      </a:pPr>
                      <a:r>
                        <a:rPr lang="en-SG" sz="1300" dirty="0"/>
                        <a:t>- LLP Act</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SG" sz="1300" dirty="0"/>
                        <a:t>- LLP Agreement </a:t>
                      </a:r>
                    </a:p>
                    <a:p>
                      <a:pPr>
                        <a:buFont typeface="Arial" pitchFamily="34" charset="0"/>
                        <a:buNone/>
                      </a:pPr>
                      <a:r>
                        <a:rPr lang="en-SG" sz="1300" dirty="0"/>
                        <a:t>(if one exists) </a:t>
                      </a:r>
                    </a:p>
                    <a:p>
                      <a:endParaRPr lang="en-US" sz="1300" dirty="0"/>
                    </a:p>
                  </a:txBody>
                  <a:tcPr/>
                </a:tc>
                <a:tc>
                  <a:txBody>
                    <a:bodyPr/>
                    <a:lstStyle/>
                    <a:p>
                      <a:pPr>
                        <a:buFont typeface="Arial" pitchFamily="34" charset="0"/>
                        <a:buNone/>
                      </a:pPr>
                      <a:r>
                        <a:rPr lang="en-US" sz="1300" dirty="0"/>
                        <a:t>- Companies Act</a:t>
                      </a:r>
                      <a:endParaRPr lang="en-SG" sz="1300" dirty="0"/>
                    </a:p>
                    <a:p>
                      <a:pPr>
                        <a:buFont typeface="Arial" pitchFamily="34" charset="0"/>
                        <a:buNone/>
                      </a:pPr>
                      <a:r>
                        <a:rPr lang="en-SG" sz="1300" dirty="0"/>
                        <a:t>- Constitution</a:t>
                      </a:r>
                    </a:p>
                    <a:p>
                      <a:pPr>
                        <a:buFont typeface="Arial" pitchFamily="34" charset="0"/>
                        <a:buNone/>
                      </a:pPr>
                      <a:r>
                        <a:rPr lang="en-SG" sz="1300" dirty="0"/>
                        <a:t>- Shareholder’s agreement </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SG" sz="1300" dirty="0"/>
                        <a:t>(if one exists) </a:t>
                      </a:r>
                    </a:p>
                    <a:p>
                      <a:endParaRPr lang="en-US" sz="1300" dirty="0"/>
                    </a:p>
                  </a:txBody>
                  <a:tcPr/>
                </a:tc>
                <a:extLst>
                  <a:ext uri="{0D108BD9-81ED-4DB2-BD59-A6C34878D82A}">
                    <a16:rowId xmlns:a16="http://schemas.microsoft.com/office/drawing/2014/main" val="3180371887"/>
                  </a:ext>
                </a:extLst>
              </a:tr>
              <a:tr h="2404141">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300" dirty="0"/>
                        <a:t>Management</a:t>
                      </a:r>
                      <a:r>
                        <a:rPr lang="en-US" sz="1300" baseline="0" dirty="0"/>
                        <a:t> Structure </a:t>
                      </a:r>
                      <a:endParaRPr lang="en-SG" sz="1300" dirty="0"/>
                    </a:p>
                    <a:p>
                      <a:endParaRPr lang="en-US" sz="1300" dirty="0"/>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SG" sz="1300" dirty="0"/>
                        <a:t>- SP</a:t>
                      </a:r>
                      <a:r>
                        <a:rPr lang="en-SG" sz="1300" baseline="0" dirty="0"/>
                        <a:t> free to manage </a:t>
                      </a:r>
                      <a:r>
                        <a:rPr lang="en-SG" sz="1300" dirty="0"/>
                        <a:t>subject to lenders’ requirements </a:t>
                      </a:r>
                    </a:p>
                    <a:p>
                      <a:endParaRPr lang="en-US" sz="1300" dirty="0"/>
                    </a:p>
                  </a:txBody>
                  <a:tcPr/>
                </a:tc>
                <a:tc>
                  <a:txBody>
                    <a:bodyPr/>
                    <a:lstStyle/>
                    <a:p>
                      <a:pPr>
                        <a:buFont typeface="Arial" pitchFamily="34" charset="0"/>
                        <a:buNone/>
                      </a:pPr>
                      <a:r>
                        <a:rPr lang="en-SG" sz="1300" dirty="0"/>
                        <a:t>- Partners have equal managerial rights/authority to bind the firm </a:t>
                      </a:r>
                    </a:p>
                    <a:p>
                      <a:pPr>
                        <a:buFont typeface="Arial" pitchFamily="34" charset="0"/>
                        <a:buNone/>
                      </a:pPr>
                      <a:r>
                        <a:rPr lang="en-SG" sz="1300" dirty="0"/>
                        <a:t>- Majority rules</a:t>
                      </a:r>
                    </a:p>
                    <a:p>
                      <a:pPr>
                        <a:buFont typeface="Arial" pitchFamily="34" charset="0"/>
                        <a:buNone/>
                      </a:pPr>
                      <a:r>
                        <a:rPr lang="en-SG" sz="1300" dirty="0"/>
                        <a:t>- Share equally in profits/losses</a:t>
                      </a:r>
                    </a:p>
                    <a:p>
                      <a:pPr>
                        <a:buFont typeface="Arial" pitchFamily="34" charset="0"/>
                        <a:buNone/>
                      </a:pPr>
                      <a:r>
                        <a:rPr lang="en-SG" sz="1300" dirty="0"/>
                        <a:t>- Cannot add new partner without unanimous</a:t>
                      </a:r>
                      <a:r>
                        <a:rPr lang="en-SG" sz="1300" baseline="0" dirty="0"/>
                        <a:t> </a:t>
                      </a:r>
                      <a:r>
                        <a:rPr lang="en-SG" sz="1300" dirty="0"/>
                        <a:t>consent</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SG" sz="1300" dirty="0"/>
                        <a:t>- Can be altered by partnership agreement for rights between partners—internal agreement will impact 3</a:t>
                      </a:r>
                      <a:r>
                        <a:rPr lang="en-SG" sz="1300" baseline="30000" dirty="0"/>
                        <a:t>rd </a:t>
                      </a:r>
                      <a:r>
                        <a:rPr lang="en-SG" sz="1300" dirty="0"/>
                        <a:t>parties </a:t>
                      </a:r>
                    </a:p>
                  </a:txBody>
                  <a:tcPr/>
                </a:tc>
                <a:tc>
                  <a:txBody>
                    <a:bodyPr/>
                    <a:lstStyle/>
                    <a:p>
                      <a:pPr>
                        <a:buFont typeface="Arial" pitchFamily="34" charset="0"/>
                        <a:buNone/>
                      </a:pPr>
                      <a:r>
                        <a:rPr lang="en-SG" sz="1300" dirty="0"/>
                        <a:t>- LP may not take part in the management of the partnership</a:t>
                      </a:r>
                    </a:p>
                    <a:p>
                      <a:pPr>
                        <a:buFont typeface="Arial" pitchFamily="34" charset="0"/>
                        <a:buNone/>
                      </a:pPr>
                      <a:r>
                        <a:rPr lang="en-SG" sz="1300" dirty="0"/>
                        <a:t>- LP cannot bind the entity</a:t>
                      </a:r>
                    </a:p>
                  </a:txBody>
                  <a:tcPr/>
                </a:tc>
                <a:tc>
                  <a:txBody>
                    <a:bodyPr/>
                    <a:lstStyle/>
                    <a:p>
                      <a:pPr>
                        <a:buFont typeface="Arial" pitchFamily="34" charset="0"/>
                        <a:buNone/>
                      </a:pPr>
                      <a:r>
                        <a:rPr lang="en-SG" sz="1300" dirty="0"/>
                        <a:t>- Must have at least one managing human partner </a:t>
                      </a:r>
                    </a:p>
                    <a:p>
                      <a:pPr>
                        <a:buFont typeface="Arial" pitchFamily="34" charset="0"/>
                        <a:buNone/>
                      </a:pPr>
                      <a:r>
                        <a:rPr lang="en-SG" sz="1300" dirty="0"/>
                        <a:t>- Each partner has equal managerial rights and authority to bind the firm</a:t>
                      </a:r>
                    </a:p>
                    <a:p>
                      <a:pPr>
                        <a:buFont typeface="Arial" pitchFamily="34" charset="0"/>
                        <a:buNone/>
                      </a:pPr>
                      <a:r>
                        <a:rPr lang="en-SG" sz="1300" dirty="0"/>
                        <a:t>- Majority rules</a:t>
                      </a:r>
                    </a:p>
                    <a:p>
                      <a:pPr>
                        <a:buFont typeface="Arial" pitchFamily="34" charset="0"/>
                        <a:buNone/>
                      </a:pPr>
                      <a:r>
                        <a:rPr lang="en-SG" sz="1300" dirty="0"/>
                        <a:t>- Share equally in profits and losses</a:t>
                      </a:r>
                    </a:p>
                    <a:p>
                      <a:pPr>
                        <a:buFont typeface="Arial" pitchFamily="34" charset="0"/>
                        <a:buNone/>
                      </a:pPr>
                      <a:r>
                        <a:rPr lang="en-SG" sz="1300" dirty="0"/>
                        <a:t>- Can be altered by partnership agreement</a:t>
                      </a:r>
                    </a:p>
                    <a:p>
                      <a:endParaRPr lang="en-US" sz="1300" dirty="0"/>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SG" sz="1300" dirty="0"/>
                        <a:t>- Board of directors and </a:t>
                      </a:r>
                      <a:r>
                        <a:rPr lang="en-SG" sz="1300" dirty="0" err="1"/>
                        <a:t>and</a:t>
                      </a:r>
                      <a:r>
                        <a:rPr lang="en-SG" sz="1300" dirty="0"/>
                        <a:t> shareholders in general meeting</a:t>
                      </a:r>
                    </a:p>
                    <a:p>
                      <a:endParaRPr lang="en-US" sz="1300" dirty="0"/>
                    </a:p>
                  </a:txBody>
                  <a:tcPr/>
                </a:tc>
                <a:extLst>
                  <a:ext uri="{0D108BD9-81ED-4DB2-BD59-A6C34878D82A}">
                    <a16:rowId xmlns:a16="http://schemas.microsoft.com/office/drawing/2014/main" val="3262275081"/>
                  </a:ext>
                </a:extLst>
              </a:tr>
            </a:tbl>
          </a:graphicData>
        </a:graphic>
      </p:graphicFrame>
    </p:spTree>
    <p:extLst>
      <p:ext uri="{BB962C8B-B14F-4D97-AF65-F5344CB8AC3E}">
        <p14:creationId xmlns:p14="http://schemas.microsoft.com/office/powerpoint/2010/main" val="115425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Company and other business </a:t>
            </a:r>
            <a:r>
              <a:rPr lang="en-US" dirty="0" err="1"/>
              <a:t>vehciles</a:t>
            </a: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a:p>
        </p:txBody>
      </p:sp>
      <p:graphicFrame>
        <p:nvGraphicFramePr>
          <p:cNvPr id="7" name="Table 7">
            <a:extLst>
              <a:ext uri="{FF2B5EF4-FFF2-40B4-BE49-F238E27FC236}">
                <a16:creationId xmlns:a16="http://schemas.microsoft.com/office/drawing/2014/main" id="{52984D98-C7CE-4D13-AE01-A0010CFC37F7}"/>
              </a:ext>
            </a:extLst>
          </p:cNvPr>
          <p:cNvGraphicFramePr>
            <a:graphicFrameLocks noGrp="1"/>
          </p:cNvGraphicFramePr>
          <p:nvPr>
            <p:ph idx="1"/>
            <p:extLst>
              <p:ext uri="{D42A27DB-BD31-4B8C-83A1-F6EECF244321}">
                <p14:modId xmlns:p14="http://schemas.microsoft.com/office/powerpoint/2010/main" val="1332964121"/>
              </p:ext>
            </p:extLst>
          </p:nvPr>
        </p:nvGraphicFramePr>
        <p:xfrm>
          <a:off x="0" y="0"/>
          <a:ext cx="12191994" cy="6866467"/>
        </p:xfrm>
        <a:graphic>
          <a:graphicData uri="http://schemas.openxmlformats.org/drawingml/2006/table">
            <a:tbl>
              <a:tblPr firstRow="1" bandRow="1">
                <a:tableStyleId>{5C22544A-7EE6-4342-B048-85BDC9FD1C3A}</a:tableStyleId>
              </a:tblPr>
              <a:tblGrid>
                <a:gridCol w="1727200">
                  <a:extLst>
                    <a:ext uri="{9D8B030D-6E8A-4147-A177-3AD203B41FA5}">
                      <a16:colId xmlns:a16="http://schemas.microsoft.com/office/drawing/2014/main" val="1478112614"/>
                    </a:ext>
                  </a:extLst>
                </a:gridCol>
                <a:gridCol w="1735667">
                  <a:extLst>
                    <a:ext uri="{9D8B030D-6E8A-4147-A177-3AD203B41FA5}">
                      <a16:colId xmlns:a16="http://schemas.microsoft.com/office/drawing/2014/main" val="2897062920"/>
                    </a:ext>
                  </a:extLst>
                </a:gridCol>
                <a:gridCol w="2633130">
                  <a:extLst>
                    <a:ext uri="{9D8B030D-6E8A-4147-A177-3AD203B41FA5}">
                      <a16:colId xmlns:a16="http://schemas.microsoft.com/office/drawing/2014/main" val="475258860"/>
                    </a:ext>
                  </a:extLst>
                </a:gridCol>
                <a:gridCol w="2031999">
                  <a:extLst>
                    <a:ext uri="{9D8B030D-6E8A-4147-A177-3AD203B41FA5}">
                      <a16:colId xmlns:a16="http://schemas.microsoft.com/office/drawing/2014/main" val="825528315"/>
                    </a:ext>
                  </a:extLst>
                </a:gridCol>
                <a:gridCol w="2031999">
                  <a:extLst>
                    <a:ext uri="{9D8B030D-6E8A-4147-A177-3AD203B41FA5}">
                      <a16:colId xmlns:a16="http://schemas.microsoft.com/office/drawing/2014/main" val="679928885"/>
                    </a:ext>
                  </a:extLst>
                </a:gridCol>
                <a:gridCol w="2031999">
                  <a:extLst>
                    <a:ext uri="{9D8B030D-6E8A-4147-A177-3AD203B41FA5}">
                      <a16:colId xmlns:a16="http://schemas.microsoft.com/office/drawing/2014/main" val="2082108157"/>
                    </a:ext>
                  </a:extLst>
                </a:gridCol>
              </a:tblGrid>
              <a:tr h="742756">
                <a:tc>
                  <a:txBody>
                    <a:bodyPr/>
                    <a:lstStyle/>
                    <a:p>
                      <a:endParaRPr lang="en-US" sz="1300" dirty="0"/>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300" dirty="0"/>
                        <a:t>Sole Proprietorship</a:t>
                      </a:r>
                      <a:endParaRPr lang="en-SG" sz="1300" dirty="0"/>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300" dirty="0"/>
                        <a:t>General Partnership</a:t>
                      </a:r>
                      <a:endParaRPr lang="en-SG" sz="1300" dirty="0"/>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300" dirty="0"/>
                        <a:t>LP</a:t>
                      </a:r>
                      <a:endParaRPr lang="en-SG" sz="1300" dirty="0"/>
                    </a:p>
                    <a:p>
                      <a:endParaRPr lang="en-US" sz="1300" dirty="0"/>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300" dirty="0"/>
                        <a:t>LLP</a:t>
                      </a:r>
                      <a:endParaRPr lang="en-SG" sz="1300" dirty="0"/>
                    </a:p>
                    <a:p>
                      <a:endParaRPr lang="en-US" sz="1300" dirty="0"/>
                    </a:p>
                  </a:txBody>
                  <a:tcPr/>
                </a:tc>
                <a:tc>
                  <a:txBody>
                    <a:bodyPr/>
                    <a:lstStyle/>
                    <a:p>
                      <a:r>
                        <a:rPr lang="en-US" sz="1300" dirty="0"/>
                        <a:t>Company</a:t>
                      </a:r>
                    </a:p>
                  </a:txBody>
                  <a:tcPr/>
                </a:tc>
                <a:extLst>
                  <a:ext uri="{0D108BD9-81ED-4DB2-BD59-A6C34878D82A}">
                    <a16:rowId xmlns:a16="http://schemas.microsoft.com/office/drawing/2014/main" val="2565959412"/>
                  </a:ext>
                </a:extLst>
              </a:tr>
              <a:tr h="1304321">
                <a:tc>
                  <a:txBody>
                    <a:bodyPr/>
                    <a:lstStyle/>
                    <a:p>
                      <a:r>
                        <a:rPr lang="en-US" sz="1300" dirty="0"/>
                        <a:t>Liability/Extent of “Owner-Shielding”</a:t>
                      </a:r>
                      <a:endParaRPr lang="en-SG" sz="1300" dirty="0"/>
                    </a:p>
                  </a:txBody>
                  <a:tcPr/>
                </a:tc>
                <a:tc>
                  <a:txBody>
                    <a:bodyPr/>
                    <a:lstStyle/>
                    <a:p>
                      <a:pPr>
                        <a:buFont typeface="Arial" pitchFamily="34" charset="0"/>
                        <a:buNone/>
                      </a:pPr>
                      <a:r>
                        <a:rPr lang="en-SG" sz="1300" dirty="0"/>
                        <a:t>- Unlimited</a:t>
                      </a:r>
                    </a:p>
                    <a:p>
                      <a:endParaRPr lang="en-US" sz="1300" dirty="0"/>
                    </a:p>
                  </a:txBody>
                  <a:tcPr/>
                </a:tc>
                <a:tc>
                  <a:txBody>
                    <a:bodyPr/>
                    <a:lstStyle/>
                    <a:p>
                      <a:pPr marL="0" marR="0" indent="0" algn="l"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en-SG" sz="1300" b="0" i="0" u="none" strike="noStrike" kern="1200" cap="none" spc="0" normalizeH="0" baseline="0" noProof="0" dirty="0">
                          <a:ln>
                            <a:noFill/>
                          </a:ln>
                          <a:solidFill>
                            <a:prstClr val="black"/>
                          </a:solidFill>
                          <a:effectLst/>
                          <a:uLnTx/>
                          <a:uFillTx/>
                          <a:latin typeface="+mn-lt"/>
                          <a:ea typeface="+mn-ea"/>
                          <a:cs typeface="+mn-cs"/>
                        </a:rPr>
                        <a:t>- Unlimited</a:t>
                      </a:r>
                    </a:p>
                  </a:txBody>
                  <a:tcPr/>
                </a:tc>
                <a:tc>
                  <a:txBody>
                    <a:bodyPr/>
                    <a:lstStyle/>
                    <a:p>
                      <a:pPr>
                        <a:buFont typeface="Arial" pitchFamily="34" charset="0"/>
                        <a:buNone/>
                      </a:pPr>
                      <a:r>
                        <a:rPr lang="en-SG" sz="1300" dirty="0"/>
                        <a:t>- Limited: LPs</a:t>
                      </a:r>
                    </a:p>
                    <a:p>
                      <a:pPr>
                        <a:buFont typeface="Arial" pitchFamily="34" charset="0"/>
                        <a:buNone/>
                      </a:pPr>
                      <a:r>
                        <a:rPr kumimoji="0" lang="en-SG" sz="1300" b="0" i="0" u="none" strike="noStrike" kern="1200" cap="none" spc="0" normalizeH="0" baseline="0" noProof="0" dirty="0">
                          <a:ln>
                            <a:noFill/>
                          </a:ln>
                          <a:solidFill>
                            <a:prstClr val="black"/>
                          </a:solidFill>
                          <a:effectLst/>
                          <a:uLnTx/>
                          <a:uFillTx/>
                          <a:latin typeface="+mn-lt"/>
                          <a:ea typeface="+mn-ea"/>
                          <a:cs typeface="+mn-cs"/>
                        </a:rPr>
                        <a:t>- Unlimited: GP</a:t>
                      </a:r>
                    </a:p>
                    <a:p>
                      <a:endParaRPr lang="en-US" sz="1300" dirty="0"/>
                    </a:p>
                  </a:txBody>
                  <a:tcPr/>
                </a:tc>
                <a:tc>
                  <a:txBody>
                    <a:bodyPr/>
                    <a:lstStyle/>
                    <a:p>
                      <a:r>
                        <a:rPr lang="en-US" sz="1300" dirty="0"/>
                        <a:t>- Limited</a:t>
                      </a:r>
                    </a:p>
                  </a:txBody>
                  <a:tcPr/>
                </a:tc>
                <a:tc>
                  <a:txBody>
                    <a:bodyPr/>
                    <a:lstStyle/>
                    <a:p>
                      <a:r>
                        <a:rPr lang="en-US" sz="1300" dirty="0"/>
                        <a:t>- Limited</a:t>
                      </a:r>
                    </a:p>
                  </a:txBody>
                  <a:tcPr/>
                </a:tc>
                <a:extLst>
                  <a:ext uri="{0D108BD9-81ED-4DB2-BD59-A6C34878D82A}">
                    <a16:rowId xmlns:a16="http://schemas.microsoft.com/office/drawing/2014/main" val="2104301608"/>
                  </a:ext>
                </a:extLst>
              </a:tr>
              <a:tr h="1304321">
                <a:tc>
                  <a:txBody>
                    <a:bodyPr/>
                    <a:lstStyle/>
                    <a:p>
                      <a:r>
                        <a:rPr lang="en-US" sz="1300" dirty="0"/>
                        <a:t>Taxation</a:t>
                      </a:r>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en-SG" sz="1300" b="0" i="0" u="none" strike="noStrike" kern="1200" cap="none" spc="0" normalizeH="0" baseline="0" noProof="0" dirty="0">
                          <a:ln>
                            <a:noFill/>
                          </a:ln>
                          <a:solidFill>
                            <a:prstClr val="black"/>
                          </a:solidFill>
                          <a:effectLst/>
                          <a:uLnTx/>
                          <a:uFillTx/>
                          <a:latin typeface="+mn-lt"/>
                          <a:ea typeface="+mn-ea"/>
                          <a:cs typeface="+mn-cs"/>
                        </a:rPr>
                        <a:t>- Flow Through </a:t>
                      </a:r>
                      <a:endParaRPr lang="en-SG" sz="1300" dirty="0"/>
                    </a:p>
                    <a:p>
                      <a:endParaRPr lang="en-US" sz="13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300" b="0" i="0" u="none" strike="noStrike" kern="1200" cap="none" spc="0" normalizeH="0" baseline="0" noProof="0" dirty="0">
                          <a:ln>
                            <a:noFill/>
                          </a:ln>
                          <a:solidFill>
                            <a:prstClr val="black"/>
                          </a:solidFill>
                          <a:effectLst/>
                          <a:uLnTx/>
                          <a:uFillTx/>
                          <a:latin typeface="+mn-lt"/>
                          <a:ea typeface="+mn-ea"/>
                          <a:cs typeface="+mn-cs"/>
                        </a:rPr>
                        <a:t>- Flow-through </a:t>
                      </a:r>
                      <a:endParaRPr lang="en-SG" sz="1300" dirty="0"/>
                    </a:p>
                    <a:p>
                      <a:endParaRPr lang="en-US" sz="1300" dirty="0"/>
                    </a:p>
                  </a:txBody>
                  <a:tcPr/>
                </a:tc>
                <a:tc>
                  <a:txBody>
                    <a:bodyPr/>
                    <a:lstStyle/>
                    <a:p>
                      <a:pPr>
                        <a:buFont typeface="Arial" pitchFamily="34" charset="0"/>
                        <a:buNone/>
                      </a:pPr>
                      <a:r>
                        <a:rPr lang="en-SG" sz="1300" dirty="0"/>
                        <a:t>- Flow-through</a:t>
                      </a:r>
                    </a:p>
                    <a:p>
                      <a:endParaRPr lang="en-US" sz="1300" dirty="0"/>
                    </a:p>
                  </a:txBody>
                  <a:tcPr/>
                </a:tc>
                <a:tc>
                  <a:txBody>
                    <a:bodyPr/>
                    <a:lstStyle/>
                    <a:p>
                      <a:pPr>
                        <a:buFont typeface="Arial" pitchFamily="34" charset="0"/>
                        <a:buNone/>
                      </a:pPr>
                      <a:r>
                        <a:rPr lang="en-SG" sz="1300" dirty="0"/>
                        <a:t>- Flow-through</a:t>
                      </a:r>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SG" sz="1300" kern="1200" dirty="0">
                          <a:solidFill>
                            <a:schemeClr val="dk1"/>
                          </a:solidFill>
                          <a:latin typeface="+mn-lt"/>
                          <a:ea typeface="+mn-ea"/>
                          <a:cs typeface="+mn-cs"/>
                        </a:rPr>
                        <a:t>- Two levels of Tax</a:t>
                      </a:r>
                    </a:p>
                    <a:p>
                      <a:endParaRPr lang="en-US" sz="1300" dirty="0"/>
                    </a:p>
                  </a:txBody>
                  <a:tcPr/>
                </a:tc>
                <a:extLst>
                  <a:ext uri="{0D108BD9-81ED-4DB2-BD59-A6C34878D82A}">
                    <a16:rowId xmlns:a16="http://schemas.microsoft.com/office/drawing/2014/main" val="355228920"/>
                  </a:ext>
                </a:extLst>
              </a:tr>
              <a:tr h="1102461">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300" dirty="0"/>
                        <a:t>Transferability &amp; Survival</a:t>
                      </a:r>
                      <a:endParaRPr lang="en-SG" sz="1300" dirty="0"/>
                    </a:p>
                    <a:p>
                      <a:endParaRPr lang="en-US" sz="1300" dirty="0"/>
                    </a:p>
                  </a:txBody>
                  <a:tcPr/>
                </a:tc>
                <a:tc>
                  <a:txBody>
                    <a:bodyPr/>
                    <a:lstStyle/>
                    <a:p>
                      <a:pPr marL="0" marR="0" lvl="2"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1300" kern="1200" dirty="0">
                          <a:solidFill>
                            <a:schemeClr val="dk1"/>
                          </a:solidFill>
                          <a:latin typeface="+mn-lt"/>
                          <a:ea typeface="+mn-ea"/>
                          <a:cs typeface="+mn-cs"/>
                        </a:rPr>
                        <a:t>- Can sell assets but cannot transfer the business b/c no legal entity</a:t>
                      </a:r>
                    </a:p>
                    <a:p>
                      <a:pPr marL="0" marR="0" lvl="2"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300" kern="1200" dirty="0">
                          <a:solidFill>
                            <a:schemeClr val="dk1"/>
                          </a:solidFill>
                          <a:latin typeface="+mn-lt"/>
                          <a:ea typeface="+mn-ea"/>
                          <a:cs typeface="+mn-cs"/>
                        </a:rPr>
                        <a:t>- Ceases to exist upon the bankruptcy or death of owner</a:t>
                      </a:r>
                    </a:p>
                  </a:txBody>
                  <a:tcPr/>
                </a:tc>
                <a:tc>
                  <a:txBody>
                    <a:bodyPr/>
                    <a:lstStyle/>
                    <a:p>
                      <a:pPr>
                        <a:buFont typeface="Arial" pitchFamily="34" charset="0"/>
                        <a:buNone/>
                      </a:pPr>
                      <a:r>
                        <a:rPr lang="en-SG" sz="1300" dirty="0"/>
                        <a:t>- Transferee cannot become a partner</a:t>
                      </a:r>
                    </a:p>
                    <a:p>
                      <a:pPr>
                        <a:buFont typeface="Arial" pitchFamily="34" charset="0"/>
                        <a:buNone/>
                      </a:pPr>
                      <a:r>
                        <a:rPr lang="en-SG" sz="1300" dirty="0"/>
                        <a:t>- Default: partnership</a:t>
                      </a:r>
                      <a:r>
                        <a:rPr lang="en-SG" sz="1300" baseline="0" dirty="0"/>
                        <a:t> </a:t>
                      </a:r>
                      <a:r>
                        <a:rPr lang="en-SG" sz="1300" dirty="0"/>
                        <a:t>dissolved when</a:t>
                      </a:r>
                      <a:r>
                        <a:rPr lang="en-SG" sz="1300" baseline="0" dirty="0"/>
                        <a:t> partner </a:t>
                      </a:r>
                      <a:r>
                        <a:rPr lang="en-SG" sz="1300" dirty="0"/>
                        <a:t>dies/bankrupt</a:t>
                      </a:r>
                    </a:p>
                    <a:p>
                      <a:pPr>
                        <a:buFont typeface="Arial" pitchFamily="34" charset="0"/>
                        <a:buNone/>
                      </a:pPr>
                      <a:r>
                        <a:rPr lang="en-SG" sz="1300" dirty="0"/>
                        <a:t>- Default: any partner can call for the partnership to be dissolved </a:t>
                      </a:r>
                    </a:p>
                  </a:txBody>
                  <a:tcPr/>
                </a:tc>
                <a:tc>
                  <a:txBody>
                    <a:bodyPr/>
                    <a:lstStyle/>
                    <a:p>
                      <a:pPr>
                        <a:buFont typeface="Arial" pitchFamily="34" charset="0"/>
                        <a:buNone/>
                      </a:pPr>
                      <a:r>
                        <a:rPr lang="en-SG" sz="1300" dirty="0"/>
                        <a:t>- LP can transfer their interests </a:t>
                      </a:r>
                    </a:p>
                    <a:p>
                      <a:pPr>
                        <a:buFont typeface="Arial" pitchFamily="34" charset="0"/>
                        <a:buNone/>
                      </a:pPr>
                      <a:r>
                        <a:rPr lang="en-SG" sz="1300" dirty="0"/>
                        <a:t>- GP cannot be replaced</a:t>
                      </a:r>
                      <a:r>
                        <a:rPr lang="en-SG" sz="1300" baseline="0" dirty="0"/>
                        <a:t> with another partner</a:t>
                      </a:r>
                    </a:p>
                    <a:p>
                      <a:pPr>
                        <a:buFont typeface="Arial" pitchFamily="34" charset="0"/>
                        <a:buNone/>
                      </a:pPr>
                      <a:r>
                        <a:rPr lang="en-US" sz="1300" baseline="0" dirty="0"/>
                        <a:t>- Survival same for GP as regular partnership </a:t>
                      </a:r>
                      <a:endParaRPr lang="en-SG" sz="1300" dirty="0"/>
                    </a:p>
                    <a:p>
                      <a:endParaRPr lang="en-US" sz="1300" dirty="0"/>
                    </a:p>
                  </a:txBody>
                  <a:tcPr/>
                </a:tc>
                <a:tc>
                  <a:txBody>
                    <a:bodyPr/>
                    <a:lstStyle/>
                    <a:p>
                      <a:pPr>
                        <a:buFont typeface="Arial" pitchFamily="34" charset="0"/>
                        <a:buNone/>
                      </a:pPr>
                      <a:r>
                        <a:rPr lang="en-SG" sz="1300" dirty="0"/>
                        <a:t>- Partners can resign with 30 days notice and receive their share of profits</a:t>
                      </a:r>
                    </a:p>
                    <a:p>
                      <a:pPr>
                        <a:buFont typeface="Arial" pitchFamily="34" charset="0"/>
                        <a:buNone/>
                      </a:pPr>
                      <a:r>
                        <a:rPr lang="en-SG" sz="1300" dirty="0"/>
                        <a:t>- Survives the withdrawal of partners</a:t>
                      </a:r>
                    </a:p>
                    <a:p>
                      <a:endParaRPr lang="en-US" sz="1300" dirty="0"/>
                    </a:p>
                  </a:txBody>
                  <a:tcPr/>
                </a:tc>
                <a:tc>
                  <a:txBody>
                    <a:bodyPr/>
                    <a:lstStyle/>
                    <a:p>
                      <a:pPr>
                        <a:buFont typeface="Arial" pitchFamily="34" charset="0"/>
                        <a:buNone/>
                      </a:pPr>
                      <a:r>
                        <a:rPr lang="en-SG" sz="1300" dirty="0"/>
                        <a:t>- Sale of shares </a:t>
                      </a:r>
                    </a:p>
                    <a:p>
                      <a:pPr>
                        <a:buFont typeface="Arial" pitchFamily="34" charset="0"/>
                        <a:buNone/>
                      </a:pPr>
                      <a:r>
                        <a:rPr lang="en-SG" sz="1300" dirty="0"/>
                        <a:t>- Body corporate is not affected by the transfer of shares</a:t>
                      </a:r>
                    </a:p>
                  </a:txBody>
                  <a:tcPr/>
                </a:tc>
                <a:extLst>
                  <a:ext uri="{0D108BD9-81ED-4DB2-BD59-A6C34878D82A}">
                    <a16:rowId xmlns:a16="http://schemas.microsoft.com/office/drawing/2014/main" val="3180371887"/>
                  </a:ext>
                </a:extLst>
              </a:tr>
              <a:tr h="1102461">
                <a:tc>
                  <a:txBody>
                    <a:bodyPr/>
                    <a:lstStyle/>
                    <a:p>
                      <a:r>
                        <a:rPr lang="en-US" sz="1300" dirty="0"/>
                        <a:t>Liquidation Protection</a:t>
                      </a:r>
                    </a:p>
                  </a:txBody>
                  <a:tcPr/>
                </a:tc>
                <a:tc>
                  <a:txBody>
                    <a:bodyPr/>
                    <a:lstStyle/>
                    <a:p>
                      <a:pPr marL="0" marR="0" lvl="2"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300" kern="1200" dirty="0">
                          <a:solidFill>
                            <a:schemeClr val="dk1"/>
                          </a:solidFill>
                          <a:latin typeface="+mn-lt"/>
                          <a:ea typeface="+mn-ea"/>
                          <a:cs typeface="+mn-cs"/>
                        </a:rPr>
                        <a:t>- None</a:t>
                      </a:r>
                    </a:p>
                  </a:txBody>
                  <a:tcPr/>
                </a:tc>
                <a:tc>
                  <a:txBody>
                    <a:bodyPr/>
                    <a:lstStyle/>
                    <a:p>
                      <a:pPr>
                        <a:buFont typeface="Arial" pitchFamily="34" charset="0"/>
                        <a:buNone/>
                      </a:pPr>
                      <a:r>
                        <a:rPr lang="en-SG" sz="1300" dirty="0"/>
                        <a:t>- None</a:t>
                      </a:r>
                    </a:p>
                  </a:txBody>
                  <a:tcPr/>
                </a:tc>
                <a:tc>
                  <a:txBody>
                    <a:bodyPr/>
                    <a:lstStyle/>
                    <a:p>
                      <a:r>
                        <a:rPr lang="en-US" sz="1300" dirty="0"/>
                        <a:t>- None</a:t>
                      </a:r>
                    </a:p>
                  </a:txBody>
                  <a:tcPr/>
                </a:tc>
                <a:tc>
                  <a:txBody>
                    <a:bodyPr/>
                    <a:lstStyle/>
                    <a:p>
                      <a:r>
                        <a:rPr lang="en-US" sz="1300" dirty="0"/>
                        <a:t>- Partial (see Survival)</a:t>
                      </a:r>
                    </a:p>
                  </a:txBody>
                  <a:tcPr/>
                </a:tc>
                <a:tc>
                  <a:txBody>
                    <a:bodyPr/>
                    <a:lstStyle/>
                    <a:p>
                      <a:pPr>
                        <a:buFont typeface="Arial" pitchFamily="34" charset="0"/>
                        <a:buNone/>
                      </a:pPr>
                      <a:r>
                        <a:rPr lang="en-SG" sz="1300" dirty="0"/>
                        <a:t>- Yes</a:t>
                      </a:r>
                    </a:p>
                  </a:txBody>
                  <a:tcPr/>
                </a:tc>
                <a:extLst>
                  <a:ext uri="{0D108BD9-81ED-4DB2-BD59-A6C34878D82A}">
                    <a16:rowId xmlns:a16="http://schemas.microsoft.com/office/drawing/2014/main" val="1961646372"/>
                  </a:ext>
                </a:extLst>
              </a:tr>
              <a:tr h="934328">
                <a:tc>
                  <a:txBody>
                    <a:bodyPr/>
                    <a:lstStyle/>
                    <a:p>
                      <a:r>
                        <a:rPr lang="en-US" sz="1300" dirty="0"/>
                        <a:t>Creditor Priority</a:t>
                      </a:r>
                    </a:p>
                  </a:txBody>
                  <a:tcPr/>
                </a:tc>
                <a:tc>
                  <a:txBody>
                    <a:bodyPr/>
                    <a:lstStyle/>
                    <a:p>
                      <a:pPr marL="0" marR="0" lvl="2"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300" kern="1200" dirty="0">
                          <a:solidFill>
                            <a:schemeClr val="dk1"/>
                          </a:solidFill>
                          <a:latin typeface="+mn-lt"/>
                          <a:ea typeface="+mn-ea"/>
                          <a:cs typeface="+mn-cs"/>
                        </a:rPr>
                        <a:t>- None</a:t>
                      </a:r>
                    </a:p>
                  </a:txBody>
                  <a:tcPr/>
                </a:tc>
                <a:tc>
                  <a:txBody>
                    <a:bodyPr/>
                    <a:lstStyle/>
                    <a:p>
                      <a:pPr>
                        <a:buFont typeface="Arial" pitchFamily="34" charset="0"/>
                        <a:buNone/>
                      </a:pPr>
                      <a:r>
                        <a:rPr lang="en-SG" sz="1300" dirty="0"/>
                        <a:t>- None</a:t>
                      </a:r>
                    </a:p>
                  </a:txBody>
                  <a:tcPr/>
                </a:tc>
                <a:tc>
                  <a:txBody>
                    <a:bodyPr/>
                    <a:lstStyle/>
                    <a:p>
                      <a:r>
                        <a:rPr lang="en-US" sz="1300" dirty="0"/>
                        <a:t>- None</a:t>
                      </a:r>
                    </a:p>
                  </a:txBody>
                  <a:tcPr/>
                </a:tc>
                <a:tc>
                  <a:txBody>
                    <a:bodyPr/>
                    <a:lstStyle/>
                    <a:p>
                      <a:r>
                        <a:rPr lang="en-US" sz="1300" dirty="0"/>
                        <a:t>- Yes</a:t>
                      </a:r>
                    </a:p>
                  </a:txBody>
                  <a:tcPr/>
                </a:tc>
                <a:tc>
                  <a:txBody>
                    <a:bodyPr/>
                    <a:lstStyle/>
                    <a:p>
                      <a:pPr>
                        <a:buFont typeface="Arial" pitchFamily="34" charset="0"/>
                        <a:buNone/>
                      </a:pPr>
                      <a:r>
                        <a:rPr lang="en-SG" sz="1300" dirty="0"/>
                        <a:t>- Yes</a:t>
                      </a:r>
                    </a:p>
                  </a:txBody>
                  <a:tcPr/>
                </a:tc>
                <a:extLst>
                  <a:ext uri="{0D108BD9-81ED-4DB2-BD59-A6C34878D82A}">
                    <a16:rowId xmlns:a16="http://schemas.microsoft.com/office/drawing/2014/main" val="2109327181"/>
                  </a:ext>
                </a:extLst>
              </a:tr>
            </a:tbl>
          </a:graphicData>
        </a:graphic>
      </p:graphicFrame>
    </p:spTree>
    <p:extLst>
      <p:ext uri="{BB962C8B-B14F-4D97-AF65-F5344CB8AC3E}">
        <p14:creationId xmlns:p14="http://schemas.microsoft.com/office/powerpoint/2010/main" val="184064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Company and other business </a:t>
            </a:r>
            <a:r>
              <a:rPr lang="en-US" dirty="0" err="1"/>
              <a:t>vehciles</a:t>
            </a: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a:p>
        </p:txBody>
      </p:sp>
      <p:graphicFrame>
        <p:nvGraphicFramePr>
          <p:cNvPr id="7" name="Table 7">
            <a:extLst>
              <a:ext uri="{FF2B5EF4-FFF2-40B4-BE49-F238E27FC236}">
                <a16:creationId xmlns:a16="http://schemas.microsoft.com/office/drawing/2014/main" id="{52984D98-C7CE-4D13-AE01-A0010CFC37F7}"/>
              </a:ext>
            </a:extLst>
          </p:cNvPr>
          <p:cNvGraphicFramePr>
            <a:graphicFrameLocks noGrp="1"/>
          </p:cNvGraphicFramePr>
          <p:nvPr>
            <p:ph idx="1"/>
            <p:extLst>
              <p:ext uri="{D42A27DB-BD31-4B8C-83A1-F6EECF244321}">
                <p14:modId xmlns:p14="http://schemas.microsoft.com/office/powerpoint/2010/main" val="1146647603"/>
              </p:ext>
            </p:extLst>
          </p:nvPr>
        </p:nvGraphicFramePr>
        <p:xfrm>
          <a:off x="0" y="0"/>
          <a:ext cx="12191994" cy="6849533"/>
        </p:xfrm>
        <a:graphic>
          <a:graphicData uri="http://schemas.openxmlformats.org/drawingml/2006/table">
            <a:tbl>
              <a:tblPr firstRow="1" bandRow="1">
                <a:tableStyleId>{5C22544A-7EE6-4342-B048-85BDC9FD1C3A}</a:tableStyleId>
              </a:tblPr>
              <a:tblGrid>
                <a:gridCol w="1727200">
                  <a:extLst>
                    <a:ext uri="{9D8B030D-6E8A-4147-A177-3AD203B41FA5}">
                      <a16:colId xmlns:a16="http://schemas.microsoft.com/office/drawing/2014/main" val="1478112614"/>
                    </a:ext>
                  </a:extLst>
                </a:gridCol>
                <a:gridCol w="1735667">
                  <a:extLst>
                    <a:ext uri="{9D8B030D-6E8A-4147-A177-3AD203B41FA5}">
                      <a16:colId xmlns:a16="http://schemas.microsoft.com/office/drawing/2014/main" val="2897062920"/>
                    </a:ext>
                  </a:extLst>
                </a:gridCol>
                <a:gridCol w="2633130">
                  <a:extLst>
                    <a:ext uri="{9D8B030D-6E8A-4147-A177-3AD203B41FA5}">
                      <a16:colId xmlns:a16="http://schemas.microsoft.com/office/drawing/2014/main" val="475258860"/>
                    </a:ext>
                  </a:extLst>
                </a:gridCol>
                <a:gridCol w="2031999">
                  <a:extLst>
                    <a:ext uri="{9D8B030D-6E8A-4147-A177-3AD203B41FA5}">
                      <a16:colId xmlns:a16="http://schemas.microsoft.com/office/drawing/2014/main" val="825528315"/>
                    </a:ext>
                  </a:extLst>
                </a:gridCol>
                <a:gridCol w="2031999">
                  <a:extLst>
                    <a:ext uri="{9D8B030D-6E8A-4147-A177-3AD203B41FA5}">
                      <a16:colId xmlns:a16="http://schemas.microsoft.com/office/drawing/2014/main" val="679928885"/>
                    </a:ext>
                  </a:extLst>
                </a:gridCol>
                <a:gridCol w="2031999">
                  <a:extLst>
                    <a:ext uri="{9D8B030D-6E8A-4147-A177-3AD203B41FA5}">
                      <a16:colId xmlns:a16="http://schemas.microsoft.com/office/drawing/2014/main" val="2082108157"/>
                    </a:ext>
                  </a:extLst>
                </a:gridCol>
              </a:tblGrid>
              <a:tr h="742756">
                <a:tc>
                  <a:txBody>
                    <a:bodyPr/>
                    <a:lstStyle/>
                    <a:p>
                      <a:endParaRPr lang="en-US" sz="1300" dirty="0"/>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300" dirty="0"/>
                        <a:t>Sole Proprietorship</a:t>
                      </a:r>
                      <a:endParaRPr lang="en-SG" sz="1300" dirty="0"/>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300" dirty="0"/>
                        <a:t>General Partnership</a:t>
                      </a:r>
                      <a:endParaRPr lang="en-SG" sz="1300" dirty="0"/>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300" dirty="0"/>
                        <a:t>LP</a:t>
                      </a:r>
                      <a:endParaRPr lang="en-SG" sz="1300" dirty="0"/>
                    </a:p>
                    <a:p>
                      <a:endParaRPr lang="en-US" sz="1300" dirty="0"/>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300" dirty="0"/>
                        <a:t>LLP</a:t>
                      </a:r>
                      <a:endParaRPr lang="en-SG" sz="1300" dirty="0"/>
                    </a:p>
                    <a:p>
                      <a:endParaRPr lang="en-US" sz="1300" dirty="0"/>
                    </a:p>
                  </a:txBody>
                  <a:tcPr/>
                </a:tc>
                <a:tc>
                  <a:txBody>
                    <a:bodyPr/>
                    <a:lstStyle/>
                    <a:p>
                      <a:r>
                        <a:rPr lang="en-US" sz="1300" dirty="0"/>
                        <a:t>Company</a:t>
                      </a:r>
                    </a:p>
                  </a:txBody>
                  <a:tcPr/>
                </a:tc>
                <a:extLst>
                  <a:ext uri="{0D108BD9-81ED-4DB2-BD59-A6C34878D82A}">
                    <a16:rowId xmlns:a16="http://schemas.microsoft.com/office/drawing/2014/main" val="2565959412"/>
                  </a:ext>
                </a:extLst>
              </a:tr>
              <a:tr h="3236577">
                <a:tc>
                  <a:txBody>
                    <a:bodyPr/>
                    <a:lstStyle/>
                    <a:p>
                      <a:r>
                        <a:rPr lang="en-US" sz="1200" dirty="0"/>
                        <a:t>Strategic Advantages</a:t>
                      </a:r>
                      <a:endParaRPr lang="en-SG" sz="1200" dirty="0"/>
                    </a:p>
                  </a:txBody>
                  <a:tcPr/>
                </a:tc>
                <a:tc>
                  <a:txBody>
                    <a:bodyPr/>
                    <a:lstStyle/>
                    <a:p>
                      <a:pPr>
                        <a:buFont typeface="Arial" pitchFamily="34" charset="0"/>
                        <a:buNone/>
                      </a:pPr>
                      <a:r>
                        <a:rPr lang="en-SG" sz="1200" dirty="0"/>
                        <a:t>- Flexible administration</a:t>
                      </a:r>
                    </a:p>
                    <a:p>
                      <a:pPr>
                        <a:buFont typeface="Arial" pitchFamily="34" charset="0"/>
                        <a:buNone/>
                      </a:pPr>
                      <a:r>
                        <a:rPr lang="en-SG" sz="1200" dirty="0"/>
                        <a:t>- Start up costs low</a:t>
                      </a:r>
                    </a:p>
                    <a:p>
                      <a:pPr>
                        <a:buFont typeface="Arial" pitchFamily="34" charset="0"/>
                        <a:buNone/>
                      </a:pPr>
                      <a:r>
                        <a:rPr lang="en-SG" sz="1200" dirty="0"/>
                        <a:t>- Can off-set losses against personal  employment</a:t>
                      </a:r>
                      <a:r>
                        <a:rPr lang="en-SG" sz="1200" baseline="0" dirty="0"/>
                        <a:t> i</a:t>
                      </a:r>
                      <a:r>
                        <a:rPr lang="en-SG" sz="1200" dirty="0"/>
                        <a:t>ncome</a:t>
                      </a:r>
                    </a:p>
                    <a:p>
                      <a:pPr>
                        <a:buFont typeface="Arial" pitchFamily="34" charset="0"/>
                        <a:buNone/>
                      </a:pPr>
                      <a:r>
                        <a:rPr lang="en-SG" sz="1200" dirty="0"/>
                        <a:t>- Private information--</a:t>
                      </a:r>
                      <a:r>
                        <a:rPr lang="en-SG" sz="1200" baseline="0" dirty="0"/>
                        <a:t>n</a:t>
                      </a:r>
                      <a:r>
                        <a:rPr lang="en-SG" sz="1200" dirty="0"/>
                        <a:t>ot required to have accounts audited or filed with regulators </a:t>
                      </a:r>
                    </a:p>
                    <a:p>
                      <a:endParaRPr lang="en-US" sz="1200" dirty="0"/>
                    </a:p>
                  </a:txBody>
                  <a:tcPr/>
                </a:tc>
                <a:tc>
                  <a:txBody>
                    <a:bodyPr/>
                    <a:lstStyle/>
                    <a:p>
                      <a:pPr>
                        <a:buFont typeface="Arial" pitchFamily="34" charset="0"/>
                        <a:buNone/>
                      </a:pPr>
                      <a:r>
                        <a:rPr lang="en-SG" sz="1200" dirty="0"/>
                        <a:t>- Access to additional capital and expertise</a:t>
                      </a:r>
                    </a:p>
                    <a:p>
                      <a:pPr>
                        <a:buFont typeface="Arial" pitchFamily="34" charset="0"/>
                        <a:buNone/>
                      </a:pPr>
                      <a:r>
                        <a:rPr lang="en-SG" sz="1200" dirty="0"/>
                        <a:t>- Taxes can be written-off against other income</a:t>
                      </a:r>
                    </a:p>
                    <a:p>
                      <a:pPr>
                        <a:buFont typeface="Arial" pitchFamily="34" charset="0"/>
                        <a:buNone/>
                      </a:pPr>
                      <a:r>
                        <a:rPr lang="en-SG" sz="1200" dirty="0"/>
                        <a:t>- Flexible management structure via partnership agreement</a:t>
                      </a:r>
                    </a:p>
                    <a:p>
                      <a:pPr>
                        <a:buFont typeface="Arial" pitchFamily="34" charset="0"/>
                        <a:buNone/>
                      </a:pPr>
                      <a:r>
                        <a:rPr lang="en-SG" sz="1200" dirty="0"/>
                        <a:t>- Private information–</a:t>
                      </a:r>
                      <a:r>
                        <a:rPr lang="en-SG" sz="1200" baseline="0" dirty="0"/>
                        <a:t>-n</a:t>
                      </a:r>
                      <a:r>
                        <a:rPr lang="en-SG" sz="1200" dirty="0"/>
                        <a:t>ot required to have accounts audited or filed with regulators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Access to additional capital and expertise</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Taxes can be written-off against other income</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Flexible management structure via partnership agreement</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Private information--not required to have accounts audited or filed with regulators</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Can attract capital via an LP without worrying about their involvement in management or binding the company</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No maximum number of partners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SG" sz="1200" b="0" i="0" u="none" strike="noStrike" kern="1200" cap="none" spc="0" normalizeH="0" baseline="0" noProof="0" dirty="0">
                          <a:ln>
                            <a:noFill/>
                          </a:ln>
                          <a:solidFill>
                            <a:prstClr val="black"/>
                          </a:solidFill>
                          <a:effectLst/>
                          <a:uLnTx/>
                          <a:uFillTx/>
                          <a:latin typeface="+mn-lt"/>
                          <a:ea typeface="+mn-ea"/>
                          <a:cs typeface="+mn-cs"/>
                        </a:rPr>
                        <a:t>Limited liability of partners</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LLP is a corporate body (can sue and be sued, own property)</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LLP will continue to exist until dissolved in accordance with the LLP Act</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Private information</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Not required to have accounts audited or filed with regulators</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Can write-off losses against personal income</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Flexible management  </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No maximum number of partners</a:t>
                      </a:r>
                    </a:p>
                  </a:txBody>
                  <a:tcPr/>
                </a:tc>
                <a:tc>
                  <a:txBody>
                    <a:bodyPr/>
                    <a:lstStyle/>
                    <a:p>
                      <a:pPr>
                        <a:buFont typeface="Arial" pitchFamily="34" charset="0"/>
                        <a:buNone/>
                      </a:pPr>
                      <a:r>
                        <a:rPr lang="en-SG" sz="1200" dirty="0"/>
                        <a:t>- Stable capital</a:t>
                      </a:r>
                    </a:p>
                    <a:p>
                      <a:pPr>
                        <a:buFont typeface="Arial" pitchFamily="34" charset="0"/>
                        <a:buNone/>
                      </a:pPr>
                      <a:r>
                        <a:rPr lang="en-SG" sz="1200" dirty="0"/>
                        <a:t>- Limited liability</a:t>
                      </a:r>
                    </a:p>
                    <a:p>
                      <a:pPr>
                        <a:buFont typeface="Arial" pitchFamily="34" charset="0"/>
                        <a:buNone/>
                      </a:pPr>
                      <a:r>
                        <a:rPr lang="en-SG" sz="1200" dirty="0"/>
                        <a:t>- Corporate personality</a:t>
                      </a:r>
                    </a:p>
                    <a:p>
                      <a:pPr>
                        <a:buFont typeface="Arial" pitchFamily="34" charset="0"/>
                        <a:buNone/>
                      </a:pPr>
                      <a:r>
                        <a:rPr lang="en-SG" sz="1200" dirty="0"/>
                        <a:t>- Transferability of shares </a:t>
                      </a:r>
                    </a:p>
                    <a:p>
                      <a:pPr>
                        <a:buFont typeface="Arial" pitchFamily="34" charset="0"/>
                        <a:buNone/>
                      </a:pPr>
                      <a:r>
                        <a:rPr lang="en-SG" sz="1200" dirty="0"/>
                        <a:t>- No maximum number of members for public company</a:t>
                      </a:r>
                    </a:p>
                  </a:txBody>
                  <a:tcPr/>
                </a:tc>
                <a:extLst>
                  <a:ext uri="{0D108BD9-81ED-4DB2-BD59-A6C34878D82A}">
                    <a16:rowId xmlns:a16="http://schemas.microsoft.com/office/drawing/2014/main" val="2104301608"/>
                  </a:ext>
                </a:extLst>
              </a:tr>
              <a:tr h="2870200">
                <a:tc>
                  <a:txBody>
                    <a:bodyPr/>
                    <a:lstStyle/>
                    <a:p>
                      <a:r>
                        <a:rPr lang="en-US" sz="1200" dirty="0"/>
                        <a:t>Strategic Disadvantages</a:t>
                      </a:r>
                    </a:p>
                  </a:txBody>
                  <a:tcPr/>
                </a:tc>
                <a:tc>
                  <a:txBody>
                    <a:bodyPr/>
                    <a:lstStyle/>
                    <a:p>
                      <a:pPr>
                        <a:buFont typeface="Arial" pitchFamily="34" charset="0"/>
                        <a:buNone/>
                      </a:pPr>
                      <a:r>
                        <a:rPr lang="en-SG" sz="1200" dirty="0"/>
                        <a:t>- Unlimited liability for all contracts and torts</a:t>
                      </a:r>
                    </a:p>
                    <a:p>
                      <a:pPr>
                        <a:buFont typeface="Arial" pitchFamily="34" charset="0"/>
                        <a:buNone/>
                      </a:pPr>
                      <a:r>
                        <a:rPr lang="en-SG" sz="1200" dirty="0"/>
                        <a:t>- Limited access to capital</a:t>
                      </a:r>
                    </a:p>
                    <a:p>
                      <a:pPr>
                        <a:buFont typeface="Arial" pitchFamily="34" charset="0"/>
                        <a:buNone/>
                      </a:pPr>
                      <a:r>
                        <a:rPr lang="en-SG" sz="1200" dirty="0"/>
                        <a:t>- Lack of business continuity—especially upon</a:t>
                      </a:r>
                      <a:r>
                        <a:rPr lang="en-SG" sz="1200" baseline="0" dirty="0"/>
                        <a:t> </a:t>
                      </a:r>
                      <a:r>
                        <a:rPr lang="en-SG" sz="1200" dirty="0"/>
                        <a:t>death</a:t>
                      </a:r>
                    </a:p>
                    <a:p>
                      <a:pPr>
                        <a:buFont typeface="Arial" pitchFamily="34" charset="0"/>
                        <a:buNone/>
                      </a:pPr>
                      <a:r>
                        <a:rPr lang="en-SG" sz="1200" dirty="0"/>
                        <a:t>- Taxed at individual rate— maybe at a higher than the corporate rate</a:t>
                      </a:r>
                    </a:p>
                  </a:txBody>
                  <a:tcPr/>
                </a:tc>
                <a:tc>
                  <a:txBody>
                    <a:bodyPr/>
                    <a:lstStyle/>
                    <a:p>
                      <a:pPr>
                        <a:buFont typeface="Arial" pitchFamily="34" charset="0"/>
                        <a:buNone/>
                      </a:pPr>
                      <a:r>
                        <a:rPr lang="en-SG" sz="1200" dirty="0"/>
                        <a:t>- Unlimited joint &amp; several</a:t>
                      </a:r>
                      <a:r>
                        <a:rPr lang="en-SG" sz="1200" baseline="0" dirty="0"/>
                        <a:t> liability</a:t>
                      </a:r>
                      <a:endParaRPr lang="en-SG" sz="1200" dirty="0"/>
                    </a:p>
                    <a:p>
                      <a:pPr>
                        <a:buFont typeface="Arial" pitchFamily="34" charset="0"/>
                        <a:buNone/>
                      </a:pPr>
                      <a:r>
                        <a:rPr lang="en-SG" sz="1200" dirty="0"/>
                        <a:t>- Can be bound by other partners’ actions (every partner is an agent for the other) unless the third party knows that the partner is acting beyond their authority</a:t>
                      </a:r>
                    </a:p>
                    <a:p>
                      <a:pPr>
                        <a:buFont typeface="Arial" pitchFamily="34" charset="0"/>
                        <a:buNone/>
                      </a:pPr>
                      <a:r>
                        <a:rPr lang="en-SG" sz="1200" dirty="0"/>
                        <a:t>- Limited access to capital b/c max 20 partners (except for professional partnerships)</a:t>
                      </a:r>
                    </a:p>
                    <a:p>
                      <a:pPr>
                        <a:buFont typeface="Arial" pitchFamily="34" charset="0"/>
                        <a:buNone/>
                      </a:pPr>
                      <a:r>
                        <a:rPr lang="en-SG" sz="1200" dirty="0"/>
                        <a:t>- Lack of business continuity–ends when partner leaves/dies</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SG" sz="1200" dirty="0"/>
                        <a:t>- Taxed at individual rate— maybe at a higher than the corporate rate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Must have at least 1 LP and GP at all times</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Unlimited liability for GP</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Can be bound by other GP actions</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Limited access to capital—although no limit on number of partners </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Lack of business continuity (i.e., partnership ends when a GP leaves)</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Taxed at individual rate—maybe at a higher than the corporate rate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Must have at least two partners at all times</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Limited access to capital—but no upper limit on number of partners </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Every partner may take part in the management of the business </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SG" sz="1200" b="0" i="0" u="none" strike="noStrike" kern="1200" cap="none" spc="0" normalizeH="0" baseline="0" noProof="0" dirty="0">
                          <a:ln>
                            <a:noFill/>
                          </a:ln>
                          <a:solidFill>
                            <a:prstClr val="black"/>
                          </a:solidFill>
                          <a:effectLst/>
                          <a:uLnTx/>
                          <a:uFillTx/>
                          <a:latin typeface="+mn-lt"/>
                          <a:ea typeface="+mn-ea"/>
                          <a:cs typeface="+mn-cs"/>
                        </a:rPr>
                        <a:t>- Taxed at individual rate—maybe at a higher than the corporate rate</a:t>
                      </a:r>
                    </a:p>
                  </a:txBody>
                  <a:tcPr/>
                </a:tc>
                <a:tc>
                  <a:txBody>
                    <a:bodyPr/>
                    <a:lstStyle/>
                    <a:p>
                      <a:pPr>
                        <a:buFont typeface="Arial" pitchFamily="34" charset="0"/>
                        <a:buNone/>
                      </a:pPr>
                      <a:r>
                        <a:rPr lang="en-SG" sz="1200" dirty="0"/>
                        <a:t>- Limited privacy </a:t>
                      </a:r>
                    </a:p>
                    <a:p>
                      <a:pPr>
                        <a:buFont typeface="Arial" pitchFamily="34" charset="0"/>
                        <a:buNone/>
                      </a:pPr>
                      <a:r>
                        <a:rPr lang="en-SG" sz="1200" dirty="0"/>
                        <a:t>- Must audit and file accounts unless exempt private company (i.e., no more than 20 members and no corporate members)</a:t>
                      </a:r>
                    </a:p>
                    <a:p>
                      <a:pPr>
                        <a:buFont typeface="Arial" pitchFamily="34" charset="0"/>
                        <a:buNone/>
                      </a:pPr>
                      <a:r>
                        <a:rPr lang="en-SG" sz="1200" dirty="0"/>
                        <a:t>- Private company can have no more than 50 members</a:t>
                      </a:r>
                    </a:p>
                    <a:p>
                      <a:pPr>
                        <a:buFont typeface="Arial" pitchFamily="34" charset="0"/>
                        <a:buNone/>
                      </a:pPr>
                      <a:r>
                        <a:rPr lang="en-SG" sz="1200" dirty="0"/>
                        <a:t>- Strict management structure</a:t>
                      </a:r>
                    </a:p>
                    <a:p>
                      <a:pPr>
                        <a:buFont typeface="Arial" pitchFamily="34" charset="0"/>
                        <a:buNone/>
                      </a:pPr>
                      <a:r>
                        <a:rPr lang="en-SG" sz="1200" dirty="0"/>
                        <a:t>- Double tax</a:t>
                      </a:r>
                    </a:p>
                    <a:p>
                      <a:endParaRPr lang="en-US" sz="1200" dirty="0"/>
                    </a:p>
                  </a:txBody>
                  <a:tcPr/>
                </a:tc>
                <a:extLst>
                  <a:ext uri="{0D108BD9-81ED-4DB2-BD59-A6C34878D82A}">
                    <a16:rowId xmlns:a16="http://schemas.microsoft.com/office/drawing/2014/main" val="355228920"/>
                  </a:ext>
                </a:extLst>
              </a:tr>
            </a:tbl>
          </a:graphicData>
        </a:graphic>
      </p:graphicFrame>
    </p:spTree>
    <p:extLst>
      <p:ext uri="{BB962C8B-B14F-4D97-AF65-F5344CB8AC3E}">
        <p14:creationId xmlns:p14="http://schemas.microsoft.com/office/powerpoint/2010/main" val="1403563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6" name="Rectangle 15">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8" name="Rectangle 17">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0" name="Rectangle 19">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22" name="Rectangle 21">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Online Media 8" title="Different Types of Business Entities">
            <a:hlinkClick r:id="" action="ppaction://media"/>
            <a:extLst>
              <a:ext uri="{FF2B5EF4-FFF2-40B4-BE49-F238E27FC236}">
                <a16:creationId xmlns:a16="http://schemas.microsoft.com/office/drawing/2014/main" id="{B0AE4AD0-F80C-4E42-97A8-3AE90E6A98FF}"/>
              </a:ext>
            </a:extLst>
          </p:cNvPr>
          <p:cNvPicPr>
            <a:picLocks noRot="1" noChangeAspect="1"/>
          </p:cNvPicPr>
          <p:nvPr>
            <a:videoFile r:link="rId1"/>
          </p:nvPr>
        </p:nvPicPr>
        <p:blipFill>
          <a:blip r:embed="rId4"/>
          <a:stretch>
            <a:fillRect/>
          </a:stretch>
        </p:blipFill>
        <p:spPr>
          <a:xfrm>
            <a:off x="771440" y="1640652"/>
            <a:ext cx="6834511" cy="3844412"/>
          </a:xfrm>
          <a:prstGeom prst="rect">
            <a:avLst/>
          </a:prstGeom>
        </p:spPr>
      </p:pic>
      <p:sp>
        <p:nvSpPr>
          <p:cNvPr id="24" name="Rectangle 23">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8296275" y="1419225"/>
            <a:ext cx="3081576" cy="2085869"/>
          </a:xfrm>
        </p:spPr>
        <p:txBody>
          <a:bodyPr vert="horz" lIns="91440" tIns="45720" rIns="91440" bIns="45720" rtlCol="0" anchor="b">
            <a:normAutofit/>
          </a:bodyPr>
          <a:lstStyle/>
          <a:p>
            <a:pPr defTabSz="457200">
              <a:lnSpc>
                <a:spcPct val="90000"/>
              </a:lnSpc>
            </a:pPr>
            <a:r>
              <a:rPr lang="en-US" sz="3300">
                <a:solidFill>
                  <a:srgbClr val="FFFFFF"/>
                </a:solidFill>
              </a:rPr>
              <a:t>The Company and other business vehicles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7</a:t>
            </a:fld>
            <a:endParaRPr lang="en-US">
              <a:solidFill>
                <a:schemeClr val="accent1">
                  <a:lumMod val="75000"/>
                  <a:lumOff val="25000"/>
                </a:schemeClr>
              </a:solidFill>
            </a:endParaRPr>
          </a:p>
        </p:txBody>
      </p:sp>
    </p:spTree>
    <p:extLst>
      <p:ext uri="{BB962C8B-B14F-4D97-AF65-F5344CB8AC3E}">
        <p14:creationId xmlns:p14="http://schemas.microsoft.com/office/powerpoint/2010/main" val="2899560960"/>
      </p:ext>
    </p:extLst>
  </p:cSld>
  <p:clrMapOvr>
    <a:masterClrMapping/>
  </p:clrMapOvr>
  <p:timing>
    <p:tnLst>
      <p:par>
        <p:cTn id="1" dur="indefinite" restart="never" nodeType="tmRoot">
          <p:childTnLst>
            <p:video>
              <p:cMediaNode vol="80000">
                <p:cTn id="2" fill="hold" display="0">
                  <p:stCondLst>
                    <p:cond delay="indefinite"/>
                  </p:stCondLst>
                </p:cTn>
                <p:tgtEl>
                  <p:spTgt spid="9"/>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TYPES OF COMPANIES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lstStyle/>
          <a:p>
            <a:r>
              <a:rPr lang="en-US" sz="2400" dirty="0"/>
              <a:t>Limited Liability vs Unlimited Liability</a:t>
            </a:r>
          </a:p>
          <a:p>
            <a:pPr lvl="1"/>
            <a:r>
              <a:rPr lang="en-US" sz="2200" dirty="0"/>
              <a:t>Recall: What is the concept of limited liability?</a:t>
            </a:r>
          </a:p>
          <a:p>
            <a:r>
              <a:rPr lang="en-US" sz="2400" dirty="0"/>
              <a:t>Limited by Shares vs Limited by Guarantee</a:t>
            </a:r>
          </a:p>
          <a:p>
            <a:pPr lvl="1"/>
            <a:r>
              <a:rPr lang="en-US" sz="2200" dirty="0"/>
              <a:t>Recall: What is a share? Companies issue shares to a prospective shareholder; what does the shareholder provide in return?</a:t>
            </a:r>
          </a:p>
          <a:p>
            <a:r>
              <a:rPr lang="en-US" sz="2400" dirty="0"/>
              <a:t>Private Company (s 18) vs Public Company (s 4)</a:t>
            </a:r>
          </a:p>
          <a:p>
            <a:pPr lvl="1"/>
            <a:r>
              <a:rPr lang="en-US" sz="2200" dirty="0"/>
              <a:t>What is the key characteristic that makes a “public” company “public”?</a:t>
            </a:r>
          </a:p>
          <a:p>
            <a:r>
              <a:rPr lang="en-US" sz="2400" dirty="0"/>
              <a:t>Private Exempt Company (s 4)</a:t>
            </a:r>
          </a:p>
          <a:p>
            <a:r>
              <a:rPr lang="en-US" sz="2400" dirty="0"/>
              <a:t>Small Company (13th Schedule)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a:p>
        </p:txBody>
      </p:sp>
    </p:spTree>
    <p:extLst>
      <p:ext uri="{BB962C8B-B14F-4D97-AF65-F5344CB8AC3E}">
        <p14:creationId xmlns:p14="http://schemas.microsoft.com/office/powerpoint/2010/main" val="2932712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INCORPORATION and its alternatives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lstStyle/>
          <a:p>
            <a:r>
              <a:rPr lang="en-US" sz="2400" dirty="0"/>
              <a:t>Who is a promoter?</a:t>
            </a:r>
          </a:p>
          <a:p>
            <a:pPr lvl="1"/>
            <a:r>
              <a:rPr lang="en-US" sz="2200" dirty="0"/>
              <a:t>A person who undertakes to form a company and who takes the necessary steps to achieve this end. </a:t>
            </a:r>
          </a:p>
          <a:p>
            <a:r>
              <a:rPr lang="en-US" sz="2400" dirty="0"/>
              <a:t>Why is this important?</a:t>
            </a:r>
          </a:p>
          <a:p>
            <a:pPr lvl="1"/>
            <a:r>
              <a:rPr lang="en-US" sz="2200" dirty="0"/>
              <a:t>A promoter stands in a position of relative power in relation to the proposed company, and so the law imposes </a:t>
            </a:r>
            <a:r>
              <a:rPr lang="en-US" sz="2200" i="1" dirty="0"/>
              <a:t>fiduciary obligations </a:t>
            </a:r>
            <a:r>
              <a:rPr lang="en-US" sz="2200" dirty="0"/>
              <a:t>on them. We will discuss fiduciary duties when we cover the important topic of “Director Duties”.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a:p>
        </p:txBody>
      </p:sp>
    </p:spTree>
    <p:extLst>
      <p:ext uri="{BB962C8B-B14F-4D97-AF65-F5344CB8AC3E}">
        <p14:creationId xmlns:p14="http://schemas.microsoft.com/office/powerpoint/2010/main" val="2754818207"/>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1944</TotalTime>
  <Words>4620</Words>
  <Application>Microsoft Office PowerPoint</Application>
  <PresentationFormat>Widescreen</PresentationFormat>
  <Paragraphs>384</Paragraphs>
  <Slides>27</Slides>
  <Notes>27</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Cambria Math</vt:lpstr>
      <vt:lpstr>Gill Sans MT</vt:lpstr>
      <vt:lpstr>Wingdings 2</vt:lpstr>
      <vt:lpstr>Dividend</vt:lpstr>
      <vt:lpstr>Company Law (LC2008C) 3. Corporate Personality and Attributes (PART I)</vt:lpstr>
      <vt:lpstr>Corporate Personality and Attributes</vt:lpstr>
      <vt:lpstr>The Company and other business vehicles</vt:lpstr>
      <vt:lpstr>The Company and other business vehciles</vt:lpstr>
      <vt:lpstr>The Company and other business vehciles</vt:lpstr>
      <vt:lpstr>The Company and other business vehciles</vt:lpstr>
      <vt:lpstr>The Company and other business vehicles</vt:lpstr>
      <vt:lpstr>TYPES OF COMPANIES</vt:lpstr>
      <vt:lpstr>INCORPORATION and its alternatives</vt:lpstr>
      <vt:lpstr>INCORPORATION and its alternatives</vt:lpstr>
      <vt:lpstr>INCORPORATION and its alternatives</vt:lpstr>
      <vt:lpstr>INCORPORATION and its alternatives</vt:lpstr>
      <vt:lpstr>SEPARATE LEGAL PERSONALITY</vt:lpstr>
      <vt:lpstr>INCORPORATION and its alternatives</vt:lpstr>
      <vt:lpstr>INCORPORATION and its alternatives</vt:lpstr>
      <vt:lpstr>INCORPORATION and its alternatives</vt:lpstr>
      <vt:lpstr>INCORPORATION and its alternatives</vt:lpstr>
      <vt:lpstr>INCORPORATION and its alternatives</vt:lpstr>
      <vt:lpstr>INCORPORATION and its alternatives</vt:lpstr>
      <vt:lpstr>INCORPORATION and its alternatives</vt:lpstr>
      <vt:lpstr>INCORPORATION and its alternatives</vt:lpstr>
      <vt:lpstr>INCORPORATION and its alternatives</vt:lpstr>
      <vt:lpstr>PIERCING THE CORPORATE VEIL</vt:lpstr>
      <vt:lpstr>PIERCING THE CORPORATE VEIL</vt:lpstr>
      <vt:lpstr>PIERCING THE CORPORATE VEIL</vt:lpstr>
      <vt:lpstr>PIERCING THE CORPORATE VEIL</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4: Business Vehicles, Corporate Personality and Attributes (PART I)</dc:title>
  <dc:creator>Khoo Chian Yian Kenneth</dc:creator>
  <cp:lastModifiedBy>Kenneth Khoo</cp:lastModifiedBy>
  <cp:revision>78</cp:revision>
  <dcterms:created xsi:type="dcterms:W3CDTF">2020-08-23T16:07:02Z</dcterms:created>
  <dcterms:modified xsi:type="dcterms:W3CDTF">2025-09-14T02:29:44Z</dcterms:modified>
</cp:coreProperties>
</file>