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67"/>
  </p:notesMasterIdLst>
  <p:sldIdLst>
    <p:sldId id="256" r:id="rId2"/>
    <p:sldId id="258" r:id="rId3"/>
    <p:sldId id="413" r:id="rId4"/>
    <p:sldId id="417" r:id="rId5"/>
    <p:sldId id="418" r:id="rId6"/>
    <p:sldId id="419" r:id="rId7"/>
    <p:sldId id="421" r:id="rId8"/>
    <p:sldId id="485" r:id="rId9"/>
    <p:sldId id="422" r:id="rId10"/>
    <p:sldId id="382" r:id="rId11"/>
    <p:sldId id="414" r:id="rId12"/>
    <p:sldId id="415" r:id="rId13"/>
    <p:sldId id="416" r:id="rId14"/>
    <p:sldId id="420" r:id="rId15"/>
    <p:sldId id="265" r:id="rId16"/>
    <p:sldId id="427" r:id="rId17"/>
    <p:sldId id="428" r:id="rId18"/>
    <p:sldId id="423" r:id="rId19"/>
    <p:sldId id="490" r:id="rId20"/>
    <p:sldId id="492" r:id="rId21"/>
    <p:sldId id="493" r:id="rId22"/>
    <p:sldId id="429" r:id="rId23"/>
    <p:sldId id="430" r:id="rId24"/>
    <p:sldId id="431" r:id="rId25"/>
    <p:sldId id="432" r:id="rId26"/>
    <p:sldId id="433" r:id="rId27"/>
    <p:sldId id="434" r:id="rId28"/>
    <p:sldId id="435" r:id="rId29"/>
    <p:sldId id="479" r:id="rId30"/>
    <p:sldId id="475" r:id="rId31"/>
    <p:sldId id="476" r:id="rId32"/>
    <p:sldId id="477" r:id="rId33"/>
    <p:sldId id="478" r:id="rId34"/>
    <p:sldId id="480" r:id="rId35"/>
    <p:sldId id="436" r:id="rId36"/>
    <p:sldId id="437" r:id="rId37"/>
    <p:sldId id="438" r:id="rId38"/>
    <p:sldId id="439" r:id="rId39"/>
    <p:sldId id="440" r:id="rId40"/>
    <p:sldId id="486" r:id="rId41"/>
    <p:sldId id="487" r:id="rId42"/>
    <p:sldId id="488" r:id="rId43"/>
    <p:sldId id="441" r:id="rId44"/>
    <p:sldId id="442" r:id="rId45"/>
    <p:sldId id="443" r:id="rId46"/>
    <p:sldId id="444" r:id="rId47"/>
    <p:sldId id="445" r:id="rId48"/>
    <p:sldId id="446" r:id="rId49"/>
    <p:sldId id="448" r:id="rId50"/>
    <p:sldId id="447" r:id="rId51"/>
    <p:sldId id="466" r:id="rId52"/>
    <p:sldId id="467" r:id="rId53"/>
    <p:sldId id="468" r:id="rId54"/>
    <p:sldId id="481" r:id="rId55"/>
    <p:sldId id="482" r:id="rId56"/>
    <p:sldId id="483" r:id="rId57"/>
    <p:sldId id="484" r:id="rId58"/>
    <p:sldId id="471" r:id="rId59"/>
    <p:sldId id="472" r:id="rId60"/>
    <p:sldId id="473" r:id="rId61"/>
    <p:sldId id="474" r:id="rId62"/>
    <p:sldId id="469" r:id="rId63"/>
    <p:sldId id="388" r:id="rId64"/>
    <p:sldId id="337" r:id="rId65"/>
    <p:sldId id="489" r:id="rId6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7" autoAdjust="0"/>
    <p:restoredTop sz="86587" autoAdjust="0"/>
  </p:normalViewPr>
  <p:slideViewPr>
    <p:cSldViewPr snapToGrid="0">
      <p:cViewPr varScale="1">
        <p:scale>
          <a:sx n="93" d="100"/>
          <a:sy n="93" d="100"/>
        </p:scale>
        <p:origin x="1203"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2/21/2026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If a Company authorizes, by way of agreement (which we will learn later, need not amount to a contractual obligation), that the shareholder can contract on its behalf with a 3P, then under the doctrine of agency, a valid contractual relationship is formed between the company and the 3P. </a:t>
            </a:r>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359839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Recall the objective: a 3P wants to sue a shareholder in his/her personal capacity, even though the contractual relationship is between the 3P and the company. Why?</a:t>
            </a:r>
          </a:p>
          <a:p>
            <a:r>
              <a:rPr lang="en-US" dirty="0"/>
              <a:t>Here, the legalistic argument is that the</a:t>
            </a:r>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1813170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3521448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40718103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5211306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3600909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42079412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4097733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FDBC2-C812-5691-AB9D-552451E4AD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B2B737-89E8-CD20-FF1F-C5AF56AB66A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D5C9B203-DC52-BBA2-119B-7D7AB4B0C3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9FE5DD-9AB5-2AC9-1786-FC1631C7FD8A}"/>
              </a:ext>
            </a:extLst>
          </p:cNvPr>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3177320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2DD99-E910-4939-DCAE-0154D39ED8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A91FA2-1ECC-8AFE-1F46-7204DAAB236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92661D6-652A-533D-7FB8-A759746D27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142679-7CBC-A9A6-ACA7-32ED493B5583}"/>
              </a:ext>
            </a:extLst>
          </p:cNvPr>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8698272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9BA15-60A3-CEA7-6EEF-E883EAB6B5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ACA154-751B-6154-3A7C-AFB6BABE4DE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9EECB12-4A1C-0ABF-AE78-F09B71642A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8DF903-F446-858A-7D03-E79FAE49742E}"/>
              </a:ext>
            </a:extLst>
          </p:cNvPr>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15171342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11507822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3683643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17383555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36743377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4837683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33666009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2083122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208312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16055769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2083122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17891757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32641791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32641791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083122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2630655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13356264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17891757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32641791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4051501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13630613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40515012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40515012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40515012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22763087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2682672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35959162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38372229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22832165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48</a:t>
            </a:fld>
            <a:endParaRPr lang="en-US" dirty="0"/>
          </a:p>
        </p:txBody>
      </p:sp>
    </p:spTree>
    <p:extLst>
      <p:ext uri="{BB962C8B-B14F-4D97-AF65-F5344CB8AC3E}">
        <p14:creationId xmlns:p14="http://schemas.microsoft.com/office/powerpoint/2010/main" val="36572104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49</a:t>
            </a:fld>
            <a:endParaRPr lang="en-US" dirty="0"/>
          </a:p>
        </p:txBody>
      </p:sp>
    </p:spTree>
    <p:extLst>
      <p:ext uri="{BB962C8B-B14F-4D97-AF65-F5344CB8AC3E}">
        <p14:creationId xmlns:p14="http://schemas.microsoft.com/office/powerpoint/2010/main" val="1853738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36564638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50</a:t>
            </a:fld>
            <a:endParaRPr lang="en-US" dirty="0"/>
          </a:p>
        </p:txBody>
      </p:sp>
    </p:spTree>
    <p:extLst>
      <p:ext uri="{BB962C8B-B14F-4D97-AF65-F5344CB8AC3E}">
        <p14:creationId xmlns:p14="http://schemas.microsoft.com/office/powerpoint/2010/main" val="115517496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51</a:t>
            </a:fld>
            <a:endParaRPr lang="en-US" dirty="0"/>
          </a:p>
        </p:txBody>
      </p:sp>
    </p:spTree>
    <p:extLst>
      <p:ext uri="{BB962C8B-B14F-4D97-AF65-F5344CB8AC3E}">
        <p14:creationId xmlns:p14="http://schemas.microsoft.com/office/powerpoint/2010/main" val="7837105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52</a:t>
            </a:fld>
            <a:endParaRPr lang="en-US" dirty="0"/>
          </a:p>
        </p:txBody>
      </p:sp>
    </p:spTree>
    <p:extLst>
      <p:ext uri="{BB962C8B-B14F-4D97-AF65-F5344CB8AC3E}">
        <p14:creationId xmlns:p14="http://schemas.microsoft.com/office/powerpoint/2010/main" val="40736077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53</a:t>
            </a:fld>
            <a:endParaRPr lang="en-US" dirty="0"/>
          </a:p>
        </p:txBody>
      </p:sp>
    </p:spTree>
    <p:extLst>
      <p:ext uri="{BB962C8B-B14F-4D97-AF65-F5344CB8AC3E}">
        <p14:creationId xmlns:p14="http://schemas.microsoft.com/office/powerpoint/2010/main" val="411010333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54</a:t>
            </a:fld>
            <a:endParaRPr lang="en-US" dirty="0"/>
          </a:p>
        </p:txBody>
      </p:sp>
    </p:spTree>
    <p:extLst>
      <p:ext uri="{BB962C8B-B14F-4D97-AF65-F5344CB8AC3E}">
        <p14:creationId xmlns:p14="http://schemas.microsoft.com/office/powerpoint/2010/main" val="7837105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55</a:t>
            </a:fld>
            <a:endParaRPr lang="en-US" dirty="0"/>
          </a:p>
        </p:txBody>
      </p:sp>
    </p:spTree>
    <p:extLst>
      <p:ext uri="{BB962C8B-B14F-4D97-AF65-F5344CB8AC3E}">
        <p14:creationId xmlns:p14="http://schemas.microsoft.com/office/powerpoint/2010/main" val="14309485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56</a:t>
            </a:fld>
            <a:endParaRPr lang="en-US" dirty="0"/>
          </a:p>
        </p:txBody>
      </p:sp>
    </p:spTree>
    <p:extLst>
      <p:ext uri="{BB962C8B-B14F-4D97-AF65-F5344CB8AC3E}">
        <p14:creationId xmlns:p14="http://schemas.microsoft.com/office/powerpoint/2010/main" val="14309485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57</a:t>
            </a:fld>
            <a:endParaRPr lang="en-US" dirty="0"/>
          </a:p>
        </p:txBody>
      </p:sp>
    </p:spTree>
    <p:extLst>
      <p:ext uri="{BB962C8B-B14F-4D97-AF65-F5344CB8AC3E}">
        <p14:creationId xmlns:p14="http://schemas.microsoft.com/office/powerpoint/2010/main" val="14309485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58</a:t>
            </a:fld>
            <a:endParaRPr lang="en-US" dirty="0"/>
          </a:p>
        </p:txBody>
      </p:sp>
    </p:spTree>
    <p:extLst>
      <p:ext uri="{BB962C8B-B14F-4D97-AF65-F5344CB8AC3E}">
        <p14:creationId xmlns:p14="http://schemas.microsoft.com/office/powerpoint/2010/main" val="373541361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59</a:t>
            </a:fld>
            <a:endParaRPr lang="en-US" dirty="0"/>
          </a:p>
        </p:txBody>
      </p:sp>
    </p:spTree>
    <p:extLst>
      <p:ext uri="{BB962C8B-B14F-4D97-AF65-F5344CB8AC3E}">
        <p14:creationId xmlns:p14="http://schemas.microsoft.com/office/powerpoint/2010/main" val="3007512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10101779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60</a:t>
            </a:fld>
            <a:endParaRPr lang="en-US" dirty="0"/>
          </a:p>
        </p:txBody>
      </p:sp>
    </p:spTree>
    <p:extLst>
      <p:ext uri="{BB962C8B-B14F-4D97-AF65-F5344CB8AC3E}">
        <p14:creationId xmlns:p14="http://schemas.microsoft.com/office/powerpoint/2010/main" val="40498775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61</a:t>
            </a:fld>
            <a:endParaRPr lang="en-US" dirty="0"/>
          </a:p>
        </p:txBody>
      </p:sp>
    </p:spTree>
    <p:extLst>
      <p:ext uri="{BB962C8B-B14F-4D97-AF65-F5344CB8AC3E}">
        <p14:creationId xmlns:p14="http://schemas.microsoft.com/office/powerpoint/2010/main" val="41719523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62</a:t>
            </a:fld>
            <a:endParaRPr lang="en-US" dirty="0"/>
          </a:p>
        </p:txBody>
      </p:sp>
    </p:spTree>
    <p:extLst>
      <p:ext uri="{BB962C8B-B14F-4D97-AF65-F5344CB8AC3E}">
        <p14:creationId xmlns:p14="http://schemas.microsoft.com/office/powerpoint/2010/main" val="288351279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63</a:t>
            </a:fld>
            <a:endParaRPr lang="en-US" dirty="0"/>
          </a:p>
        </p:txBody>
      </p:sp>
    </p:spTree>
    <p:extLst>
      <p:ext uri="{BB962C8B-B14F-4D97-AF65-F5344CB8AC3E}">
        <p14:creationId xmlns:p14="http://schemas.microsoft.com/office/powerpoint/2010/main" val="296458512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64</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E.g., it may be pierced for one shareholder who engaged in a deliberate action to evade the law, but not for OTHER shareholders.</a:t>
            </a:r>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3849969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1393275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2/21/2026</a:t>
            </a:fld>
            <a:endParaRPr lang="en-US" dirty="0"/>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2/21/2026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2/21/2026</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2/21/2026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2/21/2026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2/21/2026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2/21/2026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2/21/2026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2/21/2026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2/21/2026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2/21/2026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2/21/2026</a:t>
            </a:fld>
            <a:endParaRPr lang="en-US"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0"/>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2069"/>
            <a:ext cx="3412067" cy="2971801"/>
          </a:xfrm>
        </p:spPr>
        <p:txBody>
          <a:bodyPr>
            <a:normAutofit/>
          </a:bodyPr>
          <a:lstStyle/>
          <a:p>
            <a:pPr>
              <a:lnSpc>
                <a:spcPct val="90000"/>
              </a:lnSpc>
            </a:pPr>
            <a:r>
              <a:rPr lang="en-US" sz="2800" dirty="0">
                <a:solidFill>
                  <a:srgbClr val="FFFFFF"/>
                </a:solidFill>
              </a:rPr>
              <a:t>Company Law (LC2008C)</a:t>
            </a:r>
            <a:br>
              <a:rPr lang="en-US" sz="2800" dirty="0">
                <a:solidFill>
                  <a:srgbClr val="FFFFFF"/>
                </a:solidFill>
              </a:rPr>
            </a:br>
            <a:r>
              <a:rPr lang="en-US" sz="2800" dirty="0">
                <a:solidFill>
                  <a:srgbClr val="FFFFFF"/>
                </a:solidFill>
              </a:rPr>
              <a:t>4. Corporate Personality and Attributes (PART II)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5" y="2180496"/>
            <a:ext cx="3909526" cy="4393023"/>
          </a:xfrm>
        </p:spPr>
        <p:txBody>
          <a:bodyPr>
            <a:normAutofit/>
          </a:bodyPr>
          <a:lstStyle/>
          <a:p>
            <a:pPr marL="0" indent="0">
              <a:buNone/>
            </a:pPr>
            <a:r>
              <a:rPr lang="en-US" b="1" dirty="0"/>
              <a:t>Agency</a:t>
            </a:r>
          </a:p>
          <a:p>
            <a:r>
              <a:rPr lang="en-US" dirty="0"/>
              <a:t>Third Party is bound assuming Company’s authority is valid.</a:t>
            </a:r>
          </a:p>
          <a:p>
            <a:r>
              <a:rPr lang="en-US" dirty="0"/>
              <a:t>Valid contract formed between Third Party and Company.</a:t>
            </a:r>
          </a:p>
          <a:p>
            <a:r>
              <a:rPr lang="en-US" dirty="0"/>
              <a:t>“The usual scenario”.</a:t>
            </a:r>
          </a:p>
          <a:p>
            <a:endParaRPr lang="en-US" b="1"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10</a:t>
            </a:fld>
            <a:endParaRPr lang="en-US" dirty="0"/>
          </a:p>
        </p:txBody>
      </p:sp>
      <p:sp>
        <p:nvSpPr>
          <p:cNvPr id="6" name="Rectangle 5">
            <a:extLst>
              <a:ext uri="{FF2B5EF4-FFF2-40B4-BE49-F238E27FC236}">
                <a16:creationId xmlns:a16="http://schemas.microsoft.com/office/drawing/2014/main" id="{09A353A1-F150-4CD9-9D3A-6CA824CE3245}"/>
              </a:ext>
            </a:extLst>
          </p:cNvPr>
          <p:cNvSpPr/>
          <p:nvPr/>
        </p:nvSpPr>
        <p:spPr>
          <a:xfrm>
            <a:off x="4593337" y="2362319"/>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Company</a:t>
            </a:r>
            <a:endParaRPr lang="en-GB" b="1" dirty="0">
              <a:solidFill>
                <a:schemeClr val="accent1"/>
              </a:solidFill>
            </a:endParaRPr>
          </a:p>
        </p:txBody>
      </p:sp>
      <p:cxnSp>
        <p:nvCxnSpPr>
          <p:cNvPr id="8" name="Straight Arrow Connector 7">
            <a:extLst>
              <a:ext uri="{FF2B5EF4-FFF2-40B4-BE49-F238E27FC236}">
                <a16:creationId xmlns:a16="http://schemas.microsoft.com/office/drawing/2014/main" id="{A8041417-3509-4EA1-A53C-CB23B954301E}"/>
              </a:ext>
            </a:extLst>
          </p:cNvPr>
          <p:cNvCxnSpPr>
            <a:cxnSpLocks/>
            <a:stCxn id="6" idx="2"/>
          </p:cNvCxnSpPr>
          <p:nvPr/>
        </p:nvCxnSpPr>
        <p:spPr>
          <a:xfrm flipH="1">
            <a:off x="5516155" y="3376119"/>
            <a:ext cx="20320" cy="1931344"/>
          </a:xfrm>
          <a:prstGeom prst="straightConnector1">
            <a:avLst/>
          </a:prstGeom>
          <a:ln w="28575">
            <a:headEnd type="none"/>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2CE4EEB0-F89A-420E-A5D1-EFF7C91465FD}"/>
              </a:ext>
            </a:extLst>
          </p:cNvPr>
          <p:cNvSpPr/>
          <p:nvPr/>
        </p:nvSpPr>
        <p:spPr>
          <a:xfrm>
            <a:off x="4948228" y="4332866"/>
            <a:ext cx="1125985" cy="3659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Authorizes</a:t>
            </a:r>
            <a:endParaRPr lang="en-GB" sz="1100" dirty="0"/>
          </a:p>
        </p:txBody>
      </p:sp>
      <p:sp>
        <p:nvSpPr>
          <p:cNvPr id="11" name="Rectangle 10">
            <a:extLst>
              <a:ext uri="{FF2B5EF4-FFF2-40B4-BE49-F238E27FC236}">
                <a16:creationId xmlns:a16="http://schemas.microsoft.com/office/drawing/2014/main" id="{9FAD52A0-54AA-4C06-953E-521DFEC8A588}"/>
              </a:ext>
            </a:extLst>
          </p:cNvPr>
          <p:cNvSpPr/>
          <p:nvPr/>
        </p:nvSpPr>
        <p:spPr>
          <a:xfrm>
            <a:off x="4593337" y="530746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1"/>
                </a:solidFill>
              </a:rPr>
              <a:t>Shareholder </a:t>
            </a:r>
            <a:r>
              <a:rPr lang="en-US" sz="1600" b="1" i="1" dirty="0">
                <a:solidFill>
                  <a:schemeClr val="accent1"/>
                </a:solidFill>
              </a:rPr>
              <a:t>contracting on behalf </a:t>
            </a:r>
            <a:r>
              <a:rPr lang="en-US" sz="1600" b="1" dirty="0">
                <a:solidFill>
                  <a:schemeClr val="accent1"/>
                </a:solidFill>
              </a:rPr>
              <a:t>of Company</a:t>
            </a:r>
            <a:endParaRPr lang="en-GB" sz="1600" b="1" dirty="0">
              <a:solidFill>
                <a:schemeClr val="accent1"/>
              </a:solidFill>
            </a:endParaRPr>
          </a:p>
        </p:txBody>
      </p:sp>
      <p:sp>
        <p:nvSpPr>
          <p:cNvPr id="16" name="Rectangle 15">
            <a:extLst>
              <a:ext uri="{FF2B5EF4-FFF2-40B4-BE49-F238E27FC236}">
                <a16:creationId xmlns:a16="http://schemas.microsoft.com/office/drawing/2014/main" id="{2E80B7C9-2290-41C7-8594-BE7A5F6A47B9}"/>
              </a:ext>
            </a:extLst>
          </p:cNvPr>
          <p:cNvSpPr/>
          <p:nvPr/>
        </p:nvSpPr>
        <p:spPr>
          <a:xfrm>
            <a:off x="7316217" y="3759251"/>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Third Party</a:t>
            </a:r>
            <a:endParaRPr lang="en-GB" b="1" dirty="0">
              <a:solidFill>
                <a:schemeClr val="accent1"/>
              </a:solidFill>
            </a:endParaRPr>
          </a:p>
        </p:txBody>
      </p:sp>
      <p:cxnSp>
        <p:nvCxnSpPr>
          <p:cNvPr id="18" name="Straight Arrow Connector 17">
            <a:extLst>
              <a:ext uri="{FF2B5EF4-FFF2-40B4-BE49-F238E27FC236}">
                <a16:creationId xmlns:a16="http://schemas.microsoft.com/office/drawing/2014/main" id="{4E922D74-843B-4D51-BC76-69E47A64C3F6}"/>
              </a:ext>
            </a:extLst>
          </p:cNvPr>
          <p:cNvCxnSpPr>
            <a:cxnSpLocks/>
          </p:cNvCxnSpPr>
          <p:nvPr/>
        </p:nvCxnSpPr>
        <p:spPr>
          <a:xfrm flipV="1">
            <a:off x="6479613" y="4773051"/>
            <a:ext cx="836604" cy="534412"/>
          </a:xfrm>
          <a:prstGeom prst="straightConnector1">
            <a:avLst/>
          </a:prstGeom>
          <a:ln w="28575">
            <a:headEnd type="none"/>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1EBF4D40-CB4A-4304-B565-B1D6D0E8D497}"/>
              </a:ext>
            </a:extLst>
          </p:cNvPr>
          <p:cNvSpPr/>
          <p:nvPr/>
        </p:nvSpPr>
        <p:spPr>
          <a:xfrm>
            <a:off x="6930366" y="2806861"/>
            <a:ext cx="1188289" cy="7048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Valid Contract.</a:t>
            </a:r>
            <a:endParaRPr lang="en-GB" sz="1100" dirty="0"/>
          </a:p>
        </p:txBody>
      </p:sp>
      <p:cxnSp>
        <p:nvCxnSpPr>
          <p:cNvPr id="12" name="Straight Arrow Connector 11">
            <a:extLst>
              <a:ext uri="{FF2B5EF4-FFF2-40B4-BE49-F238E27FC236}">
                <a16:creationId xmlns:a16="http://schemas.microsoft.com/office/drawing/2014/main" id="{3CC5757C-EF90-48FC-810F-EE770EE00492}"/>
              </a:ext>
            </a:extLst>
          </p:cNvPr>
          <p:cNvCxnSpPr>
            <a:cxnSpLocks/>
          </p:cNvCxnSpPr>
          <p:nvPr/>
        </p:nvCxnSpPr>
        <p:spPr>
          <a:xfrm>
            <a:off x="6459293" y="3403631"/>
            <a:ext cx="856924" cy="35562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9313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5" y="2180496"/>
            <a:ext cx="3909526" cy="4393023"/>
          </a:xfrm>
        </p:spPr>
        <p:txBody>
          <a:bodyPr>
            <a:normAutofit lnSpcReduction="10000"/>
          </a:bodyPr>
          <a:lstStyle/>
          <a:p>
            <a:pPr marL="0" indent="0">
              <a:buNone/>
            </a:pPr>
            <a:r>
              <a:rPr lang="en-US" b="1" dirty="0"/>
              <a:t>Agency</a:t>
            </a:r>
          </a:p>
          <a:p>
            <a:r>
              <a:rPr lang="en-US" dirty="0"/>
              <a:t>Third Party is bound assuming Shareholder’s authority is valid.</a:t>
            </a:r>
          </a:p>
          <a:p>
            <a:r>
              <a:rPr lang="en-US" dirty="0"/>
              <a:t>Valid contract formed between Third Party and Shareholder.</a:t>
            </a:r>
          </a:p>
          <a:p>
            <a:r>
              <a:rPr lang="en-US" dirty="0"/>
              <a:t>A way around “veil piercing”?</a:t>
            </a:r>
          </a:p>
          <a:p>
            <a:pPr lvl="1"/>
            <a:r>
              <a:rPr lang="en-US" b="1" i="1" dirty="0"/>
              <a:t>NO presumption </a:t>
            </a:r>
            <a:r>
              <a:rPr lang="en-US" dirty="0"/>
              <a:t>of any agency r/s between company and controlling shareholder</a:t>
            </a:r>
          </a:p>
          <a:p>
            <a:pPr lvl="1"/>
            <a:r>
              <a:rPr lang="en-US" dirty="0"/>
              <a:t>What is probably needed: </a:t>
            </a:r>
            <a:r>
              <a:rPr lang="en-US" b="1" i="1" dirty="0"/>
              <a:t>Express agreement</a:t>
            </a:r>
            <a:r>
              <a:rPr lang="en-US" dirty="0"/>
              <a:t> between the parties establishing agency r/s</a:t>
            </a:r>
          </a:p>
          <a:p>
            <a:pPr lvl="1"/>
            <a:r>
              <a:rPr lang="en-US" dirty="0"/>
              <a:t>Implied agency r/s argument in </a:t>
            </a:r>
            <a:r>
              <a:rPr lang="en-US" i="1" dirty="0"/>
              <a:t>Adams v Cape Industries Plc</a:t>
            </a:r>
            <a:r>
              <a:rPr lang="en-US" dirty="0"/>
              <a:t> [1990] Ch. 433t 544D failed.</a:t>
            </a:r>
          </a:p>
          <a:p>
            <a:endParaRPr lang="en-US" b="1"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11</a:t>
            </a:fld>
            <a:endParaRPr lang="en-US" dirty="0"/>
          </a:p>
        </p:txBody>
      </p:sp>
      <p:sp>
        <p:nvSpPr>
          <p:cNvPr id="6" name="Rectangle 5">
            <a:extLst>
              <a:ext uri="{FF2B5EF4-FFF2-40B4-BE49-F238E27FC236}">
                <a16:creationId xmlns:a16="http://schemas.microsoft.com/office/drawing/2014/main" id="{09A353A1-F150-4CD9-9D3A-6CA824CE3245}"/>
              </a:ext>
            </a:extLst>
          </p:cNvPr>
          <p:cNvSpPr/>
          <p:nvPr/>
        </p:nvSpPr>
        <p:spPr>
          <a:xfrm>
            <a:off x="4593337" y="2362319"/>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Shareholder</a:t>
            </a:r>
            <a:endParaRPr lang="en-GB" b="1" dirty="0">
              <a:solidFill>
                <a:schemeClr val="accent1"/>
              </a:solidFill>
            </a:endParaRPr>
          </a:p>
        </p:txBody>
      </p:sp>
      <p:cxnSp>
        <p:nvCxnSpPr>
          <p:cNvPr id="8" name="Straight Arrow Connector 7">
            <a:extLst>
              <a:ext uri="{FF2B5EF4-FFF2-40B4-BE49-F238E27FC236}">
                <a16:creationId xmlns:a16="http://schemas.microsoft.com/office/drawing/2014/main" id="{A8041417-3509-4EA1-A53C-CB23B954301E}"/>
              </a:ext>
            </a:extLst>
          </p:cNvPr>
          <p:cNvCxnSpPr>
            <a:cxnSpLocks/>
            <a:stCxn id="6" idx="2"/>
          </p:cNvCxnSpPr>
          <p:nvPr/>
        </p:nvCxnSpPr>
        <p:spPr>
          <a:xfrm flipH="1">
            <a:off x="5516155" y="3376119"/>
            <a:ext cx="20320" cy="1931344"/>
          </a:xfrm>
          <a:prstGeom prst="straightConnector1">
            <a:avLst/>
          </a:prstGeom>
          <a:ln w="28575">
            <a:headEnd type="none"/>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2CE4EEB0-F89A-420E-A5D1-EFF7C91465FD}"/>
              </a:ext>
            </a:extLst>
          </p:cNvPr>
          <p:cNvSpPr/>
          <p:nvPr/>
        </p:nvSpPr>
        <p:spPr>
          <a:xfrm>
            <a:off x="4948228" y="4332866"/>
            <a:ext cx="1125985" cy="3659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Authorizes</a:t>
            </a:r>
            <a:endParaRPr lang="en-GB" sz="1100" dirty="0"/>
          </a:p>
        </p:txBody>
      </p:sp>
      <p:sp>
        <p:nvSpPr>
          <p:cNvPr id="11" name="Rectangle 10">
            <a:extLst>
              <a:ext uri="{FF2B5EF4-FFF2-40B4-BE49-F238E27FC236}">
                <a16:creationId xmlns:a16="http://schemas.microsoft.com/office/drawing/2014/main" id="{9FAD52A0-54AA-4C06-953E-521DFEC8A588}"/>
              </a:ext>
            </a:extLst>
          </p:cNvPr>
          <p:cNvSpPr/>
          <p:nvPr/>
        </p:nvSpPr>
        <p:spPr>
          <a:xfrm>
            <a:off x="4593337" y="530746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1"/>
                </a:solidFill>
              </a:rPr>
              <a:t>Company </a:t>
            </a:r>
            <a:r>
              <a:rPr lang="en-US" sz="1600" b="1" i="1" dirty="0">
                <a:solidFill>
                  <a:schemeClr val="accent1"/>
                </a:solidFill>
              </a:rPr>
              <a:t>contracting on behalf </a:t>
            </a:r>
            <a:r>
              <a:rPr lang="en-US" sz="1600" b="1" dirty="0">
                <a:solidFill>
                  <a:schemeClr val="accent1"/>
                </a:solidFill>
              </a:rPr>
              <a:t>of Shareholder</a:t>
            </a:r>
            <a:endParaRPr lang="en-GB" sz="1600" b="1" dirty="0">
              <a:solidFill>
                <a:schemeClr val="accent1"/>
              </a:solidFill>
            </a:endParaRPr>
          </a:p>
        </p:txBody>
      </p:sp>
      <p:sp>
        <p:nvSpPr>
          <p:cNvPr id="16" name="Rectangle 15">
            <a:extLst>
              <a:ext uri="{FF2B5EF4-FFF2-40B4-BE49-F238E27FC236}">
                <a16:creationId xmlns:a16="http://schemas.microsoft.com/office/drawing/2014/main" id="{2E80B7C9-2290-41C7-8594-BE7A5F6A47B9}"/>
              </a:ext>
            </a:extLst>
          </p:cNvPr>
          <p:cNvSpPr/>
          <p:nvPr/>
        </p:nvSpPr>
        <p:spPr>
          <a:xfrm>
            <a:off x="7316217" y="3759251"/>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Third Party</a:t>
            </a:r>
            <a:endParaRPr lang="en-GB" b="1" dirty="0">
              <a:solidFill>
                <a:schemeClr val="accent1"/>
              </a:solidFill>
            </a:endParaRPr>
          </a:p>
        </p:txBody>
      </p:sp>
      <p:cxnSp>
        <p:nvCxnSpPr>
          <p:cNvPr id="18" name="Straight Arrow Connector 17">
            <a:extLst>
              <a:ext uri="{FF2B5EF4-FFF2-40B4-BE49-F238E27FC236}">
                <a16:creationId xmlns:a16="http://schemas.microsoft.com/office/drawing/2014/main" id="{4E922D74-843B-4D51-BC76-69E47A64C3F6}"/>
              </a:ext>
            </a:extLst>
          </p:cNvPr>
          <p:cNvCxnSpPr>
            <a:cxnSpLocks/>
          </p:cNvCxnSpPr>
          <p:nvPr/>
        </p:nvCxnSpPr>
        <p:spPr>
          <a:xfrm flipV="1">
            <a:off x="6479613" y="4773051"/>
            <a:ext cx="836604" cy="534412"/>
          </a:xfrm>
          <a:prstGeom prst="straightConnector1">
            <a:avLst/>
          </a:prstGeom>
          <a:ln w="28575">
            <a:headEnd type="none"/>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99E8F59D-4FAE-45D6-B22A-9C1F3A030604}"/>
              </a:ext>
            </a:extLst>
          </p:cNvPr>
          <p:cNvSpPr/>
          <p:nvPr/>
        </p:nvSpPr>
        <p:spPr>
          <a:xfrm>
            <a:off x="6930366" y="2806861"/>
            <a:ext cx="1188289" cy="7048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Valid Contract.</a:t>
            </a:r>
            <a:endParaRPr lang="en-GB" sz="1100" dirty="0"/>
          </a:p>
        </p:txBody>
      </p:sp>
      <p:cxnSp>
        <p:nvCxnSpPr>
          <p:cNvPr id="13" name="Straight Arrow Connector 12">
            <a:extLst>
              <a:ext uri="{FF2B5EF4-FFF2-40B4-BE49-F238E27FC236}">
                <a16:creationId xmlns:a16="http://schemas.microsoft.com/office/drawing/2014/main" id="{702EE362-96CD-46AD-BA72-C811ABC2BF6A}"/>
              </a:ext>
            </a:extLst>
          </p:cNvPr>
          <p:cNvCxnSpPr>
            <a:cxnSpLocks/>
          </p:cNvCxnSpPr>
          <p:nvPr/>
        </p:nvCxnSpPr>
        <p:spPr>
          <a:xfrm>
            <a:off x="6459293" y="3403631"/>
            <a:ext cx="856924" cy="35562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005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6"/>
            <a:ext cx="5696955" cy="4393023"/>
          </a:xfrm>
        </p:spPr>
        <p:txBody>
          <a:bodyPr>
            <a:normAutofit/>
          </a:bodyPr>
          <a:lstStyle/>
          <a:p>
            <a:pPr marL="0" indent="0">
              <a:buNone/>
            </a:pPr>
            <a:r>
              <a:rPr lang="en-US" b="1" dirty="0"/>
              <a:t>Trusts</a:t>
            </a:r>
          </a:p>
          <a:p>
            <a:r>
              <a:rPr lang="en-US" dirty="0"/>
              <a:t>Trustee holds property </a:t>
            </a:r>
            <a:r>
              <a:rPr lang="en-US" i="1" dirty="0"/>
              <a:t>on trust </a:t>
            </a:r>
            <a:r>
              <a:rPr lang="en-US" dirty="0"/>
              <a:t>for the beneficiary</a:t>
            </a:r>
          </a:p>
          <a:p>
            <a:r>
              <a:rPr lang="en-US" i="1" dirty="0"/>
              <a:t>Separation</a:t>
            </a:r>
            <a:r>
              <a:rPr lang="en-US" dirty="0"/>
              <a:t> of legal title and beneficial/equitable interest.</a:t>
            </a:r>
          </a:p>
          <a:p>
            <a:r>
              <a:rPr lang="en-US" dirty="0"/>
              <a:t>If trustee deals with property inappropriately, beneficiary can usually get it back (unless “equity’s darling”)</a:t>
            </a:r>
          </a:p>
          <a:p>
            <a:r>
              <a:rPr lang="en-US" dirty="0"/>
              <a:t>“The usual scenario”</a:t>
            </a:r>
          </a:p>
          <a:p>
            <a:endParaRPr lang="en-US" b="1"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12</a:t>
            </a:fld>
            <a:endParaRPr lang="en-US" dirty="0"/>
          </a:p>
        </p:txBody>
      </p:sp>
      <p:sp>
        <p:nvSpPr>
          <p:cNvPr id="6" name="Rectangle 5">
            <a:extLst>
              <a:ext uri="{FF2B5EF4-FFF2-40B4-BE49-F238E27FC236}">
                <a16:creationId xmlns:a16="http://schemas.microsoft.com/office/drawing/2014/main" id="{09A353A1-F150-4CD9-9D3A-6CA824CE3245}"/>
              </a:ext>
            </a:extLst>
          </p:cNvPr>
          <p:cNvSpPr/>
          <p:nvPr/>
        </p:nvSpPr>
        <p:spPr>
          <a:xfrm>
            <a:off x="6879337" y="202970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Trustee</a:t>
            </a:r>
            <a:endParaRPr lang="en-GB" b="1" dirty="0">
              <a:solidFill>
                <a:schemeClr val="accent1"/>
              </a:solidFill>
            </a:endParaRPr>
          </a:p>
        </p:txBody>
      </p:sp>
      <p:cxnSp>
        <p:nvCxnSpPr>
          <p:cNvPr id="8" name="Straight Arrow Connector 7">
            <a:extLst>
              <a:ext uri="{FF2B5EF4-FFF2-40B4-BE49-F238E27FC236}">
                <a16:creationId xmlns:a16="http://schemas.microsoft.com/office/drawing/2014/main" id="{A8041417-3509-4EA1-A53C-CB23B954301E}"/>
              </a:ext>
            </a:extLst>
          </p:cNvPr>
          <p:cNvCxnSpPr>
            <a:cxnSpLocks/>
            <a:stCxn id="6" idx="2"/>
          </p:cNvCxnSpPr>
          <p:nvPr/>
        </p:nvCxnSpPr>
        <p:spPr>
          <a:xfrm>
            <a:off x="7822475" y="3043503"/>
            <a:ext cx="0" cy="743761"/>
          </a:xfrm>
          <a:prstGeom prst="straightConnector1">
            <a:avLst/>
          </a:prstGeom>
          <a:ln w="28575">
            <a:headEnd type="none"/>
            <a:tailEnd type="non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2CE4EEB0-F89A-420E-A5D1-EFF7C91465FD}"/>
              </a:ext>
            </a:extLst>
          </p:cNvPr>
          <p:cNvSpPr/>
          <p:nvPr/>
        </p:nvSpPr>
        <p:spPr>
          <a:xfrm>
            <a:off x="7259482" y="3780101"/>
            <a:ext cx="1125985" cy="3659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Holds </a:t>
            </a:r>
            <a:r>
              <a:rPr lang="en-US" sz="1100" i="1" dirty="0"/>
              <a:t>property on trust </a:t>
            </a:r>
            <a:r>
              <a:rPr lang="en-US" sz="1100" dirty="0"/>
              <a:t>for</a:t>
            </a:r>
            <a:endParaRPr lang="en-GB" sz="1100" dirty="0"/>
          </a:p>
        </p:txBody>
      </p:sp>
      <p:sp>
        <p:nvSpPr>
          <p:cNvPr id="11" name="Rectangle 10">
            <a:extLst>
              <a:ext uri="{FF2B5EF4-FFF2-40B4-BE49-F238E27FC236}">
                <a16:creationId xmlns:a16="http://schemas.microsoft.com/office/drawing/2014/main" id="{9FAD52A0-54AA-4C06-953E-521DFEC8A588}"/>
              </a:ext>
            </a:extLst>
          </p:cNvPr>
          <p:cNvSpPr/>
          <p:nvPr/>
        </p:nvSpPr>
        <p:spPr>
          <a:xfrm>
            <a:off x="6879336" y="4882610"/>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1"/>
                </a:solidFill>
              </a:rPr>
              <a:t>Beneficiary</a:t>
            </a:r>
            <a:endParaRPr lang="en-GB" sz="1600" b="1" dirty="0">
              <a:solidFill>
                <a:schemeClr val="accent1"/>
              </a:solidFill>
            </a:endParaRPr>
          </a:p>
        </p:txBody>
      </p:sp>
      <p:sp>
        <p:nvSpPr>
          <p:cNvPr id="16" name="Rectangle 15">
            <a:extLst>
              <a:ext uri="{FF2B5EF4-FFF2-40B4-BE49-F238E27FC236}">
                <a16:creationId xmlns:a16="http://schemas.microsoft.com/office/drawing/2014/main" id="{2E80B7C9-2290-41C7-8594-BE7A5F6A47B9}"/>
              </a:ext>
            </a:extLst>
          </p:cNvPr>
          <p:cNvSpPr/>
          <p:nvPr/>
        </p:nvSpPr>
        <p:spPr>
          <a:xfrm>
            <a:off x="9615163" y="3787264"/>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Property</a:t>
            </a:r>
            <a:endParaRPr lang="en-GB" b="1" dirty="0">
              <a:solidFill>
                <a:schemeClr val="accent1"/>
              </a:solidFill>
            </a:endParaRPr>
          </a:p>
        </p:txBody>
      </p:sp>
      <p:cxnSp>
        <p:nvCxnSpPr>
          <p:cNvPr id="18" name="Straight Arrow Connector 17">
            <a:extLst>
              <a:ext uri="{FF2B5EF4-FFF2-40B4-BE49-F238E27FC236}">
                <a16:creationId xmlns:a16="http://schemas.microsoft.com/office/drawing/2014/main" id="{4E922D74-843B-4D51-BC76-69E47A64C3F6}"/>
              </a:ext>
            </a:extLst>
          </p:cNvPr>
          <p:cNvCxnSpPr>
            <a:cxnSpLocks/>
            <a:endCxn id="16" idx="0"/>
          </p:cNvCxnSpPr>
          <p:nvPr/>
        </p:nvCxnSpPr>
        <p:spPr>
          <a:xfrm>
            <a:off x="7822474" y="3040332"/>
            <a:ext cx="2735827" cy="746932"/>
          </a:xfrm>
          <a:prstGeom prst="straightConnector1">
            <a:avLst/>
          </a:prstGeom>
          <a:ln w="28575">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B307DB2-4EC8-4CD0-9F5F-AE2607D13115}"/>
              </a:ext>
            </a:extLst>
          </p:cNvPr>
          <p:cNvCxnSpPr>
            <a:cxnSpLocks/>
          </p:cNvCxnSpPr>
          <p:nvPr/>
        </p:nvCxnSpPr>
        <p:spPr>
          <a:xfrm>
            <a:off x="7822474" y="4146012"/>
            <a:ext cx="0" cy="743761"/>
          </a:xfrm>
          <a:prstGeom prst="straightConnector1">
            <a:avLst/>
          </a:prstGeom>
          <a:ln w="28575">
            <a:headEnd type="none"/>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036A328A-8299-421D-B366-AD8FA7A1B66A}"/>
              </a:ext>
            </a:extLst>
          </p:cNvPr>
          <p:cNvSpPr/>
          <p:nvPr/>
        </p:nvSpPr>
        <p:spPr>
          <a:xfrm>
            <a:off x="8803802" y="3261942"/>
            <a:ext cx="1125985" cy="3659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Holds legal title to</a:t>
            </a:r>
            <a:endParaRPr lang="en-GB" sz="1100" dirty="0"/>
          </a:p>
        </p:txBody>
      </p:sp>
      <p:cxnSp>
        <p:nvCxnSpPr>
          <p:cNvPr id="22" name="Straight Arrow Connector 21">
            <a:extLst>
              <a:ext uri="{FF2B5EF4-FFF2-40B4-BE49-F238E27FC236}">
                <a16:creationId xmlns:a16="http://schemas.microsoft.com/office/drawing/2014/main" id="{EE787C0E-CB29-4D6B-955D-ECBEE9DF4922}"/>
              </a:ext>
            </a:extLst>
          </p:cNvPr>
          <p:cNvCxnSpPr>
            <a:cxnSpLocks/>
            <a:stCxn id="11" idx="3"/>
            <a:endCxn id="16" idx="2"/>
          </p:cNvCxnSpPr>
          <p:nvPr/>
        </p:nvCxnSpPr>
        <p:spPr>
          <a:xfrm flipV="1">
            <a:off x="8765612" y="4801064"/>
            <a:ext cx="1792689" cy="588446"/>
          </a:xfrm>
          <a:prstGeom prst="straightConnector1">
            <a:avLst/>
          </a:prstGeom>
          <a:ln w="28575">
            <a:headEnd type="none"/>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D219DBA1-05CD-45D8-8AA9-A299B3183F5E}"/>
              </a:ext>
            </a:extLst>
          </p:cNvPr>
          <p:cNvSpPr/>
          <p:nvPr/>
        </p:nvSpPr>
        <p:spPr>
          <a:xfrm>
            <a:off x="8960721" y="4960475"/>
            <a:ext cx="1402470" cy="5405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Holds beneficial/equitable interest in </a:t>
            </a:r>
            <a:endParaRPr lang="en-GB" sz="1100" dirty="0"/>
          </a:p>
        </p:txBody>
      </p:sp>
    </p:spTree>
    <p:extLst>
      <p:ext uri="{BB962C8B-B14F-4D97-AF65-F5344CB8AC3E}">
        <p14:creationId xmlns:p14="http://schemas.microsoft.com/office/powerpoint/2010/main" val="838071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6"/>
            <a:ext cx="5696955" cy="4393023"/>
          </a:xfrm>
        </p:spPr>
        <p:txBody>
          <a:bodyPr>
            <a:normAutofit/>
          </a:bodyPr>
          <a:lstStyle/>
          <a:p>
            <a:pPr marL="0" indent="0">
              <a:buNone/>
            </a:pPr>
            <a:r>
              <a:rPr lang="en-US" b="1" dirty="0"/>
              <a:t>Trusts</a:t>
            </a:r>
          </a:p>
          <a:p>
            <a:r>
              <a:rPr lang="en-US" b="1" i="1" dirty="0"/>
              <a:t>NOT</a:t>
            </a:r>
            <a:r>
              <a:rPr lang="en-US" dirty="0"/>
              <a:t> the usual scenario: General rule is that a company’s property is its own and a shareholder has </a:t>
            </a:r>
            <a:r>
              <a:rPr lang="en-US" b="1" i="1" dirty="0"/>
              <a:t>no</a:t>
            </a:r>
            <a:r>
              <a:rPr lang="en-US" dirty="0"/>
              <a:t> beneficial interest in such property even if it has </a:t>
            </a:r>
            <a:r>
              <a:rPr lang="en-US" i="1" dirty="0"/>
              <a:t>complete control </a:t>
            </a:r>
            <a:r>
              <a:rPr lang="en-US" dirty="0"/>
              <a:t>over coy.</a:t>
            </a:r>
          </a:p>
          <a:p>
            <a:r>
              <a:rPr lang="en-US" dirty="0"/>
              <a:t>Again, you probably need express agreement to prove this fact pattern.</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13</a:t>
            </a:fld>
            <a:endParaRPr lang="en-US" dirty="0"/>
          </a:p>
        </p:txBody>
      </p:sp>
      <p:sp>
        <p:nvSpPr>
          <p:cNvPr id="6" name="Rectangle 5">
            <a:extLst>
              <a:ext uri="{FF2B5EF4-FFF2-40B4-BE49-F238E27FC236}">
                <a16:creationId xmlns:a16="http://schemas.microsoft.com/office/drawing/2014/main" id="{09A353A1-F150-4CD9-9D3A-6CA824CE3245}"/>
              </a:ext>
            </a:extLst>
          </p:cNvPr>
          <p:cNvSpPr/>
          <p:nvPr/>
        </p:nvSpPr>
        <p:spPr>
          <a:xfrm>
            <a:off x="6879337" y="202970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Company</a:t>
            </a:r>
            <a:endParaRPr lang="en-GB" b="1" dirty="0">
              <a:solidFill>
                <a:schemeClr val="accent1"/>
              </a:solidFill>
            </a:endParaRPr>
          </a:p>
        </p:txBody>
      </p:sp>
      <p:cxnSp>
        <p:nvCxnSpPr>
          <p:cNvPr id="8" name="Straight Arrow Connector 7">
            <a:extLst>
              <a:ext uri="{FF2B5EF4-FFF2-40B4-BE49-F238E27FC236}">
                <a16:creationId xmlns:a16="http://schemas.microsoft.com/office/drawing/2014/main" id="{A8041417-3509-4EA1-A53C-CB23B954301E}"/>
              </a:ext>
            </a:extLst>
          </p:cNvPr>
          <p:cNvCxnSpPr>
            <a:cxnSpLocks/>
            <a:stCxn id="6" idx="2"/>
          </p:cNvCxnSpPr>
          <p:nvPr/>
        </p:nvCxnSpPr>
        <p:spPr>
          <a:xfrm>
            <a:off x="7822475" y="3043503"/>
            <a:ext cx="0" cy="743761"/>
          </a:xfrm>
          <a:prstGeom prst="straightConnector1">
            <a:avLst/>
          </a:prstGeom>
          <a:ln w="28575">
            <a:headEnd type="none"/>
            <a:tailEnd type="non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2CE4EEB0-F89A-420E-A5D1-EFF7C91465FD}"/>
              </a:ext>
            </a:extLst>
          </p:cNvPr>
          <p:cNvSpPr/>
          <p:nvPr/>
        </p:nvSpPr>
        <p:spPr>
          <a:xfrm>
            <a:off x="7259482" y="3780101"/>
            <a:ext cx="1125985" cy="3659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Holds </a:t>
            </a:r>
            <a:r>
              <a:rPr lang="en-US" sz="1100" i="1" dirty="0"/>
              <a:t>property on trust </a:t>
            </a:r>
            <a:r>
              <a:rPr lang="en-US" sz="1100" dirty="0"/>
              <a:t>for</a:t>
            </a:r>
            <a:endParaRPr lang="en-GB" sz="1100" dirty="0"/>
          </a:p>
        </p:txBody>
      </p:sp>
      <p:sp>
        <p:nvSpPr>
          <p:cNvPr id="11" name="Rectangle 10">
            <a:extLst>
              <a:ext uri="{FF2B5EF4-FFF2-40B4-BE49-F238E27FC236}">
                <a16:creationId xmlns:a16="http://schemas.microsoft.com/office/drawing/2014/main" id="{9FAD52A0-54AA-4C06-953E-521DFEC8A588}"/>
              </a:ext>
            </a:extLst>
          </p:cNvPr>
          <p:cNvSpPr/>
          <p:nvPr/>
        </p:nvSpPr>
        <p:spPr>
          <a:xfrm>
            <a:off x="6879336" y="4882610"/>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1"/>
                </a:solidFill>
              </a:rPr>
              <a:t>Shareholder</a:t>
            </a:r>
            <a:endParaRPr lang="en-GB" sz="1600" b="1" dirty="0">
              <a:solidFill>
                <a:schemeClr val="accent1"/>
              </a:solidFill>
            </a:endParaRPr>
          </a:p>
        </p:txBody>
      </p:sp>
      <p:sp>
        <p:nvSpPr>
          <p:cNvPr id="16" name="Rectangle 15">
            <a:extLst>
              <a:ext uri="{FF2B5EF4-FFF2-40B4-BE49-F238E27FC236}">
                <a16:creationId xmlns:a16="http://schemas.microsoft.com/office/drawing/2014/main" id="{2E80B7C9-2290-41C7-8594-BE7A5F6A47B9}"/>
              </a:ext>
            </a:extLst>
          </p:cNvPr>
          <p:cNvSpPr/>
          <p:nvPr/>
        </p:nvSpPr>
        <p:spPr>
          <a:xfrm>
            <a:off x="9615163" y="3787264"/>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Property</a:t>
            </a:r>
            <a:endParaRPr lang="en-GB" b="1" dirty="0">
              <a:solidFill>
                <a:schemeClr val="accent1"/>
              </a:solidFill>
            </a:endParaRPr>
          </a:p>
        </p:txBody>
      </p:sp>
      <p:cxnSp>
        <p:nvCxnSpPr>
          <p:cNvPr id="18" name="Straight Arrow Connector 17">
            <a:extLst>
              <a:ext uri="{FF2B5EF4-FFF2-40B4-BE49-F238E27FC236}">
                <a16:creationId xmlns:a16="http://schemas.microsoft.com/office/drawing/2014/main" id="{4E922D74-843B-4D51-BC76-69E47A64C3F6}"/>
              </a:ext>
            </a:extLst>
          </p:cNvPr>
          <p:cNvCxnSpPr>
            <a:cxnSpLocks/>
            <a:endCxn id="16" idx="0"/>
          </p:cNvCxnSpPr>
          <p:nvPr/>
        </p:nvCxnSpPr>
        <p:spPr>
          <a:xfrm>
            <a:off x="7822474" y="3040332"/>
            <a:ext cx="2735827" cy="746932"/>
          </a:xfrm>
          <a:prstGeom prst="straightConnector1">
            <a:avLst/>
          </a:prstGeom>
          <a:ln w="28575">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B307DB2-4EC8-4CD0-9F5F-AE2607D13115}"/>
              </a:ext>
            </a:extLst>
          </p:cNvPr>
          <p:cNvCxnSpPr>
            <a:cxnSpLocks/>
          </p:cNvCxnSpPr>
          <p:nvPr/>
        </p:nvCxnSpPr>
        <p:spPr>
          <a:xfrm>
            <a:off x="7822474" y="4146012"/>
            <a:ext cx="0" cy="743761"/>
          </a:xfrm>
          <a:prstGeom prst="straightConnector1">
            <a:avLst/>
          </a:prstGeom>
          <a:ln w="28575">
            <a:headEnd type="none"/>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036A328A-8299-421D-B366-AD8FA7A1B66A}"/>
              </a:ext>
            </a:extLst>
          </p:cNvPr>
          <p:cNvSpPr/>
          <p:nvPr/>
        </p:nvSpPr>
        <p:spPr>
          <a:xfrm>
            <a:off x="8803802" y="3261942"/>
            <a:ext cx="1125985" cy="3659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Holds legal title to</a:t>
            </a:r>
            <a:endParaRPr lang="en-GB" sz="1100" dirty="0"/>
          </a:p>
        </p:txBody>
      </p:sp>
      <p:cxnSp>
        <p:nvCxnSpPr>
          <p:cNvPr id="22" name="Straight Arrow Connector 21">
            <a:extLst>
              <a:ext uri="{FF2B5EF4-FFF2-40B4-BE49-F238E27FC236}">
                <a16:creationId xmlns:a16="http://schemas.microsoft.com/office/drawing/2014/main" id="{EE787C0E-CB29-4D6B-955D-ECBEE9DF4922}"/>
              </a:ext>
            </a:extLst>
          </p:cNvPr>
          <p:cNvCxnSpPr>
            <a:cxnSpLocks/>
            <a:stCxn id="11" idx="3"/>
            <a:endCxn id="16" idx="2"/>
          </p:cNvCxnSpPr>
          <p:nvPr/>
        </p:nvCxnSpPr>
        <p:spPr>
          <a:xfrm flipV="1">
            <a:off x="8765612" y="4801064"/>
            <a:ext cx="1792689" cy="588446"/>
          </a:xfrm>
          <a:prstGeom prst="straightConnector1">
            <a:avLst/>
          </a:prstGeom>
          <a:ln w="28575">
            <a:headEnd type="none"/>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D219DBA1-05CD-45D8-8AA9-A299B3183F5E}"/>
              </a:ext>
            </a:extLst>
          </p:cNvPr>
          <p:cNvSpPr/>
          <p:nvPr/>
        </p:nvSpPr>
        <p:spPr>
          <a:xfrm>
            <a:off x="8960721" y="4960475"/>
            <a:ext cx="1402470" cy="5405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Holds beneficial/equitable interest in </a:t>
            </a:r>
            <a:endParaRPr lang="en-GB" sz="1100" dirty="0"/>
          </a:p>
        </p:txBody>
      </p:sp>
    </p:spTree>
    <p:extLst>
      <p:ext uri="{BB962C8B-B14F-4D97-AF65-F5344CB8AC3E}">
        <p14:creationId xmlns:p14="http://schemas.microsoft.com/office/powerpoint/2010/main" val="3912025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79A26B8-6C4E-452B-ADD3-ED324A7AB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9B4167E1-E2B0-4192-8DA2-6967DDFF8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560996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762121" y="960723"/>
            <a:ext cx="4968489" cy="1013800"/>
          </a:xfrm>
        </p:spPr>
        <p:txBody>
          <a:bodyPr>
            <a:normAutofit/>
          </a:bodyPr>
          <a:lstStyle/>
          <a:p>
            <a:r>
              <a:rPr lang="en-US" dirty="0">
                <a:solidFill>
                  <a:srgbClr val="FFFFFF"/>
                </a:solidFill>
              </a:rPr>
              <a:t>COMMON LAW Veil Piercing</a:t>
            </a:r>
          </a:p>
        </p:txBody>
      </p:sp>
      <p:sp>
        <p:nvSpPr>
          <p:cNvPr id="15" name="Rectangle 14">
            <a:extLst>
              <a:ext uri="{FF2B5EF4-FFF2-40B4-BE49-F238E27FC236}">
                <a16:creationId xmlns:a16="http://schemas.microsoft.com/office/drawing/2014/main" id="{D03E4FEE-2E6A-44AB-B6BA-C1AD0CD6D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60581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7" name="Rectangle 16">
            <a:extLst>
              <a:ext uri="{FF2B5EF4-FFF2-40B4-BE49-F238E27FC236}">
                <a16:creationId xmlns:a16="http://schemas.microsoft.com/office/drawing/2014/main" id="{0817EB59-13B3-43DA-9B91-A7CC174A6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8" y="457200"/>
            <a:ext cx="5600007"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783387" y="2254102"/>
            <a:ext cx="4947221" cy="3650344"/>
          </a:xfrm>
        </p:spPr>
        <p:txBody>
          <a:bodyPr>
            <a:normAutofit/>
          </a:bodyPr>
          <a:lstStyle/>
          <a:p>
            <a:r>
              <a:rPr lang="en-US" dirty="0">
                <a:solidFill>
                  <a:srgbClr val="FFFFFF"/>
                </a:solidFill>
              </a:rPr>
              <a:t>In Singapore, when are the courts prepared to “pierce the veil” to impose personal liability on the corporate controllers?</a:t>
            </a:r>
          </a:p>
          <a:p>
            <a:r>
              <a:rPr lang="en-US" dirty="0">
                <a:solidFill>
                  <a:srgbClr val="FFFFFF"/>
                </a:solidFill>
              </a:rPr>
              <a:t>We first begin by defining situations where the courts are NOT prepared to pierce the veil.</a:t>
            </a:r>
          </a:p>
        </p:txBody>
      </p:sp>
      <p:pic>
        <p:nvPicPr>
          <p:cNvPr id="6" name="Picture 5" descr="A drawing of a cartoon character&#10;&#10;Description automatically generated">
            <a:extLst>
              <a:ext uri="{FF2B5EF4-FFF2-40B4-BE49-F238E27FC236}">
                <a16:creationId xmlns:a16="http://schemas.microsoft.com/office/drawing/2014/main" id="{E199C9AD-844A-4886-B8D9-9EEBBCE7D5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8084" y="1520658"/>
            <a:ext cx="4952475" cy="3825786"/>
          </a:xfrm>
          <a:prstGeom prst="rect">
            <a:avLst/>
          </a:prstGeom>
        </p:spPr>
      </p:pic>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14</a:t>
            </a:fld>
            <a:endParaRPr lang="en-US" dirty="0"/>
          </a:p>
        </p:txBody>
      </p:sp>
    </p:spTree>
    <p:extLst>
      <p:ext uri="{BB962C8B-B14F-4D97-AF65-F5344CB8AC3E}">
        <p14:creationId xmlns:p14="http://schemas.microsoft.com/office/powerpoint/2010/main" val="1206648391"/>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1900" dirty="0"/>
              <a:t>First, there is no “justice of the case” or “the interests of justice ground.</a:t>
            </a:r>
          </a:p>
          <a:p>
            <a:r>
              <a:rPr lang="en-US" sz="1900" i="1" dirty="0"/>
              <a:t>Lim Chee Twang v Chan Shuk Kuen Helina </a:t>
            </a:r>
            <a:r>
              <a:rPr lang="en-US" sz="1900" dirty="0"/>
              <a:t>[2010] 2 SLR 209 (High Court, Singapore): “At [96]: “Another situation where the courts will be willing to consider that conduct in the affairs of Company A will affect the affairs of Company B must be those special cases </a:t>
            </a:r>
            <a:r>
              <a:rPr lang="en-US" sz="1900" i="1" dirty="0"/>
              <a:t>where the court is willing to pierce or lift the corporate veil</a:t>
            </a:r>
            <a:r>
              <a:rPr lang="en-US" sz="1900" dirty="0"/>
              <a:t>, </a:t>
            </a:r>
            <a:r>
              <a:rPr lang="en-US" sz="1900" dirty="0" err="1"/>
              <a:t>eg</a:t>
            </a:r>
            <a:r>
              <a:rPr lang="en-US" sz="1900" dirty="0"/>
              <a:t>, where there is fraud. Cases like Win Line ([82] supra) show that where only contractual obligations are involved, stringent threshold criterion have to be met before the courts are willing to lift the corporate veil…These cases are therefore few and far between. </a:t>
            </a:r>
            <a:r>
              <a:rPr lang="en-US" sz="1900" b="1" i="1" dirty="0"/>
              <a:t>Are the category of exceptions closed? I do not think they necessarily are but courts should be slow to create new ones. There is a line of thinking that a court should be able to pierce the corporate where the “justice of the case” demands it</a:t>
            </a:r>
            <a:r>
              <a:rPr lang="en-US" sz="1900" dirty="0"/>
              <a:t>… </a:t>
            </a:r>
            <a:r>
              <a:rPr lang="en-US" sz="1900" b="1" i="1" dirty="0"/>
              <a:t>In my view this should not be followed. It is inherently vague to be a concept of much guidance and would be akin to equity being measured by the length of the Lord Chancellor’s foot</a:t>
            </a:r>
            <a:r>
              <a:rPr lang="en-US" sz="1900" dirty="0"/>
              <a:t>. Although the interests of justice may provide the policy impetus for creating exceptions to the doctrines of separate legal personality and limited liability, </a:t>
            </a:r>
            <a:r>
              <a:rPr lang="en-US" sz="1900" b="1" i="1" dirty="0"/>
              <a:t>as an exception in itself it suffers from the defect of being inherently vague and providing to neither courts nor those engaged in business any clear guidance as to when the normal company law rules should be displaced</a:t>
            </a:r>
            <a:r>
              <a:rPr lang="en-US" sz="19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3666732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rmAutofit/>
          </a:bodyPr>
          <a:lstStyle/>
          <a:p>
            <a:r>
              <a:rPr lang="en-US" sz="2400" dirty="0"/>
              <a:t>Textbook provides four grounds for veil piercing, but we will only cover two grounds in our discourse.</a:t>
            </a:r>
          </a:p>
          <a:p>
            <a:pPr lvl="1"/>
            <a:r>
              <a:rPr lang="en-US" sz="2200" dirty="0"/>
              <a:t>“Doors” analogy (important!)</a:t>
            </a:r>
            <a:endParaRPr lang="en-US" sz="2400" dirty="0"/>
          </a:p>
          <a:p>
            <a:r>
              <a:rPr lang="en-US" sz="2400" dirty="0"/>
              <a:t>Some discussion of the two grounds we will not cover in detail</a:t>
            </a:r>
          </a:p>
          <a:p>
            <a:pPr lvl="1"/>
            <a:r>
              <a:rPr lang="en-US" sz="2200" dirty="0"/>
              <a:t>Early cases used confusing metaphors like “sham/façade”, and “fraud” (without more) to ground veil piercing.</a:t>
            </a:r>
          </a:p>
          <a:p>
            <a:r>
              <a:rPr lang="en-US" sz="2400" dirty="0"/>
              <a:t>See, for example, </a:t>
            </a:r>
            <a:r>
              <a:rPr lang="en-US" sz="2400" i="1" dirty="0"/>
              <a:t>Win Line (UK) Ltd v Masterpart (Singapore) Pte Ltd </a:t>
            </a:r>
            <a:r>
              <a:rPr lang="en-US" sz="2400" dirty="0"/>
              <a:t>[1999] 2 SLR(R) 24 at [38] and </a:t>
            </a:r>
            <a:r>
              <a:rPr lang="en-US" sz="2400" i="1" dirty="0"/>
              <a:t>Singapore Tourism Board v Children’s Media Ltd </a:t>
            </a:r>
            <a:r>
              <a:rPr lang="en-US" sz="2400" dirty="0"/>
              <a:t>[2008] 3 SLR(R) 98 at [</a:t>
            </a:r>
            <a:r>
              <a:rPr lang="en-US" sz="2400"/>
              <a:t>99].</a:t>
            </a:r>
            <a:endParaRPr lang="en-US" sz="24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653002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a:bodyPr>
          <a:lstStyle/>
          <a:p>
            <a:r>
              <a:rPr lang="en-US" dirty="0"/>
              <a:t>See also </a:t>
            </a:r>
            <a:r>
              <a:rPr lang="en-US" i="1" dirty="0"/>
              <a:t>Trade Facilities Pte Ltd v PP </a:t>
            </a:r>
            <a:r>
              <a:rPr lang="en-US" dirty="0"/>
              <a:t>[1995] 2 SLR(R) 7 at [100]: </a:t>
            </a:r>
          </a:p>
          <a:p>
            <a:r>
              <a:rPr lang="en-US" dirty="0"/>
              <a:t>In this case, the question arose as to whether Looi, his company Trade Facilities, or both violated the Trade Marks Act</a:t>
            </a:r>
          </a:p>
          <a:p>
            <a:r>
              <a:rPr lang="en-US" dirty="0"/>
              <a:t>At [100]: “I now come to the issue of whether it was Looi or Trade Facilities who did the acts of selling and importing. In my view, the magistrate was right to apply the principles behind R v Grubb ([38] supra) to the facts of this case. </a:t>
            </a:r>
            <a:r>
              <a:rPr lang="en-US" i="1" dirty="0"/>
              <a:t>If the evidence shows that Looi’s mind and will were behind Trade Facilities, then Looi cannot hide behind the corporate veil of Trade Facilities. Otherwise, the Act can be evaded with impunity by the simple device of incorporating a $2 company to carry on the trading. In this case, the evidence does show that Trade Facilities was nothing more than the </a:t>
            </a:r>
            <a:r>
              <a:rPr lang="en-US" b="1" i="1" dirty="0"/>
              <a:t>alter ego</a:t>
            </a:r>
            <a:r>
              <a:rPr lang="en-US" i="1" dirty="0"/>
              <a:t> of Looi. </a:t>
            </a:r>
            <a:r>
              <a:rPr lang="en-US" dirty="0"/>
              <a:t>It was nothing more than a vehicle that Looi employed as and when it suited him. All but one of Trade Facilities’ shares were held by Looi and the single directing mind behind Trade Facilities belonged to Looi. This was an appropriate case to lift the corporate veil and the magistrate was correct when he did so.:”</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4137548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lstStyle/>
          <a:p>
            <a:r>
              <a:rPr lang="en-US" sz="2000" dirty="0"/>
              <a:t>Was this necessary? See Tjio et.al (2015) (pp 177-178) on attribution</a:t>
            </a:r>
          </a:p>
          <a:p>
            <a:pPr lvl="1"/>
            <a:r>
              <a:rPr lang="en-US" sz="1800" dirty="0"/>
              <a:t>Veil piercing not needed, court could simply have attributed Looi’s state of mind to the company. There was no need to “lift the corporate veil” at all.</a:t>
            </a:r>
          </a:p>
          <a:p>
            <a:r>
              <a:rPr lang="en-US" sz="2000" dirty="0"/>
              <a:t>Criticism of vague terms like “sham, façade”:</a:t>
            </a:r>
          </a:p>
          <a:p>
            <a:pPr lvl="1"/>
            <a:r>
              <a:rPr lang="en-US" sz="1800" dirty="0"/>
              <a:t>Definition of “sham” usually relates to situation where all parties to a transaction agree to </a:t>
            </a:r>
            <a:r>
              <a:rPr lang="en-US" sz="1800" b="1" i="1" dirty="0"/>
              <a:t>create a false appearance</a:t>
            </a:r>
            <a:r>
              <a:rPr lang="en-US" sz="1800" dirty="0"/>
              <a:t> as to legal effects of that document.</a:t>
            </a:r>
          </a:p>
          <a:p>
            <a:pPr lvl="1"/>
            <a:r>
              <a:rPr lang="en-US" sz="1800" dirty="0"/>
              <a:t>Does not apply to majority of veil piercing cases, where parties usually </a:t>
            </a:r>
            <a:r>
              <a:rPr lang="en-US" sz="1800" b="1" i="1" dirty="0"/>
              <a:t>intend</a:t>
            </a:r>
            <a:r>
              <a:rPr lang="en-US" sz="1800" dirty="0"/>
              <a:t> the legal consequence of incorporation, perhaps to limit their liability.</a:t>
            </a:r>
          </a:p>
          <a:p>
            <a:pPr lvl="1"/>
            <a:r>
              <a:rPr lang="en-US" sz="1800" dirty="0"/>
              <a:t>See Tjio et.al (2015) (pp 182).</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31605097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F10F5-3032-9988-8820-50F04363C5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133DBA-11A0-388B-FA2A-228DF2043B7A}"/>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E6DE28FE-44C0-E922-2948-C6BB46A22C37}"/>
              </a:ext>
            </a:extLst>
          </p:cNvPr>
          <p:cNvSpPr>
            <a:spLocks noGrp="1"/>
          </p:cNvSpPr>
          <p:nvPr>
            <p:ph idx="1"/>
          </p:nvPr>
        </p:nvSpPr>
        <p:spPr>
          <a:xfrm>
            <a:off x="581194" y="2180498"/>
            <a:ext cx="11029615" cy="4355769"/>
          </a:xfrm>
        </p:spPr>
        <p:txBody>
          <a:bodyPr/>
          <a:lstStyle/>
          <a:p>
            <a:r>
              <a:rPr lang="en-US" sz="2000" dirty="0"/>
              <a:t>What about Fraud? </a:t>
            </a:r>
          </a:p>
          <a:p>
            <a:r>
              <a:rPr lang="en-US" sz="2000" dirty="0"/>
              <a:t>In </a:t>
            </a:r>
            <a:r>
              <a:rPr lang="en-US" sz="2000" i="1" dirty="0"/>
              <a:t>Singapore Tourism Board v Children’s Media Ltd</a:t>
            </a:r>
            <a:r>
              <a:rPr lang="en-US" sz="2000" dirty="0"/>
              <a:t> [2008] 3 SLR(R) 98 the High Court pierced the corporate veil of a company (“CML”) as well as that of its immediate shareholder (“TTM”) to impose liability on H, the ultimate shareholder, director and chief executive officer of both CML and TIM, for </a:t>
            </a:r>
            <a:r>
              <a:rPr lang="en-US" sz="2000" b="1" dirty="0"/>
              <a:t>CML’s breach of contract</a:t>
            </a:r>
            <a:r>
              <a:rPr lang="en-US" sz="2000" dirty="0"/>
              <a:t>. </a:t>
            </a:r>
          </a:p>
          <a:p>
            <a:r>
              <a:rPr lang="en-US" sz="2000" dirty="0"/>
              <a:t>Note that the contract in question was formed </a:t>
            </a:r>
            <a:r>
              <a:rPr lang="en-US" sz="2000" b="1" dirty="0"/>
              <a:t>between the Singapore Tourism Board ("STB") and CML</a:t>
            </a:r>
            <a:r>
              <a:rPr lang="en-US" sz="2000" dirty="0"/>
              <a:t> for </a:t>
            </a:r>
            <a:r>
              <a:rPr lang="en-US" sz="2000" dirty="0" err="1"/>
              <a:t>organising</a:t>
            </a:r>
            <a:r>
              <a:rPr lang="en-US" sz="2000" dirty="0"/>
              <a:t> a large-scale charity concert in Singapore. </a:t>
            </a:r>
          </a:p>
          <a:p>
            <a:r>
              <a:rPr lang="en-US" sz="2000" dirty="0"/>
              <a:t>Unfortunately, the project ran aground almost from the start, and CML failed to deliver despite various accommodations by STB. By this time, STB had advanced ~$12.8m to CML in payments.</a:t>
            </a:r>
          </a:p>
          <a:p>
            <a:pPr lvl="1"/>
            <a:r>
              <a:rPr lang="en-US" dirty="0"/>
              <a:t>STB sued to lift CML’s corporate veil to </a:t>
            </a:r>
            <a:r>
              <a:rPr lang="en-US" b="1" dirty="0"/>
              <a:t>hold H and TIM jointly liable </a:t>
            </a:r>
            <a:r>
              <a:rPr lang="en-US" dirty="0"/>
              <a:t>for CML’s contractual breach.</a:t>
            </a:r>
          </a:p>
          <a:p>
            <a:pPr lvl="1"/>
            <a:r>
              <a:rPr lang="en-US" dirty="0"/>
              <a:t>NB: Whoa re the shareholders here?</a:t>
            </a:r>
          </a:p>
        </p:txBody>
      </p:sp>
      <p:sp>
        <p:nvSpPr>
          <p:cNvPr id="4" name="Slide Number Placeholder 3">
            <a:extLst>
              <a:ext uri="{FF2B5EF4-FFF2-40B4-BE49-F238E27FC236}">
                <a16:creationId xmlns:a16="http://schemas.microsoft.com/office/drawing/2014/main" id="{8528E9D2-FDD3-3562-3D9B-9060242054ED}"/>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2591023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Corporate Personality and Attributes </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p:txBody>
          <a:bodyPr>
            <a:normAutofit/>
          </a:bodyPr>
          <a:lstStyle/>
          <a:p>
            <a:r>
              <a:rPr lang="en-US" dirty="0"/>
              <a:t>The Company and other Business Vehicles</a:t>
            </a:r>
          </a:p>
          <a:p>
            <a:r>
              <a:rPr lang="en-US" dirty="0"/>
              <a:t>Types of Companies</a:t>
            </a:r>
          </a:p>
          <a:p>
            <a:r>
              <a:rPr lang="en-US" dirty="0"/>
              <a:t>Incorporation and its Alternatives</a:t>
            </a:r>
          </a:p>
          <a:p>
            <a:r>
              <a:rPr lang="en-US" dirty="0"/>
              <a:t>Separate Legal Personality</a:t>
            </a:r>
          </a:p>
          <a:p>
            <a:r>
              <a:rPr lang="en-US" dirty="0"/>
              <a:t>Piercing the Corporate Veil</a:t>
            </a:r>
          </a:p>
          <a:p>
            <a:pPr lvl="1"/>
            <a:r>
              <a:rPr lang="en-US" dirty="0"/>
              <a:t>Rationale and Overview</a:t>
            </a:r>
          </a:p>
          <a:p>
            <a:pPr lvl="1"/>
            <a:r>
              <a:rPr lang="en-US" dirty="0"/>
              <a:t>Statutory Veil Piercing</a:t>
            </a:r>
          </a:p>
          <a:p>
            <a:pPr lvl="1"/>
            <a:r>
              <a:rPr lang="en-US" dirty="0"/>
              <a:t>Common Law Veil Piercing</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p:txBody>
          <a:bodyPr/>
          <a:lstStyle/>
          <a:p>
            <a:fld id="{7128DA7F-F6FE-453F-B8BB-1900E7257DA6}" type="slidenum">
              <a:rPr lang="en-US" smtClean="0"/>
              <a:t>2</a:t>
            </a:fld>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4061" y="2990193"/>
            <a:ext cx="5798347" cy="2264979"/>
          </a:xfrm>
          <a:prstGeom prst="rect">
            <a:avLst/>
          </a:prstGeom>
        </p:spPr>
      </p:pic>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5D284-CC7C-C18D-2496-7781ECC585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01B1B7-8545-A3BD-AFEF-D1D003CE0169}"/>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F74FCEF0-8907-4B2F-8F86-6B13B3221E6C}"/>
              </a:ext>
            </a:extLst>
          </p:cNvPr>
          <p:cNvSpPr>
            <a:spLocks noGrp="1"/>
          </p:cNvSpPr>
          <p:nvPr>
            <p:ph idx="1"/>
          </p:nvPr>
        </p:nvSpPr>
        <p:spPr>
          <a:xfrm>
            <a:off x="581194" y="2180498"/>
            <a:ext cx="11029615" cy="4355769"/>
          </a:xfrm>
        </p:spPr>
        <p:txBody>
          <a:bodyPr>
            <a:normAutofit/>
          </a:bodyPr>
          <a:lstStyle/>
          <a:p>
            <a:r>
              <a:rPr lang="en-US" sz="2000" dirty="0"/>
              <a:t>Language/Reasoning used by the Court was very vague. </a:t>
            </a:r>
          </a:p>
          <a:p>
            <a:r>
              <a:rPr lang="en-US" sz="2000" dirty="0"/>
              <a:t>Tjio et al (2024): “the facts of this case well afford </a:t>
            </a:r>
            <a:r>
              <a:rPr lang="en-US" sz="2000" b="1" dirty="0"/>
              <a:t>a variety of [other] grounds</a:t>
            </a:r>
            <a:r>
              <a:rPr lang="en-US" sz="2000" dirty="0"/>
              <a:t> for establishing the direct liability of H and TIM to the STB without displacing the corporate veil. These include </a:t>
            </a:r>
            <a:r>
              <a:rPr lang="en-US" sz="2000" b="1" i="1" dirty="0"/>
              <a:t>fraudulent misrepresentation, dishonest assistance with breach of (</a:t>
            </a:r>
            <a:r>
              <a:rPr lang="en-US" sz="2000" b="1" i="1" dirty="0" err="1"/>
              <a:t>Quistclose</a:t>
            </a:r>
            <a:r>
              <a:rPr lang="en-US" sz="2000" b="1" i="1" dirty="0"/>
              <a:t>) trust, and conspiracy to defraud or to cause loss by breach of trust</a:t>
            </a:r>
            <a:r>
              <a:rPr lang="en-US" sz="2000" dirty="0"/>
              <a:t>.”</a:t>
            </a:r>
          </a:p>
          <a:p>
            <a:r>
              <a:rPr lang="en-US" sz="2000" dirty="0"/>
              <a:t>We might read the case to be grounded on H’s wrongdoing (NB: </a:t>
            </a:r>
            <a:r>
              <a:rPr lang="en-US" sz="2000" b="1" dirty="0"/>
              <a:t>dishonesty</a:t>
            </a:r>
            <a:r>
              <a:rPr lang="en-US" sz="2000" dirty="0"/>
              <a:t>) as the real reason for imposing personal liability on him.</a:t>
            </a:r>
          </a:p>
        </p:txBody>
      </p:sp>
      <p:sp>
        <p:nvSpPr>
          <p:cNvPr id="4" name="Slide Number Placeholder 3">
            <a:extLst>
              <a:ext uri="{FF2B5EF4-FFF2-40B4-BE49-F238E27FC236}">
                <a16:creationId xmlns:a16="http://schemas.microsoft.com/office/drawing/2014/main" id="{F04F5DAF-AAAE-609C-B377-A8CBF0870ACE}"/>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2467975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012FC-2774-5F3D-FB1D-CA23A3A9F8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01D590-A36E-B789-3023-1626177F7620}"/>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F8AEEDF5-C68F-EAEE-A7B0-18D04D80BF18}"/>
              </a:ext>
            </a:extLst>
          </p:cNvPr>
          <p:cNvSpPr>
            <a:spLocks noGrp="1"/>
          </p:cNvSpPr>
          <p:nvPr>
            <p:ph idx="1"/>
          </p:nvPr>
        </p:nvSpPr>
        <p:spPr>
          <a:xfrm>
            <a:off x="581194" y="2180498"/>
            <a:ext cx="11029615" cy="4355769"/>
          </a:xfrm>
        </p:spPr>
        <p:txBody>
          <a:bodyPr>
            <a:normAutofit fontScale="92500" lnSpcReduction="10000"/>
          </a:bodyPr>
          <a:lstStyle/>
          <a:p>
            <a:r>
              <a:rPr lang="en-US" sz="2000" dirty="0"/>
              <a:t>Tjio et al (2024): “While the outcome of Children's Media may accord with a conventional sense of justice (that those who engage in dishonest deeds should pay for them), its reasoning </a:t>
            </a:r>
            <a:r>
              <a:rPr lang="en-US" sz="2000" b="1" dirty="0"/>
              <a:t>raises concern over the extent to which the corporate veil "doctrine" encroaches upon other entrenched principles of law. Specifically, the decision has the effect of overriding the privity rule in contract.</a:t>
            </a:r>
            <a:r>
              <a:rPr lang="en-US" sz="2000" dirty="0"/>
              <a:t>”</a:t>
            </a:r>
          </a:p>
          <a:p>
            <a:r>
              <a:rPr lang="en-US" sz="2000" dirty="0"/>
              <a:t>“A party who voluntarily contracted with a company with a low </a:t>
            </a:r>
            <a:r>
              <a:rPr lang="en-US" sz="2000" dirty="0" err="1"/>
              <a:t>capitalisation</a:t>
            </a:r>
            <a:r>
              <a:rPr lang="en-US" sz="2000" dirty="0"/>
              <a:t> or insubstantial assets must, in general, be taken to have accepted the risk of loss that arises when the latter defaults. Ordinarily, therefore, the </a:t>
            </a:r>
            <a:r>
              <a:rPr lang="en-US" sz="2000" b="1" i="1" dirty="0"/>
              <a:t>privity rule cannot be displaced ex post facto </a:t>
            </a:r>
            <a:r>
              <a:rPr lang="en-US" sz="2000" dirty="0"/>
              <a:t>simply to allow a contracting party to seek contractual remedies against a non-contracting party…”</a:t>
            </a:r>
          </a:p>
          <a:p>
            <a:pPr lvl="1"/>
            <a:r>
              <a:rPr lang="en-US" sz="1800" dirty="0"/>
              <a:t>Q: What would happen otherwise?</a:t>
            </a:r>
          </a:p>
          <a:p>
            <a:r>
              <a:rPr lang="en-US" sz="2000" dirty="0"/>
              <a:t>It may be argued that the case for piercing the veil becomes stronger once fraud is alleged, for it would be artificial to assume that a person has, by contracting, also consented to the risk of fraud. Even so, a power to add or substitute parties to a contract may be neither proportionate nor necessary. It is arguable that the appropriate redress is more likely found in tort and equitable principles that are specifically formulated to redress harm caused by fraud.</a:t>
            </a:r>
          </a:p>
        </p:txBody>
      </p:sp>
      <p:sp>
        <p:nvSpPr>
          <p:cNvPr id="4" name="Slide Number Placeholder 3">
            <a:extLst>
              <a:ext uri="{FF2B5EF4-FFF2-40B4-BE49-F238E27FC236}">
                <a16:creationId xmlns:a16="http://schemas.microsoft.com/office/drawing/2014/main" id="{8C991DD2-B199-5948-C843-D0F6E0C6C340}"/>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2234322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rmAutofit/>
          </a:bodyPr>
          <a:lstStyle/>
          <a:p>
            <a:r>
              <a:rPr lang="en-US" sz="2400" dirty="0"/>
              <a:t>Shortly before </a:t>
            </a:r>
            <a:r>
              <a:rPr lang="en-US" sz="2400" i="1" dirty="0"/>
              <a:t>Prest v Petrodel</a:t>
            </a:r>
            <a:r>
              <a:rPr lang="en-US" sz="2400" dirty="0"/>
              <a:t> [2013] UKSC 34, the case of </a:t>
            </a:r>
            <a:r>
              <a:rPr lang="en-US" sz="2400" i="1" dirty="0"/>
              <a:t>Tjong Very Sumito and others v Chan Sing En and others</a:t>
            </a:r>
            <a:r>
              <a:rPr lang="en-US" sz="2400" dirty="0"/>
              <a:t> [2012] SGHC 12 (High Court) suggested a principled way forward re common law veil piercing</a:t>
            </a:r>
          </a:p>
          <a:p>
            <a:r>
              <a:rPr lang="en-US" sz="2400" dirty="0"/>
              <a:t>Unfortunately, the Court of Appeal did not explicitly accept or reject the two part test proposed in the High Court’s judgement.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2667326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lstStyle/>
          <a:p>
            <a:pPr marL="0" indent="0">
              <a:buNone/>
            </a:pPr>
            <a:r>
              <a:rPr lang="en-US" b="1" i="1" dirty="0"/>
              <a:t>Tjong Very Sumito and others v Chan Sing En and others </a:t>
            </a:r>
            <a:r>
              <a:rPr lang="en-US" b="1" dirty="0"/>
              <a:t>[2012] SGHC 12 </a:t>
            </a:r>
          </a:p>
          <a:p>
            <a:r>
              <a:rPr lang="en-US" b="1" dirty="0"/>
              <a:t>Facts: </a:t>
            </a:r>
            <a:r>
              <a:rPr lang="en-US" dirty="0"/>
              <a:t>Tjong sold his shares in several Indonesian companies. The payment for Tjong’s shares was made to shell companies, owned by Alwie on behalf of Tjong. Tjong alleged that this payment arrangement had come about through misrepresentations by various parties and that </a:t>
            </a:r>
            <a:r>
              <a:rPr lang="en-US" i="1" dirty="0"/>
              <a:t>the payments unjustifiably enriched the companies and Alwie in the process</a:t>
            </a:r>
            <a:r>
              <a:rPr lang="en-US" dirty="0"/>
              <a:t>. Alwie was the sole director/shareholder of one of the shell companies, controlled the negotiations for the payments in question, and admitted that he was the “directing mind and will” of the shell company at hand. Hence, Tjong argued that the veil of the shell company should be pierced and that Alwie should be held personally liable for the claims brought against the shell company.</a:t>
            </a:r>
          </a:p>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1884948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lstStyle/>
          <a:p>
            <a:pPr marL="0" indent="0">
              <a:buNone/>
            </a:pPr>
            <a:r>
              <a:rPr lang="en-US" b="1" i="1" dirty="0"/>
              <a:t>Tjong Very Sumito and others v Chan Sing En and others </a:t>
            </a:r>
            <a:r>
              <a:rPr lang="en-US" b="1" dirty="0"/>
              <a:t>[2012] SGHC 12 </a:t>
            </a:r>
          </a:p>
          <a:p>
            <a:r>
              <a:rPr lang="en-US" b="1" dirty="0"/>
              <a:t>Held: </a:t>
            </a:r>
            <a:r>
              <a:rPr lang="en-US" dirty="0"/>
              <a:t>The High Court held that the veil of the shell company should be pierced to impose liability on Alwie</a:t>
            </a:r>
          </a:p>
          <a:p>
            <a:r>
              <a:rPr lang="en-US" dirty="0"/>
              <a:t>The High Court pierced the veil of the shell company </a:t>
            </a:r>
            <a:r>
              <a:rPr lang="en-US" i="1" dirty="0"/>
              <a:t>on the ground that it was the “alter ego” of Alwie as he controlled the shell company,</a:t>
            </a:r>
            <a:r>
              <a:rPr lang="en-US" dirty="0"/>
              <a:t> </a:t>
            </a:r>
            <a:r>
              <a:rPr lang="en-US" i="1" dirty="0"/>
              <a:t>used the company’s bank account interchangeably for his own purposes</a:t>
            </a:r>
            <a:r>
              <a:rPr lang="en-US" dirty="0"/>
              <a:t>, personally negotiated on behalf of the company for the payments in question, and acted as the shell company’s mouth piece in the court proceedings, as the company did not even file its own defence.</a:t>
            </a:r>
          </a:p>
          <a:p>
            <a:r>
              <a:rPr lang="en-US" dirty="0"/>
              <a:t>Importantly, the High Court held that there were two justifications for piercing the corporate veil – which marked the start of viewing veil piercing in broader categorical terms rather than with specific (and confusing) more narrow terms. </a:t>
            </a:r>
          </a:p>
          <a:p>
            <a:r>
              <a:rPr lang="en-US" dirty="0"/>
              <a:t>Quare whether the two limbs are accepted as a matter of law after </a:t>
            </a:r>
            <a:r>
              <a:rPr lang="en-US" i="1" dirty="0"/>
              <a:t>Prest v Petrodel </a:t>
            </a:r>
            <a:r>
              <a:rPr lang="en-US" dirty="0"/>
              <a:t>[2013] UKSC 34.</a:t>
            </a:r>
          </a:p>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1732964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lstStyle/>
          <a:p>
            <a:pPr marL="0" indent="0">
              <a:buNone/>
            </a:pPr>
            <a:r>
              <a:rPr lang="en-US" b="1" i="1" dirty="0"/>
              <a:t>Tjong Very Sumito and others v Chan Sing En and others </a:t>
            </a:r>
            <a:r>
              <a:rPr lang="en-US" b="1" dirty="0"/>
              <a:t>[2012] SGHC 12 </a:t>
            </a:r>
          </a:p>
          <a:p>
            <a:r>
              <a:rPr lang="en-US" dirty="0"/>
              <a:t>At [67]: “Courts will, in exceptional cases, be willing to pierce the corporate veil to impose personal liability on the company’s controllers. While there is as yet no single test to determine whether the corporate veil should be pierced in any particular case, </a:t>
            </a:r>
            <a:r>
              <a:rPr lang="en-US" i="1" dirty="0"/>
              <a:t>there are, in general, two justifications for doing so at common law </a:t>
            </a:r>
            <a:r>
              <a:rPr lang="en-US" dirty="0"/>
              <a:t>– </a:t>
            </a:r>
            <a:r>
              <a:rPr lang="en-US" b="1" dirty="0"/>
              <a:t>first, where the evidence shows that the company is not </a:t>
            </a:r>
            <a:r>
              <a:rPr lang="en-US" b="1" i="1" dirty="0"/>
              <a:t>in fact</a:t>
            </a:r>
            <a:r>
              <a:rPr lang="en-US" b="1" dirty="0"/>
              <a:t> a separate entity</a:t>
            </a:r>
            <a:r>
              <a:rPr lang="en-US" dirty="0"/>
              <a:t>; and </a:t>
            </a:r>
            <a:r>
              <a:rPr lang="en-US" b="1" i="1" dirty="0"/>
              <a:t>second, where the corporate form has been abused to further an improper purpose</a:t>
            </a:r>
            <a:r>
              <a:rPr lang="en-US" dirty="0"/>
              <a:t> (</a:t>
            </a:r>
            <a:r>
              <a:rPr lang="en-US" i="1" dirty="0"/>
              <a:t>Walter Woon on Company Law (Tan Cheng Han, SC gen ed) (Sweet &amp; Maxwell, Rev 3</a:t>
            </a:r>
            <a:r>
              <a:rPr lang="en-US" baseline="30000" dirty="0"/>
              <a:t>rd</a:t>
            </a:r>
            <a:r>
              <a:rPr lang="en-US" i="1" dirty="0"/>
              <a:t>Ed, 2009)</a:t>
            </a:r>
            <a:r>
              <a:rPr lang="en-US" dirty="0"/>
              <a:t> (“</a:t>
            </a:r>
            <a:r>
              <a:rPr lang="en-US" i="1" dirty="0"/>
              <a:t>Walter Woon</a:t>
            </a:r>
            <a:r>
              <a:rPr lang="en-US" dirty="0"/>
              <a:t>”) at para 2.51 – 2.52, 2.57).”</a:t>
            </a:r>
          </a:p>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25143618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lstStyle/>
          <a:p>
            <a:pPr marL="0" indent="0">
              <a:buNone/>
            </a:pPr>
            <a:r>
              <a:rPr lang="en-US" b="1" i="1" dirty="0"/>
              <a:t>Tjong Very Sumito and others v Chan Sing En and others </a:t>
            </a:r>
            <a:r>
              <a:rPr lang="en-US" b="1" dirty="0"/>
              <a:t>[2012] SGHC 12 </a:t>
            </a:r>
          </a:p>
          <a:p>
            <a:r>
              <a:rPr lang="en-US" dirty="0"/>
              <a:t>At [68]: “One instance where courts would pierce the corporate veil is </a:t>
            </a:r>
            <a:r>
              <a:rPr lang="en-US" b="1" i="1" dirty="0"/>
              <a:t>where the controller of a company uses the company as an extension of himself and makes no distinction between its business and his own</a:t>
            </a:r>
            <a:r>
              <a:rPr lang="en-US" dirty="0"/>
              <a:t>, eg, in TV Media, where the overwhelming personal involvement of the director and principal shareholder (Semon) in the negligence of the company (Health Biz) had been “not merely very great”, but “total” (TV Media at [140]). The plaintiff in TV Media claimed that Health Biz had negligently imported and sold a slimming drug containing undeclared substances, which caused her to suffer liver damage. Having established that Semon had absolute control of Health Biz, and had been the person making all the important company decisions, the Court of Appeal concluded that he was the only person in the position to direct, authorise and/or procure Health Biz’s negligence (TV Media at [132] – [140]). On totality, Semon’s level of involvement in Health Biz indicated that he was clearly its controlling mind and spirit, which justified the lifting of Health Biz’s corporate veil against him (TV Media at [145]).</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11097967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lstStyle/>
          <a:p>
            <a:pPr marL="0" indent="0">
              <a:buNone/>
            </a:pPr>
            <a:r>
              <a:rPr lang="en-US" b="1" i="1" dirty="0"/>
              <a:t>Alwie Handoyo v Tjong Very Sumito</a:t>
            </a:r>
            <a:r>
              <a:rPr lang="en-US" b="1" dirty="0"/>
              <a:t> [2013] SGCA 44 </a:t>
            </a:r>
          </a:p>
          <a:p>
            <a:r>
              <a:rPr lang="en-US" dirty="0"/>
              <a:t>The Court of Appeal upheld the High Court’s decision to pierce the corporate veil.</a:t>
            </a:r>
          </a:p>
          <a:p>
            <a:r>
              <a:rPr lang="en-US" dirty="0"/>
              <a:t>The test for deciding whether a company has been used as [an alter ego] is to “</a:t>
            </a:r>
            <a:r>
              <a:rPr lang="en-US" b="1" dirty="0"/>
              <a:t>ask whether the company is in fact carrying on the business of its controller</a:t>
            </a:r>
            <a:r>
              <a:rPr lang="en-US" dirty="0"/>
              <a:t>”</a:t>
            </a:r>
          </a:p>
          <a:p>
            <a:r>
              <a:rPr lang="en-US" dirty="0"/>
              <a:t>The decision was a bit unhelpful, however, in that the </a:t>
            </a:r>
            <a:r>
              <a:rPr lang="en-US" i="1" dirty="0"/>
              <a:t>Court of Appeal did not explicitly reject or accept the High Court’s two-part test.</a:t>
            </a:r>
          </a:p>
          <a:p>
            <a:r>
              <a:rPr lang="en-US" dirty="0"/>
              <a:t>It also was a bit unhelpful in that it made reference to </a:t>
            </a:r>
            <a:r>
              <a:rPr lang="en-US" i="1" dirty="0"/>
              <a:t>the categories of device, sham, façade and alter ego—and pierced the veil based on the company being the “alter ego” of the controller </a:t>
            </a:r>
          </a:p>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25311497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rmAutofit/>
          </a:bodyPr>
          <a:lstStyle/>
          <a:p>
            <a:r>
              <a:rPr lang="en-US" sz="2000" dirty="0"/>
              <a:t>Is the “alter ego” exception a true/valid exception to the separate entity rule?</a:t>
            </a:r>
          </a:p>
          <a:p>
            <a:pPr lvl="1"/>
            <a:r>
              <a:rPr lang="en-US" sz="1800" dirty="0"/>
              <a:t>Tjio et.al (pp. 190): Not obvious why factors such as corporate informality or commingling of assets are by themselves sufficient reasons for displacing the Salomon principle.</a:t>
            </a:r>
          </a:p>
          <a:p>
            <a:pPr lvl="1"/>
            <a:r>
              <a:rPr lang="en-US" sz="1800" dirty="0"/>
              <a:t>In reality, it is not uncommon for small and medium companies to operate with a high degree of informality</a:t>
            </a:r>
          </a:p>
          <a:p>
            <a:pPr lvl="1"/>
            <a:r>
              <a:rPr lang="en-US" sz="1800" dirty="0"/>
              <a:t>Absent improprieties aimed at third parties, it is difficult to see why the veil should be lifted to hold a controller responsible for corporate liabilities.</a:t>
            </a:r>
          </a:p>
          <a:p>
            <a:pPr lvl="1"/>
            <a:r>
              <a:rPr lang="en-US" sz="1800" dirty="0"/>
              <a:t>“Alter ego” as distinguished from “fraud”, “sham/façade”?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40219084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rmAutofit/>
          </a:bodyPr>
          <a:lstStyle/>
          <a:p>
            <a:r>
              <a:rPr lang="en-US" sz="2000" dirty="0"/>
              <a:t>Meanwhile, in the UK, the law on veil piercing was moving in the opposite (i.e. a more restrictive) direction.</a:t>
            </a:r>
          </a:p>
          <a:p>
            <a:r>
              <a:rPr lang="en-US" sz="2000" i="1" dirty="0"/>
              <a:t>VTB Capital Plc v. Nutritek International Corp and Others </a:t>
            </a:r>
            <a:r>
              <a:rPr lang="en-US" sz="2000" dirty="0"/>
              <a:t>[2013] UKSC 5 decided shortly before </a:t>
            </a:r>
            <a:r>
              <a:rPr lang="en-US" sz="2000" i="1" dirty="0"/>
              <a:t>Prest v Petrodel Resources Ltd and others </a:t>
            </a:r>
            <a:r>
              <a:rPr lang="en-US" sz="2000" dirty="0"/>
              <a:t>[2013] UKSC 34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3632939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lstStyle/>
          <a:p>
            <a:pPr marL="0" indent="0">
              <a:buNone/>
            </a:pPr>
            <a:r>
              <a:rPr lang="en-US" b="1" dirty="0"/>
              <a:t>Recap: Statutory Veil Piercing </a:t>
            </a:r>
          </a:p>
          <a:p>
            <a:r>
              <a:rPr lang="en-US" i="1" dirty="0"/>
              <a:t>Many</a:t>
            </a:r>
            <a:r>
              <a:rPr lang="en-US" dirty="0"/>
              <a:t> provisions in the CA and other legislation (e.g. Insolvency, Restructuring and Dissolution Act 2018) allow the Courts to disregard the company’s SLP (i.e. provisions in reading list </a:t>
            </a:r>
            <a:r>
              <a:rPr lang="en-US" b="1" i="1" dirty="0"/>
              <a:t>non </a:t>
            </a:r>
            <a:r>
              <a:rPr lang="en-US" b="1" i="1"/>
              <a:t>exhaustive</a:t>
            </a:r>
            <a:r>
              <a:rPr lang="en-US"/>
              <a:t>).</a:t>
            </a:r>
            <a:endParaRPr lang="en-US" b="1" i="1" u="sng" dirty="0"/>
          </a:p>
          <a:p>
            <a:r>
              <a:rPr lang="en-US" dirty="0"/>
              <a:t>Gower and Davies (2016): “Crucial to </a:t>
            </a:r>
            <a:r>
              <a:rPr lang="en-US" b="1" i="1" dirty="0"/>
              <a:t>distinguish</a:t>
            </a:r>
            <a:r>
              <a:rPr lang="en-US" dirty="0"/>
              <a:t> between cases where (1) the courts decide that the separate legal personality of the company should be disregarded and (2) where, </a:t>
            </a:r>
            <a:r>
              <a:rPr lang="en-US" b="1" i="1" dirty="0"/>
              <a:t>in consequence of this disregard</a:t>
            </a:r>
            <a:r>
              <a:rPr lang="en-US" dirty="0"/>
              <a:t>, the </a:t>
            </a:r>
            <a:r>
              <a:rPr lang="en-US" b="1" i="1" dirty="0"/>
              <a:t>additional consequence </a:t>
            </a:r>
            <a:r>
              <a:rPr lang="en-US" dirty="0"/>
              <a:t>follows that the </a:t>
            </a:r>
            <a:r>
              <a:rPr lang="en-US" u="sng" dirty="0"/>
              <a:t>shareholders are made liable for the company’s debts </a:t>
            </a:r>
            <a:r>
              <a:rPr lang="en-US" dirty="0"/>
              <a:t>or the </a:t>
            </a:r>
            <a:r>
              <a:rPr lang="en-US" u="sng" dirty="0"/>
              <a:t>company [is made liable] for the shareholders’ obligations</a:t>
            </a:r>
            <a:r>
              <a:rPr lang="en-US" dirty="0"/>
              <a:t>”. </a:t>
            </a:r>
          </a:p>
          <a:p>
            <a:r>
              <a:rPr lang="en-US" dirty="0"/>
              <a:t>Gower and Davies (2016): “The reason is that the justification for lifting the veil in the former group of cases </a:t>
            </a:r>
            <a:r>
              <a:rPr lang="en-US" b="1" i="1" dirty="0"/>
              <a:t>is to be found in the wording of the statute</a:t>
            </a:r>
            <a:r>
              <a:rPr lang="en-US" dirty="0"/>
              <a:t>.”</a:t>
            </a:r>
          </a:p>
          <a:p>
            <a:r>
              <a:rPr lang="en-US" dirty="0"/>
              <a:t>Example of former (that is, (1)): </a:t>
            </a:r>
            <a:r>
              <a:rPr lang="en-US" i="1" dirty="0"/>
              <a:t>Re FG (Films) Ltd </a:t>
            </a:r>
            <a:r>
              <a:rPr lang="en-US" dirty="0"/>
              <a:t>[1953] 1 W.L.R. 483</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dirty="0"/>
          </a:p>
        </p:txBody>
      </p:sp>
    </p:spTree>
    <p:extLst>
      <p:ext uri="{BB962C8B-B14F-4D97-AF65-F5344CB8AC3E}">
        <p14:creationId xmlns:p14="http://schemas.microsoft.com/office/powerpoint/2010/main" val="8114307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rmAutofit/>
          </a:bodyPr>
          <a:lstStyle/>
          <a:p>
            <a:pPr marL="0" indent="0">
              <a:buNone/>
            </a:pPr>
            <a:r>
              <a:rPr lang="en-US" b="1" i="1" dirty="0"/>
              <a:t>VTB Capital Plc v. Nutritek International Corp and Others </a:t>
            </a:r>
            <a:r>
              <a:rPr lang="en-US" b="1" dirty="0"/>
              <a:t>[2013] UKSC 5</a:t>
            </a:r>
          </a:p>
          <a:p>
            <a:r>
              <a:rPr lang="en-US" b="1" dirty="0"/>
              <a:t>Facts:</a:t>
            </a:r>
            <a:r>
              <a:rPr lang="en-US" dirty="0"/>
              <a:t> Pursuant to a loan agreement, VTB lent a sum of money to a Russian company RAP, to enable RAP to buy six Russian diary companies and three companies from Nutritek International Corp. RAP subsequently defaulted on the loan. VTB argued that the loan agreement was induced by fraudulent misrepresentations made by Nutritek and others, including an individual Mr Malofeev, and sought to pursue these claims both in </a:t>
            </a:r>
            <a:r>
              <a:rPr lang="en-US" b="1" i="1" dirty="0"/>
              <a:t>tort and contract </a:t>
            </a:r>
            <a:r>
              <a:rPr lang="en-US" dirty="0"/>
              <a:t>(i.e. the loan agreement). In order to pursue a claim in </a:t>
            </a:r>
            <a:r>
              <a:rPr lang="en-US" b="1" i="1" dirty="0"/>
              <a:t>contract</a:t>
            </a:r>
            <a:r>
              <a:rPr lang="en-US" dirty="0"/>
              <a:t> so as to rely on the English jurisdiction clause in the loan agreement, VTB sought to pierce RAP’s corporate veil. If the veil were pierced, Nutritek and Mr Malofeev (and others) could be jointly and severally liable. </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14181693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a:bodyPr>
          <a:lstStyle/>
          <a:p>
            <a:pPr marL="0" indent="0">
              <a:buNone/>
            </a:pPr>
            <a:r>
              <a:rPr lang="en-US" sz="1900" b="1" i="1" dirty="0"/>
              <a:t>VTB Capital Plc v. Nutritek International Corp and Others </a:t>
            </a:r>
            <a:r>
              <a:rPr lang="en-US" sz="1900" b="1" dirty="0"/>
              <a:t>[2013] UKSC 5</a:t>
            </a:r>
          </a:p>
          <a:p>
            <a:r>
              <a:rPr lang="en-US" sz="1900" b="1" dirty="0"/>
              <a:t>Supreme Court’s Findings in relation to Veil Piercing</a:t>
            </a:r>
          </a:p>
          <a:p>
            <a:pPr lvl="1"/>
            <a:r>
              <a:rPr lang="en-US" sz="1800" dirty="0"/>
              <a:t>The UKSC refused to ignore the legal personality of the company where the purpose of doing so was to make </a:t>
            </a:r>
            <a:r>
              <a:rPr lang="en-US" sz="1800" b="1" i="1" dirty="0"/>
              <a:t>the controlling shareholders (i.e. Mr Malofeev) liable on a contract which the company (RAP) had entered into.</a:t>
            </a:r>
          </a:p>
          <a:p>
            <a:pPr lvl="1"/>
            <a:r>
              <a:rPr lang="en-US" sz="1800" dirty="0"/>
              <a:t>Following </a:t>
            </a:r>
            <a:r>
              <a:rPr lang="en-US" sz="1800" i="1" dirty="0"/>
              <a:t>VTB</a:t>
            </a:r>
            <a:r>
              <a:rPr lang="en-US" sz="1800" dirty="0"/>
              <a:t>, UK courts </a:t>
            </a:r>
            <a:r>
              <a:rPr lang="en-US" sz="1800" b="1" i="1" dirty="0"/>
              <a:t>cannot</a:t>
            </a:r>
            <a:r>
              <a:rPr lang="en-US" sz="1800" dirty="0"/>
              <a:t> pierce the corporate veil to impose upon a controller personal liability for a </a:t>
            </a:r>
            <a:r>
              <a:rPr lang="en-US" sz="1800" b="1" i="1" dirty="0"/>
              <a:t>contract</a:t>
            </a:r>
            <a:r>
              <a:rPr lang="en-US" sz="1800" dirty="0"/>
              <a:t> he did not enter into (</a:t>
            </a:r>
            <a:r>
              <a:rPr lang="en-US" sz="1800" i="1" dirty="0"/>
              <a:t>c.f. Children’s Media Ltd v Singapore Tourism Board </a:t>
            </a:r>
            <a:r>
              <a:rPr lang="en-US" sz="1800" dirty="0"/>
              <a:t>[2008] 3 SLR(R) 365).</a:t>
            </a:r>
          </a:p>
          <a:p>
            <a:pPr lvl="1"/>
            <a:r>
              <a:rPr lang="en-US" sz="1800" dirty="0"/>
              <a:t>Although expressed in </a:t>
            </a:r>
            <a:r>
              <a:rPr lang="en-US" sz="1800" i="1" dirty="0"/>
              <a:t>dicta</a:t>
            </a:r>
            <a:r>
              <a:rPr lang="en-US" sz="1800" dirty="0"/>
              <a:t>, Lord Neuberger casts doubt on the authorities supporting a </a:t>
            </a:r>
            <a:r>
              <a:rPr lang="en-US" sz="1800" i="1" dirty="0"/>
              <a:t>conceptually distinct ground</a:t>
            </a:r>
            <a:r>
              <a:rPr lang="en-US" sz="1800" dirty="0"/>
              <a:t> for veil-piercing/veil-lifting (which the court refused to distinguish between (at [118]))</a:t>
            </a:r>
          </a:p>
          <a:p>
            <a:r>
              <a:rPr lang="en-US" sz="2000" i="1" dirty="0"/>
              <a:t>VTB</a:t>
            </a:r>
            <a:r>
              <a:rPr lang="en-US" sz="2000" dirty="0"/>
              <a:t> represents the “high-water mark” of a </a:t>
            </a:r>
            <a:r>
              <a:rPr lang="en-US" sz="2000" i="1" dirty="0"/>
              <a:t>restrictive approach </a:t>
            </a:r>
            <a:r>
              <a:rPr lang="en-US" sz="2000" dirty="0"/>
              <a:t>towards veil-piercing.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38895509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a:bodyPr>
          <a:lstStyle/>
          <a:p>
            <a:pPr marL="0" indent="0">
              <a:buNone/>
            </a:pPr>
            <a:r>
              <a:rPr lang="en-US" sz="1900" b="1" i="1" dirty="0"/>
              <a:t>VTB Capital Plc v. Nutritek International Corp and Others </a:t>
            </a:r>
            <a:r>
              <a:rPr lang="en-US" sz="1900" b="1" dirty="0"/>
              <a:t>[2013] UKSC 5</a:t>
            </a:r>
          </a:p>
          <a:p>
            <a:r>
              <a:rPr lang="en-US" sz="1900" b="1" dirty="0"/>
              <a:t>Lord Neuberger</a:t>
            </a:r>
          </a:p>
          <a:p>
            <a:pPr lvl="1"/>
            <a:r>
              <a:rPr lang="en-US" sz="1800" dirty="0"/>
              <a:t>At [112]: The starting point for the argument that the principle does not exist is the well known decision in </a:t>
            </a:r>
            <a:r>
              <a:rPr lang="en-US" sz="1800" i="1" dirty="0"/>
              <a:t>Salomon v A Salomon &amp; Co Ltd </a:t>
            </a:r>
            <a:r>
              <a:rPr lang="en-US" sz="1800" dirty="0"/>
              <a:t>[1897] AC 22. There is great force in the argument that that case represented an early attempt to pierce the veil of incorporation, and it failed, pursuant to a unanimous decision of the House of Lords, not on the facts, but as a matter of principle…</a:t>
            </a:r>
          </a:p>
          <a:p>
            <a:pPr lvl="1"/>
            <a:r>
              <a:rPr lang="en-US" sz="1800" dirty="0"/>
              <a:t>At [113]: The notion that there is no principled basis upon which it can be said that one can pierce the veil of incorporation receives some support from the fact that the precise nature, basis and meaning of the principle are all somewhat obscure, as are the precise nature of circumstances in which the principle can apply…</a:t>
            </a:r>
          </a:p>
          <a:p>
            <a:pPr lvl="1"/>
            <a:r>
              <a:rPr lang="en-US" sz="1800" dirty="0"/>
              <a:t>Casts doubt on the precedential value of cases like </a:t>
            </a:r>
            <a:r>
              <a:rPr lang="en-US" sz="1800" i="1" dirty="0"/>
              <a:t>Gilford Motor Co Ltd v Horne </a:t>
            </a:r>
            <a:r>
              <a:rPr lang="en-US" sz="1800" dirty="0"/>
              <a:t>and </a:t>
            </a:r>
            <a:r>
              <a:rPr lang="en-US" sz="1800" i="1" dirty="0"/>
              <a:t>Jones v Lipman</a:t>
            </a:r>
            <a:r>
              <a:rPr lang="en-US" sz="1800" dirty="0"/>
              <a:t> (see [132] – [137])</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20919025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a:bodyPr>
          <a:lstStyle/>
          <a:p>
            <a:pPr marL="0" indent="0">
              <a:buNone/>
            </a:pPr>
            <a:r>
              <a:rPr lang="en-US" sz="1900" b="1" i="1" dirty="0"/>
              <a:t>VTB Capital Plc v. Nutritek International Corp and Others </a:t>
            </a:r>
            <a:r>
              <a:rPr lang="en-US" sz="1900" b="1" dirty="0"/>
              <a:t>[2013] UKSC 5</a:t>
            </a:r>
          </a:p>
          <a:p>
            <a:r>
              <a:rPr lang="en-US" sz="1900" b="1" dirty="0"/>
              <a:t>Lord Neuberger</a:t>
            </a:r>
          </a:p>
          <a:p>
            <a:pPr lvl="1"/>
            <a:r>
              <a:rPr lang="en-US" sz="1900" dirty="0"/>
              <a:t>At [137]: The fact that there has been no case (until </a:t>
            </a:r>
            <a:r>
              <a:rPr lang="en-US" sz="1900" i="1" dirty="0"/>
              <a:t>Gramsci</a:t>
            </a:r>
            <a:r>
              <a:rPr lang="en-US" sz="1900" dirty="0"/>
              <a:t>) where the power to pierce the corporate veil has been extended in the way for which VTB contends in these proceedings does not necessarily mean that VTB’s case, in so far as it is based on piercing the veil, must fail. However, given that the principle is subject to the criticisms discussed above, </a:t>
            </a:r>
            <a:r>
              <a:rPr lang="en-US" sz="1900" b="1" i="1" dirty="0"/>
              <a:t>it seems to me that strong justification would be required before the court would be prepared to extend it. </a:t>
            </a:r>
            <a:r>
              <a:rPr lang="en-US" sz="1900" dirty="0"/>
              <a:t>Once one subjects the proposed extension to analysis, I consider that it is plain that it cannot be sustained: </a:t>
            </a:r>
            <a:r>
              <a:rPr lang="en-US" sz="1900" b="1" i="1" dirty="0"/>
              <a:t>far from there being a strong case for the proposed extension, there is an overwhelming case against it.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1686910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rmAutofit/>
          </a:bodyPr>
          <a:lstStyle/>
          <a:p>
            <a:r>
              <a:rPr lang="en-US" sz="2000" dirty="0"/>
              <a:t>Finally, in </a:t>
            </a:r>
            <a:r>
              <a:rPr lang="en-US" sz="2000" i="1" dirty="0"/>
              <a:t>Prest v Petrodel Resources Ltd and others </a:t>
            </a:r>
            <a:r>
              <a:rPr lang="en-US" sz="2000" dirty="0"/>
              <a:t>[2013] UKSC 34, the Supreme Court seem to have been convinced, in Lord Sumption's words, that </a:t>
            </a:r>
            <a:r>
              <a:rPr lang="en-US" sz="2000" b="1" i="1" dirty="0"/>
              <a:t>a limited exception to the separate legal personality doctrine “is necessary if the law is not to be disarmed in the face of abuse”.</a:t>
            </a:r>
          </a:p>
          <a:p>
            <a:r>
              <a:rPr lang="en-US" sz="2000" dirty="0"/>
              <a:t>What is the scope of this doctrine?</a:t>
            </a:r>
          </a:p>
          <a:p>
            <a:r>
              <a:rPr lang="en-US" sz="2000" dirty="0"/>
              <a:t>Lord Neuberger seems to have retreated from his earlier position in </a:t>
            </a:r>
            <a:r>
              <a:rPr lang="en-US" sz="2000" i="1" dirty="0"/>
              <a:t>VTB Capital Plc v. Nutritek International Corp and Others </a:t>
            </a:r>
            <a:r>
              <a:rPr lang="en-US" sz="2000" dirty="0"/>
              <a:t>[2013] UKSC 5.</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1600184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lstStyle/>
          <a:p>
            <a:pPr marL="0" indent="0">
              <a:buNone/>
            </a:pPr>
            <a:r>
              <a:rPr lang="en-US" b="1" i="1" dirty="0"/>
              <a:t>Prest v Petrodel Resources Ltd and others</a:t>
            </a:r>
            <a:r>
              <a:rPr lang="en-US" b="1" dirty="0"/>
              <a:t> [2013] UKSC 34 </a:t>
            </a:r>
          </a:p>
          <a:p>
            <a:r>
              <a:rPr lang="en-US" b="1" dirty="0"/>
              <a:t>Facts: </a:t>
            </a:r>
            <a:r>
              <a:rPr lang="en-US" dirty="0"/>
              <a:t>The facts arise from a matrimonial dispute. Mr Prest owned a network of offshore companies over which he exercised total management control. These companies had assets which included, </a:t>
            </a:r>
            <a:r>
              <a:rPr lang="en-US" i="1" dirty="0"/>
              <a:t>inter alia</a:t>
            </a:r>
            <a:r>
              <a:rPr lang="en-US" dirty="0"/>
              <a:t>, various residential properties, including the matrimonial home he shared with his wife. Pursuant to a divorce, Mrs Prest made a large claim against Mr Prest for financial assistance based, in part, on the value of the real estate owned by that network of companies. Mr Prest denied that the real estate was his, claimed to be insolvent, and refused to comply with orders for full disclosure as to his assets. Mrs Prest joined the companies themselves with Mr Prest as parties and sought an order that they should transfer the properties to her.</a:t>
            </a:r>
          </a:p>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7661275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1986812"/>
            <a:ext cx="11029615" cy="4459037"/>
          </a:xfrm>
        </p:spPr>
        <p:txBody>
          <a:bodyPr>
            <a:normAutofit lnSpcReduction="10000"/>
          </a:bodyPr>
          <a:lstStyle/>
          <a:p>
            <a:pPr marL="0" indent="0">
              <a:buNone/>
            </a:pPr>
            <a:r>
              <a:rPr lang="en-US" b="1" i="1" dirty="0"/>
              <a:t>Prest v Petrodel Resources Ltd and others</a:t>
            </a:r>
            <a:r>
              <a:rPr lang="en-US" b="1" dirty="0"/>
              <a:t> [2013] UKSC 34 </a:t>
            </a:r>
          </a:p>
          <a:p>
            <a:r>
              <a:rPr lang="en-US" sz="1700" b="1" dirty="0"/>
              <a:t>Trial Court Held </a:t>
            </a:r>
          </a:p>
          <a:p>
            <a:pPr lvl="1"/>
            <a:r>
              <a:rPr lang="en-US" dirty="0"/>
              <a:t>The Matrimonial Causes Act gave the Court </a:t>
            </a:r>
            <a:r>
              <a:rPr lang="en-US" i="1" dirty="0"/>
              <a:t>power to treat the assets of the companies as if they were the husband's assets</a:t>
            </a:r>
            <a:r>
              <a:rPr lang="en-US" dirty="0"/>
              <a:t> and so the companies could be ordered to transfer them to Mrs Prest.</a:t>
            </a:r>
          </a:p>
          <a:p>
            <a:r>
              <a:rPr lang="en-US" sz="1700" b="1" dirty="0"/>
              <a:t>Court of Appeal Held </a:t>
            </a:r>
          </a:p>
          <a:p>
            <a:pPr lvl="1"/>
            <a:r>
              <a:rPr lang="en-US" dirty="0"/>
              <a:t>Overturned the Trial Court’s decision (i.e. companies’ assets could not be treated as Mr Prest’s assets) leading to Mrs Prest’s appeal to the Supreme Court.</a:t>
            </a:r>
          </a:p>
          <a:p>
            <a:r>
              <a:rPr lang="en-US" sz="1700" b="1" dirty="0"/>
              <a:t>Supreme Court Held</a:t>
            </a:r>
          </a:p>
          <a:p>
            <a:pPr lvl="1"/>
            <a:r>
              <a:rPr lang="en-US" dirty="0"/>
              <a:t>The Supreme Court unanimously agreed that the companies should be ordered to transfer the properties </a:t>
            </a:r>
            <a:r>
              <a:rPr lang="en-US" b="1" i="1" dirty="0"/>
              <a:t>but that the trial Judge had reached his decision in the wrong way: the Court could only order transfer of assets actually owned by the husband </a:t>
            </a:r>
            <a:r>
              <a:rPr lang="en-US" dirty="0"/>
              <a:t>(and not other assets owned by the companies – why?)</a:t>
            </a:r>
          </a:p>
          <a:p>
            <a:pPr lvl="1"/>
            <a:r>
              <a:rPr lang="en-US" dirty="0"/>
              <a:t>The assets were held by the companies, </a:t>
            </a:r>
            <a:r>
              <a:rPr lang="en-US" b="1" i="1" dirty="0"/>
              <a:t>but they were held on resulting trust for the husband </a:t>
            </a:r>
            <a:r>
              <a:rPr lang="en-US" dirty="0"/>
              <a:t>and so his equitable interest under that resulting trust was actually owned by him.</a:t>
            </a:r>
          </a:p>
          <a:p>
            <a:pPr lvl="1"/>
            <a:r>
              <a:rPr lang="en-US" i="1" dirty="0"/>
              <a:t>C.f. </a:t>
            </a:r>
            <a:r>
              <a:rPr lang="en-US" dirty="0"/>
              <a:t>Matrimonial Causes Act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5967409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fontScale="92500" lnSpcReduction="20000"/>
          </a:bodyPr>
          <a:lstStyle/>
          <a:p>
            <a:pPr marL="0" indent="0">
              <a:buNone/>
            </a:pPr>
            <a:r>
              <a:rPr lang="en-US" sz="2100" b="1" i="1" dirty="0"/>
              <a:t>Prest v Petrodel Resources Ltd and others</a:t>
            </a:r>
            <a:r>
              <a:rPr lang="en-US" sz="2100" b="1" dirty="0"/>
              <a:t> [2013] UKSC 34 </a:t>
            </a:r>
          </a:p>
          <a:p>
            <a:r>
              <a:rPr lang="en-US" sz="1900" b="1" dirty="0"/>
              <a:t>Supreme Court’s Findings in relation to Veil Piercing</a:t>
            </a:r>
          </a:p>
          <a:p>
            <a:pPr lvl="1"/>
            <a:r>
              <a:rPr lang="en-US" sz="1900" dirty="0"/>
              <a:t>In </a:t>
            </a:r>
            <a:r>
              <a:rPr lang="en-US" sz="1900" i="1" dirty="0"/>
              <a:t>obiter dicta </a:t>
            </a:r>
            <a:r>
              <a:rPr lang="en-US" sz="1900" dirty="0"/>
              <a:t>the Supreme Court discussed the corporate veil doctrine at length.</a:t>
            </a:r>
          </a:p>
          <a:p>
            <a:pPr lvl="1"/>
            <a:r>
              <a:rPr lang="en-US" sz="1900" dirty="0"/>
              <a:t>There are </a:t>
            </a:r>
            <a:r>
              <a:rPr lang="en-US" sz="1900" b="1" i="1" dirty="0"/>
              <a:t>two criterion </a:t>
            </a:r>
            <a:r>
              <a:rPr lang="en-US" sz="1900" dirty="0"/>
              <a:t>by which the Courts will adhere to when deciding whether to pierce the corporate veil:</a:t>
            </a:r>
          </a:p>
          <a:p>
            <a:pPr lvl="2"/>
            <a:r>
              <a:rPr lang="en-US" sz="1900" dirty="0"/>
              <a:t>First, veil piercing will only apply </a:t>
            </a:r>
            <a:r>
              <a:rPr lang="en-US" sz="1900" b="1" i="1" dirty="0"/>
              <a:t>if there is no other legal method of achieving an equivalent result </a:t>
            </a:r>
            <a:r>
              <a:rPr lang="en-US" sz="1900" dirty="0"/>
              <a:t>(i.e., according to Lord Sumption at [35]): “if it is not necessary to pierce the corporate veil, it is not appropriate to do so”)</a:t>
            </a:r>
          </a:p>
          <a:p>
            <a:pPr lvl="2"/>
            <a:r>
              <a:rPr lang="en-US" sz="1900" dirty="0"/>
              <a:t>Second, veil piercing will only apply </a:t>
            </a:r>
            <a:r>
              <a:rPr lang="en-US" sz="1900" b="1" i="1" dirty="0"/>
              <a:t>if control of the wrongdoing shareholder is proven</a:t>
            </a:r>
            <a:r>
              <a:rPr lang="en-US" sz="1900" dirty="0"/>
              <a:t> </a:t>
            </a:r>
            <a:r>
              <a:rPr lang="en-US" sz="1900" b="1" i="1" u="sng" dirty="0"/>
              <a:t>and</a:t>
            </a:r>
            <a:r>
              <a:rPr lang="en-US" sz="1900" dirty="0"/>
              <a:t> the controlling-shareholder was (Lord Sumption at [35]) "under an existing legal obligation or liability or subject to an existing legal restriction which he deliberately evades or whose enforcement he deliberately frustrates by interposing a company under his control” (the “evasion principle”).</a:t>
            </a:r>
          </a:p>
          <a:p>
            <a:pPr lvl="1"/>
            <a:r>
              <a:rPr lang="en-US" sz="1900" dirty="0"/>
              <a:t>As Mr Prest had set up his companies long before his marriage broke down and long before any question of separate financial provision for his wife was considered </a:t>
            </a:r>
            <a:r>
              <a:rPr lang="en-US" sz="1900" i="1" dirty="0"/>
              <a:t>the veil should not be pierced</a:t>
            </a:r>
            <a:r>
              <a:rPr lang="en-US" sz="1900" dirty="0"/>
              <a:t>.</a:t>
            </a: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23570402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lnSpcReduction="10000"/>
          </a:bodyPr>
          <a:lstStyle/>
          <a:p>
            <a:pPr marL="0" indent="0">
              <a:buNone/>
            </a:pPr>
            <a:r>
              <a:rPr lang="en-US" sz="2100" b="1" i="1" dirty="0"/>
              <a:t>Prest v Petrodel Resources Ltd and others</a:t>
            </a:r>
            <a:r>
              <a:rPr lang="en-US" sz="2100" b="1" dirty="0"/>
              <a:t> [2013] UKSC 34 </a:t>
            </a:r>
          </a:p>
          <a:p>
            <a:r>
              <a:rPr lang="en-US" sz="1900" b="1" dirty="0"/>
              <a:t>Lord Sumption</a:t>
            </a:r>
          </a:p>
          <a:p>
            <a:pPr lvl="1"/>
            <a:r>
              <a:rPr lang="en-US" sz="1900" dirty="0"/>
              <a:t>At [27]: In my view, </a:t>
            </a:r>
            <a:r>
              <a:rPr lang="en-US" sz="1900" b="1" i="1" dirty="0"/>
              <a:t>the principle that the court may be justified in piercing the corporate veil if a company’s separate legal personality is being abused for the purpose of some relevant wrongdoing is well established in the authorities. </a:t>
            </a:r>
            <a:r>
              <a:rPr lang="en-US" sz="1900" dirty="0"/>
              <a:t>It is true that most of the statements of principle in the authorities are obiter, because the corporate veil was not pierced. It is also true that most cases in which the corporate veil was pierced could have been decided on other grounds. But the consensus that there are circumstances in which the court may pierce the corporate veil is impressive. I would not for my part be willing to explain that consensus out of existence. </a:t>
            </a:r>
            <a:r>
              <a:rPr lang="en-US" sz="1900" b="1" i="1" dirty="0"/>
              <a:t>This is because I think that the recognition of a limited power to pierce the corporate veil in carefully defined circumstances is necessary if the law is not to be disarmed in the face of abuse. </a:t>
            </a:r>
            <a:r>
              <a:rPr lang="en-US" sz="1900" dirty="0"/>
              <a:t>I also think that provided the limits are recognised and respected, it is consistent with the general approach of English law to the problems raised by the use of legal concepts to defeat mandatory rules of law.</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3122946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fontScale="92500" lnSpcReduction="20000"/>
          </a:bodyPr>
          <a:lstStyle/>
          <a:p>
            <a:pPr marL="0" indent="0">
              <a:buNone/>
            </a:pPr>
            <a:r>
              <a:rPr lang="en-US" sz="2100" b="1" i="1" dirty="0"/>
              <a:t>Prest v Petrodel Resources Ltd and others</a:t>
            </a:r>
            <a:r>
              <a:rPr lang="en-US" sz="2100" b="1" dirty="0"/>
              <a:t> [2013] UKSC 34 </a:t>
            </a:r>
          </a:p>
          <a:p>
            <a:r>
              <a:rPr lang="en-US" sz="1900" b="1" dirty="0"/>
              <a:t>Lord Sumption</a:t>
            </a:r>
          </a:p>
          <a:p>
            <a:pPr lvl="1"/>
            <a:r>
              <a:rPr lang="en-US" sz="1900" dirty="0"/>
              <a:t>At [28]:  The difficulty is to identify what is a relevant wrongdoing. </a:t>
            </a:r>
            <a:r>
              <a:rPr lang="en-US" sz="1900" b="1" i="1" dirty="0"/>
              <a:t>References to a “façade” or “sham” beg too many questions to provide a satisfactory answer. </a:t>
            </a:r>
            <a:r>
              <a:rPr lang="en-US" sz="1900" b="1" i="1" u="sng" dirty="0"/>
              <a:t>It seems to me that two distinct principles lie behind these protean terms, and that much confusion has been caused by failing to distinguish between them. </a:t>
            </a:r>
            <a:r>
              <a:rPr lang="en-US" sz="1900" dirty="0"/>
              <a:t>They can conveniently be called </a:t>
            </a:r>
            <a:r>
              <a:rPr lang="en-US" sz="1900" b="1" i="1" u="sng" dirty="0"/>
              <a:t>the concealment principle and the evasion principle</a:t>
            </a:r>
            <a:r>
              <a:rPr lang="en-US" sz="1900" dirty="0"/>
              <a:t>. </a:t>
            </a:r>
            <a:r>
              <a:rPr lang="en-US" sz="1900" i="1" dirty="0"/>
              <a:t>The concealment principle is legally banal and does not involve piercing the corporate veil at all. </a:t>
            </a:r>
            <a:r>
              <a:rPr lang="en-US" sz="1900" dirty="0"/>
              <a:t>It is that the interposition of a company or perhaps several companies so as to conceal the identity of the real actors will not deter the courts from identifying them, assuming that their identity is legally relevant. In these cases the court is not disregarding the “façade”, but only looking behind it to discover the facts which the corporate structure is concealing. The evasion principle is different. </a:t>
            </a:r>
            <a:r>
              <a:rPr lang="en-US" sz="1900" b="1" i="1" u="sng" dirty="0"/>
              <a:t>It is that the court may disregard the corporate veil if there is a legal right against the person in control of it which exists independently of the company’s involvement</a:t>
            </a:r>
            <a:r>
              <a:rPr lang="en-US" sz="1900" dirty="0"/>
              <a:t>, </a:t>
            </a:r>
            <a:r>
              <a:rPr lang="en-US" sz="1900" b="1" i="1" dirty="0"/>
              <a:t>and a company is interposed so that the separate legal personality of the company will defeat the right or frustrate its enforcement.</a:t>
            </a:r>
            <a:r>
              <a:rPr lang="en-US" sz="1900" dirty="0"/>
              <a:t> Many cases will fall into both categories, but in some circumstances the difference between them may be critical. This may be illustrated by reference to those cases in which the court has been thought, rightly or wrongly, to have pierced the corporate veil.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3341911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lstStyle/>
          <a:p>
            <a:pPr marL="0" indent="0">
              <a:buNone/>
            </a:pPr>
            <a:r>
              <a:rPr lang="en-US" b="1" i="1" dirty="0"/>
              <a:t>Re FG (Films) Ltd </a:t>
            </a:r>
            <a:r>
              <a:rPr lang="en-US" b="1" dirty="0"/>
              <a:t>[1953] 1 W.L.R. 483</a:t>
            </a:r>
          </a:p>
          <a:p>
            <a:r>
              <a:rPr lang="en-US" b="1" dirty="0"/>
              <a:t>Facts: </a:t>
            </a:r>
            <a:r>
              <a:rPr lang="en-US" dirty="0"/>
              <a:t>An English incorporated company, FG Films (FGF) claimed to have made a film called “Monsoon”. 90% of the shares of FGF was held by an American company, Film Group Incorporated (FGI). FGI provided the finance and all the facilities necessary to make the film. The other 10% of FGF’s shares were held by a British citizen. FGF had </a:t>
            </a:r>
            <a:r>
              <a:rPr lang="en-US" i="1" dirty="0"/>
              <a:t>no premises except its registered office in the UK and no employees</a:t>
            </a:r>
            <a:r>
              <a:rPr lang="en-US" dirty="0"/>
              <a:t>. It had a share capital of only £100, and it was difficult to argue that this “insignificant company” undertook the making of the film in any real sense, which had cost at least £80,000. FG Films sought to have the film registered as a British Film for the purposes of the Cinematograph Films Act 1938, in order to </a:t>
            </a:r>
            <a:r>
              <a:rPr lang="en-US" i="1" dirty="0"/>
              <a:t>procure a subsidy</a:t>
            </a:r>
            <a:r>
              <a:rPr lang="en-US"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31302013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a:bodyPr>
          <a:lstStyle/>
          <a:p>
            <a:pPr marL="0" indent="0">
              <a:buNone/>
            </a:pPr>
            <a:r>
              <a:rPr lang="en-US" sz="2100" b="1" i="1" dirty="0"/>
              <a:t>Prest v Petrodel Resources Ltd and others</a:t>
            </a:r>
            <a:r>
              <a:rPr lang="en-US" sz="2100" b="1" dirty="0"/>
              <a:t> [2013] UKSC 34 </a:t>
            </a:r>
          </a:p>
          <a:p>
            <a:pPr marL="0" indent="0">
              <a:buNone/>
            </a:pPr>
            <a:endParaRPr lang="en-US" sz="2100" b="1" dirty="0"/>
          </a:p>
          <a:p>
            <a:pPr marL="0" indent="0">
              <a:buNone/>
            </a:pPr>
            <a:endParaRPr lang="en-US" sz="2100" b="1" dirty="0"/>
          </a:p>
          <a:p>
            <a:pPr marL="0" indent="0">
              <a:buNone/>
            </a:pPr>
            <a:endParaRPr lang="en-US" sz="2100" b="1" dirty="0"/>
          </a:p>
          <a:p>
            <a:pPr marL="0" indent="0">
              <a:buNone/>
            </a:pPr>
            <a:endParaRPr lang="en-US" sz="2100" b="1" dirty="0"/>
          </a:p>
          <a:p>
            <a:pPr marL="0" indent="0">
              <a:buNone/>
            </a:pPr>
            <a:endParaRPr lang="en-US" sz="2100" b="1" dirty="0"/>
          </a:p>
          <a:p>
            <a:pPr marL="0" indent="0">
              <a:buNone/>
            </a:pPr>
            <a:endParaRPr lang="en-US" sz="2100" b="1" dirty="0"/>
          </a:p>
          <a:p>
            <a:pPr marL="0" indent="0">
              <a:buNone/>
            </a:pPr>
            <a:endParaRPr lang="en-US" sz="2100" b="1" dirty="0"/>
          </a:p>
          <a:p>
            <a:pPr marL="0" indent="0">
              <a:buNone/>
            </a:pPr>
            <a:endParaRPr lang="en-US" sz="2100" b="1"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
        <p:nvSpPr>
          <p:cNvPr id="5" name="Rectangle 4">
            <a:extLst>
              <a:ext uri="{FF2B5EF4-FFF2-40B4-BE49-F238E27FC236}">
                <a16:creationId xmlns:a16="http://schemas.microsoft.com/office/drawing/2014/main" id="{45B41EEF-784B-4B04-880B-3B5C998B7420}"/>
              </a:ext>
            </a:extLst>
          </p:cNvPr>
          <p:cNvSpPr/>
          <p:nvPr/>
        </p:nvSpPr>
        <p:spPr>
          <a:xfrm>
            <a:off x="2584186" y="3933366"/>
            <a:ext cx="1972927" cy="548640"/>
          </a:xfrm>
          <a:prstGeom prst="rect">
            <a:avLst/>
          </a:prstGeom>
          <a:noFill/>
          <a:ln>
            <a:noFill/>
          </a:ln>
        </p:spPr>
        <p:style>
          <a:lnRef idx="0">
            <a:scrgbClr r="0" g="0" b="0"/>
          </a:lnRef>
          <a:fillRef idx="0">
            <a:scrgbClr r="0" g="0" b="0"/>
          </a:fillRef>
          <a:effectRef idx="0">
            <a:scrgbClr r="0" g="0" b="0"/>
          </a:effectRef>
          <a:fontRef idx="minor">
            <a:schemeClr val="accent1"/>
          </a:fontRef>
        </p:style>
        <p:txBody>
          <a:bodyPr rtlCol="0" anchor="ctr"/>
          <a:lstStyle/>
          <a:p>
            <a:pPr algn="ctr"/>
            <a:r>
              <a:rPr lang="en-US" b="1" u="sng" dirty="0"/>
              <a:t>“Concealment” Principle</a:t>
            </a:r>
          </a:p>
        </p:txBody>
      </p:sp>
      <p:sp>
        <p:nvSpPr>
          <p:cNvPr id="9" name="Rectangle: Rounded Corners 8">
            <a:extLst>
              <a:ext uri="{FF2B5EF4-FFF2-40B4-BE49-F238E27FC236}">
                <a16:creationId xmlns:a16="http://schemas.microsoft.com/office/drawing/2014/main" id="{56E0FF51-7AF2-4AF0-94DF-A28453F04E54}"/>
              </a:ext>
            </a:extLst>
          </p:cNvPr>
          <p:cNvSpPr/>
          <p:nvPr/>
        </p:nvSpPr>
        <p:spPr>
          <a:xfrm>
            <a:off x="10191640" y="4498691"/>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3P</a:t>
            </a:r>
          </a:p>
        </p:txBody>
      </p:sp>
      <p:sp>
        <p:nvSpPr>
          <p:cNvPr id="11" name="Rectangle 10">
            <a:extLst>
              <a:ext uri="{FF2B5EF4-FFF2-40B4-BE49-F238E27FC236}">
                <a16:creationId xmlns:a16="http://schemas.microsoft.com/office/drawing/2014/main" id="{7FE4A0EB-E6FB-49DA-AAA6-5E575FC53A67}"/>
              </a:ext>
            </a:extLst>
          </p:cNvPr>
          <p:cNvSpPr/>
          <p:nvPr/>
        </p:nvSpPr>
        <p:spPr>
          <a:xfrm>
            <a:off x="8570104" y="3969094"/>
            <a:ext cx="1536192" cy="548640"/>
          </a:xfrm>
          <a:prstGeom prst="rect">
            <a:avLst/>
          </a:prstGeom>
          <a:noFill/>
          <a:ln>
            <a:noFill/>
          </a:ln>
        </p:spPr>
        <p:style>
          <a:lnRef idx="0">
            <a:scrgbClr r="0" g="0" b="0"/>
          </a:lnRef>
          <a:fillRef idx="0">
            <a:scrgbClr r="0" g="0" b="0"/>
          </a:fillRef>
          <a:effectRef idx="0">
            <a:scrgbClr r="0" g="0" b="0"/>
          </a:effectRef>
          <a:fontRef idx="minor">
            <a:schemeClr val="accent1"/>
          </a:fontRef>
        </p:style>
        <p:txBody>
          <a:bodyPr rtlCol="0" anchor="ctr"/>
          <a:lstStyle/>
          <a:p>
            <a:pPr algn="ctr"/>
            <a:r>
              <a:rPr lang="en-US" b="1" u="sng" dirty="0"/>
              <a:t>“Evasion” Principle</a:t>
            </a:r>
          </a:p>
        </p:txBody>
      </p:sp>
      <p:sp>
        <p:nvSpPr>
          <p:cNvPr id="8" name="Rectangle: Rounded Corners 7">
            <a:extLst>
              <a:ext uri="{FF2B5EF4-FFF2-40B4-BE49-F238E27FC236}">
                <a16:creationId xmlns:a16="http://schemas.microsoft.com/office/drawing/2014/main" id="{4EC9DAB8-6609-4B76-8A0C-010BB05E393E}"/>
              </a:ext>
            </a:extLst>
          </p:cNvPr>
          <p:cNvSpPr/>
          <p:nvPr/>
        </p:nvSpPr>
        <p:spPr>
          <a:xfrm>
            <a:off x="6925054" y="4498691"/>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Company</a:t>
            </a:r>
          </a:p>
        </p:txBody>
      </p:sp>
      <p:sp>
        <p:nvSpPr>
          <p:cNvPr id="10" name="Rectangle: Rounded Corners 9">
            <a:extLst>
              <a:ext uri="{FF2B5EF4-FFF2-40B4-BE49-F238E27FC236}">
                <a16:creationId xmlns:a16="http://schemas.microsoft.com/office/drawing/2014/main" id="{9328FA7B-7D98-4778-A4C7-D086C6FD33A0}"/>
              </a:ext>
            </a:extLst>
          </p:cNvPr>
          <p:cNvSpPr/>
          <p:nvPr/>
        </p:nvSpPr>
        <p:spPr>
          <a:xfrm>
            <a:off x="6925054" y="5681819"/>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Controller</a:t>
            </a:r>
          </a:p>
        </p:txBody>
      </p:sp>
      <p:cxnSp>
        <p:nvCxnSpPr>
          <p:cNvPr id="15" name="Straight Arrow Connector 14">
            <a:extLst>
              <a:ext uri="{FF2B5EF4-FFF2-40B4-BE49-F238E27FC236}">
                <a16:creationId xmlns:a16="http://schemas.microsoft.com/office/drawing/2014/main" id="{A843D396-D5F8-4AA9-8FAD-E6F812C6205B}"/>
              </a:ext>
            </a:extLst>
          </p:cNvPr>
          <p:cNvCxnSpPr>
            <a:cxnSpLocks/>
            <a:stCxn id="10" idx="3"/>
            <a:endCxn id="9" idx="2"/>
          </p:cNvCxnSpPr>
          <p:nvPr/>
        </p:nvCxnSpPr>
        <p:spPr>
          <a:xfrm flipV="1">
            <a:off x="8570104" y="5047331"/>
            <a:ext cx="2444061" cy="908808"/>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70B5ED21-30F7-4A4C-BF42-9B0ED1AEDEDC}"/>
              </a:ext>
            </a:extLst>
          </p:cNvPr>
          <p:cNvCxnSpPr>
            <a:cxnSpLocks/>
            <a:stCxn id="8" idx="2"/>
            <a:endCxn id="10" idx="0"/>
          </p:cNvCxnSpPr>
          <p:nvPr/>
        </p:nvCxnSpPr>
        <p:spPr>
          <a:xfrm>
            <a:off x="7747579" y="5047331"/>
            <a:ext cx="0" cy="634488"/>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412E221-B1B7-4C9F-B187-04E966A2977C}"/>
              </a:ext>
            </a:extLst>
          </p:cNvPr>
          <p:cNvSpPr txBox="1"/>
          <p:nvPr/>
        </p:nvSpPr>
        <p:spPr>
          <a:xfrm>
            <a:off x="8812418" y="4964877"/>
            <a:ext cx="3351924" cy="646331"/>
          </a:xfrm>
          <a:prstGeom prst="rect">
            <a:avLst/>
          </a:prstGeom>
          <a:noFill/>
        </p:spPr>
        <p:txBody>
          <a:bodyPr wrap="square" rtlCol="0">
            <a:spAutoFit/>
          </a:bodyPr>
          <a:lstStyle/>
          <a:p>
            <a:r>
              <a:rPr lang="en-US" sz="1200" dirty="0"/>
              <a:t>3. Legal relationship </a:t>
            </a:r>
          </a:p>
          <a:p>
            <a:r>
              <a:rPr lang="en-US" sz="1200" b="1" i="1" dirty="0"/>
              <a:t>created by doctrine of common law veil piercing</a:t>
            </a:r>
            <a:r>
              <a:rPr lang="en-US" sz="1200" dirty="0"/>
              <a:t>. 3P can sue </a:t>
            </a:r>
            <a:r>
              <a:rPr lang="en-US" sz="1200" b="1" i="1" dirty="0"/>
              <a:t>both</a:t>
            </a:r>
            <a:r>
              <a:rPr lang="en-US" sz="1200" dirty="0"/>
              <a:t> controller and company.</a:t>
            </a:r>
          </a:p>
        </p:txBody>
      </p:sp>
      <p:sp>
        <p:nvSpPr>
          <p:cNvPr id="18" name="Left Brace 17">
            <a:extLst>
              <a:ext uri="{FF2B5EF4-FFF2-40B4-BE49-F238E27FC236}">
                <a16:creationId xmlns:a16="http://schemas.microsoft.com/office/drawing/2014/main" id="{C75E77EE-AF40-405B-AAD4-0D44C7FEADC2}"/>
              </a:ext>
            </a:extLst>
          </p:cNvPr>
          <p:cNvSpPr/>
          <p:nvPr/>
        </p:nvSpPr>
        <p:spPr>
          <a:xfrm rot="16200000">
            <a:off x="9339054" y="4182744"/>
            <a:ext cx="82094" cy="1525544"/>
          </a:xfrm>
          <a:prstGeom prst="leftBrace">
            <a:avLst>
              <a:gd name="adj1" fmla="val 93419"/>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 name="TextBox 18">
            <a:extLst>
              <a:ext uri="{FF2B5EF4-FFF2-40B4-BE49-F238E27FC236}">
                <a16:creationId xmlns:a16="http://schemas.microsoft.com/office/drawing/2014/main" id="{F67EB6A4-A4DC-4706-B638-EBEA8000F071}"/>
              </a:ext>
            </a:extLst>
          </p:cNvPr>
          <p:cNvSpPr txBox="1"/>
          <p:nvPr/>
        </p:nvSpPr>
        <p:spPr>
          <a:xfrm>
            <a:off x="445337" y="2639508"/>
            <a:ext cx="5717663" cy="1169551"/>
          </a:xfrm>
          <a:prstGeom prst="rect">
            <a:avLst/>
          </a:prstGeom>
          <a:noFill/>
        </p:spPr>
        <p:txBody>
          <a:bodyPr wrap="square" rtlCol="0">
            <a:spAutoFit/>
          </a:bodyPr>
          <a:lstStyle/>
          <a:p>
            <a:pPr marL="342900" indent="-342900">
              <a:buFont typeface="+mj-lt"/>
              <a:buAutoNum type="arabicPeriod"/>
            </a:pPr>
            <a:r>
              <a:rPr lang="en-US" sz="1400" dirty="0"/>
              <a:t>Court can “look behind” the company’s façade to determine existence of controllers as a </a:t>
            </a:r>
            <a:r>
              <a:rPr lang="en-US" sz="1400" i="1" dirty="0"/>
              <a:t>legally relevant fact</a:t>
            </a:r>
            <a:r>
              <a:rPr lang="en-US" sz="1400" dirty="0"/>
              <a:t>.</a:t>
            </a:r>
          </a:p>
          <a:p>
            <a:pPr marL="342900" indent="-342900">
              <a:buFont typeface="+mj-lt"/>
              <a:buAutoNum type="arabicPeriod"/>
            </a:pPr>
            <a:r>
              <a:rPr lang="en-US" sz="1400" dirty="0"/>
              <a:t>Whether the controller owes the 3P a legal duty </a:t>
            </a:r>
            <a:r>
              <a:rPr lang="en-US" sz="1400" b="1" i="1" u="sng" dirty="0"/>
              <a:t>depends on private law </a:t>
            </a:r>
            <a:r>
              <a:rPr lang="en-US" sz="1400" dirty="0"/>
              <a:t>(tort/equity &amp; trusts/agency).</a:t>
            </a:r>
          </a:p>
          <a:p>
            <a:pPr marL="342900" indent="-342900">
              <a:buFont typeface="+mj-lt"/>
              <a:buAutoNum type="arabicPeriod"/>
            </a:pPr>
            <a:r>
              <a:rPr lang="en-US" sz="1400" dirty="0"/>
              <a:t>No veil piercing involved. Company still a separate legal person.</a:t>
            </a:r>
          </a:p>
        </p:txBody>
      </p:sp>
      <p:sp>
        <p:nvSpPr>
          <p:cNvPr id="21" name="Rectangle: Rounded Corners 20">
            <a:extLst>
              <a:ext uri="{FF2B5EF4-FFF2-40B4-BE49-F238E27FC236}">
                <a16:creationId xmlns:a16="http://schemas.microsoft.com/office/drawing/2014/main" id="{D4C0C7FA-F53C-425F-8A4A-5904FE1C7BBE}"/>
              </a:ext>
            </a:extLst>
          </p:cNvPr>
          <p:cNvSpPr/>
          <p:nvPr/>
        </p:nvSpPr>
        <p:spPr>
          <a:xfrm>
            <a:off x="1115603" y="4520465"/>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Company</a:t>
            </a:r>
          </a:p>
        </p:txBody>
      </p:sp>
      <p:sp>
        <p:nvSpPr>
          <p:cNvPr id="22" name="Rectangle: Rounded Corners 21">
            <a:extLst>
              <a:ext uri="{FF2B5EF4-FFF2-40B4-BE49-F238E27FC236}">
                <a16:creationId xmlns:a16="http://schemas.microsoft.com/office/drawing/2014/main" id="{3A0E49C1-107B-4FA7-8E0B-4178C0D7F2E6}"/>
              </a:ext>
            </a:extLst>
          </p:cNvPr>
          <p:cNvSpPr/>
          <p:nvPr/>
        </p:nvSpPr>
        <p:spPr>
          <a:xfrm>
            <a:off x="4382189" y="4520465"/>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3P</a:t>
            </a:r>
          </a:p>
        </p:txBody>
      </p:sp>
      <p:sp>
        <p:nvSpPr>
          <p:cNvPr id="23" name="Rectangle: Rounded Corners 22">
            <a:extLst>
              <a:ext uri="{FF2B5EF4-FFF2-40B4-BE49-F238E27FC236}">
                <a16:creationId xmlns:a16="http://schemas.microsoft.com/office/drawing/2014/main" id="{54127ED2-A2D6-43FB-9B36-57EE9E9C31F4}"/>
              </a:ext>
            </a:extLst>
          </p:cNvPr>
          <p:cNvSpPr/>
          <p:nvPr/>
        </p:nvSpPr>
        <p:spPr>
          <a:xfrm>
            <a:off x="1115603" y="5703593"/>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Controller</a:t>
            </a:r>
          </a:p>
        </p:txBody>
      </p:sp>
      <p:cxnSp>
        <p:nvCxnSpPr>
          <p:cNvPr id="24" name="Straight Arrow Connector 23">
            <a:extLst>
              <a:ext uri="{FF2B5EF4-FFF2-40B4-BE49-F238E27FC236}">
                <a16:creationId xmlns:a16="http://schemas.microsoft.com/office/drawing/2014/main" id="{13900B23-410F-4AD1-8736-E1719FE75071}"/>
              </a:ext>
            </a:extLst>
          </p:cNvPr>
          <p:cNvCxnSpPr>
            <a:cxnSpLocks/>
            <a:stCxn id="21" idx="3"/>
            <a:endCxn id="22" idx="1"/>
          </p:cNvCxnSpPr>
          <p:nvPr/>
        </p:nvCxnSpPr>
        <p:spPr>
          <a:xfrm>
            <a:off x="2760653" y="4794785"/>
            <a:ext cx="1621536"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3BA34AF5-A2BD-4A87-BE60-5E66C63FE27D}"/>
              </a:ext>
            </a:extLst>
          </p:cNvPr>
          <p:cNvCxnSpPr>
            <a:cxnSpLocks/>
            <a:stCxn id="23" idx="3"/>
            <a:endCxn id="22" idx="2"/>
          </p:cNvCxnSpPr>
          <p:nvPr/>
        </p:nvCxnSpPr>
        <p:spPr>
          <a:xfrm flipV="1">
            <a:off x="2760653" y="5069105"/>
            <a:ext cx="2444061" cy="908808"/>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27" name="Straight Connector 26">
            <a:extLst>
              <a:ext uri="{FF2B5EF4-FFF2-40B4-BE49-F238E27FC236}">
                <a16:creationId xmlns:a16="http://schemas.microsoft.com/office/drawing/2014/main" id="{6A2AEEE4-5ACB-4CAE-8F5A-7DD173D93259}"/>
              </a:ext>
            </a:extLst>
          </p:cNvPr>
          <p:cNvCxnSpPr>
            <a:cxnSpLocks/>
            <a:stCxn id="21" idx="2"/>
            <a:endCxn id="23" idx="0"/>
          </p:cNvCxnSpPr>
          <p:nvPr/>
        </p:nvCxnSpPr>
        <p:spPr>
          <a:xfrm>
            <a:off x="1938128" y="5069105"/>
            <a:ext cx="0" cy="634488"/>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6729D54B-C100-4439-AA5E-F723B5601475}"/>
              </a:ext>
            </a:extLst>
          </p:cNvPr>
          <p:cNvSpPr txBox="1"/>
          <p:nvPr/>
        </p:nvSpPr>
        <p:spPr>
          <a:xfrm>
            <a:off x="2521125" y="5011214"/>
            <a:ext cx="3296545" cy="461665"/>
          </a:xfrm>
          <a:prstGeom prst="rect">
            <a:avLst/>
          </a:prstGeom>
          <a:noFill/>
        </p:spPr>
        <p:txBody>
          <a:bodyPr wrap="square" rtlCol="0">
            <a:spAutoFit/>
          </a:bodyPr>
          <a:lstStyle/>
          <a:p>
            <a:r>
              <a:rPr lang="en-US" sz="1200" dirty="0"/>
              <a:t>1. (Usually) pre-existing legal relationship between company and 3P</a:t>
            </a:r>
          </a:p>
        </p:txBody>
      </p:sp>
      <p:sp>
        <p:nvSpPr>
          <p:cNvPr id="29" name="Left Brace 28">
            <a:extLst>
              <a:ext uri="{FF2B5EF4-FFF2-40B4-BE49-F238E27FC236}">
                <a16:creationId xmlns:a16="http://schemas.microsoft.com/office/drawing/2014/main" id="{BD4748E5-4D26-46BE-9E95-0C5524D7AB62}"/>
              </a:ext>
            </a:extLst>
          </p:cNvPr>
          <p:cNvSpPr/>
          <p:nvPr/>
        </p:nvSpPr>
        <p:spPr>
          <a:xfrm rot="16200000">
            <a:off x="3529603" y="4204518"/>
            <a:ext cx="82094" cy="1525544"/>
          </a:xfrm>
          <a:prstGeom prst="leftBrace">
            <a:avLst>
              <a:gd name="adj1" fmla="val 93419"/>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6" name="TextBox 35">
            <a:extLst>
              <a:ext uri="{FF2B5EF4-FFF2-40B4-BE49-F238E27FC236}">
                <a16:creationId xmlns:a16="http://schemas.microsoft.com/office/drawing/2014/main" id="{ED06C951-B499-4D04-9C02-BDCF452ACB1A}"/>
              </a:ext>
            </a:extLst>
          </p:cNvPr>
          <p:cNvSpPr txBox="1"/>
          <p:nvPr/>
        </p:nvSpPr>
        <p:spPr>
          <a:xfrm>
            <a:off x="3236969" y="5725625"/>
            <a:ext cx="2488048" cy="646331"/>
          </a:xfrm>
          <a:prstGeom prst="rect">
            <a:avLst/>
          </a:prstGeom>
          <a:noFill/>
        </p:spPr>
        <p:txBody>
          <a:bodyPr wrap="square" rtlCol="0">
            <a:spAutoFit/>
          </a:bodyPr>
          <a:lstStyle/>
          <a:p>
            <a:r>
              <a:rPr lang="en-US" sz="1200" dirty="0"/>
              <a:t>2. Does private law create a legal obligation owed by controller to 3P? If no, controller not liable.</a:t>
            </a:r>
          </a:p>
        </p:txBody>
      </p:sp>
      <p:sp>
        <p:nvSpPr>
          <p:cNvPr id="37" name="TextBox 36">
            <a:extLst>
              <a:ext uri="{FF2B5EF4-FFF2-40B4-BE49-F238E27FC236}">
                <a16:creationId xmlns:a16="http://schemas.microsoft.com/office/drawing/2014/main" id="{CB9943A9-683C-4758-88BA-CD00E710D773}"/>
              </a:ext>
            </a:extLst>
          </p:cNvPr>
          <p:cNvSpPr txBox="1"/>
          <p:nvPr/>
        </p:nvSpPr>
        <p:spPr>
          <a:xfrm>
            <a:off x="6235667" y="2639508"/>
            <a:ext cx="5717663" cy="1384995"/>
          </a:xfrm>
          <a:prstGeom prst="rect">
            <a:avLst/>
          </a:prstGeom>
          <a:noFill/>
        </p:spPr>
        <p:txBody>
          <a:bodyPr wrap="square" rtlCol="0">
            <a:spAutoFit/>
          </a:bodyPr>
          <a:lstStyle/>
          <a:p>
            <a:pPr marL="342900" indent="-342900">
              <a:buAutoNum type="arabicPeriod"/>
            </a:pPr>
            <a:r>
              <a:rPr lang="en-US" sz="1400" dirty="0"/>
              <a:t>Pre-existing legal relationship between 3P and controller.</a:t>
            </a:r>
          </a:p>
          <a:p>
            <a:pPr marL="342900" indent="-342900">
              <a:buAutoNum type="arabicPeriod"/>
            </a:pPr>
            <a:r>
              <a:rPr lang="en-US" sz="1400" dirty="0"/>
              <a:t>Subsequently, company is interposed (need not be freshly incorporated, it could be via a transfer of property) to </a:t>
            </a:r>
            <a:r>
              <a:rPr lang="en-US" sz="1400" b="1" i="1" dirty="0"/>
              <a:t>frustrate</a:t>
            </a:r>
            <a:r>
              <a:rPr lang="en-US" sz="1400" b="1" dirty="0"/>
              <a:t> </a:t>
            </a:r>
            <a:r>
              <a:rPr lang="en-US" sz="1400" dirty="0"/>
              <a:t>or </a:t>
            </a:r>
            <a:r>
              <a:rPr lang="en-US" sz="1400" b="1" i="1" dirty="0"/>
              <a:t>evade </a:t>
            </a:r>
            <a:r>
              <a:rPr lang="en-US" sz="1400" dirty="0"/>
              <a:t>an existing legal obligation.</a:t>
            </a:r>
          </a:p>
          <a:p>
            <a:pPr marL="342900" indent="-342900">
              <a:buAutoNum type="arabicPeriod"/>
            </a:pPr>
            <a:r>
              <a:rPr lang="en-US" sz="1400" dirty="0"/>
              <a:t>Veil pierced to enforce original right/obligation. 3P can claim against </a:t>
            </a:r>
            <a:r>
              <a:rPr lang="en-US" sz="1400" b="1" i="1" dirty="0"/>
              <a:t>both</a:t>
            </a:r>
            <a:r>
              <a:rPr lang="en-US" sz="1400" dirty="0"/>
              <a:t> company and controller.</a:t>
            </a:r>
          </a:p>
        </p:txBody>
      </p:sp>
      <p:sp>
        <p:nvSpPr>
          <p:cNvPr id="38" name="TextBox 37">
            <a:extLst>
              <a:ext uri="{FF2B5EF4-FFF2-40B4-BE49-F238E27FC236}">
                <a16:creationId xmlns:a16="http://schemas.microsoft.com/office/drawing/2014/main" id="{B1AEE88A-695B-4932-83AA-C0695CF134B6}"/>
              </a:ext>
            </a:extLst>
          </p:cNvPr>
          <p:cNvSpPr txBox="1"/>
          <p:nvPr/>
        </p:nvSpPr>
        <p:spPr>
          <a:xfrm>
            <a:off x="8738908" y="5841393"/>
            <a:ext cx="2488048" cy="461665"/>
          </a:xfrm>
          <a:prstGeom prst="rect">
            <a:avLst/>
          </a:prstGeom>
          <a:noFill/>
        </p:spPr>
        <p:txBody>
          <a:bodyPr wrap="square" rtlCol="0">
            <a:spAutoFit/>
          </a:bodyPr>
          <a:lstStyle/>
          <a:p>
            <a:r>
              <a:rPr lang="en-US" sz="1200" dirty="0"/>
              <a:t>1. Pre-existing legal relationship (e.g. in contract).</a:t>
            </a:r>
          </a:p>
        </p:txBody>
      </p:sp>
      <p:cxnSp>
        <p:nvCxnSpPr>
          <p:cNvPr id="41" name="Straight Arrow Connector 40">
            <a:extLst>
              <a:ext uri="{FF2B5EF4-FFF2-40B4-BE49-F238E27FC236}">
                <a16:creationId xmlns:a16="http://schemas.microsoft.com/office/drawing/2014/main" id="{776A3189-8B01-463B-A4E8-89588A745CA1}"/>
              </a:ext>
            </a:extLst>
          </p:cNvPr>
          <p:cNvCxnSpPr>
            <a:cxnSpLocks/>
            <a:stCxn id="8" idx="3"/>
            <a:endCxn id="9" idx="1"/>
          </p:cNvCxnSpPr>
          <p:nvPr/>
        </p:nvCxnSpPr>
        <p:spPr>
          <a:xfrm>
            <a:off x="8570104" y="4773011"/>
            <a:ext cx="1621536" cy="0"/>
          </a:xfrm>
          <a:prstGeom prst="straightConnector1">
            <a:avLst/>
          </a:prstGeom>
          <a:ln>
            <a:headEnd type="none"/>
            <a:tailEnd type="triangle"/>
          </a:ln>
        </p:spPr>
        <p:style>
          <a:lnRef idx="3">
            <a:schemeClr val="dk1"/>
          </a:lnRef>
          <a:fillRef idx="0">
            <a:schemeClr val="dk1"/>
          </a:fillRef>
          <a:effectRef idx="2">
            <a:schemeClr val="dk1"/>
          </a:effectRef>
          <a:fontRef idx="minor">
            <a:schemeClr val="tx1"/>
          </a:fontRef>
        </p:style>
      </p:cxnSp>
      <p:sp>
        <p:nvSpPr>
          <p:cNvPr id="46" name="TextBox 45">
            <a:extLst>
              <a:ext uri="{FF2B5EF4-FFF2-40B4-BE49-F238E27FC236}">
                <a16:creationId xmlns:a16="http://schemas.microsoft.com/office/drawing/2014/main" id="{743F71FB-6AA8-4052-B630-16A058B8454E}"/>
              </a:ext>
            </a:extLst>
          </p:cNvPr>
          <p:cNvSpPr txBox="1"/>
          <p:nvPr/>
        </p:nvSpPr>
        <p:spPr>
          <a:xfrm>
            <a:off x="6596526" y="5012359"/>
            <a:ext cx="2488048" cy="646331"/>
          </a:xfrm>
          <a:prstGeom prst="rect">
            <a:avLst/>
          </a:prstGeom>
          <a:noFill/>
        </p:spPr>
        <p:txBody>
          <a:bodyPr wrap="square" rtlCol="0">
            <a:spAutoFit/>
          </a:bodyPr>
          <a:lstStyle/>
          <a:p>
            <a:r>
              <a:rPr lang="en-US" sz="1200" dirty="0"/>
              <a:t>2. Company interposed to frustrate/evade legal obligation (e.g. via transfer of property).</a:t>
            </a:r>
          </a:p>
        </p:txBody>
      </p:sp>
    </p:spTree>
    <p:extLst>
      <p:ext uri="{BB962C8B-B14F-4D97-AF65-F5344CB8AC3E}">
        <p14:creationId xmlns:p14="http://schemas.microsoft.com/office/powerpoint/2010/main" val="7783353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a:bodyPr>
          <a:lstStyle/>
          <a:p>
            <a:pPr marL="0" indent="0">
              <a:buNone/>
            </a:pPr>
            <a:r>
              <a:rPr lang="en-US" sz="2100" b="1" i="1" dirty="0"/>
              <a:t>Prest v Petrodel Resources Ltd and others</a:t>
            </a:r>
            <a:r>
              <a:rPr lang="en-US" sz="2100" b="1" dirty="0"/>
              <a:t> [2013] UKSC 34 </a:t>
            </a:r>
          </a:p>
          <a:p>
            <a:pPr marL="0" indent="0">
              <a:buNone/>
            </a:pPr>
            <a:endParaRPr lang="en-US" sz="2100" b="1" dirty="0"/>
          </a:p>
          <a:p>
            <a:pPr marL="0" indent="0">
              <a:buNone/>
            </a:pPr>
            <a:endParaRPr lang="en-US" sz="2100" b="1" dirty="0"/>
          </a:p>
          <a:p>
            <a:pPr marL="0" indent="0">
              <a:buNone/>
            </a:pPr>
            <a:endParaRPr lang="en-US" sz="2100" b="1" dirty="0"/>
          </a:p>
          <a:p>
            <a:pPr marL="0" indent="0">
              <a:buNone/>
            </a:pPr>
            <a:endParaRPr lang="en-US" sz="2100" b="1" dirty="0"/>
          </a:p>
          <a:p>
            <a:pPr marL="0" indent="0">
              <a:buNone/>
            </a:pPr>
            <a:endParaRPr lang="en-US" sz="2100" b="1" dirty="0"/>
          </a:p>
          <a:p>
            <a:pPr marL="0" indent="0">
              <a:buNone/>
            </a:pPr>
            <a:endParaRPr lang="en-US" sz="2100" b="1" dirty="0"/>
          </a:p>
          <a:p>
            <a:pPr marL="0" indent="0">
              <a:buNone/>
            </a:pPr>
            <a:endParaRPr lang="en-US" sz="2100" b="1" dirty="0"/>
          </a:p>
          <a:p>
            <a:pPr marL="0" indent="0">
              <a:buNone/>
            </a:pPr>
            <a:endParaRPr lang="en-US" sz="2100" b="1"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
        <p:nvSpPr>
          <p:cNvPr id="5" name="Rectangle 4">
            <a:extLst>
              <a:ext uri="{FF2B5EF4-FFF2-40B4-BE49-F238E27FC236}">
                <a16:creationId xmlns:a16="http://schemas.microsoft.com/office/drawing/2014/main" id="{45B41EEF-784B-4B04-880B-3B5C998B7420}"/>
              </a:ext>
            </a:extLst>
          </p:cNvPr>
          <p:cNvSpPr/>
          <p:nvPr/>
        </p:nvSpPr>
        <p:spPr>
          <a:xfrm>
            <a:off x="4129945" y="3970387"/>
            <a:ext cx="4265976" cy="548640"/>
          </a:xfrm>
          <a:prstGeom prst="rect">
            <a:avLst/>
          </a:prstGeom>
          <a:noFill/>
          <a:ln>
            <a:noFill/>
          </a:ln>
        </p:spPr>
        <p:style>
          <a:lnRef idx="0">
            <a:scrgbClr r="0" g="0" b="0"/>
          </a:lnRef>
          <a:fillRef idx="0">
            <a:scrgbClr r="0" g="0" b="0"/>
          </a:fillRef>
          <a:effectRef idx="0">
            <a:scrgbClr r="0" g="0" b="0"/>
          </a:effectRef>
          <a:fontRef idx="minor">
            <a:schemeClr val="accent1"/>
          </a:fontRef>
        </p:style>
        <p:txBody>
          <a:bodyPr rtlCol="0" anchor="ctr"/>
          <a:lstStyle/>
          <a:p>
            <a:pPr algn="ctr"/>
            <a:r>
              <a:rPr lang="en-US" b="1" u="sng" dirty="0"/>
              <a:t>“Concealment” Principle (continued)</a:t>
            </a:r>
          </a:p>
        </p:txBody>
      </p:sp>
      <p:sp>
        <p:nvSpPr>
          <p:cNvPr id="19" name="TextBox 18">
            <a:extLst>
              <a:ext uri="{FF2B5EF4-FFF2-40B4-BE49-F238E27FC236}">
                <a16:creationId xmlns:a16="http://schemas.microsoft.com/office/drawing/2014/main" id="{F67EB6A4-A4DC-4706-B638-EBEA8000F071}"/>
              </a:ext>
            </a:extLst>
          </p:cNvPr>
          <p:cNvSpPr txBox="1"/>
          <p:nvPr/>
        </p:nvSpPr>
        <p:spPr>
          <a:xfrm>
            <a:off x="445337" y="2639508"/>
            <a:ext cx="11635193" cy="1384995"/>
          </a:xfrm>
          <a:prstGeom prst="rect">
            <a:avLst/>
          </a:prstGeom>
          <a:noFill/>
        </p:spPr>
        <p:txBody>
          <a:bodyPr wrap="square" rtlCol="0">
            <a:spAutoFit/>
          </a:bodyPr>
          <a:lstStyle/>
          <a:p>
            <a:r>
              <a:rPr lang="en-US" sz="1400" dirty="0"/>
              <a:t>For the “concealment principle”, the concept applies equally to cases where there is a pre-existing legal relationship between the controller and the 3P. Plaintiff trying to go against principle of “entity shielding” (c.f. the usual case of trying to go against “limited liability”).</a:t>
            </a:r>
          </a:p>
          <a:p>
            <a:endParaRPr lang="en-US" sz="1400" dirty="0"/>
          </a:p>
          <a:p>
            <a:pPr marL="342900" indent="-342900">
              <a:buFont typeface="+mj-lt"/>
              <a:buAutoNum type="arabicPeriod"/>
            </a:pPr>
            <a:r>
              <a:rPr lang="en-US" sz="1400" dirty="0"/>
              <a:t>Again, the courts can determine the existence of the controller’s company as a </a:t>
            </a:r>
            <a:r>
              <a:rPr lang="en-US" sz="1400" i="1" dirty="0"/>
              <a:t>legally relevant fact</a:t>
            </a:r>
            <a:r>
              <a:rPr lang="en-US" sz="1400" dirty="0"/>
              <a:t>.</a:t>
            </a:r>
          </a:p>
          <a:p>
            <a:pPr marL="342900" indent="-342900">
              <a:buFont typeface="+mj-lt"/>
              <a:buAutoNum type="arabicPeriod"/>
            </a:pPr>
            <a:r>
              <a:rPr lang="en-US" sz="1400" dirty="0"/>
              <a:t>Whether the company owes the 3P a legal duty </a:t>
            </a:r>
            <a:r>
              <a:rPr lang="en-US" sz="1400" b="1" i="1" u="sng" dirty="0"/>
              <a:t>depends on private law </a:t>
            </a:r>
            <a:r>
              <a:rPr lang="en-US" sz="1400" dirty="0"/>
              <a:t>(tort/equity &amp; trusts/agency).</a:t>
            </a:r>
          </a:p>
          <a:p>
            <a:pPr marL="342900" indent="-342900">
              <a:buFont typeface="+mj-lt"/>
              <a:buAutoNum type="arabicPeriod"/>
            </a:pPr>
            <a:r>
              <a:rPr lang="en-US" sz="1400" dirty="0"/>
              <a:t>No veil piercing involved. Company and controller are still separate legal persons.</a:t>
            </a:r>
          </a:p>
        </p:txBody>
      </p:sp>
      <p:sp>
        <p:nvSpPr>
          <p:cNvPr id="21" name="Rectangle: Rounded Corners 20">
            <a:extLst>
              <a:ext uri="{FF2B5EF4-FFF2-40B4-BE49-F238E27FC236}">
                <a16:creationId xmlns:a16="http://schemas.microsoft.com/office/drawing/2014/main" id="{D4C0C7FA-F53C-425F-8A4A-5904FE1C7BBE}"/>
              </a:ext>
            </a:extLst>
          </p:cNvPr>
          <p:cNvSpPr/>
          <p:nvPr/>
        </p:nvSpPr>
        <p:spPr>
          <a:xfrm>
            <a:off x="4129945" y="4680355"/>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Company</a:t>
            </a:r>
          </a:p>
        </p:txBody>
      </p:sp>
      <p:sp>
        <p:nvSpPr>
          <p:cNvPr id="22" name="Rectangle: Rounded Corners 21">
            <a:extLst>
              <a:ext uri="{FF2B5EF4-FFF2-40B4-BE49-F238E27FC236}">
                <a16:creationId xmlns:a16="http://schemas.microsoft.com/office/drawing/2014/main" id="{3A0E49C1-107B-4FA7-8E0B-4178C0D7F2E6}"/>
              </a:ext>
            </a:extLst>
          </p:cNvPr>
          <p:cNvSpPr/>
          <p:nvPr/>
        </p:nvSpPr>
        <p:spPr>
          <a:xfrm>
            <a:off x="7396531" y="4680355"/>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3P</a:t>
            </a:r>
          </a:p>
        </p:txBody>
      </p:sp>
      <p:sp>
        <p:nvSpPr>
          <p:cNvPr id="23" name="Rectangle: Rounded Corners 22">
            <a:extLst>
              <a:ext uri="{FF2B5EF4-FFF2-40B4-BE49-F238E27FC236}">
                <a16:creationId xmlns:a16="http://schemas.microsoft.com/office/drawing/2014/main" id="{54127ED2-A2D6-43FB-9B36-57EE9E9C31F4}"/>
              </a:ext>
            </a:extLst>
          </p:cNvPr>
          <p:cNvSpPr/>
          <p:nvPr/>
        </p:nvSpPr>
        <p:spPr>
          <a:xfrm>
            <a:off x="4129945" y="5863483"/>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Controller</a:t>
            </a:r>
          </a:p>
        </p:txBody>
      </p:sp>
      <p:cxnSp>
        <p:nvCxnSpPr>
          <p:cNvPr id="24" name="Straight Arrow Connector 23">
            <a:extLst>
              <a:ext uri="{FF2B5EF4-FFF2-40B4-BE49-F238E27FC236}">
                <a16:creationId xmlns:a16="http://schemas.microsoft.com/office/drawing/2014/main" id="{13900B23-410F-4AD1-8736-E1719FE75071}"/>
              </a:ext>
            </a:extLst>
          </p:cNvPr>
          <p:cNvCxnSpPr>
            <a:cxnSpLocks/>
            <a:stCxn id="21" idx="3"/>
            <a:endCxn id="22" idx="1"/>
          </p:cNvCxnSpPr>
          <p:nvPr/>
        </p:nvCxnSpPr>
        <p:spPr>
          <a:xfrm>
            <a:off x="5774995" y="4954675"/>
            <a:ext cx="1621536" cy="0"/>
          </a:xfrm>
          <a:prstGeom prst="straightConnector1">
            <a:avLst/>
          </a:prstGeom>
          <a:ln>
            <a:headEnd type="none"/>
            <a:tailEnd type="triangle"/>
          </a:ln>
        </p:spPr>
        <p:style>
          <a:lnRef idx="3">
            <a:schemeClr val="accent3"/>
          </a:lnRef>
          <a:fillRef idx="0">
            <a:schemeClr val="accent3"/>
          </a:fillRef>
          <a:effectRef idx="2">
            <a:schemeClr val="accent3"/>
          </a:effectRef>
          <a:fontRef idx="minor">
            <a:schemeClr val="tx1"/>
          </a:fontRef>
        </p:style>
      </p:cxnSp>
      <p:cxnSp>
        <p:nvCxnSpPr>
          <p:cNvPr id="26" name="Straight Arrow Connector 25">
            <a:extLst>
              <a:ext uri="{FF2B5EF4-FFF2-40B4-BE49-F238E27FC236}">
                <a16:creationId xmlns:a16="http://schemas.microsoft.com/office/drawing/2014/main" id="{3BA34AF5-A2BD-4A87-BE60-5E66C63FE27D}"/>
              </a:ext>
            </a:extLst>
          </p:cNvPr>
          <p:cNvCxnSpPr>
            <a:cxnSpLocks/>
            <a:stCxn id="23" idx="3"/>
            <a:endCxn id="22" idx="2"/>
          </p:cNvCxnSpPr>
          <p:nvPr/>
        </p:nvCxnSpPr>
        <p:spPr>
          <a:xfrm flipV="1">
            <a:off x="5774995" y="5228995"/>
            <a:ext cx="2444061" cy="908808"/>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6A2AEEE4-5ACB-4CAE-8F5A-7DD173D93259}"/>
              </a:ext>
            </a:extLst>
          </p:cNvPr>
          <p:cNvCxnSpPr>
            <a:cxnSpLocks/>
            <a:stCxn id="21" idx="2"/>
            <a:endCxn id="23" idx="0"/>
          </p:cNvCxnSpPr>
          <p:nvPr/>
        </p:nvCxnSpPr>
        <p:spPr>
          <a:xfrm>
            <a:off x="4952470" y="5228995"/>
            <a:ext cx="0" cy="634488"/>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6729D54B-C100-4439-AA5E-F723B5601475}"/>
              </a:ext>
            </a:extLst>
          </p:cNvPr>
          <p:cNvSpPr txBox="1"/>
          <p:nvPr/>
        </p:nvSpPr>
        <p:spPr>
          <a:xfrm>
            <a:off x="5535467" y="5171104"/>
            <a:ext cx="3296545" cy="461665"/>
          </a:xfrm>
          <a:prstGeom prst="rect">
            <a:avLst/>
          </a:prstGeom>
          <a:noFill/>
        </p:spPr>
        <p:txBody>
          <a:bodyPr wrap="square" rtlCol="0">
            <a:spAutoFit/>
          </a:bodyPr>
          <a:lstStyle/>
          <a:p>
            <a:r>
              <a:rPr lang="en-US" sz="1200" dirty="0"/>
              <a:t>2. Does private law create a legal obligation owed by company to 3P? If no, company not liable.</a:t>
            </a:r>
          </a:p>
        </p:txBody>
      </p:sp>
      <p:sp>
        <p:nvSpPr>
          <p:cNvPr id="29" name="Left Brace 28">
            <a:extLst>
              <a:ext uri="{FF2B5EF4-FFF2-40B4-BE49-F238E27FC236}">
                <a16:creationId xmlns:a16="http://schemas.microsoft.com/office/drawing/2014/main" id="{BD4748E5-4D26-46BE-9E95-0C5524D7AB62}"/>
              </a:ext>
            </a:extLst>
          </p:cNvPr>
          <p:cNvSpPr/>
          <p:nvPr/>
        </p:nvSpPr>
        <p:spPr>
          <a:xfrm rot="16200000">
            <a:off x="6543945" y="4364408"/>
            <a:ext cx="82094" cy="1525544"/>
          </a:xfrm>
          <a:prstGeom prst="leftBrace">
            <a:avLst>
              <a:gd name="adj1" fmla="val 93419"/>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6" name="TextBox 35">
            <a:extLst>
              <a:ext uri="{FF2B5EF4-FFF2-40B4-BE49-F238E27FC236}">
                <a16:creationId xmlns:a16="http://schemas.microsoft.com/office/drawing/2014/main" id="{ED06C951-B499-4D04-9C02-BDCF452ACB1A}"/>
              </a:ext>
            </a:extLst>
          </p:cNvPr>
          <p:cNvSpPr txBox="1"/>
          <p:nvPr/>
        </p:nvSpPr>
        <p:spPr>
          <a:xfrm>
            <a:off x="6251311" y="5885515"/>
            <a:ext cx="2488048" cy="461665"/>
          </a:xfrm>
          <a:prstGeom prst="rect">
            <a:avLst/>
          </a:prstGeom>
          <a:noFill/>
        </p:spPr>
        <p:txBody>
          <a:bodyPr wrap="square" rtlCol="0">
            <a:spAutoFit/>
          </a:bodyPr>
          <a:lstStyle/>
          <a:p>
            <a:r>
              <a:rPr lang="en-US" sz="1200" dirty="0"/>
              <a:t>1.  Pre-existing legal relationship between company and 3P</a:t>
            </a:r>
          </a:p>
        </p:txBody>
      </p:sp>
    </p:spTree>
    <p:extLst>
      <p:ext uri="{BB962C8B-B14F-4D97-AF65-F5344CB8AC3E}">
        <p14:creationId xmlns:p14="http://schemas.microsoft.com/office/powerpoint/2010/main" val="9389814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fontScale="92500"/>
          </a:bodyPr>
          <a:lstStyle/>
          <a:p>
            <a:pPr marL="0" indent="0">
              <a:buNone/>
            </a:pPr>
            <a:r>
              <a:rPr lang="en-US" sz="2100" b="1" i="1" dirty="0"/>
              <a:t>Prest v Petrodel Resources Ltd and others</a:t>
            </a:r>
            <a:r>
              <a:rPr lang="en-US" sz="2100" b="1" dirty="0"/>
              <a:t> [2013] UKSC 34 </a:t>
            </a:r>
          </a:p>
          <a:p>
            <a:r>
              <a:rPr lang="en-US" dirty="0"/>
              <a:t>The narrow reading of Lord Sumption’s dicta in </a:t>
            </a:r>
            <a:r>
              <a:rPr lang="en-US" i="1" dirty="0" err="1"/>
              <a:t>Prest</a:t>
            </a:r>
            <a:r>
              <a:rPr lang="en-US" dirty="0"/>
              <a:t> requiring there to be a pre-existing legal relationship between the controller and the 3P (and not the company and the 3P) has been countenanced recently in </a:t>
            </a:r>
            <a:r>
              <a:rPr lang="en-US" i="1" dirty="0" err="1"/>
              <a:t>Hurstwood</a:t>
            </a:r>
            <a:r>
              <a:rPr lang="en-US" i="1" dirty="0"/>
              <a:t> Properties (A) Ltd &amp; </a:t>
            </a:r>
            <a:r>
              <a:rPr lang="en-US" i="1" dirty="0" err="1"/>
              <a:t>Ors</a:t>
            </a:r>
            <a:r>
              <a:rPr lang="en-US" i="1" dirty="0"/>
              <a:t> v </a:t>
            </a:r>
            <a:r>
              <a:rPr lang="en-US" i="1" dirty="0" err="1"/>
              <a:t>Rossendale</a:t>
            </a:r>
            <a:r>
              <a:rPr lang="en-US" i="1" dirty="0"/>
              <a:t> Borough Council</a:t>
            </a:r>
            <a:r>
              <a:rPr lang="en-US" dirty="0"/>
              <a:t> [2021] UKSC 16.</a:t>
            </a:r>
          </a:p>
          <a:p>
            <a:r>
              <a:rPr lang="en-US" dirty="0"/>
              <a:t>At [72]: “Even if there is an “evasion principle” which may in “a small residual category of cases” (per Lord Sumption) justify holding a company liable for breach of an obligation owed by its controlling shareholder, </a:t>
            </a:r>
            <a:r>
              <a:rPr lang="en-US" b="1" i="1" dirty="0"/>
              <a:t>we are not ourselves convinced that there is any real scope for applying such a principle in the opposite direction so as hold a person who owns or controls a company liable for breach of an obligation which has only ever been undertaken by the company itself</a:t>
            </a:r>
            <a:r>
              <a:rPr lang="en-US" dirty="0"/>
              <a:t>.”</a:t>
            </a:r>
          </a:p>
          <a:p>
            <a:r>
              <a:rPr lang="en-US" dirty="0"/>
              <a:t>At [73]: “That analysis [by Lord Sumption in </a:t>
            </a:r>
            <a:r>
              <a:rPr lang="en-US" i="1" dirty="0" err="1"/>
              <a:t>Prest</a:t>
            </a:r>
            <a:r>
              <a:rPr lang="en-US" dirty="0"/>
              <a:t>], with which we respectfully agree, </a:t>
            </a:r>
            <a:r>
              <a:rPr lang="en-US" b="1" i="1" dirty="0"/>
              <a:t>seems to us to leave very little room for reliance on the “evasion principle” to impose upon the controller of a company a fresh liability incurred by the company as distinct from its controller</a:t>
            </a:r>
            <a:r>
              <a:rPr lang="en-US" dirty="0"/>
              <a:t>…”</a:t>
            </a:r>
          </a:p>
          <a:p>
            <a:r>
              <a:rPr lang="en-US" dirty="0"/>
              <a:t>In other words, the doctrine in </a:t>
            </a:r>
            <a:r>
              <a:rPr lang="en-US" i="1" dirty="0" err="1"/>
              <a:t>Prest</a:t>
            </a:r>
            <a:r>
              <a:rPr lang="en-US" dirty="0"/>
              <a:t> </a:t>
            </a:r>
            <a:r>
              <a:rPr lang="en-US" b="1" i="1" dirty="0"/>
              <a:t>would ostensibly only violate “entity shielding”, but not “limited liability”!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10950377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fontScale="92500" lnSpcReduction="10000"/>
          </a:bodyPr>
          <a:lstStyle/>
          <a:p>
            <a:pPr marL="0" indent="0">
              <a:buNone/>
            </a:pPr>
            <a:r>
              <a:rPr lang="en-US" sz="2100" b="1" i="1" dirty="0"/>
              <a:t>Prest v Petrodel Resources Ltd and others</a:t>
            </a:r>
            <a:r>
              <a:rPr lang="en-US" sz="2100" b="1" dirty="0"/>
              <a:t> [2013] UKSC 34 </a:t>
            </a:r>
          </a:p>
          <a:p>
            <a:r>
              <a:rPr lang="en-US" sz="1900" b="1" dirty="0"/>
              <a:t>Lord Sumption</a:t>
            </a:r>
          </a:p>
          <a:p>
            <a:pPr lvl="1"/>
            <a:r>
              <a:rPr lang="en-US" sz="1900" dirty="0"/>
              <a:t>Cites </a:t>
            </a:r>
            <a:r>
              <a:rPr lang="en-US" sz="1900" i="1" dirty="0"/>
              <a:t>Gilford Motor Co Ltd v Horne </a:t>
            </a:r>
            <a:r>
              <a:rPr lang="en-US" sz="1900" dirty="0"/>
              <a:t>[1933] Ch 935 and </a:t>
            </a:r>
            <a:r>
              <a:rPr lang="en-US" sz="1900" i="1" dirty="0"/>
              <a:t>Jones v Lipman </a:t>
            </a:r>
            <a:r>
              <a:rPr lang="en-US" sz="1900" dirty="0"/>
              <a:t>[1962] 1 WLR 832 as providing support for his legal proposition (see [29] to [30])</a:t>
            </a:r>
          </a:p>
          <a:p>
            <a:pPr lvl="1"/>
            <a:r>
              <a:rPr lang="en-US" sz="1900" dirty="0"/>
              <a:t>In </a:t>
            </a:r>
            <a:r>
              <a:rPr lang="en-US" sz="1900" i="1" dirty="0"/>
              <a:t>Gilford</a:t>
            </a:r>
            <a:r>
              <a:rPr lang="en-US" sz="1900" dirty="0"/>
              <a:t>, Mr Horne was the MD of Gilford Motor Co. His contract of employment precluded him being engaged in any competing business in a specified geographical area for 5 years after the end of his employment. He left Gilford and carried on a competing business in the area. Later, he formed a company JM Horne &amp; Co and transferred the business to the company. The court restrained JM Horne from engaging in the competing business.</a:t>
            </a:r>
          </a:p>
          <a:p>
            <a:pPr lvl="1"/>
            <a:r>
              <a:rPr lang="en-US" sz="1900" dirty="0"/>
              <a:t>In </a:t>
            </a:r>
            <a:r>
              <a:rPr lang="en-US" sz="1900" i="1" dirty="0"/>
              <a:t>Jones</a:t>
            </a:r>
            <a:r>
              <a:rPr lang="en-US" sz="1900" dirty="0"/>
              <a:t>, Mr Lipman sold a property to the plaintiffs for 5250 pounds, and then tried to avoid the deal on hindsight by selling the land to a company for 3000 pounds. The court ordered specific performance notwithstanding the transfer.</a:t>
            </a:r>
          </a:p>
          <a:p>
            <a:pPr lvl="1"/>
            <a:r>
              <a:rPr lang="en-US" sz="1900" dirty="0"/>
              <a:t>Lord Sumption viewed both cases as applications of the “evasion principle”.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27278091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a:bodyPr>
          <a:lstStyle/>
          <a:p>
            <a:pPr marL="0" indent="0">
              <a:buNone/>
            </a:pPr>
            <a:r>
              <a:rPr lang="en-US" sz="2100" b="1" i="1" dirty="0"/>
              <a:t>Prest v Petrodel Resources Ltd and others</a:t>
            </a:r>
            <a:r>
              <a:rPr lang="en-US" sz="2100" b="1" dirty="0"/>
              <a:t> [2013] UKSC 34 </a:t>
            </a:r>
          </a:p>
          <a:p>
            <a:r>
              <a:rPr lang="en-US" sz="1900" b="1" dirty="0"/>
              <a:t>Lord Sumption</a:t>
            </a:r>
          </a:p>
          <a:p>
            <a:pPr lvl="1"/>
            <a:r>
              <a:rPr lang="en-US" sz="1900" dirty="0"/>
              <a:t>C.f. </a:t>
            </a:r>
            <a:r>
              <a:rPr lang="en-US" sz="1900" i="1" dirty="0"/>
              <a:t>Gencor ACP Ltd v Dalby </a:t>
            </a:r>
            <a:r>
              <a:rPr lang="en-US" sz="1900" dirty="0"/>
              <a:t>[2000] 2 BCLC 734, where Mr Dalby purportedly made a secret profit (breaching his fiduciary duties as a director of Gencor) and paid the profit to a third party company under his control, Burnstead. Lord Sumption noted that on the facts, both Mr Dalby and Burnstead were </a:t>
            </a:r>
            <a:r>
              <a:rPr lang="en-US" sz="1900" i="1" dirty="0"/>
              <a:t>independently liable to account</a:t>
            </a:r>
            <a:r>
              <a:rPr lang="en-US" sz="1900" dirty="0"/>
              <a:t> to Gencor (on equitable principles), even if they were distinct legal persons. </a:t>
            </a:r>
          </a:p>
          <a:p>
            <a:pPr lvl="1"/>
            <a:r>
              <a:rPr lang="en-US" sz="1900" dirty="0"/>
              <a:t>Thus, the court </a:t>
            </a:r>
            <a:r>
              <a:rPr lang="en-US" sz="1900" i="1" dirty="0"/>
              <a:t>refused to be deterred by the legal personality of the company from finding the true facts about its legal relationship </a:t>
            </a:r>
            <a:r>
              <a:rPr lang="en-US" sz="1900" dirty="0"/>
              <a:t>with Mr. Darby.</a:t>
            </a:r>
          </a:p>
          <a:p>
            <a:pPr lvl="1"/>
            <a:r>
              <a:rPr lang="en-US" sz="1900" dirty="0"/>
              <a:t>The same would apply even if Burnstead had been a natural person, and not a company.</a:t>
            </a:r>
          </a:p>
          <a:p>
            <a:pPr lvl="1"/>
            <a:r>
              <a:rPr lang="en-US" sz="1900" dirty="0"/>
              <a:t>Lord Sumption viewed this as an application of the “concealment principle”.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44</a:t>
            </a:fld>
            <a:endParaRPr lang="en-US" dirty="0"/>
          </a:p>
        </p:txBody>
      </p:sp>
    </p:spTree>
    <p:extLst>
      <p:ext uri="{BB962C8B-B14F-4D97-AF65-F5344CB8AC3E}">
        <p14:creationId xmlns:p14="http://schemas.microsoft.com/office/powerpoint/2010/main" val="4619448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a:bodyPr>
          <a:lstStyle/>
          <a:p>
            <a:pPr marL="0" indent="0">
              <a:buNone/>
            </a:pPr>
            <a:r>
              <a:rPr lang="en-US" sz="2100" b="1" i="1" dirty="0"/>
              <a:t>Prest v Petrodel Resources Ltd and others</a:t>
            </a:r>
            <a:r>
              <a:rPr lang="en-US" sz="2100" b="1" dirty="0"/>
              <a:t> [2013] UKSC 34 </a:t>
            </a:r>
          </a:p>
          <a:p>
            <a:r>
              <a:rPr lang="en-US" sz="1900" dirty="0"/>
              <a:t>The correctness of characterizing </a:t>
            </a:r>
            <a:r>
              <a:rPr lang="en-US" sz="1900" i="1" dirty="0"/>
              <a:t>Gilford Motors </a:t>
            </a:r>
            <a:r>
              <a:rPr lang="en-US" sz="1900" dirty="0"/>
              <a:t>and </a:t>
            </a:r>
            <a:r>
              <a:rPr lang="en-US" sz="1900" i="1" dirty="0"/>
              <a:t>Jones</a:t>
            </a:r>
            <a:r>
              <a:rPr lang="en-US" sz="1900" dirty="0"/>
              <a:t> as examples of veil piercing has been doubted.</a:t>
            </a:r>
          </a:p>
          <a:p>
            <a:r>
              <a:rPr lang="en-US" sz="1900" dirty="0"/>
              <a:t>See Tjio et.al (2015) at pp.180: “equitable relief …[may be] granted against a company that was used by its controller to commit a continuing contractual breach.”</a:t>
            </a:r>
          </a:p>
          <a:p>
            <a:pPr lvl="1"/>
            <a:r>
              <a:rPr lang="en-US" sz="1700" dirty="0"/>
              <a:t>E.g. if Horne’s wife had owned the business instead (of the company), she might have been restrained instead.</a:t>
            </a:r>
          </a:p>
          <a:p>
            <a:r>
              <a:rPr lang="en-US" sz="1900" dirty="0"/>
              <a:t>More pertinently, Lord Neuberger doubted Lord Sumption’s reasoning, but agreed with its overall conclusion…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45</a:t>
            </a:fld>
            <a:endParaRPr lang="en-US" dirty="0"/>
          </a:p>
        </p:txBody>
      </p:sp>
    </p:spTree>
    <p:extLst>
      <p:ext uri="{BB962C8B-B14F-4D97-AF65-F5344CB8AC3E}">
        <p14:creationId xmlns:p14="http://schemas.microsoft.com/office/powerpoint/2010/main" val="23204122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a:bodyPr>
          <a:lstStyle/>
          <a:p>
            <a:pPr marL="0" indent="0">
              <a:buNone/>
            </a:pPr>
            <a:r>
              <a:rPr lang="en-US" sz="2100" b="1" i="1" dirty="0"/>
              <a:t>Prest v Petrodel Resources Ltd and others</a:t>
            </a:r>
            <a:r>
              <a:rPr lang="en-US" sz="2100" b="1" dirty="0"/>
              <a:t> [2013] UKSC 34 </a:t>
            </a:r>
          </a:p>
          <a:p>
            <a:r>
              <a:rPr lang="en-US" sz="1900" b="1" dirty="0"/>
              <a:t>Lord Neuberger</a:t>
            </a:r>
          </a:p>
          <a:p>
            <a:pPr lvl="1"/>
            <a:r>
              <a:rPr lang="en-US" sz="1900" dirty="0"/>
              <a:t>At [71]: “In any event, it seems to me that the decision in the </a:t>
            </a:r>
            <a:r>
              <a:rPr lang="en-US" sz="1900" i="1" dirty="0"/>
              <a:t>Gilford Motor </a:t>
            </a:r>
            <a:r>
              <a:rPr lang="en-US" sz="1900" dirty="0"/>
              <a:t>case that an injunction should be granted against the company was amply justified on the basis that the company was Horne’s agent for the purpose of carrying on the business (just as his wife would have been, if he had used her as the “cloak”); therefore, if an injunction was justified against Horne, it was justified against the company. There is nothing in the judgments in the Gilford Motor case to suggest that any member of the Court of Appeal thought that he was making new law, let alone cutting into the well established and simple principle laid down in </a:t>
            </a:r>
            <a:r>
              <a:rPr lang="en-US" sz="1900" i="1" dirty="0"/>
              <a:t>Salomon v A Salomon &amp; Co Ltd </a:t>
            </a:r>
            <a:r>
              <a:rPr lang="en-US" sz="1900" dirty="0"/>
              <a:t>[1897] AC22.”</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46</a:t>
            </a:fld>
            <a:endParaRPr lang="en-US" dirty="0"/>
          </a:p>
        </p:txBody>
      </p:sp>
    </p:spTree>
    <p:extLst>
      <p:ext uri="{BB962C8B-B14F-4D97-AF65-F5344CB8AC3E}">
        <p14:creationId xmlns:p14="http://schemas.microsoft.com/office/powerpoint/2010/main" val="37653562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fontScale="92500" lnSpcReduction="10000"/>
          </a:bodyPr>
          <a:lstStyle/>
          <a:p>
            <a:pPr marL="0" indent="0">
              <a:buNone/>
            </a:pPr>
            <a:r>
              <a:rPr lang="en-US" sz="2100" b="1" i="1" dirty="0"/>
              <a:t>Prest v Petrodel Resources Ltd and others</a:t>
            </a:r>
            <a:r>
              <a:rPr lang="en-US" sz="2100" b="1" dirty="0"/>
              <a:t> [2013] UKSC 34 </a:t>
            </a:r>
          </a:p>
          <a:p>
            <a:r>
              <a:rPr lang="en-US" sz="1900" b="1" dirty="0"/>
              <a:t>Lord Neuberger</a:t>
            </a:r>
          </a:p>
          <a:p>
            <a:pPr lvl="1"/>
            <a:r>
              <a:rPr lang="en-US" sz="1900" dirty="0"/>
              <a:t>At [73]: “As for </a:t>
            </a:r>
            <a:r>
              <a:rPr lang="en-US" sz="1900" i="1" dirty="0"/>
              <a:t>Jones v Lipman </a:t>
            </a:r>
            <a:r>
              <a:rPr lang="en-US" sz="1900" dirty="0"/>
              <a:t>[1962] 1 WLR 832, I am unconvinced that it was necessary for Russell J to invoke the doctrine in order to justify an effective order for specific performance, as sought by the plaintiffs in that case. An order for specific performance would have required Lipman not merely to convey the property in question to the plaintiffs, but to do everything which was reasonably within his power to ensure that the property was so conveyed: see e g </a:t>
            </a:r>
            <a:r>
              <a:rPr lang="en-US" sz="1900" i="1" dirty="0"/>
              <a:t>Wroth v Tyler </a:t>
            </a:r>
            <a:r>
              <a:rPr lang="en-US" sz="1900" dirty="0"/>
              <a:t>[1974] Ch 30, 47—51. Lipman and an employee of his solicitors were the sole shareholders and directors of the company, and its sole liability appears to have been a loan of £1,500 to a bank (borrowed to meet half the £3,000 which it paid for the property). In those circumstances, it seems clear that Lipman could have compelled the company to convey the property to the plaintiffs (on the basis that he would have to account to the company for the purchase price, which would have ensured that the bank was in no way prejudiced). Indeed, I consider that the company could fairly have been described and treated as being Lipman’s “creature”, without in any way cutting into the principle established in </a:t>
            </a:r>
            <a:r>
              <a:rPr lang="en-US" sz="1900" i="1" dirty="0"/>
              <a:t>Salomon v A Salomon &amp; Co</a:t>
            </a:r>
            <a:r>
              <a:rPr lang="en-US" sz="1900" dirty="0"/>
              <a:t> Ltd [1897] AC22..”</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47</a:t>
            </a:fld>
            <a:endParaRPr lang="en-US" dirty="0"/>
          </a:p>
        </p:txBody>
      </p:sp>
    </p:spTree>
    <p:extLst>
      <p:ext uri="{BB962C8B-B14F-4D97-AF65-F5344CB8AC3E}">
        <p14:creationId xmlns:p14="http://schemas.microsoft.com/office/powerpoint/2010/main" val="38462677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a:bodyPr>
          <a:lstStyle/>
          <a:p>
            <a:pPr marL="0" indent="0">
              <a:buNone/>
            </a:pPr>
            <a:r>
              <a:rPr lang="en-US" sz="2100" b="1" i="1" dirty="0"/>
              <a:t>Prest v Petrodel Resources Ltd and others</a:t>
            </a:r>
            <a:r>
              <a:rPr lang="en-US" sz="2100" b="1" dirty="0"/>
              <a:t> [2013] UKSC 34 </a:t>
            </a:r>
          </a:p>
          <a:p>
            <a:r>
              <a:rPr lang="en-US" sz="1900" b="1" dirty="0"/>
              <a:t>Lord Neuberger</a:t>
            </a:r>
          </a:p>
          <a:p>
            <a:pPr lvl="1"/>
            <a:r>
              <a:rPr lang="en-US" sz="1900" dirty="0"/>
              <a:t>At [81]: “Having read what Lord Sumption JSC says in his judgment… I am persuaded by his formulation in para 35, namely that the doctrine should only be invoked where “</a:t>
            </a:r>
            <a:r>
              <a:rPr lang="en-US" sz="1900" i="1" dirty="0"/>
              <a:t>a person is under an existing legal obligation or liability or subject to an existing legal restriction which he deliberately evades or whose enforcement he deliberately frustrates by interposing a company under his control</a:t>
            </a:r>
            <a:r>
              <a:rPr lang="en-US" sz="19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48</a:t>
            </a:fld>
            <a:endParaRPr lang="en-US" dirty="0"/>
          </a:p>
        </p:txBody>
      </p:sp>
    </p:spTree>
    <p:extLst>
      <p:ext uri="{BB962C8B-B14F-4D97-AF65-F5344CB8AC3E}">
        <p14:creationId xmlns:p14="http://schemas.microsoft.com/office/powerpoint/2010/main" val="18440251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lnSpcReduction="10000"/>
          </a:bodyPr>
          <a:lstStyle/>
          <a:p>
            <a:pPr marL="0" indent="0">
              <a:buNone/>
            </a:pPr>
            <a:r>
              <a:rPr lang="en-US" sz="2100" b="1" i="1" dirty="0"/>
              <a:t>Prest v Petrodel Resources Ltd and others</a:t>
            </a:r>
            <a:r>
              <a:rPr lang="en-US" sz="2100" b="1" dirty="0"/>
              <a:t> [2013] UKSC 34 </a:t>
            </a:r>
          </a:p>
          <a:p>
            <a:r>
              <a:rPr lang="en-US" sz="1900" dirty="0"/>
              <a:t>See </a:t>
            </a:r>
            <a:r>
              <a:rPr lang="en-US" sz="1900" i="1" dirty="0"/>
              <a:t>Simgood Pte Ltd v MLC Shipbuilding </a:t>
            </a:r>
            <a:r>
              <a:rPr lang="en-US" sz="1900" dirty="0"/>
              <a:t>[2015] SGHC 303's characterization of </a:t>
            </a:r>
            <a:r>
              <a:rPr lang="en-US" sz="1900" i="1" dirty="0"/>
              <a:t>Prest v Petrodel</a:t>
            </a:r>
            <a:r>
              <a:rPr lang="en-US" sz="1900" dirty="0"/>
              <a:t>: </a:t>
            </a:r>
          </a:p>
          <a:p>
            <a:pPr lvl="1"/>
            <a:r>
              <a:rPr lang="en-US" sz="1900" dirty="0"/>
              <a:t>At [201]: “Although Lord Neuberger PSC endorsed and accepted Lord Sumption JSC’s analysis (at [81]), the other members of the UK Supreme Court did not do so without qualification. Baroness Hale JSC (with whom Lord Wilson JSC agreed) queried whether it is indeed possible to classify all of the cases neatly into instances of applying either the concealment or the evasion principle (at [92]). Lord Mance JSC was concerned that it may be dangerous to foreclose all possible situations in which the corporate veil may be pierced apart from those grounded in the evasion principle (at [100]). Lord Clarke JSC agreed with Lord Mance JSC on this point and added that the distinction between concealment and evasion should not be adopted definitively unless and until the court had heard detailed submissions on it (at [103]). Lord Walker saw piercing the corporate veil not as a coherent doctrine at all but as a label to describe disparate cases which recognise an apparent exception to the doctrine of a company’s separate legal personality with perhaps a small residual category in which the doctrine operates independently of other legal doctrines (at [106]).”</a:t>
            </a:r>
            <a:endParaRPr lang="en-US" sz="1900" b="1"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49</a:t>
            </a:fld>
            <a:endParaRPr lang="en-US" dirty="0"/>
          </a:p>
        </p:txBody>
      </p:sp>
    </p:spTree>
    <p:extLst>
      <p:ext uri="{BB962C8B-B14F-4D97-AF65-F5344CB8AC3E}">
        <p14:creationId xmlns:p14="http://schemas.microsoft.com/office/powerpoint/2010/main" val="1330126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lstStyle/>
          <a:p>
            <a:pPr marL="0" indent="0">
              <a:buNone/>
            </a:pPr>
            <a:r>
              <a:rPr lang="en-US" b="1" i="1" dirty="0"/>
              <a:t>Re FG (Films) Ltd </a:t>
            </a:r>
            <a:r>
              <a:rPr lang="en-US" b="1" dirty="0"/>
              <a:t>[1953] 1 W.L.R. 483</a:t>
            </a:r>
          </a:p>
          <a:p>
            <a:r>
              <a:rPr lang="en-US" b="1" dirty="0"/>
              <a:t>Held: </a:t>
            </a:r>
            <a:r>
              <a:rPr lang="en-US" dirty="0"/>
              <a:t>The Courts held that FGF was a “sham or façade” as the company was not the maker of the film</a:t>
            </a:r>
          </a:p>
          <a:p>
            <a:r>
              <a:rPr lang="en-US" dirty="0"/>
              <a:t>Therefore, the court pierced the company veil to make FGF prohibited from enjoying the subsidy provided for British films as the film was not made by a British company (i.e. it was made by FGI, an American company) instead.</a:t>
            </a:r>
          </a:p>
          <a:p>
            <a:r>
              <a:rPr lang="en-US" i="1" dirty="0"/>
              <a:t>Quare</a:t>
            </a:r>
            <a:r>
              <a:rPr lang="en-US" dirty="0"/>
              <a:t>: Does this distinction correspond to the concealment/evasion principle in </a:t>
            </a:r>
            <a:r>
              <a:rPr lang="en-US" i="1" dirty="0"/>
              <a:t>Prest vs Petrodel </a:t>
            </a:r>
            <a:r>
              <a:rPr lang="en-US" dirty="0"/>
              <a:t>[2013] UKSC 34?</a:t>
            </a:r>
          </a:p>
          <a:p>
            <a:pPr lvl="1"/>
            <a:r>
              <a:rPr lang="en-US" dirty="0"/>
              <a:t>See also </a:t>
            </a:r>
            <a:r>
              <a:rPr lang="en-US" i="1" dirty="0"/>
              <a:t>DHN Food Distributors Ltd v Tower Hamlets LBC</a:t>
            </a:r>
            <a:r>
              <a:rPr lang="en-US" dirty="0"/>
              <a:t> [1976] 1 W.L.R. 852 CA</a:t>
            </a:r>
          </a:p>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spTree>
    <p:extLst>
      <p:ext uri="{BB962C8B-B14F-4D97-AF65-F5344CB8AC3E}">
        <p14:creationId xmlns:p14="http://schemas.microsoft.com/office/powerpoint/2010/main" val="4052211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rmAutofit/>
          </a:bodyPr>
          <a:lstStyle/>
          <a:p>
            <a:r>
              <a:rPr lang="en-US" sz="2400" dirty="0"/>
              <a:t>After </a:t>
            </a:r>
            <a:r>
              <a:rPr lang="en-US" sz="2400" i="1" dirty="0"/>
              <a:t>Prest v Petrodel</a:t>
            </a:r>
            <a:r>
              <a:rPr lang="en-US" sz="2400" dirty="0"/>
              <a:t>, it is arguable that the law on veil piercing (in the UK) is thereby limited to categories in which the “evasion principle” applies</a:t>
            </a:r>
          </a:p>
          <a:p>
            <a:r>
              <a:rPr lang="en-US" sz="2400" dirty="0"/>
              <a:t>In Singapore, this suggestion </a:t>
            </a:r>
            <a:r>
              <a:rPr lang="en-US" sz="2400" b="1" i="1" dirty="0"/>
              <a:t>has been endorsed </a:t>
            </a:r>
            <a:r>
              <a:rPr lang="en-US" sz="2400" dirty="0"/>
              <a:t>on a number of occasions but academics have argued that in no case has the principles in Prest actually applied (for a contrasting view, see </a:t>
            </a:r>
            <a:r>
              <a:rPr lang="en-US" sz="2400" i="1" dirty="0"/>
              <a:t>Singapore Tourism Board v Children’s Media Ltd</a:t>
            </a:r>
            <a:r>
              <a:rPr lang="en-US" sz="2400" dirty="0"/>
              <a:t> [2008] 3 SLR(R) 981 – HC decision and </a:t>
            </a:r>
            <a:r>
              <a:rPr lang="da-DK" sz="2400" i="1" dirty="0"/>
              <a:t>TDS v TDT </a:t>
            </a:r>
            <a:r>
              <a:rPr lang="da-DK" sz="2400" dirty="0"/>
              <a:t>[2015] SGHCF 7</a:t>
            </a:r>
            <a:r>
              <a:rPr lang="en-US" sz="2400" dirty="0"/>
              <a:t>)</a:t>
            </a:r>
          </a:p>
          <a:p>
            <a:pPr lvl="1"/>
            <a:r>
              <a:rPr lang="en-US" sz="2200" i="1" dirty="0"/>
              <a:t>Manuchar Steel Hong Kong Ltd v Star Pacific Line Pte Ltd </a:t>
            </a:r>
            <a:r>
              <a:rPr lang="en-US" sz="2200" dirty="0"/>
              <a:t>[2014] SGHC 181(see [95])</a:t>
            </a:r>
          </a:p>
          <a:p>
            <a:pPr lvl="1"/>
            <a:r>
              <a:rPr lang="en-US" sz="2200" i="1" dirty="0"/>
              <a:t>Total English Learning Global Pte Ltd v Kids Counsel Pte Ltd</a:t>
            </a:r>
            <a:r>
              <a:rPr lang="en-US" sz="2200" dirty="0"/>
              <a:t> [2014] SGHC 258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50</a:t>
            </a:fld>
            <a:endParaRPr lang="en-US" dirty="0"/>
          </a:p>
        </p:txBody>
      </p:sp>
    </p:spTree>
    <p:extLst>
      <p:ext uri="{BB962C8B-B14F-4D97-AF65-F5344CB8AC3E}">
        <p14:creationId xmlns:p14="http://schemas.microsoft.com/office/powerpoint/2010/main" val="32255586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rmAutofit/>
          </a:bodyPr>
          <a:lstStyle/>
          <a:p>
            <a:r>
              <a:rPr lang="en-US" sz="2400" i="1" dirty="0"/>
              <a:t>Goh Chan Peng v Beyonics Technology Ltd</a:t>
            </a:r>
            <a:r>
              <a:rPr lang="en-US" sz="2400" dirty="0"/>
              <a:t> [2017] SGCA 40 </a:t>
            </a:r>
            <a:r>
              <a:rPr lang="en-US" sz="2400" b="1" i="1" u="sng" dirty="0"/>
              <a:t>marks the first time the Court of Appeal has endorsed the principle of abuse of the corporate form </a:t>
            </a:r>
            <a:r>
              <a:rPr lang="en-US" sz="2400" dirty="0"/>
              <a:t>as the basis for corporate veil piercing.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51</a:t>
            </a:fld>
            <a:endParaRPr lang="en-US" dirty="0"/>
          </a:p>
        </p:txBody>
      </p:sp>
    </p:spTree>
    <p:extLst>
      <p:ext uri="{BB962C8B-B14F-4D97-AF65-F5344CB8AC3E}">
        <p14:creationId xmlns:p14="http://schemas.microsoft.com/office/powerpoint/2010/main" val="6180401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fontScale="92500" lnSpcReduction="10000"/>
          </a:bodyPr>
          <a:lstStyle/>
          <a:p>
            <a:pPr marL="0" indent="0">
              <a:buNone/>
            </a:pPr>
            <a:r>
              <a:rPr lang="en-US" sz="2100" b="1" i="1" dirty="0"/>
              <a:t>Goh Chan Peng v Beyonics Technology Ltd </a:t>
            </a:r>
            <a:r>
              <a:rPr lang="en-US" sz="2100" b="1" dirty="0"/>
              <a:t>[2017] SGCA 40</a:t>
            </a:r>
            <a:endParaRPr lang="da-DK" sz="2100" b="1" dirty="0"/>
          </a:p>
          <a:p>
            <a:r>
              <a:rPr lang="en-US" sz="2100" b="1" dirty="0"/>
              <a:t>Facts:</a:t>
            </a:r>
            <a:endParaRPr lang="en-US" sz="2100" dirty="0"/>
          </a:p>
          <a:p>
            <a:pPr lvl="1"/>
            <a:r>
              <a:rPr lang="en-US" sz="1900" dirty="0"/>
              <a:t>The plaintiff asserted that the </a:t>
            </a:r>
            <a:r>
              <a:rPr lang="en-US" sz="1900" i="1" dirty="0"/>
              <a:t>holding company </a:t>
            </a:r>
            <a:r>
              <a:rPr lang="en-US" sz="1900" dirty="0"/>
              <a:t>in a group of companies could claim for loss suffered by a subsidiary in the group. </a:t>
            </a:r>
          </a:p>
          <a:p>
            <a:pPr lvl="1"/>
            <a:r>
              <a:rPr lang="en-US" sz="1900" dirty="0"/>
              <a:t>The rationale was that the holding company was in a position to direct and control the application of the cash and profits of its subsidiaries. </a:t>
            </a:r>
          </a:p>
          <a:p>
            <a:r>
              <a:rPr lang="en-US" sz="2100" b="1" dirty="0"/>
              <a:t>Held:</a:t>
            </a:r>
            <a:r>
              <a:rPr lang="en-US" sz="2100" dirty="0"/>
              <a:t> </a:t>
            </a:r>
          </a:p>
          <a:p>
            <a:pPr lvl="1"/>
            <a:r>
              <a:rPr lang="en-US" sz="1900" dirty="0"/>
              <a:t>The Court of Appeal held that a holding company could not claim for the loss suffered by its subsidiary </a:t>
            </a:r>
            <a:r>
              <a:rPr lang="en-US" sz="1900" i="1" dirty="0"/>
              <a:t>even if consolidated accounts were prepared for the whole corporate group</a:t>
            </a:r>
            <a:r>
              <a:rPr lang="en-US" sz="1900" dirty="0"/>
              <a:t>.</a:t>
            </a:r>
          </a:p>
          <a:p>
            <a:pPr lvl="1"/>
            <a:r>
              <a:rPr lang="en-US" sz="1900" dirty="0"/>
              <a:t>The Court of Appeal reiterated that the “single economic entity” concept was not recognized in Singapore company law. It held that it was difficult to reconcile this concept with the restrictive approach to veil piercing, which is </a:t>
            </a:r>
            <a:r>
              <a:rPr lang="en-US" sz="1900" i="1" dirty="0"/>
              <a:t>justified by abuse of the corporate form</a:t>
            </a:r>
            <a:r>
              <a:rPr lang="en-US" sz="1900" dirty="0"/>
              <a:t> or </a:t>
            </a:r>
            <a:r>
              <a:rPr lang="en-US" sz="1900" i="1" dirty="0"/>
              <a:t>to give effect to a particular legislative provision</a:t>
            </a:r>
            <a:r>
              <a:rPr lang="en-US" sz="1900"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52</a:t>
            </a:fld>
            <a:endParaRPr lang="en-US" dirty="0"/>
          </a:p>
        </p:txBody>
      </p:sp>
    </p:spTree>
    <p:extLst>
      <p:ext uri="{BB962C8B-B14F-4D97-AF65-F5344CB8AC3E}">
        <p14:creationId xmlns:p14="http://schemas.microsoft.com/office/powerpoint/2010/main" val="11968432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a:bodyPr>
          <a:lstStyle/>
          <a:p>
            <a:pPr marL="0" indent="0">
              <a:buNone/>
            </a:pPr>
            <a:r>
              <a:rPr lang="en-US" sz="2100" b="1" i="1" dirty="0"/>
              <a:t>Goh Chan Peng v Beyonics Technology Ltd </a:t>
            </a:r>
            <a:r>
              <a:rPr lang="en-US" sz="2100" b="1" dirty="0"/>
              <a:t>[2017] SGCA 40</a:t>
            </a:r>
            <a:endParaRPr lang="da-DK" sz="2100" b="1" dirty="0"/>
          </a:p>
          <a:p>
            <a:r>
              <a:rPr lang="en-US" sz="1900" dirty="0"/>
              <a:t>At [69] to [75]: “[t]he single economic entity concept was not recognised by Singapore law or by the common law generally. …. </a:t>
            </a:r>
            <a:r>
              <a:rPr lang="en-US" sz="1900" b="1" i="1" dirty="0"/>
              <a:t>The mere fact that accounts are consolidated on a group basis for reporting purposes does not detract from the reality that the profits (and losses) of each separate company are still that company’s own profits and losses</a:t>
            </a:r>
            <a:r>
              <a:rPr lang="en-US" sz="1900" dirty="0"/>
              <a:t>….The single economic entity concept is also difficult to reconcile with the restricted approach to the piercing of the corporate veil which is a feature of the common law (see Manuchar Steel at [96]). </a:t>
            </a:r>
            <a:r>
              <a:rPr lang="en-US" sz="1900" b="1" i="1" u="sng" dirty="0"/>
              <a:t>Generally, piercing the veil is justified by abuse of the corporate form or if it is necessary for the veil to be lifted to give effect to a legislative provision </a:t>
            </a:r>
            <a:r>
              <a:rPr lang="en-US" sz="1900" dirty="0"/>
              <a:t>(see Walter Woon at para 2.84); but neither situation exists here.”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53</a:t>
            </a:fld>
            <a:endParaRPr lang="en-US" dirty="0"/>
          </a:p>
        </p:txBody>
      </p:sp>
    </p:spTree>
    <p:extLst>
      <p:ext uri="{BB962C8B-B14F-4D97-AF65-F5344CB8AC3E}">
        <p14:creationId xmlns:p14="http://schemas.microsoft.com/office/powerpoint/2010/main" val="25945623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rmAutofit/>
          </a:bodyPr>
          <a:lstStyle/>
          <a:p>
            <a:r>
              <a:rPr lang="en-US" sz="2400" dirty="0"/>
              <a:t>Finally, recent developments to the law on veil piercing have confirmed that the exact implementation/application of </a:t>
            </a:r>
            <a:r>
              <a:rPr lang="en-US" sz="2400" i="1" dirty="0"/>
              <a:t>Prest</a:t>
            </a:r>
            <a:r>
              <a:rPr lang="en-US" sz="2400" dirty="0"/>
              <a:t> in Singapore remains </a:t>
            </a:r>
            <a:r>
              <a:rPr lang="en-US" sz="2400" b="1" i="1" dirty="0"/>
              <a:t>an open issue</a:t>
            </a:r>
            <a:r>
              <a:rPr lang="en-US" sz="2400" dirty="0"/>
              <a:t>.</a:t>
            </a:r>
          </a:p>
          <a:p>
            <a:r>
              <a:rPr lang="en-US" sz="2400" b="1" i="1" dirty="0"/>
              <a:t>In the UK</a:t>
            </a:r>
            <a:r>
              <a:rPr lang="en-US" sz="2400" dirty="0"/>
              <a:t>, the </a:t>
            </a:r>
            <a:r>
              <a:rPr lang="en-US" sz="2400" i="1" dirty="0"/>
              <a:t>alter ego </a:t>
            </a:r>
            <a:r>
              <a:rPr lang="en-US" sz="2400" dirty="0"/>
              <a:t>ground is </a:t>
            </a:r>
            <a:r>
              <a:rPr lang="en-US" sz="2400" b="1" i="1" dirty="0"/>
              <a:t>not sufficient in itself </a:t>
            </a:r>
            <a:r>
              <a:rPr lang="en-US" sz="2400" dirty="0"/>
              <a:t>to warrant lifting the corporate veil.</a:t>
            </a:r>
          </a:p>
          <a:p>
            <a:r>
              <a:rPr lang="en-US" sz="2400" dirty="0"/>
              <a:t>The Court of Appeal has expressed that a definitive view on </a:t>
            </a:r>
            <a:r>
              <a:rPr lang="en-US" sz="2400" i="1" dirty="0"/>
              <a:t>Prest</a:t>
            </a:r>
            <a:r>
              <a:rPr lang="en-US" sz="2400" dirty="0"/>
              <a:t> “should be expressed only when it is next directly in issue before this court”. (</a:t>
            </a:r>
            <a:r>
              <a:rPr lang="en-US" sz="2400" i="1" dirty="0"/>
              <a:t>Sun Electric Pte Ltd and another v Menrva Solutions Pte Ltd and another</a:t>
            </a:r>
            <a:r>
              <a:rPr lang="en-US" sz="2400" dirty="0"/>
              <a:t> [2019] SGCA 51)</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54</a:t>
            </a:fld>
            <a:endParaRPr lang="en-US" dirty="0"/>
          </a:p>
        </p:txBody>
      </p:sp>
    </p:spTree>
    <p:extLst>
      <p:ext uri="{BB962C8B-B14F-4D97-AF65-F5344CB8AC3E}">
        <p14:creationId xmlns:p14="http://schemas.microsoft.com/office/powerpoint/2010/main" val="41329025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fontScale="85000" lnSpcReduction="20000"/>
          </a:bodyPr>
          <a:lstStyle/>
          <a:p>
            <a:pPr marL="0" indent="0">
              <a:buNone/>
            </a:pPr>
            <a:r>
              <a:rPr lang="en-US" sz="2000" b="1" i="1" dirty="0"/>
              <a:t>Sun Electric Pte Ltd and another v Menrva Solutions Pte Ltd and another </a:t>
            </a:r>
            <a:r>
              <a:rPr lang="en-US" sz="2000" b="1" dirty="0"/>
              <a:t>[2018] SGHC 264</a:t>
            </a:r>
          </a:p>
          <a:p>
            <a:r>
              <a:rPr lang="en-US" sz="2100" dirty="0"/>
              <a:t>Facts: SEP is a market-maker (a provider of liquidity who profits from a bid-ask spread) in Singapore’s electricity futures market. SEP’s parent company, SE, engaged another company Menrva as a consultant to advise on SEP’s obligations as a market-maker. The </a:t>
            </a:r>
            <a:r>
              <a:rPr lang="en-US" sz="2100" i="1" dirty="0"/>
              <a:t>agreement between Menrva and SE</a:t>
            </a:r>
            <a:r>
              <a:rPr lang="en-US" sz="2100" dirty="0"/>
              <a:t> provided that Menrva was obliged to provide the services of Menrva’s principal, Mr Chan, to SE. Mr Chan committed SEP to a series of hedges with a view to mitigate SEP’s risk as a market-maker. These hedges turned out to be loss-making. SE sued to hold Mr Chan personally liable for Menrva’s breaches of duty.</a:t>
            </a:r>
          </a:p>
          <a:p>
            <a:r>
              <a:rPr lang="en-US" sz="2100" dirty="0"/>
              <a:t>Held: Coomaraswamy J rejected the plaintiffs’ attempt to lift the corporate veil and to hold Mr Chan personally liable for Menrva’s breach of contract.</a:t>
            </a:r>
          </a:p>
          <a:p>
            <a:pPr lvl="1"/>
            <a:r>
              <a:rPr lang="en-US" sz="1900" dirty="0"/>
              <a:t>On the alter ego ground, held that Mr Chan was </a:t>
            </a:r>
            <a:r>
              <a:rPr lang="en-US" sz="1900" b="1" i="1" dirty="0"/>
              <a:t>not Menrva’s alter ego </a:t>
            </a:r>
            <a:r>
              <a:rPr lang="en-US" sz="1900" dirty="0"/>
              <a:t>despite the following (established) facts:</a:t>
            </a:r>
          </a:p>
          <a:p>
            <a:pPr lvl="1"/>
            <a:r>
              <a:rPr lang="en-US" sz="1900" dirty="0"/>
              <a:t>Mr Chan was the sole shareholder, director and employee of Menrva.</a:t>
            </a:r>
          </a:p>
          <a:p>
            <a:pPr lvl="1"/>
            <a:r>
              <a:rPr lang="en-US" sz="1900" dirty="0"/>
              <a:t>Mr Chan alone owned, controlled and acted for Menrva and had sole control of its bank account.</a:t>
            </a:r>
          </a:p>
          <a:p>
            <a:pPr lvl="1"/>
            <a:r>
              <a:rPr lang="en-US" sz="1900" dirty="0"/>
              <a:t>Mr Chan incorporated Menrva for the sole purpose of concluding the consultancy agreement.</a:t>
            </a:r>
          </a:p>
          <a:p>
            <a:pPr lvl="1"/>
            <a:r>
              <a:rPr lang="en-US" sz="1900" dirty="0"/>
              <a:t>The ultimate commercial purpose of the consultancy agreement was to secure the benefit of Mr Chan’s services.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55</a:t>
            </a:fld>
            <a:endParaRPr lang="en-US" dirty="0"/>
          </a:p>
        </p:txBody>
      </p:sp>
    </p:spTree>
    <p:extLst>
      <p:ext uri="{BB962C8B-B14F-4D97-AF65-F5344CB8AC3E}">
        <p14:creationId xmlns:p14="http://schemas.microsoft.com/office/powerpoint/2010/main" val="36038887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fontScale="92500"/>
          </a:bodyPr>
          <a:lstStyle/>
          <a:p>
            <a:pPr marL="0" indent="0">
              <a:buNone/>
            </a:pPr>
            <a:r>
              <a:rPr lang="en-US" sz="2100" b="1" i="1" dirty="0"/>
              <a:t>Sun Electric Pte Ltd and another v Menrva Solutions Pte Ltd and another </a:t>
            </a:r>
            <a:r>
              <a:rPr lang="en-US" sz="2100" b="1" dirty="0"/>
              <a:t>[2018] SGHC 264</a:t>
            </a:r>
          </a:p>
          <a:p>
            <a:r>
              <a:rPr lang="en-US" sz="2100" dirty="0"/>
              <a:t>At [136]: “The important point about Prest is that it </a:t>
            </a:r>
            <a:r>
              <a:rPr lang="en-US" sz="2100" b="1" i="1" dirty="0"/>
              <a:t>does not recognise the alter ego ground as an independent ground for lifting the corporate veil</a:t>
            </a:r>
            <a:r>
              <a:rPr lang="en-US" sz="2100" dirty="0"/>
              <a:t>.”</a:t>
            </a:r>
          </a:p>
          <a:p>
            <a:r>
              <a:rPr lang="en-US" sz="2100" dirty="0"/>
              <a:t>At [137]:  “There are suggestions as to how Prest and Alwie can be reconciled (see Yeo Hwee Ying and Ruth Yeo, “Revisiting the Alter Ego Exception in Corporate Veil Piercing”, (2015) 27 SAcLJ 177). Interesting as that exercise may be to undertake, </a:t>
            </a:r>
            <a:r>
              <a:rPr lang="en-US" sz="2100" b="1" i="1" dirty="0"/>
              <a:t>I consider myself bound by Alwie to apply the alter ego principle as an independent ground for lifting the corporate veil. Although the facts of Alwie disclose a clear abuse of the corporate form and clear wrongdoing by the company’s controller, it remains the case that the Court of Appeal upheld the trial judge’s decision to lift the corporate veil on the alter ego ground alone. I therefore consider the passage in Alwie at [96] (which I have cited at [131] above) to form part of ratio of Alwie.</a:t>
            </a:r>
            <a:r>
              <a:rPr lang="en-US" sz="2100" dirty="0"/>
              <a:t> In any event, neither party has explicitly taken the point before me on the differences between Alwie and Prest and how they can be reconciled.”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56</a:t>
            </a:fld>
            <a:endParaRPr lang="en-US" dirty="0"/>
          </a:p>
        </p:txBody>
      </p:sp>
    </p:spTree>
    <p:extLst>
      <p:ext uri="{BB962C8B-B14F-4D97-AF65-F5344CB8AC3E}">
        <p14:creationId xmlns:p14="http://schemas.microsoft.com/office/powerpoint/2010/main" val="18917245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lnSpcReduction="10000"/>
          </a:bodyPr>
          <a:lstStyle/>
          <a:p>
            <a:pPr marL="0" indent="0">
              <a:buNone/>
            </a:pPr>
            <a:r>
              <a:rPr lang="en-US" sz="2100" b="1" i="1" dirty="0"/>
              <a:t>Sun Electric Pte Ltd and another v Menrva Solutions Pte Ltd and another </a:t>
            </a:r>
            <a:r>
              <a:rPr lang="en-US" sz="2100" b="1" dirty="0"/>
              <a:t>[2019] SGCA 51</a:t>
            </a:r>
          </a:p>
          <a:p>
            <a:r>
              <a:rPr lang="en-US" sz="2100" dirty="0"/>
              <a:t>At [9]: “We also find that the Judge did not err in holding that there was no ground to pierce the corporate veil between Menrva Solutions and Mr Chan to hold Mr Chan personally liable. The Judge pointed out that the UK Supreme Court decision in </a:t>
            </a:r>
            <a:r>
              <a:rPr lang="en-US" sz="2100" i="1" dirty="0"/>
              <a:t>Prest v Petrodel </a:t>
            </a:r>
            <a:r>
              <a:rPr lang="en-US" sz="2100" dirty="0"/>
              <a:t>[2013] 2 AC 415 (“</a:t>
            </a:r>
            <a:r>
              <a:rPr lang="en-US" sz="2100" i="1" dirty="0"/>
              <a:t>Prest v Petrodel</a:t>
            </a:r>
            <a:r>
              <a:rPr lang="en-US" sz="2100" dirty="0"/>
              <a:t>”), the leading English case on lifting of the corporate veil, has yet to be considered by this court. The Supreme Court in </a:t>
            </a:r>
            <a:r>
              <a:rPr lang="en-US" sz="2100" i="1" dirty="0"/>
              <a:t>Prest v Petrodel </a:t>
            </a:r>
            <a:r>
              <a:rPr lang="en-US" sz="2100" dirty="0"/>
              <a:t>endorsed the concealment principle and the evasion principle. </a:t>
            </a:r>
            <a:r>
              <a:rPr lang="en-US" sz="2100" b="1" i="1" dirty="0"/>
              <a:t>Unlike the current Singapore position, the alter ego ground is not sufficient in itself to warrant lifting the corporate veil. </a:t>
            </a:r>
            <a:r>
              <a:rPr lang="en-US" sz="2100" dirty="0"/>
              <a:t>In the present case, however, the alter ego ground for lifting the corporate veil is not satisfied and no abuse of the corporate form to further an improper purpose was argued before the Judge. In the circumstances, we are of the view that a definitive view on </a:t>
            </a:r>
            <a:r>
              <a:rPr lang="en-US" sz="2100" i="1" dirty="0"/>
              <a:t>Prest v Petrodel </a:t>
            </a:r>
            <a:r>
              <a:rPr lang="en-US" sz="2100" dirty="0"/>
              <a:t>should be expressed only when it is next directly in issue before this court.”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57</a:t>
            </a:fld>
            <a:endParaRPr lang="en-US" dirty="0"/>
          </a:p>
        </p:txBody>
      </p:sp>
    </p:spTree>
    <p:extLst>
      <p:ext uri="{BB962C8B-B14F-4D97-AF65-F5344CB8AC3E}">
        <p14:creationId xmlns:p14="http://schemas.microsoft.com/office/powerpoint/2010/main" val="28750644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rmAutofit/>
          </a:bodyPr>
          <a:lstStyle/>
          <a:p>
            <a:r>
              <a:rPr lang="en-US" sz="2400" dirty="0"/>
              <a:t>Prof Tan Cheng Han, however, argues persuasively that the “alter ego” limb in </a:t>
            </a:r>
            <a:r>
              <a:rPr lang="en-US" sz="2400" i="1" dirty="0"/>
              <a:t>Tjong</a:t>
            </a:r>
            <a:r>
              <a:rPr lang="en-US" sz="2400" dirty="0"/>
              <a:t> is </a:t>
            </a:r>
            <a:r>
              <a:rPr lang="en-US" sz="2400" b="1" i="1" dirty="0"/>
              <a:t>not an independent ground</a:t>
            </a:r>
            <a:r>
              <a:rPr lang="en-US" sz="2400" dirty="0"/>
              <a:t> for which the courts can pierce the veil.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58</a:t>
            </a:fld>
            <a:endParaRPr lang="en-US" dirty="0"/>
          </a:p>
        </p:txBody>
      </p:sp>
    </p:spTree>
    <p:extLst>
      <p:ext uri="{BB962C8B-B14F-4D97-AF65-F5344CB8AC3E}">
        <p14:creationId xmlns:p14="http://schemas.microsoft.com/office/powerpoint/2010/main" val="5125935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rmAutofit fontScale="62500" lnSpcReduction="20000"/>
          </a:bodyPr>
          <a:lstStyle/>
          <a:p>
            <a:r>
              <a:rPr lang="en-US" sz="2400" dirty="0"/>
              <a:t>“A number of High Court decisions have since cited Prest without expressing any reservations about abuse being the underlying basis for veil piercing. For example, it was observed in </a:t>
            </a:r>
            <a:r>
              <a:rPr lang="en-US" sz="2400" i="1" dirty="0"/>
              <a:t>Manuchar Steel Hong Kong Ltd v Star Pacific Line Pte Ltd</a:t>
            </a:r>
            <a:r>
              <a:rPr lang="en-US" sz="2400" dirty="0"/>
              <a:t> that “[t]here is, nevertheless, a general thread that runs through all the authorities in support of the piercing of the corporate veil: the presence of abuse” And more recently the Court of Appeal in Goh Chan Peng v Beyonics Technology Ltd stated that in general “piercing the veil is justified by abuse of the corporate form or if it is necessary for the veil to be lifted to give effect to a legislative provision”. Although these judicial statements appear to regard abuse as the foundational basis for veil piercing, it will be recalled that </a:t>
            </a:r>
            <a:r>
              <a:rPr lang="en-US" sz="2400" i="1" dirty="0"/>
              <a:t>Alwie Handoyo v Tjong Very Sumito </a:t>
            </a:r>
            <a:r>
              <a:rPr lang="en-US" sz="2400" dirty="0"/>
              <a:t>recognised the alter ego ground as a distinct justification for ignoring separate personality. </a:t>
            </a:r>
          </a:p>
          <a:p>
            <a:r>
              <a:rPr lang="en-US" sz="2400" dirty="0"/>
              <a:t>This very point arose in </a:t>
            </a:r>
            <a:r>
              <a:rPr lang="en-US" sz="2400" i="1" dirty="0"/>
              <a:t>Sun Electric Pte Ltd v Menrva Solutions Pte Ltd </a:t>
            </a:r>
            <a:r>
              <a:rPr lang="en-US" sz="2400" dirty="0"/>
              <a:t>where Vinodh Coomaraswamy J considered himself bound to recognise alter ego as a separate and independent ground for veil piercing </a:t>
            </a:r>
            <a:r>
              <a:rPr lang="en-US" sz="2400" b="1" i="1" dirty="0"/>
              <a:t>unlike the current position in England as established in Prest where no such ground was recognised. </a:t>
            </a:r>
            <a:r>
              <a:rPr lang="en-US" sz="2400" dirty="0"/>
              <a:t>Accordingly, the idea of abuse in Singapore would appear only to encompass what used to be regarded as the sham and façade ground which Lord Sumption in Prest reformulated as the concealment and evasion principles. </a:t>
            </a:r>
          </a:p>
          <a:p>
            <a:r>
              <a:rPr lang="en-US" sz="2400" dirty="0"/>
              <a:t>How then should the law in this area be further developed or reconciled? The following is suggested. First, leaving aside piercing in the context of legislation which is a matter of statutory interpretation, </a:t>
            </a:r>
            <a:r>
              <a:rPr lang="en-US" sz="2400" b="1" u="sng" dirty="0"/>
              <a:t>the concept of abuse of corporate personality as a judicial means to disregard separate personality is a principled one that should be adopted as a general principle</a:t>
            </a:r>
            <a:r>
              <a:rPr lang="en-US" sz="2400" dirty="0"/>
              <a:t>. Second, where the evasion principle is engaged, </a:t>
            </a:r>
            <a:r>
              <a:rPr lang="en-US" sz="2400" b="1" u="sng" dirty="0"/>
              <a:t>there is clearly abuse of a company’s separate personality because a person in control of a company is seeking to defeat rights that third parties have against him through the interposition of such company</a:t>
            </a:r>
            <a:r>
              <a:rPr lang="en-US" sz="2400" dirty="0"/>
              <a:t>.  Third, it is suggested that the alter ego ground under Singapore law is similar to the concealment principle in Prest…”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59</a:t>
            </a:fld>
            <a:endParaRPr lang="en-US" dirty="0"/>
          </a:p>
        </p:txBody>
      </p:sp>
    </p:spTree>
    <p:extLst>
      <p:ext uri="{BB962C8B-B14F-4D97-AF65-F5344CB8AC3E}">
        <p14:creationId xmlns:p14="http://schemas.microsoft.com/office/powerpoint/2010/main" val="1838338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Statutory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lstStyle/>
          <a:p>
            <a:pPr marL="0" indent="0">
              <a:buNone/>
            </a:pPr>
            <a:r>
              <a:rPr lang="en-US" b="1" dirty="0"/>
              <a:t>Statutory Veil Piercing </a:t>
            </a:r>
          </a:p>
          <a:p>
            <a:r>
              <a:rPr lang="en-US" dirty="0"/>
              <a:t>Statutory Interpretation: In deciding whether to disregard SLP in statutory cases, the courts should be slow to find that the statutory wording has clearly overridden the SLP doctrine. </a:t>
            </a:r>
            <a:endParaRPr lang="en-US" b="1" u="sng" dirty="0"/>
          </a:p>
          <a:p>
            <a:r>
              <a:rPr lang="en-US" dirty="0"/>
              <a:t>E.g. In </a:t>
            </a:r>
            <a:r>
              <a:rPr lang="en-US" i="1" dirty="0"/>
              <a:t>Prest vs Petrodel </a:t>
            </a:r>
            <a:r>
              <a:rPr lang="en-US" dirty="0"/>
              <a:t>[2013] UKSC 34 the HL established liability by the alternative reasoning that on the facts of the case, the property in question (which the wife claimed belonged to matrimonial assets) was held by the company on trust for the sole shareholder.</a:t>
            </a:r>
          </a:p>
          <a:p>
            <a:r>
              <a:rPr lang="en-US" dirty="0"/>
              <a:t>The HL did not interpret the Matrimonial Causes Act 1973 in a way that would permit “statutory veil piercing”, resorting to the law of equity and trusts instead.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603786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rmAutofit fontScale="92500" lnSpcReduction="10000"/>
          </a:bodyPr>
          <a:lstStyle/>
          <a:p>
            <a:r>
              <a:rPr lang="en-US" sz="2400" dirty="0"/>
              <a:t>“…the company is not in fact a separate entity. </a:t>
            </a:r>
            <a:r>
              <a:rPr lang="en-US" sz="2400" b="1" i="1" dirty="0"/>
              <a:t>Any supposed distinction between the Singapore and English approaches is terminological rather than conceptual</a:t>
            </a:r>
            <a:r>
              <a:rPr lang="en-US" sz="2400" dirty="0"/>
              <a:t>. The confusion in language has arisen because Lord Sumption in Prest saw the terms “sham” and “façade”, used traditionally as the means to justify veil piercing, as protean terms that describe concealment and evasion cases. </a:t>
            </a:r>
            <a:r>
              <a:rPr lang="en-US" sz="2400" u="sng" dirty="0"/>
              <a:t>Crucially, however, the concealment principle did not in his view really involve piercing the corporate veil at all. This was because interposing a company to conceal the identity of the real actors to a transaction would not deter the courts from identifying them. The court would not be disregarding corporate personality but simply discovering the true state of affairs which the corporate structure is attempting to hide.</a:t>
            </a:r>
            <a:r>
              <a:rPr lang="en-US" sz="2400" dirty="0"/>
              <a:t> Seen in this light, the concealment principle is similar to the alter ego ground under Singapore law. This ground is premised on the company carrying on the business of its controller. </a:t>
            </a:r>
            <a:r>
              <a:rPr lang="en-US" sz="2400" b="1" i="1" dirty="0"/>
              <a:t>If a company is carrying on the business of its controller, the controller is the true party to the transaction and the apparent involvement of the company is merely concealing such fact</a:t>
            </a:r>
            <a:r>
              <a:rPr lang="en-US" sz="24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60</a:t>
            </a:fld>
            <a:endParaRPr lang="en-US" dirty="0"/>
          </a:p>
        </p:txBody>
      </p:sp>
    </p:spTree>
    <p:extLst>
      <p:ext uri="{BB962C8B-B14F-4D97-AF65-F5344CB8AC3E}">
        <p14:creationId xmlns:p14="http://schemas.microsoft.com/office/powerpoint/2010/main" val="18644926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rmAutofit fontScale="85000" lnSpcReduction="10000"/>
          </a:bodyPr>
          <a:lstStyle/>
          <a:p>
            <a:r>
              <a:rPr lang="en-US" sz="2400" dirty="0"/>
              <a:t>“Seen in this light, concealment and alter ego cases are arrived at not because the corporate vehicle has been abused </a:t>
            </a:r>
            <a:r>
              <a:rPr lang="en-US" sz="2400" b="1" i="1" dirty="0"/>
              <a:t>but because the corporate vehicle is not the true or real party to the underlying transaction. </a:t>
            </a:r>
            <a:r>
              <a:rPr lang="en-US" sz="2400" dirty="0"/>
              <a:t>Some analogy can be seen with what Diplock LJ described as sham contracts intended to give the appearance of rights and obligations different from those which the contracting parties actually intend. This is contrasted with cases where the intention of the controller is for the corporate vehicle to engage in the transaction because the controller wishes to use the company to get around legal obligations the controller is already under, such as where a controller causes a corporate vehicle to engage in business which the controller could not himself be involved in because of a non-compete clause with his previous employer. </a:t>
            </a:r>
            <a:r>
              <a:rPr lang="en-US" sz="2400" b="1" i="1" dirty="0"/>
              <a:t>Accordingly, to the extent that Prest and Alwie Handoyo v Tjong Very Sumito regard concealment and alter ego respectively as falling somewhat outside the abuse of corporate personality, they are consistent with each other</a:t>
            </a:r>
            <a:r>
              <a:rPr lang="en-US" sz="2400" dirty="0"/>
              <a:t>. In summary, Singapore law </a:t>
            </a:r>
            <a:r>
              <a:rPr lang="en-US" sz="2400" b="1" i="1" u="sng" dirty="0"/>
              <a:t>now recognises abuse as the foundational principle for veil piercing of which evasion is an example, but the alter ego/concealment ground does not (strictly speaking) fall within veil piercing although the net effect is the same in that a third party may look beyond the company to another person standing behind it</a:t>
            </a:r>
            <a:r>
              <a:rPr lang="en-US" sz="24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61</a:t>
            </a:fld>
            <a:endParaRPr lang="en-US" dirty="0"/>
          </a:p>
        </p:txBody>
      </p:sp>
    </p:spTree>
    <p:extLst>
      <p:ext uri="{BB962C8B-B14F-4D97-AF65-F5344CB8AC3E}">
        <p14:creationId xmlns:p14="http://schemas.microsoft.com/office/powerpoint/2010/main" val="30793991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3" name="Rectangle 12">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5" name="Rectangle 14">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7" name="Rectangle 16">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9" name="Rectangle 18">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1" name="Rectangle 20">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638620" y="863695"/>
            <a:ext cx="3511233" cy="3779995"/>
          </a:xfrm>
        </p:spPr>
        <p:txBody>
          <a:bodyPr vert="horz" lIns="91440" tIns="45720" rIns="91440" bIns="45720" rtlCol="0" anchor="ctr">
            <a:normAutofit/>
          </a:bodyPr>
          <a:lstStyle/>
          <a:p>
            <a:pPr algn="ctr" defTabSz="457200"/>
            <a:r>
              <a:rPr lang="en-US" sz="3600" dirty="0"/>
              <a:t>Common law veil piercing</a:t>
            </a:r>
            <a:endParaRPr lang="en-US" sz="3600" dirty="0">
              <a:solidFill>
                <a:srgbClr val="FFFFFF"/>
              </a:solidFill>
            </a:endParaRP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8621" y="4739780"/>
            <a:ext cx="3511233" cy="1147054"/>
          </a:xfrm>
        </p:spPr>
        <p:txBody>
          <a:bodyPr vert="horz" lIns="91440" tIns="45720" rIns="91440" bIns="45720" rtlCol="0" anchor="b">
            <a:normAutofit/>
          </a:bodyPr>
          <a:lstStyle/>
          <a:p>
            <a:pPr marL="0" indent="0" defTabSz="457200">
              <a:buNone/>
            </a:pPr>
            <a:r>
              <a:rPr lang="en-US" sz="2000" cap="all" dirty="0">
                <a:solidFill>
                  <a:schemeClr val="bg1"/>
                </a:solidFill>
              </a:rPr>
              <a:t>How do I make sense of all this caselaw!?</a:t>
            </a:r>
          </a:p>
        </p:txBody>
      </p:sp>
      <p:sp>
        <p:nvSpPr>
          <p:cNvPr id="23" name="Rectangle 22">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a:spcAft>
                <a:spcPts val="600"/>
              </a:spcAft>
            </a:pPr>
            <a:fld id="{7128DA7F-F6FE-453F-B8BB-1900E7257DA6}" type="slidenum">
              <a:rPr lang="en-US">
                <a:solidFill>
                  <a:schemeClr val="accent1">
                    <a:lumMod val="75000"/>
                    <a:lumOff val="25000"/>
                  </a:schemeClr>
                </a:solidFill>
              </a:rPr>
              <a:pPr>
                <a:spcAft>
                  <a:spcPts val="600"/>
                </a:spcAft>
              </a:pPr>
              <a:t>62</a:t>
            </a:fld>
            <a:endParaRPr lang="en-US" dirty="0">
              <a:solidFill>
                <a:schemeClr val="accent1">
                  <a:lumMod val="75000"/>
                  <a:lumOff val="25000"/>
                </a:schemeClr>
              </a:solidFill>
            </a:endParaRPr>
          </a:p>
        </p:txBody>
      </p:sp>
      <p:pic>
        <p:nvPicPr>
          <p:cNvPr id="8" name="Picture 7" descr="A close up of a logo&#10;&#10;Description automatically generated">
            <a:extLst>
              <a:ext uri="{FF2B5EF4-FFF2-40B4-BE49-F238E27FC236}">
                <a16:creationId xmlns:a16="http://schemas.microsoft.com/office/drawing/2014/main" id="{36318E23-B827-4276-BEA9-794A70F734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7738" y="368300"/>
            <a:ext cx="3873500" cy="6032500"/>
          </a:xfrm>
          <a:prstGeom prst="rect">
            <a:avLst/>
          </a:prstGeom>
        </p:spPr>
      </p:pic>
    </p:spTree>
    <p:extLst>
      <p:ext uri="{BB962C8B-B14F-4D97-AF65-F5344CB8AC3E}">
        <p14:creationId xmlns:p14="http://schemas.microsoft.com/office/powerpoint/2010/main" val="27003494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1600" b="1" dirty="0"/>
              <a:t>One Plausible Framework</a:t>
            </a:r>
            <a:endParaRPr lang="en-US" sz="1600" dirty="0"/>
          </a:p>
          <a:p>
            <a:r>
              <a:rPr lang="en-US" sz="1600" dirty="0"/>
              <a:t>Does the Company have </a:t>
            </a:r>
            <a:r>
              <a:rPr lang="en-US" sz="1600" i="1" dirty="0"/>
              <a:t>insufficient funds </a:t>
            </a:r>
            <a:r>
              <a:rPr lang="en-US" sz="1600" dirty="0"/>
              <a:t>for creditors, or is there a strategic reason (e.g. statutory) reason to combine legal persons?</a:t>
            </a:r>
          </a:p>
          <a:p>
            <a:pPr lvl="1"/>
            <a:r>
              <a:rPr lang="en-US" dirty="0"/>
              <a:t>Always consider as a threshold stage: Agency (explicit agreement probably required -- </a:t>
            </a:r>
            <a:r>
              <a:rPr lang="en-US" i="1" dirty="0"/>
              <a:t>The Skaw Prince</a:t>
            </a:r>
            <a:r>
              <a:rPr lang="en-US" dirty="0"/>
              <a:t>), Trust (Prest), and Statutory (</a:t>
            </a:r>
            <a:r>
              <a:rPr lang="en-US" i="1" dirty="0"/>
              <a:t>Re FG Films</a:t>
            </a:r>
            <a:r>
              <a:rPr lang="en-US" dirty="0"/>
              <a:t>) arguments</a:t>
            </a:r>
          </a:p>
          <a:p>
            <a:r>
              <a:rPr lang="en-US" sz="1600" dirty="0"/>
              <a:t>First, the </a:t>
            </a:r>
            <a:r>
              <a:rPr lang="en-US" sz="1600" b="1" i="1" dirty="0"/>
              <a:t>starting point </a:t>
            </a:r>
            <a:r>
              <a:rPr lang="en-US" sz="1600" dirty="0"/>
              <a:t>is that every company is a separate legal entity (</a:t>
            </a:r>
            <a:r>
              <a:rPr lang="en-US" sz="1600" i="1" dirty="0"/>
              <a:t>Salomon, Prest, Simgood</a:t>
            </a:r>
            <a:r>
              <a:rPr lang="en-US" sz="1600" dirty="0"/>
              <a:t>), and that one can strategically set up a company to insulate controllers from future liabilities? (</a:t>
            </a:r>
            <a:r>
              <a:rPr lang="en-US" sz="1600" i="1" dirty="0"/>
              <a:t>Prest, Manuchar, Simgood</a:t>
            </a:r>
            <a:r>
              <a:rPr lang="en-US" sz="1600" dirty="0"/>
              <a:t>).</a:t>
            </a:r>
          </a:p>
          <a:p>
            <a:pPr lvl="1"/>
            <a:r>
              <a:rPr lang="en-US" dirty="0"/>
              <a:t>Second, the question arises as to whether the corporate form has been abused by the controller?</a:t>
            </a:r>
          </a:p>
          <a:p>
            <a:pPr lvl="2"/>
            <a:r>
              <a:rPr lang="en-US" dirty="0"/>
              <a:t>An abuse would arise if the corporate form was used to further an improper purpose ("the evasion principle")? (</a:t>
            </a:r>
            <a:r>
              <a:rPr lang="en-US" i="1" dirty="0"/>
              <a:t>Prest, Beyonics</a:t>
            </a:r>
            <a:r>
              <a:rPr lang="en-US" dirty="0"/>
              <a:t>)</a:t>
            </a:r>
          </a:p>
          <a:p>
            <a:pPr lvl="1"/>
            <a:r>
              <a:rPr lang="en-US" dirty="0"/>
              <a:t>Alternatively, the question arises as to whether the company is in fact not a separate entity from the corporate controller (the "alter ego" principle)? (</a:t>
            </a:r>
            <a:r>
              <a:rPr lang="en-US" i="1" dirty="0"/>
              <a:t>Tjong Very Sumito, Sun Electric</a:t>
            </a:r>
            <a:r>
              <a:rPr lang="en-US" dirty="0"/>
              <a:t>) BUT see Prof Tan Cheng Han’s interpretation of </a:t>
            </a:r>
            <a:r>
              <a:rPr lang="en-US" i="1" dirty="0"/>
              <a:t>Tjong</a:t>
            </a:r>
            <a:r>
              <a:rPr lang="en-US" dirty="0"/>
              <a:t> as “concealment”, thus not true veil-piercing. </a:t>
            </a:r>
          </a:p>
          <a:p>
            <a:r>
              <a:rPr lang="en-US" sz="1600" dirty="0"/>
              <a:t>Disregard: SEE arguments on their own (</a:t>
            </a:r>
            <a:r>
              <a:rPr lang="en-US" sz="1600" i="1" dirty="0"/>
              <a:t>Manuchar, Beyonics, Simgood</a:t>
            </a:r>
            <a:r>
              <a:rPr lang="en-US" sz="1600" dirty="0"/>
              <a:t>)</a:t>
            </a:r>
          </a:p>
          <a:p>
            <a:r>
              <a:rPr lang="en-US" sz="1600" dirty="0"/>
              <a:t>Disregard: "Interests of Justice" exception (</a:t>
            </a:r>
            <a:r>
              <a:rPr lang="en-US" sz="1600" i="1" dirty="0"/>
              <a:t>Lim Chee Twang</a:t>
            </a:r>
            <a:r>
              <a:rPr lang="en-US" sz="16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63</a:t>
            </a:fld>
            <a:endParaRPr lang="en-US" dirty="0"/>
          </a:p>
        </p:txBody>
      </p:sp>
    </p:spTree>
    <p:extLst>
      <p:ext uri="{BB962C8B-B14F-4D97-AF65-F5344CB8AC3E}">
        <p14:creationId xmlns:p14="http://schemas.microsoft.com/office/powerpoint/2010/main" val="29327123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6"/>
            <a:ext cx="11029615" cy="4458843"/>
          </a:xfrm>
        </p:spPr>
        <p:txBody>
          <a:bodyPr>
            <a:normAutofit/>
          </a:bodyPr>
          <a:lstStyle/>
          <a:p>
            <a:r>
              <a:rPr lang="en-US" dirty="0"/>
              <a:t>Any Questions?</a:t>
            </a:r>
            <a:endParaRPr lang="en-US" b="1" i="1" dirty="0"/>
          </a:p>
          <a:p>
            <a:pPr marL="323992"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64</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158CD-11AE-4092-876A-FEF5066AB5F7}"/>
              </a:ext>
            </a:extLst>
          </p:cNvPr>
          <p:cNvSpPr>
            <a:spLocks noGrp="1"/>
          </p:cNvSpPr>
          <p:nvPr>
            <p:ph type="title"/>
          </p:nvPr>
        </p:nvSpPr>
        <p:spPr/>
        <p:txBody>
          <a:bodyPr/>
          <a:lstStyle/>
          <a:p>
            <a:r>
              <a:rPr lang="en-SG" dirty="0"/>
              <a:t>bibliography</a:t>
            </a:r>
          </a:p>
        </p:txBody>
      </p:sp>
      <p:sp>
        <p:nvSpPr>
          <p:cNvPr id="3" name="Content Placeholder 2">
            <a:extLst>
              <a:ext uri="{FF2B5EF4-FFF2-40B4-BE49-F238E27FC236}">
                <a16:creationId xmlns:a16="http://schemas.microsoft.com/office/drawing/2014/main" id="{4B7F2DDE-A6D2-444C-9E11-D0C10A36F351}"/>
              </a:ext>
            </a:extLst>
          </p:cNvPr>
          <p:cNvSpPr>
            <a:spLocks noGrp="1"/>
          </p:cNvSpPr>
          <p:nvPr>
            <p:ph idx="1"/>
          </p:nvPr>
        </p:nvSpPr>
        <p:spPr/>
        <p:txBody>
          <a:bodyPr>
            <a:normAutofit fontScale="77500" lnSpcReduction="20000"/>
          </a:bodyPr>
          <a:lstStyle/>
          <a:p>
            <a:pPr>
              <a:lnSpc>
                <a:spcPct val="107000"/>
              </a:lnSpc>
              <a:spcAft>
                <a:spcPts val="800"/>
              </a:spcAft>
            </a:pPr>
            <a:r>
              <a:rPr lang="en-SG" sz="1800" dirty="0">
                <a:effectLst/>
                <a:ea typeface="DengXian" panose="02010600030101010101" pitchFamily="2" charset="-122"/>
                <a:cs typeface="Times New Roman" panose="02020603050405020304" pitchFamily="18" charset="0"/>
              </a:rPr>
              <a:t> Deck 5 Slide 3: “</a:t>
            </a:r>
            <a:r>
              <a:rPr lang="en-US" sz="1800" dirty="0">
                <a:solidFill>
                  <a:srgbClr val="000000"/>
                </a:solidFill>
                <a:effectLst/>
                <a:ea typeface="DengXian" panose="02010600030101010101" pitchFamily="2" charset="-122"/>
                <a:cs typeface="Times New Roman" panose="02020603050405020304" pitchFamily="18" charset="0"/>
              </a:rPr>
              <a:t>Gower and Davies (2016): “Crucial to </a:t>
            </a:r>
            <a:r>
              <a:rPr lang="en-US" sz="1800" b="1" i="1" dirty="0">
                <a:solidFill>
                  <a:srgbClr val="000000"/>
                </a:solidFill>
                <a:effectLst/>
                <a:ea typeface="DengXian" panose="02010600030101010101" pitchFamily="2" charset="-122"/>
                <a:cs typeface="Times New Roman" panose="02020603050405020304" pitchFamily="18" charset="0"/>
              </a:rPr>
              <a:t>distinguish</a:t>
            </a:r>
            <a:r>
              <a:rPr lang="en-US" sz="1800" dirty="0">
                <a:solidFill>
                  <a:srgbClr val="000000"/>
                </a:solidFill>
                <a:effectLst/>
                <a:ea typeface="DengXian" panose="02010600030101010101" pitchFamily="2" charset="-122"/>
                <a:cs typeface="Times New Roman" panose="02020603050405020304" pitchFamily="18" charset="0"/>
              </a:rPr>
              <a:t> between cases where (1) the courts decide that the separate legal personality of the company should be disregarded and (2) where, </a:t>
            </a:r>
            <a:r>
              <a:rPr lang="en-US" sz="1800" b="1" i="1" dirty="0">
                <a:solidFill>
                  <a:srgbClr val="000000"/>
                </a:solidFill>
                <a:effectLst/>
                <a:ea typeface="DengXian" panose="02010600030101010101" pitchFamily="2" charset="-122"/>
                <a:cs typeface="Times New Roman" panose="02020603050405020304" pitchFamily="18" charset="0"/>
              </a:rPr>
              <a:t>in consequence of this disregard</a:t>
            </a:r>
            <a:r>
              <a:rPr lang="en-US" sz="1800" dirty="0">
                <a:solidFill>
                  <a:srgbClr val="000000"/>
                </a:solidFill>
                <a:effectLst/>
                <a:ea typeface="DengXian" panose="02010600030101010101" pitchFamily="2" charset="-122"/>
                <a:cs typeface="Times New Roman" panose="02020603050405020304" pitchFamily="18" charset="0"/>
              </a:rPr>
              <a:t>, the </a:t>
            </a:r>
            <a:r>
              <a:rPr lang="en-US" sz="1800" b="1" i="1" dirty="0">
                <a:solidFill>
                  <a:srgbClr val="000000"/>
                </a:solidFill>
                <a:effectLst/>
                <a:ea typeface="DengXian" panose="02010600030101010101" pitchFamily="2" charset="-122"/>
                <a:cs typeface="Times New Roman" panose="02020603050405020304" pitchFamily="18" charset="0"/>
              </a:rPr>
              <a:t>additional consequence </a:t>
            </a:r>
            <a:r>
              <a:rPr lang="en-US" sz="1800" dirty="0">
                <a:solidFill>
                  <a:srgbClr val="000000"/>
                </a:solidFill>
                <a:effectLst/>
                <a:ea typeface="DengXian" panose="02010600030101010101" pitchFamily="2" charset="-122"/>
                <a:cs typeface="Times New Roman" panose="02020603050405020304" pitchFamily="18" charset="0"/>
              </a:rPr>
              <a:t>follows that the </a:t>
            </a:r>
            <a:r>
              <a:rPr lang="en-US" sz="1800" u="sng" dirty="0">
                <a:solidFill>
                  <a:srgbClr val="000000"/>
                </a:solidFill>
                <a:effectLst/>
                <a:ea typeface="DengXian" panose="02010600030101010101" pitchFamily="2" charset="-122"/>
                <a:cs typeface="Times New Roman" panose="02020603050405020304" pitchFamily="18" charset="0"/>
              </a:rPr>
              <a:t>shareholders are made liable for the company’s debts </a:t>
            </a:r>
            <a:r>
              <a:rPr lang="en-US" sz="1800" dirty="0">
                <a:solidFill>
                  <a:srgbClr val="000000"/>
                </a:solidFill>
                <a:effectLst/>
                <a:ea typeface="DengXian" panose="02010600030101010101" pitchFamily="2" charset="-122"/>
                <a:cs typeface="Times New Roman" panose="02020603050405020304" pitchFamily="18" charset="0"/>
              </a:rPr>
              <a:t>or the </a:t>
            </a:r>
            <a:r>
              <a:rPr lang="en-US" sz="1800" u="sng" dirty="0">
                <a:solidFill>
                  <a:srgbClr val="000000"/>
                </a:solidFill>
                <a:effectLst/>
                <a:ea typeface="DengXian" panose="02010600030101010101" pitchFamily="2" charset="-122"/>
                <a:cs typeface="Times New Roman" panose="02020603050405020304" pitchFamily="18" charset="0"/>
              </a:rPr>
              <a:t>company [is made liable] for the shareholders’ obligations</a:t>
            </a:r>
            <a:r>
              <a:rPr lang="en-US" sz="1800" dirty="0">
                <a:solidFill>
                  <a:srgbClr val="000000"/>
                </a:solidFill>
                <a:effectLst/>
                <a:ea typeface="DengXian" panose="02010600030101010101" pitchFamily="2" charset="-122"/>
                <a:cs typeface="Times New Roman" panose="02020603050405020304" pitchFamily="18" charset="0"/>
              </a:rPr>
              <a:t>”.” </a:t>
            </a:r>
            <a:r>
              <a:rPr lang="en-SG" dirty="0">
                <a:ea typeface="DengXian" panose="02010600030101010101" pitchFamily="2" charset="-122"/>
                <a:cs typeface="Times New Roman" panose="02020603050405020304" pitchFamily="18" charset="0"/>
              </a:rPr>
              <a:t> and “</a:t>
            </a:r>
            <a:r>
              <a:rPr lang="en-US" sz="1800" dirty="0">
                <a:solidFill>
                  <a:srgbClr val="000000"/>
                </a:solidFill>
                <a:effectLst/>
                <a:ea typeface="DengXian" panose="02010600030101010101" pitchFamily="2" charset="-122"/>
                <a:cs typeface="Times New Roman" panose="02020603050405020304" pitchFamily="18" charset="0"/>
              </a:rPr>
              <a:t>Gower and Davies (2016): “The reason is that the justification for lifting the veil in the former group of cases </a:t>
            </a:r>
            <a:r>
              <a:rPr lang="en-US" sz="1800" b="1" i="1" dirty="0">
                <a:solidFill>
                  <a:srgbClr val="000000"/>
                </a:solidFill>
                <a:effectLst/>
                <a:ea typeface="DengXian" panose="02010600030101010101" pitchFamily="2" charset="-122"/>
                <a:cs typeface="Times New Roman" panose="02020603050405020304" pitchFamily="18" charset="0"/>
              </a:rPr>
              <a:t>is to be found in the wording of the statute</a:t>
            </a:r>
            <a:r>
              <a:rPr lang="en-US" sz="1800" dirty="0">
                <a:solidFill>
                  <a:srgbClr val="000000"/>
                </a:solidFill>
                <a:effectLst/>
                <a:ea typeface="DengXian" panose="02010600030101010101" pitchFamily="2" charset="-122"/>
                <a:cs typeface="Times New Roman" panose="02020603050405020304" pitchFamily="18" charset="0"/>
              </a:rPr>
              <a:t>.”” is from </a:t>
            </a:r>
            <a:r>
              <a:rPr lang="en-SG" sz="1800" dirty="0">
                <a:solidFill>
                  <a:srgbClr val="000000"/>
                </a:solidFill>
                <a:effectLst/>
                <a:ea typeface="DengXian" panose="02010600030101010101" pitchFamily="2" charset="-122"/>
                <a:cs typeface="Times New Roman" panose="02020603050405020304" pitchFamily="18" charset="0"/>
              </a:rPr>
              <a:t>“Gower: Principles of Modern Company Law”, PL Davies et al, London : Sweet &amp; Maxwell, 2016.</a:t>
            </a:r>
            <a:endParaRPr lang="en-SG" sz="1800" dirty="0">
              <a:effectLst/>
              <a:ea typeface="DengXian" panose="02010600030101010101" pitchFamily="2" charset="-122"/>
              <a:cs typeface="Times New Roman" panose="02020603050405020304" pitchFamily="18" charset="0"/>
            </a:endParaRPr>
          </a:p>
          <a:p>
            <a:pPr>
              <a:lnSpc>
                <a:spcPct val="107000"/>
              </a:lnSpc>
              <a:spcAft>
                <a:spcPts val="800"/>
              </a:spcAft>
            </a:pPr>
            <a:r>
              <a:rPr lang="en-SG" sz="1800" dirty="0">
                <a:solidFill>
                  <a:srgbClr val="000000"/>
                </a:solidFill>
                <a:effectLst/>
                <a:ea typeface="DengXian" panose="02010600030101010101" pitchFamily="2" charset="-122"/>
                <a:cs typeface="Times New Roman" panose="02020603050405020304" pitchFamily="18" charset="0"/>
              </a:rPr>
              <a:t>Deck 5 Slide 7: “</a:t>
            </a:r>
            <a:r>
              <a:rPr lang="en-US" sz="1800" dirty="0">
                <a:solidFill>
                  <a:srgbClr val="000000"/>
                </a:solidFill>
                <a:effectLst/>
                <a:ea typeface="DengXian" panose="02010600030101010101" pitchFamily="2" charset="-122"/>
                <a:cs typeface="Times New Roman" panose="02020603050405020304" pitchFamily="18" charset="0"/>
              </a:rPr>
              <a:t>Why? </a:t>
            </a:r>
            <a:r>
              <a:rPr lang="en-US" sz="1800" dirty="0" err="1">
                <a:solidFill>
                  <a:srgbClr val="000000"/>
                </a:solidFill>
                <a:effectLst/>
                <a:ea typeface="DengXian" panose="02010600030101010101" pitchFamily="2" charset="-122"/>
                <a:cs typeface="Times New Roman" panose="02020603050405020304" pitchFamily="18" charset="0"/>
              </a:rPr>
              <a:t>Tjio</a:t>
            </a:r>
            <a:r>
              <a:rPr lang="en-US" sz="1800" dirty="0">
                <a:solidFill>
                  <a:srgbClr val="000000"/>
                </a:solidFill>
                <a:effectLst/>
                <a:ea typeface="DengXian" panose="02010600030101010101" pitchFamily="2" charset="-122"/>
                <a:cs typeface="Times New Roman" panose="02020603050405020304" pitchFamily="18" charset="0"/>
              </a:rPr>
              <a:t> et.al (2015): “ordinary commercial expectations that veil [should not be pierced]”</a:t>
            </a:r>
            <a:r>
              <a:rPr lang="en-SG" dirty="0">
                <a:solidFill>
                  <a:srgbClr val="000000"/>
                </a:solidFill>
                <a:ea typeface="DengXian" panose="02010600030101010101" pitchFamily="2" charset="-122"/>
                <a:cs typeface="Times New Roman" panose="02020603050405020304" pitchFamily="18" charset="0"/>
              </a:rPr>
              <a:t>” is from </a:t>
            </a:r>
            <a:r>
              <a:rPr lang="en-SG" sz="1800" dirty="0">
                <a:effectLst/>
                <a:ea typeface="DengXian" panose="02010600030101010101" pitchFamily="2" charset="-122"/>
                <a:cs typeface="Times New Roman" panose="02020603050405020304" pitchFamily="18" charset="0"/>
              </a:rPr>
              <a:t>“Corporate Law” by Hans </a:t>
            </a:r>
            <a:r>
              <a:rPr lang="en-SG" sz="1800" dirty="0" err="1">
                <a:effectLst/>
                <a:ea typeface="DengXian" panose="02010600030101010101" pitchFamily="2" charset="-122"/>
                <a:cs typeface="Times New Roman" panose="02020603050405020304" pitchFamily="18" charset="0"/>
              </a:rPr>
              <a:t>Tjio</a:t>
            </a:r>
            <a:r>
              <a:rPr lang="en-SG" sz="1800" dirty="0">
                <a:effectLst/>
                <a:ea typeface="DengXian" panose="02010600030101010101" pitchFamily="2" charset="-122"/>
                <a:cs typeface="Times New Roman" panose="02020603050405020304" pitchFamily="18" charset="0"/>
              </a:rPr>
              <a:t>, Pearlie Koh and Lee </a:t>
            </a:r>
            <a:r>
              <a:rPr lang="en-SG" sz="1800" dirty="0" err="1">
                <a:effectLst/>
                <a:ea typeface="DengXian" panose="02010600030101010101" pitchFamily="2" charset="-122"/>
                <a:cs typeface="Times New Roman" panose="02020603050405020304" pitchFamily="18" charset="0"/>
              </a:rPr>
              <a:t>Pey</a:t>
            </a:r>
            <a:r>
              <a:rPr lang="en-SG" sz="1800" dirty="0">
                <a:effectLst/>
                <a:ea typeface="DengXian" panose="02010600030101010101" pitchFamily="2" charset="-122"/>
                <a:cs typeface="Times New Roman" panose="02020603050405020304" pitchFamily="18" charset="0"/>
              </a:rPr>
              <a:t> </a:t>
            </a:r>
            <a:r>
              <a:rPr lang="en-SG" sz="1800" dirty="0" err="1">
                <a:effectLst/>
                <a:ea typeface="DengXian" panose="02010600030101010101" pitchFamily="2" charset="-122"/>
                <a:cs typeface="Times New Roman" panose="02020603050405020304" pitchFamily="18" charset="0"/>
              </a:rPr>
              <a:t>Woan</a:t>
            </a:r>
            <a:r>
              <a:rPr lang="en-SG" sz="1800" dirty="0">
                <a:effectLst/>
                <a:ea typeface="DengXian" panose="02010600030101010101" pitchFamily="2" charset="-122"/>
                <a:cs typeface="Times New Roman" panose="02020603050405020304" pitchFamily="18" charset="0"/>
              </a:rPr>
              <a:t> (SAL, 2015)</a:t>
            </a:r>
            <a:r>
              <a:rPr lang="en-SG" sz="1800" dirty="0">
                <a:solidFill>
                  <a:srgbClr val="000000"/>
                </a:solidFill>
                <a:effectLst/>
                <a:ea typeface="DengXian" panose="02010600030101010101" pitchFamily="2" charset="-122"/>
                <a:cs typeface="Times New Roman" panose="02020603050405020304" pitchFamily="18" charset="0"/>
              </a:rPr>
              <a:t> at [06.028].</a:t>
            </a:r>
            <a:endParaRPr lang="en-SG" sz="1800" dirty="0">
              <a:effectLst/>
              <a:ea typeface="DengXian" panose="02010600030101010101" pitchFamily="2" charset="-122"/>
              <a:cs typeface="Times New Roman" panose="02020603050405020304" pitchFamily="18" charset="0"/>
            </a:endParaRPr>
          </a:p>
          <a:p>
            <a:pPr>
              <a:lnSpc>
                <a:spcPct val="107000"/>
              </a:lnSpc>
              <a:spcAft>
                <a:spcPts val="800"/>
              </a:spcAft>
            </a:pPr>
            <a:r>
              <a:rPr lang="en-SG" sz="1800" dirty="0">
                <a:solidFill>
                  <a:srgbClr val="000000"/>
                </a:solidFill>
                <a:effectLst/>
                <a:ea typeface="DengXian" panose="02010600030101010101" pitchFamily="2" charset="-122"/>
                <a:cs typeface="Times New Roman" panose="02020603050405020304" pitchFamily="18" charset="0"/>
              </a:rPr>
              <a:t>Deck 5 Slide 21: “</a:t>
            </a:r>
            <a:r>
              <a:rPr lang="en-US" sz="1800" dirty="0">
                <a:solidFill>
                  <a:srgbClr val="000000"/>
                </a:solidFill>
                <a:effectLst/>
                <a:ea typeface="DengXian" panose="02010600030101010101" pitchFamily="2" charset="-122"/>
                <a:cs typeface="Times New Roman" panose="02020603050405020304" pitchFamily="18" charset="0"/>
              </a:rPr>
              <a:t>See </a:t>
            </a:r>
            <a:r>
              <a:rPr lang="en-US" sz="1800" dirty="0" err="1">
                <a:solidFill>
                  <a:srgbClr val="000000"/>
                </a:solidFill>
                <a:effectLst/>
                <a:ea typeface="DengXian" panose="02010600030101010101" pitchFamily="2" charset="-122"/>
                <a:cs typeface="Times New Roman" panose="02020603050405020304" pitchFamily="18" charset="0"/>
              </a:rPr>
              <a:t>Tjio</a:t>
            </a:r>
            <a:r>
              <a:rPr lang="en-US" sz="1800" dirty="0">
                <a:solidFill>
                  <a:srgbClr val="000000"/>
                </a:solidFill>
                <a:effectLst/>
                <a:ea typeface="DengXian" panose="02010600030101010101" pitchFamily="2" charset="-122"/>
                <a:cs typeface="Times New Roman" panose="02020603050405020304" pitchFamily="18" charset="0"/>
              </a:rPr>
              <a:t> et.al (2015) (pp 177-178) on attribution and </a:t>
            </a:r>
            <a:r>
              <a:rPr lang="en-US" sz="1800" dirty="0" err="1">
                <a:solidFill>
                  <a:srgbClr val="000000"/>
                </a:solidFill>
                <a:effectLst/>
                <a:ea typeface="DengXian" panose="02010600030101010101" pitchFamily="2" charset="-122"/>
                <a:cs typeface="Times New Roman" panose="02020603050405020304" pitchFamily="18" charset="0"/>
              </a:rPr>
              <a:t>Tjio</a:t>
            </a:r>
            <a:r>
              <a:rPr lang="en-US" sz="1800" dirty="0">
                <a:solidFill>
                  <a:srgbClr val="000000"/>
                </a:solidFill>
                <a:effectLst/>
                <a:ea typeface="DengXian" panose="02010600030101010101" pitchFamily="2" charset="-122"/>
                <a:cs typeface="Times New Roman" panose="02020603050405020304" pitchFamily="18" charset="0"/>
              </a:rPr>
              <a:t> et.al (2015) (pp 182) is from </a:t>
            </a:r>
            <a:r>
              <a:rPr lang="en-SG" sz="1800" dirty="0">
                <a:effectLst/>
                <a:ea typeface="DengXian" panose="02010600030101010101" pitchFamily="2" charset="-122"/>
                <a:cs typeface="Times New Roman" panose="02020603050405020304" pitchFamily="18" charset="0"/>
              </a:rPr>
              <a:t>“Corporate Law” by Hans </a:t>
            </a:r>
            <a:r>
              <a:rPr lang="en-SG" sz="1800" dirty="0" err="1">
                <a:effectLst/>
                <a:ea typeface="DengXian" panose="02010600030101010101" pitchFamily="2" charset="-122"/>
                <a:cs typeface="Times New Roman" panose="02020603050405020304" pitchFamily="18" charset="0"/>
              </a:rPr>
              <a:t>Tjio</a:t>
            </a:r>
            <a:r>
              <a:rPr lang="en-SG" sz="1800" dirty="0">
                <a:effectLst/>
                <a:ea typeface="DengXian" panose="02010600030101010101" pitchFamily="2" charset="-122"/>
                <a:cs typeface="Times New Roman" panose="02020603050405020304" pitchFamily="18" charset="0"/>
              </a:rPr>
              <a:t>, Pearlie Koh and Lee </a:t>
            </a:r>
            <a:r>
              <a:rPr lang="en-SG" sz="1800" dirty="0" err="1">
                <a:effectLst/>
                <a:ea typeface="DengXian" panose="02010600030101010101" pitchFamily="2" charset="-122"/>
                <a:cs typeface="Times New Roman" panose="02020603050405020304" pitchFamily="18" charset="0"/>
              </a:rPr>
              <a:t>Pey</a:t>
            </a:r>
            <a:r>
              <a:rPr lang="en-SG" sz="1800" dirty="0">
                <a:effectLst/>
                <a:ea typeface="DengXian" panose="02010600030101010101" pitchFamily="2" charset="-122"/>
                <a:cs typeface="Times New Roman" panose="02020603050405020304" pitchFamily="18" charset="0"/>
              </a:rPr>
              <a:t> </a:t>
            </a:r>
            <a:r>
              <a:rPr lang="en-SG" sz="1800" dirty="0" err="1">
                <a:effectLst/>
                <a:ea typeface="DengXian" panose="02010600030101010101" pitchFamily="2" charset="-122"/>
                <a:cs typeface="Times New Roman" panose="02020603050405020304" pitchFamily="18" charset="0"/>
              </a:rPr>
              <a:t>Woan</a:t>
            </a:r>
            <a:r>
              <a:rPr lang="en-SG" sz="1800" dirty="0">
                <a:effectLst/>
                <a:ea typeface="DengXian" panose="02010600030101010101" pitchFamily="2" charset="-122"/>
                <a:cs typeface="Times New Roman" panose="02020603050405020304" pitchFamily="18" charset="0"/>
              </a:rPr>
              <a:t> (SAL, 2015).</a:t>
            </a:r>
          </a:p>
          <a:p>
            <a:pPr>
              <a:lnSpc>
                <a:spcPct val="107000"/>
              </a:lnSpc>
              <a:spcAft>
                <a:spcPts val="800"/>
              </a:spcAft>
            </a:pPr>
            <a:r>
              <a:rPr lang="en-SG" sz="1800" dirty="0">
                <a:effectLst/>
                <a:ea typeface="DengXian" panose="02010600030101010101" pitchFamily="2" charset="-122"/>
                <a:cs typeface="Times New Roman" panose="02020603050405020304" pitchFamily="18" charset="0"/>
              </a:rPr>
              <a:t>Deck 5 Slide 28: “</a:t>
            </a:r>
            <a:r>
              <a:rPr lang="en-US" sz="1800" dirty="0" err="1">
                <a:solidFill>
                  <a:srgbClr val="000000"/>
                </a:solidFill>
                <a:effectLst/>
                <a:ea typeface="DengXian" panose="02010600030101010101" pitchFamily="2" charset="-122"/>
                <a:cs typeface="Times New Roman" panose="02020603050405020304" pitchFamily="18" charset="0"/>
              </a:rPr>
              <a:t>Tjio</a:t>
            </a:r>
            <a:r>
              <a:rPr lang="en-US" sz="1800" dirty="0">
                <a:solidFill>
                  <a:srgbClr val="000000"/>
                </a:solidFill>
                <a:effectLst/>
                <a:ea typeface="DengXian" panose="02010600030101010101" pitchFamily="2" charset="-122"/>
                <a:cs typeface="Times New Roman" panose="02020603050405020304" pitchFamily="18" charset="0"/>
              </a:rPr>
              <a:t> et.al (pp. 190): Not obvious why factors such as corporate informality or commingling of assets are by themselves sufficient reasons for displacing the Salomon principle.” is from </a:t>
            </a:r>
            <a:r>
              <a:rPr lang="en-SG" sz="1800" dirty="0">
                <a:effectLst/>
                <a:ea typeface="DengXian" panose="02010600030101010101" pitchFamily="2" charset="-122"/>
                <a:cs typeface="Times New Roman" panose="02020603050405020304" pitchFamily="18" charset="0"/>
              </a:rPr>
              <a:t>“Corporate Law” by Hans </a:t>
            </a:r>
            <a:r>
              <a:rPr lang="en-SG" sz="1800" dirty="0" err="1">
                <a:effectLst/>
                <a:ea typeface="DengXian" panose="02010600030101010101" pitchFamily="2" charset="-122"/>
                <a:cs typeface="Times New Roman" panose="02020603050405020304" pitchFamily="18" charset="0"/>
              </a:rPr>
              <a:t>Tjio</a:t>
            </a:r>
            <a:r>
              <a:rPr lang="en-SG" sz="1800" dirty="0">
                <a:effectLst/>
                <a:ea typeface="DengXian" panose="02010600030101010101" pitchFamily="2" charset="-122"/>
                <a:cs typeface="Times New Roman" panose="02020603050405020304" pitchFamily="18" charset="0"/>
              </a:rPr>
              <a:t>, Pearlie Koh and Lee </a:t>
            </a:r>
            <a:r>
              <a:rPr lang="en-SG" sz="1800" dirty="0" err="1">
                <a:effectLst/>
                <a:ea typeface="DengXian" panose="02010600030101010101" pitchFamily="2" charset="-122"/>
                <a:cs typeface="Times New Roman" panose="02020603050405020304" pitchFamily="18" charset="0"/>
              </a:rPr>
              <a:t>Pey</a:t>
            </a:r>
            <a:r>
              <a:rPr lang="en-SG" sz="1800" dirty="0">
                <a:effectLst/>
                <a:ea typeface="DengXian" panose="02010600030101010101" pitchFamily="2" charset="-122"/>
                <a:cs typeface="Times New Roman" panose="02020603050405020304" pitchFamily="18" charset="0"/>
              </a:rPr>
              <a:t> </a:t>
            </a:r>
            <a:r>
              <a:rPr lang="en-SG" sz="1800" dirty="0" err="1">
                <a:effectLst/>
                <a:ea typeface="DengXian" panose="02010600030101010101" pitchFamily="2" charset="-122"/>
                <a:cs typeface="Times New Roman" panose="02020603050405020304" pitchFamily="18" charset="0"/>
              </a:rPr>
              <a:t>Woan</a:t>
            </a:r>
            <a:r>
              <a:rPr lang="en-SG" sz="1800" dirty="0">
                <a:effectLst/>
                <a:ea typeface="DengXian" panose="02010600030101010101" pitchFamily="2" charset="-122"/>
                <a:cs typeface="Times New Roman" panose="02020603050405020304" pitchFamily="18" charset="0"/>
              </a:rPr>
              <a:t> (SAL, 2015).</a:t>
            </a:r>
          </a:p>
          <a:p>
            <a:pPr>
              <a:lnSpc>
                <a:spcPct val="107000"/>
              </a:lnSpc>
              <a:spcAft>
                <a:spcPts val="800"/>
              </a:spcAft>
            </a:pPr>
            <a:r>
              <a:rPr lang="en-SG" sz="1800" dirty="0">
                <a:effectLst/>
                <a:ea typeface="DengXian" panose="02010600030101010101" pitchFamily="2" charset="-122"/>
                <a:cs typeface="Times New Roman" panose="02020603050405020304" pitchFamily="18" charset="0"/>
              </a:rPr>
              <a:t>Deck 5 Slide 45: “</a:t>
            </a:r>
            <a:r>
              <a:rPr lang="en-US" sz="1800" dirty="0">
                <a:effectLst/>
                <a:ea typeface="DengXian" panose="02010600030101010101" pitchFamily="2" charset="-122"/>
                <a:cs typeface="Times New Roman" panose="02020603050405020304" pitchFamily="18" charset="0"/>
              </a:rPr>
              <a:t>See </a:t>
            </a:r>
            <a:r>
              <a:rPr lang="en-US" sz="1800" dirty="0" err="1">
                <a:effectLst/>
                <a:ea typeface="DengXian" panose="02010600030101010101" pitchFamily="2" charset="-122"/>
                <a:cs typeface="Times New Roman" panose="02020603050405020304" pitchFamily="18" charset="0"/>
              </a:rPr>
              <a:t>Tjio</a:t>
            </a:r>
            <a:r>
              <a:rPr lang="en-US" sz="1800" dirty="0">
                <a:effectLst/>
                <a:ea typeface="DengXian" panose="02010600030101010101" pitchFamily="2" charset="-122"/>
                <a:cs typeface="Times New Roman" panose="02020603050405020304" pitchFamily="18" charset="0"/>
              </a:rPr>
              <a:t> et.al (2015) at pp.180: “equitable relief …[may be] granted against a company that was used by its controller to commit a continuing contractual breach.”</a:t>
            </a:r>
            <a:r>
              <a:rPr lang="en-SG" dirty="0">
                <a:ea typeface="DengXian" panose="02010600030101010101" pitchFamily="2" charset="-122"/>
                <a:cs typeface="Times New Roman" panose="02020603050405020304" pitchFamily="18" charset="0"/>
              </a:rPr>
              <a:t>” is from </a:t>
            </a:r>
            <a:r>
              <a:rPr lang="en-SG" sz="1800" dirty="0">
                <a:effectLst/>
                <a:ea typeface="DengXian" panose="02010600030101010101" pitchFamily="2" charset="-122"/>
                <a:cs typeface="Times New Roman" panose="02020603050405020304" pitchFamily="18" charset="0"/>
              </a:rPr>
              <a:t>“Corporate Law” by Hans </a:t>
            </a:r>
            <a:r>
              <a:rPr lang="en-SG" sz="1800" dirty="0" err="1">
                <a:effectLst/>
                <a:ea typeface="DengXian" panose="02010600030101010101" pitchFamily="2" charset="-122"/>
                <a:cs typeface="Times New Roman" panose="02020603050405020304" pitchFamily="18" charset="0"/>
              </a:rPr>
              <a:t>Tjio</a:t>
            </a:r>
            <a:r>
              <a:rPr lang="en-SG" sz="1800" dirty="0">
                <a:effectLst/>
                <a:ea typeface="DengXian" panose="02010600030101010101" pitchFamily="2" charset="-122"/>
                <a:cs typeface="Times New Roman" panose="02020603050405020304" pitchFamily="18" charset="0"/>
              </a:rPr>
              <a:t>, Pearlie Koh and Lee </a:t>
            </a:r>
            <a:r>
              <a:rPr lang="en-SG" sz="1800" dirty="0" err="1">
                <a:effectLst/>
                <a:ea typeface="DengXian" panose="02010600030101010101" pitchFamily="2" charset="-122"/>
                <a:cs typeface="Times New Roman" panose="02020603050405020304" pitchFamily="18" charset="0"/>
              </a:rPr>
              <a:t>Pey</a:t>
            </a:r>
            <a:r>
              <a:rPr lang="en-SG" sz="1800" dirty="0">
                <a:effectLst/>
                <a:ea typeface="DengXian" panose="02010600030101010101" pitchFamily="2" charset="-122"/>
                <a:cs typeface="Times New Roman" panose="02020603050405020304" pitchFamily="18" charset="0"/>
              </a:rPr>
              <a:t> </a:t>
            </a:r>
            <a:r>
              <a:rPr lang="en-SG" sz="1800" dirty="0" err="1">
                <a:effectLst/>
                <a:ea typeface="DengXian" panose="02010600030101010101" pitchFamily="2" charset="-122"/>
                <a:cs typeface="Times New Roman" panose="02020603050405020304" pitchFamily="18" charset="0"/>
              </a:rPr>
              <a:t>Woan</a:t>
            </a:r>
            <a:r>
              <a:rPr lang="en-SG" sz="1800" dirty="0">
                <a:effectLst/>
                <a:ea typeface="DengXian" panose="02010600030101010101" pitchFamily="2" charset="-122"/>
                <a:cs typeface="Times New Roman" panose="02020603050405020304" pitchFamily="18" charset="0"/>
              </a:rPr>
              <a:t> (SAL, 2015).</a:t>
            </a:r>
          </a:p>
          <a:p>
            <a:endParaRPr lang="en-SG" dirty="0"/>
          </a:p>
        </p:txBody>
      </p:sp>
      <p:sp>
        <p:nvSpPr>
          <p:cNvPr id="4" name="Slide Number Placeholder 3">
            <a:extLst>
              <a:ext uri="{FF2B5EF4-FFF2-40B4-BE49-F238E27FC236}">
                <a16:creationId xmlns:a16="http://schemas.microsoft.com/office/drawing/2014/main" id="{C8C8E906-8141-4C75-AE10-89D249A0E296}"/>
              </a:ext>
            </a:extLst>
          </p:cNvPr>
          <p:cNvSpPr>
            <a:spLocks noGrp="1"/>
          </p:cNvSpPr>
          <p:nvPr>
            <p:ph type="sldNum" sz="quarter" idx="12"/>
          </p:nvPr>
        </p:nvSpPr>
        <p:spPr/>
        <p:txBody>
          <a:bodyPr/>
          <a:lstStyle/>
          <a:p>
            <a:fld id="{7128DA7F-F6FE-453F-B8BB-1900E7257DA6}" type="slidenum">
              <a:rPr lang="en-US" smtClean="0"/>
              <a:t>65</a:t>
            </a:fld>
            <a:endParaRPr lang="en-US" dirty="0"/>
          </a:p>
        </p:txBody>
      </p:sp>
    </p:spTree>
    <p:extLst>
      <p:ext uri="{BB962C8B-B14F-4D97-AF65-F5344CB8AC3E}">
        <p14:creationId xmlns:p14="http://schemas.microsoft.com/office/powerpoint/2010/main" val="2810878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lnSpcReduction="10000"/>
          </a:bodyPr>
          <a:lstStyle/>
          <a:p>
            <a:pPr marL="0" indent="0">
              <a:buNone/>
            </a:pPr>
            <a:r>
              <a:rPr lang="en-US" b="1" dirty="0"/>
              <a:t>Common Law Veil Piercing </a:t>
            </a:r>
          </a:p>
          <a:p>
            <a:r>
              <a:rPr lang="en-US" dirty="0"/>
              <a:t>Restrictive approach is the starting point. Ground for veil-piercing is an </a:t>
            </a:r>
            <a:r>
              <a:rPr lang="en-US" i="1" dirty="0"/>
              <a:t>extremely narrow one</a:t>
            </a:r>
            <a:r>
              <a:rPr lang="en-US" dirty="0"/>
              <a:t>.</a:t>
            </a:r>
          </a:p>
          <a:p>
            <a:pPr lvl="1"/>
            <a:r>
              <a:rPr lang="en-US" dirty="0"/>
              <a:t>Why? Tjio et.al (2015): “ordinary commercial expectations that veil [should not be pierced]”</a:t>
            </a:r>
          </a:p>
          <a:p>
            <a:pPr lvl="1"/>
            <a:r>
              <a:rPr lang="en-US" dirty="0"/>
              <a:t>If veil were pierced readily, considerable legal uncertainty + increase costs of capital (Iacobucci and Triantis, 2007).</a:t>
            </a:r>
          </a:p>
          <a:p>
            <a:pPr lvl="1"/>
            <a:r>
              <a:rPr lang="en-US" dirty="0"/>
              <a:t>See justifications for asset partitioning (Slide Deck 3).</a:t>
            </a:r>
          </a:p>
          <a:p>
            <a:r>
              <a:rPr lang="en-US" dirty="0"/>
              <a:t>Hence, the fact that veil is pierced for </a:t>
            </a:r>
            <a:r>
              <a:rPr lang="en-US" i="1" dirty="0"/>
              <a:t>one purpose </a:t>
            </a:r>
            <a:r>
              <a:rPr lang="en-US" dirty="0"/>
              <a:t>does not mean it has to be pierced for </a:t>
            </a:r>
            <a:r>
              <a:rPr lang="en-US" i="1" dirty="0"/>
              <a:t>all purposes</a:t>
            </a:r>
            <a:r>
              <a:rPr lang="en-US" dirty="0"/>
              <a:t>.</a:t>
            </a:r>
          </a:p>
          <a:p>
            <a:pPr lvl="1"/>
            <a:r>
              <a:rPr lang="en-US" dirty="0"/>
              <a:t>Can you think of an example?</a:t>
            </a:r>
          </a:p>
          <a:p>
            <a:r>
              <a:rPr lang="en-US" dirty="0"/>
              <a:t>Note also, the distinction between </a:t>
            </a:r>
            <a:r>
              <a:rPr lang="en-US" b="1" i="1" dirty="0"/>
              <a:t>veil piercing/lifting </a:t>
            </a:r>
            <a:r>
              <a:rPr lang="en-US" dirty="0"/>
              <a:t>and </a:t>
            </a:r>
            <a:r>
              <a:rPr lang="en-US" b="1" i="1" dirty="0"/>
              <a:t>attribution</a:t>
            </a:r>
          </a:p>
          <a:p>
            <a:pPr lvl="1"/>
            <a:r>
              <a:rPr lang="en-US" dirty="0"/>
              <a:t>Attribution relates to an act/course of conduct/state of mind is </a:t>
            </a:r>
            <a:r>
              <a:rPr lang="en-US" i="1" dirty="0"/>
              <a:t>imputed to a company</a:t>
            </a:r>
            <a:r>
              <a:rPr lang="en-US" dirty="0"/>
              <a:t>. This process is needed because a company is an artificial legal person.</a:t>
            </a:r>
          </a:p>
          <a:p>
            <a:pPr lvl="1"/>
            <a:r>
              <a:rPr lang="en-US" dirty="0"/>
              <a:t>Veil-piercing/lifting assumes a course of corporate conduct that has </a:t>
            </a:r>
            <a:r>
              <a:rPr lang="en-US" i="1" dirty="0"/>
              <a:t>already been identified</a:t>
            </a:r>
            <a:r>
              <a:rPr lang="en-US" dirty="0"/>
              <a:t>, but seeks to alter the consequences that follow from that conduct. This means attribution has already taken place.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Tree>
    <p:extLst>
      <p:ext uri="{BB962C8B-B14F-4D97-AF65-F5344CB8AC3E}">
        <p14:creationId xmlns:p14="http://schemas.microsoft.com/office/powerpoint/2010/main" val="259835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
        <p:nvSpPr>
          <p:cNvPr id="7" name="Rectangle 6">
            <a:extLst>
              <a:ext uri="{FF2B5EF4-FFF2-40B4-BE49-F238E27FC236}">
                <a16:creationId xmlns:a16="http://schemas.microsoft.com/office/drawing/2014/main" id="{5CD3AE26-AA7F-42ED-A2ED-779BC44B536C}"/>
              </a:ext>
            </a:extLst>
          </p:cNvPr>
          <p:cNvSpPr/>
          <p:nvPr/>
        </p:nvSpPr>
        <p:spPr>
          <a:xfrm>
            <a:off x="2636520" y="3333540"/>
            <a:ext cx="1536192" cy="548640"/>
          </a:xfrm>
          <a:prstGeom prst="rect">
            <a:avLst/>
          </a:prstGeom>
          <a:noFill/>
          <a:ln>
            <a:noFill/>
          </a:ln>
        </p:spPr>
        <p:style>
          <a:lnRef idx="0">
            <a:scrgbClr r="0" g="0" b="0"/>
          </a:lnRef>
          <a:fillRef idx="0">
            <a:scrgbClr r="0" g="0" b="0"/>
          </a:fillRef>
          <a:effectRef idx="0">
            <a:scrgbClr r="0" g="0" b="0"/>
          </a:effectRef>
          <a:fontRef idx="minor">
            <a:schemeClr val="accent1"/>
          </a:fontRef>
        </p:style>
        <p:txBody>
          <a:bodyPr rtlCol="0" anchor="ctr"/>
          <a:lstStyle/>
          <a:p>
            <a:pPr algn="ctr"/>
            <a:r>
              <a:rPr lang="en-US" b="1" u="sng" dirty="0"/>
              <a:t>Attribution</a:t>
            </a:r>
          </a:p>
        </p:txBody>
      </p:sp>
      <p:sp>
        <p:nvSpPr>
          <p:cNvPr id="8" name="Rectangle: Rounded Corners 7">
            <a:extLst>
              <a:ext uri="{FF2B5EF4-FFF2-40B4-BE49-F238E27FC236}">
                <a16:creationId xmlns:a16="http://schemas.microsoft.com/office/drawing/2014/main" id="{93CF152F-7AB4-45B7-998B-561FF6CBB9D6}"/>
              </a:ext>
            </a:extLst>
          </p:cNvPr>
          <p:cNvSpPr/>
          <p:nvPr/>
        </p:nvSpPr>
        <p:spPr>
          <a:xfrm>
            <a:off x="2582091" y="4498691"/>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Company</a:t>
            </a:r>
          </a:p>
        </p:txBody>
      </p:sp>
      <p:sp>
        <p:nvSpPr>
          <p:cNvPr id="10" name="Rectangle: Rounded Corners 9">
            <a:extLst>
              <a:ext uri="{FF2B5EF4-FFF2-40B4-BE49-F238E27FC236}">
                <a16:creationId xmlns:a16="http://schemas.microsoft.com/office/drawing/2014/main" id="{A8FD7C5A-55E1-49AE-A039-73E88C700D50}"/>
              </a:ext>
            </a:extLst>
          </p:cNvPr>
          <p:cNvSpPr/>
          <p:nvPr/>
        </p:nvSpPr>
        <p:spPr>
          <a:xfrm>
            <a:off x="2582091" y="5681819"/>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400" dirty="0"/>
              <a:t>Organ/</a:t>
            </a:r>
          </a:p>
          <a:p>
            <a:pPr algn="ctr"/>
            <a:r>
              <a:rPr lang="en-US" sz="1400" dirty="0"/>
              <a:t>Agent (e.g., CEO)</a:t>
            </a:r>
          </a:p>
        </p:txBody>
      </p:sp>
      <p:sp>
        <p:nvSpPr>
          <p:cNvPr id="11" name="Rectangle: Rounded Corners 10">
            <a:extLst>
              <a:ext uri="{FF2B5EF4-FFF2-40B4-BE49-F238E27FC236}">
                <a16:creationId xmlns:a16="http://schemas.microsoft.com/office/drawing/2014/main" id="{10101E72-7F52-48C4-937E-4298E1141684}"/>
              </a:ext>
            </a:extLst>
          </p:cNvPr>
          <p:cNvSpPr/>
          <p:nvPr/>
        </p:nvSpPr>
        <p:spPr>
          <a:xfrm>
            <a:off x="6392090" y="4498691"/>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Company</a:t>
            </a:r>
          </a:p>
        </p:txBody>
      </p:sp>
      <p:sp>
        <p:nvSpPr>
          <p:cNvPr id="12" name="Rectangle: Rounded Corners 11">
            <a:extLst>
              <a:ext uri="{FF2B5EF4-FFF2-40B4-BE49-F238E27FC236}">
                <a16:creationId xmlns:a16="http://schemas.microsoft.com/office/drawing/2014/main" id="{C725D62E-5DA2-45F4-B6C5-123FBADC98E0}"/>
              </a:ext>
            </a:extLst>
          </p:cNvPr>
          <p:cNvSpPr/>
          <p:nvPr/>
        </p:nvSpPr>
        <p:spPr>
          <a:xfrm>
            <a:off x="9658676" y="4498691"/>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Company’s Creditor</a:t>
            </a:r>
          </a:p>
        </p:txBody>
      </p:sp>
      <p:sp>
        <p:nvSpPr>
          <p:cNvPr id="13" name="Rectangle: Rounded Corners 12">
            <a:extLst>
              <a:ext uri="{FF2B5EF4-FFF2-40B4-BE49-F238E27FC236}">
                <a16:creationId xmlns:a16="http://schemas.microsoft.com/office/drawing/2014/main" id="{1BDDB88E-CD54-45D6-BA9D-5C1255B98797}"/>
              </a:ext>
            </a:extLst>
          </p:cNvPr>
          <p:cNvSpPr/>
          <p:nvPr/>
        </p:nvSpPr>
        <p:spPr>
          <a:xfrm>
            <a:off x="6392090" y="5681819"/>
            <a:ext cx="1645050" cy="548640"/>
          </a:xfrm>
          <a:prstGeom prst="roundRect">
            <a:avLst>
              <a:gd name="adj" fmla="val 300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dirty="0"/>
              <a:t>Shareholders</a:t>
            </a:r>
          </a:p>
        </p:txBody>
      </p:sp>
      <p:sp>
        <p:nvSpPr>
          <p:cNvPr id="14" name="Rectangle 13">
            <a:extLst>
              <a:ext uri="{FF2B5EF4-FFF2-40B4-BE49-F238E27FC236}">
                <a16:creationId xmlns:a16="http://schemas.microsoft.com/office/drawing/2014/main" id="{FEF9F294-FBFE-4D46-A51C-94959C296DF7}"/>
              </a:ext>
            </a:extLst>
          </p:cNvPr>
          <p:cNvSpPr/>
          <p:nvPr/>
        </p:nvSpPr>
        <p:spPr>
          <a:xfrm>
            <a:off x="8019288" y="3333540"/>
            <a:ext cx="1536192" cy="548640"/>
          </a:xfrm>
          <a:prstGeom prst="rect">
            <a:avLst/>
          </a:prstGeom>
          <a:noFill/>
          <a:ln>
            <a:noFill/>
          </a:ln>
        </p:spPr>
        <p:style>
          <a:lnRef idx="0">
            <a:scrgbClr r="0" g="0" b="0"/>
          </a:lnRef>
          <a:fillRef idx="0">
            <a:scrgbClr r="0" g="0" b="0"/>
          </a:fillRef>
          <a:effectRef idx="0">
            <a:scrgbClr r="0" g="0" b="0"/>
          </a:effectRef>
          <a:fontRef idx="minor">
            <a:schemeClr val="accent1"/>
          </a:fontRef>
        </p:style>
        <p:txBody>
          <a:bodyPr rtlCol="0" anchor="ctr"/>
          <a:lstStyle/>
          <a:p>
            <a:pPr algn="ctr"/>
            <a:r>
              <a:rPr lang="en-US" b="1" u="sng" dirty="0"/>
              <a:t>Veil piercing</a:t>
            </a:r>
          </a:p>
        </p:txBody>
      </p:sp>
      <p:cxnSp>
        <p:nvCxnSpPr>
          <p:cNvPr id="16" name="Straight Arrow Connector 15">
            <a:extLst>
              <a:ext uri="{FF2B5EF4-FFF2-40B4-BE49-F238E27FC236}">
                <a16:creationId xmlns:a16="http://schemas.microsoft.com/office/drawing/2014/main" id="{9AE5A77B-BFD6-456F-A010-559B73E242D9}"/>
              </a:ext>
            </a:extLst>
          </p:cNvPr>
          <p:cNvCxnSpPr>
            <a:cxnSpLocks/>
            <a:stCxn id="10" idx="0"/>
            <a:endCxn id="8" idx="2"/>
          </p:cNvCxnSpPr>
          <p:nvPr/>
        </p:nvCxnSpPr>
        <p:spPr>
          <a:xfrm flipV="1">
            <a:off x="3404616" y="5047331"/>
            <a:ext cx="0" cy="6344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97033A18-6CA2-400F-9885-EC5D637E6984}"/>
              </a:ext>
            </a:extLst>
          </p:cNvPr>
          <p:cNvCxnSpPr>
            <a:cxnSpLocks/>
          </p:cNvCxnSpPr>
          <p:nvPr/>
        </p:nvCxnSpPr>
        <p:spPr>
          <a:xfrm>
            <a:off x="8037140" y="4828651"/>
            <a:ext cx="162153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6B961DF1-0731-4432-BF33-006BB0B45098}"/>
              </a:ext>
            </a:extLst>
          </p:cNvPr>
          <p:cNvCxnSpPr>
            <a:cxnSpLocks/>
          </p:cNvCxnSpPr>
          <p:nvPr/>
        </p:nvCxnSpPr>
        <p:spPr>
          <a:xfrm>
            <a:off x="8037140" y="4725160"/>
            <a:ext cx="1621536" cy="0"/>
          </a:xfrm>
          <a:prstGeom prst="straightConnector1">
            <a:avLst/>
          </a:prstGeom>
          <a:ln>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F1E496D1-E193-41B8-97E0-FDF9D9D875E7}"/>
              </a:ext>
            </a:extLst>
          </p:cNvPr>
          <p:cNvCxnSpPr>
            <a:cxnSpLocks/>
            <a:stCxn id="12" idx="2"/>
            <a:endCxn id="13" idx="3"/>
          </p:cNvCxnSpPr>
          <p:nvPr/>
        </p:nvCxnSpPr>
        <p:spPr>
          <a:xfrm flipH="1">
            <a:off x="8037140" y="5047331"/>
            <a:ext cx="2444061" cy="9088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AE805BA-C519-4D71-BB5D-16FD35BD03B3}"/>
              </a:ext>
            </a:extLst>
          </p:cNvPr>
          <p:cNvCxnSpPr>
            <a:cxnSpLocks/>
            <a:stCxn id="11" idx="2"/>
            <a:endCxn id="13" idx="0"/>
          </p:cNvCxnSpPr>
          <p:nvPr/>
        </p:nvCxnSpPr>
        <p:spPr>
          <a:xfrm>
            <a:off x="7214615" y="5047331"/>
            <a:ext cx="0" cy="634488"/>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7B06779A-6FD0-4DB6-B71A-A7D8BF8B3579}"/>
              </a:ext>
            </a:extLst>
          </p:cNvPr>
          <p:cNvSpPr txBox="1"/>
          <p:nvPr/>
        </p:nvSpPr>
        <p:spPr>
          <a:xfrm>
            <a:off x="1721118" y="5195298"/>
            <a:ext cx="1721946" cy="338554"/>
          </a:xfrm>
          <a:prstGeom prst="rect">
            <a:avLst/>
          </a:prstGeom>
          <a:noFill/>
        </p:spPr>
        <p:txBody>
          <a:bodyPr wrap="none" rtlCol="0">
            <a:spAutoFit/>
          </a:bodyPr>
          <a:lstStyle/>
          <a:p>
            <a:r>
              <a:rPr lang="en-US" sz="1600" dirty="0"/>
              <a:t>Rule of attribution</a:t>
            </a:r>
          </a:p>
        </p:txBody>
      </p:sp>
      <p:sp>
        <p:nvSpPr>
          <p:cNvPr id="29" name="TextBox 28">
            <a:extLst>
              <a:ext uri="{FF2B5EF4-FFF2-40B4-BE49-F238E27FC236}">
                <a16:creationId xmlns:a16="http://schemas.microsoft.com/office/drawing/2014/main" id="{12C2740C-0CEC-4710-8A5D-1F5ED8894ED5}"/>
              </a:ext>
            </a:extLst>
          </p:cNvPr>
          <p:cNvSpPr txBox="1"/>
          <p:nvPr/>
        </p:nvSpPr>
        <p:spPr>
          <a:xfrm>
            <a:off x="8374892" y="4924996"/>
            <a:ext cx="944489" cy="338554"/>
          </a:xfrm>
          <a:prstGeom prst="rect">
            <a:avLst/>
          </a:prstGeom>
          <a:noFill/>
        </p:spPr>
        <p:txBody>
          <a:bodyPr wrap="none" rtlCol="0">
            <a:spAutoFit/>
          </a:bodyPr>
          <a:lstStyle/>
          <a:p>
            <a:r>
              <a:rPr lang="en-US" sz="1600" dirty="0"/>
              <a:t>Contract</a:t>
            </a:r>
          </a:p>
        </p:txBody>
      </p:sp>
      <p:sp>
        <p:nvSpPr>
          <p:cNvPr id="30" name="Left Brace 29">
            <a:extLst>
              <a:ext uri="{FF2B5EF4-FFF2-40B4-BE49-F238E27FC236}">
                <a16:creationId xmlns:a16="http://schemas.microsoft.com/office/drawing/2014/main" id="{B59EB541-F302-4293-ACAB-9D7BD68B33CD}"/>
              </a:ext>
            </a:extLst>
          </p:cNvPr>
          <p:cNvSpPr/>
          <p:nvPr/>
        </p:nvSpPr>
        <p:spPr>
          <a:xfrm rot="16200000">
            <a:off x="8806090" y="4182744"/>
            <a:ext cx="82094" cy="1525544"/>
          </a:xfrm>
          <a:prstGeom prst="leftBrace">
            <a:avLst>
              <a:gd name="adj1" fmla="val 93419"/>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 name="TextBox 30">
            <a:extLst>
              <a:ext uri="{FF2B5EF4-FFF2-40B4-BE49-F238E27FC236}">
                <a16:creationId xmlns:a16="http://schemas.microsoft.com/office/drawing/2014/main" id="{CB767AFE-FB9D-4F2F-BECF-AD4B981DCF51}"/>
              </a:ext>
            </a:extLst>
          </p:cNvPr>
          <p:cNvSpPr txBox="1"/>
          <p:nvPr/>
        </p:nvSpPr>
        <p:spPr>
          <a:xfrm>
            <a:off x="7462946" y="3780660"/>
            <a:ext cx="3986648" cy="584775"/>
          </a:xfrm>
          <a:prstGeom prst="rect">
            <a:avLst/>
          </a:prstGeom>
          <a:noFill/>
        </p:spPr>
        <p:txBody>
          <a:bodyPr wrap="square" rtlCol="0">
            <a:spAutoFit/>
          </a:bodyPr>
          <a:lstStyle/>
          <a:p>
            <a:r>
              <a:rPr lang="en-US" sz="1600" dirty="0"/>
              <a:t>Rule of attribution already imputed act to company (e.g., CEO acting on behalf of coy)</a:t>
            </a:r>
          </a:p>
        </p:txBody>
      </p:sp>
      <p:sp>
        <p:nvSpPr>
          <p:cNvPr id="32" name="Arc 31">
            <a:extLst>
              <a:ext uri="{FF2B5EF4-FFF2-40B4-BE49-F238E27FC236}">
                <a16:creationId xmlns:a16="http://schemas.microsoft.com/office/drawing/2014/main" id="{B2D45848-6E8D-48DE-BA0A-BBD9E8E6CFE5}"/>
              </a:ext>
            </a:extLst>
          </p:cNvPr>
          <p:cNvSpPr/>
          <p:nvPr/>
        </p:nvSpPr>
        <p:spPr>
          <a:xfrm rot="16200000">
            <a:off x="7157608" y="4044254"/>
            <a:ext cx="678870" cy="692795"/>
          </a:xfrm>
          <a:prstGeom prst="arc">
            <a:avLst/>
          </a:prstGeom>
          <a:ln>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3" name="Content Placeholder 2">
            <a:extLst>
              <a:ext uri="{FF2B5EF4-FFF2-40B4-BE49-F238E27FC236}">
                <a16:creationId xmlns:a16="http://schemas.microsoft.com/office/drawing/2014/main" id="{5E7B1C71-5B3A-4468-B4B6-20423D781181}"/>
              </a:ext>
            </a:extLst>
          </p:cNvPr>
          <p:cNvSpPr>
            <a:spLocks noGrp="1"/>
          </p:cNvSpPr>
          <p:nvPr>
            <p:ph idx="1"/>
          </p:nvPr>
        </p:nvSpPr>
        <p:spPr>
          <a:xfrm>
            <a:off x="581193" y="1922364"/>
            <a:ext cx="11029615" cy="1601727"/>
          </a:xfrm>
        </p:spPr>
        <p:txBody>
          <a:bodyPr>
            <a:normAutofit fontScale="92500" lnSpcReduction="10000"/>
          </a:bodyPr>
          <a:lstStyle/>
          <a:p>
            <a:r>
              <a:rPr lang="en-US" dirty="0"/>
              <a:t>Attribution is a process by which an act, a course of conduct, or state of mind of a human person (or persons) is imputed to a company.</a:t>
            </a:r>
          </a:p>
          <a:p>
            <a:r>
              <a:rPr lang="en-US" dirty="0"/>
              <a:t>Required because companies are artificial legal persons.</a:t>
            </a:r>
          </a:p>
          <a:p>
            <a:r>
              <a:rPr lang="en-US" dirty="0"/>
              <a:t>The inquiry of veil piercing takes place </a:t>
            </a:r>
            <a:r>
              <a:rPr lang="en-US" b="1" i="1" dirty="0"/>
              <a:t>after attribution</a:t>
            </a:r>
            <a:r>
              <a:rPr lang="en-US" dirty="0"/>
              <a:t>. It seeks to alter the usual consequences following from such conduct. </a:t>
            </a:r>
          </a:p>
        </p:txBody>
      </p:sp>
      <p:sp>
        <p:nvSpPr>
          <p:cNvPr id="25" name="TextBox 24">
            <a:extLst>
              <a:ext uri="{FF2B5EF4-FFF2-40B4-BE49-F238E27FC236}">
                <a16:creationId xmlns:a16="http://schemas.microsoft.com/office/drawing/2014/main" id="{4F0754CE-8434-4666-B32C-35052CBCDF7E}"/>
              </a:ext>
            </a:extLst>
          </p:cNvPr>
          <p:cNvSpPr txBox="1"/>
          <p:nvPr/>
        </p:nvSpPr>
        <p:spPr>
          <a:xfrm>
            <a:off x="8972073" y="5456500"/>
            <a:ext cx="1992853" cy="338554"/>
          </a:xfrm>
          <a:prstGeom prst="rect">
            <a:avLst/>
          </a:prstGeom>
          <a:noFill/>
        </p:spPr>
        <p:txBody>
          <a:bodyPr wrap="none" rtlCol="0">
            <a:spAutoFit/>
          </a:bodyPr>
          <a:lstStyle/>
          <a:p>
            <a:r>
              <a:rPr lang="en-US" sz="1600" dirty="0"/>
              <a:t>Seeks to claim against</a:t>
            </a:r>
          </a:p>
        </p:txBody>
      </p:sp>
    </p:spTree>
    <p:extLst>
      <p:ext uri="{BB962C8B-B14F-4D97-AF65-F5344CB8AC3E}">
        <p14:creationId xmlns:p14="http://schemas.microsoft.com/office/powerpoint/2010/main" val="4118138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LAW Veil Piercing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067151"/>
          </a:xfrm>
        </p:spPr>
        <p:txBody>
          <a:bodyPr>
            <a:normAutofit fontScale="92500" lnSpcReduction="10000"/>
          </a:bodyPr>
          <a:lstStyle/>
          <a:p>
            <a:pPr marL="0" indent="0">
              <a:buNone/>
            </a:pPr>
            <a:r>
              <a:rPr lang="en-US" b="1" dirty="0"/>
              <a:t>Veil Lifting vs Attribution</a:t>
            </a:r>
          </a:p>
          <a:p>
            <a:r>
              <a:rPr lang="en-US" dirty="0"/>
              <a:t>Lord Sumption, </a:t>
            </a:r>
            <a:r>
              <a:rPr lang="en-US" i="1" dirty="0"/>
              <a:t>Prest v Petrodel </a:t>
            </a:r>
            <a:r>
              <a:rPr lang="en-US" dirty="0"/>
              <a:t>at [16]: “Piercing the corporate veil” is an expression rather indiscriminately used to describe a number of different things. Properly speaking, it means disregarding the separate personality of the company. </a:t>
            </a:r>
            <a:r>
              <a:rPr lang="en-US" b="1" i="1" dirty="0"/>
              <a:t>There is a range of situations in which the law attributes the acts or property of a company to those who control it, without disregarding its separate legal personality. </a:t>
            </a:r>
            <a:r>
              <a:rPr lang="en-US" dirty="0"/>
              <a:t>The controller may be personally liable, generally in addition to the company, for something that he has done as its agent or as a joint actor. Property legally vested in a company may belong beneficially to the controller, if the arrangements in relation to the property are such as to make the company its controller’s nominee or trustee for that purpose. For specific statutory purposes, a company’s legal responsibility may be engaged by the acts or business of an associated company. Examples are the provisions of the Companies Acts governing group accounts or the rules governing infringements of competition law by firms, which may include groups of companies conducting the relevant business as an economic unit. Equitable remedies, such as an injunction or specific performance may be available to compel the controller whose personal legal responsibility is engaged to exercise his control in a particular way. </a:t>
            </a:r>
            <a:r>
              <a:rPr lang="en-US" b="1" i="1" dirty="0"/>
              <a:t>But when we speak of piercing the corporate veil, we are not (or should not be) speaking of any of these situations, but only of those cases which are true exceptions to the rule in Salomon v A Salomon &amp; Co Ltd [1897] AC22, i e where a person who owns and controls a company is said in certain circumstances to be identified with it in law by virtue of that ownership and control</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3071824100"/>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328</TotalTime>
  <Words>10750</Words>
  <Application>Microsoft Office PowerPoint</Application>
  <PresentationFormat>Widescreen</PresentationFormat>
  <Paragraphs>523</Paragraphs>
  <Slides>65</Slides>
  <Notes>64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65</vt:i4>
      </vt:variant>
    </vt:vector>
  </HeadingPairs>
  <TitlesOfParts>
    <vt:vector size="70" baseType="lpstr">
      <vt:lpstr>DengXian</vt:lpstr>
      <vt:lpstr>Calibri</vt:lpstr>
      <vt:lpstr>Gill Sans MT</vt:lpstr>
      <vt:lpstr>Wingdings 2</vt:lpstr>
      <vt:lpstr>Dividend</vt:lpstr>
      <vt:lpstr>Company Law (LC2008C) 4. Corporate Personality and Attributes (PART II)</vt:lpstr>
      <vt:lpstr>Corporate Personality and Attributes </vt:lpstr>
      <vt:lpstr>Statutory Veil Piercing</vt:lpstr>
      <vt:lpstr>Statutory Veil Piercing</vt:lpstr>
      <vt:lpstr>Statutory Veil Piercing</vt:lpstr>
      <vt:lpstr>Statutory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COMMON LAW VEIL PIERCING</vt:lpstr>
      <vt:lpstr>Q&amp;A</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(LC2008C) seminar 4: 5. Corporate Personality and Attributes (PART II)</dc:title>
  <dc:creator>Khoo Chian Yian Kenneth</dc:creator>
  <cp:lastModifiedBy>Kenneth Khoo</cp:lastModifiedBy>
  <cp:revision>114</cp:revision>
  <dcterms:created xsi:type="dcterms:W3CDTF">2020-08-26T01:33:29Z</dcterms:created>
  <dcterms:modified xsi:type="dcterms:W3CDTF">2026-02-21T07:24:51Z</dcterms:modified>
</cp:coreProperties>
</file>