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1"/>
  </p:notesMasterIdLst>
  <p:sldIdLst>
    <p:sldId id="256" r:id="rId2"/>
    <p:sldId id="258" r:id="rId3"/>
    <p:sldId id="422" r:id="rId4"/>
    <p:sldId id="265" r:id="rId5"/>
    <p:sldId id="464" r:id="rId6"/>
    <p:sldId id="423" r:id="rId7"/>
    <p:sldId id="424" r:id="rId8"/>
    <p:sldId id="428" r:id="rId9"/>
    <p:sldId id="429" r:id="rId10"/>
    <p:sldId id="430" r:id="rId11"/>
    <p:sldId id="431" r:id="rId12"/>
    <p:sldId id="432" r:id="rId13"/>
    <p:sldId id="433" r:id="rId14"/>
    <p:sldId id="463" r:id="rId15"/>
    <p:sldId id="435" r:id="rId16"/>
    <p:sldId id="439" r:id="rId17"/>
    <p:sldId id="440" r:id="rId18"/>
    <p:sldId id="441" r:id="rId19"/>
    <p:sldId id="442" r:id="rId20"/>
    <p:sldId id="462" r:id="rId21"/>
    <p:sldId id="443" r:id="rId22"/>
    <p:sldId id="444" r:id="rId23"/>
    <p:sldId id="445" r:id="rId24"/>
    <p:sldId id="427" r:id="rId25"/>
    <p:sldId id="425" r:id="rId26"/>
    <p:sldId id="447" r:id="rId27"/>
    <p:sldId id="448" r:id="rId28"/>
    <p:sldId id="453" r:id="rId29"/>
    <p:sldId id="446" r:id="rId30"/>
    <p:sldId id="426" r:id="rId31"/>
    <p:sldId id="450" r:id="rId32"/>
    <p:sldId id="449" r:id="rId33"/>
    <p:sldId id="451" r:id="rId34"/>
    <p:sldId id="452" r:id="rId35"/>
    <p:sldId id="456" r:id="rId36"/>
    <p:sldId id="458" r:id="rId37"/>
    <p:sldId id="459" r:id="rId38"/>
    <p:sldId id="460" r:id="rId39"/>
    <p:sldId id="461"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72900" autoAdjust="0"/>
  </p:normalViewPr>
  <p:slideViewPr>
    <p:cSldViewPr snapToGrid="0">
      <p:cViewPr varScale="1">
        <p:scale>
          <a:sx n="79" d="100"/>
          <a:sy n="79" d="100"/>
        </p:scale>
        <p:origin x="1704"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7305-650F-4ACB-B519-14771FC7DF18}"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4081BC9B-8339-420E-BA1A-CE61044AB9D4}">
      <dgm:prSet phldrT="[Text]" phldr="0"/>
      <dgm:spPr/>
      <dgm:t>
        <a:bodyPr/>
        <a:lstStyle/>
        <a:p>
          <a:r>
            <a:rPr lang="en-US" dirty="0"/>
            <a:t>Agent’s Authority</a:t>
          </a:r>
        </a:p>
      </dgm:t>
    </dgm:pt>
    <dgm:pt modelId="{E1B380A6-74F9-40A2-8E00-3D2006CF2513}" type="parTrans" cxnId="{940C63B9-0B3B-4A77-9DFC-1E932DE37C03}">
      <dgm:prSet/>
      <dgm:spPr/>
      <dgm:t>
        <a:bodyPr/>
        <a:lstStyle/>
        <a:p>
          <a:endParaRPr lang="en-US"/>
        </a:p>
      </dgm:t>
    </dgm:pt>
    <dgm:pt modelId="{87E4A701-9B37-4DC5-98A2-EB2F5C3B48C2}" type="sibTrans" cxnId="{940C63B9-0B3B-4A77-9DFC-1E932DE37C03}">
      <dgm:prSet/>
      <dgm:spPr/>
      <dgm:t>
        <a:bodyPr/>
        <a:lstStyle/>
        <a:p>
          <a:endParaRPr lang="en-US"/>
        </a:p>
      </dgm:t>
    </dgm:pt>
    <dgm:pt modelId="{B1827AF9-DCC0-4621-9DC2-AB2E421D31C8}">
      <dgm:prSet phldrT="[Text]" phldr="0"/>
      <dgm:spPr/>
      <dgm:t>
        <a:bodyPr/>
        <a:lstStyle/>
        <a:p>
          <a:r>
            <a:rPr lang="en-US" dirty="0"/>
            <a:t>Actual Authority</a:t>
          </a:r>
        </a:p>
      </dgm:t>
    </dgm:pt>
    <dgm:pt modelId="{5F05DF67-A3E9-4FB8-8B2B-0BECF3B16E78}" type="parTrans" cxnId="{5B62D11E-4A24-4C51-BDCE-38CB555B277D}">
      <dgm:prSet/>
      <dgm:spPr/>
      <dgm:t>
        <a:bodyPr/>
        <a:lstStyle/>
        <a:p>
          <a:endParaRPr lang="en-US"/>
        </a:p>
      </dgm:t>
    </dgm:pt>
    <dgm:pt modelId="{5C66B0F5-8A39-4BE2-80C7-68355E3E8FF7}" type="sibTrans" cxnId="{5B62D11E-4A24-4C51-BDCE-38CB555B277D}">
      <dgm:prSet/>
      <dgm:spPr/>
      <dgm:t>
        <a:bodyPr/>
        <a:lstStyle/>
        <a:p>
          <a:endParaRPr lang="en-US"/>
        </a:p>
      </dgm:t>
    </dgm:pt>
    <dgm:pt modelId="{7C59FE02-4811-4276-A450-CED39B781093}">
      <dgm:prSet phldrT="[Text]" phldr="0"/>
      <dgm:spPr/>
      <dgm:t>
        <a:bodyPr/>
        <a:lstStyle/>
        <a:p>
          <a:r>
            <a:rPr lang="en-US" dirty="0"/>
            <a:t>Apparent Authority</a:t>
          </a:r>
        </a:p>
      </dgm:t>
    </dgm:pt>
    <dgm:pt modelId="{CF7CEB49-5913-44CA-8EC4-5E7734948DAF}" type="parTrans" cxnId="{635D2498-4C59-4220-8E77-AD060063E997}">
      <dgm:prSet/>
      <dgm:spPr/>
      <dgm:t>
        <a:bodyPr/>
        <a:lstStyle/>
        <a:p>
          <a:endParaRPr lang="en-US"/>
        </a:p>
      </dgm:t>
    </dgm:pt>
    <dgm:pt modelId="{CA54B267-D53F-4E4F-9B50-F2AA72DFDD30}" type="sibTrans" cxnId="{635D2498-4C59-4220-8E77-AD060063E997}">
      <dgm:prSet/>
      <dgm:spPr/>
      <dgm:t>
        <a:bodyPr/>
        <a:lstStyle/>
        <a:p>
          <a:endParaRPr lang="en-US"/>
        </a:p>
      </dgm:t>
    </dgm:pt>
    <dgm:pt modelId="{7FCB288F-7262-4E59-9EE1-FFEB099D6388}">
      <dgm:prSet/>
      <dgm:spPr/>
      <dgm:t>
        <a:bodyPr/>
        <a:lstStyle/>
        <a:p>
          <a:r>
            <a:rPr lang="en-US" dirty="0"/>
            <a:t>Express</a:t>
          </a:r>
        </a:p>
      </dgm:t>
    </dgm:pt>
    <dgm:pt modelId="{EE63B500-C7D6-4941-AB38-FA0F886D34F1}" type="parTrans" cxnId="{065C7D08-83DD-4D17-BFAA-FAC52E7AD7E0}">
      <dgm:prSet/>
      <dgm:spPr/>
      <dgm:t>
        <a:bodyPr/>
        <a:lstStyle/>
        <a:p>
          <a:endParaRPr lang="en-US"/>
        </a:p>
      </dgm:t>
    </dgm:pt>
    <dgm:pt modelId="{F470A23D-7EF8-4110-9804-4E2323DF16AB}" type="sibTrans" cxnId="{065C7D08-83DD-4D17-BFAA-FAC52E7AD7E0}">
      <dgm:prSet/>
      <dgm:spPr/>
      <dgm:t>
        <a:bodyPr/>
        <a:lstStyle/>
        <a:p>
          <a:endParaRPr lang="en-US"/>
        </a:p>
      </dgm:t>
    </dgm:pt>
    <dgm:pt modelId="{AA2B5973-18F7-4C80-A3F0-F84FB213B0C1}">
      <dgm:prSet/>
      <dgm:spPr/>
      <dgm:t>
        <a:bodyPr/>
        <a:lstStyle/>
        <a:p>
          <a:r>
            <a:rPr lang="en-US" dirty="0"/>
            <a:t>Implied</a:t>
          </a:r>
        </a:p>
      </dgm:t>
    </dgm:pt>
    <dgm:pt modelId="{A291042F-1729-4734-B48A-190B45B8BB38}" type="parTrans" cxnId="{C3CA3EE4-2CAE-4022-B42F-B55C8B94BCBF}">
      <dgm:prSet/>
      <dgm:spPr/>
      <dgm:t>
        <a:bodyPr/>
        <a:lstStyle/>
        <a:p>
          <a:endParaRPr lang="en-US"/>
        </a:p>
      </dgm:t>
    </dgm:pt>
    <dgm:pt modelId="{FD704620-DCDC-4DA3-9969-7CCAAF13D02E}" type="sibTrans" cxnId="{C3CA3EE4-2CAE-4022-B42F-B55C8B94BCBF}">
      <dgm:prSet/>
      <dgm:spPr/>
      <dgm:t>
        <a:bodyPr/>
        <a:lstStyle/>
        <a:p>
          <a:endParaRPr lang="en-US"/>
        </a:p>
      </dgm:t>
    </dgm:pt>
    <dgm:pt modelId="{F30AF773-278C-4AA7-9774-4C3CCBAE02AA}">
      <dgm:prSet/>
      <dgm:spPr/>
      <dgm:t>
        <a:bodyPr/>
        <a:lstStyle/>
        <a:p>
          <a:r>
            <a:rPr lang="en-US" dirty="0"/>
            <a:t>Acquiescence</a:t>
          </a:r>
        </a:p>
      </dgm:t>
    </dgm:pt>
    <dgm:pt modelId="{B1EE1CC2-18DA-4AD0-A3BC-9A55BC3F8D17}" type="parTrans" cxnId="{0D9D3A3B-19B4-459A-89C3-CAFE565E2B59}">
      <dgm:prSet/>
      <dgm:spPr/>
      <dgm:t>
        <a:bodyPr/>
        <a:lstStyle/>
        <a:p>
          <a:endParaRPr lang="en-US"/>
        </a:p>
      </dgm:t>
    </dgm:pt>
    <dgm:pt modelId="{69B66ED2-9374-485E-8524-15241EC9F23E}" type="sibTrans" cxnId="{0D9D3A3B-19B4-459A-89C3-CAFE565E2B59}">
      <dgm:prSet/>
      <dgm:spPr/>
      <dgm:t>
        <a:bodyPr/>
        <a:lstStyle/>
        <a:p>
          <a:endParaRPr lang="en-US"/>
        </a:p>
      </dgm:t>
    </dgm:pt>
    <dgm:pt modelId="{ECDAE8F8-5EF5-4DF1-A742-84E670D59770}">
      <dgm:prSet/>
      <dgm:spPr/>
      <dgm:t>
        <a:bodyPr/>
        <a:lstStyle/>
        <a:p>
          <a:r>
            <a:rPr lang="en-US" dirty="0"/>
            <a:t>Incidental</a:t>
          </a:r>
        </a:p>
      </dgm:t>
    </dgm:pt>
    <dgm:pt modelId="{E9541807-BFF6-41C6-92A8-0AD76115753C}" type="parTrans" cxnId="{91094DE3-2E9C-4EBB-B216-E42F2CC8C77A}">
      <dgm:prSet/>
      <dgm:spPr/>
      <dgm:t>
        <a:bodyPr/>
        <a:lstStyle/>
        <a:p>
          <a:endParaRPr lang="en-US"/>
        </a:p>
      </dgm:t>
    </dgm:pt>
    <dgm:pt modelId="{4EA3577F-5796-4C6D-8674-192464205925}" type="sibTrans" cxnId="{91094DE3-2E9C-4EBB-B216-E42F2CC8C77A}">
      <dgm:prSet/>
      <dgm:spPr/>
      <dgm:t>
        <a:bodyPr/>
        <a:lstStyle/>
        <a:p>
          <a:endParaRPr lang="en-US"/>
        </a:p>
      </dgm:t>
    </dgm:pt>
    <dgm:pt modelId="{8BB998E6-D315-430A-9BE7-37F98B1FE191}">
      <dgm:prSet/>
      <dgm:spPr/>
      <dgm:t>
        <a:bodyPr/>
        <a:lstStyle/>
        <a:p>
          <a:r>
            <a:rPr lang="en-US" dirty="0"/>
            <a:t>(1) Representation (2) Reliance (3) Lack of Notice</a:t>
          </a:r>
        </a:p>
      </dgm:t>
    </dgm:pt>
    <dgm:pt modelId="{C96F4C80-C066-4D1C-ACD9-395ED4069ACA}" type="parTrans" cxnId="{DEFFA5BF-5C09-47CB-A95D-44BC5175AAB6}">
      <dgm:prSet/>
      <dgm:spPr/>
      <dgm:t>
        <a:bodyPr/>
        <a:lstStyle/>
        <a:p>
          <a:endParaRPr lang="en-US"/>
        </a:p>
      </dgm:t>
    </dgm:pt>
    <dgm:pt modelId="{8DE075A2-35C4-4164-B303-B6F19D543378}" type="sibTrans" cxnId="{DEFFA5BF-5C09-47CB-A95D-44BC5175AAB6}">
      <dgm:prSet/>
      <dgm:spPr/>
      <dgm:t>
        <a:bodyPr/>
        <a:lstStyle/>
        <a:p>
          <a:endParaRPr lang="en-US"/>
        </a:p>
      </dgm:t>
    </dgm:pt>
    <dgm:pt modelId="{4648E689-3403-43AD-94AA-1CB140C1F02A}">
      <dgm:prSet/>
      <dgm:spPr/>
      <dgm:t>
        <a:bodyPr/>
        <a:lstStyle/>
        <a:p>
          <a:r>
            <a:rPr lang="en-US" dirty="0"/>
            <a:t>Ratification</a:t>
          </a:r>
        </a:p>
      </dgm:t>
    </dgm:pt>
    <dgm:pt modelId="{A01E5F59-92B2-4E3D-841E-53949501BC4B}" type="parTrans" cxnId="{54AE2B91-5F71-4E38-BDFA-3C3D311A8D2F}">
      <dgm:prSet/>
      <dgm:spPr/>
      <dgm:t>
        <a:bodyPr/>
        <a:lstStyle/>
        <a:p>
          <a:endParaRPr lang="en-US"/>
        </a:p>
      </dgm:t>
    </dgm:pt>
    <dgm:pt modelId="{124FB869-835D-449A-9C60-89CEE550F454}" type="sibTrans" cxnId="{54AE2B91-5F71-4E38-BDFA-3C3D311A8D2F}">
      <dgm:prSet/>
      <dgm:spPr/>
      <dgm:t>
        <a:bodyPr/>
        <a:lstStyle/>
        <a:p>
          <a:endParaRPr lang="en-US"/>
        </a:p>
      </dgm:t>
    </dgm:pt>
    <dgm:pt modelId="{C55231E1-8A3A-4B25-B1EE-3691E86DFC60}">
      <dgm:prSet/>
      <dgm:spPr/>
      <dgm:t>
        <a:bodyPr/>
        <a:lstStyle/>
        <a:p>
          <a:r>
            <a:rPr lang="en-US" dirty="0"/>
            <a:t>Usual</a:t>
          </a:r>
        </a:p>
      </dgm:t>
    </dgm:pt>
    <dgm:pt modelId="{83C162E2-4A9E-416E-900B-598EC1F2A165}" type="parTrans" cxnId="{C5FCFC5B-6A26-4C7A-8752-8CB887297DFD}">
      <dgm:prSet/>
      <dgm:spPr/>
      <dgm:t>
        <a:bodyPr/>
        <a:lstStyle/>
        <a:p>
          <a:endParaRPr lang="en-US"/>
        </a:p>
      </dgm:t>
    </dgm:pt>
    <dgm:pt modelId="{41960470-B99D-41EE-A207-2488FA6917D2}" type="sibTrans" cxnId="{C5FCFC5B-6A26-4C7A-8752-8CB887297DFD}">
      <dgm:prSet/>
      <dgm:spPr/>
      <dgm:t>
        <a:bodyPr/>
        <a:lstStyle/>
        <a:p>
          <a:endParaRPr lang="en-US"/>
        </a:p>
      </dgm:t>
    </dgm:pt>
    <dgm:pt modelId="{453B4D2D-1885-4387-8B83-946785EDEC6A}" type="pres">
      <dgm:prSet presAssocID="{6BC77305-650F-4ACB-B519-14771FC7DF18}" presName="hierChild1" presStyleCnt="0">
        <dgm:presLayoutVars>
          <dgm:chPref val="1"/>
          <dgm:dir/>
          <dgm:animOne val="branch"/>
          <dgm:animLvl val="lvl"/>
          <dgm:resizeHandles/>
        </dgm:presLayoutVars>
      </dgm:prSet>
      <dgm:spPr/>
    </dgm:pt>
    <dgm:pt modelId="{CC894E2F-4193-486F-AB3A-C4C7B0403D01}" type="pres">
      <dgm:prSet presAssocID="{4081BC9B-8339-420E-BA1A-CE61044AB9D4}" presName="hierRoot1" presStyleCnt="0"/>
      <dgm:spPr/>
    </dgm:pt>
    <dgm:pt modelId="{E9E6EF62-23F9-428F-9437-2382C48C084D}" type="pres">
      <dgm:prSet presAssocID="{4081BC9B-8339-420E-BA1A-CE61044AB9D4}" presName="composite" presStyleCnt="0"/>
      <dgm:spPr/>
    </dgm:pt>
    <dgm:pt modelId="{F3F0FEF0-66F3-40ED-8038-B50C2DFADBE2}" type="pres">
      <dgm:prSet presAssocID="{4081BC9B-8339-420E-BA1A-CE61044AB9D4}" presName="background" presStyleLbl="node0" presStyleIdx="0" presStyleCnt="1"/>
      <dgm:spPr/>
    </dgm:pt>
    <dgm:pt modelId="{104CB2A6-CA58-44C7-B813-C782F1419C57}" type="pres">
      <dgm:prSet presAssocID="{4081BC9B-8339-420E-BA1A-CE61044AB9D4}" presName="text" presStyleLbl="fgAcc0" presStyleIdx="0" presStyleCnt="1">
        <dgm:presLayoutVars>
          <dgm:chPref val="3"/>
        </dgm:presLayoutVars>
      </dgm:prSet>
      <dgm:spPr/>
    </dgm:pt>
    <dgm:pt modelId="{AB7FC4BE-A395-461C-979D-B9BCCC33D45F}" type="pres">
      <dgm:prSet presAssocID="{4081BC9B-8339-420E-BA1A-CE61044AB9D4}" presName="hierChild2" presStyleCnt="0"/>
      <dgm:spPr/>
    </dgm:pt>
    <dgm:pt modelId="{8F606CF5-4C13-466A-83ED-F1AE4990B7DD}" type="pres">
      <dgm:prSet presAssocID="{5F05DF67-A3E9-4FB8-8B2B-0BECF3B16E78}" presName="Name10" presStyleLbl="parChTrans1D2" presStyleIdx="0" presStyleCnt="3"/>
      <dgm:spPr/>
    </dgm:pt>
    <dgm:pt modelId="{63BFBE09-C34B-4840-915F-CFBBC4B23533}" type="pres">
      <dgm:prSet presAssocID="{B1827AF9-DCC0-4621-9DC2-AB2E421D31C8}" presName="hierRoot2" presStyleCnt="0"/>
      <dgm:spPr/>
    </dgm:pt>
    <dgm:pt modelId="{8EE5D289-4EB6-41B1-AFB8-D63437D5033D}" type="pres">
      <dgm:prSet presAssocID="{B1827AF9-DCC0-4621-9DC2-AB2E421D31C8}" presName="composite2" presStyleCnt="0"/>
      <dgm:spPr/>
    </dgm:pt>
    <dgm:pt modelId="{E4014ECB-06B0-4485-862A-9C4B09667AE6}" type="pres">
      <dgm:prSet presAssocID="{B1827AF9-DCC0-4621-9DC2-AB2E421D31C8}" presName="background2" presStyleLbl="node2" presStyleIdx="0" presStyleCnt="3"/>
      <dgm:spPr/>
    </dgm:pt>
    <dgm:pt modelId="{83C89F5F-0C33-4769-A714-7A93DD6BD748}" type="pres">
      <dgm:prSet presAssocID="{B1827AF9-DCC0-4621-9DC2-AB2E421D31C8}" presName="text2" presStyleLbl="fgAcc2" presStyleIdx="0" presStyleCnt="3">
        <dgm:presLayoutVars>
          <dgm:chPref val="3"/>
        </dgm:presLayoutVars>
      </dgm:prSet>
      <dgm:spPr/>
    </dgm:pt>
    <dgm:pt modelId="{763B78CA-CAC8-4CF9-880F-999A452BECD0}" type="pres">
      <dgm:prSet presAssocID="{B1827AF9-DCC0-4621-9DC2-AB2E421D31C8}" presName="hierChild3" presStyleCnt="0"/>
      <dgm:spPr/>
    </dgm:pt>
    <dgm:pt modelId="{E5070BA0-D230-49BE-A9CD-B6EC44A140FE}" type="pres">
      <dgm:prSet presAssocID="{EE63B500-C7D6-4941-AB38-FA0F886D34F1}" presName="Name17" presStyleLbl="parChTrans1D3" presStyleIdx="0" presStyleCnt="3"/>
      <dgm:spPr/>
    </dgm:pt>
    <dgm:pt modelId="{2C5115D5-9887-4B64-9DFB-9B0FB59D6EC1}" type="pres">
      <dgm:prSet presAssocID="{7FCB288F-7262-4E59-9EE1-FFEB099D6388}" presName="hierRoot3" presStyleCnt="0"/>
      <dgm:spPr/>
    </dgm:pt>
    <dgm:pt modelId="{4389DF76-E51B-462C-AA72-E1BAF772992C}" type="pres">
      <dgm:prSet presAssocID="{7FCB288F-7262-4E59-9EE1-FFEB099D6388}" presName="composite3" presStyleCnt="0"/>
      <dgm:spPr/>
    </dgm:pt>
    <dgm:pt modelId="{5A67DA49-F8CF-4145-9329-6B5A9221F853}" type="pres">
      <dgm:prSet presAssocID="{7FCB288F-7262-4E59-9EE1-FFEB099D6388}" presName="background3" presStyleLbl="node3" presStyleIdx="0" presStyleCnt="3"/>
      <dgm:spPr/>
    </dgm:pt>
    <dgm:pt modelId="{8D2CFD49-508B-4B3B-B2DC-5BD5024793FA}" type="pres">
      <dgm:prSet presAssocID="{7FCB288F-7262-4E59-9EE1-FFEB099D6388}" presName="text3" presStyleLbl="fgAcc3" presStyleIdx="0" presStyleCnt="3">
        <dgm:presLayoutVars>
          <dgm:chPref val="3"/>
        </dgm:presLayoutVars>
      </dgm:prSet>
      <dgm:spPr/>
    </dgm:pt>
    <dgm:pt modelId="{A01160F8-FD80-40FF-A7FD-20109F177149}" type="pres">
      <dgm:prSet presAssocID="{7FCB288F-7262-4E59-9EE1-FFEB099D6388}" presName="hierChild4" presStyleCnt="0"/>
      <dgm:spPr/>
    </dgm:pt>
    <dgm:pt modelId="{68A30F0F-9D5D-44D6-971B-2D8F6661C751}" type="pres">
      <dgm:prSet presAssocID="{A291042F-1729-4734-B48A-190B45B8BB38}" presName="Name17" presStyleLbl="parChTrans1D3" presStyleIdx="1" presStyleCnt="3"/>
      <dgm:spPr/>
    </dgm:pt>
    <dgm:pt modelId="{6E470D0A-1275-468B-B649-DB00DC8B0068}" type="pres">
      <dgm:prSet presAssocID="{AA2B5973-18F7-4C80-A3F0-F84FB213B0C1}" presName="hierRoot3" presStyleCnt="0"/>
      <dgm:spPr/>
    </dgm:pt>
    <dgm:pt modelId="{09290616-F295-4D6D-AF7D-76E8A3F2D03F}" type="pres">
      <dgm:prSet presAssocID="{AA2B5973-18F7-4C80-A3F0-F84FB213B0C1}" presName="composite3" presStyleCnt="0"/>
      <dgm:spPr/>
    </dgm:pt>
    <dgm:pt modelId="{EC9BAB00-FA13-43E8-98CE-110B2BE72DFA}" type="pres">
      <dgm:prSet presAssocID="{AA2B5973-18F7-4C80-A3F0-F84FB213B0C1}" presName="background3" presStyleLbl="node3" presStyleIdx="1" presStyleCnt="3"/>
      <dgm:spPr/>
    </dgm:pt>
    <dgm:pt modelId="{A76CE7CA-69F6-4A0C-94E5-8868E757CCD4}" type="pres">
      <dgm:prSet presAssocID="{AA2B5973-18F7-4C80-A3F0-F84FB213B0C1}" presName="text3" presStyleLbl="fgAcc3" presStyleIdx="1" presStyleCnt="3">
        <dgm:presLayoutVars>
          <dgm:chPref val="3"/>
        </dgm:presLayoutVars>
      </dgm:prSet>
      <dgm:spPr/>
    </dgm:pt>
    <dgm:pt modelId="{0881E70E-897D-47AC-B6DA-7539AE106953}" type="pres">
      <dgm:prSet presAssocID="{AA2B5973-18F7-4C80-A3F0-F84FB213B0C1}" presName="hierChild4" presStyleCnt="0"/>
      <dgm:spPr/>
    </dgm:pt>
    <dgm:pt modelId="{12A7CE5A-608E-4BC2-934D-45D932E9CB68}" type="pres">
      <dgm:prSet presAssocID="{B1EE1CC2-18DA-4AD0-A3BC-9A55BC3F8D17}" presName="Name23" presStyleLbl="parChTrans1D4" presStyleIdx="0" presStyleCnt="3"/>
      <dgm:spPr/>
    </dgm:pt>
    <dgm:pt modelId="{DE06A088-ABC6-4F37-8101-D8D65CBB1EE9}" type="pres">
      <dgm:prSet presAssocID="{F30AF773-278C-4AA7-9774-4C3CCBAE02AA}" presName="hierRoot4" presStyleCnt="0"/>
      <dgm:spPr/>
    </dgm:pt>
    <dgm:pt modelId="{DB8C0541-E2A1-4705-9C16-319C92A36ED5}" type="pres">
      <dgm:prSet presAssocID="{F30AF773-278C-4AA7-9774-4C3CCBAE02AA}" presName="composite4" presStyleCnt="0"/>
      <dgm:spPr/>
    </dgm:pt>
    <dgm:pt modelId="{380C5CF3-7CE1-4630-ACC4-38A812D60C33}" type="pres">
      <dgm:prSet presAssocID="{F30AF773-278C-4AA7-9774-4C3CCBAE02AA}" presName="background4" presStyleLbl="node4" presStyleIdx="0" presStyleCnt="3"/>
      <dgm:spPr/>
    </dgm:pt>
    <dgm:pt modelId="{ED9B6872-5BB4-4C4A-BB22-460C999E3436}" type="pres">
      <dgm:prSet presAssocID="{F30AF773-278C-4AA7-9774-4C3CCBAE02AA}" presName="text4" presStyleLbl="fgAcc4" presStyleIdx="0" presStyleCnt="3">
        <dgm:presLayoutVars>
          <dgm:chPref val="3"/>
        </dgm:presLayoutVars>
      </dgm:prSet>
      <dgm:spPr/>
    </dgm:pt>
    <dgm:pt modelId="{11954423-1E23-4344-BCE9-2AA822AFE0CD}" type="pres">
      <dgm:prSet presAssocID="{F30AF773-278C-4AA7-9774-4C3CCBAE02AA}" presName="hierChild5" presStyleCnt="0"/>
      <dgm:spPr/>
    </dgm:pt>
    <dgm:pt modelId="{7264E36E-1231-408F-A0CA-ACBAB2D80D71}" type="pres">
      <dgm:prSet presAssocID="{E9541807-BFF6-41C6-92A8-0AD76115753C}" presName="Name23" presStyleLbl="parChTrans1D4" presStyleIdx="1" presStyleCnt="3"/>
      <dgm:spPr/>
    </dgm:pt>
    <dgm:pt modelId="{23CDF0B1-1A1E-4D23-A780-4E2138C8262A}" type="pres">
      <dgm:prSet presAssocID="{ECDAE8F8-5EF5-4DF1-A742-84E670D59770}" presName="hierRoot4" presStyleCnt="0"/>
      <dgm:spPr/>
    </dgm:pt>
    <dgm:pt modelId="{5CB4AC2D-E0AD-43B7-B5D7-DC2713FCDE6F}" type="pres">
      <dgm:prSet presAssocID="{ECDAE8F8-5EF5-4DF1-A742-84E670D59770}" presName="composite4" presStyleCnt="0"/>
      <dgm:spPr/>
    </dgm:pt>
    <dgm:pt modelId="{1642EE26-885C-41F4-9B92-E4234220795F}" type="pres">
      <dgm:prSet presAssocID="{ECDAE8F8-5EF5-4DF1-A742-84E670D59770}" presName="background4" presStyleLbl="node4" presStyleIdx="1" presStyleCnt="3"/>
      <dgm:spPr/>
    </dgm:pt>
    <dgm:pt modelId="{FD7DE479-3393-44F6-BFA7-B2E1FE1A9E9F}" type="pres">
      <dgm:prSet presAssocID="{ECDAE8F8-5EF5-4DF1-A742-84E670D59770}" presName="text4" presStyleLbl="fgAcc4" presStyleIdx="1" presStyleCnt="3">
        <dgm:presLayoutVars>
          <dgm:chPref val="3"/>
        </dgm:presLayoutVars>
      </dgm:prSet>
      <dgm:spPr/>
    </dgm:pt>
    <dgm:pt modelId="{8049A5D4-91B1-4114-A688-9D73F140C18A}" type="pres">
      <dgm:prSet presAssocID="{ECDAE8F8-5EF5-4DF1-A742-84E670D59770}" presName="hierChild5" presStyleCnt="0"/>
      <dgm:spPr/>
    </dgm:pt>
    <dgm:pt modelId="{D9E2FE37-C60D-44C9-885E-A2F68480DE6E}" type="pres">
      <dgm:prSet presAssocID="{83C162E2-4A9E-416E-900B-598EC1F2A165}" presName="Name23" presStyleLbl="parChTrans1D4" presStyleIdx="2" presStyleCnt="3"/>
      <dgm:spPr/>
    </dgm:pt>
    <dgm:pt modelId="{76E08CED-AB63-4D28-8786-50CC1151EF17}" type="pres">
      <dgm:prSet presAssocID="{C55231E1-8A3A-4B25-B1EE-3691E86DFC60}" presName="hierRoot4" presStyleCnt="0"/>
      <dgm:spPr/>
    </dgm:pt>
    <dgm:pt modelId="{BECAD067-4A95-431D-9919-5461700338B3}" type="pres">
      <dgm:prSet presAssocID="{C55231E1-8A3A-4B25-B1EE-3691E86DFC60}" presName="composite4" presStyleCnt="0"/>
      <dgm:spPr/>
    </dgm:pt>
    <dgm:pt modelId="{2C8E6BA3-53A2-4EEE-B701-B7079F0C7E42}" type="pres">
      <dgm:prSet presAssocID="{C55231E1-8A3A-4B25-B1EE-3691E86DFC60}" presName="background4" presStyleLbl="node4" presStyleIdx="2" presStyleCnt="3"/>
      <dgm:spPr/>
    </dgm:pt>
    <dgm:pt modelId="{E5833710-A9D8-44C2-A24B-EA366BC10B6D}" type="pres">
      <dgm:prSet presAssocID="{C55231E1-8A3A-4B25-B1EE-3691E86DFC60}" presName="text4" presStyleLbl="fgAcc4" presStyleIdx="2" presStyleCnt="3">
        <dgm:presLayoutVars>
          <dgm:chPref val="3"/>
        </dgm:presLayoutVars>
      </dgm:prSet>
      <dgm:spPr/>
    </dgm:pt>
    <dgm:pt modelId="{BE04BE13-E2B3-4F99-8CDD-8BA512EB8A34}" type="pres">
      <dgm:prSet presAssocID="{C55231E1-8A3A-4B25-B1EE-3691E86DFC60}" presName="hierChild5" presStyleCnt="0"/>
      <dgm:spPr/>
    </dgm:pt>
    <dgm:pt modelId="{0FBD2E2E-A5EE-4EC4-9666-00115D84A257}" type="pres">
      <dgm:prSet presAssocID="{CF7CEB49-5913-44CA-8EC4-5E7734948DAF}" presName="Name10" presStyleLbl="parChTrans1D2" presStyleIdx="1" presStyleCnt="3"/>
      <dgm:spPr/>
    </dgm:pt>
    <dgm:pt modelId="{89E804DA-68DB-4668-9C71-23E68894AAF8}" type="pres">
      <dgm:prSet presAssocID="{7C59FE02-4811-4276-A450-CED39B781093}" presName="hierRoot2" presStyleCnt="0"/>
      <dgm:spPr/>
    </dgm:pt>
    <dgm:pt modelId="{7766565E-8CB6-4E41-99AD-C3D3EF562C02}" type="pres">
      <dgm:prSet presAssocID="{7C59FE02-4811-4276-A450-CED39B781093}" presName="composite2" presStyleCnt="0"/>
      <dgm:spPr/>
    </dgm:pt>
    <dgm:pt modelId="{8B874778-7763-478C-A3C6-AF1DC32A6480}" type="pres">
      <dgm:prSet presAssocID="{7C59FE02-4811-4276-A450-CED39B781093}" presName="background2" presStyleLbl="node2" presStyleIdx="1" presStyleCnt="3"/>
      <dgm:spPr/>
    </dgm:pt>
    <dgm:pt modelId="{1B854815-725A-4772-8BC0-030D02B5644F}" type="pres">
      <dgm:prSet presAssocID="{7C59FE02-4811-4276-A450-CED39B781093}" presName="text2" presStyleLbl="fgAcc2" presStyleIdx="1" presStyleCnt="3">
        <dgm:presLayoutVars>
          <dgm:chPref val="3"/>
        </dgm:presLayoutVars>
      </dgm:prSet>
      <dgm:spPr/>
    </dgm:pt>
    <dgm:pt modelId="{3868E35E-9F41-407D-BB44-B8B97559AE65}" type="pres">
      <dgm:prSet presAssocID="{7C59FE02-4811-4276-A450-CED39B781093}" presName="hierChild3" presStyleCnt="0"/>
      <dgm:spPr/>
    </dgm:pt>
    <dgm:pt modelId="{A20A9D69-0303-4FFA-A9A9-CB1FCDEC02B6}" type="pres">
      <dgm:prSet presAssocID="{C96F4C80-C066-4D1C-ACD9-395ED4069ACA}" presName="Name17" presStyleLbl="parChTrans1D3" presStyleIdx="2" presStyleCnt="3"/>
      <dgm:spPr/>
    </dgm:pt>
    <dgm:pt modelId="{9140B781-D9DC-4BCF-96D4-452A08ECBA05}" type="pres">
      <dgm:prSet presAssocID="{8BB998E6-D315-430A-9BE7-37F98B1FE191}" presName="hierRoot3" presStyleCnt="0"/>
      <dgm:spPr/>
    </dgm:pt>
    <dgm:pt modelId="{E016E419-9535-4E1B-AC99-94CE0E8D5AF3}" type="pres">
      <dgm:prSet presAssocID="{8BB998E6-D315-430A-9BE7-37F98B1FE191}" presName="composite3" presStyleCnt="0"/>
      <dgm:spPr/>
    </dgm:pt>
    <dgm:pt modelId="{C2AFDC1B-7D0E-4EA1-8DFD-DCAF3C6913E6}" type="pres">
      <dgm:prSet presAssocID="{8BB998E6-D315-430A-9BE7-37F98B1FE191}" presName="background3" presStyleLbl="node3" presStyleIdx="2" presStyleCnt="3"/>
      <dgm:spPr/>
    </dgm:pt>
    <dgm:pt modelId="{C299DB68-6BDF-4F2C-916C-507D170D2734}" type="pres">
      <dgm:prSet presAssocID="{8BB998E6-D315-430A-9BE7-37F98B1FE191}" presName="text3" presStyleLbl="fgAcc3" presStyleIdx="2" presStyleCnt="3" custScaleX="245291">
        <dgm:presLayoutVars>
          <dgm:chPref val="3"/>
        </dgm:presLayoutVars>
      </dgm:prSet>
      <dgm:spPr/>
    </dgm:pt>
    <dgm:pt modelId="{79399CA0-7461-4CD5-84D8-F7A2E8FA9CBA}" type="pres">
      <dgm:prSet presAssocID="{8BB998E6-D315-430A-9BE7-37F98B1FE191}" presName="hierChild4" presStyleCnt="0"/>
      <dgm:spPr/>
    </dgm:pt>
    <dgm:pt modelId="{F54C8CBE-31BD-4A42-AB29-A0BB801E7C5C}" type="pres">
      <dgm:prSet presAssocID="{A01E5F59-92B2-4E3D-841E-53949501BC4B}" presName="Name10" presStyleLbl="parChTrans1D2" presStyleIdx="2" presStyleCnt="3"/>
      <dgm:spPr/>
    </dgm:pt>
    <dgm:pt modelId="{CB192B7A-C086-4F12-BE4F-45F069A0B0A8}" type="pres">
      <dgm:prSet presAssocID="{4648E689-3403-43AD-94AA-1CB140C1F02A}" presName="hierRoot2" presStyleCnt="0"/>
      <dgm:spPr/>
    </dgm:pt>
    <dgm:pt modelId="{F0CBE047-4735-4471-80BC-8CB7171A355B}" type="pres">
      <dgm:prSet presAssocID="{4648E689-3403-43AD-94AA-1CB140C1F02A}" presName="composite2" presStyleCnt="0"/>
      <dgm:spPr/>
    </dgm:pt>
    <dgm:pt modelId="{FCAB548E-1D23-40F6-BFC7-A6F106235576}" type="pres">
      <dgm:prSet presAssocID="{4648E689-3403-43AD-94AA-1CB140C1F02A}" presName="background2" presStyleLbl="node2" presStyleIdx="2" presStyleCnt="3"/>
      <dgm:spPr/>
    </dgm:pt>
    <dgm:pt modelId="{3BE0317F-3789-45A6-BF93-32200FB73A69}" type="pres">
      <dgm:prSet presAssocID="{4648E689-3403-43AD-94AA-1CB140C1F02A}" presName="text2" presStyleLbl="fgAcc2" presStyleIdx="2" presStyleCnt="3">
        <dgm:presLayoutVars>
          <dgm:chPref val="3"/>
        </dgm:presLayoutVars>
      </dgm:prSet>
      <dgm:spPr/>
    </dgm:pt>
    <dgm:pt modelId="{508C07B4-B7E1-458A-9029-98B4EF95250F}" type="pres">
      <dgm:prSet presAssocID="{4648E689-3403-43AD-94AA-1CB140C1F02A}" presName="hierChild3" presStyleCnt="0"/>
      <dgm:spPr/>
    </dgm:pt>
  </dgm:ptLst>
  <dgm:cxnLst>
    <dgm:cxn modelId="{DEC48200-3C8E-4629-BDEE-0FAF7F2CDC24}" type="presOf" srcId="{A01E5F59-92B2-4E3D-841E-53949501BC4B}" destId="{F54C8CBE-31BD-4A42-AB29-A0BB801E7C5C}" srcOrd="0" destOrd="0" presId="urn:microsoft.com/office/officeart/2005/8/layout/hierarchy1"/>
    <dgm:cxn modelId="{065C7D08-83DD-4D17-BFAA-FAC52E7AD7E0}" srcId="{B1827AF9-DCC0-4621-9DC2-AB2E421D31C8}" destId="{7FCB288F-7262-4E59-9EE1-FFEB099D6388}" srcOrd="0" destOrd="0" parTransId="{EE63B500-C7D6-4941-AB38-FA0F886D34F1}" sibTransId="{F470A23D-7EF8-4110-9804-4E2323DF16AB}"/>
    <dgm:cxn modelId="{F0EB6114-B85E-4E69-9396-ECE57F81D666}" type="presOf" srcId="{4081BC9B-8339-420E-BA1A-CE61044AB9D4}" destId="{104CB2A6-CA58-44C7-B813-C782F1419C57}" srcOrd="0" destOrd="0" presId="urn:microsoft.com/office/officeart/2005/8/layout/hierarchy1"/>
    <dgm:cxn modelId="{7EF94A19-0B68-4A93-AC82-AADB491BADF6}" type="presOf" srcId="{5F05DF67-A3E9-4FB8-8B2B-0BECF3B16E78}" destId="{8F606CF5-4C13-466A-83ED-F1AE4990B7DD}" srcOrd="0" destOrd="0" presId="urn:microsoft.com/office/officeart/2005/8/layout/hierarchy1"/>
    <dgm:cxn modelId="{5FC7241A-9F82-44EC-ADC9-FCA16977BD1A}" type="presOf" srcId="{83C162E2-4A9E-416E-900B-598EC1F2A165}" destId="{D9E2FE37-C60D-44C9-885E-A2F68480DE6E}" srcOrd="0" destOrd="0" presId="urn:microsoft.com/office/officeart/2005/8/layout/hierarchy1"/>
    <dgm:cxn modelId="{5B62D11E-4A24-4C51-BDCE-38CB555B277D}" srcId="{4081BC9B-8339-420E-BA1A-CE61044AB9D4}" destId="{B1827AF9-DCC0-4621-9DC2-AB2E421D31C8}" srcOrd="0" destOrd="0" parTransId="{5F05DF67-A3E9-4FB8-8B2B-0BECF3B16E78}" sibTransId="{5C66B0F5-8A39-4BE2-80C7-68355E3E8FF7}"/>
    <dgm:cxn modelId="{3B84643A-1F85-4655-9780-72E289C68D8F}" type="presOf" srcId="{ECDAE8F8-5EF5-4DF1-A742-84E670D59770}" destId="{FD7DE479-3393-44F6-BFA7-B2E1FE1A9E9F}" srcOrd="0" destOrd="0" presId="urn:microsoft.com/office/officeart/2005/8/layout/hierarchy1"/>
    <dgm:cxn modelId="{0D9D3A3B-19B4-459A-89C3-CAFE565E2B59}" srcId="{AA2B5973-18F7-4C80-A3F0-F84FB213B0C1}" destId="{F30AF773-278C-4AA7-9774-4C3CCBAE02AA}" srcOrd="0" destOrd="0" parTransId="{B1EE1CC2-18DA-4AD0-A3BC-9A55BC3F8D17}" sibTransId="{69B66ED2-9374-485E-8524-15241EC9F23E}"/>
    <dgm:cxn modelId="{85F04140-58ED-423C-9DF9-EC9E271958AC}" type="presOf" srcId="{B1EE1CC2-18DA-4AD0-A3BC-9A55BC3F8D17}" destId="{12A7CE5A-608E-4BC2-934D-45D932E9CB68}" srcOrd="0" destOrd="0" presId="urn:microsoft.com/office/officeart/2005/8/layout/hierarchy1"/>
    <dgm:cxn modelId="{C5FCFC5B-6A26-4C7A-8752-8CB887297DFD}" srcId="{AA2B5973-18F7-4C80-A3F0-F84FB213B0C1}" destId="{C55231E1-8A3A-4B25-B1EE-3691E86DFC60}" srcOrd="2" destOrd="0" parTransId="{83C162E2-4A9E-416E-900B-598EC1F2A165}" sibTransId="{41960470-B99D-41EE-A207-2488FA6917D2}"/>
    <dgm:cxn modelId="{11CC8162-20B7-4A6C-8095-F8A06F200510}" type="presOf" srcId="{C96F4C80-C066-4D1C-ACD9-395ED4069ACA}" destId="{A20A9D69-0303-4FFA-A9A9-CB1FCDEC02B6}" srcOrd="0" destOrd="0" presId="urn:microsoft.com/office/officeart/2005/8/layout/hierarchy1"/>
    <dgm:cxn modelId="{2303F745-B6B1-4E1F-BC2F-C75C767CDB43}" type="presOf" srcId="{AA2B5973-18F7-4C80-A3F0-F84FB213B0C1}" destId="{A76CE7CA-69F6-4A0C-94E5-8868E757CCD4}" srcOrd="0" destOrd="0" presId="urn:microsoft.com/office/officeart/2005/8/layout/hierarchy1"/>
    <dgm:cxn modelId="{A179EB49-CCDF-410A-979C-3A124DA1A419}" type="presOf" srcId="{A291042F-1729-4734-B48A-190B45B8BB38}" destId="{68A30F0F-9D5D-44D6-971B-2D8F6661C751}" srcOrd="0" destOrd="0" presId="urn:microsoft.com/office/officeart/2005/8/layout/hierarchy1"/>
    <dgm:cxn modelId="{4A1DAA6A-3089-4C96-BD8C-3FF798B4A8E0}" type="presOf" srcId="{EE63B500-C7D6-4941-AB38-FA0F886D34F1}" destId="{E5070BA0-D230-49BE-A9CD-B6EC44A140FE}" srcOrd="0" destOrd="0" presId="urn:microsoft.com/office/officeart/2005/8/layout/hierarchy1"/>
    <dgm:cxn modelId="{81A5356B-CDCC-42ED-822E-54C97AA93949}" type="presOf" srcId="{4648E689-3403-43AD-94AA-1CB140C1F02A}" destId="{3BE0317F-3789-45A6-BF93-32200FB73A69}" srcOrd="0" destOrd="0" presId="urn:microsoft.com/office/officeart/2005/8/layout/hierarchy1"/>
    <dgm:cxn modelId="{2643DF6B-26A2-45D1-AA6A-B97DA25BB850}" type="presOf" srcId="{F30AF773-278C-4AA7-9774-4C3CCBAE02AA}" destId="{ED9B6872-5BB4-4C4A-BB22-460C999E3436}" srcOrd="0" destOrd="0" presId="urn:microsoft.com/office/officeart/2005/8/layout/hierarchy1"/>
    <dgm:cxn modelId="{C6B72076-48CD-4104-A69F-8CC44246F742}" type="presOf" srcId="{7C59FE02-4811-4276-A450-CED39B781093}" destId="{1B854815-725A-4772-8BC0-030D02B5644F}" srcOrd="0" destOrd="0" presId="urn:microsoft.com/office/officeart/2005/8/layout/hierarchy1"/>
    <dgm:cxn modelId="{CF85CA7C-8E31-4E27-AFB1-8D9AB5C1DB16}" type="presOf" srcId="{B1827AF9-DCC0-4621-9DC2-AB2E421D31C8}" destId="{83C89F5F-0C33-4769-A714-7A93DD6BD748}" srcOrd="0" destOrd="0" presId="urn:microsoft.com/office/officeart/2005/8/layout/hierarchy1"/>
    <dgm:cxn modelId="{38534B84-4C08-4C22-AD43-71452BE17B23}" type="presOf" srcId="{8BB998E6-D315-430A-9BE7-37F98B1FE191}" destId="{C299DB68-6BDF-4F2C-916C-507D170D2734}" srcOrd="0" destOrd="0" presId="urn:microsoft.com/office/officeart/2005/8/layout/hierarchy1"/>
    <dgm:cxn modelId="{11AC6B8F-A9BC-4448-AC9B-250F180870B9}" type="presOf" srcId="{7FCB288F-7262-4E59-9EE1-FFEB099D6388}" destId="{8D2CFD49-508B-4B3B-B2DC-5BD5024793FA}" srcOrd="0" destOrd="0" presId="urn:microsoft.com/office/officeart/2005/8/layout/hierarchy1"/>
    <dgm:cxn modelId="{FA23CB90-6BB2-4177-8C92-5F969E63F2F1}" type="presOf" srcId="{CF7CEB49-5913-44CA-8EC4-5E7734948DAF}" destId="{0FBD2E2E-A5EE-4EC4-9666-00115D84A257}" srcOrd="0" destOrd="0" presId="urn:microsoft.com/office/officeart/2005/8/layout/hierarchy1"/>
    <dgm:cxn modelId="{54AE2B91-5F71-4E38-BDFA-3C3D311A8D2F}" srcId="{4081BC9B-8339-420E-BA1A-CE61044AB9D4}" destId="{4648E689-3403-43AD-94AA-1CB140C1F02A}" srcOrd="2" destOrd="0" parTransId="{A01E5F59-92B2-4E3D-841E-53949501BC4B}" sibTransId="{124FB869-835D-449A-9C60-89CEE550F454}"/>
    <dgm:cxn modelId="{635D2498-4C59-4220-8E77-AD060063E997}" srcId="{4081BC9B-8339-420E-BA1A-CE61044AB9D4}" destId="{7C59FE02-4811-4276-A450-CED39B781093}" srcOrd="1" destOrd="0" parTransId="{CF7CEB49-5913-44CA-8EC4-5E7734948DAF}" sibTransId="{CA54B267-D53F-4E4F-9B50-F2AA72DFDD30}"/>
    <dgm:cxn modelId="{EFCF429F-6F04-41E4-B588-BF0B8277465C}" type="presOf" srcId="{E9541807-BFF6-41C6-92A8-0AD76115753C}" destId="{7264E36E-1231-408F-A0CA-ACBAB2D80D71}" srcOrd="0" destOrd="0" presId="urn:microsoft.com/office/officeart/2005/8/layout/hierarchy1"/>
    <dgm:cxn modelId="{FF50A3A8-674D-4D27-A0DD-3276938F5359}" type="presOf" srcId="{6BC77305-650F-4ACB-B519-14771FC7DF18}" destId="{453B4D2D-1885-4387-8B83-946785EDEC6A}" srcOrd="0" destOrd="0" presId="urn:microsoft.com/office/officeart/2005/8/layout/hierarchy1"/>
    <dgm:cxn modelId="{940C63B9-0B3B-4A77-9DFC-1E932DE37C03}" srcId="{6BC77305-650F-4ACB-B519-14771FC7DF18}" destId="{4081BC9B-8339-420E-BA1A-CE61044AB9D4}" srcOrd="0" destOrd="0" parTransId="{E1B380A6-74F9-40A2-8E00-3D2006CF2513}" sibTransId="{87E4A701-9B37-4DC5-98A2-EB2F5C3B48C2}"/>
    <dgm:cxn modelId="{DEFFA5BF-5C09-47CB-A95D-44BC5175AAB6}" srcId="{7C59FE02-4811-4276-A450-CED39B781093}" destId="{8BB998E6-D315-430A-9BE7-37F98B1FE191}" srcOrd="0" destOrd="0" parTransId="{C96F4C80-C066-4D1C-ACD9-395ED4069ACA}" sibTransId="{8DE075A2-35C4-4164-B303-B6F19D543378}"/>
    <dgm:cxn modelId="{91094DE3-2E9C-4EBB-B216-E42F2CC8C77A}" srcId="{AA2B5973-18F7-4C80-A3F0-F84FB213B0C1}" destId="{ECDAE8F8-5EF5-4DF1-A742-84E670D59770}" srcOrd="1" destOrd="0" parTransId="{E9541807-BFF6-41C6-92A8-0AD76115753C}" sibTransId="{4EA3577F-5796-4C6D-8674-192464205925}"/>
    <dgm:cxn modelId="{C3CA3EE4-2CAE-4022-B42F-B55C8B94BCBF}" srcId="{B1827AF9-DCC0-4621-9DC2-AB2E421D31C8}" destId="{AA2B5973-18F7-4C80-A3F0-F84FB213B0C1}" srcOrd="1" destOrd="0" parTransId="{A291042F-1729-4734-B48A-190B45B8BB38}" sibTransId="{FD704620-DCDC-4DA3-9969-7CCAAF13D02E}"/>
    <dgm:cxn modelId="{D252F8EF-EB67-442B-97CC-D4BFC82A2374}" type="presOf" srcId="{C55231E1-8A3A-4B25-B1EE-3691E86DFC60}" destId="{E5833710-A9D8-44C2-A24B-EA366BC10B6D}" srcOrd="0" destOrd="0" presId="urn:microsoft.com/office/officeart/2005/8/layout/hierarchy1"/>
    <dgm:cxn modelId="{0E329B69-E01C-4F90-B2BE-F9169C974E6A}" type="presParOf" srcId="{453B4D2D-1885-4387-8B83-946785EDEC6A}" destId="{CC894E2F-4193-486F-AB3A-C4C7B0403D01}" srcOrd="0" destOrd="0" presId="urn:microsoft.com/office/officeart/2005/8/layout/hierarchy1"/>
    <dgm:cxn modelId="{93F2AB76-042A-4A29-A2E9-F31B289A6217}" type="presParOf" srcId="{CC894E2F-4193-486F-AB3A-C4C7B0403D01}" destId="{E9E6EF62-23F9-428F-9437-2382C48C084D}" srcOrd="0" destOrd="0" presId="urn:microsoft.com/office/officeart/2005/8/layout/hierarchy1"/>
    <dgm:cxn modelId="{404B2DFB-1DC0-4D12-A23D-F5C91BB7BB2D}" type="presParOf" srcId="{E9E6EF62-23F9-428F-9437-2382C48C084D}" destId="{F3F0FEF0-66F3-40ED-8038-B50C2DFADBE2}" srcOrd="0" destOrd="0" presId="urn:microsoft.com/office/officeart/2005/8/layout/hierarchy1"/>
    <dgm:cxn modelId="{B1BDE021-9A09-4827-9BA0-96527096748C}" type="presParOf" srcId="{E9E6EF62-23F9-428F-9437-2382C48C084D}" destId="{104CB2A6-CA58-44C7-B813-C782F1419C57}" srcOrd="1" destOrd="0" presId="urn:microsoft.com/office/officeart/2005/8/layout/hierarchy1"/>
    <dgm:cxn modelId="{6B109AF2-40B0-4DF4-8F3D-792CEE287D3D}" type="presParOf" srcId="{CC894E2F-4193-486F-AB3A-C4C7B0403D01}" destId="{AB7FC4BE-A395-461C-979D-B9BCCC33D45F}" srcOrd="1" destOrd="0" presId="urn:microsoft.com/office/officeart/2005/8/layout/hierarchy1"/>
    <dgm:cxn modelId="{39F5E6A1-D12D-4ACA-AE53-BABDC61564F2}" type="presParOf" srcId="{AB7FC4BE-A395-461C-979D-B9BCCC33D45F}" destId="{8F606CF5-4C13-466A-83ED-F1AE4990B7DD}" srcOrd="0" destOrd="0" presId="urn:microsoft.com/office/officeart/2005/8/layout/hierarchy1"/>
    <dgm:cxn modelId="{332308C5-A57E-44B9-B0E5-F4DF9649A3D3}" type="presParOf" srcId="{AB7FC4BE-A395-461C-979D-B9BCCC33D45F}" destId="{63BFBE09-C34B-4840-915F-CFBBC4B23533}" srcOrd="1" destOrd="0" presId="urn:microsoft.com/office/officeart/2005/8/layout/hierarchy1"/>
    <dgm:cxn modelId="{43B8AA07-3DB7-40F7-8257-F881C73E93D9}" type="presParOf" srcId="{63BFBE09-C34B-4840-915F-CFBBC4B23533}" destId="{8EE5D289-4EB6-41B1-AFB8-D63437D5033D}" srcOrd="0" destOrd="0" presId="urn:microsoft.com/office/officeart/2005/8/layout/hierarchy1"/>
    <dgm:cxn modelId="{579732CF-F7FD-4FBE-BAFB-3EB82076D417}" type="presParOf" srcId="{8EE5D289-4EB6-41B1-AFB8-D63437D5033D}" destId="{E4014ECB-06B0-4485-862A-9C4B09667AE6}" srcOrd="0" destOrd="0" presId="urn:microsoft.com/office/officeart/2005/8/layout/hierarchy1"/>
    <dgm:cxn modelId="{4519C507-5B65-42C1-94E5-EF19D660E7A5}" type="presParOf" srcId="{8EE5D289-4EB6-41B1-AFB8-D63437D5033D}" destId="{83C89F5F-0C33-4769-A714-7A93DD6BD748}" srcOrd="1" destOrd="0" presId="urn:microsoft.com/office/officeart/2005/8/layout/hierarchy1"/>
    <dgm:cxn modelId="{713673B4-7BFE-4011-9AEB-900F2D522F54}" type="presParOf" srcId="{63BFBE09-C34B-4840-915F-CFBBC4B23533}" destId="{763B78CA-CAC8-4CF9-880F-999A452BECD0}" srcOrd="1" destOrd="0" presId="urn:microsoft.com/office/officeart/2005/8/layout/hierarchy1"/>
    <dgm:cxn modelId="{1E0FE0F1-3FFC-4769-8B39-2DBE28B1FC31}" type="presParOf" srcId="{763B78CA-CAC8-4CF9-880F-999A452BECD0}" destId="{E5070BA0-D230-49BE-A9CD-B6EC44A140FE}" srcOrd="0" destOrd="0" presId="urn:microsoft.com/office/officeart/2005/8/layout/hierarchy1"/>
    <dgm:cxn modelId="{737CE6EC-1B54-4F8F-847B-7E135CFD5FF9}" type="presParOf" srcId="{763B78CA-CAC8-4CF9-880F-999A452BECD0}" destId="{2C5115D5-9887-4B64-9DFB-9B0FB59D6EC1}" srcOrd="1" destOrd="0" presId="urn:microsoft.com/office/officeart/2005/8/layout/hierarchy1"/>
    <dgm:cxn modelId="{DBD94369-9983-4DF5-9BB0-8718D02AD2E7}" type="presParOf" srcId="{2C5115D5-9887-4B64-9DFB-9B0FB59D6EC1}" destId="{4389DF76-E51B-462C-AA72-E1BAF772992C}" srcOrd="0" destOrd="0" presId="urn:microsoft.com/office/officeart/2005/8/layout/hierarchy1"/>
    <dgm:cxn modelId="{028FFE53-06E2-44FA-B985-B1A82408E618}" type="presParOf" srcId="{4389DF76-E51B-462C-AA72-E1BAF772992C}" destId="{5A67DA49-F8CF-4145-9329-6B5A9221F853}" srcOrd="0" destOrd="0" presId="urn:microsoft.com/office/officeart/2005/8/layout/hierarchy1"/>
    <dgm:cxn modelId="{89BBDDE0-9CA9-495E-97BB-5CE93C99CA1A}" type="presParOf" srcId="{4389DF76-E51B-462C-AA72-E1BAF772992C}" destId="{8D2CFD49-508B-4B3B-B2DC-5BD5024793FA}" srcOrd="1" destOrd="0" presId="urn:microsoft.com/office/officeart/2005/8/layout/hierarchy1"/>
    <dgm:cxn modelId="{E25C1BCD-6B44-416B-BA69-DF11552D31BF}" type="presParOf" srcId="{2C5115D5-9887-4B64-9DFB-9B0FB59D6EC1}" destId="{A01160F8-FD80-40FF-A7FD-20109F177149}" srcOrd="1" destOrd="0" presId="urn:microsoft.com/office/officeart/2005/8/layout/hierarchy1"/>
    <dgm:cxn modelId="{B0FAD5B4-37F4-473F-B338-1337DF284173}" type="presParOf" srcId="{763B78CA-CAC8-4CF9-880F-999A452BECD0}" destId="{68A30F0F-9D5D-44D6-971B-2D8F6661C751}" srcOrd="2" destOrd="0" presId="urn:microsoft.com/office/officeart/2005/8/layout/hierarchy1"/>
    <dgm:cxn modelId="{21226386-9DF1-4E91-BAD3-72CCA2DB7FD1}" type="presParOf" srcId="{763B78CA-CAC8-4CF9-880F-999A452BECD0}" destId="{6E470D0A-1275-468B-B649-DB00DC8B0068}" srcOrd="3" destOrd="0" presId="urn:microsoft.com/office/officeart/2005/8/layout/hierarchy1"/>
    <dgm:cxn modelId="{C015F6E1-8CDC-4D12-B7FE-652FCABE5A25}" type="presParOf" srcId="{6E470D0A-1275-468B-B649-DB00DC8B0068}" destId="{09290616-F295-4D6D-AF7D-76E8A3F2D03F}" srcOrd="0" destOrd="0" presId="urn:microsoft.com/office/officeart/2005/8/layout/hierarchy1"/>
    <dgm:cxn modelId="{AD034307-67D5-4AF3-89B6-5B7615A9ED18}" type="presParOf" srcId="{09290616-F295-4D6D-AF7D-76E8A3F2D03F}" destId="{EC9BAB00-FA13-43E8-98CE-110B2BE72DFA}" srcOrd="0" destOrd="0" presId="urn:microsoft.com/office/officeart/2005/8/layout/hierarchy1"/>
    <dgm:cxn modelId="{2E5167D7-D409-4FC5-A0B2-1A6310390C73}" type="presParOf" srcId="{09290616-F295-4D6D-AF7D-76E8A3F2D03F}" destId="{A76CE7CA-69F6-4A0C-94E5-8868E757CCD4}" srcOrd="1" destOrd="0" presId="urn:microsoft.com/office/officeart/2005/8/layout/hierarchy1"/>
    <dgm:cxn modelId="{529AE1D1-ED19-4A8D-AFFA-73F07E8FD0D1}" type="presParOf" srcId="{6E470D0A-1275-468B-B649-DB00DC8B0068}" destId="{0881E70E-897D-47AC-B6DA-7539AE106953}" srcOrd="1" destOrd="0" presId="urn:microsoft.com/office/officeart/2005/8/layout/hierarchy1"/>
    <dgm:cxn modelId="{B49CA6AB-66C7-4510-868B-2EA9E06D3199}" type="presParOf" srcId="{0881E70E-897D-47AC-B6DA-7539AE106953}" destId="{12A7CE5A-608E-4BC2-934D-45D932E9CB68}" srcOrd="0" destOrd="0" presId="urn:microsoft.com/office/officeart/2005/8/layout/hierarchy1"/>
    <dgm:cxn modelId="{4609ED78-B91D-4548-9B63-6906845E9698}" type="presParOf" srcId="{0881E70E-897D-47AC-B6DA-7539AE106953}" destId="{DE06A088-ABC6-4F37-8101-D8D65CBB1EE9}" srcOrd="1" destOrd="0" presId="urn:microsoft.com/office/officeart/2005/8/layout/hierarchy1"/>
    <dgm:cxn modelId="{E94E5DB4-1EE6-470F-BE10-A9006A0AA561}" type="presParOf" srcId="{DE06A088-ABC6-4F37-8101-D8D65CBB1EE9}" destId="{DB8C0541-E2A1-4705-9C16-319C92A36ED5}" srcOrd="0" destOrd="0" presId="urn:microsoft.com/office/officeart/2005/8/layout/hierarchy1"/>
    <dgm:cxn modelId="{39131A3C-4B38-4F59-AD81-AA2D9FA17FD3}" type="presParOf" srcId="{DB8C0541-E2A1-4705-9C16-319C92A36ED5}" destId="{380C5CF3-7CE1-4630-ACC4-38A812D60C33}" srcOrd="0" destOrd="0" presId="urn:microsoft.com/office/officeart/2005/8/layout/hierarchy1"/>
    <dgm:cxn modelId="{E6F4449A-B3EA-4B42-848F-AABB702FC358}" type="presParOf" srcId="{DB8C0541-E2A1-4705-9C16-319C92A36ED5}" destId="{ED9B6872-5BB4-4C4A-BB22-460C999E3436}" srcOrd="1" destOrd="0" presId="urn:microsoft.com/office/officeart/2005/8/layout/hierarchy1"/>
    <dgm:cxn modelId="{8BE5720D-7370-4378-9C8D-74E291F44035}" type="presParOf" srcId="{DE06A088-ABC6-4F37-8101-D8D65CBB1EE9}" destId="{11954423-1E23-4344-BCE9-2AA822AFE0CD}" srcOrd="1" destOrd="0" presId="urn:microsoft.com/office/officeart/2005/8/layout/hierarchy1"/>
    <dgm:cxn modelId="{08D308CC-A8C9-4D11-9F6A-A21880E24F54}" type="presParOf" srcId="{0881E70E-897D-47AC-B6DA-7539AE106953}" destId="{7264E36E-1231-408F-A0CA-ACBAB2D80D71}" srcOrd="2" destOrd="0" presId="urn:microsoft.com/office/officeart/2005/8/layout/hierarchy1"/>
    <dgm:cxn modelId="{821FF261-6D8D-4D29-8A82-A6FBAA69C7B6}" type="presParOf" srcId="{0881E70E-897D-47AC-B6DA-7539AE106953}" destId="{23CDF0B1-1A1E-4D23-A780-4E2138C8262A}" srcOrd="3" destOrd="0" presId="urn:microsoft.com/office/officeart/2005/8/layout/hierarchy1"/>
    <dgm:cxn modelId="{B2220456-6888-4F0F-A721-5AA433AC6CB0}" type="presParOf" srcId="{23CDF0B1-1A1E-4D23-A780-4E2138C8262A}" destId="{5CB4AC2D-E0AD-43B7-B5D7-DC2713FCDE6F}" srcOrd="0" destOrd="0" presId="urn:microsoft.com/office/officeart/2005/8/layout/hierarchy1"/>
    <dgm:cxn modelId="{8EFA42D3-441F-4639-875C-2FC8425C918E}" type="presParOf" srcId="{5CB4AC2D-E0AD-43B7-B5D7-DC2713FCDE6F}" destId="{1642EE26-885C-41F4-9B92-E4234220795F}" srcOrd="0" destOrd="0" presId="urn:microsoft.com/office/officeart/2005/8/layout/hierarchy1"/>
    <dgm:cxn modelId="{B02437D1-7FBA-475C-9EA2-53D44436AE55}" type="presParOf" srcId="{5CB4AC2D-E0AD-43B7-B5D7-DC2713FCDE6F}" destId="{FD7DE479-3393-44F6-BFA7-B2E1FE1A9E9F}" srcOrd="1" destOrd="0" presId="urn:microsoft.com/office/officeart/2005/8/layout/hierarchy1"/>
    <dgm:cxn modelId="{DBC8646B-1C5A-4061-B4A7-601CAEDBB77F}" type="presParOf" srcId="{23CDF0B1-1A1E-4D23-A780-4E2138C8262A}" destId="{8049A5D4-91B1-4114-A688-9D73F140C18A}" srcOrd="1" destOrd="0" presId="urn:microsoft.com/office/officeart/2005/8/layout/hierarchy1"/>
    <dgm:cxn modelId="{1C201E92-7CB8-4FE3-977F-0233BE3CE98F}" type="presParOf" srcId="{0881E70E-897D-47AC-B6DA-7539AE106953}" destId="{D9E2FE37-C60D-44C9-885E-A2F68480DE6E}" srcOrd="4" destOrd="0" presId="urn:microsoft.com/office/officeart/2005/8/layout/hierarchy1"/>
    <dgm:cxn modelId="{47E3B602-F9AA-4731-B192-30F5D84F9BF5}" type="presParOf" srcId="{0881E70E-897D-47AC-B6DA-7539AE106953}" destId="{76E08CED-AB63-4D28-8786-50CC1151EF17}" srcOrd="5" destOrd="0" presId="urn:microsoft.com/office/officeart/2005/8/layout/hierarchy1"/>
    <dgm:cxn modelId="{12C41772-C6AE-4FEB-B5BE-E5EE1872B8DE}" type="presParOf" srcId="{76E08CED-AB63-4D28-8786-50CC1151EF17}" destId="{BECAD067-4A95-431D-9919-5461700338B3}" srcOrd="0" destOrd="0" presId="urn:microsoft.com/office/officeart/2005/8/layout/hierarchy1"/>
    <dgm:cxn modelId="{39B0B594-5048-45F0-BBBD-9C4145C0010D}" type="presParOf" srcId="{BECAD067-4A95-431D-9919-5461700338B3}" destId="{2C8E6BA3-53A2-4EEE-B701-B7079F0C7E42}" srcOrd="0" destOrd="0" presId="urn:microsoft.com/office/officeart/2005/8/layout/hierarchy1"/>
    <dgm:cxn modelId="{B859CE4B-45D7-4316-A2A3-D80C28D80693}" type="presParOf" srcId="{BECAD067-4A95-431D-9919-5461700338B3}" destId="{E5833710-A9D8-44C2-A24B-EA366BC10B6D}" srcOrd="1" destOrd="0" presId="urn:microsoft.com/office/officeart/2005/8/layout/hierarchy1"/>
    <dgm:cxn modelId="{D6A3D804-B653-40F7-A340-CB524CB1DD47}" type="presParOf" srcId="{76E08CED-AB63-4D28-8786-50CC1151EF17}" destId="{BE04BE13-E2B3-4F99-8CDD-8BA512EB8A34}" srcOrd="1" destOrd="0" presId="urn:microsoft.com/office/officeart/2005/8/layout/hierarchy1"/>
    <dgm:cxn modelId="{48D06BBE-9E57-4B97-9972-15FBCA59801D}" type="presParOf" srcId="{AB7FC4BE-A395-461C-979D-B9BCCC33D45F}" destId="{0FBD2E2E-A5EE-4EC4-9666-00115D84A257}" srcOrd="2" destOrd="0" presId="urn:microsoft.com/office/officeart/2005/8/layout/hierarchy1"/>
    <dgm:cxn modelId="{B3B28528-14CA-46EB-9E6C-649A814032B5}" type="presParOf" srcId="{AB7FC4BE-A395-461C-979D-B9BCCC33D45F}" destId="{89E804DA-68DB-4668-9C71-23E68894AAF8}" srcOrd="3" destOrd="0" presId="urn:microsoft.com/office/officeart/2005/8/layout/hierarchy1"/>
    <dgm:cxn modelId="{34C13BD4-F478-4B0A-AA41-CCFA4EC6FA77}" type="presParOf" srcId="{89E804DA-68DB-4668-9C71-23E68894AAF8}" destId="{7766565E-8CB6-4E41-99AD-C3D3EF562C02}" srcOrd="0" destOrd="0" presId="urn:microsoft.com/office/officeart/2005/8/layout/hierarchy1"/>
    <dgm:cxn modelId="{FEDEF716-0202-45DE-8EFA-9970CB050451}" type="presParOf" srcId="{7766565E-8CB6-4E41-99AD-C3D3EF562C02}" destId="{8B874778-7763-478C-A3C6-AF1DC32A6480}" srcOrd="0" destOrd="0" presId="urn:microsoft.com/office/officeart/2005/8/layout/hierarchy1"/>
    <dgm:cxn modelId="{2C17CE45-5CCB-42AB-BD9A-F6E94E2BE006}" type="presParOf" srcId="{7766565E-8CB6-4E41-99AD-C3D3EF562C02}" destId="{1B854815-725A-4772-8BC0-030D02B5644F}" srcOrd="1" destOrd="0" presId="urn:microsoft.com/office/officeart/2005/8/layout/hierarchy1"/>
    <dgm:cxn modelId="{EB237E03-0DCC-45C7-882B-52661EC30035}" type="presParOf" srcId="{89E804DA-68DB-4668-9C71-23E68894AAF8}" destId="{3868E35E-9F41-407D-BB44-B8B97559AE65}" srcOrd="1" destOrd="0" presId="urn:microsoft.com/office/officeart/2005/8/layout/hierarchy1"/>
    <dgm:cxn modelId="{2890A934-A895-40B7-A17E-79B84243E36C}" type="presParOf" srcId="{3868E35E-9F41-407D-BB44-B8B97559AE65}" destId="{A20A9D69-0303-4FFA-A9A9-CB1FCDEC02B6}" srcOrd="0" destOrd="0" presId="urn:microsoft.com/office/officeart/2005/8/layout/hierarchy1"/>
    <dgm:cxn modelId="{680ABD6B-47C5-4630-B417-E5C7732468C6}" type="presParOf" srcId="{3868E35E-9F41-407D-BB44-B8B97559AE65}" destId="{9140B781-D9DC-4BCF-96D4-452A08ECBA05}" srcOrd="1" destOrd="0" presId="urn:microsoft.com/office/officeart/2005/8/layout/hierarchy1"/>
    <dgm:cxn modelId="{A27112B4-3955-4747-8E77-B80105D3DEAF}" type="presParOf" srcId="{9140B781-D9DC-4BCF-96D4-452A08ECBA05}" destId="{E016E419-9535-4E1B-AC99-94CE0E8D5AF3}" srcOrd="0" destOrd="0" presId="urn:microsoft.com/office/officeart/2005/8/layout/hierarchy1"/>
    <dgm:cxn modelId="{BC7448C4-74AA-493E-8E16-9A0CE3CC2FEA}" type="presParOf" srcId="{E016E419-9535-4E1B-AC99-94CE0E8D5AF3}" destId="{C2AFDC1B-7D0E-4EA1-8DFD-DCAF3C6913E6}" srcOrd="0" destOrd="0" presId="urn:microsoft.com/office/officeart/2005/8/layout/hierarchy1"/>
    <dgm:cxn modelId="{CECCE0C3-E4B6-4D08-8DBE-6BBC5BD226B5}" type="presParOf" srcId="{E016E419-9535-4E1B-AC99-94CE0E8D5AF3}" destId="{C299DB68-6BDF-4F2C-916C-507D170D2734}" srcOrd="1" destOrd="0" presId="urn:microsoft.com/office/officeart/2005/8/layout/hierarchy1"/>
    <dgm:cxn modelId="{5C07757E-C018-4A1F-AF46-C2EF07AC2823}" type="presParOf" srcId="{9140B781-D9DC-4BCF-96D4-452A08ECBA05}" destId="{79399CA0-7461-4CD5-84D8-F7A2E8FA9CBA}" srcOrd="1" destOrd="0" presId="urn:microsoft.com/office/officeart/2005/8/layout/hierarchy1"/>
    <dgm:cxn modelId="{A31DB3AD-A900-4B9E-94B2-EDC4CB0B8D11}" type="presParOf" srcId="{AB7FC4BE-A395-461C-979D-B9BCCC33D45F}" destId="{F54C8CBE-31BD-4A42-AB29-A0BB801E7C5C}" srcOrd="4" destOrd="0" presId="urn:microsoft.com/office/officeart/2005/8/layout/hierarchy1"/>
    <dgm:cxn modelId="{8FEEF758-74CE-4BDF-95A5-EEC913D91A11}" type="presParOf" srcId="{AB7FC4BE-A395-461C-979D-B9BCCC33D45F}" destId="{CB192B7A-C086-4F12-BE4F-45F069A0B0A8}" srcOrd="5" destOrd="0" presId="urn:microsoft.com/office/officeart/2005/8/layout/hierarchy1"/>
    <dgm:cxn modelId="{2DD646A8-B14C-4655-A377-08C2E0CED2C0}" type="presParOf" srcId="{CB192B7A-C086-4F12-BE4F-45F069A0B0A8}" destId="{F0CBE047-4735-4471-80BC-8CB7171A355B}" srcOrd="0" destOrd="0" presId="urn:microsoft.com/office/officeart/2005/8/layout/hierarchy1"/>
    <dgm:cxn modelId="{3385E6E1-D2FC-44E7-A510-D490B4EA65A4}" type="presParOf" srcId="{F0CBE047-4735-4471-80BC-8CB7171A355B}" destId="{FCAB548E-1D23-40F6-BFC7-A6F106235576}" srcOrd="0" destOrd="0" presId="urn:microsoft.com/office/officeart/2005/8/layout/hierarchy1"/>
    <dgm:cxn modelId="{A8F2C15B-85D5-4359-BCA5-37118D975B38}" type="presParOf" srcId="{F0CBE047-4735-4471-80BC-8CB7171A355B}" destId="{3BE0317F-3789-45A6-BF93-32200FB73A69}" srcOrd="1" destOrd="0" presId="urn:microsoft.com/office/officeart/2005/8/layout/hierarchy1"/>
    <dgm:cxn modelId="{12D33C19-4479-4209-A179-E52C56FD6AA8}" type="presParOf" srcId="{CB192B7A-C086-4F12-BE4F-45F069A0B0A8}" destId="{508C07B4-B7E1-458A-9029-98B4EF95250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C8CBE-31BD-4A42-AB29-A0BB801E7C5C}">
      <dsp:nvSpPr>
        <dsp:cNvPr id="0" name=""/>
        <dsp:cNvSpPr/>
      </dsp:nvSpPr>
      <dsp:spPr>
        <a:xfrm>
          <a:off x="5824283" y="785777"/>
          <a:ext cx="2339616" cy="359828"/>
        </a:xfrm>
        <a:custGeom>
          <a:avLst/>
          <a:gdLst/>
          <a:ahLst/>
          <a:cxnLst/>
          <a:rect l="0" t="0" r="0" b="0"/>
          <a:pathLst>
            <a:path>
              <a:moveTo>
                <a:pt x="0" y="0"/>
              </a:moveTo>
              <a:lnTo>
                <a:pt x="0" y="245212"/>
              </a:lnTo>
              <a:lnTo>
                <a:pt x="2339616" y="245212"/>
              </a:lnTo>
              <a:lnTo>
                <a:pt x="2339616" y="35982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0A9D69-0303-4FFA-A9A9-CB1FCDEC02B6}">
      <dsp:nvSpPr>
        <dsp:cNvPr id="0" name=""/>
        <dsp:cNvSpPr/>
      </dsp:nvSpPr>
      <dsp:spPr>
        <a:xfrm>
          <a:off x="6606004" y="1931249"/>
          <a:ext cx="91440" cy="359828"/>
        </a:xfrm>
        <a:custGeom>
          <a:avLst/>
          <a:gdLst/>
          <a:ahLst/>
          <a:cxnLst/>
          <a:rect l="0" t="0" r="0" b="0"/>
          <a:pathLst>
            <a:path>
              <a:moveTo>
                <a:pt x="45720" y="0"/>
              </a:moveTo>
              <a:lnTo>
                <a:pt x="4572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BD2E2E-A5EE-4EC4-9666-00115D84A257}">
      <dsp:nvSpPr>
        <dsp:cNvPr id="0" name=""/>
        <dsp:cNvSpPr/>
      </dsp:nvSpPr>
      <dsp:spPr>
        <a:xfrm>
          <a:off x="5824283" y="785777"/>
          <a:ext cx="827441" cy="359828"/>
        </a:xfrm>
        <a:custGeom>
          <a:avLst/>
          <a:gdLst/>
          <a:ahLst/>
          <a:cxnLst/>
          <a:rect l="0" t="0" r="0" b="0"/>
          <a:pathLst>
            <a:path>
              <a:moveTo>
                <a:pt x="0" y="0"/>
              </a:moveTo>
              <a:lnTo>
                <a:pt x="0" y="245212"/>
              </a:lnTo>
              <a:lnTo>
                <a:pt x="827441" y="245212"/>
              </a:lnTo>
              <a:lnTo>
                <a:pt x="827441" y="35982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E2FE37-C60D-44C9-885E-A2F68480DE6E}">
      <dsp:nvSpPr>
        <dsp:cNvPr id="0" name=""/>
        <dsp:cNvSpPr/>
      </dsp:nvSpPr>
      <dsp:spPr>
        <a:xfrm>
          <a:off x="4240754" y="3076722"/>
          <a:ext cx="1512174" cy="359828"/>
        </a:xfrm>
        <a:custGeom>
          <a:avLst/>
          <a:gdLst/>
          <a:ahLst/>
          <a:cxnLst/>
          <a:rect l="0" t="0" r="0" b="0"/>
          <a:pathLst>
            <a:path>
              <a:moveTo>
                <a:pt x="0" y="0"/>
              </a:moveTo>
              <a:lnTo>
                <a:pt x="0" y="245212"/>
              </a:lnTo>
              <a:lnTo>
                <a:pt x="1512174" y="245212"/>
              </a:lnTo>
              <a:lnTo>
                <a:pt x="1512174"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64E36E-1231-408F-A0CA-ACBAB2D80D71}">
      <dsp:nvSpPr>
        <dsp:cNvPr id="0" name=""/>
        <dsp:cNvSpPr/>
      </dsp:nvSpPr>
      <dsp:spPr>
        <a:xfrm>
          <a:off x="4195034" y="3076722"/>
          <a:ext cx="91440" cy="359828"/>
        </a:xfrm>
        <a:custGeom>
          <a:avLst/>
          <a:gdLst/>
          <a:ahLst/>
          <a:cxnLst/>
          <a:rect l="0" t="0" r="0" b="0"/>
          <a:pathLst>
            <a:path>
              <a:moveTo>
                <a:pt x="45720" y="0"/>
              </a:moveTo>
              <a:lnTo>
                <a:pt x="4572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A7CE5A-608E-4BC2-934D-45D932E9CB68}">
      <dsp:nvSpPr>
        <dsp:cNvPr id="0" name=""/>
        <dsp:cNvSpPr/>
      </dsp:nvSpPr>
      <dsp:spPr>
        <a:xfrm>
          <a:off x="2728579" y="3076722"/>
          <a:ext cx="1512174" cy="359828"/>
        </a:xfrm>
        <a:custGeom>
          <a:avLst/>
          <a:gdLst/>
          <a:ahLst/>
          <a:cxnLst/>
          <a:rect l="0" t="0" r="0" b="0"/>
          <a:pathLst>
            <a:path>
              <a:moveTo>
                <a:pt x="1512174" y="0"/>
              </a:moveTo>
              <a:lnTo>
                <a:pt x="1512174" y="245212"/>
              </a:lnTo>
              <a:lnTo>
                <a:pt x="0" y="245212"/>
              </a:lnTo>
              <a:lnTo>
                <a:pt x="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A30F0F-9D5D-44D6-971B-2D8F6661C751}">
      <dsp:nvSpPr>
        <dsp:cNvPr id="0" name=""/>
        <dsp:cNvSpPr/>
      </dsp:nvSpPr>
      <dsp:spPr>
        <a:xfrm>
          <a:off x="3484667" y="1931249"/>
          <a:ext cx="756087" cy="359828"/>
        </a:xfrm>
        <a:custGeom>
          <a:avLst/>
          <a:gdLst/>
          <a:ahLst/>
          <a:cxnLst/>
          <a:rect l="0" t="0" r="0" b="0"/>
          <a:pathLst>
            <a:path>
              <a:moveTo>
                <a:pt x="0" y="0"/>
              </a:moveTo>
              <a:lnTo>
                <a:pt x="0" y="245212"/>
              </a:lnTo>
              <a:lnTo>
                <a:pt x="756087" y="245212"/>
              </a:lnTo>
              <a:lnTo>
                <a:pt x="756087"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070BA0-D230-49BE-A9CD-B6EC44A140FE}">
      <dsp:nvSpPr>
        <dsp:cNvPr id="0" name=""/>
        <dsp:cNvSpPr/>
      </dsp:nvSpPr>
      <dsp:spPr>
        <a:xfrm>
          <a:off x="2728579" y="1931249"/>
          <a:ext cx="756087" cy="359828"/>
        </a:xfrm>
        <a:custGeom>
          <a:avLst/>
          <a:gdLst/>
          <a:ahLst/>
          <a:cxnLst/>
          <a:rect l="0" t="0" r="0" b="0"/>
          <a:pathLst>
            <a:path>
              <a:moveTo>
                <a:pt x="756087" y="0"/>
              </a:moveTo>
              <a:lnTo>
                <a:pt x="756087" y="245212"/>
              </a:lnTo>
              <a:lnTo>
                <a:pt x="0" y="245212"/>
              </a:lnTo>
              <a:lnTo>
                <a:pt x="0" y="359828"/>
              </a:lnTo>
            </a:path>
          </a:pathLst>
        </a:custGeom>
        <a:noFill/>
        <a:ln w="2222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606CF5-4C13-466A-83ED-F1AE4990B7DD}">
      <dsp:nvSpPr>
        <dsp:cNvPr id="0" name=""/>
        <dsp:cNvSpPr/>
      </dsp:nvSpPr>
      <dsp:spPr>
        <a:xfrm>
          <a:off x="3484667" y="785777"/>
          <a:ext cx="2339616" cy="359828"/>
        </a:xfrm>
        <a:custGeom>
          <a:avLst/>
          <a:gdLst/>
          <a:ahLst/>
          <a:cxnLst/>
          <a:rect l="0" t="0" r="0" b="0"/>
          <a:pathLst>
            <a:path>
              <a:moveTo>
                <a:pt x="2339616" y="0"/>
              </a:moveTo>
              <a:lnTo>
                <a:pt x="2339616" y="245212"/>
              </a:lnTo>
              <a:lnTo>
                <a:pt x="0" y="245212"/>
              </a:lnTo>
              <a:lnTo>
                <a:pt x="0" y="359828"/>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F0FEF0-66F3-40ED-8038-B50C2DFADBE2}">
      <dsp:nvSpPr>
        <dsp:cNvPr id="0" name=""/>
        <dsp:cNvSpPr/>
      </dsp:nvSpPr>
      <dsp:spPr>
        <a:xfrm>
          <a:off x="5205666" y="133"/>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04CB2A6-CA58-44C7-B813-C782F1419C57}">
      <dsp:nvSpPr>
        <dsp:cNvPr id="0" name=""/>
        <dsp:cNvSpPr/>
      </dsp:nvSpPr>
      <dsp:spPr>
        <a:xfrm>
          <a:off x="5343136" y="130730"/>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Agent’s Authority</a:t>
          </a:r>
        </a:p>
      </dsp:txBody>
      <dsp:txXfrm>
        <a:off x="5366147" y="153741"/>
        <a:ext cx="1191212" cy="739621"/>
      </dsp:txXfrm>
    </dsp:sp>
    <dsp:sp modelId="{E4014ECB-06B0-4485-862A-9C4B09667AE6}">
      <dsp:nvSpPr>
        <dsp:cNvPr id="0" name=""/>
        <dsp:cNvSpPr/>
      </dsp:nvSpPr>
      <dsp:spPr>
        <a:xfrm>
          <a:off x="2866050" y="1145605"/>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3C89F5F-0C33-4769-A714-7A93DD6BD748}">
      <dsp:nvSpPr>
        <dsp:cNvPr id="0" name=""/>
        <dsp:cNvSpPr/>
      </dsp:nvSpPr>
      <dsp:spPr>
        <a:xfrm>
          <a:off x="3003520" y="1276202"/>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Actual Authority</a:t>
          </a:r>
        </a:p>
      </dsp:txBody>
      <dsp:txXfrm>
        <a:off x="3026531" y="1299213"/>
        <a:ext cx="1191212" cy="739621"/>
      </dsp:txXfrm>
    </dsp:sp>
    <dsp:sp modelId="{5A67DA49-F8CF-4145-9329-6B5A9221F853}">
      <dsp:nvSpPr>
        <dsp:cNvPr id="0" name=""/>
        <dsp:cNvSpPr/>
      </dsp:nvSpPr>
      <dsp:spPr>
        <a:xfrm>
          <a:off x="2109962" y="2291078"/>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D2CFD49-508B-4B3B-B2DC-5BD5024793FA}">
      <dsp:nvSpPr>
        <dsp:cNvPr id="0" name=""/>
        <dsp:cNvSpPr/>
      </dsp:nvSpPr>
      <dsp:spPr>
        <a:xfrm>
          <a:off x="2247433" y="2421675"/>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Express</a:t>
          </a:r>
        </a:p>
      </dsp:txBody>
      <dsp:txXfrm>
        <a:off x="2270444" y="2444686"/>
        <a:ext cx="1191212" cy="739621"/>
      </dsp:txXfrm>
    </dsp:sp>
    <dsp:sp modelId="{EC9BAB00-FA13-43E8-98CE-110B2BE72DFA}">
      <dsp:nvSpPr>
        <dsp:cNvPr id="0" name=""/>
        <dsp:cNvSpPr/>
      </dsp:nvSpPr>
      <dsp:spPr>
        <a:xfrm>
          <a:off x="3622137" y="2291078"/>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76CE7CA-69F6-4A0C-94E5-8868E757CCD4}">
      <dsp:nvSpPr>
        <dsp:cNvPr id="0" name=""/>
        <dsp:cNvSpPr/>
      </dsp:nvSpPr>
      <dsp:spPr>
        <a:xfrm>
          <a:off x="3759608" y="2421675"/>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Implied</a:t>
          </a:r>
        </a:p>
      </dsp:txBody>
      <dsp:txXfrm>
        <a:off x="3782619" y="2444686"/>
        <a:ext cx="1191212" cy="739621"/>
      </dsp:txXfrm>
    </dsp:sp>
    <dsp:sp modelId="{380C5CF3-7CE1-4630-ACC4-38A812D60C33}">
      <dsp:nvSpPr>
        <dsp:cNvPr id="0" name=""/>
        <dsp:cNvSpPr/>
      </dsp:nvSpPr>
      <dsp:spPr>
        <a:xfrm>
          <a:off x="2109962" y="3436550"/>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D9B6872-5BB4-4C4A-BB22-460C999E3436}">
      <dsp:nvSpPr>
        <dsp:cNvPr id="0" name=""/>
        <dsp:cNvSpPr/>
      </dsp:nvSpPr>
      <dsp:spPr>
        <a:xfrm>
          <a:off x="2247433" y="3567147"/>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Acquiescence</a:t>
          </a:r>
        </a:p>
      </dsp:txBody>
      <dsp:txXfrm>
        <a:off x="2270444" y="3590158"/>
        <a:ext cx="1191212" cy="739621"/>
      </dsp:txXfrm>
    </dsp:sp>
    <dsp:sp modelId="{1642EE26-885C-41F4-9B92-E4234220795F}">
      <dsp:nvSpPr>
        <dsp:cNvPr id="0" name=""/>
        <dsp:cNvSpPr/>
      </dsp:nvSpPr>
      <dsp:spPr>
        <a:xfrm>
          <a:off x="3622137" y="3436550"/>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D7DE479-3393-44F6-BFA7-B2E1FE1A9E9F}">
      <dsp:nvSpPr>
        <dsp:cNvPr id="0" name=""/>
        <dsp:cNvSpPr/>
      </dsp:nvSpPr>
      <dsp:spPr>
        <a:xfrm>
          <a:off x="3759608" y="3567147"/>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Incidental</a:t>
          </a:r>
        </a:p>
      </dsp:txBody>
      <dsp:txXfrm>
        <a:off x="3782619" y="3590158"/>
        <a:ext cx="1191212" cy="739621"/>
      </dsp:txXfrm>
    </dsp:sp>
    <dsp:sp modelId="{2C8E6BA3-53A2-4EEE-B701-B7079F0C7E42}">
      <dsp:nvSpPr>
        <dsp:cNvPr id="0" name=""/>
        <dsp:cNvSpPr/>
      </dsp:nvSpPr>
      <dsp:spPr>
        <a:xfrm>
          <a:off x="5134312" y="3436550"/>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5833710-A9D8-44C2-A24B-EA366BC10B6D}">
      <dsp:nvSpPr>
        <dsp:cNvPr id="0" name=""/>
        <dsp:cNvSpPr/>
      </dsp:nvSpPr>
      <dsp:spPr>
        <a:xfrm>
          <a:off x="5271783" y="3567147"/>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Usual</a:t>
          </a:r>
        </a:p>
      </dsp:txBody>
      <dsp:txXfrm>
        <a:off x="5294794" y="3590158"/>
        <a:ext cx="1191212" cy="739621"/>
      </dsp:txXfrm>
    </dsp:sp>
    <dsp:sp modelId="{8B874778-7763-478C-A3C6-AF1DC32A6480}">
      <dsp:nvSpPr>
        <dsp:cNvPr id="0" name=""/>
        <dsp:cNvSpPr/>
      </dsp:nvSpPr>
      <dsp:spPr>
        <a:xfrm>
          <a:off x="6033107" y="1145605"/>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B854815-725A-4772-8BC0-030D02B5644F}">
      <dsp:nvSpPr>
        <dsp:cNvPr id="0" name=""/>
        <dsp:cNvSpPr/>
      </dsp:nvSpPr>
      <dsp:spPr>
        <a:xfrm>
          <a:off x="6170578" y="1276202"/>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Apparent Authority</a:t>
          </a:r>
        </a:p>
      </dsp:txBody>
      <dsp:txXfrm>
        <a:off x="6193589" y="1299213"/>
        <a:ext cx="1191212" cy="739621"/>
      </dsp:txXfrm>
    </dsp:sp>
    <dsp:sp modelId="{C2AFDC1B-7D0E-4EA1-8DFD-DCAF3C6913E6}">
      <dsp:nvSpPr>
        <dsp:cNvPr id="0" name=""/>
        <dsp:cNvSpPr/>
      </dsp:nvSpPr>
      <dsp:spPr>
        <a:xfrm>
          <a:off x="5134312" y="2291078"/>
          <a:ext cx="3034823"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299DB68-6BDF-4F2C-916C-507D170D2734}">
      <dsp:nvSpPr>
        <dsp:cNvPr id="0" name=""/>
        <dsp:cNvSpPr/>
      </dsp:nvSpPr>
      <dsp:spPr>
        <a:xfrm>
          <a:off x="5271783" y="2421675"/>
          <a:ext cx="3034823"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(1) Representation (2) Reliance (3) Lack of Notice</a:t>
          </a:r>
        </a:p>
      </dsp:txBody>
      <dsp:txXfrm>
        <a:off x="5294794" y="2444686"/>
        <a:ext cx="2988801" cy="739621"/>
      </dsp:txXfrm>
    </dsp:sp>
    <dsp:sp modelId="{FCAB548E-1D23-40F6-BFC7-A6F106235576}">
      <dsp:nvSpPr>
        <dsp:cNvPr id="0" name=""/>
        <dsp:cNvSpPr/>
      </dsp:nvSpPr>
      <dsp:spPr>
        <a:xfrm>
          <a:off x="7545282" y="1145605"/>
          <a:ext cx="1237234" cy="785643"/>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BE0317F-3789-45A6-BF93-32200FB73A69}">
      <dsp:nvSpPr>
        <dsp:cNvPr id="0" name=""/>
        <dsp:cNvSpPr/>
      </dsp:nvSpPr>
      <dsp:spPr>
        <a:xfrm>
          <a:off x="7682752" y="1276202"/>
          <a:ext cx="1237234" cy="785643"/>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Ratification</a:t>
          </a:r>
        </a:p>
      </dsp:txBody>
      <dsp:txXfrm>
        <a:off x="7705763" y="1299213"/>
        <a:ext cx="1191212" cy="7396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807959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3345688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3345688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75B14-B8A4-3E08-62A1-49818BACBE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BF385-7E6C-FB1F-205E-1DCB00984B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D4E1CB1-6E86-8682-7F3E-ABF16EC19A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B99FFA-9318-5046-1488-D9F4D6BCD587}"/>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134609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ssrn.com/abstract=320864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7893"/>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5. Corporate ACTS AND LIABILITIES (PART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harshness of the </a:t>
            </a:r>
            <a:r>
              <a:rPr lang="en-US" sz="2000" i="1" dirty="0"/>
              <a:t>ultra vires</a:t>
            </a:r>
            <a:r>
              <a:rPr lang="en-US" sz="2000" dirty="0"/>
              <a:t> doctrine prevented many beneficial transactions from taking place.</a:t>
            </a:r>
          </a:p>
          <a:p>
            <a:r>
              <a:rPr lang="en-US" sz="2000" dirty="0"/>
              <a:t>Tjio et al (at p 239): “[the] stakeholders whom the ultra vires doctrine sought to protect in the first place were most involved in undermining the [</a:t>
            </a:r>
            <a:r>
              <a:rPr lang="en-US" sz="2000" i="1" dirty="0"/>
              <a:t>ultra vires</a:t>
            </a:r>
            <a:r>
              <a:rPr lang="en-US" sz="2000" dirty="0"/>
              <a:t>] doctrine so as to safeguard the security of contracts”</a:t>
            </a:r>
          </a:p>
          <a:p>
            <a:pPr lvl="1"/>
            <a:r>
              <a:rPr lang="en-US" sz="1800" dirty="0"/>
              <a:t>How did they undermine the doctrine? By adopting </a:t>
            </a:r>
            <a:r>
              <a:rPr lang="en-US" sz="1800" b="1" i="1" dirty="0"/>
              <a:t>lengthy and all-encompassing objects clauses to confer upon themselves as wide a capacity as possible</a:t>
            </a:r>
            <a:r>
              <a:rPr lang="en-US" sz="1800" dirty="0"/>
              <a:t>. </a:t>
            </a:r>
          </a:p>
          <a:p>
            <a:r>
              <a:rPr lang="en-US" sz="2000" dirty="0"/>
              <a:t>Another tactic commonly employed: to enumerate in the company’s constitution (previously known as the memorandum of association) an extensive list of </a:t>
            </a:r>
            <a:r>
              <a:rPr lang="en-US" sz="2000" i="1" dirty="0"/>
              <a:t>powers</a:t>
            </a:r>
            <a:r>
              <a:rPr lang="en-US" sz="2000" dirty="0"/>
              <a:t> and to purport to treat such powers as the company’s objects.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2658186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Note distinction between </a:t>
            </a:r>
            <a:r>
              <a:rPr lang="en-US" sz="2000" i="1" dirty="0"/>
              <a:t>powers</a:t>
            </a:r>
            <a:r>
              <a:rPr lang="en-US" sz="2000" dirty="0"/>
              <a:t> and </a:t>
            </a:r>
            <a:r>
              <a:rPr lang="en-US" sz="2000" i="1" dirty="0"/>
              <a:t>objects</a:t>
            </a:r>
            <a:r>
              <a:rPr lang="en-US" sz="2000" dirty="0"/>
              <a:t>.</a:t>
            </a:r>
          </a:p>
          <a:p>
            <a:pPr lvl="1"/>
            <a:r>
              <a:rPr lang="en-US" sz="1800" dirty="0"/>
              <a:t>Powers: </a:t>
            </a:r>
            <a:r>
              <a:rPr lang="en-US" sz="1800" i="1" dirty="0"/>
              <a:t>means</a:t>
            </a:r>
            <a:r>
              <a:rPr lang="en-US" sz="1800" dirty="0"/>
              <a:t> and </a:t>
            </a:r>
            <a:r>
              <a:rPr lang="en-US" sz="1800" i="1" dirty="0"/>
              <a:t>ways</a:t>
            </a:r>
            <a:r>
              <a:rPr lang="en-US" sz="1800" dirty="0"/>
              <a:t> in which the company may carry out its business (regardless of the type of business it engages in) – for e.g., taking a loan</a:t>
            </a:r>
          </a:p>
          <a:p>
            <a:pPr lvl="1"/>
            <a:r>
              <a:rPr lang="en-US" sz="1800" dirty="0"/>
              <a:t>Objects: </a:t>
            </a:r>
            <a:r>
              <a:rPr lang="en-US" sz="1800" b="1" i="1" dirty="0"/>
              <a:t>the purpose for which </a:t>
            </a:r>
            <a:r>
              <a:rPr lang="en-US" sz="1800" i="1" dirty="0"/>
              <a:t>the company was formed</a:t>
            </a:r>
            <a:r>
              <a:rPr lang="en-US" sz="1800" dirty="0"/>
              <a:t> – for e.g., coy was formed to partake in the F&amp;B industry etc.</a:t>
            </a:r>
          </a:p>
          <a:p>
            <a:r>
              <a:rPr lang="en-US" sz="2000" dirty="0"/>
              <a:t>Logically, a power that is exercised on behalf of a company (say, to take out a loan) may still be </a:t>
            </a:r>
            <a:r>
              <a:rPr lang="en-US" sz="2000" i="1" dirty="0"/>
              <a:t>ultra vires</a:t>
            </a:r>
            <a:r>
              <a:rPr lang="en-US" sz="2000" dirty="0"/>
              <a:t> and void if it were entered into for a purpose outside the company’s stated objects. </a:t>
            </a:r>
          </a:p>
          <a:p>
            <a:r>
              <a:rPr lang="en-US" sz="2000" dirty="0"/>
              <a:t>However, </a:t>
            </a:r>
            <a:r>
              <a:rPr lang="en-US" sz="2000" b="1" i="1" dirty="0"/>
              <a:t>this reasoning has been resisted </a:t>
            </a:r>
            <a:r>
              <a:rPr lang="en-US" sz="2000" dirty="0"/>
              <a:t>in the case of </a:t>
            </a:r>
            <a:r>
              <a:rPr lang="en-US" sz="2000" i="1" dirty="0"/>
              <a:t>Rolled Steel Products (Holdings) Ltd v British Steel Corp</a:t>
            </a:r>
            <a:r>
              <a:rPr lang="en-US" sz="2000" dirty="0"/>
              <a:t> [1986] Ch 246.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079788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Rolled Steel Products (Holdings) Ltd v British Steel Corp </a:t>
            </a:r>
            <a:r>
              <a:rPr lang="en-US" sz="2000" b="1" dirty="0"/>
              <a:t>[1986] Ch 246</a:t>
            </a:r>
          </a:p>
          <a:p>
            <a:r>
              <a:rPr lang="en-US" sz="2000" dirty="0"/>
              <a:t>Facts: The Company was in the steel import and sale business. Its memorandum of association (now the company’s constitution) stated that the Company could provide guarantees as to liabilities. By a board resolution, the Company guaranteed liabilities that S Ltd owed to C Ltd, even though it did not benefit the Company. However, the transaction benefited a Majority-Shareholder-Director (controlling shareholder) of the Company, who also controlled S Ltd. The issue before the court arose as to whether the guarantee made by the Company was ultra vires as it benefited the controlling shareholder, given that this purpose was not in the company’s objects.</a:t>
            </a:r>
          </a:p>
          <a:p>
            <a:r>
              <a:rPr lang="en-US" sz="2000" dirty="0"/>
              <a:t>Objects clause of RSP did not mention whether the coy had power to guarantee liabilities in relation to transactions which benefited the controlling shareholder.</a:t>
            </a:r>
          </a:p>
          <a:p>
            <a:r>
              <a:rPr lang="en-US" sz="2000" dirty="0"/>
              <a:t>Objects clause of RSP did not specify the “purpose” where such transactions [which benefited the CS] were involved.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315947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Rolled Steel Products (Holdings) Ltd v British Steel Corp </a:t>
            </a:r>
            <a:r>
              <a:rPr lang="en-US" sz="2000" b="1" dirty="0"/>
              <a:t>[1986] Ch 246</a:t>
            </a:r>
          </a:p>
          <a:p>
            <a:r>
              <a:rPr lang="en-US" sz="2000" dirty="0"/>
              <a:t>Held: The clause giving the Company the power to grant guarantees was not an object, but an ancillary power.</a:t>
            </a:r>
          </a:p>
          <a:p>
            <a:r>
              <a:rPr lang="en-US" sz="2000" dirty="0"/>
              <a:t>However, if an act was </a:t>
            </a:r>
            <a:r>
              <a:rPr lang="en-US" sz="2000" b="1" i="1" u="sng" dirty="0"/>
              <a:t>capable for being performed </a:t>
            </a:r>
            <a:r>
              <a:rPr lang="en-US" sz="2000" u="sng" dirty="0"/>
              <a:t>for the pursuit of an object</a:t>
            </a:r>
            <a:r>
              <a:rPr lang="en-US" sz="2000" dirty="0"/>
              <a:t>, that is, </a:t>
            </a:r>
            <a:r>
              <a:rPr lang="en-US" sz="2000" b="1" i="1" dirty="0"/>
              <a:t>within the company’s express or implied powers</a:t>
            </a:r>
            <a:r>
              <a:rPr lang="en-US" sz="2000" dirty="0"/>
              <a:t>, then it would </a:t>
            </a:r>
            <a:r>
              <a:rPr lang="en-US" sz="2000" b="1" i="1" dirty="0"/>
              <a:t>not be ultra vires </a:t>
            </a:r>
            <a:r>
              <a:rPr lang="en-US" sz="2000" dirty="0"/>
              <a:t>vis-à-vis third parties, </a:t>
            </a:r>
            <a:r>
              <a:rPr lang="en-US" sz="2000" i="1" dirty="0"/>
              <a:t>even if the act was done for an improper purpose</a:t>
            </a:r>
            <a:r>
              <a:rPr lang="en-US" sz="2000" dirty="0"/>
              <a:t>.</a:t>
            </a:r>
          </a:p>
          <a:p>
            <a:r>
              <a:rPr lang="en-US" sz="2000" dirty="0"/>
              <a:t>C Ltd was prevented from enforcing the guarantee because it was beyond the authority of the Company’s Directors and C Ltd knew of this. </a:t>
            </a:r>
          </a:p>
          <a:p>
            <a:pPr lvl="1"/>
            <a:r>
              <a:rPr lang="en-US" sz="1800" dirty="0"/>
              <a:t>However, the concept of </a:t>
            </a:r>
            <a:r>
              <a:rPr lang="en-US" sz="1800" i="1" dirty="0"/>
              <a:t>authority</a:t>
            </a:r>
            <a:r>
              <a:rPr lang="en-US" sz="1800" dirty="0"/>
              <a:t> is </a:t>
            </a:r>
            <a:r>
              <a:rPr lang="en-US" sz="1800" i="1" dirty="0"/>
              <a:t>distinct</a:t>
            </a:r>
            <a:r>
              <a:rPr lang="en-US" sz="1800" dirty="0"/>
              <a:t> from that of a company’s </a:t>
            </a:r>
            <a:r>
              <a:rPr lang="en-US" sz="1800" i="1" dirty="0"/>
              <a:t>legal capacity</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29270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Rolled Steel Products (Holdings) Ltd v British Steel Corp </a:t>
            </a:r>
            <a:r>
              <a:rPr lang="en-US" sz="2000" b="1" dirty="0"/>
              <a:t>[1986] Ch 246</a:t>
            </a:r>
          </a:p>
          <a:p>
            <a:r>
              <a:rPr lang="en-US" sz="2000" dirty="0"/>
              <a:t>The holding in </a:t>
            </a:r>
            <a:r>
              <a:rPr lang="en-US" sz="2000" i="1" dirty="0"/>
              <a:t>Rolled Steel Products </a:t>
            </a:r>
            <a:r>
              <a:rPr lang="en-US" sz="2000" b="1" i="1" dirty="0"/>
              <a:t>substantially restricts </a:t>
            </a:r>
            <a:r>
              <a:rPr lang="en-US" sz="2000" dirty="0"/>
              <a:t>the operation of the ultra vires doctrine, because it excludes from the ultra vires doctrine all transactions “that do not patently exceed the company’s stated objects”.</a:t>
            </a:r>
          </a:p>
          <a:p>
            <a:pPr lvl="1"/>
            <a:r>
              <a:rPr lang="en-US" sz="1800" dirty="0"/>
              <a:t>Example: Suppose that a company’s (ABC Pte Ltd) constitution provided that its directors had the power to take out loans on behalf of ABC Pte Ltd, and also provided an objects clause that restricted ABC Pte Ltd’s business to the agricultural industry.</a:t>
            </a:r>
          </a:p>
          <a:p>
            <a:pPr lvl="1"/>
            <a:r>
              <a:rPr lang="en-US" sz="1800" dirty="0"/>
              <a:t>Pursuant to </a:t>
            </a:r>
            <a:r>
              <a:rPr lang="en-US" sz="1800" i="1" dirty="0"/>
              <a:t>Rolled Steel Products</a:t>
            </a:r>
            <a:r>
              <a:rPr lang="en-US" sz="1800" dirty="0"/>
              <a:t>, a loan made by the directors to third parties in the Food &amp; Beverage (F&amp;B) industry would </a:t>
            </a:r>
            <a:r>
              <a:rPr lang="en-US" sz="1800" b="1" i="1" dirty="0"/>
              <a:t>NOT be ultra vires </a:t>
            </a:r>
            <a:r>
              <a:rPr lang="en-US" sz="1800" dirty="0"/>
              <a:t>vis-à-vis the third parties, even if the directors had breached their duties to ABC Pte Ltd for having acted in excess of their authority. </a:t>
            </a:r>
          </a:p>
          <a:p>
            <a:pPr lvl="1"/>
            <a:r>
              <a:rPr lang="en-US" sz="1800" dirty="0"/>
              <a:t>ABC Pte Ltd is determined to have </a:t>
            </a:r>
            <a:r>
              <a:rPr lang="en-US" sz="1800" b="1" i="1" dirty="0"/>
              <a:t>legal capacity to contract </a:t>
            </a:r>
            <a:r>
              <a:rPr lang="en-US" sz="1800" dirty="0"/>
              <a:t>with these third parties in the F&amp;B industry.</a:t>
            </a:r>
          </a:p>
          <a:p>
            <a:pPr lvl="1"/>
            <a:r>
              <a:rPr lang="en-US" sz="1800" dirty="0"/>
              <a:t>However, the shareholders of ABC Pte Ltd could bring proceedings against the directors of ABC Pte Ltd if they did make such loans [later topic]. Doctrine of ultra vires survives in a limited form.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555327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i="1" dirty="0"/>
              <a:t>Rolled Steel Products </a:t>
            </a:r>
            <a:r>
              <a:rPr lang="en-US" sz="2000" dirty="0"/>
              <a:t>has been endorsed by the Singapore Court of Appeal in </a:t>
            </a:r>
            <a:r>
              <a:rPr lang="en-US" sz="2000" i="1" dirty="0"/>
              <a:t>Banque Bruxelles Lambert v Puvaria Packing Industries (Pte) Ltd (in liquidation)</a:t>
            </a:r>
            <a:r>
              <a:rPr lang="en-US" sz="2000" dirty="0"/>
              <a:t> [1994] 1 SLR(R) 736</a:t>
            </a:r>
          </a:p>
          <a:p>
            <a:r>
              <a:rPr lang="en-US" sz="2000" dirty="0"/>
              <a:t>As we will discuss later, the </a:t>
            </a:r>
            <a:r>
              <a:rPr lang="en-US" sz="2000" i="1" dirty="0"/>
              <a:t>ultra vires</a:t>
            </a:r>
            <a:r>
              <a:rPr lang="en-US" sz="2000" dirty="0"/>
              <a:t> doctrine has been watered down even more after legislative reform following these cases.</a:t>
            </a:r>
          </a:p>
          <a:p>
            <a:r>
              <a:rPr lang="en-US" sz="2000" dirty="0"/>
              <a:t>Thus, the primary “gateway” determining the validity of corporate contracting today is that of the doctrine concerning </a:t>
            </a:r>
            <a:r>
              <a:rPr lang="en-US" sz="2000" b="1" i="1" dirty="0"/>
              <a:t>authority</a:t>
            </a:r>
            <a:r>
              <a:rPr lang="en-US" sz="2000" dirty="0"/>
              <a:t>. </a:t>
            </a:r>
          </a:p>
          <a:p>
            <a:r>
              <a:rPr lang="en-US" sz="2000" dirty="0"/>
              <a:t>Note that the concepts of authority and capacity are </a:t>
            </a:r>
            <a:r>
              <a:rPr lang="en-US" sz="2000" b="1" dirty="0"/>
              <a:t>conceptually distinct</a:t>
            </a:r>
            <a:r>
              <a:rPr lang="en-US" sz="2000" dirty="0"/>
              <a:t>.</a:t>
            </a:r>
          </a:p>
          <a:p>
            <a:pPr lvl="1"/>
            <a:r>
              <a:rPr lang="en-US" sz="1800" dirty="0"/>
              <a:t>BBL: “Corporate capacity, as defined by a company’s objects clauses, is that which a company can do. The directors’ authority on the other hand, does not of necessity equate to the company’s.”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639184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Despite </a:t>
            </a:r>
            <a:r>
              <a:rPr lang="en-US" sz="2000" i="1" dirty="0"/>
              <a:t>Rolled Steel Products </a:t>
            </a:r>
            <a:r>
              <a:rPr lang="en-US" sz="2000" dirty="0"/>
              <a:t>(and cases like </a:t>
            </a:r>
            <a:r>
              <a:rPr lang="en-US" sz="2000" i="1" dirty="0"/>
              <a:t>Banque </a:t>
            </a:r>
            <a:r>
              <a:rPr lang="en-US" sz="2000" i="1" dirty="0" err="1"/>
              <a:t>Bruxelles</a:t>
            </a:r>
            <a:r>
              <a:rPr lang="en-US" sz="2000" i="1" dirty="0"/>
              <a:t> </a:t>
            </a:r>
            <a:r>
              <a:rPr lang="en-US" sz="2000" dirty="0"/>
              <a:t>which have adopted the doctrine), the </a:t>
            </a:r>
            <a:r>
              <a:rPr lang="en-US" sz="2000" i="1" dirty="0"/>
              <a:t>ultra vires</a:t>
            </a:r>
            <a:r>
              <a:rPr lang="en-US" sz="2000" dirty="0"/>
              <a:t> doctrine continued to seen as a hindrance to businesses because of its potential to undo transactions that were otherwise commercially sensible.</a:t>
            </a:r>
          </a:p>
          <a:p>
            <a:r>
              <a:rPr lang="en-US" sz="2000" dirty="0"/>
              <a:t>To address this concern, legislative reform has intervened in a number of ways</a:t>
            </a:r>
          </a:p>
          <a:p>
            <a:r>
              <a:rPr lang="en-US" sz="2000" dirty="0"/>
              <a:t>The first concern is to address the instance where the company’s constitution is </a:t>
            </a:r>
            <a:r>
              <a:rPr lang="en-US" sz="2000" i="1" dirty="0"/>
              <a:t>silent</a:t>
            </a:r>
            <a:r>
              <a:rPr lang="en-US" sz="2000" dirty="0"/>
              <a:t> on its objects/legal capacity.</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260958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23(1) of the Companies Act states that “Subject to the provisions of this Act and any other written law and </a:t>
            </a:r>
            <a:r>
              <a:rPr lang="en-US" sz="2000" b="1" i="1" dirty="0"/>
              <a:t>its constitution</a:t>
            </a:r>
            <a:r>
              <a:rPr lang="en-US" sz="2000" dirty="0"/>
              <a:t>, a company has — (a) </a:t>
            </a:r>
            <a:r>
              <a:rPr lang="en-US" sz="2000" b="1" i="1" dirty="0"/>
              <a:t>full capacity to carry on or undertake any business or activity, do any act or enter into any transaction</a:t>
            </a:r>
            <a:r>
              <a:rPr lang="en-US" sz="2000" dirty="0"/>
              <a:t>; and (b) for the purposes of paragraph (a), </a:t>
            </a:r>
            <a:r>
              <a:rPr lang="en-US" sz="2000" b="1" i="1" dirty="0"/>
              <a:t>full rights, powers and privileges.</a:t>
            </a:r>
          </a:p>
          <a:p>
            <a:pPr lvl="1"/>
            <a:r>
              <a:rPr lang="en-US" sz="1800" dirty="0"/>
              <a:t>The effect of s 23(1) is that a company’s constitution is vested with full legal capacity as a default rule</a:t>
            </a:r>
          </a:p>
          <a:p>
            <a:r>
              <a:rPr lang="en-US" sz="2000" dirty="0"/>
              <a:t>However, a company </a:t>
            </a:r>
            <a:r>
              <a:rPr lang="en-US" sz="2000" i="1" dirty="0"/>
              <a:t>may</a:t>
            </a:r>
            <a:r>
              <a:rPr lang="en-US" sz="2000" dirty="0"/>
              <a:t> choose to adopt specific objects.</a:t>
            </a:r>
          </a:p>
          <a:p>
            <a:pPr lvl="1"/>
            <a:r>
              <a:rPr lang="en-US" sz="1800" dirty="0"/>
              <a:t>s 23(1A) states that “a company </a:t>
            </a:r>
            <a:r>
              <a:rPr lang="en-US" sz="1800" b="1" i="1" dirty="0"/>
              <a:t>may have </a:t>
            </a:r>
            <a:r>
              <a:rPr lang="en-US" sz="1800" dirty="0"/>
              <a:t>the objects of the company included in its constitution.”</a:t>
            </a:r>
          </a:p>
          <a:p>
            <a:pPr lvl="1"/>
            <a:r>
              <a:rPr lang="en-US" sz="1800" dirty="0"/>
              <a:t>s 23(1B) states that “the constitution of a company </a:t>
            </a:r>
            <a:r>
              <a:rPr lang="en-US" sz="1800" b="1" i="1" dirty="0"/>
              <a:t>may contain </a:t>
            </a:r>
            <a:r>
              <a:rPr lang="en-US" sz="1800" dirty="0"/>
              <a:t>a provision restricting its capacity, rights, powers or privileges.”</a:t>
            </a:r>
          </a:p>
          <a:p>
            <a:r>
              <a:rPr lang="en-US" sz="2000" dirty="0"/>
              <a:t>We turn to the effect of these restrictions on third parties when a company </a:t>
            </a:r>
            <a:r>
              <a:rPr lang="en-US" sz="2000" i="1" dirty="0"/>
              <a:t>elects</a:t>
            </a:r>
            <a:r>
              <a:rPr lang="en-US" sz="2000" dirty="0"/>
              <a:t> to do so.</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1224401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While </a:t>
            </a:r>
            <a:r>
              <a:rPr lang="en-US" sz="2000" i="1" dirty="0"/>
              <a:t>Rolled Steel Products </a:t>
            </a:r>
            <a:r>
              <a:rPr lang="en-US" sz="2000" dirty="0"/>
              <a:t>practically nullified the scope of </a:t>
            </a:r>
            <a:r>
              <a:rPr lang="en-US" sz="2000" i="1" dirty="0"/>
              <a:t>ultra vires </a:t>
            </a:r>
            <a:r>
              <a:rPr lang="en-US" sz="2000" dirty="0"/>
              <a:t>transactions vis-à-vis </a:t>
            </a:r>
            <a:r>
              <a:rPr lang="en-US" sz="2000" b="1" dirty="0"/>
              <a:t>third parties</a:t>
            </a:r>
            <a:r>
              <a:rPr lang="en-US" sz="2000" dirty="0"/>
              <a:t>, the position under the companies act restricts it even further.</a:t>
            </a:r>
          </a:p>
          <a:p>
            <a:r>
              <a:rPr lang="en-US" sz="2000" dirty="0"/>
              <a:t>s 25(1) states that “No act or purported act of a company… shall be invalid by reason only of the fact that the company was without capacity or power to do such act or to execute or take such conveyance or transfer.” </a:t>
            </a:r>
          </a:p>
          <a:p>
            <a:pPr lvl="1"/>
            <a:r>
              <a:rPr lang="en-US" sz="1800" dirty="0"/>
              <a:t>The effect of s 25(1) is that a company is now precluded from arguing that a transaction (usually undertaken by its agents) is invalid </a:t>
            </a:r>
            <a:r>
              <a:rPr lang="en-US" sz="1800" b="1" i="1" dirty="0"/>
              <a:t>merely because that transaction was ultra vires</a:t>
            </a:r>
            <a:r>
              <a:rPr lang="en-US" sz="1800" dirty="0"/>
              <a:t>.</a:t>
            </a:r>
          </a:p>
          <a:p>
            <a:pPr lvl="1"/>
            <a:r>
              <a:rPr lang="en-US" sz="1800" dirty="0"/>
              <a:t>Thus, a </a:t>
            </a:r>
            <a:r>
              <a:rPr lang="en-US" sz="1800" i="1" dirty="0"/>
              <a:t>separate/independent reason </a:t>
            </a:r>
            <a:r>
              <a:rPr lang="en-US" sz="1800" dirty="0"/>
              <a:t>has to ground a claim that the transaction is invalid.</a:t>
            </a:r>
          </a:p>
          <a:p>
            <a:pPr lvl="1"/>
            <a:r>
              <a:rPr lang="en-US" sz="1800" dirty="0"/>
              <a:t>Practically, this means that virtually all third parties can assume that companies they are contracting with have full legal capacity to do so.</a:t>
            </a:r>
          </a:p>
          <a:p>
            <a:r>
              <a:rPr lang="en-US" sz="2000" dirty="0"/>
              <a:t>What then is the scope of the </a:t>
            </a:r>
            <a:r>
              <a:rPr lang="en-US" sz="2000" i="1" dirty="0"/>
              <a:t>ultra vires</a:t>
            </a:r>
            <a:r>
              <a:rPr lang="en-US" sz="2000" dirty="0"/>
              <a:t> doctrine?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230312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25(2) states that “Any such lack of capacity or power may be asserted or relied upon only in… (a) ‘</a:t>
            </a:r>
            <a:r>
              <a:rPr lang="en-US" sz="2000" b="1" dirty="0"/>
              <a:t>proceedings against the company by any member of the company</a:t>
            </a:r>
            <a:r>
              <a:rPr lang="en-US" sz="2000" dirty="0"/>
              <a:t>… to restrain the doing of any act or acts or the conveyance or transfer of any property to or by the company…” [or] (b) ‘</a:t>
            </a:r>
            <a:r>
              <a:rPr lang="en-US" sz="2000" b="1" dirty="0"/>
              <a:t>proceedings by the company or by any member of the company against the present or former officers of the company</a:t>
            </a:r>
            <a:r>
              <a:rPr lang="en-US" sz="2000" dirty="0"/>
              <a:t>’”</a:t>
            </a:r>
          </a:p>
          <a:p>
            <a:pPr lvl="1"/>
            <a:r>
              <a:rPr lang="en-US" sz="1800" dirty="0"/>
              <a:t>s 25(2) thus states the residual scope of the </a:t>
            </a:r>
            <a:r>
              <a:rPr lang="en-US" sz="1800" i="1" dirty="0"/>
              <a:t>ultra vires </a:t>
            </a:r>
            <a:r>
              <a:rPr lang="en-US" sz="1800" dirty="0"/>
              <a:t>doctrine – it is preserved for the purposes of “</a:t>
            </a:r>
            <a:r>
              <a:rPr lang="en-US" sz="1800" b="1" dirty="0"/>
              <a:t>internal enforcement</a:t>
            </a:r>
            <a:r>
              <a:rPr lang="en-US" sz="1800" dirty="0"/>
              <a:t>” within the company – that is, proceedings brought by shareholders against the company, or by the company against its shareholders or officers.</a:t>
            </a:r>
          </a:p>
          <a:p>
            <a:pPr lvl="1"/>
            <a:r>
              <a:rPr lang="en-US" sz="1800" dirty="0"/>
              <a:t>The distinction between actions brought by shareholders against officers (who are usually directors of the company) and the company as a separate legal person against the same is non-trivial. We will cover this in a subsequent topic.</a:t>
            </a: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157026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acts and liabilities</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Rules of Attribution</a:t>
            </a:r>
          </a:p>
          <a:p>
            <a:r>
              <a:rPr lang="en-US" dirty="0"/>
              <a:t>Corporate Contracting</a:t>
            </a:r>
          </a:p>
          <a:p>
            <a:pPr lvl="1"/>
            <a:r>
              <a:rPr lang="en-US" sz="1800" dirty="0"/>
              <a:t>Corporate Capacity	</a:t>
            </a:r>
          </a:p>
          <a:p>
            <a:pPr lvl="1"/>
            <a:r>
              <a:rPr lang="en-US" sz="1800" dirty="0"/>
              <a:t>Authority</a:t>
            </a:r>
          </a:p>
          <a:p>
            <a:r>
              <a:rPr lang="en-US" dirty="0"/>
              <a:t>Corporate Capacity</a:t>
            </a:r>
          </a:p>
          <a:p>
            <a:pPr lvl="1"/>
            <a:r>
              <a:rPr lang="en-US" sz="1800" dirty="0"/>
              <a:t>Objects Clause and the </a:t>
            </a:r>
            <a:r>
              <a:rPr lang="en-US" sz="1800" i="1" dirty="0"/>
              <a:t>Ultra Vires </a:t>
            </a:r>
            <a:r>
              <a:rPr lang="en-US" sz="1800" dirty="0"/>
              <a:t>Doctrine</a:t>
            </a:r>
          </a:p>
          <a:p>
            <a:pPr lvl="1"/>
            <a:r>
              <a:rPr lang="en-US" sz="1800" dirty="0"/>
              <a:t>Defining Corporate Capacity</a:t>
            </a:r>
          </a:p>
          <a:p>
            <a:pPr lvl="1"/>
            <a:r>
              <a:rPr lang="en-US" sz="1800" dirty="0"/>
              <a:t>S 25 and its impact on the </a:t>
            </a:r>
            <a:r>
              <a:rPr lang="en-US" sz="1800" i="1" dirty="0"/>
              <a:t>Ultra Vires </a:t>
            </a:r>
            <a:r>
              <a:rPr lang="en-US" sz="1800" dirty="0"/>
              <a:t>Doctrine</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do we mean by “internal enforcement”?</a:t>
            </a:r>
          </a:p>
          <a:p>
            <a:pPr lvl="1"/>
            <a:r>
              <a:rPr lang="en-US" sz="1800" dirty="0"/>
              <a:t>In a subsequent topic on “Director Duties”, we will see that a shareholder might be able to bring an action against directors when they engage in ultra vires acts for breaching their </a:t>
            </a:r>
            <a:r>
              <a:rPr lang="en-US" sz="1800" i="1" dirty="0"/>
              <a:t>duties to act for proper purposes</a:t>
            </a:r>
            <a:r>
              <a:rPr lang="en-US" sz="1800" dirty="0"/>
              <a:t>.</a:t>
            </a:r>
          </a:p>
          <a:p>
            <a:pPr lvl="1"/>
            <a:r>
              <a:rPr lang="en-US" sz="1800" dirty="0"/>
              <a:t>In a subsequent topic on “Minority Shareholder Protection”, we shall see that a minority shareholder may support a claim of oppression (s 216 CA) or seek a derivative action on behalf of a company following a breach of directors’ duties (s 216A CA) with evidence of </a:t>
            </a:r>
            <a:r>
              <a:rPr lang="en-US" sz="1800" i="1" dirty="0"/>
              <a:t>ultra vires</a:t>
            </a:r>
            <a:r>
              <a:rPr lang="en-US" sz="1800" dirty="0"/>
              <a:t> acts.</a:t>
            </a:r>
          </a:p>
          <a:p>
            <a:pPr lvl="1"/>
            <a:r>
              <a:rPr lang="en-US" sz="1800" dirty="0"/>
              <a:t>See also s 39(1) (covered in a subsequent topic on “Corporate Constitution and Membership”). If the directors act </a:t>
            </a:r>
            <a:r>
              <a:rPr lang="en-US" sz="1800" i="1" dirty="0"/>
              <a:t>as</a:t>
            </a:r>
            <a:r>
              <a:rPr lang="en-US" sz="1800" dirty="0"/>
              <a:t> the company (covered in “Corporate Organs and Decision-Making”), a shareholder might be able to allege that the company has breached its statutory contract.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539076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25(3) states that “If the unauthorised act…to be restrained in any proceedings </a:t>
            </a:r>
            <a:r>
              <a:rPr lang="en-US" sz="2000" b="1" dirty="0"/>
              <a:t>under subsection (2)(a) </a:t>
            </a:r>
            <a:r>
              <a:rPr lang="en-US" sz="2000" dirty="0"/>
              <a:t>is being or is to be performed or </a:t>
            </a:r>
            <a:r>
              <a:rPr lang="en-US" sz="2000" i="1" dirty="0"/>
              <a:t>made pursuant to any contract to which the company is a party</a:t>
            </a:r>
            <a:r>
              <a:rPr lang="en-US" sz="2000" dirty="0"/>
              <a:t>, the Court may, </a:t>
            </a:r>
            <a:r>
              <a:rPr lang="en-US" sz="2000" i="1" dirty="0"/>
              <a:t>if all the parties to the contract are parties to the proceedings </a:t>
            </a:r>
            <a:r>
              <a:rPr lang="en-US" sz="2000" dirty="0"/>
              <a:t>and if the Court considers it to be </a:t>
            </a:r>
            <a:r>
              <a:rPr lang="en-US" sz="2000" i="1" dirty="0"/>
              <a:t>just and equitable</a:t>
            </a:r>
            <a:r>
              <a:rPr lang="en-US" sz="2000" dirty="0"/>
              <a:t>, set aside and restrain the performance of the contract and may allow to the company or to the other parties to the contract, as the case requires, compensation for the loss or damage sustained by either of them which may result from the action of the Court in setting aside and restraining the performance of the contract but anticipated profits to be derived from the performance of the contract shall not be awarded by the Court as a loss or damage sustained.”</a:t>
            </a:r>
          </a:p>
          <a:p>
            <a:pPr lvl="1"/>
            <a:r>
              <a:rPr lang="en-US" sz="1800" dirty="0"/>
              <a:t>s 25(3) vests the courts with the power to allocate remedies to 3Ps or the company for </a:t>
            </a:r>
            <a:r>
              <a:rPr lang="en-US" sz="1800" i="1" dirty="0"/>
              <a:t>ultra vires </a:t>
            </a:r>
            <a:r>
              <a:rPr lang="en-US" sz="1800" dirty="0"/>
              <a:t>acts. Tjio et al. argue that this is the only extent to which third-party interests may still be affected by the operation of the ultra vires doctrine.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1402359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Finally, narrowing the scope of the </a:t>
            </a:r>
            <a:r>
              <a:rPr lang="en-US" i="1" dirty="0"/>
              <a:t>ultra vires </a:t>
            </a:r>
            <a:r>
              <a:rPr lang="en-US" dirty="0"/>
              <a:t>doctrine are two more statutory reforms, s 25A of the Companies Act and s 25B of the Companies Act.</a:t>
            </a:r>
          </a:p>
          <a:p>
            <a:r>
              <a:rPr lang="en-US" dirty="0"/>
              <a:t>However, as both sections also affect the analysis of whether a given company’s agents have valid </a:t>
            </a:r>
            <a:r>
              <a:rPr lang="en-US" i="1" dirty="0"/>
              <a:t>authority</a:t>
            </a:r>
            <a:r>
              <a:rPr lang="en-US" dirty="0"/>
              <a:t>, we will consider the two sections later.</a:t>
            </a:r>
          </a:p>
          <a:p>
            <a:r>
              <a:rPr lang="en-US" dirty="0"/>
              <a:t>Note, however, that the force of both sections apply </a:t>
            </a:r>
            <a:r>
              <a:rPr lang="en-US" i="1" dirty="0"/>
              <a:t>a fortiori</a:t>
            </a:r>
            <a:r>
              <a:rPr lang="en-US" dirty="0"/>
              <a:t> to a company’s object clauses</a:t>
            </a:r>
          </a:p>
          <a:p>
            <a:pPr lvl="1"/>
            <a:r>
              <a:rPr lang="en-US" dirty="0"/>
              <a:t>Intuitively, the law allows for third parties to </a:t>
            </a:r>
            <a:r>
              <a:rPr lang="en-US" b="1" i="1" dirty="0"/>
              <a:t>not</a:t>
            </a:r>
            <a:r>
              <a:rPr lang="en-US" dirty="0"/>
              <a:t> make inquiries into whether a company is permitted to engage in certain acts under its constitution.</a:t>
            </a:r>
          </a:p>
          <a:p>
            <a:r>
              <a:rPr lang="en-US" dirty="0"/>
              <a:t>The totality of the aforementioned provisions (s 23, 25, 25A and 25B CA) entails the following: it is “extremely rare for a transaction to be defeated on the ground of the company’s incapacity.” (Tjio et al.)</a:t>
            </a:r>
          </a:p>
          <a:p>
            <a:pPr lvl="1"/>
            <a:r>
              <a:rPr lang="en-US" dirty="0"/>
              <a:t>NB: It is useful to conceptualize this from the 3P’s POV.</a:t>
            </a:r>
          </a:p>
          <a:p>
            <a:r>
              <a:rPr lang="en-US" dirty="0"/>
              <a:t>More commonly, a contract is challenged on the ground that the agent executing it on the company’s behalf has no authority to do so.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1164760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We said that a duly incorporated company can create a binding contract if two elements are satisfied. First, it needs to have the legal capacity to do so. Second, the agent executing the contract </a:t>
            </a:r>
            <a:r>
              <a:rPr lang="en-US" sz="2000" b="1" i="1" u="sng" dirty="0"/>
              <a:t>must have the authority </a:t>
            </a:r>
            <a:r>
              <a:rPr lang="en-US" sz="2000" dirty="0"/>
              <a:t>to act on the company’s behalf.</a:t>
            </a:r>
          </a:p>
          <a:p>
            <a:r>
              <a:rPr lang="en-US" sz="2000" dirty="0"/>
              <a:t>The inquiry as to whether a company’s agent (at law) has authority occurs after a company’s capacity to contract is established.</a:t>
            </a:r>
          </a:p>
          <a:p>
            <a:r>
              <a:rPr lang="en-US" sz="2000" dirty="0"/>
              <a:t>The rules concerning the existence/non-existence of authority are known as the </a:t>
            </a:r>
            <a:r>
              <a:rPr lang="en-US" sz="2000" i="1" dirty="0"/>
              <a:t>rules of agency</a:t>
            </a:r>
            <a:r>
              <a:rPr lang="en-US" sz="2000" dirty="0"/>
              <a:t>.</a:t>
            </a:r>
          </a:p>
          <a:p>
            <a:pPr lvl="1"/>
            <a:r>
              <a:rPr lang="en-US" sz="1800" dirty="0"/>
              <a:t>When a person (including a separate legal person like a company) acts through an agent, he/she is bound by the acts of the agent so long as the agent’s acts are within the scope of authority conferred by the principal.</a:t>
            </a:r>
          </a:p>
          <a:p>
            <a:pPr lvl="1"/>
            <a:r>
              <a:rPr lang="en-US" sz="1800" dirty="0"/>
              <a:t>Note that agents and principals have different meanings in law vs economics.</a:t>
            </a:r>
          </a:p>
          <a:p>
            <a:pPr lvl="1"/>
            <a:r>
              <a:rPr lang="en-US" sz="1800" dirty="0"/>
              <a:t>Here, we are using the terms in the </a:t>
            </a:r>
            <a:r>
              <a:rPr lang="en-US" sz="1800" i="1" dirty="0"/>
              <a:t>legal</a:t>
            </a:r>
            <a:r>
              <a:rPr lang="en-US" sz="1800" dirty="0"/>
              <a:t> sense.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663321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A067-9DBE-43C0-A05D-93B76D9B534C}"/>
              </a:ext>
            </a:extLst>
          </p:cNvPr>
          <p:cNvSpPr>
            <a:spLocks noGrp="1"/>
          </p:cNvSpPr>
          <p:nvPr>
            <p:ph type="title"/>
          </p:nvPr>
        </p:nvSpPr>
        <p:spPr/>
        <p:txBody>
          <a:bodyPr/>
          <a:lstStyle/>
          <a:p>
            <a:r>
              <a:rPr lang="en-US" dirty="0"/>
              <a:t>The paradigm scenario: Agency</a:t>
            </a:r>
          </a:p>
        </p:txBody>
      </p:sp>
      <p:sp>
        <p:nvSpPr>
          <p:cNvPr id="4" name="Slide Number Placeholder 3">
            <a:extLst>
              <a:ext uri="{FF2B5EF4-FFF2-40B4-BE49-F238E27FC236}">
                <a16:creationId xmlns:a16="http://schemas.microsoft.com/office/drawing/2014/main" id="{7C637B0D-52ED-4A4C-B5B9-3B040DCA2D32}"/>
              </a:ext>
            </a:extLst>
          </p:cNvPr>
          <p:cNvSpPr>
            <a:spLocks noGrp="1"/>
          </p:cNvSpPr>
          <p:nvPr>
            <p:ph type="sldNum" sz="quarter" idx="12"/>
          </p:nvPr>
        </p:nvSpPr>
        <p:spPr/>
        <p:txBody>
          <a:bodyPr/>
          <a:lstStyle/>
          <a:p>
            <a:fld id="{7128DA7F-F6FE-453F-B8BB-1900E7257DA6}" type="slidenum">
              <a:rPr lang="en-US" smtClean="0"/>
              <a:t>24</a:t>
            </a:fld>
            <a:endParaRPr lang="en-US" dirty="0"/>
          </a:p>
        </p:txBody>
      </p:sp>
      <p:sp>
        <p:nvSpPr>
          <p:cNvPr id="7" name="Rectangle: Rounded Corners 6">
            <a:extLst>
              <a:ext uri="{FF2B5EF4-FFF2-40B4-BE49-F238E27FC236}">
                <a16:creationId xmlns:a16="http://schemas.microsoft.com/office/drawing/2014/main" id="{E57893EC-BDC0-4453-8EBE-797FE82A1651}"/>
              </a:ext>
            </a:extLst>
          </p:cNvPr>
          <p:cNvSpPr/>
          <p:nvPr/>
        </p:nvSpPr>
        <p:spPr>
          <a:xfrm>
            <a:off x="2604182" y="2747854"/>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Company (principal)</a:t>
            </a:r>
          </a:p>
        </p:txBody>
      </p:sp>
      <p:sp>
        <p:nvSpPr>
          <p:cNvPr id="9" name="Rectangle: Rounded Corners 8">
            <a:extLst>
              <a:ext uri="{FF2B5EF4-FFF2-40B4-BE49-F238E27FC236}">
                <a16:creationId xmlns:a16="http://schemas.microsoft.com/office/drawing/2014/main" id="{35BBCC3C-0E7F-47E9-828F-A5A6F2DCAAA7}"/>
              </a:ext>
            </a:extLst>
          </p:cNvPr>
          <p:cNvSpPr/>
          <p:nvPr/>
        </p:nvSpPr>
        <p:spPr>
          <a:xfrm>
            <a:off x="2604182" y="4389168"/>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Employee (agent)</a:t>
            </a:r>
          </a:p>
        </p:txBody>
      </p:sp>
      <p:sp>
        <p:nvSpPr>
          <p:cNvPr id="10" name="Rectangle: Rounded Corners 9">
            <a:extLst>
              <a:ext uri="{FF2B5EF4-FFF2-40B4-BE49-F238E27FC236}">
                <a16:creationId xmlns:a16="http://schemas.microsoft.com/office/drawing/2014/main" id="{AC9F836E-E4D9-4123-BE60-B5E6ECB3218E}"/>
              </a:ext>
            </a:extLst>
          </p:cNvPr>
          <p:cNvSpPr/>
          <p:nvPr/>
        </p:nvSpPr>
        <p:spPr>
          <a:xfrm>
            <a:off x="8039782" y="4394062"/>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3P</a:t>
            </a:r>
          </a:p>
        </p:txBody>
      </p:sp>
      <p:cxnSp>
        <p:nvCxnSpPr>
          <p:cNvPr id="12" name="Straight Connector 11">
            <a:extLst>
              <a:ext uri="{FF2B5EF4-FFF2-40B4-BE49-F238E27FC236}">
                <a16:creationId xmlns:a16="http://schemas.microsoft.com/office/drawing/2014/main" id="{72E0CACD-6078-4F21-9BD0-047F2CE13983}"/>
              </a:ext>
            </a:extLst>
          </p:cNvPr>
          <p:cNvCxnSpPr>
            <a:stCxn id="7" idx="2"/>
            <a:endCxn id="9" idx="0"/>
          </p:cNvCxnSpPr>
          <p:nvPr/>
        </p:nvCxnSpPr>
        <p:spPr>
          <a:xfrm>
            <a:off x="3502707" y="3440004"/>
            <a:ext cx="0" cy="949164"/>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8EA67BB-E6DF-49E5-9959-5BC88CE69E7B}"/>
              </a:ext>
            </a:extLst>
          </p:cNvPr>
          <p:cNvCxnSpPr>
            <a:cxnSpLocks/>
            <a:stCxn id="7" idx="3"/>
            <a:endCxn id="10" idx="0"/>
          </p:cNvCxnSpPr>
          <p:nvPr/>
        </p:nvCxnSpPr>
        <p:spPr>
          <a:xfrm>
            <a:off x="4401232" y="3093929"/>
            <a:ext cx="4537075" cy="130013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2A6098C-2734-4E7A-966A-581CB6B6A623}"/>
              </a:ext>
            </a:extLst>
          </p:cNvPr>
          <p:cNvCxnSpPr>
            <a:cxnSpLocks/>
            <a:stCxn id="9" idx="3"/>
            <a:endCxn id="10" idx="1"/>
          </p:cNvCxnSpPr>
          <p:nvPr/>
        </p:nvCxnSpPr>
        <p:spPr>
          <a:xfrm>
            <a:off x="4401232" y="4735243"/>
            <a:ext cx="3638550" cy="489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4716420-120B-4797-B18A-853A29E7CC20}"/>
              </a:ext>
            </a:extLst>
          </p:cNvPr>
          <p:cNvSpPr txBox="1"/>
          <p:nvPr/>
        </p:nvSpPr>
        <p:spPr>
          <a:xfrm>
            <a:off x="5273243" y="5065058"/>
            <a:ext cx="2352894" cy="646331"/>
          </a:xfrm>
          <a:prstGeom prst="rect">
            <a:avLst/>
          </a:prstGeom>
          <a:noFill/>
        </p:spPr>
        <p:txBody>
          <a:bodyPr wrap="square" rtlCol="0">
            <a:spAutoFit/>
          </a:bodyPr>
          <a:lstStyle/>
          <a:p>
            <a:r>
              <a:rPr lang="en-US" dirty="0"/>
              <a:t>Contracts </a:t>
            </a:r>
            <a:r>
              <a:rPr lang="en-US" i="1" dirty="0"/>
              <a:t>on behalf of </a:t>
            </a:r>
            <a:r>
              <a:rPr lang="en-US" dirty="0"/>
              <a:t>the company</a:t>
            </a:r>
          </a:p>
        </p:txBody>
      </p:sp>
      <p:sp>
        <p:nvSpPr>
          <p:cNvPr id="21" name="Left Brace 20">
            <a:extLst>
              <a:ext uri="{FF2B5EF4-FFF2-40B4-BE49-F238E27FC236}">
                <a16:creationId xmlns:a16="http://schemas.microsoft.com/office/drawing/2014/main" id="{CC9BF58C-A692-43FE-996A-0B81E65659CF}"/>
              </a:ext>
            </a:extLst>
          </p:cNvPr>
          <p:cNvSpPr/>
          <p:nvPr/>
        </p:nvSpPr>
        <p:spPr>
          <a:xfrm rot="16200000">
            <a:off x="6124899" y="3219610"/>
            <a:ext cx="191217" cy="3499678"/>
          </a:xfrm>
          <a:prstGeom prst="leftBrace">
            <a:avLst>
              <a:gd name="adj1" fmla="val 7475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TextBox 17">
            <a:extLst>
              <a:ext uri="{FF2B5EF4-FFF2-40B4-BE49-F238E27FC236}">
                <a16:creationId xmlns:a16="http://schemas.microsoft.com/office/drawing/2014/main" id="{9018D5D7-47DE-41B3-B751-1BE2171FAA94}"/>
              </a:ext>
            </a:extLst>
          </p:cNvPr>
          <p:cNvSpPr txBox="1"/>
          <p:nvPr/>
        </p:nvSpPr>
        <p:spPr>
          <a:xfrm>
            <a:off x="5894011" y="2938440"/>
            <a:ext cx="2973597" cy="646331"/>
          </a:xfrm>
          <a:prstGeom prst="rect">
            <a:avLst/>
          </a:prstGeom>
          <a:noFill/>
        </p:spPr>
        <p:txBody>
          <a:bodyPr wrap="square" rtlCol="0">
            <a:spAutoFit/>
          </a:bodyPr>
          <a:lstStyle/>
          <a:p>
            <a:r>
              <a:rPr lang="en-US" b="1" dirty="0"/>
              <a:t>Binding contract </a:t>
            </a:r>
            <a:r>
              <a:rPr lang="en-US" dirty="0"/>
              <a:t>between Company and 3P</a:t>
            </a:r>
          </a:p>
        </p:txBody>
      </p:sp>
      <p:sp>
        <p:nvSpPr>
          <p:cNvPr id="22" name="TextBox 21">
            <a:extLst>
              <a:ext uri="{FF2B5EF4-FFF2-40B4-BE49-F238E27FC236}">
                <a16:creationId xmlns:a16="http://schemas.microsoft.com/office/drawing/2014/main" id="{18D9B8F1-73D7-46EE-B5ED-40F7E69C28F2}"/>
              </a:ext>
            </a:extLst>
          </p:cNvPr>
          <p:cNvSpPr txBox="1"/>
          <p:nvPr/>
        </p:nvSpPr>
        <p:spPr>
          <a:xfrm>
            <a:off x="2604182" y="3687918"/>
            <a:ext cx="2973597" cy="369332"/>
          </a:xfrm>
          <a:prstGeom prst="rect">
            <a:avLst/>
          </a:prstGeom>
          <a:noFill/>
        </p:spPr>
        <p:txBody>
          <a:bodyPr wrap="square" rtlCol="0">
            <a:spAutoFit/>
          </a:bodyPr>
          <a:lstStyle/>
          <a:p>
            <a:r>
              <a:rPr lang="en-US" dirty="0"/>
              <a:t>Vests authority in</a:t>
            </a:r>
          </a:p>
        </p:txBody>
      </p:sp>
    </p:spTree>
    <p:extLst>
      <p:ext uri="{BB962C8B-B14F-4D97-AF65-F5344CB8AC3E}">
        <p14:creationId xmlns:p14="http://schemas.microsoft.com/office/powerpoint/2010/main" val="2419514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Types of authority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graphicFrame>
        <p:nvGraphicFramePr>
          <p:cNvPr id="7" name="Content Placeholder 6">
            <a:extLst>
              <a:ext uri="{FF2B5EF4-FFF2-40B4-BE49-F238E27FC236}">
                <a16:creationId xmlns:a16="http://schemas.microsoft.com/office/drawing/2014/main" id="{783635C7-D5A9-4A8C-90DB-CE67E374333E}"/>
              </a:ext>
            </a:extLst>
          </p:cNvPr>
          <p:cNvGraphicFramePr>
            <a:graphicFrameLocks noGrp="1"/>
          </p:cNvGraphicFramePr>
          <p:nvPr>
            <p:ph idx="1"/>
            <p:extLst>
              <p:ext uri="{D42A27DB-BD31-4B8C-83A1-F6EECF244321}">
                <p14:modId xmlns:p14="http://schemas.microsoft.com/office/powerpoint/2010/main" val="1180659220"/>
              </p:ext>
            </p:extLst>
          </p:nvPr>
        </p:nvGraphicFramePr>
        <p:xfrm>
          <a:off x="581025" y="2181224"/>
          <a:ext cx="11029950" cy="4352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8138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Under agency law, if the principal (company) and its agent (usually an employee, director or officer of the company) have a </a:t>
            </a:r>
            <a:r>
              <a:rPr lang="en-US" sz="2000" i="1" dirty="0"/>
              <a:t>consensual agreement</a:t>
            </a:r>
            <a:r>
              <a:rPr lang="en-US" sz="2000" dirty="0"/>
              <a:t> that the agent can bind its principal vis-à-vis third parties, then the agent is said to have </a:t>
            </a:r>
            <a:r>
              <a:rPr lang="en-US" sz="2000" b="1" i="1" dirty="0"/>
              <a:t>actual authority</a:t>
            </a:r>
            <a:r>
              <a:rPr lang="en-US" sz="2000" dirty="0"/>
              <a:t> to bind the principal.</a:t>
            </a:r>
          </a:p>
          <a:p>
            <a:r>
              <a:rPr lang="en-US" sz="2000" dirty="0"/>
              <a:t>However, the company is but an artificial legal entity. How can it enter into agreements with agents, much less third parties?</a:t>
            </a:r>
          </a:p>
          <a:p>
            <a:pPr lvl="1"/>
            <a:r>
              <a:rPr lang="en-US" sz="1800" dirty="0"/>
              <a:t>Ans: The primary rules of attribution in company law stipulate that the </a:t>
            </a:r>
            <a:r>
              <a:rPr lang="en-US" sz="1800" i="1" dirty="0"/>
              <a:t>organs of the company represent the company.</a:t>
            </a:r>
            <a:r>
              <a:rPr lang="en-US" sz="1800" dirty="0"/>
              <a:t> Therefore, either (1) the board of directors or (2) the shareholders at general meetings can represent the company in forming agreements with agents (and third parties).</a:t>
            </a:r>
          </a:p>
          <a:p>
            <a:pPr lvl="1"/>
            <a:r>
              <a:rPr lang="en-US" sz="1800" dirty="0"/>
              <a:t>In almost all circumstances, the company’s power to enter into contracts is vested in the board of directors via the company’s constitution (subsequent topic).</a:t>
            </a:r>
          </a:p>
          <a:p>
            <a:pPr lvl="1"/>
            <a:r>
              <a:rPr lang="en-US" sz="1800" dirty="0"/>
              <a:t>The directors (as an organ) then delegate this power to officers and employees of the company, who may then have the power to delegate it to other officers and employees.</a:t>
            </a:r>
          </a:p>
          <a:p>
            <a:pPr lvl="1"/>
            <a:r>
              <a:rPr lang="en-US" sz="1800" dirty="0"/>
              <a:t>It is this </a:t>
            </a:r>
            <a:r>
              <a:rPr lang="en-US" sz="1800" i="1" dirty="0"/>
              <a:t>delegation of power that constitutes the actual agreement </a:t>
            </a:r>
            <a:r>
              <a:rPr lang="en-US" sz="1800" dirty="0"/>
              <a:t>between the principal company and its agent employee/officer.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2831077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Freeman &amp; Lockyer v Buckhurst Properties (Mangal) Ltd </a:t>
            </a:r>
            <a:r>
              <a:rPr lang="en-US" sz="2000" b="1" dirty="0"/>
              <a:t>[1964] 2 QB 480</a:t>
            </a:r>
          </a:p>
          <a:p>
            <a:r>
              <a:rPr lang="en-US" sz="2000" dirty="0"/>
              <a:t>At 502: “An 'actual authority' is a legal relationship between principal and agent </a:t>
            </a:r>
            <a:r>
              <a:rPr lang="en-US" sz="2000" b="1" i="1" dirty="0"/>
              <a:t>created by a consensual agreement to which they alone are parties. </a:t>
            </a:r>
            <a:r>
              <a:rPr lang="en-US" sz="2000" dirty="0"/>
              <a:t>Its scope is to be ascertained by applying </a:t>
            </a:r>
            <a:r>
              <a:rPr lang="en-US" sz="2000" i="1" dirty="0"/>
              <a:t>ordinary principles of construction of contracts</a:t>
            </a:r>
            <a:r>
              <a:rPr lang="en-US" sz="2000" dirty="0"/>
              <a:t>, including any proper implications from the express words used, the usages of the trade, or the course of business between the parties. </a:t>
            </a:r>
            <a:r>
              <a:rPr lang="en-US" sz="2000" i="1" dirty="0"/>
              <a:t>To this agreement, the contractor [i.e. the third party] is a stranger; he may be totally ignorant of the existence of any authority on the part of the agent. </a:t>
            </a:r>
            <a:r>
              <a:rPr lang="en-US" sz="2000" b="1" i="1" dirty="0"/>
              <a:t>Nevertheless, if the agent does enter into a contract pursuant to the ‘actual authority’, it does create contractual rights and liabilities between the principal and the contractor.</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65344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1800075"/>
            <a:ext cx="11029615" cy="4355769"/>
          </a:xfrm>
        </p:spPr>
        <p:txBody>
          <a:bodyPr>
            <a:noAutofit/>
          </a:bodyPr>
          <a:lstStyle/>
          <a:p>
            <a:pPr marL="0" lvl="0" indent="0">
              <a:buNone/>
            </a:pPr>
            <a:r>
              <a:rPr lang="en-US" sz="2000" b="1" i="1" dirty="0"/>
              <a:t>Garnac Grain Company Inc v H M F Faure &amp; Fairclough Ltd</a:t>
            </a:r>
            <a:r>
              <a:rPr lang="en-US" sz="2000" b="1" dirty="0"/>
              <a:t> [1968] AC 1130 </a:t>
            </a:r>
          </a:p>
          <a:p>
            <a:r>
              <a:rPr lang="en-US" sz="2000" dirty="0"/>
              <a:t>At 1137: “The relationship of principal and agent can only be established </a:t>
            </a:r>
            <a:r>
              <a:rPr lang="en-US" sz="2000" b="1" i="1" dirty="0"/>
              <a:t>by the consent of the principal and the agent. </a:t>
            </a:r>
            <a:r>
              <a:rPr lang="en-US" sz="2000" i="1" dirty="0"/>
              <a:t>They will be held to have consented if they have what amounts in law to such a relationship, even if they do not recognise it themselves and even if they have professed to disclaim it</a:t>
            </a:r>
            <a:r>
              <a:rPr lang="en-US" sz="2000" dirty="0"/>
              <a:t>… The consent must, however, have been given by each of them either expressly or by implication from their words and conduct.”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7444222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A067-9DBE-43C0-A05D-93B76D9B534C}"/>
              </a:ext>
            </a:extLst>
          </p:cNvPr>
          <p:cNvSpPr>
            <a:spLocks noGrp="1"/>
          </p:cNvSpPr>
          <p:nvPr>
            <p:ph type="title"/>
          </p:nvPr>
        </p:nvSpPr>
        <p:spPr/>
        <p:txBody>
          <a:bodyPr/>
          <a:lstStyle/>
          <a:p>
            <a:r>
              <a:rPr lang="en-US" dirty="0"/>
              <a:t>Actual authority</a:t>
            </a:r>
          </a:p>
        </p:txBody>
      </p:sp>
      <p:sp>
        <p:nvSpPr>
          <p:cNvPr id="4" name="Slide Number Placeholder 3">
            <a:extLst>
              <a:ext uri="{FF2B5EF4-FFF2-40B4-BE49-F238E27FC236}">
                <a16:creationId xmlns:a16="http://schemas.microsoft.com/office/drawing/2014/main" id="{7C637B0D-52ED-4A4C-B5B9-3B040DCA2D32}"/>
              </a:ext>
            </a:extLst>
          </p:cNvPr>
          <p:cNvSpPr>
            <a:spLocks noGrp="1"/>
          </p:cNvSpPr>
          <p:nvPr>
            <p:ph type="sldNum" sz="quarter" idx="12"/>
          </p:nvPr>
        </p:nvSpPr>
        <p:spPr/>
        <p:txBody>
          <a:bodyPr/>
          <a:lstStyle/>
          <a:p>
            <a:fld id="{7128DA7F-F6FE-453F-B8BB-1900E7257DA6}" type="slidenum">
              <a:rPr lang="en-US" smtClean="0"/>
              <a:t>29</a:t>
            </a:fld>
            <a:endParaRPr lang="en-US" dirty="0"/>
          </a:p>
        </p:txBody>
      </p:sp>
      <p:sp>
        <p:nvSpPr>
          <p:cNvPr id="5" name="Rectangle 4">
            <a:extLst>
              <a:ext uri="{FF2B5EF4-FFF2-40B4-BE49-F238E27FC236}">
                <a16:creationId xmlns:a16="http://schemas.microsoft.com/office/drawing/2014/main" id="{8677FC8F-A84E-4DAA-A432-70603224AF28}"/>
              </a:ext>
            </a:extLst>
          </p:cNvPr>
          <p:cNvSpPr/>
          <p:nvPr/>
        </p:nvSpPr>
        <p:spPr>
          <a:xfrm>
            <a:off x="2170431" y="2600325"/>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Actual authority</a:t>
            </a:r>
          </a:p>
          <a:p>
            <a:pPr algn="ctr"/>
            <a:endParaRPr lang="en-US" b="1" u="sng" dirty="0"/>
          </a:p>
        </p:txBody>
      </p:sp>
      <p:sp>
        <p:nvSpPr>
          <p:cNvPr id="7" name="Rectangle: Rounded Corners 6">
            <a:extLst>
              <a:ext uri="{FF2B5EF4-FFF2-40B4-BE49-F238E27FC236}">
                <a16:creationId xmlns:a16="http://schemas.microsoft.com/office/drawing/2014/main" id="{E57893EC-BDC0-4453-8EBE-797FE82A1651}"/>
              </a:ext>
            </a:extLst>
          </p:cNvPr>
          <p:cNvSpPr/>
          <p:nvPr/>
        </p:nvSpPr>
        <p:spPr>
          <a:xfrm>
            <a:off x="2453640" y="3695700"/>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Company (principal)</a:t>
            </a:r>
          </a:p>
        </p:txBody>
      </p:sp>
      <p:sp>
        <p:nvSpPr>
          <p:cNvPr id="9" name="Rectangle: Rounded Corners 8">
            <a:extLst>
              <a:ext uri="{FF2B5EF4-FFF2-40B4-BE49-F238E27FC236}">
                <a16:creationId xmlns:a16="http://schemas.microsoft.com/office/drawing/2014/main" id="{35BBCC3C-0E7F-47E9-828F-A5A6F2DCAAA7}"/>
              </a:ext>
            </a:extLst>
          </p:cNvPr>
          <p:cNvSpPr/>
          <p:nvPr/>
        </p:nvSpPr>
        <p:spPr>
          <a:xfrm>
            <a:off x="2453640" y="5337014"/>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Employee (agent)</a:t>
            </a:r>
          </a:p>
        </p:txBody>
      </p:sp>
      <p:sp>
        <p:nvSpPr>
          <p:cNvPr id="10" name="Rectangle: Rounded Corners 9">
            <a:extLst>
              <a:ext uri="{FF2B5EF4-FFF2-40B4-BE49-F238E27FC236}">
                <a16:creationId xmlns:a16="http://schemas.microsoft.com/office/drawing/2014/main" id="{AC9F836E-E4D9-4123-BE60-B5E6ECB3218E}"/>
              </a:ext>
            </a:extLst>
          </p:cNvPr>
          <p:cNvSpPr/>
          <p:nvPr/>
        </p:nvSpPr>
        <p:spPr>
          <a:xfrm>
            <a:off x="7889240" y="5341908"/>
            <a:ext cx="1797050" cy="692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3P</a:t>
            </a:r>
          </a:p>
        </p:txBody>
      </p:sp>
      <p:cxnSp>
        <p:nvCxnSpPr>
          <p:cNvPr id="12" name="Straight Connector 11">
            <a:extLst>
              <a:ext uri="{FF2B5EF4-FFF2-40B4-BE49-F238E27FC236}">
                <a16:creationId xmlns:a16="http://schemas.microsoft.com/office/drawing/2014/main" id="{72E0CACD-6078-4F21-9BD0-047F2CE13983}"/>
              </a:ext>
            </a:extLst>
          </p:cNvPr>
          <p:cNvCxnSpPr>
            <a:stCxn id="7" idx="2"/>
            <a:endCxn id="9" idx="0"/>
          </p:cNvCxnSpPr>
          <p:nvPr/>
        </p:nvCxnSpPr>
        <p:spPr>
          <a:xfrm>
            <a:off x="3352165" y="4387850"/>
            <a:ext cx="0" cy="949164"/>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8EA67BB-E6DF-49E5-9959-5BC88CE69E7B}"/>
              </a:ext>
            </a:extLst>
          </p:cNvPr>
          <p:cNvCxnSpPr>
            <a:cxnSpLocks/>
            <a:stCxn id="7" idx="3"/>
            <a:endCxn id="10" idx="0"/>
          </p:cNvCxnSpPr>
          <p:nvPr/>
        </p:nvCxnSpPr>
        <p:spPr>
          <a:xfrm>
            <a:off x="4250690" y="4041775"/>
            <a:ext cx="4537075" cy="130013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4716420-120B-4797-B18A-853A29E7CC20}"/>
              </a:ext>
            </a:extLst>
          </p:cNvPr>
          <p:cNvSpPr txBox="1"/>
          <p:nvPr/>
        </p:nvSpPr>
        <p:spPr>
          <a:xfrm>
            <a:off x="5122701" y="6012904"/>
            <a:ext cx="2352894" cy="646331"/>
          </a:xfrm>
          <a:prstGeom prst="rect">
            <a:avLst/>
          </a:prstGeom>
          <a:noFill/>
        </p:spPr>
        <p:txBody>
          <a:bodyPr wrap="square" rtlCol="0">
            <a:spAutoFit/>
          </a:bodyPr>
          <a:lstStyle/>
          <a:p>
            <a:r>
              <a:rPr lang="en-US" dirty="0"/>
              <a:t>Contracts </a:t>
            </a:r>
            <a:r>
              <a:rPr lang="en-US" i="1" dirty="0"/>
              <a:t>on behalf of </a:t>
            </a:r>
            <a:r>
              <a:rPr lang="en-US" dirty="0"/>
              <a:t>the company</a:t>
            </a:r>
          </a:p>
        </p:txBody>
      </p:sp>
      <p:sp>
        <p:nvSpPr>
          <p:cNvPr id="21" name="Left Brace 20">
            <a:extLst>
              <a:ext uri="{FF2B5EF4-FFF2-40B4-BE49-F238E27FC236}">
                <a16:creationId xmlns:a16="http://schemas.microsoft.com/office/drawing/2014/main" id="{CC9BF58C-A692-43FE-996A-0B81E65659CF}"/>
              </a:ext>
            </a:extLst>
          </p:cNvPr>
          <p:cNvSpPr/>
          <p:nvPr/>
        </p:nvSpPr>
        <p:spPr>
          <a:xfrm rot="16200000">
            <a:off x="5974357" y="4167456"/>
            <a:ext cx="191217" cy="3499678"/>
          </a:xfrm>
          <a:prstGeom prst="leftBrace">
            <a:avLst>
              <a:gd name="adj1" fmla="val 7475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E6AACB6-93EF-435F-90A2-C8C46588457D}"/>
              </a:ext>
            </a:extLst>
          </p:cNvPr>
          <p:cNvSpPr/>
          <p:nvPr/>
        </p:nvSpPr>
        <p:spPr>
          <a:xfrm>
            <a:off x="2051050" y="2273300"/>
            <a:ext cx="2613285" cy="438785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9018D5D7-47DE-41B3-B751-1BE2171FAA94}"/>
              </a:ext>
            </a:extLst>
          </p:cNvPr>
          <p:cNvSpPr txBox="1"/>
          <p:nvPr/>
        </p:nvSpPr>
        <p:spPr>
          <a:xfrm>
            <a:off x="5743469" y="3886286"/>
            <a:ext cx="2973597" cy="646331"/>
          </a:xfrm>
          <a:prstGeom prst="rect">
            <a:avLst/>
          </a:prstGeom>
          <a:noFill/>
        </p:spPr>
        <p:txBody>
          <a:bodyPr wrap="square" rtlCol="0">
            <a:spAutoFit/>
          </a:bodyPr>
          <a:lstStyle/>
          <a:p>
            <a:r>
              <a:rPr lang="en-US" b="1" dirty="0"/>
              <a:t>Binding contract </a:t>
            </a:r>
            <a:r>
              <a:rPr lang="en-US" dirty="0"/>
              <a:t>between Company and 3P</a:t>
            </a:r>
          </a:p>
        </p:txBody>
      </p:sp>
      <p:sp>
        <p:nvSpPr>
          <p:cNvPr id="22" name="TextBox 21">
            <a:extLst>
              <a:ext uri="{FF2B5EF4-FFF2-40B4-BE49-F238E27FC236}">
                <a16:creationId xmlns:a16="http://schemas.microsoft.com/office/drawing/2014/main" id="{18D9B8F1-73D7-46EE-B5ED-40F7E69C28F2}"/>
              </a:ext>
            </a:extLst>
          </p:cNvPr>
          <p:cNvSpPr txBox="1"/>
          <p:nvPr/>
        </p:nvSpPr>
        <p:spPr>
          <a:xfrm>
            <a:off x="2453640" y="4635764"/>
            <a:ext cx="2973597" cy="369332"/>
          </a:xfrm>
          <a:prstGeom prst="rect">
            <a:avLst/>
          </a:prstGeom>
          <a:noFill/>
        </p:spPr>
        <p:txBody>
          <a:bodyPr wrap="square" rtlCol="0">
            <a:spAutoFit/>
          </a:bodyPr>
          <a:lstStyle/>
          <a:p>
            <a:r>
              <a:rPr lang="en-US" dirty="0"/>
              <a:t>Vests authority in</a:t>
            </a:r>
          </a:p>
        </p:txBody>
      </p:sp>
      <p:cxnSp>
        <p:nvCxnSpPr>
          <p:cNvPr id="24" name="Straight Arrow Connector 23">
            <a:extLst>
              <a:ext uri="{FF2B5EF4-FFF2-40B4-BE49-F238E27FC236}">
                <a16:creationId xmlns:a16="http://schemas.microsoft.com/office/drawing/2014/main" id="{01F568EE-C159-4F71-B2DD-46BDB852777E}"/>
              </a:ext>
            </a:extLst>
          </p:cNvPr>
          <p:cNvCxnSpPr>
            <a:cxnSpLocks/>
            <a:stCxn id="9" idx="3"/>
            <a:endCxn id="10" idx="1"/>
          </p:cNvCxnSpPr>
          <p:nvPr/>
        </p:nvCxnSpPr>
        <p:spPr>
          <a:xfrm>
            <a:off x="4250690" y="5683089"/>
            <a:ext cx="3638550" cy="489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910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acts and liabilities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Authority</a:t>
            </a:r>
          </a:p>
          <a:p>
            <a:pPr lvl="1"/>
            <a:r>
              <a:rPr lang="en-US" sz="1800" dirty="0"/>
              <a:t>Actual Authority</a:t>
            </a:r>
          </a:p>
          <a:p>
            <a:pPr lvl="2"/>
            <a:r>
              <a:rPr lang="en-US" sz="1800" dirty="0"/>
              <a:t>Express vs Implied Authority</a:t>
            </a:r>
          </a:p>
          <a:p>
            <a:pPr lvl="1"/>
            <a:r>
              <a:rPr lang="en-US" sz="1800" dirty="0"/>
              <a:t>Apparent Authority</a:t>
            </a:r>
          </a:p>
          <a:p>
            <a:pPr lvl="2"/>
            <a:r>
              <a:rPr lang="en-US" sz="1800" dirty="0"/>
              <a:t>Representation</a:t>
            </a:r>
          </a:p>
          <a:p>
            <a:pPr lvl="2"/>
            <a:r>
              <a:rPr lang="en-US" sz="1800" dirty="0"/>
              <a:t>Reliance</a:t>
            </a:r>
          </a:p>
          <a:p>
            <a:pPr lvl="2"/>
            <a:r>
              <a:rPr lang="en-US" sz="1800" dirty="0"/>
              <a:t>No Notice of Agent’s Lack of Authority</a:t>
            </a:r>
          </a:p>
          <a:p>
            <a:r>
              <a:rPr lang="en-US" dirty="0"/>
              <a:t>Indoor Management Rule</a:t>
            </a:r>
          </a:p>
          <a:p>
            <a:r>
              <a:rPr lang="en-US" dirty="0"/>
              <a:t>Ratification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p:txBody>
          <a:bodyPr/>
          <a:lstStyle/>
          <a:p>
            <a:fld id="{7128DA7F-F6FE-453F-B8BB-1900E7257DA6}" type="slidenum">
              <a:rPr lang="en-US" smtClean="0"/>
              <a:t>3</a:t>
            </a:fld>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061" y="2990193"/>
            <a:ext cx="5798347" cy="2264979"/>
          </a:xfrm>
          <a:prstGeom prst="rect">
            <a:avLst/>
          </a:prstGeom>
        </p:spPr>
      </p:pic>
    </p:spTree>
    <p:extLst>
      <p:ext uri="{BB962C8B-B14F-4D97-AF65-F5344CB8AC3E}">
        <p14:creationId xmlns:p14="http://schemas.microsoft.com/office/powerpoint/2010/main" val="13345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Express Authority</a:t>
            </a:r>
          </a:p>
          <a:p>
            <a:r>
              <a:rPr lang="en-US" sz="2000" dirty="0"/>
              <a:t>Express authority arises from an express agency agreement.</a:t>
            </a:r>
          </a:p>
          <a:p>
            <a:r>
              <a:rPr lang="en-US" sz="2000" dirty="0"/>
              <a:t>The organs of a company (either the board of directors or the shareholders at general meetings) can create such express authority through various means.</a:t>
            </a:r>
          </a:p>
          <a:p>
            <a:pPr lvl="1"/>
            <a:r>
              <a:rPr lang="en-US" sz="1800" dirty="0"/>
              <a:t>Board resolutions – the board of a company can pass a resolution determining that the managing director (say, Peter) can contract on behalf of the company.</a:t>
            </a:r>
          </a:p>
          <a:p>
            <a:pPr lvl="1"/>
            <a:r>
              <a:rPr lang="en-US" sz="1800"/>
              <a:t>Shareholder resolutions </a:t>
            </a:r>
            <a:r>
              <a:rPr lang="en-US" sz="1800" dirty="0"/>
              <a:t>– at general meetings, the shareholders of a company can pass a resolution determining that the managing director Peter can contract on behalf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600115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Express Authority</a:t>
            </a:r>
          </a:p>
          <a:p>
            <a:r>
              <a:rPr lang="en-US" sz="2000" dirty="0"/>
              <a:t>The organs of a company (either the board of directors or the shareholders at general meetings) can create such express authority through various means.</a:t>
            </a:r>
          </a:p>
          <a:p>
            <a:pPr lvl="1"/>
            <a:r>
              <a:rPr lang="en-US" sz="1800" dirty="0"/>
              <a:t>Company constitution – the company’s constitution, a sort of statutory contract between the members and the company (next Topic) – can determine that the managing director Peter can contract on behalf of the company.</a:t>
            </a:r>
          </a:p>
          <a:p>
            <a:pPr lvl="1"/>
            <a:r>
              <a:rPr lang="en-US" sz="1800" dirty="0"/>
              <a:t>A contract of employment between the company and employees and state that the employee can contract on behalf of the company (usually for certain purposes only).</a:t>
            </a:r>
          </a:p>
          <a:p>
            <a:r>
              <a:rPr lang="en-US" sz="2000" dirty="0"/>
              <a:t>Importantly, an officer/director/employee with authority may have the authority to delegate part of his/her authority to other officers/employees.</a:t>
            </a:r>
          </a:p>
          <a:p>
            <a:pPr lvl="1"/>
            <a:r>
              <a:rPr lang="en-US" sz="1800" dirty="0"/>
              <a:t>This will be important in some of the cases we will examine. </a:t>
            </a:r>
          </a:p>
          <a:p>
            <a:endParaRPr lang="en-US" sz="22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138391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Implied Authority</a:t>
            </a:r>
          </a:p>
          <a:p>
            <a:r>
              <a:rPr lang="en-US" sz="2000" dirty="0"/>
              <a:t>Implied authority </a:t>
            </a:r>
            <a:r>
              <a:rPr lang="en-US" sz="2000" i="1" dirty="0"/>
              <a:t>is inferred from the parties’ conduct</a:t>
            </a:r>
            <a:r>
              <a:rPr lang="en-US" sz="2000" dirty="0"/>
              <a:t> or the </a:t>
            </a:r>
            <a:r>
              <a:rPr lang="en-US" sz="2000" i="1" dirty="0"/>
              <a:t>circumstances of the case </a:t>
            </a:r>
            <a:r>
              <a:rPr lang="en-US" sz="2000" dirty="0"/>
              <a:t>(c.f. express authority). Three sub-categories are noteworthy.</a:t>
            </a:r>
          </a:p>
          <a:p>
            <a:pPr marL="457200" indent="-457200">
              <a:buFont typeface="+mj-lt"/>
              <a:buAutoNum type="arabicPeriod"/>
            </a:pPr>
            <a:r>
              <a:rPr lang="en-US" sz="2000" dirty="0"/>
              <a:t>Incidental Authority</a:t>
            </a:r>
          </a:p>
          <a:p>
            <a:pPr lvl="1"/>
            <a:r>
              <a:rPr lang="en-US" sz="1800" dirty="0"/>
              <a:t>An agent will usually have the implied authority to do all that is </a:t>
            </a:r>
            <a:r>
              <a:rPr lang="en-US" sz="1800" i="1" dirty="0"/>
              <a:t>necessary for or reasonably incidental </a:t>
            </a:r>
            <a:r>
              <a:rPr lang="en-US" sz="1800" dirty="0"/>
              <a:t>to the completion of the assigned tasks (</a:t>
            </a:r>
            <a:r>
              <a:rPr lang="en-US" sz="1800" i="1" dirty="0"/>
              <a:t>Tapematic SpA v Wirana Pte Ltd </a:t>
            </a:r>
            <a:r>
              <a:rPr lang="en-US" sz="1800" dirty="0"/>
              <a:t>[2002] 1 SLR(R) 44)</a:t>
            </a:r>
          </a:p>
          <a:p>
            <a:pPr lvl="1"/>
            <a:r>
              <a:rPr lang="en-US" sz="1800" dirty="0"/>
              <a:t>Rarely practicable to exhaustively define an agent’s authority.</a:t>
            </a:r>
          </a:p>
          <a:p>
            <a:pPr lvl="1"/>
            <a:r>
              <a:rPr lang="en-US" sz="1800" dirty="0"/>
              <a:t>Usually defined with reference to the express authority granted to the agent.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197391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Implied Authority</a:t>
            </a:r>
          </a:p>
          <a:p>
            <a:pPr marL="514350" indent="-514350">
              <a:buFont typeface="+mj-lt"/>
              <a:buAutoNum type="romanUcPeriod" startAt="2"/>
            </a:pPr>
            <a:r>
              <a:rPr lang="en-US" sz="2000" dirty="0"/>
              <a:t>Usual Authority (from Position)</a:t>
            </a:r>
          </a:p>
          <a:p>
            <a:pPr lvl="1"/>
            <a:r>
              <a:rPr lang="en-US" sz="1800" dirty="0"/>
              <a:t>In the context of companies, a related concept is that of “usual authority” – the incidental authority accompanied by the purported agent’s status or position in the company. </a:t>
            </a:r>
          </a:p>
          <a:p>
            <a:pPr lvl="1"/>
            <a:r>
              <a:rPr lang="en-US" sz="1800" dirty="0"/>
              <a:t>Thus, a managing director or chief executive of a company will generally have the implied actual authority to exercise a wide range of management powers associated with his/her position – for instance, the authority to borrow money on behalf of the company or to hire employees.</a:t>
            </a:r>
          </a:p>
          <a:p>
            <a:pPr lvl="1"/>
            <a:r>
              <a:rPr lang="en-US" sz="1800" dirty="0"/>
              <a:t>Narrow construction? See T E Chan &amp; Tjio (2012): “[U]sual authority is usually seen as largely encompassing implied actual authority, thus providing limited protection for a third party ... We have to be careful with the idea of generalised 'usual' authority, which can sometimes be very dangerous if there are no other circumstances, such as a previous course of dealing in which the principal consciously acquiesced, surrounding the transaction.”</a:t>
            </a:r>
          </a:p>
          <a:p>
            <a:pPr lvl="1"/>
            <a:r>
              <a:rPr lang="en-US" sz="1800" dirty="0"/>
              <a:t>Tjio et al (p 244) provides example where a director for HR would have the implied authority to appoint junior employees, but no implied authority to commit the company to a bank loan.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992453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Implied Authority</a:t>
            </a:r>
          </a:p>
          <a:p>
            <a:pPr marL="514350" indent="-514350">
              <a:buFont typeface="+mj-lt"/>
              <a:buAutoNum type="romanUcPeriod" startAt="3"/>
            </a:pPr>
            <a:r>
              <a:rPr lang="en-US" sz="2400" dirty="0"/>
              <a:t>Acqueisence</a:t>
            </a:r>
          </a:p>
          <a:p>
            <a:pPr lvl="1"/>
            <a:r>
              <a:rPr lang="en-US" sz="2000" dirty="0"/>
              <a:t>Implied authority may also be conferred by the company’s </a:t>
            </a:r>
            <a:r>
              <a:rPr lang="en-US" sz="2000" i="1" dirty="0"/>
              <a:t>acquiescence in a course of dealing. </a:t>
            </a:r>
          </a:p>
          <a:p>
            <a:pPr lvl="1"/>
            <a:r>
              <a:rPr lang="en-US" sz="2000" dirty="0"/>
              <a:t>We will illustrate this by the case of </a:t>
            </a:r>
            <a:r>
              <a:rPr lang="en-US" sz="2000" i="1" dirty="0"/>
              <a:t>SPP Ltd v Chew Beng Gim </a:t>
            </a:r>
            <a:r>
              <a:rPr lang="en-US" sz="2000" dirty="0"/>
              <a:t>[1993] 3 SLR(R) 17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2873899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12311"/>
            <a:ext cx="11029615" cy="4355769"/>
          </a:xfrm>
        </p:spPr>
        <p:txBody>
          <a:bodyPr>
            <a:noAutofit/>
          </a:bodyPr>
          <a:lstStyle/>
          <a:p>
            <a:pPr marL="0" lvl="0" indent="0">
              <a:buNone/>
            </a:pPr>
            <a:r>
              <a:rPr lang="en-US" sz="2000" b="1" i="1" dirty="0"/>
              <a:t>SPP Ltd v Chew Beng</a:t>
            </a:r>
            <a:r>
              <a:rPr lang="en-US" sz="2000" b="1" dirty="0"/>
              <a:t> </a:t>
            </a:r>
            <a:r>
              <a:rPr lang="en-US" sz="2000" b="1" i="1" dirty="0"/>
              <a:t>Gim</a:t>
            </a:r>
            <a:r>
              <a:rPr lang="en-US" sz="2000" b="1" dirty="0"/>
              <a:t> [1993] 3 SLR(R) 17</a:t>
            </a:r>
          </a:p>
          <a:p>
            <a:pPr lvl="0"/>
            <a:r>
              <a:rPr lang="en-US" sz="2000" b="1" dirty="0"/>
              <a:t>Facts: </a:t>
            </a:r>
            <a:r>
              <a:rPr lang="en-SG" sz="2000" dirty="0"/>
              <a:t>SPP Ltd (SPP) was run by its managing director, Ong, largely as a “one-man show”. Board meetings were rarely held and decisions taken informally after consulting the other directors.  After SPP acquired a subsidiary named Famco, Ong asked the directors to personally guarantee Famco’s liabilities under various hire purchase agreements with Hong Leong Finance, with an assurance that SPP would indemnify them if Famco were to default on its obligations. After Famco subsequently defaulted, the directors sought the indemnity of SPP on the ground that they had issued the guarantees as agents of SPP.</a:t>
            </a:r>
          </a:p>
          <a:p>
            <a:r>
              <a:rPr lang="en-GB" sz="2000" b="1" dirty="0"/>
              <a:t>Held: </a:t>
            </a:r>
            <a:r>
              <a:rPr lang="en-US" sz="2000" dirty="0"/>
              <a:t>Ong had acted with the board’s implied authority when he requested the respondents to issue the personal guarantees as agents for SPP.  Ong’s authority was derived from the fact that the board had been content to let Ong run the company largely by himself, acquiescing in what he did. Hence, SPP was liable to indemnify the respondents against the consequential liabilities. </a:t>
            </a:r>
          </a:p>
          <a:p>
            <a:pPr marL="0" lv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1060153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Limitations of Actual Authority</a:t>
            </a:r>
          </a:p>
          <a:p>
            <a:r>
              <a:rPr lang="en-US" sz="2000" dirty="0"/>
              <a:t>The main limitation of actual authority is that it fails to address problems involving a corporate agent’s </a:t>
            </a:r>
            <a:r>
              <a:rPr lang="en-US" sz="2000" i="1" dirty="0"/>
              <a:t>fraud</a:t>
            </a:r>
            <a:r>
              <a:rPr lang="en-US" sz="2000" dirty="0"/>
              <a:t>. </a:t>
            </a:r>
          </a:p>
          <a:p>
            <a:pPr lvl="1"/>
            <a:r>
              <a:rPr lang="en-GB" sz="1800" dirty="0"/>
              <a:t>Actual authority is ordinarily subject to a condition that it is to be exercised honestly and on behalf of the principal (</a:t>
            </a:r>
            <a:r>
              <a:rPr lang="en-US" sz="1800" i="1" dirty="0"/>
              <a:t>Hopkins v TL Dallas Group Ltd </a:t>
            </a:r>
            <a:r>
              <a:rPr lang="en-US" sz="1800" dirty="0"/>
              <a:t>[2005] 1 BCLC 543</a:t>
            </a:r>
            <a:r>
              <a:rPr lang="en-GB" sz="1800" dirty="0"/>
              <a:t>)</a:t>
            </a:r>
            <a:endParaRPr lang="en-US" sz="1800" dirty="0"/>
          </a:p>
          <a:p>
            <a:r>
              <a:rPr lang="en-US" sz="2000" dirty="0"/>
              <a:t>In much litigation involving corporate agents, the agent may act outside his/her actual authority when dealing with third parties.</a:t>
            </a:r>
          </a:p>
          <a:p>
            <a:r>
              <a:rPr lang="en-US" sz="2000" dirty="0"/>
              <a:t>Should the company be bound? Should the third parties be bound?</a:t>
            </a:r>
          </a:p>
          <a:p>
            <a:pPr lvl="1"/>
            <a:r>
              <a:rPr lang="en-US" sz="1800" dirty="0"/>
              <a:t>Cohen (2018): Doctrines of actual and apparent authority are there to prevent principal companies from “having their cake and eating it” by enforcing the contract if it suited them and avoiding it if it became disadvantageous – an “option value” that disincentivizes third parties from contracting with companies.</a:t>
            </a:r>
          </a:p>
          <a:p>
            <a:pPr lvl="1"/>
            <a:r>
              <a:rPr lang="en-US" sz="1800" dirty="0"/>
              <a:t>These rationales do very little to address typical scenarios where the agent commits fraud on the principal and third party, and where the law has to decide the allocation of losses between two “innocent” parties.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1676038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12311"/>
            <a:ext cx="11029615" cy="4355769"/>
          </a:xfrm>
        </p:spPr>
        <p:txBody>
          <a:bodyPr>
            <a:noAutofit/>
          </a:bodyPr>
          <a:lstStyle/>
          <a:p>
            <a:pPr marL="0" lvl="0" indent="0">
              <a:buNone/>
            </a:pPr>
            <a:r>
              <a:rPr lang="en-US" sz="2000" b="1" i="1" dirty="0"/>
              <a:t>Skandinaviska Enskilda Banken AB v Asia Pacific Breweries Pte Ltd </a:t>
            </a:r>
            <a:r>
              <a:rPr lang="en-US" sz="2000" b="1" dirty="0"/>
              <a:t>[2009] 4 SLR(R) 788 (HC)</a:t>
            </a:r>
          </a:p>
          <a:p>
            <a:pPr lvl="0"/>
            <a:r>
              <a:rPr lang="en-US" sz="2000" b="1" dirty="0"/>
              <a:t>Facts (more details in CA version): </a:t>
            </a:r>
            <a:r>
              <a:rPr lang="en-US" sz="2000" dirty="0"/>
              <a:t>Chia was the finance manager of APB. He </a:t>
            </a:r>
            <a:r>
              <a:rPr lang="en-US" sz="2000" i="1" dirty="0"/>
              <a:t>forged board resolutions</a:t>
            </a:r>
            <a:r>
              <a:rPr lang="en-US" sz="2000" dirty="0"/>
              <a:t> so as to borrow money from banks to fund his gambling addiction. Subsequently, the banks sued APB to recover their losses. </a:t>
            </a:r>
          </a:p>
          <a:p>
            <a:pPr lvl="0"/>
            <a:r>
              <a:rPr lang="en-GB" sz="2000" b="1" dirty="0"/>
              <a:t>Held: </a:t>
            </a:r>
            <a:r>
              <a:rPr lang="en-US" sz="2000" dirty="0"/>
              <a:t>As the resolutions were forged, Chia had no actual authority. </a:t>
            </a:r>
          </a:p>
          <a:p>
            <a:pPr lvl="1"/>
            <a:r>
              <a:rPr lang="en-GB" sz="1800" dirty="0"/>
              <a:t>Cited and approved </a:t>
            </a:r>
            <a:r>
              <a:rPr lang="en-GB" sz="1800" i="1" dirty="0"/>
              <a:t>Hopkins</a:t>
            </a:r>
            <a:r>
              <a:rPr lang="en-GB" sz="1800" dirty="0"/>
              <a:t> case.  Chia’s fraud on his employer and the banks was determinative of the issue of actual authority.</a:t>
            </a:r>
            <a:endParaRPr lang="en-US" sz="1800" dirty="0"/>
          </a:p>
          <a:p>
            <a:pPr lvl="1"/>
            <a:r>
              <a:rPr lang="en-US" sz="1800" dirty="0"/>
              <a:t>Ang J at [48]: “It is also clear, and I so find, that </a:t>
            </a:r>
            <a:r>
              <a:rPr lang="en-US" sz="1800" b="1" i="1" dirty="0"/>
              <a:t>Chia in putting forward the forged documents as genuine was not acting within his actual authority, whether express or implied</a:t>
            </a:r>
            <a:r>
              <a:rPr lang="en-US" sz="1800" dirty="0"/>
              <a:t>.”</a:t>
            </a:r>
            <a:endParaRPr lang="en-US" sz="2000" dirty="0"/>
          </a:p>
          <a:p>
            <a:pPr marL="0" lv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360126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Actual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25077" y="2112311"/>
            <a:ext cx="11029615" cy="4355769"/>
          </a:xfrm>
        </p:spPr>
        <p:txBody>
          <a:bodyPr>
            <a:noAutofit/>
          </a:bodyPr>
          <a:lstStyle/>
          <a:p>
            <a:pPr marL="0" lvl="0" indent="0">
              <a:buNone/>
            </a:pPr>
            <a:r>
              <a:rPr lang="en-US" sz="1700" b="1" i="1" dirty="0"/>
              <a:t>Skandinaviska Enskilda Banken AB v Asia Pacific Breweries Pte Ltd </a:t>
            </a:r>
            <a:r>
              <a:rPr lang="en-US" sz="1700" b="1" dirty="0"/>
              <a:t>[2009] 4 SLR(R) 788 (HC)</a:t>
            </a:r>
          </a:p>
          <a:p>
            <a:r>
              <a:rPr lang="en-US" sz="1700" dirty="0"/>
              <a:t>Ang J at [46]: “In my judgment, Chia’s fraud on his employer and the banks is necessarily determinative of the banks’ authority debate. This is because Chia’s actual authority (express or implied), if any, is impliedly subject to a condition that it is to be exercised honestly and on behalf of the principal. Essentially, </a:t>
            </a:r>
            <a:r>
              <a:rPr lang="en-US" sz="1700" b="1" i="1" dirty="0"/>
              <a:t>fraud nullifies actual authority of the agent as was the case here, and I so hold. </a:t>
            </a:r>
            <a:r>
              <a:rPr lang="en-US" sz="1700" dirty="0"/>
              <a:t>If legal authority is needed, I refer to </a:t>
            </a:r>
            <a:r>
              <a:rPr lang="en-US" sz="1700" i="1" dirty="0"/>
              <a:t>Hopkins v TL Dallas Group Ltd </a:t>
            </a:r>
            <a:r>
              <a:rPr lang="en-US" sz="1700" dirty="0"/>
              <a:t>[2005] 1 BCLC 543 (“Hopkins v TL Dallas”). Lightman J reiterated the principle at [88] as follows:</a:t>
            </a:r>
          </a:p>
          <a:p>
            <a:pPr lvl="1"/>
            <a:r>
              <a:rPr lang="en-US" sz="1700" dirty="0"/>
              <a:t>The grant of actual authority to an agent will not normally include authority to act for the agent’s benefit rather than that of his principal and therefore, without agreement, the scope of actual authority will not include this. </a:t>
            </a:r>
            <a:r>
              <a:rPr lang="en-US" sz="1700" b="1" i="1" dirty="0"/>
              <a:t>The grant of actual authority should be implied as being subject to a condition that it is to be exercised honestly and on behalf of the principal</a:t>
            </a:r>
            <a:r>
              <a:rPr lang="en-US" sz="1700" dirty="0"/>
              <a:t>: </a:t>
            </a:r>
            <a:r>
              <a:rPr lang="en-US" sz="1700" i="1" dirty="0"/>
              <a:t>Lysaght Bros &amp; Co v Falk </a:t>
            </a:r>
            <a:r>
              <a:rPr lang="en-US" sz="1700" dirty="0"/>
              <a:t>(1905) 2 CLR 421. It follows that, if an act is carried out by an agent which is not in the interests of the principal, for example signing onerous unconditional undertakings, then the act will not be within the scope of the express or implied grant of actual authority.  </a:t>
            </a:r>
          </a:p>
          <a:p>
            <a:pPr lvl="1"/>
            <a:r>
              <a:rPr lang="en-US" sz="1700" b="1" i="1" dirty="0"/>
              <a:t>As a result, there cannot be actual authority</a:t>
            </a:r>
            <a:r>
              <a:rPr lang="en-US" sz="1700" dirty="0"/>
              <a:t>: ‘the agent is simply not authorised to act contrary to his principal’s interests: and hence that an act contrary to those interests is outside his actual authority. The transaction is therefore void unless the third party can rely on the doctrine of apparent authority’.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799991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146EF-0A05-48B0-A70B-A6D4B30DA3FE}"/>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424FA470-7830-431C-BCB0-8BD03C3E8304}"/>
              </a:ext>
            </a:extLst>
          </p:cNvPr>
          <p:cNvSpPr>
            <a:spLocks noGrp="1"/>
          </p:cNvSpPr>
          <p:nvPr>
            <p:ph idx="1"/>
          </p:nvPr>
        </p:nvSpPr>
        <p:spPr/>
        <p:txBody>
          <a:bodyPr>
            <a:normAutofit fontScale="92500" lnSpcReduction="10000"/>
          </a:bodyPr>
          <a:lstStyle/>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6 Slide 9: “</a:t>
            </a:r>
            <a:r>
              <a:rPr lang="en-US" sz="1800" dirty="0" err="1">
                <a:effectLst/>
                <a:ea typeface="DengXian" panose="02010600030101010101" pitchFamily="2" charset="-122"/>
                <a:cs typeface="Times New Roman" panose="02020603050405020304" pitchFamily="18" charset="0"/>
              </a:rPr>
              <a:t>Tjio</a:t>
            </a:r>
            <a:r>
              <a:rPr lang="en-US" sz="1800" dirty="0">
                <a:effectLst/>
                <a:ea typeface="DengXian" panose="02010600030101010101" pitchFamily="2" charset="-122"/>
                <a:cs typeface="Times New Roman" panose="02020603050405020304" pitchFamily="18" charset="0"/>
              </a:rPr>
              <a:t> et al (at p 239): “[the] stakeholders whom the ultra vires doctrine sought to protect in the first place were most involved in undermining the [</a:t>
            </a:r>
            <a:r>
              <a:rPr lang="en-US" sz="1800" i="1" dirty="0">
                <a:effectLst/>
                <a:ea typeface="DengXian" panose="02010600030101010101" pitchFamily="2" charset="-122"/>
                <a:cs typeface="Times New Roman" panose="02020603050405020304" pitchFamily="18" charset="0"/>
              </a:rPr>
              <a:t>ultra vires</a:t>
            </a:r>
            <a:r>
              <a:rPr lang="en-US" sz="1800" dirty="0">
                <a:effectLst/>
                <a:ea typeface="DengXian" panose="02010600030101010101" pitchFamily="2" charset="-122"/>
                <a:cs typeface="Times New Roman" panose="02020603050405020304" pitchFamily="18" charset="0"/>
              </a:rPr>
              <a:t>] doctrine so as to safeguard the security of contracts”” is from </a:t>
            </a:r>
            <a:r>
              <a:rPr lang="en-SG" sz="1800" dirty="0">
                <a:effectLst/>
                <a:ea typeface="DengXian" panose="02010600030101010101" pitchFamily="2" charset="-122"/>
                <a:cs typeface="Times New Roman" panose="02020603050405020304" pitchFamily="18" charset="0"/>
              </a:rPr>
              <a:t>“Corporate Law” by Hans </a:t>
            </a:r>
            <a:r>
              <a:rPr lang="en-SG" sz="1800" dirty="0" err="1">
                <a:effectLst/>
                <a:ea typeface="DengXian" panose="02010600030101010101" pitchFamily="2" charset="-122"/>
                <a:cs typeface="Times New Roman" panose="02020603050405020304" pitchFamily="18" charset="0"/>
              </a:rPr>
              <a:t>Tjio</a:t>
            </a:r>
            <a:r>
              <a:rPr lang="en-SG" sz="1800" dirty="0">
                <a:effectLst/>
                <a:ea typeface="DengXian" panose="02010600030101010101" pitchFamily="2" charset="-122"/>
                <a:cs typeface="Times New Roman" panose="02020603050405020304" pitchFamily="18" charset="0"/>
              </a:rPr>
              <a:t>, Pearlie Koh and Lee </a:t>
            </a:r>
            <a:r>
              <a:rPr lang="en-SG" sz="1800" dirty="0" err="1">
                <a:effectLst/>
                <a:ea typeface="DengXian" panose="02010600030101010101" pitchFamily="2" charset="-122"/>
                <a:cs typeface="Times New Roman" panose="02020603050405020304" pitchFamily="18" charset="0"/>
              </a:rPr>
              <a:t>Pey</a:t>
            </a:r>
            <a:r>
              <a:rPr lang="en-SG" sz="1800" dirty="0">
                <a:effectLst/>
                <a:ea typeface="DengXian" panose="02010600030101010101" pitchFamily="2" charset="-122"/>
                <a:cs typeface="Times New Roman" panose="02020603050405020304" pitchFamily="18" charset="0"/>
              </a:rPr>
              <a:t> </a:t>
            </a:r>
            <a:r>
              <a:rPr lang="en-SG" sz="1800" dirty="0" err="1">
                <a:effectLst/>
                <a:ea typeface="DengXian" panose="02010600030101010101" pitchFamily="2" charset="-122"/>
                <a:cs typeface="Times New Roman" panose="02020603050405020304" pitchFamily="18" charset="0"/>
              </a:rPr>
              <a:t>Woan</a:t>
            </a:r>
            <a:r>
              <a:rPr lang="en-SG" sz="1800" dirty="0">
                <a:effectLst/>
                <a:ea typeface="DengXian" panose="02010600030101010101" pitchFamily="2" charset="-122"/>
                <a:cs typeface="Times New Roman" panose="02020603050405020304" pitchFamily="18" charset="0"/>
              </a:rPr>
              <a:t> (SAL, 2015).</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6 Slide 34: “</a:t>
            </a:r>
            <a:r>
              <a:rPr lang="en-US" sz="1800" dirty="0">
                <a:effectLst/>
                <a:ea typeface="DengXian" panose="02010600030101010101" pitchFamily="2" charset="-122"/>
                <a:cs typeface="Times New Roman" panose="02020603050405020304" pitchFamily="18" charset="0"/>
              </a:rPr>
              <a:t>Narrow construction? See T E Chan &amp; </a:t>
            </a:r>
            <a:r>
              <a:rPr lang="en-US" sz="1800" dirty="0" err="1">
                <a:effectLst/>
                <a:ea typeface="DengXian" panose="02010600030101010101" pitchFamily="2" charset="-122"/>
                <a:cs typeface="Times New Roman" panose="02020603050405020304" pitchFamily="18" charset="0"/>
              </a:rPr>
              <a:t>Tjio</a:t>
            </a:r>
            <a:r>
              <a:rPr lang="en-US" sz="1800" dirty="0">
                <a:effectLst/>
                <a:ea typeface="DengXian" panose="02010600030101010101" pitchFamily="2" charset="-122"/>
                <a:cs typeface="Times New Roman" panose="02020603050405020304" pitchFamily="18" charset="0"/>
              </a:rPr>
              <a:t> (2012):” is from </a:t>
            </a:r>
            <a:r>
              <a:rPr lang="en-SG" sz="1800" dirty="0">
                <a:solidFill>
                  <a:srgbClr val="212121"/>
                </a:solidFill>
                <a:effectLst/>
                <a:ea typeface="DengXian" panose="02010600030101010101" pitchFamily="2" charset="-122"/>
                <a:cs typeface="Times New Roman" panose="02020603050405020304" pitchFamily="18" charset="0"/>
              </a:rPr>
              <a:t>“Unusual apparent authority and vicarious liability”, TE Chan and </a:t>
            </a:r>
            <a:r>
              <a:rPr lang="en-SG" sz="1800" dirty="0" err="1">
                <a:solidFill>
                  <a:srgbClr val="212121"/>
                </a:solidFill>
                <a:effectLst/>
                <a:ea typeface="DengXian" panose="02010600030101010101" pitchFamily="2" charset="-122"/>
                <a:cs typeface="Times New Roman" panose="02020603050405020304" pitchFamily="18" charset="0"/>
              </a:rPr>
              <a:t>Tjio</a:t>
            </a:r>
            <a:r>
              <a:rPr lang="en-SG" sz="1800" dirty="0">
                <a:solidFill>
                  <a:srgbClr val="212121"/>
                </a:solidFill>
                <a:effectLst/>
                <a:ea typeface="DengXian" panose="02010600030101010101" pitchFamily="2" charset="-122"/>
                <a:cs typeface="Times New Roman" panose="02020603050405020304" pitchFamily="18" charset="0"/>
              </a:rPr>
              <a:t>, L.Q.R. 2012, 128(Jan), 27-31</a:t>
            </a:r>
            <a:r>
              <a:rPr lang="en-SG" sz="1800" dirty="0">
                <a:effectLst/>
                <a:ea typeface="DengXian" panose="02010600030101010101" pitchFamily="2" charset="-122"/>
                <a:cs typeface="Times New Roman" panose="02020603050405020304" pitchFamily="18" charset="0"/>
              </a:rPr>
              <a:t> at 29.</a:t>
            </a:r>
          </a:p>
          <a:p>
            <a:pPr>
              <a:lnSpc>
                <a:spcPct val="107000"/>
              </a:lnSpc>
              <a:spcAft>
                <a:spcPts val="800"/>
              </a:spcAft>
            </a:pPr>
            <a:r>
              <a:rPr lang="en-US" sz="1800" dirty="0">
                <a:effectLst/>
                <a:ea typeface="DengXian" panose="02010600030101010101" pitchFamily="2" charset="-122"/>
                <a:cs typeface="Times New Roman" panose="02020603050405020304" pitchFamily="18" charset="0"/>
              </a:rPr>
              <a:t>“</a:t>
            </a:r>
            <a:r>
              <a:rPr lang="en-US" sz="1800" dirty="0" err="1">
                <a:effectLst/>
                <a:ea typeface="DengXian" panose="02010600030101010101" pitchFamily="2" charset="-122"/>
                <a:cs typeface="Times New Roman" panose="02020603050405020304" pitchFamily="18" charset="0"/>
              </a:rPr>
              <a:t>Tjio</a:t>
            </a:r>
            <a:r>
              <a:rPr lang="en-US" sz="1800" dirty="0">
                <a:effectLst/>
                <a:ea typeface="DengXian" panose="02010600030101010101" pitchFamily="2" charset="-122"/>
                <a:cs typeface="Times New Roman" panose="02020603050405020304" pitchFamily="18" charset="0"/>
              </a:rPr>
              <a:t> et al (p 244) “ is from </a:t>
            </a:r>
            <a:r>
              <a:rPr lang="en-SG" sz="1800" dirty="0">
                <a:effectLst/>
                <a:ea typeface="DengXian" panose="02010600030101010101" pitchFamily="2" charset="-122"/>
                <a:cs typeface="Times New Roman" panose="02020603050405020304" pitchFamily="18" charset="0"/>
              </a:rPr>
              <a:t>“Corporate Law” by Hans </a:t>
            </a:r>
            <a:r>
              <a:rPr lang="en-SG" sz="1800" dirty="0" err="1">
                <a:effectLst/>
                <a:ea typeface="DengXian" panose="02010600030101010101" pitchFamily="2" charset="-122"/>
                <a:cs typeface="Times New Roman" panose="02020603050405020304" pitchFamily="18" charset="0"/>
              </a:rPr>
              <a:t>Tjio</a:t>
            </a:r>
            <a:r>
              <a:rPr lang="en-SG" sz="1800" dirty="0">
                <a:effectLst/>
                <a:ea typeface="DengXian" panose="02010600030101010101" pitchFamily="2" charset="-122"/>
                <a:cs typeface="Times New Roman" panose="02020603050405020304" pitchFamily="18" charset="0"/>
              </a:rPr>
              <a:t>, Pearlie Koh and Lee </a:t>
            </a:r>
            <a:r>
              <a:rPr lang="en-SG" sz="1800" dirty="0" err="1">
                <a:effectLst/>
                <a:ea typeface="DengXian" panose="02010600030101010101" pitchFamily="2" charset="-122"/>
                <a:cs typeface="Times New Roman" panose="02020603050405020304" pitchFamily="18" charset="0"/>
              </a:rPr>
              <a:t>Pey</a:t>
            </a:r>
            <a:r>
              <a:rPr lang="en-SG" sz="1800" dirty="0">
                <a:effectLst/>
                <a:ea typeface="DengXian" panose="02010600030101010101" pitchFamily="2" charset="-122"/>
                <a:cs typeface="Times New Roman" panose="02020603050405020304" pitchFamily="18" charset="0"/>
              </a:rPr>
              <a:t> </a:t>
            </a:r>
            <a:r>
              <a:rPr lang="en-SG" sz="1800" dirty="0" err="1">
                <a:effectLst/>
                <a:ea typeface="DengXian" panose="02010600030101010101" pitchFamily="2" charset="-122"/>
                <a:cs typeface="Times New Roman" panose="02020603050405020304" pitchFamily="18" charset="0"/>
              </a:rPr>
              <a:t>Woan</a:t>
            </a:r>
            <a:r>
              <a:rPr lang="en-SG" sz="1800" dirty="0">
                <a:effectLst/>
                <a:ea typeface="DengXian" panose="02010600030101010101" pitchFamily="2" charset="-122"/>
                <a:cs typeface="Times New Roman" panose="02020603050405020304" pitchFamily="18" charset="0"/>
              </a:rPr>
              <a:t> (SAL, 2015) at [07.065].</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6 Slides 39: “</a:t>
            </a:r>
            <a:r>
              <a:rPr lang="en-US" sz="1800" dirty="0">
                <a:effectLst/>
                <a:ea typeface="DengXian" panose="02010600030101010101" pitchFamily="2" charset="-122"/>
                <a:cs typeface="Times New Roman" panose="02020603050405020304" pitchFamily="18" charset="0"/>
              </a:rPr>
              <a:t>Cohen (2018): Doctrines of actual and apparent authority are there to prevent principal companies from “having their cake and eating it” by enforcing the contract if it suited them and avoiding it if it became disadvantageous – an “option value” that disincentivizes third parties from contracting with companies.” is from </a:t>
            </a:r>
            <a:r>
              <a:rPr lang="en-SG" sz="1800" dirty="0">
                <a:effectLst/>
                <a:ea typeface="DengXian" panose="02010600030101010101" pitchFamily="2" charset="-122"/>
                <a:cs typeface="Times New Roman" panose="02020603050405020304" pitchFamily="18" charset="0"/>
              </a:rPr>
              <a:t>Cohen, George M., Law and Economics of Agency and Partnership (July 5, 2018). Oxford Handbook of Law and Economics, Forthcoming, Virginia Law and Economics Research Paper No. 2018-11, Available at SSRN: </a:t>
            </a:r>
            <a:r>
              <a:rPr lang="en-SG" sz="1800" u="sng" dirty="0">
                <a:solidFill>
                  <a:srgbClr val="0563C1"/>
                </a:solidFill>
                <a:effectLst/>
                <a:ea typeface="DengXian" panose="02010600030101010101" pitchFamily="2" charset="-122"/>
                <a:cs typeface="Times New Roman" panose="02020603050405020304" pitchFamily="18" charset="0"/>
                <a:hlinkClick r:id="rId2"/>
              </a:rPr>
              <a:t>https://ssrn.com/abstract=3208640</a:t>
            </a:r>
            <a:r>
              <a:rPr lang="en-SG" sz="1800" dirty="0">
                <a:effectLst/>
                <a:ea typeface="DengXian" panose="02010600030101010101" pitchFamily="2" charset="-122"/>
                <a:cs typeface="Times New Roman" panose="02020603050405020304" pitchFamily="18" charset="0"/>
              </a:rPr>
              <a:t> at 404.</a:t>
            </a:r>
          </a:p>
          <a:p>
            <a:endParaRPr lang="en-SG" dirty="0"/>
          </a:p>
        </p:txBody>
      </p:sp>
      <p:sp>
        <p:nvSpPr>
          <p:cNvPr id="4" name="Slide Number Placeholder 3">
            <a:extLst>
              <a:ext uri="{FF2B5EF4-FFF2-40B4-BE49-F238E27FC236}">
                <a16:creationId xmlns:a16="http://schemas.microsoft.com/office/drawing/2014/main" id="{B8266A7B-9D0B-4049-BD55-FE7CB4694299}"/>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1322327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Rules of attribution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we have seen from earlier lectures, a company is a separate legal person endowed with the full capacity to own property, enter into transactions, and carry on business</a:t>
            </a:r>
          </a:p>
          <a:p>
            <a:r>
              <a:rPr lang="en-US" sz="2000" dirty="0"/>
              <a:t>However, a company is an artificial entity that can </a:t>
            </a:r>
            <a:r>
              <a:rPr lang="en-US" sz="2000" b="1" i="1" dirty="0"/>
              <a:t>only act through natural persons.</a:t>
            </a:r>
          </a:p>
          <a:p>
            <a:r>
              <a:rPr lang="en-US" sz="2000" dirty="0"/>
              <a:t>Suppose that a natural person related to the company (e.g. the managing director of a company) performs some actions.</a:t>
            </a:r>
          </a:p>
          <a:p>
            <a:r>
              <a:rPr lang="en-US" sz="2000" dirty="0"/>
              <a:t>The question arises as to what acts may be regarded as the </a:t>
            </a:r>
            <a:r>
              <a:rPr lang="en-US" sz="2000" b="1" i="1" dirty="0"/>
              <a:t>acts of the company</a:t>
            </a:r>
          </a:p>
          <a:p>
            <a:pPr lvl="1"/>
            <a:r>
              <a:rPr lang="en-US" sz="2000" dirty="0"/>
              <a:t>Are these actions the acts of the company?</a:t>
            </a:r>
          </a:p>
          <a:p>
            <a:pPr lvl="1"/>
            <a:r>
              <a:rPr lang="en-US" sz="2000" dirty="0"/>
              <a:t>Alternatively, are these actions the acts of the natural person himself/herself (and not the company)?</a:t>
            </a:r>
          </a:p>
          <a:p>
            <a:r>
              <a:rPr lang="en-US" sz="2000" dirty="0"/>
              <a:t>Rules that identify those acts which may properly be regarded as the acts of the company are known as </a:t>
            </a:r>
            <a:r>
              <a:rPr lang="en-US" sz="2000" b="1" i="1" dirty="0"/>
              <a:t>rules of attribution</a:t>
            </a:r>
            <a:r>
              <a:rPr lang="en-US" sz="2000" dirty="0"/>
              <a:t>.</a:t>
            </a:r>
          </a:p>
          <a:p>
            <a:pPr lvl="2"/>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3666732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7D13F-1EE8-3980-6FCB-771CAE14E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F6D44-5CF9-5FE3-901A-AD2579B68A41}"/>
              </a:ext>
            </a:extLst>
          </p:cNvPr>
          <p:cNvSpPr>
            <a:spLocks noGrp="1"/>
          </p:cNvSpPr>
          <p:nvPr>
            <p:ph type="title"/>
          </p:nvPr>
        </p:nvSpPr>
        <p:spPr/>
        <p:txBody>
          <a:bodyPr/>
          <a:lstStyle/>
          <a:p>
            <a:r>
              <a:rPr lang="en-US" dirty="0"/>
              <a:t>Rules of attribution</a:t>
            </a:r>
          </a:p>
        </p:txBody>
      </p:sp>
      <p:sp>
        <p:nvSpPr>
          <p:cNvPr id="3" name="Content Placeholder 2">
            <a:extLst>
              <a:ext uri="{FF2B5EF4-FFF2-40B4-BE49-F238E27FC236}">
                <a16:creationId xmlns:a16="http://schemas.microsoft.com/office/drawing/2014/main" id="{B78D42B5-4AAA-5772-EAFA-3E6FBFD9424B}"/>
              </a:ext>
            </a:extLst>
          </p:cNvPr>
          <p:cNvSpPr>
            <a:spLocks noGrp="1"/>
          </p:cNvSpPr>
          <p:nvPr>
            <p:ph idx="1"/>
          </p:nvPr>
        </p:nvSpPr>
        <p:spPr>
          <a:xfrm>
            <a:off x="533328" y="2120739"/>
            <a:ext cx="11029615" cy="1772213"/>
          </a:xfrm>
        </p:spPr>
        <p:txBody>
          <a:bodyPr>
            <a:noAutofit/>
          </a:bodyPr>
          <a:lstStyle/>
          <a:p>
            <a:r>
              <a:rPr lang="en-US" sz="2000" dirty="0"/>
              <a:t>Before we begin our discussion on the rules of attribution, it is apposite to think of the </a:t>
            </a:r>
            <a:r>
              <a:rPr lang="en-US" sz="2000" b="1" dirty="0"/>
              <a:t>usual type of dispute </a:t>
            </a:r>
            <a:r>
              <a:rPr lang="en-US" sz="2000" dirty="0"/>
              <a:t>which arises in “Corporate Contracting”. </a:t>
            </a:r>
          </a:p>
          <a:p>
            <a:r>
              <a:rPr lang="en-US" sz="2000" dirty="0"/>
              <a:t>Q: What about the shareholders? What happens to their interests if the Coy suffers loss?</a:t>
            </a:r>
          </a:p>
          <a:p>
            <a:pPr marL="0" indent="0">
              <a:buNone/>
            </a:pPr>
            <a:endParaRPr lang="en-US" sz="2000" dirty="0"/>
          </a:p>
          <a:p>
            <a:pPr lvl="2"/>
            <a:endParaRPr lang="en-US" sz="2000" dirty="0"/>
          </a:p>
        </p:txBody>
      </p:sp>
      <p:sp>
        <p:nvSpPr>
          <p:cNvPr id="4" name="Slide Number Placeholder 3">
            <a:extLst>
              <a:ext uri="{FF2B5EF4-FFF2-40B4-BE49-F238E27FC236}">
                <a16:creationId xmlns:a16="http://schemas.microsoft.com/office/drawing/2014/main" id="{1474F966-203A-F70B-DBB2-822331F6C32E}"/>
              </a:ext>
            </a:extLst>
          </p:cNvPr>
          <p:cNvSpPr>
            <a:spLocks noGrp="1"/>
          </p:cNvSpPr>
          <p:nvPr>
            <p:ph type="sldNum" sz="quarter" idx="12"/>
          </p:nvPr>
        </p:nvSpPr>
        <p:spPr/>
        <p:txBody>
          <a:bodyPr/>
          <a:lstStyle/>
          <a:p>
            <a:fld id="{7128DA7F-F6FE-453F-B8BB-1900E7257DA6}" type="slidenum">
              <a:rPr lang="en-US" smtClean="0"/>
              <a:t>5</a:t>
            </a:fld>
            <a:endParaRPr lang="en-US" dirty="0"/>
          </a:p>
        </p:txBody>
      </p:sp>
      <p:grpSp>
        <p:nvGrpSpPr>
          <p:cNvPr id="12" name="Group 11">
            <a:extLst>
              <a:ext uri="{FF2B5EF4-FFF2-40B4-BE49-F238E27FC236}">
                <a16:creationId xmlns:a16="http://schemas.microsoft.com/office/drawing/2014/main" id="{DE087E4A-DF43-5AAF-2CB7-DAEA51FF0384}"/>
              </a:ext>
            </a:extLst>
          </p:cNvPr>
          <p:cNvGrpSpPr/>
          <p:nvPr/>
        </p:nvGrpSpPr>
        <p:grpSpPr>
          <a:xfrm>
            <a:off x="3321967" y="3308177"/>
            <a:ext cx="6348871" cy="2851128"/>
            <a:chOff x="2970742" y="4009455"/>
            <a:chExt cx="4911636" cy="2221004"/>
          </a:xfrm>
        </p:grpSpPr>
        <p:sp>
          <p:nvSpPr>
            <p:cNvPr id="5" name="Rectangle: Rounded Corners 4">
              <a:extLst>
                <a:ext uri="{FF2B5EF4-FFF2-40B4-BE49-F238E27FC236}">
                  <a16:creationId xmlns:a16="http://schemas.microsoft.com/office/drawing/2014/main" id="{BC704309-B4AD-C503-C248-06A5249DCD55}"/>
                </a:ext>
              </a:extLst>
            </p:cNvPr>
            <p:cNvSpPr/>
            <p:nvPr/>
          </p:nvSpPr>
          <p:spPr>
            <a:xfrm>
              <a:off x="6237328"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a:t>3P</a:t>
              </a:r>
            </a:p>
          </p:txBody>
        </p:sp>
        <p:sp>
          <p:nvSpPr>
            <p:cNvPr id="6" name="Rectangle: Rounded Corners 5">
              <a:extLst>
                <a:ext uri="{FF2B5EF4-FFF2-40B4-BE49-F238E27FC236}">
                  <a16:creationId xmlns:a16="http://schemas.microsoft.com/office/drawing/2014/main" id="{207939D2-4E42-1899-90EC-EC4F46D71BB0}"/>
                </a:ext>
              </a:extLst>
            </p:cNvPr>
            <p:cNvSpPr/>
            <p:nvPr/>
          </p:nvSpPr>
          <p:spPr>
            <a:xfrm>
              <a:off x="2970742"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a:t>Company</a:t>
              </a:r>
            </a:p>
          </p:txBody>
        </p:sp>
        <p:sp>
          <p:nvSpPr>
            <p:cNvPr id="7" name="Rectangle: Rounded Corners 6">
              <a:extLst>
                <a:ext uri="{FF2B5EF4-FFF2-40B4-BE49-F238E27FC236}">
                  <a16:creationId xmlns:a16="http://schemas.microsoft.com/office/drawing/2014/main" id="{8BC97AE1-1FF4-6BB7-B5C6-13CA57219808}"/>
                </a:ext>
              </a:extLst>
            </p:cNvPr>
            <p:cNvSpPr/>
            <p:nvPr/>
          </p:nvSpPr>
          <p:spPr>
            <a:xfrm>
              <a:off x="2970742" y="5681819"/>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Employee/Director (i.e., “Officer”)</a:t>
              </a:r>
            </a:p>
          </p:txBody>
        </p:sp>
        <p:cxnSp>
          <p:nvCxnSpPr>
            <p:cNvPr id="8" name="Straight Arrow Connector 7">
              <a:extLst>
                <a:ext uri="{FF2B5EF4-FFF2-40B4-BE49-F238E27FC236}">
                  <a16:creationId xmlns:a16="http://schemas.microsoft.com/office/drawing/2014/main" id="{59A865D3-EE08-A81A-C9AB-169B5F4C229E}"/>
                </a:ext>
              </a:extLst>
            </p:cNvPr>
            <p:cNvCxnSpPr>
              <a:cxnSpLocks/>
              <a:stCxn id="7" idx="0"/>
              <a:endCxn id="6" idx="2"/>
            </p:cNvCxnSpPr>
            <p:nvPr/>
          </p:nvCxnSpPr>
          <p:spPr>
            <a:xfrm flipV="1">
              <a:off x="3793267" y="5047331"/>
              <a:ext cx="0" cy="634488"/>
            </a:xfrm>
            <a:prstGeom prst="straightConnector1">
              <a:avLst/>
            </a:prstGeom>
            <a:ln>
              <a:prstDash val="sysDot"/>
              <a:headEnd type="none"/>
              <a:tailEnd type="non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FA0E1028-55A1-F66B-830B-910C9F4B79B0}"/>
                </a:ext>
              </a:extLst>
            </p:cNvPr>
            <p:cNvCxnSpPr>
              <a:cxnSpLocks/>
              <a:stCxn id="6" idx="3"/>
              <a:endCxn id="5" idx="1"/>
            </p:cNvCxnSpPr>
            <p:nvPr/>
          </p:nvCxnSpPr>
          <p:spPr>
            <a:xfrm>
              <a:off x="4615792" y="4773011"/>
              <a:ext cx="1621536" cy="0"/>
            </a:xfrm>
            <a:prstGeom prst="straightConnector1">
              <a:avLst/>
            </a:prstGeom>
            <a:ln>
              <a:headEnd type="triangle" w="med" len="med"/>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3B65B5C9-6D72-3C40-7CAB-D82C9ECEE91B}"/>
                </a:ext>
              </a:extLst>
            </p:cNvPr>
            <p:cNvSpPr txBox="1"/>
            <p:nvPr/>
          </p:nvSpPr>
          <p:spPr>
            <a:xfrm>
              <a:off x="4346935" y="4009455"/>
              <a:ext cx="2488048" cy="455535"/>
            </a:xfrm>
            <a:prstGeom prst="rect">
              <a:avLst/>
            </a:prstGeom>
            <a:noFill/>
          </p:spPr>
          <p:txBody>
            <a:bodyPr wrap="square" rtlCol="0">
              <a:spAutoFit/>
            </a:bodyPr>
            <a:lstStyle/>
            <a:p>
              <a:r>
                <a:rPr lang="en-US" sz="1600" dirty="0"/>
                <a:t>1. Some “contract” is alleged between 3P (e.g., supplier and Coy)</a:t>
              </a:r>
            </a:p>
          </p:txBody>
        </p:sp>
      </p:grpSp>
      <p:sp>
        <p:nvSpPr>
          <p:cNvPr id="13" name="TextBox 12">
            <a:extLst>
              <a:ext uri="{FF2B5EF4-FFF2-40B4-BE49-F238E27FC236}">
                <a16:creationId xmlns:a16="http://schemas.microsoft.com/office/drawing/2014/main" id="{8E125DE8-3046-9BDB-C402-67D8221920E6}"/>
              </a:ext>
            </a:extLst>
          </p:cNvPr>
          <p:cNvSpPr txBox="1"/>
          <p:nvPr/>
        </p:nvSpPr>
        <p:spPr>
          <a:xfrm>
            <a:off x="4440088" y="4640510"/>
            <a:ext cx="3216097" cy="830997"/>
          </a:xfrm>
          <a:prstGeom prst="rect">
            <a:avLst/>
          </a:prstGeom>
          <a:noFill/>
        </p:spPr>
        <p:txBody>
          <a:bodyPr wrap="square" rtlCol="0">
            <a:spAutoFit/>
          </a:bodyPr>
          <a:lstStyle/>
          <a:p>
            <a:r>
              <a:rPr lang="en-US" sz="1600" dirty="0"/>
              <a:t>2. “Contract” was formed by some officer of the Coy, but actions of the officer are </a:t>
            </a:r>
            <a:r>
              <a:rPr lang="en-US" sz="1600" b="1" dirty="0"/>
              <a:t>disavowed</a:t>
            </a:r>
            <a:r>
              <a:rPr lang="en-US" sz="1600" dirty="0"/>
              <a:t> by the Coy.</a:t>
            </a:r>
          </a:p>
        </p:txBody>
      </p:sp>
      <p:sp>
        <p:nvSpPr>
          <p:cNvPr id="17" name="TextBox 16">
            <a:extLst>
              <a:ext uri="{FF2B5EF4-FFF2-40B4-BE49-F238E27FC236}">
                <a16:creationId xmlns:a16="http://schemas.microsoft.com/office/drawing/2014/main" id="{62371B93-5705-10B9-823D-6C666933FF7C}"/>
              </a:ext>
            </a:extLst>
          </p:cNvPr>
          <p:cNvSpPr txBox="1"/>
          <p:nvPr/>
        </p:nvSpPr>
        <p:spPr>
          <a:xfrm>
            <a:off x="7868458" y="4976160"/>
            <a:ext cx="3216097" cy="830997"/>
          </a:xfrm>
          <a:prstGeom prst="rect">
            <a:avLst/>
          </a:prstGeom>
          <a:noFill/>
        </p:spPr>
        <p:txBody>
          <a:bodyPr wrap="square" rtlCol="0">
            <a:spAutoFit/>
          </a:bodyPr>
          <a:lstStyle/>
          <a:p>
            <a:r>
              <a:rPr lang="en-US" sz="1600" dirty="0"/>
              <a:t>3. Court faces a dilemma—it needs to allocate loss between “innocent” Coy and “innocent” 3P.</a:t>
            </a:r>
          </a:p>
        </p:txBody>
      </p:sp>
    </p:spTree>
    <p:extLst>
      <p:ext uri="{BB962C8B-B14F-4D97-AF65-F5344CB8AC3E}">
        <p14:creationId xmlns:p14="http://schemas.microsoft.com/office/powerpoint/2010/main" val="1088686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Rules of attribution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Meridian Global Funds Management Asia Ltd v Securities Commission [1995] 2 AC 500</a:t>
            </a:r>
          </a:p>
          <a:p>
            <a:r>
              <a:rPr lang="en-US" sz="2000" dirty="0"/>
              <a:t>At 506: … “A company exists because there is a rule (usually in a statute) which says that a persona ficta shall be deemed to exist and to have certain of the powers, rights and duties of a natural person. </a:t>
            </a:r>
            <a:r>
              <a:rPr lang="en-US" sz="2000" b="1" i="1" dirty="0"/>
              <a:t>But there would be little sense in deeming such a persona ficta to exist unless there were also rules to tell one what acts were to count as acts of the company. It is therefore a necessary part of corporate personality that there should be rules by which acts are attributed to the company. These may be called 'the rules of attribution'.</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1920519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Rules of attribution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Meridian Global Funds Management Asia Ltd v Securities Commission [1995] 2 AC 500</a:t>
            </a:r>
          </a:p>
          <a:p>
            <a:r>
              <a:rPr lang="en-US" sz="1900" dirty="0"/>
              <a:t>Lord Hoffmann identified three categories of attribution rules.</a:t>
            </a:r>
          </a:p>
          <a:p>
            <a:pPr marL="666892" lvl="1" indent="-342900">
              <a:buFont typeface="+mj-lt"/>
              <a:buAutoNum type="arabicPeriod"/>
            </a:pPr>
            <a:r>
              <a:rPr lang="en-US" sz="1900" dirty="0"/>
              <a:t>Primary rules of attribution found in the company’s constitution or the Companies Act. </a:t>
            </a:r>
          </a:p>
          <a:p>
            <a:pPr marL="936886" lvl="2" indent="-342900"/>
            <a:r>
              <a:rPr lang="en-US" sz="1900" dirty="0"/>
              <a:t>Primary rules usually relate to the attribution of the acts of the company’s organs (i.e. its shareholders in a general meeting or the board of directors) to the company.</a:t>
            </a:r>
          </a:p>
          <a:p>
            <a:pPr marL="666892" lvl="1" indent="-342900">
              <a:buFont typeface="+mj-lt"/>
              <a:buAutoNum type="arabicPeriod"/>
            </a:pPr>
            <a:r>
              <a:rPr lang="en-US" sz="1900" dirty="0"/>
              <a:t>General rules of attribution</a:t>
            </a:r>
          </a:p>
          <a:p>
            <a:pPr marL="936886" lvl="2" indent="-342900">
              <a:buFont typeface="+mj-lt"/>
              <a:buAutoNum type="arabicPeriod"/>
            </a:pPr>
            <a:r>
              <a:rPr lang="en-US" sz="1900" dirty="0"/>
              <a:t>General rules usually relate to the </a:t>
            </a:r>
            <a:r>
              <a:rPr lang="en-US" sz="1900" b="1" i="1" dirty="0"/>
              <a:t>rules of agency </a:t>
            </a:r>
            <a:r>
              <a:rPr lang="en-US" sz="1900" dirty="0"/>
              <a:t>and vicarious liability that determine when the company is bound to the acts of its officers, employees, or agents.</a:t>
            </a:r>
          </a:p>
          <a:p>
            <a:pPr marL="666892" lvl="1" indent="-342900">
              <a:buFont typeface="+mj-lt"/>
              <a:buAutoNum type="arabicPeriod"/>
            </a:pPr>
            <a:r>
              <a:rPr lang="en-US" sz="1900" dirty="0"/>
              <a:t>Special rules of attribution</a:t>
            </a:r>
          </a:p>
          <a:p>
            <a:pPr marL="936886" lvl="2" indent="-342900">
              <a:buFont typeface="+mj-lt"/>
              <a:buAutoNum type="arabicPeriod"/>
            </a:pPr>
            <a:r>
              <a:rPr lang="en-US" sz="1900" dirty="0"/>
              <a:t>Usually reserved for statutory interpretation (for e.g. where it is necessary to show that the company has acted with a particular </a:t>
            </a:r>
            <a:r>
              <a:rPr lang="en-US" sz="1900" i="1" dirty="0"/>
              <a:t>mens rea</a:t>
            </a:r>
            <a:r>
              <a:rPr lang="en-US" sz="1900" dirty="0"/>
              <a:t> for a given criminal offence).</a:t>
            </a:r>
          </a:p>
          <a:p>
            <a:r>
              <a:rPr lang="en-US" sz="1900" dirty="0"/>
              <a:t>In this topic, we will focus on the </a:t>
            </a:r>
            <a:r>
              <a:rPr lang="en-US" sz="1900" b="1" i="1" dirty="0"/>
              <a:t>rules of agency, in the context of corporate contracting</a:t>
            </a:r>
            <a:r>
              <a:rPr lang="en-US" sz="19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2688296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contracting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the context of corporate contracting (under the general rules of attribution), a duly incorporated company can create a binding contract if </a:t>
            </a:r>
            <a:r>
              <a:rPr lang="en-US" sz="2000" b="1" i="1" dirty="0"/>
              <a:t>two</a:t>
            </a:r>
            <a:r>
              <a:rPr lang="en-US" sz="2000" dirty="0"/>
              <a:t> elements are satisfied.</a:t>
            </a:r>
          </a:p>
          <a:p>
            <a:pPr marL="666892" lvl="1" indent="-342900">
              <a:buFont typeface="+mj-lt"/>
              <a:buAutoNum type="arabicPeriod"/>
            </a:pPr>
            <a:r>
              <a:rPr lang="en-US" sz="2000" dirty="0"/>
              <a:t>First, it needs to have the </a:t>
            </a:r>
            <a:r>
              <a:rPr lang="en-US" sz="2000" b="1" i="1" dirty="0"/>
              <a:t>legal capacity</a:t>
            </a:r>
            <a:r>
              <a:rPr lang="en-US" sz="2000" dirty="0"/>
              <a:t> to do so</a:t>
            </a:r>
          </a:p>
          <a:p>
            <a:pPr marL="666892" lvl="1" indent="-342900">
              <a:buFont typeface="+mj-lt"/>
              <a:buAutoNum type="arabicPeriod"/>
            </a:pPr>
            <a:r>
              <a:rPr lang="en-US" sz="2000" dirty="0"/>
              <a:t>Second, the agent executing the contract must have the </a:t>
            </a:r>
            <a:r>
              <a:rPr lang="en-US" sz="2000" b="1" i="1" dirty="0"/>
              <a:t>authority</a:t>
            </a:r>
            <a:r>
              <a:rPr lang="en-US" sz="2000" dirty="0"/>
              <a:t> to act on the company’s behalf.</a:t>
            </a:r>
          </a:p>
          <a:p>
            <a:r>
              <a:rPr lang="en-US" sz="2000" dirty="0"/>
              <a:t>We will discuss (1) before moving on to (2).</a:t>
            </a:r>
            <a:endParaRPr lang="en-US" sz="2000" b="1" i="1" dirty="0"/>
          </a:p>
          <a:p>
            <a:r>
              <a:rPr lang="en-US" sz="2000" dirty="0"/>
              <a:t>Today, the doctrine relating to a company’s legal capacity has been greatly “watered down” by statutory reform (in the Companies Act).</a:t>
            </a:r>
          </a:p>
          <a:p>
            <a:pPr lvl="1"/>
            <a:r>
              <a:rPr lang="en-US" sz="1800" dirty="0"/>
              <a:t>Vis-à-vis other third parties, a company almost always has the legal capacity to contract freely.</a:t>
            </a:r>
          </a:p>
          <a:p>
            <a:pPr lvl="2"/>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1660885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capacity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Because a company is an artificial legal entity, its legal capacity is defined by its </a:t>
            </a:r>
            <a:r>
              <a:rPr lang="en-US" sz="2000" b="1" i="1" dirty="0"/>
              <a:t>objects clause</a:t>
            </a:r>
            <a:r>
              <a:rPr lang="en-US" sz="2000" dirty="0"/>
              <a:t>.</a:t>
            </a:r>
          </a:p>
          <a:p>
            <a:pPr lvl="1"/>
            <a:r>
              <a:rPr lang="en-US" sz="1800" dirty="0"/>
              <a:t>An objects clause is a constitutional provision which specifies that the company was formed to pursue one or more specific </a:t>
            </a:r>
            <a:r>
              <a:rPr lang="en-US" sz="1800" b="1" i="1" dirty="0"/>
              <a:t>purposes</a:t>
            </a:r>
            <a:r>
              <a:rPr lang="en-US" sz="1800" dirty="0"/>
              <a:t>.</a:t>
            </a:r>
          </a:p>
          <a:p>
            <a:pPr lvl="1"/>
            <a:r>
              <a:rPr lang="en-US" sz="1800" dirty="0"/>
              <a:t>What is a purpose? It underlies the </a:t>
            </a:r>
            <a:r>
              <a:rPr lang="en-US" sz="1800" b="1" i="1" dirty="0"/>
              <a:t>reason</a:t>
            </a:r>
            <a:r>
              <a:rPr lang="en-US" sz="1800" dirty="0"/>
              <a:t> for why the company was formed. For example, a family-owned company might wish to limit the company’s business activities to that of the agricultural industry. </a:t>
            </a:r>
          </a:p>
          <a:p>
            <a:r>
              <a:rPr lang="en-US" sz="2000" dirty="0"/>
              <a:t>Historically, at common law, any act, transaction, or contract that fell </a:t>
            </a:r>
            <a:r>
              <a:rPr lang="en-US" sz="2000" i="1" dirty="0"/>
              <a:t>outside</a:t>
            </a:r>
            <a:r>
              <a:rPr lang="en-US" sz="2000" dirty="0"/>
              <a:t> of a company’s object clause would be </a:t>
            </a:r>
            <a:r>
              <a:rPr lang="en-US" sz="2000" b="1" i="1" dirty="0"/>
              <a:t>void</a:t>
            </a:r>
            <a:r>
              <a:rPr lang="en-US" sz="2000" dirty="0"/>
              <a:t>.</a:t>
            </a:r>
          </a:p>
          <a:p>
            <a:pPr lvl="1"/>
            <a:r>
              <a:rPr lang="en-US" sz="1800" dirty="0"/>
              <a:t>These transactions could not be ratified, even by a unanimous vote of the company’s shareholders (</a:t>
            </a:r>
            <a:r>
              <a:rPr lang="en-US" sz="1800" i="1" dirty="0"/>
              <a:t>Ashbury Railway Carriage and Iron Co Ltd v Riche </a:t>
            </a:r>
            <a:r>
              <a:rPr lang="de-DE" sz="1800" dirty="0"/>
              <a:t>(1875) LR 7 HL 653</a:t>
            </a:r>
            <a:r>
              <a:rPr lang="en-US" sz="1800" dirty="0"/>
              <a:t>)</a:t>
            </a:r>
          </a:p>
          <a:p>
            <a:r>
              <a:rPr lang="en-US" sz="2000" dirty="0"/>
              <a:t>This doctrine at common law is known as the </a:t>
            </a:r>
            <a:r>
              <a:rPr lang="en-US" sz="2000" b="1" i="1" dirty="0"/>
              <a:t>ultra vires </a:t>
            </a:r>
            <a:r>
              <a:rPr lang="en-US" sz="2000" dirty="0"/>
              <a:t>doctrine.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113106941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1439</TotalTime>
  <Words>5541</Words>
  <Application>Microsoft Office PowerPoint</Application>
  <PresentationFormat>Widescreen</PresentationFormat>
  <Paragraphs>323</Paragraphs>
  <Slides>39</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DengXian</vt:lpstr>
      <vt:lpstr>Calibri</vt:lpstr>
      <vt:lpstr>Gill Sans MT</vt:lpstr>
      <vt:lpstr>Wingdings 2</vt:lpstr>
      <vt:lpstr>Dividend</vt:lpstr>
      <vt:lpstr>Company Law (LC2008C) 5. Corporate ACTS AND LIABILITIES (PART I)</vt:lpstr>
      <vt:lpstr>Corporate acts and liabilities</vt:lpstr>
      <vt:lpstr>Corporate acts and liabilities</vt:lpstr>
      <vt:lpstr>Rules of attribution</vt:lpstr>
      <vt:lpstr>Rules of attribution</vt:lpstr>
      <vt:lpstr>Rules of attribution</vt:lpstr>
      <vt:lpstr>Rules of attribution</vt:lpstr>
      <vt:lpstr>Corporate contracting</vt:lpstr>
      <vt:lpstr>corporate capacity</vt:lpstr>
      <vt:lpstr>corporate capacity</vt:lpstr>
      <vt:lpstr>corporate capacity</vt:lpstr>
      <vt:lpstr>corporate capacity</vt:lpstr>
      <vt:lpstr>corporate capacity</vt:lpstr>
      <vt:lpstr>corporate capacity</vt:lpstr>
      <vt:lpstr>corporate capacity</vt:lpstr>
      <vt:lpstr>corporate capacity</vt:lpstr>
      <vt:lpstr>corporate capacity</vt:lpstr>
      <vt:lpstr>corporate capacity</vt:lpstr>
      <vt:lpstr>corporate capacity</vt:lpstr>
      <vt:lpstr>corporate capacity</vt:lpstr>
      <vt:lpstr>corporate capacity</vt:lpstr>
      <vt:lpstr>corporate capacity</vt:lpstr>
      <vt:lpstr>authority</vt:lpstr>
      <vt:lpstr>The paradigm scenario: Agency</vt:lpstr>
      <vt:lpstr>Types of authority</vt:lpstr>
      <vt:lpstr>Actual authority</vt:lpstr>
      <vt:lpstr>Actual authority</vt:lpstr>
      <vt:lpstr>Actual authority</vt:lpstr>
      <vt:lpstr>Actual authority</vt:lpstr>
      <vt:lpstr>Actual authority</vt:lpstr>
      <vt:lpstr>Actual authority</vt:lpstr>
      <vt:lpstr>Actual authority</vt:lpstr>
      <vt:lpstr>Actual authority</vt:lpstr>
      <vt:lpstr>Actual authority</vt:lpstr>
      <vt:lpstr>Actual authority</vt:lpstr>
      <vt:lpstr>Actual authority</vt:lpstr>
      <vt:lpstr>Actual authority</vt:lpstr>
      <vt:lpstr>Actual authority</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171</cp:revision>
  <dcterms:created xsi:type="dcterms:W3CDTF">2020-08-23T16:07:02Z</dcterms:created>
  <dcterms:modified xsi:type="dcterms:W3CDTF">2025-09-14T02:29:31Z</dcterms:modified>
</cp:coreProperties>
</file>