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71"/>
  </p:notesMasterIdLst>
  <p:sldIdLst>
    <p:sldId id="256" r:id="rId2"/>
    <p:sldId id="258" r:id="rId3"/>
    <p:sldId id="422" r:id="rId4"/>
    <p:sldId id="425" r:id="rId5"/>
    <p:sldId id="426" r:id="rId6"/>
    <p:sldId id="462" r:id="rId7"/>
    <p:sldId id="463" r:id="rId8"/>
    <p:sldId id="461" r:id="rId9"/>
    <p:sldId id="464" r:id="rId10"/>
    <p:sldId id="521" r:id="rId11"/>
    <p:sldId id="450" r:id="rId12"/>
    <p:sldId id="465" r:id="rId13"/>
    <p:sldId id="466" r:id="rId14"/>
    <p:sldId id="454" r:id="rId15"/>
    <p:sldId id="467" r:id="rId16"/>
    <p:sldId id="471" r:id="rId17"/>
    <p:sldId id="468" r:id="rId18"/>
    <p:sldId id="470" r:id="rId19"/>
    <p:sldId id="472" r:id="rId20"/>
    <p:sldId id="469" r:id="rId21"/>
    <p:sldId id="474" r:id="rId22"/>
    <p:sldId id="475" r:id="rId23"/>
    <p:sldId id="476" r:id="rId24"/>
    <p:sldId id="477" r:id="rId25"/>
    <p:sldId id="478" r:id="rId26"/>
    <p:sldId id="479" r:id="rId27"/>
    <p:sldId id="480" r:id="rId28"/>
    <p:sldId id="291" r:id="rId29"/>
    <p:sldId id="481" r:id="rId30"/>
    <p:sldId id="482" r:id="rId31"/>
    <p:sldId id="483" r:id="rId32"/>
    <p:sldId id="484" r:id="rId33"/>
    <p:sldId id="486" r:id="rId34"/>
    <p:sldId id="485" r:id="rId35"/>
    <p:sldId id="490" r:id="rId36"/>
    <p:sldId id="487" r:id="rId37"/>
    <p:sldId id="488" r:id="rId38"/>
    <p:sldId id="489" r:id="rId39"/>
    <p:sldId id="522" r:id="rId40"/>
    <p:sldId id="491" r:id="rId41"/>
    <p:sldId id="492" r:id="rId42"/>
    <p:sldId id="494" r:id="rId43"/>
    <p:sldId id="495" r:id="rId44"/>
    <p:sldId id="496" r:id="rId45"/>
    <p:sldId id="497" r:id="rId46"/>
    <p:sldId id="499" r:id="rId47"/>
    <p:sldId id="498" r:id="rId48"/>
    <p:sldId id="500" r:id="rId49"/>
    <p:sldId id="501" r:id="rId50"/>
    <p:sldId id="502" r:id="rId51"/>
    <p:sldId id="503" r:id="rId52"/>
    <p:sldId id="504" r:id="rId53"/>
    <p:sldId id="506" r:id="rId54"/>
    <p:sldId id="507" r:id="rId55"/>
    <p:sldId id="508" r:id="rId56"/>
    <p:sldId id="509" r:id="rId57"/>
    <p:sldId id="519" r:id="rId58"/>
    <p:sldId id="520" r:id="rId59"/>
    <p:sldId id="510" r:id="rId60"/>
    <p:sldId id="511" r:id="rId61"/>
    <p:sldId id="512" r:id="rId62"/>
    <p:sldId id="513" r:id="rId63"/>
    <p:sldId id="514" r:id="rId64"/>
    <p:sldId id="515" r:id="rId65"/>
    <p:sldId id="516" r:id="rId66"/>
    <p:sldId id="518" r:id="rId67"/>
    <p:sldId id="517" r:id="rId68"/>
    <p:sldId id="337" r:id="rId69"/>
    <p:sldId id="523" r:id="rId7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84317" autoAdjust="0"/>
  </p:normalViewPr>
  <p:slideViewPr>
    <p:cSldViewPr snapToGrid="0">
      <p:cViewPr varScale="1">
        <p:scale>
          <a:sx n="91" d="100"/>
          <a:sy n="91" d="100"/>
        </p:scale>
        <p:origin x="1242"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7305-650F-4ACB-B519-14771FC7DF18}"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4081BC9B-8339-420E-BA1A-CE61044AB9D4}">
      <dgm:prSet phldrT="[Text]" phldr="0"/>
      <dgm:spPr/>
      <dgm:t>
        <a:bodyPr/>
        <a:lstStyle/>
        <a:p>
          <a:r>
            <a:rPr lang="en-US" dirty="0"/>
            <a:t>Agent’s Authority</a:t>
          </a:r>
        </a:p>
      </dgm:t>
    </dgm:pt>
    <dgm:pt modelId="{E1B380A6-74F9-40A2-8E00-3D2006CF2513}" type="parTrans" cxnId="{940C63B9-0B3B-4A77-9DFC-1E932DE37C03}">
      <dgm:prSet/>
      <dgm:spPr/>
      <dgm:t>
        <a:bodyPr/>
        <a:lstStyle/>
        <a:p>
          <a:endParaRPr lang="en-US"/>
        </a:p>
      </dgm:t>
    </dgm:pt>
    <dgm:pt modelId="{87E4A701-9B37-4DC5-98A2-EB2F5C3B48C2}" type="sibTrans" cxnId="{940C63B9-0B3B-4A77-9DFC-1E932DE37C03}">
      <dgm:prSet/>
      <dgm:spPr/>
      <dgm:t>
        <a:bodyPr/>
        <a:lstStyle/>
        <a:p>
          <a:endParaRPr lang="en-US"/>
        </a:p>
      </dgm:t>
    </dgm:pt>
    <dgm:pt modelId="{B1827AF9-DCC0-4621-9DC2-AB2E421D31C8}">
      <dgm:prSet phldrT="[Text]" phldr="0"/>
      <dgm:spPr/>
      <dgm:t>
        <a:bodyPr/>
        <a:lstStyle/>
        <a:p>
          <a:r>
            <a:rPr lang="en-US" dirty="0"/>
            <a:t>Actual Authority</a:t>
          </a:r>
        </a:p>
      </dgm:t>
    </dgm:pt>
    <dgm:pt modelId="{5F05DF67-A3E9-4FB8-8B2B-0BECF3B16E78}" type="parTrans" cxnId="{5B62D11E-4A24-4C51-BDCE-38CB555B277D}">
      <dgm:prSet/>
      <dgm:spPr/>
      <dgm:t>
        <a:bodyPr/>
        <a:lstStyle/>
        <a:p>
          <a:endParaRPr lang="en-US"/>
        </a:p>
      </dgm:t>
    </dgm:pt>
    <dgm:pt modelId="{5C66B0F5-8A39-4BE2-80C7-68355E3E8FF7}" type="sibTrans" cxnId="{5B62D11E-4A24-4C51-BDCE-38CB555B277D}">
      <dgm:prSet/>
      <dgm:spPr/>
      <dgm:t>
        <a:bodyPr/>
        <a:lstStyle/>
        <a:p>
          <a:endParaRPr lang="en-US"/>
        </a:p>
      </dgm:t>
    </dgm:pt>
    <dgm:pt modelId="{7C59FE02-4811-4276-A450-CED39B781093}">
      <dgm:prSet phldrT="[Text]" phldr="0"/>
      <dgm:spPr/>
      <dgm:t>
        <a:bodyPr/>
        <a:lstStyle/>
        <a:p>
          <a:r>
            <a:rPr lang="en-US" dirty="0"/>
            <a:t>Apparent Authority</a:t>
          </a:r>
        </a:p>
      </dgm:t>
    </dgm:pt>
    <dgm:pt modelId="{CF7CEB49-5913-44CA-8EC4-5E7734948DAF}" type="parTrans" cxnId="{635D2498-4C59-4220-8E77-AD060063E997}">
      <dgm:prSet/>
      <dgm:spPr/>
      <dgm:t>
        <a:bodyPr/>
        <a:lstStyle/>
        <a:p>
          <a:endParaRPr lang="en-US"/>
        </a:p>
      </dgm:t>
    </dgm:pt>
    <dgm:pt modelId="{CA54B267-D53F-4E4F-9B50-F2AA72DFDD30}" type="sibTrans" cxnId="{635D2498-4C59-4220-8E77-AD060063E997}">
      <dgm:prSet/>
      <dgm:spPr/>
      <dgm:t>
        <a:bodyPr/>
        <a:lstStyle/>
        <a:p>
          <a:endParaRPr lang="en-US"/>
        </a:p>
      </dgm:t>
    </dgm:pt>
    <dgm:pt modelId="{7FCB288F-7262-4E59-9EE1-FFEB099D6388}">
      <dgm:prSet/>
      <dgm:spPr/>
      <dgm:t>
        <a:bodyPr/>
        <a:lstStyle/>
        <a:p>
          <a:r>
            <a:rPr lang="en-US" dirty="0"/>
            <a:t>Express</a:t>
          </a:r>
        </a:p>
      </dgm:t>
    </dgm:pt>
    <dgm:pt modelId="{EE63B500-C7D6-4941-AB38-FA0F886D34F1}" type="parTrans" cxnId="{065C7D08-83DD-4D17-BFAA-FAC52E7AD7E0}">
      <dgm:prSet/>
      <dgm:spPr/>
      <dgm:t>
        <a:bodyPr/>
        <a:lstStyle/>
        <a:p>
          <a:endParaRPr lang="en-US"/>
        </a:p>
      </dgm:t>
    </dgm:pt>
    <dgm:pt modelId="{F470A23D-7EF8-4110-9804-4E2323DF16AB}" type="sibTrans" cxnId="{065C7D08-83DD-4D17-BFAA-FAC52E7AD7E0}">
      <dgm:prSet/>
      <dgm:spPr/>
      <dgm:t>
        <a:bodyPr/>
        <a:lstStyle/>
        <a:p>
          <a:endParaRPr lang="en-US"/>
        </a:p>
      </dgm:t>
    </dgm:pt>
    <dgm:pt modelId="{AA2B5973-18F7-4C80-A3F0-F84FB213B0C1}">
      <dgm:prSet/>
      <dgm:spPr/>
      <dgm:t>
        <a:bodyPr/>
        <a:lstStyle/>
        <a:p>
          <a:r>
            <a:rPr lang="en-US" dirty="0"/>
            <a:t>Implied</a:t>
          </a:r>
        </a:p>
      </dgm:t>
    </dgm:pt>
    <dgm:pt modelId="{A291042F-1729-4734-B48A-190B45B8BB38}" type="parTrans" cxnId="{C3CA3EE4-2CAE-4022-B42F-B55C8B94BCBF}">
      <dgm:prSet/>
      <dgm:spPr/>
      <dgm:t>
        <a:bodyPr/>
        <a:lstStyle/>
        <a:p>
          <a:endParaRPr lang="en-US"/>
        </a:p>
      </dgm:t>
    </dgm:pt>
    <dgm:pt modelId="{FD704620-DCDC-4DA3-9969-7CCAAF13D02E}" type="sibTrans" cxnId="{C3CA3EE4-2CAE-4022-B42F-B55C8B94BCBF}">
      <dgm:prSet/>
      <dgm:spPr/>
      <dgm:t>
        <a:bodyPr/>
        <a:lstStyle/>
        <a:p>
          <a:endParaRPr lang="en-US"/>
        </a:p>
      </dgm:t>
    </dgm:pt>
    <dgm:pt modelId="{F30AF773-278C-4AA7-9774-4C3CCBAE02AA}">
      <dgm:prSet/>
      <dgm:spPr/>
      <dgm:t>
        <a:bodyPr/>
        <a:lstStyle/>
        <a:p>
          <a:r>
            <a:rPr lang="en-US" dirty="0"/>
            <a:t>Acquiescence</a:t>
          </a:r>
        </a:p>
      </dgm:t>
    </dgm:pt>
    <dgm:pt modelId="{B1EE1CC2-18DA-4AD0-A3BC-9A55BC3F8D17}" type="parTrans" cxnId="{0D9D3A3B-19B4-459A-89C3-CAFE565E2B59}">
      <dgm:prSet/>
      <dgm:spPr/>
      <dgm:t>
        <a:bodyPr/>
        <a:lstStyle/>
        <a:p>
          <a:endParaRPr lang="en-US"/>
        </a:p>
      </dgm:t>
    </dgm:pt>
    <dgm:pt modelId="{69B66ED2-9374-485E-8524-15241EC9F23E}" type="sibTrans" cxnId="{0D9D3A3B-19B4-459A-89C3-CAFE565E2B59}">
      <dgm:prSet/>
      <dgm:spPr/>
      <dgm:t>
        <a:bodyPr/>
        <a:lstStyle/>
        <a:p>
          <a:endParaRPr lang="en-US"/>
        </a:p>
      </dgm:t>
    </dgm:pt>
    <dgm:pt modelId="{ECDAE8F8-5EF5-4DF1-A742-84E670D59770}">
      <dgm:prSet/>
      <dgm:spPr/>
      <dgm:t>
        <a:bodyPr/>
        <a:lstStyle/>
        <a:p>
          <a:r>
            <a:rPr lang="en-US" dirty="0"/>
            <a:t>Incidental</a:t>
          </a:r>
        </a:p>
      </dgm:t>
    </dgm:pt>
    <dgm:pt modelId="{E9541807-BFF6-41C6-92A8-0AD76115753C}" type="parTrans" cxnId="{91094DE3-2E9C-4EBB-B216-E42F2CC8C77A}">
      <dgm:prSet/>
      <dgm:spPr/>
      <dgm:t>
        <a:bodyPr/>
        <a:lstStyle/>
        <a:p>
          <a:endParaRPr lang="en-US"/>
        </a:p>
      </dgm:t>
    </dgm:pt>
    <dgm:pt modelId="{4EA3577F-5796-4C6D-8674-192464205925}" type="sibTrans" cxnId="{91094DE3-2E9C-4EBB-B216-E42F2CC8C77A}">
      <dgm:prSet/>
      <dgm:spPr/>
      <dgm:t>
        <a:bodyPr/>
        <a:lstStyle/>
        <a:p>
          <a:endParaRPr lang="en-US"/>
        </a:p>
      </dgm:t>
    </dgm:pt>
    <dgm:pt modelId="{8BB998E6-D315-430A-9BE7-37F98B1FE191}">
      <dgm:prSet/>
      <dgm:spPr/>
      <dgm:t>
        <a:bodyPr/>
        <a:lstStyle/>
        <a:p>
          <a:r>
            <a:rPr lang="en-US" dirty="0"/>
            <a:t>(1) Representation (2) Reliance (3) Lack of Notice</a:t>
          </a:r>
        </a:p>
      </dgm:t>
    </dgm:pt>
    <dgm:pt modelId="{C96F4C80-C066-4D1C-ACD9-395ED4069ACA}" type="parTrans" cxnId="{DEFFA5BF-5C09-47CB-A95D-44BC5175AAB6}">
      <dgm:prSet/>
      <dgm:spPr/>
      <dgm:t>
        <a:bodyPr/>
        <a:lstStyle/>
        <a:p>
          <a:endParaRPr lang="en-US"/>
        </a:p>
      </dgm:t>
    </dgm:pt>
    <dgm:pt modelId="{8DE075A2-35C4-4164-B303-B6F19D543378}" type="sibTrans" cxnId="{DEFFA5BF-5C09-47CB-A95D-44BC5175AAB6}">
      <dgm:prSet/>
      <dgm:spPr/>
      <dgm:t>
        <a:bodyPr/>
        <a:lstStyle/>
        <a:p>
          <a:endParaRPr lang="en-US"/>
        </a:p>
      </dgm:t>
    </dgm:pt>
    <dgm:pt modelId="{4648E689-3403-43AD-94AA-1CB140C1F02A}">
      <dgm:prSet/>
      <dgm:spPr/>
      <dgm:t>
        <a:bodyPr/>
        <a:lstStyle/>
        <a:p>
          <a:r>
            <a:rPr lang="en-US" dirty="0"/>
            <a:t>Ratification</a:t>
          </a:r>
        </a:p>
      </dgm:t>
    </dgm:pt>
    <dgm:pt modelId="{A01E5F59-92B2-4E3D-841E-53949501BC4B}" type="parTrans" cxnId="{54AE2B91-5F71-4E38-BDFA-3C3D311A8D2F}">
      <dgm:prSet/>
      <dgm:spPr/>
      <dgm:t>
        <a:bodyPr/>
        <a:lstStyle/>
        <a:p>
          <a:endParaRPr lang="en-US"/>
        </a:p>
      </dgm:t>
    </dgm:pt>
    <dgm:pt modelId="{124FB869-835D-449A-9C60-89CEE550F454}" type="sibTrans" cxnId="{54AE2B91-5F71-4E38-BDFA-3C3D311A8D2F}">
      <dgm:prSet/>
      <dgm:spPr/>
      <dgm:t>
        <a:bodyPr/>
        <a:lstStyle/>
        <a:p>
          <a:endParaRPr lang="en-US"/>
        </a:p>
      </dgm:t>
    </dgm:pt>
    <dgm:pt modelId="{C55231E1-8A3A-4B25-B1EE-3691E86DFC60}">
      <dgm:prSet/>
      <dgm:spPr/>
      <dgm:t>
        <a:bodyPr/>
        <a:lstStyle/>
        <a:p>
          <a:r>
            <a:rPr lang="en-US" dirty="0"/>
            <a:t>Usual</a:t>
          </a:r>
        </a:p>
      </dgm:t>
    </dgm:pt>
    <dgm:pt modelId="{83C162E2-4A9E-416E-900B-598EC1F2A165}" type="parTrans" cxnId="{C5FCFC5B-6A26-4C7A-8752-8CB887297DFD}">
      <dgm:prSet/>
      <dgm:spPr/>
      <dgm:t>
        <a:bodyPr/>
        <a:lstStyle/>
        <a:p>
          <a:endParaRPr lang="en-US"/>
        </a:p>
      </dgm:t>
    </dgm:pt>
    <dgm:pt modelId="{41960470-B99D-41EE-A207-2488FA6917D2}" type="sibTrans" cxnId="{C5FCFC5B-6A26-4C7A-8752-8CB887297DFD}">
      <dgm:prSet/>
      <dgm:spPr/>
      <dgm:t>
        <a:bodyPr/>
        <a:lstStyle/>
        <a:p>
          <a:endParaRPr lang="en-US"/>
        </a:p>
      </dgm:t>
    </dgm:pt>
    <dgm:pt modelId="{453B4D2D-1885-4387-8B83-946785EDEC6A}" type="pres">
      <dgm:prSet presAssocID="{6BC77305-650F-4ACB-B519-14771FC7DF18}" presName="hierChild1" presStyleCnt="0">
        <dgm:presLayoutVars>
          <dgm:chPref val="1"/>
          <dgm:dir/>
          <dgm:animOne val="branch"/>
          <dgm:animLvl val="lvl"/>
          <dgm:resizeHandles/>
        </dgm:presLayoutVars>
      </dgm:prSet>
      <dgm:spPr/>
    </dgm:pt>
    <dgm:pt modelId="{CC894E2F-4193-486F-AB3A-C4C7B0403D01}" type="pres">
      <dgm:prSet presAssocID="{4081BC9B-8339-420E-BA1A-CE61044AB9D4}" presName="hierRoot1" presStyleCnt="0"/>
      <dgm:spPr/>
    </dgm:pt>
    <dgm:pt modelId="{E9E6EF62-23F9-428F-9437-2382C48C084D}" type="pres">
      <dgm:prSet presAssocID="{4081BC9B-8339-420E-BA1A-CE61044AB9D4}" presName="composite" presStyleCnt="0"/>
      <dgm:spPr/>
    </dgm:pt>
    <dgm:pt modelId="{F3F0FEF0-66F3-40ED-8038-B50C2DFADBE2}" type="pres">
      <dgm:prSet presAssocID="{4081BC9B-8339-420E-BA1A-CE61044AB9D4}" presName="background" presStyleLbl="node0" presStyleIdx="0" presStyleCnt="1"/>
      <dgm:spPr/>
    </dgm:pt>
    <dgm:pt modelId="{104CB2A6-CA58-44C7-B813-C782F1419C57}" type="pres">
      <dgm:prSet presAssocID="{4081BC9B-8339-420E-BA1A-CE61044AB9D4}" presName="text" presStyleLbl="fgAcc0" presStyleIdx="0" presStyleCnt="1">
        <dgm:presLayoutVars>
          <dgm:chPref val="3"/>
        </dgm:presLayoutVars>
      </dgm:prSet>
      <dgm:spPr/>
    </dgm:pt>
    <dgm:pt modelId="{AB7FC4BE-A395-461C-979D-B9BCCC33D45F}" type="pres">
      <dgm:prSet presAssocID="{4081BC9B-8339-420E-BA1A-CE61044AB9D4}" presName="hierChild2" presStyleCnt="0"/>
      <dgm:spPr/>
    </dgm:pt>
    <dgm:pt modelId="{8F606CF5-4C13-466A-83ED-F1AE4990B7DD}" type="pres">
      <dgm:prSet presAssocID="{5F05DF67-A3E9-4FB8-8B2B-0BECF3B16E78}" presName="Name10" presStyleLbl="parChTrans1D2" presStyleIdx="0" presStyleCnt="3"/>
      <dgm:spPr/>
    </dgm:pt>
    <dgm:pt modelId="{63BFBE09-C34B-4840-915F-CFBBC4B23533}" type="pres">
      <dgm:prSet presAssocID="{B1827AF9-DCC0-4621-9DC2-AB2E421D31C8}" presName="hierRoot2" presStyleCnt="0"/>
      <dgm:spPr/>
    </dgm:pt>
    <dgm:pt modelId="{8EE5D289-4EB6-41B1-AFB8-D63437D5033D}" type="pres">
      <dgm:prSet presAssocID="{B1827AF9-DCC0-4621-9DC2-AB2E421D31C8}" presName="composite2" presStyleCnt="0"/>
      <dgm:spPr/>
    </dgm:pt>
    <dgm:pt modelId="{E4014ECB-06B0-4485-862A-9C4B09667AE6}" type="pres">
      <dgm:prSet presAssocID="{B1827AF9-DCC0-4621-9DC2-AB2E421D31C8}" presName="background2" presStyleLbl="node2" presStyleIdx="0" presStyleCnt="3"/>
      <dgm:spPr/>
    </dgm:pt>
    <dgm:pt modelId="{83C89F5F-0C33-4769-A714-7A93DD6BD748}" type="pres">
      <dgm:prSet presAssocID="{B1827AF9-DCC0-4621-9DC2-AB2E421D31C8}" presName="text2" presStyleLbl="fgAcc2" presStyleIdx="0" presStyleCnt="3">
        <dgm:presLayoutVars>
          <dgm:chPref val="3"/>
        </dgm:presLayoutVars>
      </dgm:prSet>
      <dgm:spPr/>
    </dgm:pt>
    <dgm:pt modelId="{763B78CA-CAC8-4CF9-880F-999A452BECD0}" type="pres">
      <dgm:prSet presAssocID="{B1827AF9-DCC0-4621-9DC2-AB2E421D31C8}" presName="hierChild3" presStyleCnt="0"/>
      <dgm:spPr/>
    </dgm:pt>
    <dgm:pt modelId="{E5070BA0-D230-49BE-A9CD-B6EC44A140FE}" type="pres">
      <dgm:prSet presAssocID="{EE63B500-C7D6-4941-AB38-FA0F886D34F1}" presName="Name17" presStyleLbl="parChTrans1D3" presStyleIdx="0" presStyleCnt="3"/>
      <dgm:spPr/>
    </dgm:pt>
    <dgm:pt modelId="{2C5115D5-9887-4B64-9DFB-9B0FB59D6EC1}" type="pres">
      <dgm:prSet presAssocID="{7FCB288F-7262-4E59-9EE1-FFEB099D6388}" presName="hierRoot3" presStyleCnt="0"/>
      <dgm:spPr/>
    </dgm:pt>
    <dgm:pt modelId="{4389DF76-E51B-462C-AA72-E1BAF772992C}" type="pres">
      <dgm:prSet presAssocID="{7FCB288F-7262-4E59-9EE1-FFEB099D6388}" presName="composite3" presStyleCnt="0"/>
      <dgm:spPr/>
    </dgm:pt>
    <dgm:pt modelId="{5A67DA49-F8CF-4145-9329-6B5A9221F853}" type="pres">
      <dgm:prSet presAssocID="{7FCB288F-7262-4E59-9EE1-FFEB099D6388}" presName="background3" presStyleLbl="node3" presStyleIdx="0" presStyleCnt="3"/>
      <dgm:spPr/>
    </dgm:pt>
    <dgm:pt modelId="{8D2CFD49-508B-4B3B-B2DC-5BD5024793FA}" type="pres">
      <dgm:prSet presAssocID="{7FCB288F-7262-4E59-9EE1-FFEB099D6388}" presName="text3" presStyleLbl="fgAcc3" presStyleIdx="0" presStyleCnt="3">
        <dgm:presLayoutVars>
          <dgm:chPref val="3"/>
        </dgm:presLayoutVars>
      </dgm:prSet>
      <dgm:spPr/>
    </dgm:pt>
    <dgm:pt modelId="{A01160F8-FD80-40FF-A7FD-20109F177149}" type="pres">
      <dgm:prSet presAssocID="{7FCB288F-7262-4E59-9EE1-FFEB099D6388}" presName="hierChild4" presStyleCnt="0"/>
      <dgm:spPr/>
    </dgm:pt>
    <dgm:pt modelId="{68A30F0F-9D5D-44D6-971B-2D8F6661C751}" type="pres">
      <dgm:prSet presAssocID="{A291042F-1729-4734-B48A-190B45B8BB38}" presName="Name17" presStyleLbl="parChTrans1D3" presStyleIdx="1" presStyleCnt="3"/>
      <dgm:spPr/>
    </dgm:pt>
    <dgm:pt modelId="{6E470D0A-1275-468B-B649-DB00DC8B0068}" type="pres">
      <dgm:prSet presAssocID="{AA2B5973-18F7-4C80-A3F0-F84FB213B0C1}" presName="hierRoot3" presStyleCnt="0"/>
      <dgm:spPr/>
    </dgm:pt>
    <dgm:pt modelId="{09290616-F295-4D6D-AF7D-76E8A3F2D03F}" type="pres">
      <dgm:prSet presAssocID="{AA2B5973-18F7-4C80-A3F0-F84FB213B0C1}" presName="composite3" presStyleCnt="0"/>
      <dgm:spPr/>
    </dgm:pt>
    <dgm:pt modelId="{EC9BAB00-FA13-43E8-98CE-110B2BE72DFA}" type="pres">
      <dgm:prSet presAssocID="{AA2B5973-18F7-4C80-A3F0-F84FB213B0C1}" presName="background3" presStyleLbl="node3" presStyleIdx="1" presStyleCnt="3"/>
      <dgm:spPr/>
    </dgm:pt>
    <dgm:pt modelId="{A76CE7CA-69F6-4A0C-94E5-8868E757CCD4}" type="pres">
      <dgm:prSet presAssocID="{AA2B5973-18F7-4C80-A3F0-F84FB213B0C1}" presName="text3" presStyleLbl="fgAcc3" presStyleIdx="1" presStyleCnt="3">
        <dgm:presLayoutVars>
          <dgm:chPref val="3"/>
        </dgm:presLayoutVars>
      </dgm:prSet>
      <dgm:spPr/>
    </dgm:pt>
    <dgm:pt modelId="{0881E70E-897D-47AC-B6DA-7539AE106953}" type="pres">
      <dgm:prSet presAssocID="{AA2B5973-18F7-4C80-A3F0-F84FB213B0C1}" presName="hierChild4" presStyleCnt="0"/>
      <dgm:spPr/>
    </dgm:pt>
    <dgm:pt modelId="{12A7CE5A-608E-4BC2-934D-45D932E9CB68}" type="pres">
      <dgm:prSet presAssocID="{B1EE1CC2-18DA-4AD0-A3BC-9A55BC3F8D17}" presName="Name23" presStyleLbl="parChTrans1D4" presStyleIdx="0" presStyleCnt="3"/>
      <dgm:spPr/>
    </dgm:pt>
    <dgm:pt modelId="{DE06A088-ABC6-4F37-8101-D8D65CBB1EE9}" type="pres">
      <dgm:prSet presAssocID="{F30AF773-278C-4AA7-9774-4C3CCBAE02AA}" presName="hierRoot4" presStyleCnt="0"/>
      <dgm:spPr/>
    </dgm:pt>
    <dgm:pt modelId="{DB8C0541-E2A1-4705-9C16-319C92A36ED5}" type="pres">
      <dgm:prSet presAssocID="{F30AF773-278C-4AA7-9774-4C3CCBAE02AA}" presName="composite4" presStyleCnt="0"/>
      <dgm:spPr/>
    </dgm:pt>
    <dgm:pt modelId="{380C5CF3-7CE1-4630-ACC4-38A812D60C33}" type="pres">
      <dgm:prSet presAssocID="{F30AF773-278C-4AA7-9774-4C3CCBAE02AA}" presName="background4" presStyleLbl="node4" presStyleIdx="0" presStyleCnt="3"/>
      <dgm:spPr/>
    </dgm:pt>
    <dgm:pt modelId="{ED9B6872-5BB4-4C4A-BB22-460C999E3436}" type="pres">
      <dgm:prSet presAssocID="{F30AF773-278C-4AA7-9774-4C3CCBAE02AA}" presName="text4" presStyleLbl="fgAcc4" presStyleIdx="0" presStyleCnt="3">
        <dgm:presLayoutVars>
          <dgm:chPref val="3"/>
        </dgm:presLayoutVars>
      </dgm:prSet>
      <dgm:spPr/>
    </dgm:pt>
    <dgm:pt modelId="{11954423-1E23-4344-BCE9-2AA822AFE0CD}" type="pres">
      <dgm:prSet presAssocID="{F30AF773-278C-4AA7-9774-4C3CCBAE02AA}" presName="hierChild5" presStyleCnt="0"/>
      <dgm:spPr/>
    </dgm:pt>
    <dgm:pt modelId="{7264E36E-1231-408F-A0CA-ACBAB2D80D71}" type="pres">
      <dgm:prSet presAssocID="{E9541807-BFF6-41C6-92A8-0AD76115753C}" presName="Name23" presStyleLbl="parChTrans1D4" presStyleIdx="1" presStyleCnt="3"/>
      <dgm:spPr/>
    </dgm:pt>
    <dgm:pt modelId="{23CDF0B1-1A1E-4D23-A780-4E2138C8262A}" type="pres">
      <dgm:prSet presAssocID="{ECDAE8F8-5EF5-4DF1-A742-84E670D59770}" presName="hierRoot4" presStyleCnt="0"/>
      <dgm:spPr/>
    </dgm:pt>
    <dgm:pt modelId="{5CB4AC2D-E0AD-43B7-B5D7-DC2713FCDE6F}" type="pres">
      <dgm:prSet presAssocID="{ECDAE8F8-5EF5-4DF1-A742-84E670D59770}" presName="composite4" presStyleCnt="0"/>
      <dgm:spPr/>
    </dgm:pt>
    <dgm:pt modelId="{1642EE26-885C-41F4-9B92-E4234220795F}" type="pres">
      <dgm:prSet presAssocID="{ECDAE8F8-5EF5-4DF1-A742-84E670D59770}" presName="background4" presStyleLbl="node4" presStyleIdx="1" presStyleCnt="3"/>
      <dgm:spPr/>
    </dgm:pt>
    <dgm:pt modelId="{FD7DE479-3393-44F6-BFA7-B2E1FE1A9E9F}" type="pres">
      <dgm:prSet presAssocID="{ECDAE8F8-5EF5-4DF1-A742-84E670D59770}" presName="text4" presStyleLbl="fgAcc4" presStyleIdx="1" presStyleCnt="3">
        <dgm:presLayoutVars>
          <dgm:chPref val="3"/>
        </dgm:presLayoutVars>
      </dgm:prSet>
      <dgm:spPr/>
    </dgm:pt>
    <dgm:pt modelId="{8049A5D4-91B1-4114-A688-9D73F140C18A}" type="pres">
      <dgm:prSet presAssocID="{ECDAE8F8-5EF5-4DF1-A742-84E670D59770}" presName="hierChild5" presStyleCnt="0"/>
      <dgm:spPr/>
    </dgm:pt>
    <dgm:pt modelId="{D9E2FE37-C60D-44C9-885E-A2F68480DE6E}" type="pres">
      <dgm:prSet presAssocID="{83C162E2-4A9E-416E-900B-598EC1F2A165}" presName="Name23" presStyleLbl="parChTrans1D4" presStyleIdx="2" presStyleCnt="3"/>
      <dgm:spPr/>
    </dgm:pt>
    <dgm:pt modelId="{76E08CED-AB63-4D28-8786-50CC1151EF17}" type="pres">
      <dgm:prSet presAssocID="{C55231E1-8A3A-4B25-B1EE-3691E86DFC60}" presName="hierRoot4" presStyleCnt="0"/>
      <dgm:spPr/>
    </dgm:pt>
    <dgm:pt modelId="{BECAD067-4A95-431D-9919-5461700338B3}" type="pres">
      <dgm:prSet presAssocID="{C55231E1-8A3A-4B25-B1EE-3691E86DFC60}" presName="composite4" presStyleCnt="0"/>
      <dgm:spPr/>
    </dgm:pt>
    <dgm:pt modelId="{2C8E6BA3-53A2-4EEE-B701-B7079F0C7E42}" type="pres">
      <dgm:prSet presAssocID="{C55231E1-8A3A-4B25-B1EE-3691E86DFC60}" presName="background4" presStyleLbl="node4" presStyleIdx="2" presStyleCnt="3"/>
      <dgm:spPr/>
    </dgm:pt>
    <dgm:pt modelId="{E5833710-A9D8-44C2-A24B-EA366BC10B6D}" type="pres">
      <dgm:prSet presAssocID="{C55231E1-8A3A-4B25-B1EE-3691E86DFC60}" presName="text4" presStyleLbl="fgAcc4" presStyleIdx="2" presStyleCnt="3">
        <dgm:presLayoutVars>
          <dgm:chPref val="3"/>
        </dgm:presLayoutVars>
      </dgm:prSet>
      <dgm:spPr/>
    </dgm:pt>
    <dgm:pt modelId="{BE04BE13-E2B3-4F99-8CDD-8BA512EB8A34}" type="pres">
      <dgm:prSet presAssocID="{C55231E1-8A3A-4B25-B1EE-3691E86DFC60}" presName="hierChild5" presStyleCnt="0"/>
      <dgm:spPr/>
    </dgm:pt>
    <dgm:pt modelId="{0FBD2E2E-A5EE-4EC4-9666-00115D84A257}" type="pres">
      <dgm:prSet presAssocID="{CF7CEB49-5913-44CA-8EC4-5E7734948DAF}" presName="Name10" presStyleLbl="parChTrans1D2" presStyleIdx="1" presStyleCnt="3"/>
      <dgm:spPr/>
    </dgm:pt>
    <dgm:pt modelId="{89E804DA-68DB-4668-9C71-23E68894AAF8}" type="pres">
      <dgm:prSet presAssocID="{7C59FE02-4811-4276-A450-CED39B781093}" presName="hierRoot2" presStyleCnt="0"/>
      <dgm:spPr/>
    </dgm:pt>
    <dgm:pt modelId="{7766565E-8CB6-4E41-99AD-C3D3EF562C02}" type="pres">
      <dgm:prSet presAssocID="{7C59FE02-4811-4276-A450-CED39B781093}" presName="composite2" presStyleCnt="0"/>
      <dgm:spPr/>
    </dgm:pt>
    <dgm:pt modelId="{8B874778-7763-478C-A3C6-AF1DC32A6480}" type="pres">
      <dgm:prSet presAssocID="{7C59FE02-4811-4276-A450-CED39B781093}" presName="background2" presStyleLbl="node2" presStyleIdx="1" presStyleCnt="3"/>
      <dgm:spPr/>
    </dgm:pt>
    <dgm:pt modelId="{1B854815-725A-4772-8BC0-030D02B5644F}" type="pres">
      <dgm:prSet presAssocID="{7C59FE02-4811-4276-A450-CED39B781093}" presName="text2" presStyleLbl="fgAcc2" presStyleIdx="1" presStyleCnt="3">
        <dgm:presLayoutVars>
          <dgm:chPref val="3"/>
        </dgm:presLayoutVars>
      </dgm:prSet>
      <dgm:spPr/>
    </dgm:pt>
    <dgm:pt modelId="{3868E35E-9F41-407D-BB44-B8B97559AE65}" type="pres">
      <dgm:prSet presAssocID="{7C59FE02-4811-4276-A450-CED39B781093}" presName="hierChild3" presStyleCnt="0"/>
      <dgm:spPr/>
    </dgm:pt>
    <dgm:pt modelId="{A20A9D69-0303-4FFA-A9A9-CB1FCDEC02B6}" type="pres">
      <dgm:prSet presAssocID="{C96F4C80-C066-4D1C-ACD9-395ED4069ACA}" presName="Name17" presStyleLbl="parChTrans1D3" presStyleIdx="2" presStyleCnt="3"/>
      <dgm:spPr/>
    </dgm:pt>
    <dgm:pt modelId="{9140B781-D9DC-4BCF-96D4-452A08ECBA05}" type="pres">
      <dgm:prSet presAssocID="{8BB998E6-D315-430A-9BE7-37F98B1FE191}" presName="hierRoot3" presStyleCnt="0"/>
      <dgm:spPr/>
    </dgm:pt>
    <dgm:pt modelId="{E016E419-9535-4E1B-AC99-94CE0E8D5AF3}" type="pres">
      <dgm:prSet presAssocID="{8BB998E6-D315-430A-9BE7-37F98B1FE191}" presName="composite3" presStyleCnt="0"/>
      <dgm:spPr/>
    </dgm:pt>
    <dgm:pt modelId="{C2AFDC1B-7D0E-4EA1-8DFD-DCAF3C6913E6}" type="pres">
      <dgm:prSet presAssocID="{8BB998E6-D315-430A-9BE7-37F98B1FE191}" presName="background3" presStyleLbl="node3" presStyleIdx="2" presStyleCnt="3"/>
      <dgm:spPr/>
    </dgm:pt>
    <dgm:pt modelId="{C299DB68-6BDF-4F2C-916C-507D170D2734}" type="pres">
      <dgm:prSet presAssocID="{8BB998E6-D315-430A-9BE7-37F98B1FE191}" presName="text3" presStyleLbl="fgAcc3" presStyleIdx="2" presStyleCnt="3" custScaleX="245291">
        <dgm:presLayoutVars>
          <dgm:chPref val="3"/>
        </dgm:presLayoutVars>
      </dgm:prSet>
      <dgm:spPr/>
    </dgm:pt>
    <dgm:pt modelId="{79399CA0-7461-4CD5-84D8-F7A2E8FA9CBA}" type="pres">
      <dgm:prSet presAssocID="{8BB998E6-D315-430A-9BE7-37F98B1FE191}" presName="hierChild4" presStyleCnt="0"/>
      <dgm:spPr/>
    </dgm:pt>
    <dgm:pt modelId="{F54C8CBE-31BD-4A42-AB29-A0BB801E7C5C}" type="pres">
      <dgm:prSet presAssocID="{A01E5F59-92B2-4E3D-841E-53949501BC4B}" presName="Name10" presStyleLbl="parChTrans1D2" presStyleIdx="2" presStyleCnt="3"/>
      <dgm:spPr/>
    </dgm:pt>
    <dgm:pt modelId="{CB192B7A-C086-4F12-BE4F-45F069A0B0A8}" type="pres">
      <dgm:prSet presAssocID="{4648E689-3403-43AD-94AA-1CB140C1F02A}" presName="hierRoot2" presStyleCnt="0"/>
      <dgm:spPr/>
    </dgm:pt>
    <dgm:pt modelId="{F0CBE047-4735-4471-80BC-8CB7171A355B}" type="pres">
      <dgm:prSet presAssocID="{4648E689-3403-43AD-94AA-1CB140C1F02A}" presName="composite2" presStyleCnt="0"/>
      <dgm:spPr/>
    </dgm:pt>
    <dgm:pt modelId="{FCAB548E-1D23-40F6-BFC7-A6F106235576}" type="pres">
      <dgm:prSet presAssocID="{4648E689-3403-43AD-94AA-1CB140C1F02A}" presName="background2" presStyleLbl="node2" presStyleIdx="2" presStyleCnt="3"/>
      <dgm:spPr/>
    </dgm:pt>
    <dgm:pt modelId="{3BE0317F-3789-45A6-BF93-32200FB73A69}" type="pres">
      <dgm:prSet presAssocID="{4648E689-3403-43AD-94AA-1CB140C1F02A}" presName="text2" presStyleLbl="fgAcc2" presStyleIdx="2" presStyleCnt="3">
        <dgm:presLayoutVars>
          <dgm:chPref val="3"/>
        </dgm:presLayoutVars>
      </dgm:prSet>
      <dgm:spPr/>
    </dgm:pt>
    <dgm:pt modelId="{508C07B4-B7E1-458A-9029-98B4EF95250F}" type="pres">
      <dgm:prSet presAssocID="{4648E689-3403-43AD-94AA-1CB140C1F02A}" presName="hierChild3" presStyleCnt="0"/>
      <dgm:spPr/>
    </dgm:pt>
  </dgm:ptLst>
  <dgm:cxnLst>
    <dgm:cxn modelId="{DEC48200-3C8E-4629-BDEE-0FAF7F2CDC24}" type="presOf" srcId="{A01E5F59-92B2-4E3D-841E-53949501BC4B}" destId="{F54C8CBE-31BD-4A42-AB29-A0BB801E7C5C}" srcOrd="0" destOrd="0" presId="urn:microsoft.com/office/officeart/2005/8/layout/hierarchy1"/>
    <dgm:cxn modelId="{065C7D08-83DD-4D17-BFAA-FAC52E7AD7E0}" srcId="{B1827AF9-DCC0-4621-9DC2-AB2E421D31C8}" destId="{7FCB288F-7262-4E59-9EE1-FFEB099D6388}" srcOrd="0" destOrd="0" parTransId="{EE63B500-C7D6-4941-AB38-FA0F886D34F1}" sibTransId="{F470A23D-7EF8-4110-9804-4E2323DF16AB}"/>
    <dgm:cxn modelId="{F0EB6114-B85E-4E69-9396-ECE57F81D666}" type="presOf" srcId="{4081BC9B-8339-420E-BA1A-CE61044AB9D4}" destId="{104CB2A6-CA58-44C7-B813-C782F1419C57}" srcOrd="0" destOrd="0" presId="urn:microsoft.com/office/officeart/2005/8/layout/hierarchy1"/>
    <dgm:cxn modelId="{7EF94A19-0B68-4A93-AC82-AADB491BADF6}" type="presOf" srcId="{5F05DF67-A3E9-4FB8-8B2B-0BECF3B16E78}" destId="{8F606CF5-4C13-466A-83ED-F1AE4990B7DD}" srcOrd="0" destOrd="0" presId="urn:microsoft.com/office/officeart/2005/8/layout/hierarchy1"/>
    <dgm:cxn modelId="{5FC7241A-9F82-44EC-ADC9-FCA16977BD1A}" type="presOf" srcId="{83C162E2-4A9E-416E-900B-598EC1F2A165}" destId="{D9E2FE37-C60D-44C9-885E-A2F68480DE6E}" srcOrd="0" destOrd="0" presId="urn:microsoft.com/office/officeart/2005/8/layout/hierarchy1"/>
    <dgm:cxn modelId="{5B62D11E-4A24-4C51-BDCE-38CB555B277D}" srcId="{4081BC9B-8339-420E-BA1A-CE61044AB9D4}" destId="{B1827AF9-DCC0-4621-9DC2-AB2E421D31C8}" srcOrd="0" destOrd="0" parTransId="{5F05DF67-A3E9-4FB8-8B2B-0BECF3B16E78}" sibTransId="{5C66B0F5-8A39-4BE2-80C7-68355E3E8FF7}"/>
    <dgm:cxn modelId="{3B84643A-1F85-4655-9780-72E289C68D8F}" type="presOf" srcId="{ECDAE8F8-5EF5-4DF1-A742-84E670D59770}" destId="{FD7DE479-3393-44F6-BFA7-B2E1FE1A9E9F}" srcOrd="0" destOrd="0" presId="urn:microsoft.com/office/officeart/2005/8/layout/hierarchy1"/>
    <dgm:cxn modelId="{0D9D3A3B-19B4-459A-89C3-CAFE565E2B59}" srcId="{AA2B5973-18F7-4C80-A3F0-F84FB213B0C1}" destId="{F30AF773-278C-4AA7-9774-4C3CCBAE02AA}" srcOrd="0" destOrd="0" parTransId="{B1EE1CC2-18DA-4AD0-A3BC-9A55BC3F8D17}" sibTransId="{69B66ED2-9374-485E-8524-15241EC9F23E}"/>
    <dgm:cxn modelId="{85F04140-58ED-423C-9DF9-EC9E271958AC}" type="presOf" srcId="{B1EE1CC2-18DA-4AD0-A3BC-9A55BC3F8D17}" destId="{12A7CE5A-608E-4BC2-934D-45D932E9CB68}" srcOrd="0" destOrd="0" presId="urn:microsoft.com/office/officeart/2005/8/layout/hierarchy1"/>
    <dgm:cxn modelId="{C5FCFC5B-6A26-4C7A-8752-8CB887297DFD}" srcId="{AA2B5973-18F7-4C80-A3F0-F84FB213B0C1}" destId="{C55231E1-8A3A-4B25-B1EE-3691E86DFC60}" srcOrd="2" destOrd="0" parTransId="{83C162E2-4A9E-416E-900B-598EC1F2A165}" sibTransId="{41960470-B99D-41EE-A207-2488FA6917D2}"/>
    <dgm:cxn modelId="{11CC8162-20B7-4A6C-8095-F8A06F200510}" type="presOf" srcId="{C96F4C80-C066-4D1C-ACD9-395ED4069ACA}" destId="{A20A9D69-0303-4FFA-A9A9-CB1FCDEC02B6}" srcOrd="0" destOrd="0" presId="urn:microsoft.com/office/officeart/2005/8/layout/hierarchy1"/>
    <dgm:cxn modelId="{2303F745-B6B1-4E1F-BC2F-C75C767CDB43}" type="presOf" srcId="{AA2B5973-18F7-4C80-A3F0-F84FB213B0C1}" destId="{A76CE7CA-69F6-4A0C-94E5-8868E757CCD4}" srcOrd="0" destOrd="0" presId="urn:microsoft.com/office/officeart/2005/8/layout/hierarchy1"/>
    <dgm:cxn modelId="{A179EB49-CCDF-410A-979C-3A124DA1A419}" type="presOf" srcId="{A291042F-1729-4734-B48A-190B45B8BB38}" destId="{68A30F0F-9D5D-44D6-971B-2D8F6661C751}" srcOrd="0" destOrd="0" presId="urn:microsoft.com/office/officeart/2005/8/layout/hierarchy1"/>
    <dgm:cxn modelId="{4A1DAA6A-3089-4C96-BD8C-3FF798B4A8E0}" type="presOf" srcId="{EE63B500-C7D6-4941-AB38-FA0F886D34F1}" destId="{E5070BA0-D230-49BE-A9CD-B6EC44A140FE}" srcOrd="0" destOrd="0" presId="urn:microsoft.com/office/officeart/2005/8/layout/hierarchy1"/>
    <dgm:cxn modelId="{81A5356B-CDCC-42ED-822E-54C97AA93949}" type="presOf" srcId="{4648E689-3403-43AD-94AA-1CB140C1F02A}" destId="{3BE0317F-3789-45A6-BF93-32200FB73A69}" srcOrd="0" destOrd="0" presId="urn:microsoft.com/office/officeart/2005/8/layout/hierarchy1"/>
    <dgm:cxn modelId="{2643DF6B-26A2-45D1-AA6A-B97DA25BB850}" type="presOf" srcId="{F30AF773-278C-4AA7-9774-4C3CCBAE02AA}" destId="{ED9B6872-5BB4-4C4A-BB22-460C999E3436}" srcOrd="0" destOrd="0" presId="urn:microsoft.com/office/officeart/2005/8/layout/hierarchy1"/>
    <dgm:cxn modelId="{C6B72076-48CD-4104-A69F-8CC44246F742}" type="presOf" srcId="{7C59FE02-4811-4276-A450-CED39B781093}" destId="{1B854815-725A-4772-8BC0-030D02B5644F}" srcOrd="0" destOrd="0" presId="urn:microsoft.com/office/officeart/2005/8/layout/hierarchy1"/>
    <dgm:cxn modelId="{CF85CA7C-8E31-4E27-AFB1-8D9AB5C1DB16}" type="presOf" srcId="{B1827AF9-DCC0-4621-9DC2-AB2E421D31C8}" destId="{83C89F5F-0C33-4769-A714-7A93DD6BD748}" srcOrd="0" destOrd="0" presId="urn:microsoft.com/office/officeart/2005/8/layout/hierarchy1"/>
    <dgm:cxn modelId="{38534B84-4C08-4C22-AD43-71452BE17B23}" type="presOf" srcId="{8BB998E6-D315-430A-9BE7-37F98B1FE191}" destId="{C299DB68-6BDF-4F2C-916C-507D170D2734}" srcOrd="0" destOrd="0" presId="urn:microsoft.com/office/officeart/2005/8/layout/hierarchy1"/>
    <dgm:cxn modelId="{11AC6B8F-A9BC-4448-AC9B-250F180870B9}" type="presOf" srcId="{7FCB288F-7262-4E59-9EE1-FFEB099D6388}" destId="{8D2CFD49-508B-4B3B-B2DC-5BD5024793FA}" srcOrd="0" destOrd="0" presId="urn:microsoft.com/office/officeart/2005/8/layout/hierarchy1"/>
    <dgm:cxn modelId="{FA23CB90-6BB2-4177-8C92-5F969E63F2F1}" type="presOf" srcId="{CF7CEB49-5913-44CA-8EC4-5E7734948DAF}" destId="{0FBD2E2E-A5EE-4EC4-9666-00115D84A257}" srcOrd="0" destOrd="0" presId="urn:microsoft.com/office/officeart/2005/8/layout/hierarchy1"/>
    <dgm:cxn modelId="{54AE2B91-5F71-4E38-BDFA-3C3D311A8D2F}" srcId="{4081BC9B-8339-420E-BA1A-CE61044AB9D4}" destId="{4648E689-3403-43AD-94AA-1CB140C1F02A}" srcOrd="2" destOrd="0" parTransId="{A01E5F59-92B2-4E3D-841E-53949501BC4B}" sibTransId="{124FB869-835D-449A-9C60-89CEE550F454}"/>
    <dgm:cxn modelId="{635D2498-4C59-4220-8E77-AD060063E997}" srcId="{4081BC9B-8339-420E-BA1A-CE61044AB9D4}" destId="{7C59FE02-4811-4276-A450-CED39B781093}" srcOrd="1" destOrd="0" parTransId="{CF7CEB49-5913-44CA-8EC4-5E7734948DAF}" sibTransId="{CA54B267-D53F-4E4F-9B50-F2AA72DFDD30}"/>
    <dgm:cxn modelId="{EFCF429F-6F04-41E4-B588-BF0B8277465C}" type="presOf" srcId="{E9541807-BFF6-41C6-92A8-0AD76115753C}" destId="{7264E36E-1231-408F-A0CA-ACBAB2D80D71}" srcOrd="0" destOrd="0" presId="urn:microsoft.com/office/officeart/2005/8/layout/hierarchy1"/>
    <dgm:cxn modelId="{FF50A3A8-674D-4D27-A0DD-3276938F5359}" type="presOf" srcId="{6BC77305-650F-4ACB-B519-14771FC7DF18}" destId="{453B4D2D-1885-4387-8B83-946785EDEC6A}" srcOrd="0" destOrd="0" presId="urn:microsoft.com/office/officeart/2005/8/layout/hierarchy1"/>
    <dgm:cxn modelId="{940C63B9-0B3B-4A77-9DFC-1E932DE37C03}" srcId="{6BC77305-650F-4ACB-B519-14771FC7DF18}" destId="{4081BC9B-8339-420E-BA1A-CE61044AB9D4}" srcOrd="0" destOrd="0" parTransId="{E1B380A6-74F9-40A2-8E00-3D2006CF2513}" sibTransId="{87E4A701-9B37-4DC5-98A2-EB2F5C3B48C2}"/>
    <dgm:cxn modelId="{DEFFA5BF-5C09-47CB-A95D-44BC5175AAB6}" srcId="{7C59FE02-4811-4276-A450-CED39B781093}" destId="{8BB998E6-D315-430A-9BE7-37F98B1FE191}" srcOrd="0" destOrd="0" parTransId="{C96F4C80-C066-4D1C-ACD9-395ED4069ACA}" sibTransId="{8DE075A2-35C4-4164-B303-B6F19D543378}"/>
    <dgm:cxn modelId="{91094DE3-2E9C-4EBB-B216-E42F2CC8C77A}" srcId="{AA2B5973-18F7-4C80-A3F0-F84FB213B0C1}" destId="{ECDAE8F8-5EF5-4DF1-A742-84E670D59770}" srcOrd="1" destOrd="0" parTransId="{E9541807-BFF6-41C6-92A8-0AD76115753C}" sibTransId="{4EA3577F-5796-4C6D-8674-192464205925}"/>
    <dgm:cxn modelId="{C3CA3EE4-2CAE-4022-B42F-B55C8B94BCBF}" srcId="{B1827AF9-DCC0-4621-9DC2-AB2E421D31C8}" destId="{AA2B5973-18F7-4C80-A3F0-F84FB213B0C1}" srcOrd="1" destOrd="0" parTransId="{A291042F-1729-4734-B48A-190B45B8BB38}" sibTransId="{FD704620-DCDC-4DA3-9969-7CCAAF13D02E}"/>
    <dgm:cxn modelId="{D252F8EF-EB67-442B-97CC-D4BFC82A2374}" type="presOf" srcId="{C55231E1-8A3A-4B25-B1EE-3691E86DFC60}" destId="{E5833710-A9D8-44C2-A24B-EA366BC10B6D}" srcOrd="0" destOrd="0" presId="urn:microsoft.com/office/officeart/2005/8/layout/hierarchy1"/>
    <dgm:cxn modelId="{0E329B69-E01C-4F90-B2BE-F9169C974E6A}" type="presParOf" srcId="{453B4D2D-1885-4387-8B83-946785EDEC6A}" destId="{CC894E2F-4193-486F-AB3A-C4C7B0403D01}" srcOrd="0" destOrd="0" presId="urn:microsoft.com/office/officeart/2005/8/layout/hierarchy1"/>
    <dgm:cxn modelId="{93F2AB76-042A-4A29-A2E9-F31B289A6217}" type="presParOf" srcId="{CC894E2F-4193-486F-AB3A-C4C7B0403D01}" destId="{E9E6EF62-23F9-428F-9437-2382C48C084D}" srcOrd="0" destOrd="0" presId="urn:microsoft.com/office/officeart/2005/8/layout/hierarchy1"/>
    <dgm:cxn modelId="{404B2DFB-1DC0-4D12-A23D-F5C91BB7BB2D}" type="presParOf" srcId="{E9E6EF62-23F9-428F-9437-2382C48C084D}" destId="{F3F0FEF0-66F3-40ED-8038-B50C2DFADBE2}" srcOrd="0" destOrd="0" presId="urn:microsoft.com/office/officeart/2005/8/layout/hierarchy1"/>
    <dgm:cxn modelId="{B1BDE021-9A09-4827-9BA0-96527096748C}" type="presParOf" srcId="{E9E6EF62-23F9-428F-9437-2382C48C084D}" destId="{104CB2A6-CA58-44C7-B813-C782F1419C57}" srcOrd="1" destOrd="0" presId="urn:microsoft.com/office/officeart/2005/8/layout/hierarchy1"/>
    <dgm:cxn modelId="{6B109AF2-40B0-4DF4-8F3D-792CEE287D3D}" type="presParOf" srcId="{CC894E2F-4193-486F-AB3A-C4C7B0403D01}" destId="{AB7FC4BE-A395-461C-979D-B9BCCC33D45F}" srcOrd="1" destOrd="0" presId="urn:microsoft.com/office/officeart/2005/8/layout/hierarchy1"/>
    <dgm:cxn modelId="{39F5E6A1-D12D-4ACA-AE53-BABDC61564F2}" type="presParOf" srcId="{AB7FC4BE-A395-461C-979D-B9BCCC33D45F}" destId="{8F606CF5-4C13-466A-83ED-F1AE4990B7DD}" srcOrd="0" destOrd="0" presId="urn:microsoft.com/office/officeart/2005/8/layout/hierarchy1"/>
    <dgm:cxn modelId="{332308C5-A57E-44B9-B0E5-F4DF9649A3D3}" type="presParOf" srcId="{AB7FC4BE-A395-461C-979D-B9BCCC33D45F}" destId="{63BFBE09-C34B-4840-915F-CFBBC4B23533}" srcOrd="1" destOrd="0" presId="urn:microsoft.com/office/officeart/2005/8/layout/hierarchy1"/>
    <dgm:cxn modelId="{43B8AA07-3DB7-40F7-8257-F881C73E93D9}" type="presParOf" srcId="{63BFBE09-C34B-4840-915F-CFBBC4B23533}" destId="{8EE5D289-4EB6-41B1-AFB8-D63437D5033D}" srcOrd="0" destOrd="0" presId="urn:microsoft.com/office/officeart/2005/8/layout/hierarchy1"/>
    <dgm:cxn modelId="{579732CF-F7FD-4FBE-BAFB-3EB82076D417}" type="presParOf" srcId="{8EE5D289-4EB6-41B1-AFB8-D63437D5033D}" destId="{E4014ECB-06B0-4485-862A-9C4B09667AE6}" srcOrd="0" destOrd="0" presId="urn:microsoft.com/office/officeart/2005/8/layout/hierarchy1"/>
    <dgm:cxn modelId="{4519C507-5B65-42C1-94E5-EF19D660E7A5}" type="presParOf" srcId="{8EE5D289-4EB6-41B1-AFB8-D63437D5033D}" destId="{83C89F5F-0C33-4769-A714-7A93DD6BD748}" srcOrd="1" destOrd="0" presId="urn:microsoft.com/office/officeart/2005/8/layout/hierarchy1"/>
    <dgm:cxn modelId="{713673B4-7BFE-4011-9AEB-900F2D522F54}" type="presParOf" srcId="{63BFBE09-C34B-4840-915F-CFBBC4B23533}" destId="{763B78CA-CAC8-4CF9-880F-999A452BECD0}" srcOrd="1" destOrd="0" presId="urn:microsoft.com/office/officeart/2005/8/layout/hierarchy1"/>
    <dgm:cxn modelId="{1E0FE0F1-3FFC-4769-8B39-2DBE28B1FC31}" type="presParOf" srcId="{763B78CA-CAC8-4CF9-880F-999A452BECD0}" destId="{E5070BA0-D230-49BE-A9CD-B6EC44A140FE}" srcOrd="0" destOrd="0" presId="urn:microsoft.com/office/officeart/2005/8/layout/hierarchy1"/>
    <dgm:cxn modelId="{737CE6EC-1B54-4F8F-847B-7E135CFD5FF9}" type="presParOf" srcId="{763B78CA-CAC8-4CF9-880F-999A452BECD0}" destId="{2C5115D5-9887-4B64-9DFB-9B0FB59D6EC1}" srcOrd="1" destOrd="0" presId="urn:microsoft.com/office/officeart/2005/8/layout/hierarchy1"/>
    <dgm:cxn modelId="{DBD94369-9983-4DF5-9BB0-8718D02AD2E7}" type="presParOf" srcId="{2C5115D5-9887-4B64-9DFB-9B0FB59D6EC1}" destId="{4389DF76-E51B-462C-AA72-E1BAF772992C}" srcOrd="0" destOrd="0" presId="urn:microsoft.com/office/officeart/2005/8/layout/hierarchy1"/>
    <dgm:cxn modelId="{028FFE53-06E2-44FA-B985-B1A82408E618}" type="presParOf" srcId="{4389DF76-E51B-462C-AA72-E1BAF772992C}" destId="{5A67DA49-F8CF-4145-9329-6B5A9221F853}" srcOrd="0" destOrd="0" presId="urn:microsoft.com/office/officeart/2005/8/layout/hierarchy1"/>
    <dgm:cxn modelId="{89BBDDE0-9CA9-495E-97BB-5CE93C99CA1A}" type="presParOf" srcId="{4389DF76-E51B-462C-AA72-E1BAF772992C}" destId="{8D2CFD49-508B-4B3B-B2DC-5BD5024793FA}" srcOrd="1" destOrd="0" presId="urn:microsoft.com/office/officeart/2005/8/layout/hierarchy1"/>
    <dgm:cxn modelId="{E25C1BCD-6B44-416B-BA69-DF11552D31BF}" type="presParOf" srcId="{2C5115D5-9887-4B64-9DFB-9B0FB59D6EC1}" destId="{A01160F8-FD80-40FF-A7FD-20109F177149}" srcOrd="1" destOrd="0" presId="urn:microsoft.com/office/officeart/2005/8/layout/hierarchy1"/>
    <dgm:cxn modelId="{B0FAD5B4-37F4-473F-B338-1337DF284173}" type="presParOf" srcId="{763B78CA-CAC8-4CF9-880F-999A452BECD0}" destId="{68A30F0F-9D5D-44D6-971B-2D8F6661C751}" srcOrd="2" destOrd="0" presId="urn:microsoft.com/office/officeart/2005/8/layout/hierarchy1"/>
    <dgm:cxn modelId="{21226386-9DF1-4E91-BAD3-72CCA2DB7FD1}" type="presParOf" srcId="{763B78CA-CAC8-4CF9-880F-999A452BECD0}" destId="{6E470D0A-1275-468B-B649-DB00DC8B0068}" srcOrd="3" destOrd="0" presId="urn:microsoft.com/office/officeart/2005/8/layout/hierarchy1"/>
    <dgm:cxn modelId="{C015F6E1-8CDC-4D12-B7FE-652FCABE5A25}" type="presParOf" srcId="{6E470D0A-1275-468B-B649-DB00DC8B0068}" destId="{09290616-F295-4D6D-AF7D-76E8A3F2D03F}" srcOrd="0" destOrd="0" presId="urn:microsoft.com/office/officeart/2005/8/layout/hierarchy1"/>
    <dgm:cxn modelId="{AD034307-67D5-4AF3-89B6-5B7615A9ED18}" type="presParOf" srcId="{09290616-F295-4D6D-AF7D-76E8A3F2D03F}" destId="{EC9BAB00-FA13-43E8-98CE-110B2BE72DFA}" srcOrd="0" destOrd="0" presId="urn:microsoft.com/office/officeart/2005/8/layout/hierarchy1"/>
    <dgm:cxn modelId="{2E5167D7-D409-4FC5-A0B2-1A6310390C73}" type="presParOf" srcId="{09290616-F295-4D6D-AF7D-76E8A3F2D03F}" destId="{A76CE7CA-69F6-4A0C-94E5-8868E757CCD4}" srcOrd="1" destOrd="0" presId="urn:microsoft.com/office/officeart/2005/8/layout/hierarchy1"/>
    <dgm:cxn modelId="{529AE1D1-ED19-4A8D-AFFA-73F07E8FD0D1}" type="presParOf" srcId="{6E470D0A-1275-468B-B649-DB00DC8B0068}" destId="{0881E70E-897D-47AC-B6DA-7539AE106953}" srcOrd="1" destOrd="0" presId="urn:microsoft.com/office/officeart/2005/8/layout/hierarchy1"/>
    <dgm:cxn modelId="{B49CA6AB-66C7-4510-868B-2EA9E06D3199}" type="presParOf" srcId="{0881E70E-897D-47AC-B6DA-7539AE106953}" destId="{12A7CE5A-608E-4BC2-934D-45D932E9CB68}" srcOrd="0" destOrd="0" presId="urn:microsoft.com/office/officeart/2005/8/layout/hierarchy1"/>
    <dgm:cxn modelId="{4609ED78-B91D-4548-9B63-6906845E9698}" type="presParOf" srcId="{0881E70E-897D-47AC-B6DA-7539AE106953}" destId="{DE06A088-ABC6-4F37-8101-D8D65CBB1EE9}" srcOrd="1" destOrd="0" presId="urn:microsoft.com/office/officeart/2005/8/layout/hierarchy1"/>
    <dgm:cxn modelId="{E94E5DB4-1EE6-470F-BE10-A9006A0AA561}" type="presParOf" srcId="{DE06A088-ABC6-4F37-8101-D8D65CBB1EE9}" destId="{DB8C0541-E2A1-4705-9C16-319C92A36ED5}" srcOrd="0" destOrd="0" presId="urn:microsoft.com/office/officeart/2005/8/layout/hierarchy1"/>
    <dgm:cxn modelId="{39131A3C-4B38-4F59-AD81-AA2D9FA17FD3}" type="presParOf" srcId="{DB8C0541-E2A1-4705-9C16-319C92A36ED5}" destId="{380C5CF3-7CE1-4630-ACC4-38A812D60C33}" srcOrd="0" destOrd="0" presId="urn:microsoft.com/office/officeart/2005/8/layout/hierarchy1"/>
    <dgm:cxn modelId="{E6F4449A-B3EA-4B42-848F-AABB702FC358}" type="presParOf" srcId="{DB8C0541-E2A1-4705-9C16-319C92A36ED5}" destId="{ED9B6872-5BB4-4C4A-BB22-460C999E3436}" srcOrd="1" destOrd="0" presId="urn:microsoft.com/office/officeart/2005/8/layout/hierarchy1"/>
    <dgm:cxn modelId="{8BE5720D-7370-4378-9C8D-74E291F44035}" type="presParOf" srcId="{DE06A088-ABC6-4F37-8101-D8D65CBB1EE9}" destId="{11954423-1E23-4344-BCE9-2AA822AFE0CD}" srcOrd="1" destOrd="0" presId="urn:microsoft.com/office/officeart/2005/8/layout/hierarchy1"/>
    <dgm:cxn modelId="{08D308CC-A8C9-4D11-9F6A-A21880E24F54}" type="presParOf" srcId="{0881E70E-897D-47AC-B6DA-7539AE106953}" destId="{7264E36E-1231-408F-A0CA-ACBAB2D80D71}" srcOrd="2" destOrd="0" presId="urn:microsoft.com/office/officeart/2005/8/layout/hierarchy1"/>
    <dgm:cxn modelId="{821FF261-6D8D-4D29-8A82-A6FBAA69C7B6}" type="presParOf" srcId="{0881E70E-897D-47AC-B6DA-7539AE106953}" destId="{23CDF0B1-1A1E-4D23-A780-4E2138C8262A}" srcOrd="3" destOrd="0" presId="urn:microsoft.com/office/officeart/2005/8/layout/hierarchy1"/>
    <dgm:cxn modelId="{B2220456-6888-4F0F-A721-5AA433AC6CB0}" type="presParOf" srcId="{23CDF0B1-1A1E-4D23-A780-4E2138C8262A}" destId="{5CB4AC2D-E0AD-43B7-B5D7-DC2713FCDE6F}" srcOrd="0" destOrd="0" presId="urn:microsoft.com/office/officeart/2005/8/layout/hierarchy1"/>
    <dgm:cxn modelId="{8EFA42D3-441F-4639-875C-2FC8425C918E}" type="presParOf" srcId="{5CB4AC2D-E0AD-43B7-B5D7-DC2713FCDE6F}" destId="{1642EE26-885C-41F4-9B92-E4234220795F}" srcOrd="0" destOrd="0" presId="urn:microsoft.com/office/officeart/2005/8/layout/hierarchy1"/>
    <dgm:cxn modelId="{B02437D1-7FBA-475C-9EA2-53D44436AE55}" type="presParOf" srcId="{5CB4AC2D-E0AD-43B7-B5D7-DC2713FCDE6F}" destId="{FD7DE479-3393-44F6-BFA7-B2E1FE1A9E9F}" srcOrd="1" destOrd="0" presId="urn:microsoft.com/office/officeart/2005/8/layout/hierarchy1"/>
    <dgm:cxn modelId="{DBC8646B-1C5A-4061-B4A7-601CAEDBB77F}" type="presParOf" srcId="{23CDF0B1-1A1E-4D23-A780-4E2138C8262A}" destId="{8049A5D4-91B1-4114-A688-9D73F140C18A}" srcOrd="1" destOrd="0" presId="urn:microsoft.com/office/officeart/2005/8/layout/hierarchy1"/>
    <dgm:cxn modelId="{1C201E92-7CB8-4FE3-977F-0233BE3CE98F}" type="presParOf" srcId="{0881E70E-897D-47AC-B6DA-7539AE106953}" destId="{D9E2FE37-C60D-44C9-885E-A2F68480DE6E}" srcOrd="4" destOrd="0" presId="urn:microsoft.com/office/officeart/2005/8/layout/hierarchy1"/>
    <dgm:cxn modelId="{47E3B602-F9AA-4731-B192-30F5D84F9BF5}" type="presParOf" srcId="{0881E70E-897D-47AC-B6DA-7539AE106953}" destId="{76E08CED-AB63-4D28-8786-50CC1151EF17}" srcOrd="5" destOrd="0" presId="urn:microsoft.com/office/officeart/2005/8/layout/hierarchy1"/>
    <dgm:cxn modelId="{12C41772-C6AE-4FEB-B5BE-E5EE1872B8DE}" type="presParOf" srcId="{76E08CED-AB63-4D28-8786-50CC1151EF17}" destId="{BECAD067-4A95-431D-9919-5461700338B3}" srcOrd="0" destOrd="0" presId="urn:microsoft.com/office/officeart/2005/8/layout/hierarchy1"/>
    <dgm:cxn modelId="{39B0B594-5048-45F0-BBBD-9C4145C0010D}" type="presParOf" srcId="{BECAD067-4A95-431D-9919-5461700338B3}" destId="{2C8E6BA3-53A2-4EEE-B701-B7079F0C7E42}" srcOrd="0" destOrd="0" presId="urn:microsoft.com/office/officeart/2005/8/layout/hierarchy1"/>
    <dgm:cxn modelId="{B859CE4B-45D7-4316-A2A3-D80C28D80693}" type="presParOf" srcId="{BECAD067-4A95-431D-9919-5461700338B3}" destId="{E5833710-A9D8-44C2-A24B-EA366BC10B6D}" srcOrd="1" destOrd="0" presId="urn:microsoft.com/office/officeart/2005/8/layout/hierarchy1"/>
    <dgm:cxn modelId="{D6A3D804-B653-40F7-A340-CB524CB1DD47}" type="presParOf" srcId="{76E08CED-AB63-4D28-8786-50CC1151EF17}" destId="{BE04BE13-E2B3-4F99-8CDD-8BA512EB8A34}" srcOrd="1" destOrd="0" presId="urn:microsoft.com/office/officeart/2005/8/layout/hierarchy1"/>
    <dgm:cxn modelId="{48D06BBE-9E57-4B97-9972-15FBCA59801D}" type="presParOf" srcId="{AB7FC4BE-A395-461C-979D-B9BCCC33D45F}" destId="{0FBD2E2E-A5EE-4EC4-9666-00115D84A257}" srcOrd="2" destOrd="0" presId="urn:microsoft.com/office/officeart/2005/8/layout/hierarchy1"/>
    <dgm:cxn modelId="{B3B28528-14CA-46EB-9E6C-649A814032B5}" type="presParOf" srcId="{AB7FC4BE-A395-461C-979D-B9BCCC33D45F}" destId="{89E804DA-68DB-4668-9C71-23E68894AAF8}" srcOrd="3" destOrd="0" presId="urn:microsoft.com/office/officeart/2005/8/layout/hierarchy1"/>
    <dgm:cxn modelId="{34C13BD4-F478-4B0A-AA41-CCFA4EC6FA77}" type="presParOf" srcId="{89E804DA-68DB-4668-9C71-23E68894AAF8}" destId="{7766565E-8CB6-4E41-99AD-C3D3EF562C02}" srcOrd="0" destOrd="0" presId="urn:microsoft.com/office/officeart/2005/8/layout/hierarchy1"/>
    <dgm:cxn modelId="{FEDEF716-0202-45DE-8EFA-9970CB050451}" type="presParOf" srcId="{7766565E-8CB6-4E41-99AD-C3D3EF562C02}" destId="{8B874778-7763-478C-A3C6-AF1DC32A6480}" srcOrd="0" destOrd="0" presId="urn:microsoft.com/office/officeart/2005/8/layout/hierarchy1"/>
    <dgm:cxn modelId="{2C17CE45-5CCB-42AB-BD9A-F6E94E2BE006}" type="presParOf" srcId="{7766565E-8CB6-4E41-99AD-C3D3EF562C02}" destId="{1B854815-725A-4772-8BC0-030D02B5644F}" srcOrd="1" destOrd="0" presId="urn:microsoft.com/office/officeart/2005/8/layout/hierarchy1"/>
    <dgm:cxn modelId="{EB237E03-0DCC-45C7-882B-52661EC30035}" type="presParOf" srcId="{89E804DA-68DB-4668-9C71-23E68894AAF8}" destId="{3868E35E-9F41-407D-BB44-B8B97559AE65}" srcOrd="1" destOrd="0" presId="urn:microsoft.com/office/officeart/2005/8/layout/hierarchy1"/>
    <dgm:cxn modelId="{2890A934-A895-40B7-A17E-79B84243E36C}" type="presParOf" srcId="{3868E35E-9F41-407D-BB44-B8B97559AE65}" destId="{A20A9D69-0303-4FFA-A9A9-CB1FCDEC02B6}" srcOrd="0" destOrd="0" presId="urn:microsoft.com/office/officeart/2005/8/layout/hierarchy1"/>
    <dgm:cxn modelId="{680ABD6B-47C5-4630-B417-E5C7732468C6}" type="presParOf" srcId="{3868E35E-9F41-407D-BB44-B8B97559AE65}" destId="{9140B781-D9DC-4BCF-96D4-452A08ECBA05}" srcOrd="1" destOrd="0" presId="urn:microsoft.com/office/officeart/2005/8/layout/hierarchy1"/>
    <dgm:cxn modelId="{A27112B4-3955-4747-8E77-B80105D3DEAF}" type="presParOf" srcId="{9140B781-D9DC-4BCF-96D4-452A08ECBA05}" destId="{E016E419-9535-4E1B-AC99-94CE0E8D5AF3}" srcOrd="0" destOrd="0" presId="urn:microsoft.com/office/officeart/2005/8/layout/hierarchy1"/>
    <dgm:cxn modelId="{BC7448C4-74AA-493E-8E16-9A0CE3CC2FEA}" type="presParOf" srcId="{E016E419-9535-4E1B-AC99-94CE0E8D5AF3}" destId="{C2AFDC1B-7D0E-4EA1-8DFD-DCAF3C6913E6}" srcOrd="0" destOrd="0" presId="urn:microsoft.com/office/officeart/2005/8/layout/hierarchy1"/>
    <dgm:cxn modelId="{CECCE0C3-E4B6-4D08-8DBE-6BBC5BD226B5}" type="presParOf" srcId="{E016E419-9535-4E1B-AC99-94CE0E8D5AF3}" destId="{C299DB68-6BDF-4F2C-916C-507D170D2734}" srcOrd="1" destOrd="0" presId="urn:microsoft.com/office/officeart/2005/8/layout/hierarchy1"/>
    <dgm:cxn modelId="{5C07757E-C018-4A1F-AF46-C2EF07AC2823}" type="presParOf" srcId="{9140B781-D9DC-4BCF-96D4-452A08ECBA05}" destId="{79399CA0-7461-4CD5-84D8-F7A2E8FA9CBA}" srcOrd="1" destOrd="0" presId="urn:microsoft.com/office/officeart/2005/8/layout/hierarchy1"/>
    <dgm:cxn modelId="{A31DB3AD-A900-4B9E-94B2-EDC4CB0B8D11}" type="presParOf" srcId="{AB7FC4BE-A395-461C-979D-B9BCCC33D45F}" destId="{F54C8CBE-31BD-4A42-AB29-A0BB801E7C5C}" srcOrd="4" destOrd="0" presId="urn:microsoft.com/office/officeart/2005/8/layout/hierarchy1"/>
    <dgm:cxn modelId="{8FEEF758-74CE-4BDF-95A5-EEC913D91A11}" type="presParOf" srcId="{AB7FC4BE-A395-461C-979D-B9BCCC33D45F}" destId="{CB192B7A-C086-4F12-BE4F-45F069A0B0A8}" srcOrd="5" destOrd="0" presId="urn:microsoft.com/office/officeart/2005/8/layout/hierarchy1"/>
    <dgm:cxn modelId="{2DD646A8-B14C-4655-A377-08C2E0CED2C0}" type="presParOf" srcId="{CB192B7A-C086-4F12-BE4F-45F069A0B0A8}" destId="{F0CBE047-4735-4471-80BC-8CB7171A355B}" srcOrd="0" destOrd="0" presId="urn:microsoft.com/office/officeart/2005/8/layout/hierarchy1"/>
    <dgm:cxn modelId="{3385E6E1-D2FC-44E7-A510-D490B4EA65A4}" type="presParOf" srcId="{F0CBE047-4735-4471-80BC-8CB7171A355B}" destId="{FCAB548E-1D23-40F6-BFC7-A6F106235576}" srcOrd="0" destOrd="0" presId="urn:microsoft.com/office/officeart/2005/8/layout/hierarchy1"/>
    <dgm:cxn modelId="{A8F2C15B-85D5-4359-BCA5-37118D975B38}" type="presParOf" srcId="{F0CBE047-4735-4471-80BC-8CB7171A355B}" destId="{3BE0317F-3789-45A6-BF93-32200FB73A69}" srcOrd="1" destOrd="0" presId="urn:microsoft.com/office/officeart/2005/8/layout/hierarchy1"/>
    <dgm:cxn modelId="{12D33C19-4479-4209-A179-E52C56FD6AA8}" type="presParOf" srcId="{CB192B7A-C086-4F12-BE4F-45F069A0B0A8}" destId="{508C07B4-B7E1-458A-9029-98B4EF95250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2D6CA9-D714-470B-81D7-9AB2683E561E}" type="doc">
      <dgm:prSet loTypeId="urn:microsoft.com/office/officeart/2005/8/layout/venn1" loCatId="relationship" qsTypeId="urn:microsoft.com/office/officeart/2005/8/quickstyle/simple1" qsCatId="simple" csTypeId="urn:microsoft.com/office/officeart/2005/8/colors/colorful1" csCatId="colorful" phldr="1"/>
      <dgm:spPr/>
      <dgm:t>
        <a:bodyPr/>
        <a:lstStyle/>
        <a:p>
          <a:endParaRPr lang="en-US"/>
        </a:p>
      </dgm:t>
    </dgm:pt>
    <dgm:pt modelId="{8977FCB9-8829-49C3-A0B8-FB5BD552EF3A}">
      <dgm:prSet phldrT="[Text]" phldr="0"/>
      <dgm:spPr/>
      <dgm:t>
        <a:bodyPr/>
        <a:lstStyle/>
        <a:p>
          <a:r>
            <a:rPr lang="en-US" dirty="0"/>
            <a:t>Indoor Management Rule</a:t>
          </a:r>
        </a:p>
      </dgm:t>
    </dgm:pt>
    <dgm:pt modelId="{8B875BCA-F25E-4A2D-9CAF-4E9C2919AAC6}" type="parTrans" cxnId="{561BCFD1-18F4-451E-A6A5-F0166ED23197}">
      <dgm:prSet/>
      <dgm:spPr/>
      <dgm:t>
        <a:bodyPr/>
        <a:lstStyle/>
        <a:p>
          <a:endParaRPr lang="en-US"/>
        </a:p>
      </dgm:t>
    </dgm:pt>
    <dgm:pt modelId="{490C117F-0566-4CD2-9430-3886BF412F51}" type="sibTrans" cxnId="{561BCFD1-18F4-451E-A6A5-F0166ED23197}">
      <dgm:prSet/>
      <dgm:spPr/>
      <dgm:t>
        <a:bodyPr/>
        <a:lstStyle/>
        <a:p>
          <a:endParaRPr lang="en-US"/>
        </a:p>
      </dgm:t>
    </dgm:pt>
    <dgm:pt modelId="{27785E4A-296C-43BC-9C83-F61E1815E8E0}">
      <dgm:prSet phldrT="[Text]" phldr="0"/>
      <dgm:spPr/>
      <dgm:t>
        <a:bodyPr/>
        <a:lstStyle/>
        <a:p>
          <a:r>
            <a:rPr lang="en-US" dirty="0"/>
            <a:t>s 25A</a:t>
          </a:r>
        </a:p>
      </dgm:t>
    </dgm:pt>
    <dgm:pt modelId="{369C77BF-CA08-40B1-A27C-9CE9F8A396BF}" type="parTrans" cxnId="{D311A43C-C5F2-402C-B1BA-38FB261EBC97}">
      <dgm:prSet/>
      <dgm:spPr/>
      <dgm:t>
        <a:bodyPr/>
        <a:lstStyle/>
        <a:p>
          <a:endParaRPr lang="en-US"/>
        </a:p>
      </dgm:t>
    </dgm:pt>
    <dgm:pt modelId="{F2DA3670-3F32-4E13-89F1-5D57D9F4DB38}" type="sibTrans" cxnId="{D311A43C-C5F2-402C-B1BA-38FB261EBC97}">
      <dgm:prSet/>
      <dgm:spPr/>
      <dgm:t>
        <a:bodyPr/>
        <a:lstStyle/>
        <a:p>
          <a:endParaRPr lang="en-US"/>
        </a:p>
      </dgm:t>
    </dgm:pt>
    <dgm:pt modelId="{24B3EC12-EDF9-4EE7-B922-483D55028BA8}">
      <dgm:prSet phldrT="[Text]" phldr="0"/>
      <dgm:spPr/>
      <dgm:t>
        <a:bodyPr/>
        <a:lstStyle/>
        <a:p>
          <a:r>
            <a:rPr lang="en-US" dirty="0"/>
            <a:t>s 25B +    s 25C</a:t>
          </a:r>
        </a:p>
      </dgm:t>
    </dgm:pt>
    <dgm:pt modelId="{AC59A5BF-A1E0-446D-B79A-060B9D3D9A55}" type="parTrans" cxnId="{7F6792E4-4EF1-4759-8200-04CB846B37FE}">
      <dgm:prSet/>
      <dgm:spPr/>
      <dgm:t>
        <a:bodyPr/>
        <a:lstStyle/>
        <a:p>
          <a:endParaRPr lang="en-US"/>
        </a:p>
      </dgm:t>
    </dgm:pt>
    <dgm:pt modelId="{C4350E68-1385-4D78-8957-96A59311F8CC}" type="sibTrans" cxnId="{7F6792E4-4EF1-4759-8200-04CB846B37FE}">
      <dgm:prSet/>
      <dgm:spPr/>
      <dgm:t>
        <a:bodyPr/>
        <a:lstStyle/>
        <a:p>
          <a:endParaRPr lang="en-US"/>
        </a:p>
      </dgm:t>
    </dgm:pt>
    <dgm:pt modelId="{D2EC5267-FA81-4176-8331-E6E186E0EB84}" type="pres">
      <dgm:prSet presAssocID="{B42D6CA9-D714-470B-81D7-9AB2683E561E}" presName="compositeShape" presStyleCnt="0">
        <dgm:presLayoutVars>
          <dgm:chMax val="7"/>
          <dgm:dir/>
          <dgm:resizeHandles val="exact"/>
        </dgm:presLayoutVars>
      </dgm:prSet>
      <dgm:spPr/>
    </dgm:pt>
    <dgm:pt modelId="{463DB486-EAEA-434F-916F-ECC319ED3780}" type="pres">
      <dgm:prSet presAssocID="{8977FCB9-8829-49C3-A0B8-FB5BD552EF3A}" presName="circ1" presStyleLbl="vennNode1" presStyleIdx="0" presStyleCnt="3"/>
      <dgm:spPr/>
    </dgm:pt>
    <dgm:pt modelId="{BF4C3DDE-A185-4935-9258-AEBEDE6FE435}" type="pres">
      <dgm:prSet presAssocID="{8977FCB9-8829-49C3-A0B8-FB5BD552EF3A}" presName="circ1Tx" presStyleLbl="revTx" presStyleIdx="0" presStyleCnt="0">
        <dgm:presLayoutVars>
          <dgm:chMax val="0"/>
          <dgm:chPref val="0"/>
          <dgm:bulletEnabled val="1"/>
        </dgm:presLayoutVars>
      </dgm:prSet>
      <dgm:spPr/>
    </dgm:pt>
    <dgm:pt modelId="{A2457BD6-1BCE-4D13-BACD-4EBA7D47F31A}" type="pres">
      <dgm:prSet presAssocID="{27785E4A-296C-43BC-9C83-F61E1815E8E0}" presName="circ2" presStyleLbl="vennNode1" presStyleIdx="1" presStyleCnt="3"/>
      <dgm:spPr/>
    </dgm:pt>
    <dgm:pt modelId="{B40A9ECA-ECDA-4DD0-A1F3-742B17467420}" type="pres">
      <dgm:prSet presAssocID="{27785E4A-296C-43BC-9C83-F61E1815E8E0}" presName="circ2Tx" presStyleLbl="revTx" presStyleIdx="0" presStyleCnt="0">
        <dgm:presLayoutVars>
          <dgm:chMax val="0"/>
          <dgm:chPref val="0"/>
          <dgm:bulletEnabled val="1"/>
        </dgm:presLayoutVars>
      </dgm:prSet>
      <dgm:spPr/>
    </dgm:pt>
    <dgm:pt modelId="{48DDB364-9807-4840-A65F-13AC587D2290}" type="pres">
      <dgm:prSet presAssocID="{24B3EC12-EDF9-4EE7-B922-483D55028BA8}" presName="circ3" presStyleLbl="vennNode1" presStyleIdx="2" presStyleCnt="3"/>
      <dgm:spPr/>
    </dgm:pt>
    <dgm:pt modelId="{4BC45A00-C614-4459-AAFD-253B391B5E30}" type="pres">
      <dgm:prSet presAssocID="{24B3EC12-EDF9-4EE7-B922-483D55028BA8}" presName="circ3Tx" presStyleLbl="revTx" presStyleIdx="0" presStyleCnt="0">
        <dgm:presLayoutVars>
          <dgm:chMax val="0"/>
          <dgm:chPref val="0"/>
          <dgm:bulletEnabled val="1"/>
        </dgm:presLayoutVars>
      </dgm:prSet>
      <dgm:spPr/>
    </dgm:pt>
  </dgm:ptLst>
  <dgm:cxnLst>
    <dgm:cxn modelId="{BD981F12-E3EB-49D8-8BCB-24D97A8D6A46}" type="presOf" srcId="{8977FCB9-8829-49C3-A0B8-FB5BD552EF3A}" destId="{463DB486-EAEA-434F-916F-ECC319ED3780}" srcOrd="0" destOrd="0" presId="urn:microsoft.com/office/officeart/2005/8/layout/venn1"/>
    <dgm:cxn modelId="{F7599039-A412-41BC-AB10-191E9D3E3CF0}" type="presOf" srcId="{8977FCB9-8829-49C3-A0B8-FB5BD552EF3A}" destId="{BF4C3DDE-A185-4935-9258-AEBEDE6FE435}" srcOrd="1" destOrd="0" presId="urn:microsoft.com/office/officeart/2005/8/layout/venn1"/>
    <dgm:cxn modelId="{D311A43C-C5F2-402C-B1BA-38FB261EBC97}" srcId="{B42D6CA9-D714-470B-81D7-9AB2683E561E}" destId="{27785E4A-296C-43BC-9C83-F61E1815E8E0}" srcOrd="1" destOrd="0" parTransId="{369C77BF-CA08-40B1-A27C-9CE9F8A396BF}" sibTransId="{F2DA3670-3F32-4E13-89F1-5D57D9F4DB38}"/>
    <dgm:cxn modelId="{21F25B42-88AD-4F22-9807-8A6D3465AA9A}" type="presOf" srcId="{24B3EC12-EDF9-4EE7-B922-483D55028BA8}" destId="{48DDB364-9807-4840-A65F-13AC587D2290}" srcOrd="0" destOrd="0" presId="urn:microsoft.com/office/officeart/2005/8/layout/venn1"/>
    <dgm:cxn modelId="{B2F9BA8C-9ACF-4E57-9AE5-13E014ECDEB8}" type="presOf" srcId="{24B3EC12-EDF9-4EE7-B922-483D55028BA8}" destId="{4BC45A00-C614-4459-AAFD-253B391B5E30}" srcOrd="1" destOrd="0" presId="urn:microsoft.com/office/officeart/2005/8/layout/venn1"/>
    <dgm:cxn modelId="{C2A863A3-A874-4714-8540-152CE7D4D506}" type="presOf" srcId="{27785E4A-296C-43BC-9C83-F61E1815E8E0}" destId="{A2457BD6-1BCE-4D13-BACD-4EBA7D47F31A}" srcOrd="0" destOrd="0" presId="urn:microsoft.com/office/officeart/2005/8/layout/venn1"/>
    <dgm:cxn modelId="{404687B4-2F91-4B1D-945F-634DF31F1D1E}" type="presOf" srcId="{B42D6CA9-D714-470B-81D7-9AB2683E561E}" destId="{D2EC5267-FA81-4176-8331-E6E186E0EB84}" srcOrd="0" destOrd="0" presId="urn:microsoft.com/office/officeart/2005/8/layout/venn1"/>
    <dgm:cxn modelId="{561BCFD1-18F4-451E-A6A5-F0166ED23197}" srcId="{B42D6CA9-D714-470B-81D7-9AB2683E561E}" destId="{8977FCB9-8829-49C3-A0B8-FB5BD552EF3A}" srcOrd="0" destOrd="0" parTransId="{8B875BCA-F25E-4A2D-9CAF-4E9C2919AAC6}" sibTransId="{490C117F-0566-4CD2-9430-3886BF412F51}"/>
    <dgm:cxn modelId="{7F6792E4-4EF1-4759-8200-04CB846B37FE}" srcId="{B42D6CA9-D714-470B-81D7-9AB2683E561E}" destId="{24B3EC12-EDF9-4EE7-B922-483D55028BA8}" srcOrd="2" destOrd="0" parTransId="{AC59A5BF-A1E0-446D-B79A-060B9D3D9A55}" sibTransId="{C4350E68-1385-4D78-8957-96A59311F8CC}"/>
    <dgm:cxn modelId="{A3839AF5-6C8A-4768-AB54-FF1D46325126}" type="presOf" srcId="{27785E4A-296C-43BC-9C83-F61E1815E8E0}" destId="{B40A9ECA-ECDA-4DD0-A1F3-742B17467420}" srcOrd="1" destOrd="0" presId="urn:microsoft.com/office/officeart/2005/8/layout/venn1"/>
    <dgm:cxn modelId="{5BF8AC6F-5356-4962-8BFE-B8A715E4CB45}" type="presParOf" srcId="{D2EC5267-FA81-4176-8331-E6E186E0EB84}" destId="{463DB486-EAEA-434F-916F-ECC319ED3780}" srcOrd="0" destOrd="0" presId="urn:microsoft.com/office/officeart/2005/8/layout/venn1"/>
    <dgm:cxn modelId="{D876566B-B753-4294-B97E-CAAF070AEFE3}" type="presParOf" srcId="{D2EC5267-FA81-4176-8331-E6E186E0EB84}" destId="{BF4C3DDE-A185-4935-9258-AEBEDE6FE435}" srcOrd="1" destOrd="0" presId="urn:microsoft.com/office/officeart/2005/8/layout/venn1"/>
    <dgm:cxn modelId="{F114C0E2-B99B-4019-BC45-3F9857DEEC2D}" type="presParOf" srcId="{D2EC5267-FA81-4176-8331-E6E186E0EB84}" destId="{A2457BD6-1BCE-4D13-BACD-4EBA7D47F31A}" srcOrd="2" destOrd="0" presId="urn:microsoft.com/office/officeart/2005/8/layout/venn1"/>
    <dgm:cxn modelId="{038B0CAD-ADBD-4BF8-B29F-EC17FA51BD46}" type="presParOf" srcId="{D2EC5267-FA81-4176-8331-E6E186E0EB84}" destId="{B40A9ECA-ECDA-4DD0-A1F3-742B17467420}" srcOrd="3" destOrd="0" presId="urn:microsoft.com/office/officeart/2005/8/layout/venn1"/>
    <dgm:cxn modelId="{4E0CCA5A-584D-469F-8921-55ADC79C4516}" type="presParOf" srcId="{D2EC5267-FA81-4176-8331-E6E186E0EB84}" destId="{48DDB364-9807-4840-A65F-13AC587D2290}" srcOrd="4" destOrd="0" presId="urn:microsoft.com/office/officeart/2005/8/layout/venn1"/>
    <dgm:cxn modelId="{4462DD22-78EE-4C6F-A4DE-60EC069354F6}" type="presParOf" srcId="{D2EC5267-FA81-4176-8331-E6E186E0EB84}" destId="{4BC45A00-C614-4459-AAFD-253B391B5E30}"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4C8CBE-31BD-4A42-AB29-A0BB801E7C5C}">
      <dsp:nvSpPr>
        <dsp:cNvPr id="0" name=""/>
        <dsp:cNvSpPr/>
      </dsp:nvSpPr>
      <dsp:spPr>
        <a:xfrm>
          <a:off x="5824283" y="785777"/>
          <a:ext cx="2339616" cy="359828"/>
        </a:xfrm>
        <a:custGeom>
          <a:avLst/>
          <a:gdLst/>
          <a:ahLst/>
          <a:cxnLst/>
          <a:rect l="0" t="0" r="0" b="0"/>
          <a:pathLst>
            <a:path>
              <a:moveTo>
                <a:pt x="0" y="0"/>
              </a:moveTo>
              <a:lnTo>
                <a:pt x="0" y="245212"/>
              </a:lnTo>
              <a:lnTo>
                <a:pt x="2339616" y="245212"/>
              </a:lnTo>
              <a:lnTo>
                <a:pt x="2339616" y="35982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0A9D69-0303-4FFA-A9A9-CB1FCDEC02B6}">
      <dsp:nvSpPr>
        <dsp:cNvPr id="0" name=""/>
        <dsp:cNvSpPr/>
      </dsp:nvSpPr>
      <dsp:spPr>
        <a:xfrm>
          <a:off x="6606004" y="1931249"/>
          <a:ext cx="91440" cy="359828"/>
        </a:xfrm>
        <a:custGeom>
          <a:avLst/>
          <a:gdLst/>
          <a:ahLst/>
          <a:cxnLst/>
          <a:rect l="0" t="0" r="0" b="0"/>
          <a:pathLst>
            <a:path>
              <a:moveTo>
                <a:pt x="45720" y="0"/>
              </a:moveTo>
              <a:lnTo>
                <a:pt x="45720"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BD2E2E-A5EE-4EC4-9666-00115D84A257}">
      <dsp:nvSpPr>
        <dsp:cNvPr id="0" name=""/>
        <dsp:cNvSpPr/>
      </dsp:nvSpPr>
      <dsp:spPr>
        <a:xfrm>
          <a:off x="5824283" y="785777"/>
          <a:ext cx="827441" cy="359828"/>
        </a:xfrm>
        <a:custGeom>
          <a:avLst/>
          <a:gdLst/>
          <a:ahLst/>
          <a:cxnLst/>
          <a:rect l="0" t="0" r="0" b="0"/>
          <a:pathLst>
            <a:path>
              <a:moveTo>
                <a:pt x="0" y="0"/>
              </a:moveTo>
              <a:lnTo>
                <a:pt x="0" y="245212"/>
              </a:lnTo>
              <a:lnTo>
                <a:pt x="827441" y="245212"/>
              </a:lnTo>
              <a:lnTo>
                <a:pt x="827441" y="35982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E2FE37-C60D-44C9-885E-A2F68480DE6E}">
      <dsp:nvSpPr>
        <dsp:cNvPr id="0" name=""/>
        <dsp:cNvSpPr/>
      </dsp:nvSpPr>
      <dsp:spPr>
        <a:xfrm>
          <a:off x="4240754" y="3076722"/>
          <a:ext cx="1512174" cy="359828"/>
        </a:xfrm>
        <a:custGeom>
          <a:avLst/>
          <a:gdLst/>
          <a:ahLst/>
          <a:cxnLst/>
          <a:rect l="0" t="0" r="0" b="0"/>
          <a:pathLst>
            <a:path>
              <a:moveTo>
                <a:pt x="0" y="0"/>
              </a:moveTo>
              <a:lnTo>
                <a:pt x="0" y="245212"/>
              </a:lnTo>
              <a:lnTo>
                <a:pt x="1512174" y="245212"/>
              </a:lnTo>
              <a:lnTo>
                <a:pt x="1512174"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64E36E-1231-408F-A0CA-ACBAB2D80D71}">
      <dsp:nvSpPr>
        <dsp:cNvPr id="0" name=""/>
        <dsp:cNvSpPr/>
      </dsp:nvSpPr>
      <dsp:spPr>
        <a:xfrm>
          <a:off x="4195034" y="3076722"/>
          <a:ext cx="91440" cy="359828"/>
        </a:xfrm>
        <a:custGeom>
          <a:avLst/>
          <a:gdLst/>
          <a:ahLst/>
          <a:cxnLst/>
          <a:rect l="0" t="0" r="0" b="0"/>
          <a:pathLst>
            <a:path>
              <a:moveTo>
                <a:pt x="45720" y="0"/>
              </a:moveTo>
              <a:lnTo>
                <a:pt x="45720"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A7CE5A-608E-4BC2-934D-45D932E9CB68}">
      <dsp:nvSpPr>
        <dsp:cNvPr id="0" name=""/>
        <dsp:cNvSpPr/>
      </dsp:nvSpPr>
      <dsp:spPr>
        <a:xfrm>
          <a:off x="2728579" y="3076722"/>
          <a:ext cx="1512174" cy="359828"/>
        </a:xfrm>
        <a:custGeom>
          <a:avLst/>
          <a:gdLst/>
          <a:ahLst/>
          <a:cxnLst/>
          <a:rect l="0" t="0" r="0" b="0"/>
          <a:pathLst>
            <a:path>
              <a:moveTo>
                <a:pt x="1512174" y="0"/>
              </a:moveTo>
              <a:lnTo>
                <a:pt x="1512174" y="245212"/>
              </a:lnTo>
              <a:lnTo>
                <a:pt x="0" y="245212"/>
              </a:lnTo>
              <a:lnTo>
                <a:pt x="0"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A30F0F-9D5D-44D6-971B-2D8F6661C751}">
      <dsp:nvSpPr>
        <dsp:cNvPr id="0" name=""/>
        <dsp:cNvSpPr/>
      </dsp:nvSpPr>
      <dsp:spPr>
        <a:xfrm>
          <a:off x="3484667" y="1931249"/>
          <a:ext cx="756087" cy="359828"/>
        </a:xfrm>
        <a:custGeom>
          <a:avLst/>
          <a:gdLst/>
          <a:ahLst/>
          <a:cxnLst/>
          <a:rect l="0" t="0" r="0" b="0"/>
          <a:pathLst>
            <a:path>
              <a:moveTo>
                <a:pt x="0" y="0"/>
              </a:moveTo>
              <a:lnTo>
                <a:pt x="0" y="245212"/>
              </a:lnTo>
              <a:lnTo>
                <a:pt x="756087" y="245212"/>
              </a:lnTo>
              <a:lnTo>
                <a:pt x="756087"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070BA0-D230-49BE-A9CD-B6EC44A140FE}">
      <dsp:nvSpPr>
        <dsp:cNvPr id="0" name=""/>
        <dsp:cNvSpPr/>
      </dsp:nvSpPr>
      <dsp:spPr>
        <a:xfrm>
          <a:off x="2728579" y="1931249"/>
          <a:ext cx="756087" cy="359828"/>
        </a:xfrm>
        <a:custGeom>
          <a:avLst/>
          <a:gdLst/>
          <a:ahLst/>
          <a:cxnLst/>
          <a:rect l="0" t="0" r="0" b="0"/>
          <a:pathLst>
            <a:path>
              <a:moveTo>
                <a:pt x="756087" y="0"/>
              </a:moveTo>
              <a:lnTo>
                <a:pt x="756087" y="245212"/>
              </a:lnTo>
              <a:lnTo>
                <a:pt x="0" y="245212"/>
              </a:lnTo>
              <a:lnTo>
                <a:pt x="0"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606CF5-4C13-466A-83ED-F1AE4990B7DD}">
      <dsp:nvSpPr>
        <dsp:cNvPr id="0" name=""/>
        <dsp:cNvSpPr/>
      </dsp:nvSpPr>
      <dsp:spPr>
        <a:xfrm>
          <a:off x="3484667" y="785777"/>
          <a:ext cx="2339616" cy="359828"/>
        </a:xfrm>
        <a:custGeom>
          <a:avLst/>
          <a:gdLst/>
          <a:ahLst/>
          <a:cxnLst/>
          <a:rect l="0" t="0" r="0" b="0"/>
          <a:pathLst>
            <a:path>
              <a:moveTo>
                <a:pt x="2339616" y="0"/>
              </a:moveTo>
              <a:lnTo>
                <a:pt x="2339616" y="245212"/>
              </a:lnTo>
              <a:lnTo>
                <a:pt x="0" y="245212"/>
              </a:lnTo>
              <a:lnTo>
                <a:pt x="0" y="35982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F0FEF0-66F3-40ED-8038-B50C2DFADBE2}">
      <dsp:nvSpPr>
        <dsp:cNvPr id="0" name=""/>
        <dsp:cNvSpPr/>
      </dsp:nvSpPr>
      <dsp:spPr>
        <a:xfrm>
          <a:off x="5205666" y="133"/>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04CB2A6-CA58-44C7-B813-C782F1419C57}">
      <dsp:nvSpPr>
        <dsp:cNvPr id="0" name=""/>
        <dsp:cNvSpPr/>
      </dsp:nvSpPr>
      <dsp:spPr>
        <a:xfrm>
          <a:off x="5343136" y="130730"/>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Agent’s Authority</a:t>
          </a:r>
        </a:p>
      </dsp:txBody>
      <dsp:txXfrm>
        <a:off x="5366147" y="153741"/>
        <a:ext cx="1191212" cy="739621"/>
      </dsp:txXfrm>
    </dsp:sp>
    <dsp:sp modelId="{E4014ECB-06B0-4485-862A-9C4B09667AE6}">
      <dsp:nvSpPr>
        <dsp:cNvPr id="0" name=""/>
        <dsp:cNvSpPr/>
      </dsp:nvSpPr>
      <dsp:spPr>
        <a:xfrm>
          <a:off x="2866050" y="1145605"/>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3C89F5F-0C33-4769-A714-7A93DD6BD748}">
      <dsp:nvSpPr>
        <dsp:cNvPr id="0" name=""/>
        <dsp:cNvSpPr/>
      </dsp:nvSpPr>
      <dsp:spPr>
        <a:xfrm>
          <a:off x="3003520" y="1276202"/>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Actual Authority</a:t>
          </a:r>
        </a:p>
      </dsp:txBody>
      <dsp:txXfrm>
        <a:off x="3026531" y="1299213"/>
        <a:ext cx="1191212" cy="739621"/>
      </dsp:txXfrm>
    </dsp:sp>
    <dsp:sp modelId="{5A67DA49-F8CF-4145-9329-6B5A9221F853}">
      <dsp:nvSpPr>
        <dsp:cNvPr id="0" name=""/>
        <dsp:cNvSpPr/>
      </dsp:nvSpPr>
      <dsp:spPr>
        <a:xfrm>
          <a:off x="2109962" y="2291078"/>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D2CFD49-508B-4B3B-B2DC-5BD5024793FA}">
      <dsp:nvSpPr>
        <dsp:cNvPr id="0" name=""/>
        <dsp:cNvSpPr/>
      </dsp:nvSpPr>
      <dsp:spPr>
        <a:xfrm>
          <a:off x="2247433" y="2421675"/>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Express</a:t>
          </a:r>
        </a:p>
      </dsp:txBody>
      <dsp:txXfrm>
        <a:off x="2270444" y="2444686"/>
        <a:ext cx="1191212" cy="739621"/>
      </dsp:txXfrm>
    </dsp:sp>
    <dsp:sp modelId="{EC9BAB00-FA13-43E8-98CE-110B2BE72DFA}">
      <dsp:nvSpPr>
        <dsp:cNvPr id="0" name=""/>
        <dsp:cNvSpPr/>
      </dsp:nvSpPr>
      <dsp:spPr>
        <a:xfrm>
          <a:off x="3622137" y="2291078"/>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76CE7CA-69F6-4A0C-94E5-8868E757CCD4}">
      <dsp:nvSpPr>
        <dsp:cNvPr id="0" name=""/>
        <dsp:cNvSpPr/>
      </dsp:nvSpPr>
      <dsp:spPr>
        <a:xfrm>
          <a:off x="3759608" y="2421675"/>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Implied</a:t>
          </a:r>
        </a:p>
      </dsp:txBody>
      <dsp:txXfrm>
        <a:off x="3782619" y="2444686"/>
        <a:ext cx="1191212" cy="739621"/>
      </dsp:txXfrm>
    </dsp:sp>
    <dsp:sp modelId="{380C5CF3-7CE1-4630-ACC4-38A812D60C33}">
      <dsp:nvSpPr>
        <dsp:cNvPr id="0" name=""/>
        <dsp:cNvSpPr/>
      </dsp:nvSpPr>
      <dsp:spPr>
        <a:xfrm>
          <a:off x="2109962" y="3436550"/>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D9B6872-5BB4-4C4A-BB22-460C999E3436}">
      <dsp:nvSpPr>
        <dsp:cNvPr id="0" name=""/>
        <dsp:cNvSpPr/>
      </dsp:nvSpPr>
      <dsp:spPr>
        <a:xfrm>
          <a:off x="2247433" y="3567147"/>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Acquiescence</a:t>
          </a:r>
        </a:p>
      </dsp:txBody>
      <dsp:txXfrm>
        <a:off x="2270444" y="3590158"/>
        <a:ext cx="1191212" cy="739621"/>
      </dsp:txXfrm>
    </dsp:sp>
    <dsp:sp modelId="{1642EE26-885C-41F4-9B92-E4234220795F}">
      <dsp:nvSpPr>
        <dsp:cNvPr id="0" name=""/>
        <dsp:cNvSpPr/>
      </dsp:nvSpPr>
      <dsp:spPr>
        <a:xfrm>
          <a:off x="3622137" y="3436550"/>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D7DE479-3393-44F6-BFA7-B2E1FE1A9E9F}">
      <dsp:nvSpPr>
        <dsp:cNvPr id="0" name=""/>
        <dsp:cNvSpPr/>
      </dsp:nvSpPr>
      <dsp:spPr>
        <a:xfrm>
          <a:off x="3759608" y="3567147"/>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Incidental</a:t>
          </a:r>
        </a:p>
      </dsp:txBody>
      <dsp:txXfrm>
        <a:off x="3782619" y="3590158"/>
        <a:ext cx="1191212" cy="739621"/>
      </dsp:txXfrm>
    </dsp:sp>
    <dsp:sp modelId="{2C8E6BA3-53A2-4EEE-B701-B7079F0C7E42}">
      <dsp:nvSpPr>
        <dsp:cNvPr id="0" name=""/>
        <dsp:cNvSpPr/>
      </dsp:nvSpPr>
      <dsp:spPr>
        <a:xfrm>
          <a:off x="5134312" y="3436550"/>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5833710-A9D8-44C2-A24B-EA366BC10B6D}">
      <dsp:nvSpPr>
        <dsp:cNvPr id="0" name=""/>
        <dsp:cNvSpPr/>
      </dsp:nvSpPr>
      <dsp:spPr>
        <a:xfrm>
          <a:off x="5271783" y="3567147"/>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Usual</a:t>
          </a:r>
        </a:p>
      </dsp:txBody>
      <dsp:txXfrm>
        <a:off x="5294794" y="3590158"/>
        <a:ext cx="1191212" cy="739621"/>
      </dsp:txXfrm>
    </dsp:sp>
    <dsp:sp modelId="{8B874778-7763-478C-A3C6-AF1DC32A6480}">
      <dsp:nvSpPr>
        <dsp:cNvPr id="0" name=""/>
        <dsp:cNvSpPr/>
      </dsp:nvSpPr>
      <dsp:spPr>
        <a:xfrm>
          <a:off x="6033107" y="1145605"/>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B854815-725A-4772-8BC0-030D02B5644F}">
      <dsp:nvSpPr>
        <dsp:cNvPr id="0" name=""/>
        <dsp:cNvSpPr/>
      </dsp:nvSpPr>
      <dsp:spPr>
        <a:xfrm>
          <a:off x="6170578" y="1276202"/>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Apparent Authority</a:t>
          </a:r>
        </a:p>
      </dsp:txBody>
      <dsp:txXfrm>
        <a:off x="6193589" y="1299213"/>
        <a:ext cx="1191212" cy="739621"/>
      </dsp:txXfrm>
    </dsp:sp>
    <dsp:sp modelId="{C2AFDC1B-7D0E-4EA1-8DFD-DCAF3C6913E6}">
      <dsp:nvSpPr>
        <dsp:cNvPr id="0" name=""/>
        <dsp:cNvSpPr/>
      </dsp:nvSpPr>
      <dsp:spPr>
        <a:xfrm>
          <a:off x="5134312" y="2291078"/>
          <a:ext cx="3034823"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299DB68-6BDF-4F2C-916C-507D170D2734}">
      <dsp:nvSpPr>
        <dsp:cNvPr id="0" name=""/>
        <dsp:cNvSpPr/>
      </dsp:nvSpPr>
      <dsp:spPr>
        <a:xfrm>
          <a:off x="5271783" y="2421675"/>
          <a:ext cx="3034823"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(1) Representation (2) Reliance (3) Lack of Notice</a:t>
          </a:r>
        </a:p>
      </dsp:txBody>
      <dsp:txXfrm>
        <a:off x="5294794" y="2444686"/>
        <a:ext cx="2988801" cy="739621"/>
      </dsp:txXfrm>
    </dsp:sp>
    <dsp:sp modelId="{FCAB548E-1D23-40F6-BFC7-A6F106235576}">
      <dsp:nvSpPr>
        <dsp:cNvPr id="0" name=""/>
        <dsp:cNvSpPr/>
      </dsp:nvSpPr>
      <dsp:spPr>
        <a:xfrm>
          <a:off x="7545282" y="1145605"/>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BE0317F-3789-45A6-BF93-32200FB73A69}">
      <dsp:nvSpPr>
        <dsp:cNvPr id="0" name=""/>
        <dsp:cNvSpPr/>
      </dsp:nvSpPr>
      <dsp:spPr>
        <a:xfrm>
          <a:off x="7682752" y="1276202"/>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Ratification</a:t>
          </a:r>
        </a:p>
      </dsp:txBody>
      <dsp:txXfrm>
        <a:off x="7705763" y="1299213"/>
        <a:ext cx="1191212" cy="739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DB486-EAEA-434F-916F-ECC319ED3780}">
      <dsp:nvSpPr>
        <dsp:cNvPr id="0" name=""/>
        <dsp:cNvSpPr/>
      </dsp:nvSpPr>
      <dsp:spPr>
        <a:xfrm>
          <a:off x="1416311" y="46728"/>
          <a:ext cx="2242944" cy="2242944"/>
        </a:xfrm>
        <a:prstGeom prst="ellipse">
          <a:avLst/>
        </a:prstGeom>
        <a:solidFill>
          <a:schemeClr val="accent2">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en-US" sz="2500" kern="1200" dirty="0"/>
            <a:t>Indoor Management Rule</a:t>
          </a:r>
        </a:p>
      </dsp:txBody>
      <dsp:txXfrm>
        <a:off x="1715370" y="439243"/>
        <a:ext cx="1644826" cy="1009325"/>
      </dsp:txXfrm>
    </dsp:sp>
    <dsp:sp modelId="{A2457BD6-1BCE-4D13-BACD-4EBA7D47F31A}">
      <dsp:nvSpPr>
        <dsp:cNvPr id="0" name=""/>
        <dsp:cNvSpPr/>
      </dsp:nvSpPr>
      <dsp:spPr>
        <a:xfrm>
          <a:off x="2225640" y="1448568"/>
          <a:ext cx="2242944" cy="2242944"/>
        </a:xfrm>
        <a:prstGeom prst="ellipse">
          <a:avLst/>
        </a:prstGeom>
        <a:solidFill>
          <a:schemeClr val="accent3">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en-US" sz="2500" kern="1200" dirty="0"/>
            <a:t>s 25A</a:t>
          </a:r>
        </a:p>
      </dsp:txBody>
      <dsp:txXfrm>
        <a:off x="2911608" y="2027995"/>
        <a:ext cx="1345766" cy="1233619"/>
      </dsp:txXfrm>
    </dsp:sp>
    <dsp:sp modelId="{48DDB364-9807-4840-A65F-13AC587D2290}">
      <dsp:nvSpPr>
        <dsp:cNvPr id="0" name=""/>
        <dsp:cNvSpPr/>
      </dsp:nvSpPr>
      <dsp:spPr>
        <a:xfrm>
          <a:off x="606982" y="1448568"/>
          <a:ext cx="2242944" cy="2242944"/>
        </a:xfrm>
        <a:prstGeom prst="ellipse">
          <a:avLst/>
        </a:prstGeom>
        <a:solidFill>
          <a:schemeClr val="accent4">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en-US" sz="2500" kern="1200" dirty="0"/>
            <a:t>s 25B +    s 25C</a:t>
          </a:r>
        </a:p>
      </dsp:txBody>
      <dsp:txXfrm>
        <a:off x="818193" y="2027995"/>
        <a:ext cx="1345766" cy="12336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The distinguishing fact is not the absence of a “formal act” in Freeman, it’s the absence of board-level, mutually communicated consent to K’s authority. In Hely-Hutchinson that consent could be inferred from the board’s sustained, knowing acceptance of the director’s management. In Freeman it could not.</a:t>
            </a:r>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3474185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a:p>
        </p:txBody>
      </p:sp>
    </p:spTree>
    <p:extLst>
      <p:ext uri="{BB962C8B-B14F-4D97-AF65-F5344CB8AC3E}">
        <p14:creationId xmlns:p14="http://schemas.microsoft.com/office/powerpoint/2010/main" val="42725563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68</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345688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9/14/2025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9/14/2025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9/14/2025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9/14/2025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9/14/2025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0" y="9"/>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6. Corporate ACTS AND LIABILITIES (PART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4876"/>
            <a:ext cx="11029615" cy="4355769"/>
          </a:xfrm>
        </p:spPr>
        <p:txBody>
          <a:bodyPr>
            <a:noAutofit/>
          </a:bodyPr>
          <a:lstStyle/>
          <a:p>
            <a:pPr marL="0" lvl="0" indent="0">
              <a:buNone/>
            </a:pPr>
            <a:r>
              <a:rPr lang="en-US" b="1" i="1" dirty="0"/>
              <a:t>Freeman &amp; Lockyer v Buckhurst Park Properties </a:t>
            </a:r>
            <a:r>
              <a:rPr lang="en-US" b="1" dirty="0"/>
              <a:t>[1964] 2 QB 480 </a:t>
            </a:r>
          </a:p>
          <a:p>
            <a:r>
              <a:rPr lang="en-US" b="1" dirty="0"/>
              <a:t>Held: </a:t>
            </a:r>
            <a:r>
              <a:rPr lang="en-US" dirty="0"/>
              <a:t>On the facts, there was no actual authority: “to confer actual authority would have required not merely the silent acquiescence of the individual members of the board, but the communication by words or conduct of their respective consents to one another and to K.” This was absent.</a:t>
            </a:r>
          </a:p>
          <a:p>
            <a:r>
              <a:rPr lang="en-SG" dirty="0"/>
              <a:t>“Actual authority and apparent authority are quite independent of one another. Generally they co-exist and coincide, but either may exist without the other and their respective scopes may be different.” </a:t>
            </a:r>
          </a:p>
          <a:p>
            <a:r>
              <a:rPr lang="en-SG" dirty="0"/>
              <a:t>NB: </a:t>
            </a:r>
            <a:r>
              <a:rPr lang="en-US" dirty="0"/>
              <a:t>In </a:t>
            </a:r>
            <a:r>
              <a:rPr lang="en-US" i="1" dirty="0"/>
              <a:t>Freeman</a:t>
            </a:r>
            <a:r>
              <a:rPr lang="en-US" dirty="0"/>
              <a:t>, the company’s articles allowed the board of directors, acting collectively as a board, to appoint a managing director. While Mr. Kapoor was never appointed by a board resolution, Diplock LJ </a:t>
            </a:r>
            <a:r>
              <a:rPr lang="en-US" b="1" i="1" dirty="0"/>
              <a:t>expressly said the board could have created actual authority “without a formal resolution”; the problem was that there was no collective, communicated assent by the board to K acting with those powers.</a:t>
            </a:r>
          </a:p>
          <a:p>
            <a:r>
              <a:rPr lang="en-US" i="1" dirty="0"/>
              <a:t>C.f. </a:t>
            </a:r>
            <a:r>
              <a:rPr lang="en-US" dirty="0"/>
              <a:t>In a case in </a:t>
            </a:r>
            <a:r>
              <a:rPr lang="en-US" i="1" dirty="0"/>
              <a:t>Hely-Hutchinson</a:t>
            </a:r>
            <a:r>
              <a:rPr lang="en-US" dirty="0"/>
              <a:t> (similar to </a:t>
            </a:r>
            <a:r>
              <a:rPr lang="en-US" i="1" dirty="0"/>
              <a:t>SPP</a:t>
            </a:r>
            <a:r>
              <a:rPr lang="en-US" dirty="0"/>
              <a:t>), the purported agent, Mr. Richards, was the chairman and acted as the de facto chief executive, entering into major contracts on the company's behalf over many months. The evidence </a:t>
            </a:r>
            <a:r>
              <a:rPr lang="en-US" b="1" i="1" dirty="0"/>
              <a:t>showed a course of dealing making the chairman a de facto managing director: he repeatedly committed the company, reported back, and the board knew and acquiesced</a:t>
            </a:r>
            <a:r>
              <a:rPr lang="en-US" dirty="0"/>
              <a:t>. That ongoing practice amounted to implied actual authority (an internal consensus), not mere passivity.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2601626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Representation</a:t>
            </a:r>
          </a:p>
          <a:p>
            <a:r>
              <a:rPr lang="en-US" sz="2000" dirty="0"/>
              <a:t>Representations as to an agent’s authority may be via words or conduct (express representation)</a:t>
            </a:r>
          </a:p>
          <a:p>
            <a:pPr lvl="1"/>
            <a:r>
              <a:rPr lang="en-US" sz="1800" dirty="0"/>
              <a:t>How does this differ from actual authority? Representation can arise vis-à-vis 3P even if the evidence provided is a forgery. E.g. Forged Board Resolution presented by MD vis-à-vis 3P contractor.</a:t>
            </a:r>
          </a:p>
          <a:p>
            <a:r>
              <a:rPr lang="en-US" sz="2000" dirty="0"/>
              <a:t>Representations as to an agent’s authority may be implied by a course of dealing between the parties/the principal’s prior conduct.</a:t>
            </a:r>
          </a:p>
          <a:p>
            <a:pPr lvl="1"/>
            <a:r>
              <a:rPr lang="en-US" sz="1800" dirty="0"/>
              <a:t>E.g. Board is aware the corporate agent is contracting with third parties outside of its actual authority and does nothing to stop it. Board may be representing to 3Ps that agent has authority to contract (</a:t>
            </a:r>
            <a:r>
              <a:rPr lang="en-US" sz="1800" i="1" dirty="0"/>
              <a:t>Freeman</a:t>
            </a:r>
            <a:r>
              <a:rPr lang="en-US" sz="1800" dirty="0"/>
              <a:t>).</a:t>
            </a:r>
          </a:p>
          <a:p>
            <a:pPr lvl="1"/>
            <a:r>
              <a:rPr lang="en-US" sz="1800" b="1" i="1" dirty="0"/>
              <a:t>Contrast:</a:t>
            </a:r>
            <a:r>
              <a:rPr lang="en-US" sz="1800" i="1" dirty="0"/>
              <a:t> </a:t>
            </a:r>
            <a:r>
              <a:rPr lang="en-US" sz="1800" dirty="0"/>
              <a:t>Actual authority arising via acquiescence. Former cannot arise in the context of forged documents (</a:t>
            </a:r>
            <a:r>
              <a:rPr lang="en-US" sz="1800" i="1" dirty="0"/>
              <a:t>Lovett v Carson Country Homes Ltd </a:t>
            </a:r>
            <a:r>
              <a:rPr lang="en-US" sz="1800" dirty="0"/>
              <a:t>[2009] 2 BCLC 196).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3138391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Representation</a:t>
            </a:r>
          </a:p>
          <a:p>
            <a:r>
              <a:rPr lang="en-US" sz="2000" dirty="0"/>
              <a:t>Representations as to an agent’s authority can arise from appointing a person to a particular position.</a:t>
            </a:r>
          </a:p>
          <a:p>
            <a:pPr lvl="1"/>
            <a:r>
              <a:rPr lang="en-US" sz="1800" dirty="0"/>
              <a:t>Evidence concerning these representations can overlap (almost completely) with evidence concerning </a:t>
            </a:r>
            <a:r>
              <a:rPr lang="en-US" sz="1800" i="1" dirty="0"/>
              <a:t>usual</a:t>
            </a:r>
            <a:r>
              <a:rPr lang="en-US" sz="1800" dirty="0"/>
              <a:t> (actual) authority.</a:t>
            </a:r>
          </a:p>
          <a:p>
            <a:r>
              <a:rPr lang="en-US" sz="2000" dirty="0"/>
              <a:t>Since the company is an artificial legal entity, we are presupposing here that the representation arises from an </a:t>
            </a:r>
            <a:r>
              <a:rPr lang="en-US" sz="2000" i="1" dirty="0"/>
              <a:t>organ</a:t>
            </a:r>
            <a:r>
              <a:rPr lang="en-US" sz="2000" dirty="0"/>
              <a:t> of the company or a person vested with </a:t>
            </a:r>
            <a:r>
              <a:rPr lang="en-US" sz="2000" i="1" dirty="0"/>
              <a:t>actual authority </a:t>
            </a:r>
            <a:r>
              <a:rPr lang="en-US" sz="2000" dirty="0"/>
              <a:t>to make such representations.</a:t>
            </a:r>
          </a:p>
          <a:p>
            <a:pPr lvl="1"/>
            <a:r>
              <a:rPr lang="en-US" sz="1800" dirty="0"/>
              <a:t>Tjio et al. “The authority to make such representations is itself an act of management, and is… typically conferred upon the company’s board of directors or their appointed delegates.”</a:t>
            </a:r>
          </a:p>
          <a:p>
            <a:pPr lvl="1"/>
            <a:r>
              <a:rPr lang="en-US" sz="1800" dirty="0"/>
              <a:t>But what if the </a:t>
            </a:r>
            <a:r>
              <a:rPr lang="en-US" sz="1800" i="1" dirty="0"/>
              <a:t>agent himself </a:t>
            </a:r>
            <a:r>
              <a:rPr lang="en-US" sz="1800" dirty="0"/>
              <a:t>is suggesting that he has the actual authority to contract on behalf of the principal?</a:t>
            </a:r>
          </a:p>
          <a:p>
            <a:pPr lvl="1"/>
            <a:r>
              <a:rPr lang="en-US" sz="1800" dirty="0"/>
              <a:t>Agent tells 3P “I am authorized [on behalf of company X] to contract with you”.</a:t>
            </a:r>
          </a:p>
          <a:p>
            <a:endParaRPr lang="en-US" sz="22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2756387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Representation</a:t>
            </a:r>
          </a:p>
          <a:p>
            <a:r>
              <a:rPr lang="en-US" sz="2000" dirty="0"/>
              <a:t>Ans: As a general rule, there is no “self-</a:t>
            </a:r>
            <a:r>
              <a:rPr lang="en-GB" sz="2000" dirty="0"/>
              <a:t>authorising</a:t>
            </a:r>
            <a:r>
              <a:rPr lang="en-US" sz="2000" dirty="0"/>
              <a:t> agent” in agency law.</a:t>
            </a:r>
          </a:p>
          <a:p>
            <a:pPr lvl="1"/>
            <a:r>
              <a:rPr lang="en-US" sz="1800" i="1" dirty="0"/>
              <a:t>Freeman &amp; Lockyer</a:t>
            </a:r>
            <a:r>
              <a:rPr lang="en-US" sz="1800" dirty="0"/>
              <a:t>: “where the agent whose 'apparent' authority the contractor relies has no 'actual' authority from the corporation to enter into a particular kind of contract with the contractor on behalf of the corporation, </a:t>
            </a:r>
            <a:r>
              <a:rPr lang="en-US" sz="1800" b="1" i="1" dirty="0"/>
              <a:t>the contractor cannot rely upon the agent's own representation as to his actual authority. He can rely only upon a representation by a person or persons who have actual authority to manage or conduct that part of the business of the corporation to which the contract relates</a:t>
            </a:r>
            <a:r>
              <a:rPr lang="en-US" sz="1800" dirty="0"/>
              <a:t>”.</a:t>
            </a:r>
          </a:p>
          <a:p>
            <a:r>
              <a:rPr lang="en-US" sz="2000" dirty="0"/>
              <a:t>The leading decision illustrating the application of this rule is </a:t>
            </a:r>
            <a:r>
              <a:rPr lang="en-US" sz="2000" i="1" dirty="0"/>
              <a:t>Armagas Ltd v Mundogas SA </a:t>
            </a:r>
            <a:r>
              <a:rPr lang="en-US" sz="2000" dirty="0"/>
              <a:t>('</a:t>
            </a:r>
            <a:r>
              <a:rPr lang="en-US" sz="2000" i="1" dirty="0"/>
              <a:t>The Ocean Frost</a:t>
            </a:r>
            <a:r>
              <a:rPr lang="en-US" sz="2000" dirty="0"/>
              <a:t>') [1986] 1 AC 717.</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2912458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sz="2000" b="1" i="1" dirty="0"/>
              <a:t>Armagas Ltd v Mundogas SA </a:t>
            </a:r>
            <a:r>
              <a:rPr lang="en-US" sz="2000" b="1" dirty="0"/>
              <a:t>('</a:t>
            </a:r>
            <a:r>
              <a:rPr lang="en-US" sz="2000" b="1" i="1" dirty="0"/>
              <a:t>The Ocean Frost</a:t>
            </a:r>
            <a:r>
              <a:rPr lang="en-US" sz="2000" b="1" dirty="0"/>
              <a:t>') [1986] 1 AC 717. </a:t>
            </a:r>
            <a:endParaRPr lang="en-US" sz="2000" b="1" i="1" dirty="0"/>
          </a:p>
          <a:p>
            <a:r>
              <a:rPr lang="en-US" sz="2000" b="1" dirty="0"/>
              <a:t>Facts: </a:t>
            </a:r>
            <a:r>
              <a:rPr lang="en-US" sz="2000" dirty="0" err="1"/>
              <a:t>Armagas</a:t>
            </a:r>
            <a:r>
              <a:rPr lang="en-US" sz="2000" dirty="0"/>
              <a:t> [</a:t>
            </a:r>
            <a:r>
              <a:rPr lang="en-US" sz="2000" i="1" dirty="0"/>
              <a:t>the 3P</a:t>
            </a:r>
            <a:r>
              <a:rPr lang="en-US" sz="2000" dirty="0"/>
              <a:t>] negotiated to buy a ship from Mundogas (MSA) [</a:t>
            </a:r>
            <a:r>
              <a:rPr lang="en-US" sz="2000" i="1" dirty="0"/>
              <a:t>the principal</a:t>
            </a:r>
            <a:r>
              <a:rPr lang="en-US" sz="2000" dirty="0"/>
              <a:t>]. It would only do so if MSA entered into a charter where MSA agreed to hire the vessel for 3 years. The sale was brokered by an agent, J, who communicated with M [</a:t>
            </a:r>
            <a:r>
              <a:rPr lang="en-US" sz="2000" i="1" dirty="0"/>
              <a:t>the agent</a:t>
            </a:r>
            <a:r>
              <a:rPr lang="en-US" sz="2000" dirty="0"/>
              <a:t>], MSA’s Vice President (transportation), on the sale. M told J that MSA would only enter into a 1 year charterparty. J offered M a bribe, and M, accepting the bribe, signed a 3 year charterparty with Armagas. That was never sent to MSA. MSA returned the ship after 1 year. Armagas thought the charterparty was for 3 years (while MSA thought it was for 1) and sued MSA for breach of contract. Armagas argued that M had either implied actual authority or apparent authority to sign the 3 year charterparty on MSA’s behalf. </a:t>
            </a:r>
          </a:p>
          <a:p>
            <a:pPr marL="0" lv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81430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090007"/>
            <a:ext cx="11029615" cy="4355769"/>
          </a:xfrm>
        </p:spPr>
        <p:txBody>
          <a:bodyPr>
            <a:noAutofit/>
          </a:bodyPr>
          <a:lstStyle/>
          <a:p>
            <a:pPr marL="0" lvl="0" indent="0">
              <a:buNone/>
            </a:pPr>
            <a:r>
              <a:rPr lang="en-US" sz="2000" b="1" i="1" dirty="0"/>
              <a:t>Armagas Ltd v Mundogas SA </a:t>
            </a:r>
            <a:r>
              <a:rPr lang="en-US" sz="2000" b="1" dirty="0"/>
              <a:t>('</a:t>
            </a:r>
            <a:r>
              <a:rPr lang="en-US" sz="2000" b="1" i="1" dirty="0"/>
              <a:t>The Ocean Frost</a:t>
            </a:r>
            <a:r>
              <a:rPr lang="en-US" sz="2000" b="1" dirty="0"/>
              <a:t>') [1986] 1 AC 717. </a:t>
            </a:r>
            <a:endParaRPr lang="en-US" sz="2000" b="1" i="1" dirty="0"/>
          </a:p>
          <a:p>
            <a:r>
              <a:rPr lang="en-US" sz="2000" b="1" dirty="0"/>
              <a:t>Held: </a:t>
            </a:r>
            <a:r>
              <a:rPr lang="en-US" sz="2000" dirty="0"/>
              <a:t>Although M was appointed as MSA’s agent in relation to the sale of the vessel, that position (regarding the sale of the vessel) </a:t>
            </a:r>
            <a:r>
              <a:rPr lang="en-US" sz="2000" i="1" dirty="0"/>
              <a:t>did not carry any usual or customary authority to sign a 3 year charterparty.</a:t>
            </a:r>
          </a:p>
          <a:p>
            <a:pPr lvl="1"/>
            <a:r>
              <a:rPr lang="en-US" sz="1800" dirty="0"/>
              <a:t>Thus, no actual authority on the facts of the case.</a:t>
            </a:r>
          </a:p>
          <a:p>
            <a:r>
              <a:rPr lang="en-US" sz="2000" dirty="0"/>
              <a:t>There was no representation by MSA or its (actual) authorized agents that M had such authority to do so.</a:t>
            </a:r>
          </a:p>
          <a:p>
            <a:pPr lvl="1"/>
            <a:r>
              <a:rPr lang="en-US" sz="1800" dirty="0"/>
              <a:t>Thus, without more, no apparent authority on the facts of the case as well.</a:t>
            </a:r>
          </a:p>
          <a:p>
            <a:r>
              <a:rPr lang="en-US" sz="2000" dirty="0"/>
              <a:t>The only representation was made by M himself regarding this authority. Since it was not a representation by the defendant's responsible management, MSA was not bound by the 3 year charterparty.</a:t>
            </a:r>
          </a:p>
          <a:p>
            <a:pPr marL="0" lv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2061362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274001"/>
            <a:ext cx="11029615" cy="4355769"/>
          </a:xfrm>
        </p:spPr>
        <p:txBody>
          <a:bodyPr>
            <a:noAutofit/>
          </a:bodyPr>
          <a:lstStyle/>
          <a:p>
            <a:pPr marL="0" lvl="0" indent="0">
              <a:buNone/>
            </a:pPr>
            <a:r>
              <a:rPr lang="en-US" sz="2000" b="1" i="1" dirty="0"/>
              <a:t>Armagas Ltd v Mundogas SA </a:t>
            </a:r>
            <a:r>
              <a:rPr lang="en-US" sz="2000" b="1" dirty="0"/>
              <a:t>('</a:t>
            </a:r>
            <a:r>
              <a:rPr lang="en-US" sz="2000" b="1" i="1" dirty="0"/>
              <a:t>The Ocean Frost</a:t>
            </a:r>
            <a:r>
              <a:rPr lang="en-US" sz="2000" b="1" dirty="0"/>
              <a:t>') [1986] 1 AC 717. </a:t>
            </a:r>
            <a:endParaRPr lang="en-US" sz="2000" b="1" i="1" dirty="0"/>
          </a:p>
          <a:p>
            <a:r>
              <a:rPr lang="en-US" sz="2000" b="1" dirty="0"/>
              <a:t>Held (as dicta): </a:t>
            </a:r>
            <a:r>
              <a:rPr lang="en-US" sz="2000" dirty="0"/>
              <a:t>Lord Keith distinguished between general (apparent) authority and specific (apparent) authority.</a:t>
            </a:r>
            <a:endParaRPr lang="en-US" sz="2000" i="1" dirty="0"/>
          </a:p>
          <a:p>
            <a:r>
              <a:rPr lang="en-US" sz="2000" dirty="0"/>
              <a:t>General (apparent) authority: principal has placed the agent in a position which the outside world generally regards as carrying (actual) authority to enter into transactions of the kind in question.</a:t>
            </a:r>
          </a:p>
          <a:p>
            <a:pPr lvl="1"/>
            <a:r>
              <a:rPr lang="en-US" sz="1800" dirty="0"/>
              <a:t>Recall: Representations as to an agent’s authority can arise from appointing a person to a particular position.</a:t>
            </a:r>
          </a:p>
          <a:p>
            <a:r>
              <a:rPr lang="en-US" sz="2000" dirty="0"/>
              <a:t>Specific (apparent) authority: agent may have no general authority to carry out a transaction, but principal can nevertheless represent to 3P that the agent has (actual) authority to carry out </a:t>
            </a:r>
            <a:r>
              <a:rPr lang="en-US" sz="2000" b="1" i="1" dirty="0"/>
              <a:t>this particular transaction</a:t>
            </a:r>
            <a:r>
              <a:rPr lang="en-US" sz="2000" dirty="0"/>
              <a:t>.</a:t>
            </a:r>
          </a:p>
          <a:p>
            <a:r>
              <a:rPr lang="en-US" sz="2000" dirty="0"/>
              <a:t>Lord Keith thought that the latter was very rare and unusual.</a:t>
            </a:r>
          </a:p>
          <a:p>
            <a:pPr lvl="1"/>
            <a:r>
              <a:rPr lang="en-US" sz="1800" dirty="0"/>
              <a:t>This point is relevant because we will contrast the decision in The Ocean Frost with that of </a:t>
            </a:r>
            <a:r>
              <a:rPr lang="en-US" sz="1800" i="1" dirty="0"/>
              <a:t>First Energy UK Ltd v Hungarian International Bank</a:t>
            </a:r>
            <a:r>
              <a:rPr lang="en-US" sz="1800" dirty="0"/>
              <a:t> (1993) BCLC 1409.</a:t>
            </a:r>
          </a:p>
          <a:p>
            <a:pPr marL="0" lv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193629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sz="2000" b="1" i="1" dirty="0"/>
              <a:t>Armagas Ltd v Mundogas SA </a:t>
            </a:r>
            <a:r>
              <a:rPr lang="en-US" sz="2000" b="1" dirty="0"/>
              <a:t>('</a:t>
            </a:r>
            <a:r>
              <a:rPr lang="en-US" sz="2000" b="1" i="1" dirty="0"/>
              <a:t>The Ocean Frost</a:t>
            </a:r>
            <a:r>
              <a:rPr lang="en-US" sz="2000" b="1" dirty="0"/>
              <a:t>') [1986] 1 AC 717. </a:t>
            </a:r>
            <a:endParaRPr lang="en-US" sz="2000" b="1" i="1" dirty="0"/>
          </a:p>
          <a:p>
            <a:r>
              <a:rPr lang="en-US" sz="2000" dirty="0"/>
              <a:t>“...</a:t>
            </a:r>
            <a:r>
              <a:rPr lang="en-US" sz="2000" b="1" i="1" dirty="0"/>
              <a:t>no representation by Mr. Magelssen can help Armagas</a:t>
            </a:r>
            <a:r>
              <a:rPr lang="en-US" sz="2000" dirty="0"/>
              <a:t>. They must be in a position to found upon </a:t>
            </a:r>
            <a:r>
              <a:rPr lang="en-US" sz="2000" b="1" i="1" dirty="0"/>
              <a:t>some relevant representation by the responsible management of Mundogas as to Mr. Magelssen's authority</a:t>
            </a:r>
            <a:r>
              <a:rPr lang="en-US" sz="2000" dirty="0"/>
              <a:t>: </a:t>
            </a:r>
            <a:r>
              <a:rPr lang="en-US" sz="2000" i="1" dirty="0"/>
              <a:t>Freeman &amp; Lockyer v. Buckhurst Park Properties (Mangal) Ltd. </a:t>
            </a:r>
            <a:r>
              <a:rPr lang="en-US" sz="2000" dirty="0"/>
              <a:t>[1964] 2 Q.B. 480, 505 per Diplock L.J. Counsel for Armagas sought to </a:t>
            </a:r>
            <a:r>
              <a:rPr lang="en-US" sz="2000" i="1" dirty="0"/>
              <a:t>find such a representation in the appointment of Mr. Magelssen as vice-president (transportation) and chartering manager, the circumstance that he had some general authority to enter into charterparties</a:t>
            </a:r>
            <a:r>
              <a:rPr lang="en-US" sz="2000" dirty="0"/>
              <a:t> and that on two previous occasions he had entered into charterparties, with the specific approval of Mundogas conveyed by him, which were beyond his ostensible general authority, and the fact that it would have been unreasonable to expect Armagas to obtain direct confirmation from Mundogas of its approval, particularly in view of the shortness of time.”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1372347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sz="2000" b="1" i="1" dirty="0"/>
              <a:t>Armagas Ltd v Mundogas SA </a:t>
            </a:r>
            <a:r>
              <a:rPr lang="en-US" sz="2000" b="1" dirty="0"/>
              <a:t>('</a:t>
            </a:r>
            <a:r>
              <a:rPr lang="en-US" sz="2000" b="1" i="1" dirty="0"/>
              <a:t>The Ocean Frost</a:t>
            </a:r>
            <a:r>
              <a:rPr lang="en-US" sz="2000" b="1" dirty="0"/>
              <a:t>') [1986] 1 AC 717. </a:t>
            </a:r>
            <a:endParaRPr lang="en-US" sz="2000" b="1" i="1" dirty="0"/>
          </a:p>
          <a:p>
            <a:r>
              <a:rPr lang="en-US" sz="2000" dirty="0"/>
              <a:t>“But the nature of Mr. Magelssen's appointment </a:t>
            </a:r>
            <a:r>
              <a:rPr lang="en-US" sz="2000" b="1" i="1" dirty="0"/>
              <a:t>was </a:t>
            </a:r>
            <a:r>
              <a:rPr lang="en-US" sz="2000" b="1" i="1" u="sng" dirty="0"/>
              <a:t>known</a:t>
            </a:r>
            <a:r>
              <a:rPr lang="en-US" sz="2000" b="1" i="1" dirty="0"/>
              <a:t> not to carry general authority to conclude a charterparty such as this one</a:t>
            </a:r>
            <a:r>
              <a:rPr lang="en-US" sz="2000" i="1" dirty="0"/>
              <a:t>…</a:t>
            </a:r>
            <a:r>
              <a:rPr lang="en-US" sz="2000" dirty="0"/>
              <a:t>”</a:t>
            </a:r>
          </a:p>
          <a:p>
            <a:pPr lvl="1"/>
            <a:r>
              <a:rPr lang="en-US" sz="1800" dirty="0"/>
              <a:t>So it was held, as a finding of fact, that the appointment of M as the VP of transportation did not imply that he had the authority to conclude charterparty transaction on his own.</a:t>
            </a:r>
          </a:p>
          <a:p>
            <a:r>
              <a:rPr lang="en-US" sz="2000" dirty="0"/>
              <a:t>“the two previous transactions referred to, though known to Mr. Johannesen the fellow conspirator, were not known to Mr. Jensen or Mr. Dannesboe (the principals), and the difficulty of obtaining confirmation from Mundogas is irrelevant.”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1413598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sz="2000" b="1" i="1" dirty="0"/>
              <a:t>Armagas Ltd v Mundogas SA </a:t>
            </a:r>
            <a:r>
              <a:rPr lang="en-US" sz="2000" b="1" dirty="0"/>
              <a:t>('</a:t>
            </a:r>
            <a:r>
              <a:rPr lang="en-US" sz="2000" b="1" i="1" dirty="0"/>
              <a:t>The Ocean Frost</a:t>
            </a:r>
            <a:r>
              <a:rPr lang="en-US" sz="2000" b="1" dirty="0"/>
              <a:t>') [1986] 1 AC 717. </a:t>
            </a:r>
            <a:endParaRPr lang="en-US" sz="2000" b="1" i="1" dirty="0"/>
          </a:p>
          <a:p>
            <a:r>
              <a:rPr lang="en-US" sz="2000" dirty="0"/>
              <a:t>“It is possible to envisage circumstances which might give rise to a case of ostensible specific authority to enter into a particular transaction, </a:t>
            </a:r>
            <a:r>
              <a:rPr lang="en-US" sz="2000" b="1" i="1" dirty="0"/>
              <a:t>but such cases must be very rare and unusual</a:t>
            </a:r>
            <a:r>
              <a:rPr lang="en-US" sz="2000" dirty="0"/>
              <a:t>. </a:t>
            </a:r>
            <a:r>
              <a:rPr lang="en-US" sz="2000" i="1" dirty="0"/>
              <a:t>Ex hypothesi </a:t>
            </a:r>
            <a:r>
              <a:rPr lang="en-US" sz="2000" dirty="0"/>
              <a:t>the contractor knows that the agent has no general authority to enter into the transaction, as was the position here. </a:t>
            </a:r>
            <a:r>
              <a:rPr lang="en-US" sz="2000" b="1" i="1" dirty="0"/>
              <a:t>The principal might conceivably inform the contractor that, in relation to a transaction which to the contractor's knowledge required the specific approval of the principal, he could rely on the agent to enter into the transaction only if such approval had been given. In such a situation, if the agent entered into the transaction without approval, the principal might be estopped from denying that it had been given.</a:t>
            </a:r>
            <a:r>
              <a:rPr lang="en-US" sz="2000" dirty="0"/>
              <a:t> But it is very difficult to envisage circumstances in which the estoppel could arise from conduct only in relation to a one-off transaction such as this one was.”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6890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Corporate acts and liabilities</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dirty="0"/>
              <a:t>Rules of Attribution</a:t>
            </a:r>
          </a:p>
          <a:p>
            <a:r>
              <a:rPr lang="en-US" dirty="0"/>
              <a:t>Corporate Contracting</a:t>
            </a:r>
          </a:p>
          <a:p>
            <a:pPr lvl="1"/>
            <a:r>
              <a:rPr lang="en-US" sz="1800" dirty="0"/>
              <a:t>Corporate Capacity	</a:t>
            </a:r>
          </a:p>
          <a:p>
            <a:pPr lvl="1"/>
            <a:r>
              <a:rPr lang="en-US" sz="1800" dirty="0"/>
              <a:t>Authority</a:t>
            </a:r>
          </a:p>
          <a:p>
            <a:r>
              <a:rPr lang="en-US" dirty="0"/>
              <a:t>Corporate Capacity</a:t>
            </a:r>
          </a:p>
          <a:p>
            <a:pPr lvl="1"/>
            <a:r>
              <a:rPr lang="en-US" sz="1800" dirty="0"/>
              <a:t>Objects Clause and the </a:t>
            </a:r>
            <a:r>
              <a:rPr lang="en-US" sz="1800" i="1" dirty="0"/>
              <a:t>Ultra Vires </a:t>
            </a:r>
            <a:r>
              <a:rPr lang="en-US" sz="1800" dirty="0"/>
              <a:t>Doctrine</a:t>
            </a:r>
          </a:p>
          <a:p>
            <a:pPr lvl="1"/>
            <a:r>
              <a:rPr lang="en-US" sz="1800" dirty="0"/>
              <a:t>Defining Corporate Capacity</a:t>
            </a:r>
          </a:p>
          <a:p>
            <a:pPr lvl="1"/>
            <a:r>
              <a:rPr lang="en-US" sz="1800" dirty="0"/>
              <a:t>S 25 and its impact on the </a:t>
            </a:r>
            <a:r>
              <a:rPr lang="en-US" sz="1800" i="1" dirty="0"/>
              <a:t>Ultra Vires </a:t>
            </a:r>
            <a:r>
              <a:rPr lang="en-US" sz="1800" dirty="0"/>
              <a:t>Doctrine</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Representation</a:t>
            </a:r>
          </a:p>
          <a:p>
            <a:r>
              <a:rPr lang="en-US" sz="2000" dirty="0"/>
              <a:t>Recall that </a:t>
            </a:r>
            <a:r>
              <a:rPr lang="en-US" sz="2000" i="1" dirty="0"/>
              <a:t>The Ocean Frost </a:t>
            </a:r>
            <a:r>
              <a:rPr lang="en-US" sz="2000" dirty="0"/>
              <a:t>suggests that there can be no “self-authorising agent” in agency law.</a:t>
            </a:r>
          </a:p>
          <a:p>
            <a:r>
              <a:rPr lang="en-US" sz="2000" dirty="0"/>
              <a:t>However, the question arises as to whether an agent can be authorised to communicate his/her principal’s approval.</a:t>
            </a:r>
          </a:p>
          <a:p>
            <a:pPr lvl="1"/>
            <a:r>
              <a:rPr lang="en-US" sz="1800" dirty="0"/>
              <a:t>Thus, although an agent cannot represent his/her own actual authority, it is argued that he/she may be authorized to communicate </a:t>
            </a:r>
            <a:r>
              <a:rPr lang="en-US" sz="1800" b="1" i="1" dirty="0"/>
              <a:t>the principal’s approval of the transaction</a:t>
            </a:r>
            <a:r>
              <a:rPr lang="en-US" sz="1800" dirty="0"/>
              <a:t>.</a:t>
            </a:r>
          </a:p>
          <a:p>
            <a:pPr lvl="1"/>
            <a:r>
              <a:rPr lang="en-US" sz="1800" dirty="0"/>
              <a:t>Note that if the principal </a:t>
            </a:r>
            <a:r>
              <a:rPr lang="en-US" sz="1800" i="1" dirty="0"/>
              <a:t>actually agrees </a:t>
            </a:r>
            <a:r>
              <a:rPr lang="en-US" sz="1800" dirty="0"/>
              <a:t>to the transaction, then there is </a:t>
            </a:r>
            <a:r>
              <a:rPr lang="en-US" sz="1800" i="1" dirty="0"/>
              <a:t>actual authority/consent insofar as the transaction itself is concerned.</a:t>
            </a:r>
          </a:p>
          <a:p>
            <a:pPr lvl="1"/>
            <a:r>
              <a:rPr lang="en-US" sz="1800" dirty="0"/>
              <a:t>E.g. Company secretary has </a:t>
            </a:r>
            <a:r>
              <a:rPr lang="en-US" sz="1800" i="1" dirty="0"/>
              <a:t>no actual authority to bind the company contractually</a:t>
            </a:r>
            <a:r>
              <a:rPr lang="en-US" sz="1800" dirty="0"/>
              <a:t>, but the board of directors does. When the board of directors approve a given transaction, can they ask the company’s secretary to </a:t>
            </a:r>
            <a:r>
              <a:rPr lang="en-US" sz="1800" i="1" dirty="0"/>
              <a:t>convey their approval as to the transaction </a:t>
            </a:r>
            <a:r>
              <a:rPr lang="en-US" sz="1800" dirty="0"/>
              <a:t>(instead of conveying it themselves)? Ans: Yes. Company secretary acts as a mere “conduit” or “channel” of information.</a:t>
            </a:r>
          </a:p>
          <a:p>
            <a:pPr lvl="1"/>
            <a:r>
              <a:rPr lang="en-US" sz="1800" dirty="0"/>
              <a:t>What if the secretary forges the board’s resolution? Here there is no actual authority in relation to the principal’s approval of the transaction AND the transaction itself. But can there be apparent authority?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3965120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A8BF2-0F97-42AC-AC2E-9F85E808A6D9}"/>
              </a:ext>
            </a:extLst>
          </p:cNvPr>
          <p:cNvSpPr>
            <a:spLocks noGrp="1"/>
          </p:cNvSpPr>
          <p:nvPr>
            <p:ph type="title"/>
          </p:nvPr>
        </p:nvSpPr>
        <p:spPr/>
        <p:txBody>
          <a:bodyPr/>
          <a:lstStyle/>
          <a:p>
            <a:r>
              <a:rPr lang="en-US" dirty="0"/>
              <a:t>apparent authority</a:t>
            </a:r>
            <a:endParaRPr lang="en-GB" dirty="0"/>
          </a:p>
        </p:txBody>
      </p:sp>
      <p:sp>
        <p:nvSpPr>
          <p:cNvPr id="3" name="Content Placeholder 2">
            <a:extLst>
              <a:ext uri="{FF2B5EF4-FFF2-40B4-BE49-F238E27FC236}">
                <a16:creationId xmlns:a16="http://schemas.microsoft.com/office/drawing/2014/main" id="{1B8B3C6E-6A4C-4CEB-B801-09AD00ACF8C4}"/>
              </a:ext>
            </a:extLst>
          </p:cNvPr>
          <p:cNvSpPr>
            <a:spLocks noGrp="1"/>
          </p:cNvSpPr>
          <p:nvPr>
            <p:ph idx="1"/>
          </p:nvPr>
        </p:nvSpPr>
        <p:spPr>
          <a:xfrm>
            <a:off x="430652" y="1767376"/>
            <a:ext cx="11029615" cy="1393468"/>
          </a:xfrm>
        </p:spPr>
        <p:txBody>
          <a:bodyPr>
            <a:normAutofit/>
          </a:bodyPr>
          <a:lstStyle/>
          <a:p>
            <a:pPr marL="0" indent="0">
              <a:buNone/>
            </a:pPr>
            <a:r>
              <a:rPr lang="en-GB" b="1" dirty="0"/>
              <a:t>Representation</a:t>
            </a:r>
          </a:p>
          <a:p>
            <a:r>
              <a:rPr lang="en-GB" dirty="0"/>
              <a:t>‘Splitting’/‘Separating’ the Issue</a:t>
            </a:r>
          </a:p>
        </p:txBody>
      </p:sp>
      <p:sp>
        <p:nvSpPr>
          <p:cNvPr id="4" name="Slide Number Placeholder 3">
            <a:extLst>
              <a:ext uri="{FF2B5EF4-FFF2-40B4-BE49-F238E27FC236}">
                <a16:creationId xmlns:a16="http://schemas.microsoft.com/office/drawing/2014/main" id="{1542AAD8-A206-4941-9AB3-B26D749328C8}"/>
              </a:ext>
            </a:extLst>
          </p:cNvPr>
          <p:cNvSpPr>
            <a:spLocks noGrp="1"/>
          </p:cNvSpPr>
          <p:nvPr>
            <p:ph type="sldNum" sz="quarter" idx="12"/>
          </p:nvPr>
        </p:nvSpPr>
        <p:spPr/>
        <p:txBody>
          <a:bodyPr/>
          <a:lstStyle/>
          <a:p>
            <a:fld id="{7128DA7F-F6FE-453F-B8BB-1900E7257DA6}" type="slidenum">
              <a:rPr lang="en-US" smtClean="0"/>
              <a:t>21</a:t>
            </a:fld>
            <a:endParaRPr lang="en-US" dirty="0"/>
          </a:p>
        </p:txBody>
      </p:sp>
      <p:sp>
        <p:nvSpPr>
          <p:cNvPr id="5" name="Rectangle: Rounded Corners 4">
            <a:extLst>
              <a:ext uri="{FF2B5EF4-FFF2-40B4-BE49-F238E27FC236}">
                <a16:creationId xmlns:a16="http://schemas.microsoft.com/office/drawing/2014/main" id="{B130B976-090B-440A-B1E6-1EA6E7C624B2}"/>
              </a:ext>
            </a:extLst>
          </p:cNvPr>
          <p:cNvSpPr/>
          <p:nvPr/>
        </p:nvSpPr>
        <p:spPr>
          <a:xfrm>
            <a:off x="4789449" y="3033132"/>
            <a:ext cx="2570356" cy="903249"/>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dirty="0"/>
              <a:t>Authority in relation to a transaction</a:t>
            </a:r>
          </a:p>
        </p:txBody>
      </p:sp>
      <p:sp>
        <p:nvSpPr>
          <p:cNvPr id="6" name="Rectangle: Rounded Corners 5">
            <a:extLst>
              <a:ext uri="{FF2B5EF4-FFF2-40B4-BE49-F238E27FC236}">
                <a16:creationId xmlns:a16="http://schemas.microsoft.com/office/drawing/2014/main" id="{49E287D8-05D4-497A-83E9-80FEF0D73A47}"/>
              </a:ext>
            </a:extLst>
          </p:cNvPr>
          <p:cNvSpPr/>
          <p:nvPr/>
        </p:nvSpPr>
        <p:spPr>
          <a:xfrm>
            <a:off x="2219093" y="4741128"/>
            <a:ext cx="2570356" cy="903249"/>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GB" sz="1450" dirty="0"/>
              <a:t>Authority to conduct transaction on own/</a:t>
            </a:r>
          </a:p>
          <a:p>
            <a:pPr algn="ctr"/>
            <a:r>
              <a:rPr lang="en-GB" sz="1450" dirty="0"/>
              <a:t>Authority to approve the transaction</a:t>
            </a:r>
          </a:p>
        </p:txBody>
      </p:sp>
      <p:sp>
        <p:nvSpPr>
          <p:cNvPr id="7" name="Rectangle: Rounded Corners 6">
            <a:extLst>
              <a:ext uri="{FF2B5EF4-FFF2-40B4-BE49-F238E27FC236}">
                <a16:creationId xmlns:a16="http://schemas.microsoft.com/office/drawing/2014/main" id="{DB3A59FD-3620-407F-A1E6-91DE5EC82F7B}"/>
              </a:ext>
            </a:extLst>
          </p:cNvPr>
          <p:cNvSpPr/>
          <p:nvPr/>
        </p:nvSpPr>
        <p:spPr>
          <a:xfrm>
            <a:off x="7359805" y="4741127"/>
            <a:ext cx="2570356" cy="903249"/>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GB" dirty="0"/>
              <a:t>Authority to represent to 3Ps the principal’s approval</a:t>
            </a:r>
          </a:p>
        </p:txBody>
      </p:sp>
      <p:cxnSp>
        <p:nvCxnSpPr>
          <p:cNvPr id="9" name="Straight Arrow Connector 8">
            <a:extLst>
              <a:ext uri="{FF2B5EF4-FFF2-40B4-BE49-F238E27FC236}">
                <a16:creationId xmlns:a16="http://schemas.microsoft.com/office/drawing/2014/main" id="{921CCA8D-9907-42A2-A6B5-AFD0FD0FB863}"/>
              </a:ext>
            </a:extLst>
          </p:cNvPr>
          <p:cNvCxnSpPr>
            <a:stCxn id="5" idx="2"/>
            <a:endCxn id="6" idx="0"/>
          </p:cNvCxnSpPr>
          <p:nvPr/>
        </p:nvCxnSpPr>
        <p:spPr>
          <a:xfrm flipH="1">
            <a:off x="3504271" y="3936381"/>
            <a:ext cx="2570356" cy="8047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DA2E391-DDD1-47E0-805B-44F10C9EC9D5}"/>
              </a:ext>
            </a:extLst>
          </p:cNvPr>
          <p:cNvCxnSpPr>
            <a:stCxn id="5" idx="2"/>
            <a:endCxn id="7" idx="0"/>
          </p:cNvCxnSpPr>
          <p:nvPr/>
        </p:nvCxnSpPr>
        <p:spPr>
          <a:xfrm>
            <a:off x="6074627" y="3936381"/>
            <a:ext cx="2570356" cy="8047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4860FDD-73E1-40B9-9376-56F82728D1FF}"/>
              </a:ext>
            </a:extLst>
          </p:cNvPr>
          <p:cNvSpPr txBox="1"/>
          <p:nvPr/>
        </p:nvSpPr>
        <p:spPr>
          <a:xfrm>
            <a:off x="1890912" y="5846287"/>
            <a:ext cx="3226717" cy="369332"/>
          </a:xfrm>
          <a:prstGeom prst="rect">
            <a:avLst/>
          </a:prstGeom>
          <a:noFill/>
        </p:spPr>
        <p:txBody>
          <a:bodyPr wrap="none" rtlCol="0">
            <a:spAutoFit/>
          </a:bodyPr>
          <a:lstStyle/>
          <a:p>
            <a:r>
              <a:rPr lang="en-GB" dirty="0"/>
              <a:t>Can be both actual and apparent</a:t>
            </a:r>
          </a:p>
        </p:txBody>
      </p:sp>
      <p:sp>
        <p:nvSpPr>
          <p:cNvPr id="13" name="TextBox 12">
            <a:extLst>
              <a:ext uri="{FF2B5EF4-FFF2-40B4-BE49-F238E27FC236}">
                <a16:creationId xmlns:a16="http://schemas.microsoft.com/office/drawing/2014/main" id="{A25F829D-B897-4CAE-A646-29B62C812306}"/>
              </a:ext>
            </a:extLst>
          </p:cNvPr>
          <p:cNvSpPr txBox="1"/>
          <p:nvPr/>
        </p:nvSpPr>
        <p:spPr>
          <a:xfrm>
            <a:off x="7074373" y="5846287"/>
            <a:ext cx="3724930" cy="646331"/>
          </a:xfrm>
          <a:prstGeom prst="rect">
            <a:avLst/>
          </a:prstGeom>
          <a:noFill/>
        </p:spPr>
        <p:txBody>
          <a:bodyPr wrap="none" rtlCol="0">
            <a:spAutoFit/>
          </a:bodyPr>
          <a:lstStyle/>
          <a:p>
            <a:pPr marL="285750" indent="-285750">
              <a:buFont typeface="Arial" panose="020B0604020202020204" pitchFamily="34" charset="0"/>
              <a:buChar char="•"/>
            </a:pPr>
            <a:r>
              <a:rPr lang="en-GB" dirty="0"/>
              <a:t>Can be actual (company secretary)</a:t>
            </a:r>
          </a:p>
          <a:p>
            <a:pPr marL="285750" indent="-285750">
              <a:buFont typeface="Arial" panose="020B0604020202020204" pitchFamily="34" charset="0"/>
              <a:buChar char="•"/>
            </a:pPr>
            <a:r>
              <a:rPr lang="en-GB" dirty="0"/>
              <a:t>Can it be apparent?</a:t>
            </a:r>
          </a:p>
        </p:txBody>
      </p:sp>
    </p:spTree>
    <p:extLst>
      <p:ext uri="{BB962C8B-B14F-4D97-AF65-F5344CB8AC3E}">
        <p14:creationId xmlns:p14="http://schemas.microsoft.com/office/powerpoint/2010/main" val="2004869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Representation</a:t>
            </a:r>
          </a:p>
          <a:p>
            <a:r>
              <a:rPr lang="en-US" sz="2000" dirty="0"/>
              <a:t>Despite </a:t>
            </a:r>
            <a:r>
              <a:rPr lang="en-US" sz="2000" i="1" dirty="0"/>
              <a:t>The Ocean Frost</a:t>
            </a:r>
            <a:r>
              <a:rPr lang="en-US" sz="2000" dirty="0"/>
              <a:t>, subsequent courts have held that an agent’s authority to represent facts </a:t>
            </a:r>
            <a:r>
              <a:rPr lang="en-US" sz="2000" b="1" i="1" dirty="0"/>
              <a:t>may exist apart from his/her authority to transact.</a:t>
            </a:r>
          </a:p>
          <a:p>
            <a:pPr lvl="1"/>
            <a:r>
              <a:rPr lang="en-US" sz="1800" dirty="0"/>
              <a:t>Recall that in </a:t>
            </a:r>
            <a:r>
              <a:rPr lang="en-US" sz="1800" i="1" dirty="0"/>
              <a:t>The Ocean Frost</a:t>
            </a:r>
            <a:r>
              <a:rPr lang="en-US" sz="1800" dirty="0"/>
              <a:t>, M had </a:t>
            </a:r>
            <a:r>
              <a:rPr lang="en-US" sz="1800" i="1" dirty="0"/>
              <a:t>no actual or apparent authority</a:t>
            </a:r>
            <a:r>
              <a:rPr lang="en-US" sz="1800" dirty="0"/>
              <a:t> to enter into the disputed transaction on behalf of MSA. Why?</a:t>
            </a:r>
          </a:p>
          <a:p>
            <a:r>
              <a:rPr lang="en-US" sz="2000" dirty="0"/>
              <a:t>A leading decision illustrating the application of this separation is </a:t>
            </a:r>
            <a:r>
              <a:rPr lang="en-US" sz="2000" i="1" dirty="0"/>
              <a:t>First Energy UK Ltd v Hungarian International Bank </a:t>
            </a:r>
            <a:r>
              <a:rPr lang="en-US" sz="2000" dirty="0"/>
              <a:t>(1993) BCLC 1409.</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3530930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sz="2000" b="1" i="1" dirty="0"/>
              <a:t>First Energy UK Ltd v Hungarian International Bank </a:t>
            </a:r>
            <a:r>
              <a:rPr lang="en-US" sz="2000" b="1" dirty="0"/>
              <a:t>(1993) BCLC 1409</a:t>
            </a:r>
          </a:p>
          <a:p>
            <a:r>
              <a:rPr lang="en-US" sz="2000" b="1" dirty="0"/>
              <a:t>Facts: </a:t>
            </a:r>
            <a:r>
              <a:rPr lang="en-US" sz="2000" dirty="0"/>
              <a:t>J [the agent] was a branch manager of a bank [the principal]. He had no authority to grant a facility (i.e. ad hoc financing), which T [the 3P] was aware of. Subsequently, however, J offered the facility, implying that he was authorised by the head office. Ultimately, the facility was not approved by the bank. The bank denied that it was bound by J’s offer.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548124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1152"/>
            <a:ext cx="11029615" cy="4355769"/>
          </a:xfrm>
        </p:spPr>
        <p:txBody>
          <a:bodyPr>
            <a:noAutofit/>
          </a:bodyPr>
          <a:lstStyle/>
          <a:p>
            <a:pPr marL="0" lvl="0" indent="0">
              <a:buNone/>
            </a:pPr>
            <a:r>
              <a:rPr lang="en-US" sz="2000" b="1" i="1" dirty="0"/>
              <a:t>First Energy UK Ltd v Hungarian International Bank </a:t>
            </a:r>
            <a:r>
              <a:rPr lang="en-US" sz="2000" b="1" dirty="0"/>
              <a:t>(1993) BCLC 1409</a:t>
            </a:r>
          </a:p>
          <a:p>
            <a:r>
              <a:rPr lang="en-US" sz="2000" b="1" dirty="0"/>
              <a:t>Held: </a:t>
            </a:r>
            <a:r>
              <a:rPr lang="en-US" sz="2000" dirty="0"/>
              <a:t>English CA found that J was nevertheless clothed with the apparent authority to communicate the bank’s approval of the transaction. </a:t>
            </a:r>
          </a:p>
          <a:p>
            <a:r>
              <a:rPr lang="en-US" sz="2000" dirty="0"/>
              <a:t>This authority was </a:t>
            </a:r>
            <a:r>
              <a:rPr lang="en-US" sz="2000" b="1" i="1" dirty="0"/>
              <a:t>inferred from his position as the highest-ranking personnel at the branch</a:t>
            </a:r>
            <a:r>
              <a:rPr lang="en-US" sz="2000" dirty="0"/>
              <a:t>. </a:t>
            </a:r>
          </a:p>
          <a:p>
            <a:r>
              <a:rPr lang="en-US" sz="2000" dirty="0"/>
              <a:t>No conceptual incongruity in holding that an agent without any transactional authority may still have the authority to inform outsiders of the principal’s authority.</a:t>
            </a:r>
          </a:p>
          <a:p>
            <a:r>
              <a:rPr lang="en-US" sz="2000" dirty="0"/>
              <a:t>Thus, it was reasonable for T to have formed the view that J was authorised to inform outsiders (i.e. 3Ps) of the principal’s authority. </a:t>
            </a:r>
          </a:p>
          <a:p>
            <a:r>
              <a:rPr lang="en-US" sz="2000" dirty="0"/>
              <a:t>To hold otherwise would be commercially unrealistic for it would mean that the bank’s customers </a:t>
            </a:r>
            <a:r>
              <a:rPr lang="en-US" sz="2000" i="1" dirty="0"/>
              <a:t>could not rely on the representations of even the most senior personnel of the branch but would always be required to check with the London office</a:t>
            </a:r>
            <a:r>
              <a:rPr lang="en-US" sz="2000" dirty="0"/>
              <a:t>, which would defeat the purpose of setting up a branch office in the first place.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3996174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sz="2000" b="1" i="1" dirty="0"/>
              <a:t>First Energy UK Ltd v Hungarian International Bank </a:t>
            </a:r>
            <a:r>
              <a:rPr lang="en-US" sz="2000" b="1" dirty="0"/>
              <a:t>(1993) BCLC 1409</a:t>
            </a:r>
          </a:p>
          <a:p>
            <a:r>
              <a:rPr lang="en-US" sz="2000" dirty="0"/>
              <a:t>Per Steyn LJ : “Secondly, it sometimes means that the </a:t>
            </a:r>
            <a:r>
              <a:rPr lang="en-US" sz="2000" i="1" dirty="0"/>
              <a:t>principal’s conduct in clothing the agent with the trappings of authority was such as to induce a third party to rely on the existence of the agency</a:t>
            </a:r>
            <a:r>
              <a:rPr lang="en-US" sz="2000" dirty="0"/>
              <a:t>. The issue in the present case is one of usual authority in the second sense.”</a:t>
            </a:r>
          </a:p>
          <a:p>
            <a:r>
              <a:rPr lang="en-US" sz="2000" dirty="0"/>
              <a:t>“The issue in the present case relates to the existence of a general apparent authority </a:t>
            </a:r>
            <a:r>
              <a:rPr lang="en-US" sz="2000" i="1" dirty="0"/>
              <a:t>arising from the position in which HIB had placed Mr. Jamison</a:t>
            </a:r>
            <a:r>
              <a:rPr lang="en-US" sz="2000" dirty="0"/>
              <a:t>. Secondly, it is relevant to note that Lord Keith (in </a:t>
            </a:r>
            <a:r>
              <a:rPr lang="en-US" sz="2000" i="1" dirty="0"/>
              <a:t>The Ocean Frost</a:t>
            </a:r>
            <a:r>
              <a:rPr lang="en-US" sz="2000" dirty="0"/>
              <a:t>) was careful not to say that as a matter of law an apparent authority to communicate approval can never arise where there is no authority in the agent on his own to enter into the transaction.”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3024153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b="1" i="1" dirty="0"/>
              <a:t>First Energy UK Ltd v Hungarian International Bank </a:t>
            </a:r>
            <a:r>
              <a:rPr lang="en-US" b="1" dirty="0"/>
              <a:t>(1993) BCLC 1409</a:t>
            </a:r>
          </a:p>
          <a:p>
            <a:r>
              <a:rPr lang="en-US" dirty="0"/>
              <a:t>“It seems to me that </a:t>
            </a:r>
            <a:r>
              <a:rPr lang="en-US" b="1" i="1" dirty="0"/>
              <a:t>the law recognises that in modern commerce an agent who has no apparent authority to conclude a particular transaction may sometimes be clothed with apparent authority to make representations of fact. </a:t>
            </a:r>
            <a:r>
              <a:rPr lang="en-US" dirty="0"/>
              <a:t>The level at which such apparent authority could be found to exist may vary and generalisation will be unhelpful. But let me take the concrete example of a company secretary…”</a:t>
            </a:r>
          </a:p>
          <a:p>
            <a:r>
              <a:rPr lang="en-US" dirty="0"/>
              <a:t>“In </a:t>
            </a:r>
            <a:r>
              <a:rPr lang="en-US" i="1" dirty="0"/>
              <a:t>Panorama Developments (Guildford) Ltd v. Fidelis Furnishing Fabrics Ltd </a:t>
            </a:r>
            <a:r>
              <a:rPr lang="en-US" dirty="0"/>
              <a:t>[1971] 2 Q.B. 711 it was recognised that the managerial functions of a company secretary are today far greater than they once were. Mr Ponting was HIB’s company secretary. He attended negotiations in July. </a:t>
            </a:r>
            <a:r>
              <a:rPr lang="en-US" b="1" i="1" dirty="0"/>
              <a:t>If he had been asked for a resolution of the board of directors of HIB approving the transaction, and if he had in error sent a document purporting to be such a resolution, it is surely possible, depending on the evidence, that he might have acted within his apparent authority by virtue of his position as company secretary. </a:t>
            </a:r>
            <a:r>
              <a:rPr lang="en-US" dirty="0"/>
              <a:t>That would be so </a:t>
            </a:r>
            <a:r>
              <a:rPr lang="en-US" b="1" i="1" dirty="0"/>
              <a:t>despite the fact that he plainly had no apparent authority to sanction the transaction.</a:t>
            </a:r>
            <a:r>
              <a:rPr lang="en-US" dirty="0"/>
              <a:t> My reason for this tentative view is that a company secretary is known to be the employee specifically charged with keeping the minutes of board meetings”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3052506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000803"/>
            <a:ext cx="11029615" cy="4355769"/>
          </a:xfrm>
        </p:spPr>
        <p:txBody>
          <a:bodyPr>
            <a:noAutofit/>
          </a:bodyPr>
          <a:lstStyle/>
          <a:p>
            <a:pPr marL="0" lvl="0" indent="0">
              <a:buNone/>
            </a:pPr>
            <a:r>
              <a:rPr lang="en-US" sz="2000" b="1" i="1" dirty="0"/>
              <a:t>First Energy UK Ltd v Hungarian International Bank </a:t>
            </a:r>
            <a:r>
              <a:rPr lang="en-US" sz="2000" b="1" dirty="0"/>
              <a:t>(1993) BCLC 1409</a:t>
            </a:r>
          </a:p>
          <a:p>
            <a:r>
              <a:rPr lang="en-US" sz="2000" dirty="0"/>
              <a:t>“Confining myself strictly to a situation of a merchant bank or a trading bank, such as HIB, I take the view that it would be unrealistic to assert the contrary. </a:t>
            </a:r>
            <a:r>
              <a:rPr lang="en-US" sz="2000" b="1" i="1" dirty="0"/>
              <a:t>And the reason is that in accordance with the general understanding in commerce the managing director and general manager of such a bank is clothed with a general actual or apparent authority to convey such information. </a:t>
            </a:r>
            <a:r>
              <a:rPr lang="en-US" sz="2000" dirty="0"/>
              <a:t>It would be absurd to suggest that the third party should seek information from the board of directors as a whole…”</a:t>
            </a:r>
          </a:p>
          <a:p>
            <a:r>
              <a:rPr lang="en-US" sz="2000" dirty="0"/>
              <a:t>“I have come to the conclusion, on the particular facts of this case, that Mr Jamison’s position as senior manager in Manchester was such that he was clothed with ostensible authority to communicate that head office approval had been given for the facility set out in the 2nd August letter. </a:t>
            </a:r>
            <a:r>
              <a:rPr lang="en-US" sz="2000" b="1" i="1" dirty="0"/>
              <a:t>Although his status was below that of a managing director or general manager, it was nevertheless considerable. And, in the circumstances of this case, the idea that First Energy should have checked with the managing director in London whether HIB had approved the transaction seems unreal</a:t>
            </a:r>
            <a:r>
              <a:rPr lang="en-US" sz="20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2582899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28</a:t>
            </a:fld>
            <a:endParaRPr lang="en-US"/>
          </a:p>
        </p:txBody>
      </p:sp>
      <p:sp>
        <p:nvSpPr>
          <p:cNvPr id="8" name="Rectangle 7">
            <a:extLst>
              <a:ext uri="{FF2B5EF4-FFF2-40B4-BE49-F238E27FC236}">
                <a16:creationId xmlns:a16="http://schemas.microsoft.com/office/drawing/2014/main" id="{F7D91641-835E-4A87-BAE9-863F60781F4D}"/>
              </a:ext>
            </a:extLst>
          </p:cNvPr>
          <p:cNvSpPr/>
          <p:nvPr/>
        </p:nvSpPr>
        <p:spPr>
          <a:xfrm>
            <a:off x="5854071" y="3766340"/>
            <a:ext cx="4846881" cy="48438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4B2857E-0AF1-44E2-BCD6-226E962B91DF}"/>
              </a:ext>
            </a:extLst>
          </p:cNvPr>
          <p:cNvSpPr/>
          <p:nvPr/>
        </p:nvSpPr>
        <p:spPr>
          <a:xfrm>
            <a:off x="958885" y="3766340"/>
            <a:ext cx="4873204" cy="4843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5A9B5C2-168A-4A99-9741-0BFD12D3E634}"/>
              </a:ext>
            </a:extLst>
          </p:cNvPr>
          <p:cNvCxnSpPr>
            <a:cxnSpLocks/>
            <a:stCxn id="7" idx="2"/>
            <a:endCxn id="11" idx="0"/>
          </p:cNvCxnSpPr>
          <p:nvPr/>
        </p:nvCxnSpPr>
        <p:spPr>
          <a:xfrm flipH="1">
            <a:off x="2998285" y="4250724"/>
            <a:ext cx="397202" cy="705812"/>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9370C3-1177-4CFD-9358-AC9AFA8C9E55}"/>
              </a:ext>
            </a:extLst>
          </p:cNvPr>
          <p:cNvSpPr txBox="1"/>
          <p:nvPr/>
        </p:nvSpPr>
        <p:spPr>
          <a:xfrm>
            <a:off x="539701" y="4956536"/>
            <a:ext cx="4917167" cy="1569660"/>
          </a:xfrm>
          <a:prstGeom prst="rect">
            <a:avLst/>
          </a:prstGeom>
          <a:noFill/>
          <a:ln>
            <a:solidFill>
              <a:schemeClr val="tx1"/>
            </a:solidFill>
          </a:ln>
        </p:spPr>
        <p:txBody>
          <a:bodyPr wrap="square" rtlCol="0">
            <a:spAutoFit/>
          </a:bodyPr>
          <a:lstStyle/>
          <a:p>
            <a:r>
              <a:rPr lang="en-US" sz="1600" b="1" dirty="0"/>
              <a:t>Representative Act</a:t>
            </a:r>
          </a:p>
          <a:p>
            <a:pPr marL="285750" indent="-285750">
              <a:buFontTx/>
              <a:buChar char="-"/>
            </a:pPr>
            <a:r>
              <a:rPr lang="en-US" sz="1600" dirty="0"/>
              <a:t>What is the representative act at hand?</a:t>
            </a:r>
          </a:p>
          <a:p>
            <a:pPr marL="285750" indent="-285750">
              <a:buFontTx/>
              <a:buChar char="-"/>
            </a:pPr>
            <a:r>
              <a:rPr lang="en-US" sz="1600" dirty="0"/>
              <a:t>In many cases on apparent authority like </a:t>
            </a:r>
            <a:r>
              <a:rPr lang="en-US" sz="1600" i="1" dirty="0"/>
              <a:t>First Energy</a:t>
            </a:r>
            <a:r>
              <a:rPr lang="en-US" sz="1600" dirty="0"/>
              <a:t>, the representative act is made from the principal company to the 3P by virtue of </a:t>
            </a:r>
            <a:r>
              <a:rPr lang="en-US" sz="1600" b="1" i="1" dirty="0"/>
              <a:t>the appointment of the agent to a certain position</a:t>
            </a:r>
            <a:r>
              <a:rPr lang="en-US" sz="1600" dirty="0"/>
              <a:t>.</a:t>
            </a:r>
          </a:p>
        </p:txBody>
      </p:sp>
      <p:sp>
        <p:nvSpPr>
          <p:cNvPr id="12" name="Right Brace 11">
            <a:extLst>
              <a:ext uri="{FF2B5EF4-FFF2-40B4-BE49-F238E27FC236}">
                <a16:creationId xmlns:a16="http://schemas.microsoft.com/office/drawing/2014/main" id="{C41BE9E7-7B2F-46C6-8F34-51A7EEA469CA}"/>
              </a:ext>
            </a:extLst>
          </p:cNvPr>
          <p:cNvSpPr/>
          <p:nvPr/>
        </p:nvSpPr>
        <p:spPr>
          <a:xfrm rot="16200000">
            <a:off x="5649715" y="-1479696"/>
            <a:ext cx="386766" cy="97157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8D80118C-097E-4666-A8EB-9A1E1AEF29A8}"/>
              </a:ext>
            </a:extLst>
          </p:cNvPr>
          <p:cNvCxnSpPr>
            <a:cxnSpLocks/>
            <a:stCxn id="8" idx="2"/>
            <a:endCxn id="15" idx="0"/>
          </p:cNvCxnSpPr>
          <p:nvPr/>
        </p:nvCxnSpPr>
        <p:spPr>
          <a:xfrm>
            <a:off x="8277512" y="4250724"/>
            <a:ext cx="590108" cy="484384"/>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5E58B81-38EE-49D9-8CD8-FCBFA59F4D2F}"/>
              </a:ext>
            </a:extLst>
          </p:cNvPr>
          <p:cNvSpPr txBox="1"/>
          <p:nvPr/>
        </p:nvSpPr>
        <p:spPr>
          <a:xfrm>
            <a:off x="6409036" y="4735108"/>
            <a:ext cx="4917167" cy="1815882"/>
          </a:xfrm>
          <a:prstGeom prst="rect">
            <a:avLst/>
          </a:prstGeom>
          <a:noFill/>
          <a:ln>
            <a:solidFill>
              <a:schemeClr val="tx1"/>
            </a:solidFill>
          </a:ln>
        </p:spPr>
        <p:txBody>
          <a:bodyPr wrap="square" rtlCol="0">
            <a:spAutoFit/>
          </a:bodyPr>
          <a:lstStyle/>
          <a:p>
            <a:r>
              <a:rPr lang="en-US" sz="1400" b="1" dirty="0"/>
              <a:t>“the agent’s actual authority to do X”</a:t>
            </a:r>
          </a:p>
          <a:p>
            <a:pPr marL="285750" indent="-285750">
              <a:buFontTx/>
              <a:buChar char="-"/>
            </a:pPr>
            <a:r>
              <a:rPr lang="en-US" sz="1400" b="1" dirty="0"/>
              <a:t>What is X</a:t>
            </a:r>
            <a:r>
              <a:rPr lang="en-US" sz="1400" dirty="0"/>
              <a:t>?</a:t>
            </a:r>
          </a:p>
          <a:p>
            <a:pPr marL="285750" indent="-285750">
              <a:buFontTx/>
              <a:buChar char="-"/>
            </a:pPr>
            <a:r>
              <a:rPr lang="en-US" sz="1400" dirty="0"/>
              <a:t>In most cases on apparent authority, X relates to the </a:t>
            </a:r>
            <a:r>
              <a:rPr lang="en-US" sz="1400" b="1" i="1" dirty="0"/>
              <a:t>agent’s actions (of doing something)</a:t>
            </a:r>
          </a:p>
          <a:p>
            <a:pPr marL="285750" indent="-285750">
              <a:buFontTx/>
              <a:buChar char="-"/>
            </a:pPr>
            <a:r>
              <a:rPr lang="en-US" sz="1400" dirty="0"/>
              <a:t>In </a:t>
            </a:r>
            <a:r>
              <a:rPr lang="en-US" sz="1400" i="1" dirty="0"/>
              <a:t>First Energy</a:t>
            </a:r>
            <a:r>
              <a:rPr lang="en-US" sz="1400" dirty="0"/>
              <a:t>, X relates to the </a:t>
            </a:r>
            <a:r>
              <a:rPr lang="en-US" sz="1400" b="1" i="1" dirty="0" err="1"/>
              <a:t>the</a:t>
            </a:r>
            <a:r>
              <a:rPr lang="en-US" sz="1400" b="1" i="1" dirty="0"/>
              <a:t> agent’s representation to 3Ps of the principal’s approval</a:t>
            </a:r>
            <a:r>
              <a:rPr lang="en-US" sz="1400" dirty="0"/>
              <a:t>.</a:t>
            </a:r>
          </a:p>
          <a:p>
            <a:pPr marL="285750" indent="-285750">
              <a:buFontTx/>
              <a:buChar char="-"/>
            </a:pPr>
            <a:r>
              <a:rPr lang="en-US" sz="1400" dirty="0"/>
              <a:t>In other cases, X could relate to the </a:t>
            </a:r>
            <a:r>
              <a:rPr lang="en-US" sz="1400" b="1" i="1" dirty="0"/>
              <a:t>agent’s act of entering into/finalizing/concluding the transaction. </a:t>
            </a:r>
          </a:p>
        </p:txBody>
      </p:sp>
      <p:sp>
        <p:nvSpPr>
          <p:cNvPr id="18" name="TextBox 17">
            <a:extLst>
              <a:ext uri="{FF2B5EF4-FFF2-40B4-BE49-F238E27FC236}">
                <a16:creationId xmlns:a16="http://schemas.microsoft.com/office/drawing/2014/main" id="{59A32BB7-6805-40FA-8BFF-ADC4B1CCF370}"/>
              </a:ext>
            </a:extLst>
          </p:cNvPr>
          <p:cNvSpPr txBox="1"/>
          <p:nvPr/>
        </p:nvSpPr>
        <p:spPr>
          <a:xfrm>
            <a:off x="3461583" y="2563282"/>
            <a:ext cx="5179623" cy="861774"/>
          </a:xfrm>
          <a:prstGeom prst="rect">
            <a:avLst/>
          </a:prstGeom>
          <a:noFill/>
          <a:ln>
            <a:noFill/>
          </a:ln>
        </p:spPr>
        <p:txBody>
          <a:bodyPr wrap="square" rtlCol="0">
            <a:spAutoFit/>
          </a:bodyPr>
          <a:lstStyle/>
          <a:p>
            <a:pPr algn="ctr"/>
            <a:r>
              <a:rPr lang="en-US" b="1" dirty="0"/>
              <a:t>Representative Act </a:t>
            </a:r>
            <a:r>
              <a:rPr lang="en-US" dirty="0"/>
              <a:t>as to </a:t>
            </a:r>
            <a:r>
              <a:rPr lang="en-US" b="1" dirty="0"/>
              <a:t>the agent’s actual authority to do X</a:t>
            </a:r>
          </a:p>
          <a:p>
            <a:pPr marL="285750" indent="-285750">
              <a:buFontTx/>
              <a:buChar char="-"/>
            </a:pPr>
            <a:endParaRPr lang="en-US" sz="1400" dirty="0"/>
          </a:p>
        </p:txBody>
      </p:sp>
      <p:sp>
        <p:nvSpPr>
          <p:cNvPr id="14" name="Content Placeholder 2">
            <a:extLst>
              <a:ext uri="{FF2B5EF4-FFF2-40B4-BE49-F238E27FC236}">
                <a16:creationId xmlns:a16="http://schemas.microsoft.com/office/drawing/2014/main" id="{74FD0932-0C50-470D-8FBD-F4A96F571AED}"/>
              </a:ext>
            </a:extLst>
          </p:cNvPr>
          <p:cNvSpPr>
            <a:spLocks noGrp="1"/>
          </p:cNvSpPr>
          <p:nvPr>
            <p:ph idx="1"/>
          </p:nvPr>
        </p:nvSpPr>
        <p:spPr>
          <a:xfrm>
            <a:off x="581193" y="2079369"/>
            <a:ext cx="11029615" cy="314478"/>
          </a:xfrm>
        </p:spPr>
        <p:txBody>
          <a:bodyPr>
            <a:noAutofit/>
          </a:bodyPr>
          <a:lstStyle/>
          <a:p>
            <a:r>
              <a:rPr lang="en-US" dirty="0"/>
              <a:t>The legal element of “representations” may be better understood as </a:t>
            </a:r>
            <a:r>
              <a:rPr lang="en-US" b="1" i="1" dirty="0"/>
              <a:t>a representative act </a:t>
            </a:r>
            <a:r>
              <a:rPr lang="en-US" dirty="0"/>
              <a:t>in relation to </a:t>
            </a:r>
            <a:r>
              <a:rPr lang="en-US" b="1" i="1" dirty="0"/>
              <a:t>the agent’s actual authority to do X</a:t>
            </a:r>
            <a:r>
              <a:rPr lang="en-US" dirty="0"/>
              <a:t>.</a:t>
            </a:r>
            <a:endParaRPr lang="en-US" b="1" i="1" dirty="0"/>
          </a:p>
        </p:txBody>
      </p:sp>
    </p:spTree>
    <p:extLst>
      <p:ext uri="{BB962C8B-B14F-4D97-AF65-F5344CB8AC3E}">
        <p14:creationId xmlns:p14="http://schemas.microsoft.com/office/powerpoint/2010/main" val="1385506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Representation</a:t>
            </a:r>
          </a:p>
          <a:p>
            <a:r>
              <a:rPr lang="en-US" sz="2000" dirty="0"/>
              <a:t>In Singapore, the precise status of </a:t>
            </a:r>
            <a:r>
              <a:rPr lang="en-US" sz="2000" i="1" dirty="0"/>
              <a:t>First Energy </a:t>
            </a:r>
            <a:r>
              <a:rPr lang="en-US" sz="2000" dirty="0"/>
              <a:t>is as yet unclear. Although it has been applied by the SGHC in cases like </a:t>
            </a:r>
            <a:r>
              <a:rPr lang="en-US" sz="2000" i="1" dirty="0"/>
              <a:t>Hongkong &amp; Shanghai Banking Corp Ltd v Jurong Engineering Ltd</a:t>
            </a:r>
            <a:r>
              <a:rPr lang="en-US" sz="2000" dirty="0"/>
              <a:t>, the SGCA in </a:t>
            </a:r>
            <a:r>
              <a:rPr lang="en-US" sz="2000" i="1" dirty="0"/>
              <a:t>Skandinaviska</a:t>
            </a:r>
            <a:r>
              <a:rPr lang="en-US" sz="2000" dirty="0"/>
              <a:t> suggests that the correctness of </a:t>
            </a:r>
            <a:r>
              <a:rPr lang="en-US" sz="2000" i="1" dirty="0"/>
              <a:t>First Energy </a:t>
            </a:r>
            <a:r>
              <a:rPr lang="en-US" sz="2000" dirty="0"/>
              <a:t>is still open to question.</a:t>
            </a:r>
            <a:endParaRPr lang="en-US" sz="2000" b="1" i="1" dirty="0"/>
          </a:p>
          <a:p>
            <a:r>
              <a:rPr lang="en-US" sz="2000" dirty="0"/>
              <a:t>Thus, a future court confronted with the application of </a:t>
            </a:r>
            <a:r>
              <a:rPr lang="en-US" sz="2000" i="1" dirty="0"/>
              <a:t>First Energy </a:t>
            </a:r>
            <a:r>
              <a:rPr lang="en-US" sz="2000" dirty="0"/>
              <a:t>will have to decide if </a:t>
            </a:r>
            <a:r>
              <a:rPr lang="en-US" sz="2000" i="1" dirty="0"/>
              <a:t>First Energy</a:t>
            </a:r>
            <a:r>
              <a:rPr lang="en-US" sz="2000" dirty="0"/>
              <a:t> and </a:t>
            </a:r>
            <a:r>
              <a:rPr lang="en-US" sz="2000" i="1" dirty="0"/>
              <a:t>The Ocean Frost </a:t>
            </a:r>
            <a:r>
              <a:rPr lang="en-US" sz="2000" dirty="0"/>
              <a:t>could in fact be reconciled.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149181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acts and liabilities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Authority</a:t>
            </a:r>
          </a:p>
          <a:p>
            <a:pPr lvl="1"/>
            <a:r>
              <a:rPr lang="en-US" sz="1800" dirty="0"/>
              <a:t>Actual Authority</a:t>
            </a:r>
          </a:p>
          <a:p>
            <a:pPr lvl="2"/>
            <a:r>
              <a:rPr lang="en-US" sz="1800" dirty="0"/>
              <a:t>Express vs Implied Authority</a:t>
            </a:r>
          </a:p>
          <a:p>
            <a:pPr lvl="1"/>
            <a:r>
              <a:rPr lang="en-US" sz="1800" dirty="0"/>
              <a:t>Apparent Authority</a:t>
            </a:r>
          </a:p>
          <a:p>
            <a:pPr lvl="2"/>
            <a:r>
              <a:rPr lang="en-US" sz="1800" dirty="0"/>
              <a:t>Representation</a:t>
            </a:r>
          </a:p>
          <a:p>
            <a:pPr lvl="2"/>
            <a:r>
              <a:rPr lang="en-US" sz="1800" dirty="0"/>
              <a:t>Reliance</a:t>
            </a:r>
          </a:p>
          <a:p>
            <a:pPr lvl="2"/>
            <a:r>
              <a:rPr lang="en-US" sz="1800" dirty="0"/>
              <a:t>No Notice of Agent’s Lack of Authority</a:t>
            </a:r>
          </a:p>
          <a:p>
            <a:r>
              <a:rPr lang="en-US" dirty="0"/>
              <a:t>Indoor Management Rule</a:t>
            </a:r>
          </a:p>
          <a:p>
            <a:r>
              <a:rPr lang="en-US" dirty="0"/>
              <a:t>Ratification</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p:txBody>
          <a:bodyPr/>
          <a:lstStyle/>
          <a:p>
            <a:fld id="{7128DA7F-F6FE-453F-B8BB-1900E7257DA6}" type="slidenum">
              <a:rPr lang="en-US" smtClean="0"/>
              <a:t>3</a:t>
            </a:fld>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061" y="2990193"/>
            <a:ext cx="5798347" cy="2264979"/>
          </a:xfrm>
          <a:prstGeom prst="rect">
            <a:avLst/>
          </a:prstGeom>
        </p:spPr>
      </p:pic>
    </p:spTree>
    <p:extLst>
      <p:ext uri="{BB962C8B-B14F-4D97-AF65-F5344CB8AC3E}">
        <p14:creationId xmlns:p14="http://schemas.microsoft.com/office/powerpoint/2010/main" val="133450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999774"/>
            <a:ext cx="11029615" cy="4355769"/>
          </a:xfrm>
        </p:spPr>
        <p:txBody>
          <a:bodyPr>
            <a:noAutofit/>
          </a:bodyPr>
          <a:lstStyle/>
          <a:p>
            <a:pPr marL="0" lvl="0" indent="0">
              <a:buNone/>
            </a:pPr>
            <a:r>
              <a:rPr lang="en-US" sz="2000" b="1" i="1" dirty="0"/>
              <a:t>Skandinaviska Enskilda Banken AB (Publ) Singapore Branch v Asian Pacific Breweries (Singapore) Pte Ltd </a:t>
            </a:r>
            <a:r>
              <a:rPr lang="en-US" sz="2000" b="1" dirty="0"/>
              <a:t>[2011] 3 SLR 540 (CA)</a:t>
            </a:r>
          </a:p>
          <a:p>
            <a:r>
              <a:rPr lang="en-US" sz="2000" b="1" dirty="0"/>
              <a:t>Facts: </a:t>
            </a:r>
            <a:r>
              <a:rPr lang="en-US" sz="2000" dirty="0"/>
              <a:t>Chia [the agent] was the finance manager of APBS [the principal]. Chia forged board resolutions of APBS, entering into credit facilities with the plaintiff banks [the 3Ps] to fund his gambling addiction. Chia accepted the credit facilities in APBS's name and gave the plaintiffs forged resolutions of APBS's board meetings, purportedly documenting APBS's acceptance of the credit facilities. After the fraud was uncovered, the banks sued APBS to recover their losses. APBS resisted the claims on the ground that Chia had acted without authority. The banks contended on the strength of </a:t>
            </a:r>
            <a:r>
              <a:rPr lang="en-US" sz="2000" i="1" dirty="0"/>
              <a:t>First Energy </a:t>
            </a:r>
            <a:r>
              <a:rPr lang="en-US" sz="2000" dirty="0"/>
              <a:t>that even if Chia did not have actual or ostensible authority to obtain credit for APBS, he had the ostensible mandate to represent via the presentation of the forged resolutions that APBS had accepted the facilities.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670234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1152"/>
            <a:ext cx="11029615" cy="4355769"/>
          </a:xfrm>
        </p:spPr>
        <p:txBody>
          <a:bodyPr>
            <a:noAutofit/>
          </a:bodyPr>
          <a:lstStyle/>
          <a:p>
            <a:pPr marL="0" lvl="0" indent="0">
              <a:buNone/>
            </a:pPr>
            <a:r>
              <a:rPr lang="en-US" sz="2000" b="1" i="1" dirty="0"/>
              <a:t>Skandinaviska Enskilda Banken AB (Publ) Singapore Branch v Asian Pacific Breweries (Singapore) Pte Ltd </a:t>
            </a:r>
            <a:r>
              <a:rPr lang="en-US" sz="2000" b="1" dirty="0"/>
              <a:t>[2011] 3 SLR 540 (CA)</a:t>
            </a:r>
          </a:p>
          <a:p>
            <a:r>
              <a:rPr lang="en-US" sz="2000" b="1" dirty="0"/>
              <a:t>Held: </a:t>
            </a:r>
            <a:r>
              <a:rPr lang="en-US" sz="2000" dirty="0"/>
              <a:t>No evidence that APBS had held Chia out (i.e. represented Chia) as a person authorized to confirm APBS’s acceptance or to warrant the genuineness of the board resolutions.</a:t>
            </a:r>
          </a:p>
          <a:p>
            <a:r>
              <a:rPr lang="en-US" sz="2000" dirty="0"/>
              <a:t>Distinguished </a:t>
            </a:r>
            <a:r>
              <a:rPr lang="en-US" sz="2000" i="1" dirty="0"/>
              <a:t>First Energy </a:t>
            </a:r>
            <a:r>
              <a:rPr lang="en-US" sz="2000" dirty="0"/>
              <a:t>on its facts – on the basis that </a:t>
            </a:r>
            <a:r>
              <a:rPr lang="en-US" sz="2000" i="1" dirty="0"/>
              <a:t>First Energy</a:t>
            </a:r>
            <a:r>
              <a:rPr lang="en-US" sz="2000" dirty="0"/>
              <a:t> was a case where the senior manager did have ostensible authority to make representations on the head office’s approval by reason of the wide-ranging powers conferred on him via his position as senior manager of the branch in question.</a:t>
            </a:r>
          </a:p>
          <a:p>
            <a:pPr lvl="1"/>
            <a:r>
              <a:rPr lang="en-US" sz="1800" dirty="0"/>
              <a:t>In contrast, Chia’s authority as a finance manager was far more limited. This did not usually connote the specific authority to make representations with regard to management approvals.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2695839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1152"/>
            <a:ext cx="11029615" cy="4355769"/>
          </a:xfrm>
        </p:spPr>
        <p:txBody>
          <a:bodyPr>
            <a:noAutofit/>
          </a:bodyPr>
          <a:lstStyle/>
          <a:p>
            <a:pPr marL="0" lvl="0" indent="0">
              <a:buNone/>
            </a:pPr>
            <a:r>
              <a:rPr lang="en-US" sz="2000" b="1" i="1" dirty="0"/>
              <a:t>Skandinaviska Enskilda Banken AB (Publ) Singapore Branch v Asian Pacific Breweries (Singapore) Pte Ltd </a:t>
            </a:r>
            <a:r>
              <a:rPr lang="en-US" sz="2000" b="1" dirty="0"/>
              <a:t>[2011] 3 SLR 540 (CA)</a:t>
            </a:r>
          </a:p>
          <a:p>
            <a:r>
              <a:rPr lang="en-US" sz="2000" dirty="0"/>
              <a:t>At [51]: “in the present case, </a:t>
            </a:r>
            <a:r>
              <a:rPr lang="en-US" sz="2000" b="1" i="1" dirty="0"/>
              <a:t>Chia was merely the finance manager of APBS, a title which does not connote the possession of any specific authority. </a:t>
            </a:r>
            <a:r>
              <a:rPr lang="en-US" sz="2000" dirty="0"/>
              <a:t>The senior management of APBS, including the APBS Board, was also within easy reach of the Appellants. In the circumstances of the case, the Judge found as a fact that APBS had not held out to the Appellants, whether by its actions or by Chia’s position as Finance Manager, that Chia had any authority to make on its behalf any representations of the class or kind of representations that Chia actually made.”</a:t>
            </a:r>
          </a:p>
          <a:p>
            <a:r>
              <a:rPr lang="en-US" sz="2000" dirty="0"/>
              <a:t>At [54]: “the principle laid down in </a:t>
            </a:r>
            <a:r>
              <a:rPr lang="en-US" sz="2000" i="1" dirty="0"/>
              <a:t>First Energy </a:t>
            </a:r>
            <a:r>
              <a:rPr lang="en-US" sz="2000" dirty="0"/>
              <a:t>– viz, that an agent who has no authority, whether actual or apparent, </a:t>
            </a:r>
            <a:r>
              <a:rPr lang="en-US" sz="2000" b="1" i="1" dirty="0"/>
              <a:t>to conclude a particular transaction on his principal’s behalf may nevertheless have apparent authority to represent that his principal has approved the transaction </a:t>
            </a:r>
            <a:r>
              <a:rPr lang="en-US" sz="2000" dirty="0"/>
              <a:t>– has no application in the present case. It is accordingly not necessary for us to decide whether that principle should be accepted as good law in Singapore.”</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3039373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1152"/>
            <a:ext cx="11029615" cy="4355769"/>
          </a:xfrm>
        </p:spPr>
        <p:txBody>
          <a:bodyPr>
            <a:noAutofit/>
          </a:bodyPr>
          <a:lstStyle/>
          <a:p>
            <a:pPr marL="0" lvl="0" indent="0">
              <a:buNone/>
            </a:pPr>
            <a:r>
              <a:rPr lang="en-US" b="1" i="1" dirty="0"/>
              <a:t>Skandinaviska Enskilda Banken AB (Publ) Singapore Branch v Asian Pacific Breweries (Singapore) Pte Ltd </a:t>
            </a:r>
            <a:r>
              <a:rPr lang="en-US" b="1" dirty="0"/>
              <a:t>[2011] 3 SLR 540 (CA)</a:t>
            </a:r>
          </a:p>
          <a:p>
            <a:r>
              <a:rPr lang="en-US" dirty="0"/>
              <a:t>At [61]: “it is our view that </a:t>
            </a:r>
            <a:r>
              <a:rPr lang="en-US" i="1" dirty="0"/>
              <a:t>First Energy </a:t>
            </a:r>
            <a:r>
              <a:rPr lang="en-US" dirty="0"/>
              <a:t>should be understood as a case that was decided on the basis of the wide-ranging authority that Mr J, as the senior manager of HIB’s Manchester office, was found to have. Different kinds of agents have different authority in different settings. In the present case, it cannot be said that the Judge was wrong in declining to accord to Chia the same extent of authority as that accorded to Mr J in </a:t>
            </a:r>
            <a:r>
              <a:rPr lang="en-US" i="1" dirty="0"/>
              <a:t>First Energy</a:t>
            </a:r>
            <a:r>
              <a:rPr lang="en-US" dirty="0"/>
              <a:t>. </a:t>
            </a:r>
            <a:r>
              <a:rPr lang="en-US" b="1" dirty="0"/>
              <a:t>There was little evidence, unlike in the case of </a:t>
            </a:r>
            <a:r>
              <a:rPr lang="en-US" b="1" i="1" dirty="0"/>
              <a:t>First Energy</a:t>
            </a:r>
            <a:r>
              <a:rPr lang="en-US" b="1" dirty="0"/>
              <a:t>, to demonstrate that Chia possessed ostensible authority to make representations that APBS had accepted the Credit Facilities. Chia was only a finance manager of one company in a large corporate group, a position that would carry with it less general authority than the position of a general manager (in this regard, it should be noted that APBL had a group general manager), a finance director or a managing director. </a:t>
            </a:r>
            <a:r>
              <a:rPr lang="en-US" dirty="0"/>
              <a:t>Furthermore, </a:t>
            </a:r>
            <a:r>
              <a:rPr lang="en-US" i="1" dirty="0"/>
              <a:t>Chia’s authority as Finance Manager was not well known to the commercial world, and was certainly unknown to both the Appellants, which knew only what Chia had told their officers. Given these circumstances, there was no reason for any lending bank to assume, based on the appearance of things, that Chia had authority to represent that APBS had accepted credit facilities offered by the bank.”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2511221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1152"/>
            <a:ext cx="11029615" cy="4355769"/>
          </a:xfrm>
        </p:spPr>
        <p:txBody>
          <a:bodyPr>
            <a:noAutofit/>
          </a:bodyPr>
          <a:lstStyle/>
          <a:p>
            <a:pPr marL="0" lvl="0" indent="0">
              <a:buNone/>
            </a:pPr>
            <a:r>
              <a:rPr lang="en-US" sz="2000" b="1" i="1" dirty="0"/>
              <a:t>Skandinaviska Enskilda Banken AB (Publ) Singapore Branch v Asian Pacific Breweries (Singapore) Pte Ltd </a:t>
            </a:r>
            <a:r>
              <a:rPr lang="en-US" sz="2000" b="1" dirty="0"/>
              <a:t>[2011] 3 SLR 540 (CA)</a:t>
            </a:r>
          </a:p>
          <a:p>
            <a:r>
              <a:rPr lang="en-US" sz="2000" b="1" dirty="0"/>
              <a:t>Held: </a:t>
            </a:r>
            <a:r>
              <a:rPr lang="en-US" sz="2000" dirty="0"/>
              <a:t>The SGCA goes on to provide important </a:t>
            </a:r>
            <a:r>
              <a:rPr lang="en-US" sz="2000" i="1" dirty="0"/>
              <a:t>dicta</a:t>
            </a:r>
            <a:r>
              <a:rPr lang="en-US" sz="2000" dirty="0"/>
              <a:t> as to whether First Energy should be good law in Singapore. The court considered four issues:</a:t>
            </a:r>
          </a:p>
          <a:p>
            <a:pPr marL="666892" lvl="1" indent="-342900">
              <a:buFont typeface="+mj-lt"/>
              <a:buAutoNum type="arabicPeriod"/>
            </a:pPr>
            <a:r>
              <a:rPr lang="en-US" sz="1800" dirty="0"/>
              <a:t>Whether First Energy departs from existing authority</a:t>
            </a:r>
          </a:p>
          <a:p>
            <a:pPr marL="666892" lvl="1" indent="-342900">
              <a:buFont typeface="+mj-lt"/>
              <a:buAutoNum type="arabicPeriod"/>
            </a:pPr>
            <a:r>
              <a:rPr lang="en-US" sz="1800" dirty="0"/>
              <a:t>The findings of fact in First Energy</a:t>
            </a:r>
          </a:p>
          <a:p>
            <a:pPr marL="666892" lvl="1" indent="-342900">
              <a:buFont typeface="+mj-lt"/>
              <a:buAutoNum type="arabicPeriod"/>
            </a:pPr>
            <a:r>
              <a:rPr lang="en-US" sz="1800" dirty="0"/>
              <a:t>Whether a representation [note: the distinction between the “representation” here and the “representation” made by the principal to the 3P] by an agent that his principal has approved a transaction is like other representations</a:t>
            </a:r>
          </a:p>
          <a:p>
            <a:pPr marL="666892" lvl="1" indent="-342900">
              <a:buFont typeface="+mj-lt"/>
              <a:buAutoNum type="arabicPeriod"/>
            </a:pPr>
            <a:r>
              <a:rPr lang="en-US" sz="1800" dirty="0"/>
              <a:t>The differences between </a:t>
            </a:r>
            <a:r>
              <a:rPr lang="en-US" sz="1800" i="1" dirty="0"/>
              <a:t>First Energy </a:t>
            </a:r>
            <a:r>
              <a:rPr lang="en-US" sz="1800" dirty="0"/>
              <a:t>and the facts in Skandinaviska.</a:t>
            </a:r>
          </a:p>
          <a:p>
            <a:r>
              <a:rPr lang="en-US" sz="2000" dirty="0"/>
              <a:t>We will focus on (1) and (3).</a:t>
            </a:r>
          </a:p>
          <a:p>
            <a:pPr marL="666892" lvl="1" indent="-342900">
              <a:buFont typeface="+mj-lt"/>
              <a:buAutoNum type="arabicPeriod"/>
            </a:pP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35569103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1152"/>
            <a:ext cx="11029615" cy="4355769"/>
          </a:xfrm>
        </p:spPr>
        <p:txBody>
          <a:bodyPr>
            <a:noAutofit/>
          </a:bodyPr>
          <a:lstStyle/>
          <a:p>
            <a:pPr marL="0" lvl="0" indent="0">
              <a:buNone/>
            </a:pPr>
            <a:r>
              <a:rPr lang="en-US" sz="1700" b="1" i="1" dirty="0"/>
              <a:t>Skandinaviska Enskilda Banken AB (Publ) Singapore Branch v Asian Pacific Breweries (Singapore) Pte Ltd </a:t>
            </a:r>
            <a:r>
              <a:rPr lang="en-US" sz="1700" b="1" dirty="0"/>
              <a:t>[2011] 3 SLR 540 (CA)</a:t>
            </a:r>
          </a:p>
          <a:p>
            <a:r>
              <a:rPr lang="en-US" sz="1700" dirty="0"/>
              <a:t>At [57]: “…the English CA did not consider that its decision departed from established authority. If the English CA’s view is correct, then First Energy would be considered good law here</a:t>
            </a:r>
            <a:r>
              <a:rPr lang="en-US" sz="1700" b="1" i="1" dirty="0"/>
              <a:t>. It may, however, be that First Energy is not in fact consonant with established authority, but is instead a radical departure from the traditional conceptual basis of the doctrine of apparent authority as well as inconsistent with Armagas </a:t>
            </a:r>
            <a:r>
              <a:rPr lang="en-US" sz="1700" dirty="0"/>
              <a:t>([38] supra) (as suggested by the Judge at [116] of the HC Judgment and by Prof F M B Reynolds in “The Ultimate Apparent Authority” (1994) 110 LQR 21). In this regard, we note that criticism of First Energy has been made in (inter alia) Peter Watts &amp; F M B Reynolds, Bowstead and Reynolds on Agency (Sweet &amp; Maxwell, 19th Ed, 2010), which states (at para 8-023) that that case </a:t>
            </a:r>
            <a:r>
              <a:rPr lang="en-US" sz="1700" b="1" i="1" dirty="0"/>
              <a:t>“involves a departure from the basic principles of apparent authority, for which no general justifying principle seems ready [at] hand”</a:t>
            </a:r>
            <a:r>
              <a:rPr lang="en-US" sz="1700" dirty="0"/>
              <a:t>, as well as Tan Cheng Han, The Law of Agency (Academy Publishing, 2010), where the learned author opines that First Energy “was an example of a difficult case possibly making bad law” (at para 5.047) and that “courts should be slow to adopt the approach in First Energy … unless there are exceptional facts” (at para 5.043). </a:t>
            </a:r>
            <a:r>
              <a:rPr lang="en-US" sz="1700" b="1" i="1" dirty="0"/>
              <a:t>If these criticisms of First Energy are justified, then that decision should not be followed by our courts</a:t>
            </a:r>
            <a:r>
              <a:rPr lang="en-US" sz="1700" dirty="0"/>
              <a:t>. Therefore, if it becomes necessary in a future case for a Singapore court to decide whether or not First Energy is good law in this country, the court will have to first identify, in so far as is possible, what principle (if any) was established in First Energy that is not (according to the English CA) inconsistent with Armagas”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4144070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1152"/>
            <a:ext cx="11029615" cy="4355769"/>
          </a:xfrm>
        </p:spPr>
        <p:txBody>
          <a:bodyPr>
            <a:noAutofit/>
          </a:bodyPr>
          <a:lstStyle/>
          <a:p>
            <a:pPr marL="0" lvl="0" indent="0">
              <a:buNone/>
            </a:pPr>
            <a:r>
              <a:rPr lang="en-US" sz="1700" b="1" i="1" dirty="0"/>
              <a:t>Skandinaviska Enskilda Banken AB (Publ) Singapore Branch v Asian Pacific Breweries (Singapore) Pte Ltd </a:t>
            </a:r>
            <a:r>
              <a:rPr lang="en-US" sz="1700" b="1" dirty="0"/>
              <a:t>[2011] 3 SLR 540 (CA)</a:t>
            </a:r>
          </a:p>
          <a:p>
            <a:r>
              <a:rPr lang="en-US" sz="1700" dirty="0"/>
              <a:t>At [59]: “…in First Energy, the English CA treated Mr J’s representation (viz, that HIB’s head office in London had approved the 2 August HP Agreements) as merely another representation, like any other representation that an agent may be authorised to make. </a:t>
            </a:r>
            <a:r>
              <a:rPr lang="en-US" sz="1700" b="1" i="1" dirty="0"/>
              <a:t>In our view, however, a representation by an agent that his principal has approved a transaction is not like other representations. A representation as to the principal’s approval of a transaction goes to the heart of the agency relationship. </a:t>
            </a:r>
            <a:r>
              <a:rPr lang="en-US" sz="1700" u="sng" dirty="0"/>
              <a:t>While an agent may possess authority (whether actual or ostensible) to make general representations pertaining to a certain transaction (such as, for example, a representation about the condition of the goods involved in a sale transaction), this authority, in a situation where the agent does not also possess authority (whether actual or ostensible) to enter into the said transaction on the principal’s behalf</a:t>
            </a:r>
            <a:r>
              <a:rPr lang="en-US" sz="1700" dirty="0"/>
              <a:t>, </a:t>
            </a:r>
            <a:r>
              <a:rPr lang="en-US" sz="1700" b="1" i="1" dirty="0"/>
              <a:t>cannot include authority to make the specific representation that the principal has approved that transaction</a:t>
            </a:r>
            <a:r>
              <a:rPr lang="en-US" sz="1700" dirty="0"/>
              <a:t>. </a:t>
            </a:r>
          </a:p>
          <a:p>
            <a:r>
              <a:rPr lang="en-US" sz="1700" dirty="0"/>
              <a:t>Note that the CA uses the term 'representations' in </a:t>
            </a:r>
            <a:r>
              <a:rPr lang="en-US" sz="1700" b="1" i="1" u="sng" dirty="0"/>
              <a:t>two different senses</a:t>
            </a:r>
            <a:r>
              <a:rPr lang="en-US" sz="1700" dirty="0"/>
              <a:t>, depending on the context. In particular,  a “representation” here (i.e., a statement by the agent) is distinguished from the “representation” made by the principal to the 3P.</a:t>
            </a:r>
          </a:p>
          <a:p>
            <a:r>
              <a:rPr lang="en-US" sz="1700" dirty="0"/>
              <a:t>Important: Note the “</a:t>
            </a:r>
            <a:r>
              <a:rPr lang="en-US" sz="1700" b="1" i="1" u="sng" dirty="0"/>
              <a:t>forbidden chain of reasoning</a:t>
            </a:r>
            <a:r>
              <a:rPr lang="en-US" sz="1700" dirty="0"/>
              <a:t>”. See Lee (2014).</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3734446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01152"/>
            <a:ext cx="11029615" cy="4355769"/>
          </a:xfrm>
        </p:spPr>
        <p:txBody>
          <a:bodyPr>
            <a:noAutofit/>
          </a:bodyPr>
          <a:lstStyle/>
          <a:p>
            <a:pPr marL="0" lvl="0" indent="0">
              <a:buNone/>
            </a:pPr>
            <a:r>
              <a:rPr lang="en-US" b="1" i="1" dirty="0"/>
              <a:t>Skandinaviska Enskilda Banken AB (Publ) Singapore Branch v Asian Pacific Breweries (Singapore) Pte Ltd </a:t>
            </a:r>
            <a:r>
              <a:rPr lang="en-US" b="1" dirty="0"/>
              <a:t>[2011] 3 SLR 540 (CA)</a:t>
            </a:r>
          </a:p>
          <a:p>
            <a:r>
              <a:rPr lang="en-US" dirty="0"/>
              <a:t>At [59]: “...To argue that an agent has authority to represent that his principal has approved a transaction – which is, in effect, authority to bind the principal to the transaction – because he (the agent) has authority to make general representations about the transaction and, hence, also has authority to represent that his principal has approved the transaction </a:t>
            </a:r>
            <a:r>
              <a:rPr lang="en-US" b="1" i="1" dirty="0"/>
              <a:t>is contrary to the established principle that there cannot be self-authorisation by an agent. </a:t>
            </a:r>
            <a:r>
              <a:rPr lang="en-US" dirty="0"/>
              <a:t>Of course, if an agent has been conferred authority, whether actual or ostensible, to make the specific representation that his principal has approved a transaction (which authority Mr J was found to have in First Energy), he would also have been vested with at least ostensible authority to enter into the transaction on his principal’s behalf. </a:t>
            </a:r>
            <a:r>
              <a:rPr lang="en-US" b="1" i="1" u="sng" dirty="0"/>
              <a:t>But, if the agent merely has authority to make general representations about the transaction and does not have any authority (whether actual or ostensible) to enter into the transaction on the principal’s behalf, it is not possible for him to give himself such authority by falsely representing that his principal has approved the transaction, which representation carries with it the implication that the principal has given him (the agent) the requisite authority to bind the principal to the transaction</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2872183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Representation – Some (of my) comments on </a:t>
            </a:r>
            <a:r>
              <a:rPr lang="en-US" b="1" i="1" dirty="0"/>
              <a:t>Skandinaviska</a:t>
            </a:r>
          </a:p>
          <a:p>
            <a:r>
              <a:rPr lang="en-US" dirty="0"/>
              <a:t>CA seems to be rather skeptical of the position adopted by </a:t>
            </a:r>
            <a:r>
              <a:rPr lang="en-US" i="1" dirty="0"/>
              <a:t>First Energy</a:t>
            </a:r>
            <a:r>
              <a:rPr lang="en-US" dirty="0"/>
              <a:t>, noting that a representation by an agent that his principal has approved a transaction is “not like other representations”. Recall the “forbidden chain of reasoning”.</a:t>
            </a:r>
          </a:p>
          <a:p>
            <a:pPr lvl="1"/>
            <a:r>
              <a:rPr lang="en-US" dirty="0"/>
              <a:t>Why? Note that a representation by an agent that his principal has approved a transaction is technically </a:t>
            </a:r>
            <a:r>
              <a:rPr lang="en-US" i="1" dirty="0"/>
              <a:t>not</a:t>
            </a:r>
            <a:r>
              <a:rPr lang="en-US" dirty="0"/>
              <a:t> a representation by the principal (</a:t>
            </a:r>
            <a:r>
              <a:rPr lang="en-US" i="1" dirty="0"/>
              <a:t>The Ocean Frost</a:t>
            </a:r>
            <a:r>
              <a:rPr lang="en-US" dirty="0"/>
              <a:t>). Note also how the “forbidden chain of reasoning” operates.</a:t>
            </a:r>
          </a:p>
          <a:p>
            <a:pPr lvl="1"/>
            <a:r>
              <a:rPr lang="en-US" dirty="0"/>
              <a:t>Rather, the argument here (adopted by advocates of </a:t>
            </a:r>
            <a:r>
              <a:rPr lang="en-US" i="1" dirty="0"/>
              <a:t>First Energy</a:t>
            </a:r>
            <a:r>
              <a:rPr lang="en-US" dirty="0"/>
              <a:t>) is subtle – it is that the agent may have both actual </a:t>
            </a:r>
            <a:r>
              <a:rPr lang="en-US" i="1" dirty="0"/>
              <a:t>or</a:t>
            </a:r>
            <a:r>
              <a:rPr lang="en-US" dirty="0"/>
              <a:t> apparent authority to represent that his principal has approved a transaction. </a:t>
            </a:r>
          </a:p>
          <a:p>
            <a:pPr lvl="1"/>
            <a:r>
              <a:rPr lang="en-US" dirty="0"/>
              <a:t>Insofar as apparent authority (in this context) is concerned, the argument is that the </a:t>
            </a:r>
            <a:r>
              <a:rPr lang="en-US" i="1" dirty="0"/>
              <a:t>appointment of the agent to a certain position</a:t>
            </a:r>
            <a:r>
              <a:rPr lang="en-US" dirty="0"/>
              <a:t> vests 3Ps with a reasonable belief that the agent is vested with authority to represent principal approvals. </a:t>
            </a:r>
            <a:r>
              <a:rPr lang="en-US" b="1" i="1" dirty="0"/>
              <a:t>The latter is seen to be a representation from the principal to the 3P.</a:t>
            </a:r>
          </a:p>
          <a:p>
            <a:pPr lvl="1"/>
            <a:r>
              <a:rPr lang="en-US" dirty="0"/>
              <a:t>This seems to strain the concept of “representations”. However, Lee (2014) argues that this may reconcile </a:t>
            </a:r>
            <a:r>
              <a:rPr lang="en-US" i="1" dirty="0"/>
              <a:t>First Energy </a:t>
            </a:r>
            <a:r>
              <a:rPr lang="en-US" dirty="0"/>
              <a:t>with </a:t>
            </a:r>
            <a:r>
              <a:rPr lang="en-US" i="1" dirty="0" err="1"/>
              <a:t>Skandinaviska</a:t>
            </a:r>
            <a:r>
              <a:rPr lang="en-US" dirty="0"/>
              <a:t>. </a:t>
            </a:r>
          </a:p>
          <a:p>
            <a:r>
              <a:rPr lang="en-US" dirty="0"/>
              <a:t>Nevertheless, subsequent case law has seemed to support the idea that </a:t>
            </a:r>
            <a:r>
              <a:rPr lang="en-US" i="1" dirty="0"/>
              <a:t>First Energy </a:t>
            </a:r>
            <a:r>
              <a:rPr lang="en-US" dirty="0"/>
              <a:t>is good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15720268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Representation – Some (of my) comments on </a:t>
            </a:r>
            <a:r>
              <a:rPr lang="en-US" sz="2000" b="1" i="1" dirty="0"/>
              <a:t>Skandinaviska</a:t>
            </a:r>
          </a:p>
          <a:p>
            <a:r>
              <a:rPr lang="en-US" sz="2000" dirty="0"/>
              <a:t>Chan and Tjio (2012): “Perhaps a more modern approach towards loss allocation in three-party situations which tests the boundaries of agency law </a:t>
            </a:r>
            <a:r>
              <a:rPr lang="en-US" sz="2000" b="1" i="1" dirty="0"/>
              <a:t>is to focus on the objective manifestation of the principal’s intention as it appeared to the third party </a:t>
            </a:r>
            <a:r>
              <a:rPr lang="en-US" sz="2000" dirty="0"/>
              <a:t>(see Reynolds (1994) 110 L.Q.R. 21 at 22). This is guided by commercial realities (which </a:t>
            </a:r>
            <a:r>
              <a:rPr lang="en-US" sz="2000" i="1" dirty="0"/>
              <a:t>First Energy </a:t>
            </a:r>
            <a:r>
              <a:rPr lang="en-US" sz="2000" dirty="0"/>
              <a:t>clearly was: see Steyn and </a:t>
            </a:r>
            <a:r>
              <a:rPr lang="en-US" sz="2000" dirty="0" err="1"/>
              <a:t>Nourse</a:t>
            </a:r>
            <a:r>
              <a:rPr lang="en-US" sz="2000" dirty="0"/>
              <a:t> L.JJ. at pp.204 and 208 respectively). But that third party cannot rely on the appearance that authority had been vested in the agent if its belief was “irrational” (</a:t>
            </a:r>
            <a:r>
              <a:rPr lang="en-US" sz="2000" i="1" dirty="0"/>
              <a:t>Akai Holdings </a:t>
            </a:r>
            <a:r>
              <a:rPr lang="en-US" sz="2000" dirty="0"/>
              <a:t>at [62]). ”</a:t>
            </a:r>
          </a:p>
          <a:p>
            <a:r>
              <a:rPr lang="en-US" sz="2000" dirty="0"/>
              <a:t>A better approach?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3418100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authority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graphicFrame>
        <p:nvGraphicFramePr>
          <p:cNvPr id="7" name="Content Placeholder 6">
            <a:extLst>
              <a:ext uri="{FF2B5EF4-FFF2-40B4-BE49-F238E27FC236}">
                <a16:creationId xmlns:a16="http://schemas.microsoft.com/office/drawing/2014/main" id="{783635C7-D5A9-4A8C-90DB-CE67E374333E}"/>
              </a:ext>
            </a:extLst>
          </p:cNvPr>
          <p:cNvGraphicFramePr>
            <a:graphicFrameLocks noGrp="1"/>
          </p:cNvGraphicFramePr>
          <p:nvPr>
            <p:ph idx="1"/>
            <p:extLst>
              <p:ext uri="{D42A27DB-BD31-4B8C-83A1-F6EECF244321}">
                <p14:modId xmlns:p14="http://schemas.microsoft.com/office/powerpoint/2010/main" val="1180659220"/>
              </p:ext>
            </p:extLst>
          </p:nvPr>
        </p:nvGraphicFramePr>
        <p:xfrm>
          <a:off x="581025" y="2181224"/>
          <a:ext cx="11029950" cy="4352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8138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68067"/>
            <a:ext cx="11029615" cy="4355769"/>
          </a:xfrm>
        </p:spPr>
        <p:txBody>
          <a:bodyPr>
            <a:noAutofit/>
          </a:bodyPr>
          <a:lstStyle/>
          <a:p>
            <a:pPr marL="0" lvl="0" indent="0">
              <a:buNone/>
            </a:pPr>
            <a:r>
              <a:rPr lang="en-US" sz="2000" b="1" i="1" dirty="0"/>
              <a:t>Kelly v Fraser </a:t>
            </a:r>
            <a:r>
              <a:rPr lang="en-US" sz="2000" b="1" dirty="0"/>
              <a:t>[2013] 1 AC 450 </a:t>
            </a:r>
          </a:p>
          <a:p>
            <a:r>
              <a:rPr lang="en-US" sz="2000" b="1" dirty="0"/>
              <a:t>Facts: </a:t>
            </a:r>
            <a:r>
              <a:rPr lang="en-US" sz="2000" dirty="0"/>
              <a:t>F joined a company as its CEO with a salaried staff pension plan. Having accrued some contributions under the pension scheme of his previous employer, F consulted M, the head of the employee benefits division to transfer the contributions accrued under that scheme to the plan. M had delegated power to conduct the day-to-day administration of the plan but did not have authority to approve the transfer of contributions into it. Only the trustees had the power to do so. He received F’s contributions and credited the sum into the plan without the trustee’s knowledge. He then wrote a letter of acknowledgement to F confirming that “the Trustees… have transferred…” the contributions to the plan. Thereafter, F received periodical statements recording the accumulated value of his fund. In 2003, this plan was discontinued and the trustees discovered that the contributions had been transferred into the plan without their knowledge. </a:t>
            </a:r>
          </a:p>
          <a:p>
            <a:r>
              <a:rPr lang="en-US" sz="2000" dirty="0"/>
              <a:t>Are the trustees bound to compute F’s share of the surplus of the plan by reference to the additional contributions transferred?</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2927727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68067"/>
            <a:ext cx="11029615" cy="4355769"/>
          </a:xfrm>
        </p:spPr>
        <p:txBody>
          <a:bodyPr>
            <a:noAutofit/>
          </a:bodyPr>
          <a:lstStyle/>
          <a:p>
            <a:pPr marL="0" lvl="0" indent="0">
              <a:buNone/>
            </a:pPr>
            <a:r>
              <a:rPr lang="en-US" sz="2000" b="1" i="1" dirty="0"/>
              <a:t>Kelly v Fraser </a:t>
            </a:r>
            <a:r>
              <a:rPr lang="en-US" sz="2000" b="1" dirty="0"/>
              <a:t>[2013] 1 AC 450 </a:t>
            </a:r>
          </a:p>
          <a:p>
            <a:r>
              <a:rPr lang="en-US" sz="2000" b="1" dirty="0"/>
              <a:t>Held: </a:t>
            </a:r>
            <a:r>
              <a:rPr lang="en-US" sz="2000" dirty="0"/>
              <a:t>The Privy Council affirmed the decision in First Energy and held that the Company is bound by M’s representations. </a:t>
            </a:r>
          </a:p>
          <a:p>
            <a:r>
              <a:rPr lang="en-US" sz="2000" dirty="0"/>
              <a:t>PC reconciled </a:t>
            </a:r>
            <a:r>
              <a:rPr lang="en-US" sz="2000" i="1" dirty="0"/>
              <a:t>First Energy </a:t>
            </a:r>
            <a:r>
              <a:rPr lang="en-US" sz="2000" dirty="0"/>
              <a:t>and </a:t>
            </a:r>
            <a:r>
              <a:rPr lang="en-US" sz="2000" i="1" dirty="0"/>
              <a:t>The Ocean Frost</a:t>
            </a:r>
            <a:r>
              <a:rPr lang="en-US" sz="2000" dirty="0"/>
              <a:t>: “Lord Keith’s speech remains the classic statement of the relevant legal principles. An agent cannot be said to have authority solely on the basis that he has held himself out as having it. It is, </a:t>
            </a:r>
            <a:r>
              <a:rPr lang="en-US" sz="2000" b="1" i="1" dirty="0"/>
              <a:t>however, perfectly possible for the proper authorities of a company… to organise its affairs in such a way that subordinates who would not have authority to approve a transaction are nevertheless held out by those authorities as the persons who are to communicate to outsiders the fact that it has been approved by those who are authorised to approve it</a:t>
            </a:r>
            <a:r>
              <a:rPr lang="en-US" sz="2000" dirty="0"/>
              <a:t>… Every case calls for a careful examination of its particular facts.”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454194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357637"/>
            <a:ext cx="11029615" cy="4355769"/>
          </a:xfrm>
        </p:spPr>
        <p:txBody>
          <a:bodyPr>
            <a:noAutofit/>
          </a:bodyPr>
          <a:lstStyle/>
          <a:p>
            <a:pPr marL="0" lvl="0" indent="0">
              <a:buNone/>
            </a:pPr>
            <a:r>
              <a:rPr lang="nl-NL" sz="2000" b="1" i="1" dirty="0"/>
              <a:t>Viet Hai Petroleum Corp v Ng Jun Quan </a:t>
            </a:r>
            <a:r>
              <a:rPr lang="nl-NL" sz="2000" b="1" dirty="0"/>
              <a:t>[2016] 3 SLR 887 </a:t>
            </a:r>
          </a:p>
          <a:p>
            <a:r>
              <a:rPr lang="en-US" sz="2000" b="1" dirty="0"/>
              <a:t>Facts: </a:t>
            </a:r>
            <a:r>
              <a:rPr lang="en-US" sz="2000" dirty="0"/>
              <a:t>The plaintiff sued the defendant to recover a debt, which the plaintiff claimed that the defendants (partners of WE Bunker) had acknowledged in a written agreement. The agreement was signed on behalf of the plaintiff by its founding shareholder and on behalf of the defendant by WE Bunker’s COO and its Vietnam representative.</a:t>
            </a:r>
          </a:p>
          <a:p>
            <a:r>
              <a:rPr lang="en-US" sz="2000" b="1" dirty="0"/>
              <a:t>Held: </a:t>
            </a:r>
            <a:r>
              <a:rPr lang="en-US" sz="2000" dirty="0"/>
              <a:t>The agreement was binding on the defendant. </a:t>
            </a:r>
          </a:p>
          <a:p>
            <a:pPr lvl="1"/>
            <a:r>
              <a:rPr lang="en-US" sz="1800" dirty="0"/>
              <a:t>A business card that was genuine and gave an agent’s status </a:t>
            </a:r>
            <a:r>
              <a:rPr lang="en-US" sz="1800" i="1" dirty="0"/>
              <a:t>could be an adequate representation </a:t>
            </a:r>
            <a:r>
              <a:rPr lang="en-US" sz="1800" dirty="0"/>
              <a:t>by the principal of an agent’s apparent authority.</a:t>
            </a:r>
          </a:p>
          <a:p>
            <a:pPr lvl="1"/>
            <a:r>
              <a:rPr lang="en-US" sz="1800" dirty="0"/>
              <a:t>The business card given by the COO bore the defendant’s logo, its address, the COO’s designation and his contact numbers.</a:t>
            </a:r>
          </a:p>
          <a:p>
            <a:pPr lvl="1"/>
            <a:r>
              <a:rPr lang="en-US" sz="1800" dirty="0"/>
              <a:t>The COO’s title was a representation that he had a sufficiently senior appointment that carried with it the (apparent) authority to bind the defendant.</a:t>
            </a:r>
          </a:p>
          <a:p>
            <a:pPr lvl="1"/>
            <a:r>
              <a:rPr lang="en-US" sz="1800" dirty="0"/>
              <a:t>In contrast, Vietnam representative did not have apparent authority to bind the Defendant. His role was to act as liaison between the plaintiff and defendant.</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558453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357637"/>
            <a:ext cx="11029615" cy="4355769"/>
          </a:xfrm>
        </p:spPr>
        <p:txBody>
          <a:bodyPr>
            <a:noAutofit/>
          </a:bodyPr>
          <a:lstStyle/>
          <a:p>
            <a:pPr marL="0" lvl="0" indent="0">
              <a:buNone/>
            </a:pPr>
            <a:r>
              <a:rPr lang="nl-NL" sz="2000" b="1" i="1" dirty="0"/>
              <a:t>Viet Hai Petroleum Corp v Ng Jun Quan </a:t>
            </a:r>
            <a:r>
              <a:rPr lang="nl-NL" sz="2000" b="1" dirty="0"/>
              <a:t>[2016] 3 SLR 887 </a:t>
            </a:r>
          </a:p>
          <a:p>
            <a:r>
              <a:rPr lang="en-US" sz="2000" dirty="0"/>
              <a:t>At [35]: “ There is ample support for the proposition that “[a] </a:t>
            </a:r>
            <a:r>
              <a:rPr lang="en-US" sz="2000" i="1" dirty="0"/>
              <a:t>business card that is genuine and gives an agent’s status may … be an adequate representation</a:t>
            </a:r>
            <a:r>
              <a:rPr lang="en-US" sz="2000" dirty="0"/>
              <a:t>”: Bowstead &amp; Reynolds on Agency (Peter GWatts gen ed) (Sweet &amp; Maxwell, 20th Ed, 2014) at para 8-018. Hence, </a:t>
            </a:r>
            <a:r>
              <a:rPr lang="en-US" sz="2000" i="1" dirty="0"/>
              <a:t>a name card stating that the particular person is a “Financial Adviser” is a representation by the insurance group that this person has authority to give advice in relation to the sale of insurance</a:t>
            </a:r>
            <a:r>
              <a:rPr lang="en-US" sz="2000" dirty="0"/>
              <a:t>: </a:t>
            </a:r>
            <a:r>
              <a:rPr lang="en-US" sz="2000" i="1" dirty="0"/>
              <a:t>Martin v Britannia Life Ltd</a:t>
            </a:r>
            <a:r>
              <a:rPr lang="en-US" sz="2000" dirty="0"/>
              <a:t> [1999] All ER (D) 1495 (“Martin”) at [5.3.4]. A name card stating that a person is a “Director” or “Manager” of a mortgage-managing company is a representation that this person has authority to enter into contracts for the investment of funds: </a:t>
            </a:r>
            <a:r>
              <a:rPr lang="en-US" sz="2000" i="1" dirty="0"/>
              <a:t>Heperu Pty Ltd v Morgan Brooks Pty Ltd </a:t>
            </a:r>
            <a:r>
              <a:rPr lang="en-US" sz="2000" dirty="0"/>
              <a:t>(No 2) [2007] NSWSC 1438 (“Heperu”) at [83]–[84] (reversed on other grounds: </a:t>
            </a:r>
            <a:r>
              <a:rPr lang="en-US" sz="2000" i="1" dirty="0"/>
              <a:t>Perpetual Trustees Australia Ltd v Heperu Pty Ltd</a:t>
            </a:r>
            <a:r>
              <a:rPr lang="en-US" sz="2000" dirty="0"/>
              <a:t> [2009] NSWCA 84). In both these cases, the business card bore the principal company’s logo and address, and the agent’s designation, telephone and fax numbers: see Martin at [4.14] and Heperu at [26] respectively.”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9875778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357637"/>
            <a:ext cx="11029615" cy="4355769"/>
          </a:xfrm>
        </p:spPr>
        <p:txBody>
          <a:bodyPr>
            <a:noAutofit/>
          </a:bodyPr>
          <a:lstStyle/>
          <a:p>
            <a:pPr marL="0" lvl="0" indent="0">
              <a:buNone/>
            </a:pPr>
            <a:r>
              <a:rPr lang="nl-NL" sz="2000" b="1" i="1" dirty="0"/>
              <a:t>Viet Hai Petroleum Corp v Ng Jun Quan </a:t>
            </a:r>
            <a:r>
              <a:rPr lang="nl-NL" sz="2000" b="1" dirty="0"/>
              <a:t>[2016] 3 SLR 887 </a:t>
            </a:r>
          </a:p>
          <a:p>
            <a:r>
              <a:rPr lang="en-US" sz="2000" dirty="0"/>
              <a:t>At [38] and [39]: “were </a:t>
            </a:r>
            <a:r>
              <a:rPr lang="en-US" sz="2000" i="1" dirty="0"/>
              <a:t>Saiful’s title as COO and/or Tran’s title as representative in Vietnam sufficient representation</a:t>
            </a:r>
            <a:r>
              <a:rPr lang="en-US" sz="2000" dirty="0"/>
              <a:t> that either or both of them had the necessary authority to enter into the Agreement on behalf of WE Bunker? In my view, </a:t>
            </a:r>
            <a:r>
              <a:rPr lang="en-US" sz="2000" i="1" dirty="0"/>
              <a:t>Saiful’s title as COO was a representation that he had a sufficiently senior appointment that carried with it the authority to bind WE Bunker</a:t>
            </a:r>
            <a:r>
              <a:rPr lang="en-US" sz="2000" dirty="0"/>
              <a:t>. This representation would also have been affirmed by the fact that the first transaction was concluded successfully (see [9])… However, I did not think that </a:t>
            </a:r>
            <a:r>
              <a:rPr lang="en-US" sz="2000" i="1" dirty="0"/>
              <a:t>Tran’s designation as WE Bunker’s representative in Vietnam was sufficient to clothe him with apparent authority to bind WE Bunker</a:t>
            </a:r>
            <a:r>
              <a:rPr lang="en-US" sz="2000" dirty="0"/>
              <a:t>. Tran’s role was to act as liaison between the plaintiff and WE Bunker for the purchase of oil. Nguyen would transfer the money and inform Tran, who would then issue a bill. Tran also acted as the interpreter at the previous meetings between Saiful and Nguyen. Nevertheless, it did not matter that Tran did not have apparent authority to bind WE Bunker; it was sufficient that Saiful did..”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42416820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Reliance</a:t>
            </a:r>
          </a:p>
          <a:p>
            <a:r>
              <a:rPr lang="en-US" sz="2000" dirty="0"/>
              <a:t>In order to establish apparent authority, a 3P must have </a:t>
            </a:r>
            <a:r>
              <a:rPr lang="en-US" sz="2000" i="1" dirty="0"/>
              <a:t>relied</a:t>
            </a:r>
            <a:r>
              <a:rPr lang="en-US" sz="2000" dirty="0"/>
              <a:t> on the representation in entering into the contract with a company.</a:t>
            </a:r>
          </a:p>
          <a:p>
            <a:pPr lvl="1"/>
            <a:r>
              <a:rPr lang="en-US" sz="1800" dirty="0"/>
              <a:t>This can be thought of as a limb relating to </a:t>
            </a:r>
            <a:r>
              <a:rPr lang="en-US" sz="1800" i="1" dirty="0"/>
              <a:t>causation</a:t>
            </a:r>
            <a:r>
              <a:rPr lang="en-US" sz="1800" dirty="0"/>
              <a:t>.</a:t>
            </a:r>
          </a:p>
          <a:p>
            <a:pPr lvl="1"/>
            <a:r>
              <a:rPr lang="en-US" sz="1800" dirty="0"/>
              <a:t>The mere fact that the 3P has acted to his detriment in the belief – founded on facts other than the principal holding out – is therefore insufficient. </a:t>
            </a:r>
            <a:r>
              <a:rPr lang="en-US" sz="1800" i="1" dirty="0"/>
              <a:t>A fortiori</a:t>
            </a:r>
            <a:r>
              <a:rPr lang="en-US" sz="1800" dirty="0"/>
              <a:t>, a third party could not have relied on such holding out if he was not even aware of it (</a:t>
            </a:r>
            <a:r>
              <a:rPr lang="en-US" sz="1800" i="1" dirty="0"/>
              <a:t>Farquharson Brothers &amp; Co v King &amp; Co </a:t>
            </a:r>
            <a:r>
              <a:rPr lang="en-US" sz="1800" dirty="0"/>
              <a:t>[1902] AC 325).</a:t>
            </a:r>
          </a:p>
          <a:p>
            <a:pPr lvl="1"/>
            <a:r>
              <a:rPr lang="en-US" sz="1800" dirty="0"/>
              <a:t>Mere change of position (that is, the contract would not have been induced but for the representation) seems sufficient to justify reliance (</a:t>
            </a:r>
            <a:r>
              <a:rPr lang="en-US" sz="1800" i="1" dirty="0"/>
              <a:t>Kelly v Fraser </a:t>
            </a:r>
            <a:r>
              <a:rPr lang="en-US" sz="1800" dirty="0"/>
              <a:t>[2013] 1 AC 450)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8471101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Reliance</a:t>
            </a:r>
          </a:p>
          <a:p>
            <a:r>
              <a:rPr lang="en-US" sz="2000" dirty="0"/>
              <a:t>In order to establish apparent authority, a 3P must have </a:t>
            </a:r>
            <a:r>
              <a:rPr lang="en-US" sz="2000" i="1" dirty="0"/>
              <a:t>relied</a:t>
            </a:r>
            <a:r>
              <a:rPr lang="en-US" sz="2000" dirty="0"/>
              <a:t> on the representation in entering into the contract with a company.</a:t>
            </a:r>
          </a:p>
          <a:p>
            <a:pPr lvl="1"/>
            <a:r>
              <a:rPr lang="en-US" sz="1800" dirty="0"/>
              <a:t>Reliance is determined from an objective point of view: i.e. </a:t>
            </a:r>
            <a:r>
              <a:rPr lang="en-US" sz="1800" i="1" dirty="0"/>
              <a:t>reasonable</a:t>
            </a:r>
            <a:r>
              <a:rPr lang="en-US" sz="1800" dirty="0"/>
              <a:t> reliance.</a:t>
            </a:r>
          </a:p>
          <a:p>
            <a:pPr lvl="1"/>
            <a:r>
              <a:rPr lang="en-US" sz="1800" dirty="0"/>
              <a:t>If the company does not seem to get any benefit at all from the contract, reliance may not be established.</a:t>
            </a:r>
          </a:p>
          <a:p>
            <a:pPr lvl="1"/>
            <a:r>
              <a:rPr lang="en-US" sz="1800" dirty="0"/>
              <a:t>“… if a person dealing with an agent knows or has reason to believe that the contract or transaction is contrary to the commercial interests of the agent’s principal, </a:t>
            </a:r>
            <a:r>
              <a:rPr lang="en-US" sz="1800" i="1" dirty="0"/>
              <a:t>it is likely to be very difficult for the person to assert with credibility that he believed that the agent did have actual authority</a:t>
            </a:r>
            <a:r>
              <a:rPr lang="en-US" sz="1800" dirty="0"/>
              <a:t>. Lack of such belief would be fatal to a claim that the agent had apparent authority.” (</a:t>
            </a:r>
            <a:r>
              <a:rPr lang="en-US" sz="1800" i="1" dirty="0"/>
              <a:t>Criterion Properties v Stratford UK Properties </a:t>
            </a:r>
            <a:r>
              <a:rPr lang="en-US" sz="1800" dirty="0"/>
              <a:t>[2004] UKHL 28)</a:t>
            </a:r>
          </a:p>
          <a:p>
            <a:pPr lvl="1"/>
            <a:r>
              <a:rPr lang="en-US" sz="1800" dirty="0"/>
              <a:t>Thus, there is no reliance if the 3P knows of the agent’s lack of authority. However, knowledge of the agent’s lack of authority is often considered separately as a different element.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40490172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No Notice of Agent’s Lack of Authority</a:t>
            </a:r>
          </a:p>
          <a:p>
            <a:r>
              <a:rPr lang="en-US" sz="2000" dirty="0"/>
              <a:t>Finally, a third party cannot rely on apparent authority if he knows that the corporate agent is acting without authority</a:t>
            </a:r>
          </a:p>
          <a:p>
            <a:pPr lvl="1"/>
            <a:r>
              <a:rPr lang="en-US" sz="1800" dirty="0"/>
              <a:t>Follows from understanding of apparent authority as a species of estoppel by representation. Reliance here warrants no legal protection since it is unjustified.</a:t>
            </a:r>
          </a:p>
          <a:p>
            <a:pPr lvl="1"/>
            <a:r>
              <a:rPr lang="en-US" sz="1800" dirty="0"/>
              <a:t>We consider 3 “limbs” where an agent has notice of an agent’s lack of authority.</a:t>
            </a:r>
          </a:p>
          <a:p>
            <a:pPr marL="972885" lvl="2" indent="-342900">
              <a:buFont typeface="+mj-lt"/>
              <a:buAutoNum type="arabicPeriod"/>
            </a:pPr>
            <a:r>
              <a:rPr lang="en-US" sz="1800" dirty="0"/>
              <a:t>Actual Notice</a:t>
            </a:r>
          </a:p>
          <a:p>
            <a:pPr marL="972885" lvl="2" indent="-342900">
              <a:buFont typeface="+mj-lt"/>
              <a:buAutoNum type="arabicPeriod"/>
            </a:pPr>
            <a:r>
              <a:rPr lang="en-US" sz="1800" dirty="0"/>
              <a:t>Constructive Notice: Availability of Constitutional Documents</a:t>
            </a:r>
          </a:p>
          <a:p>
            <a:pPr marL="972885" lvl="2" indent="-342900">
              <a:buFont typeface="+mj-lt"/>
              <a:buAutoNum type="arabicPeriod"/>
            </a:pPr>
            <a:r>
              <a:rPr lang="en-US" sz="1800" dirty="0"/>
              <a:t>Constructive Notice: Failure to make inquiries in circumstances that are so unusual or abnormal as would have put a reasonable person on inquiry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23297653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No Notice of Agent’s Lack of Authority: Actual Notice</a:t>
            </a:r>
          </a:p>
          <a:p>
            <a:r>
              <a:rPr lang="en-US" sz="2000" dirty="0"/>
              <a:t>The courts can find that the 3P did </a:t>
            </a:r>
            <a:r>
              <a:rPr lang="en-US" sz="2000" b="1" i="1" dirty="0"/>
              <a:t>actually (i.e. subjectively) know of the agent’s lack of authority</a:t>
            </a:r>
            <a:r>
              <a:rPr lang="en-US" sz="2000" dirty="0"/>
              <a:t>. </a:t>
            </a:r>
          </a:p>
          <a:p>
            <a:r>
              <a:rPr lang="en-US" sz="2000" dirty="0"/>
              <a:t>See factual matrix in </a:t>
            </a:r>
            <a:r>
              <a:rPr lang="en-US" sz="2000" i="1" dirty="0"/>
              <a:t>First Energy </a:t>
            </a:r>
            <a:r>
              <a:rPr lang="en-US" sz="2000" dirty="0"/>
              <a:t>where the 3P actually knew J had no authority to grant a facility.</a:t>
            </a:r>
          </a:p>
          <a:p>
            <a:r>
              <a:rPr lang="en-US" sz="2000" dirty="0"/>
              <a:t>Can be inferred from direct evidence (e.g. where the principal communicates to the 3P that the agent has no actual authority) or circumstantial evidence (e.g. where the 3P knows that the transaction is entered into for improper purposes, like where the agent and 3P collude to defraud the principal).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40519714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No Notice of Agent’s Lack of Authority: Constructive Notice</a:t>
            </a:r>
          </a:p>
          <a:p>
            <a:r>
              <a:rPr lang="en-US" sz="2000" dirty="0"/>
              <a:t>The courts can find that the 3P may </a:t>
            </a:r>
            <a:r>
              <a:rPr lang="en-US" sz="2000" b="1" i="1" dirty="0"/>
              <a:t>not subjectively</a:t>
            </a:r>
            <a:r>
              <a:rPr lang="en-US" sz="2000" dirty="0"/>
              <a:t> </a:t>
            </a:r>
            <a:r>
              <a:rPr lang="en-US" sz="2000" b="1" i="1" dirty="0"/>
              <a:t>know of the agent’s lack of authority, but ought to have reasonably known of this lack of authority. </a:t>
            </a:r>
            <a:endParaRPr lang="en-US" sz="2000" dirty="0"/>
          </a:p>
          <a:p>
            <a:r>
              <a:rPr lang="en-US" sz="2000" dirty="0"/>
              <a:t>This imputation of knowledge to the 3P is </a:t>
            </a:r>
            <a:r>
              <a:rPr lang="en-US" sz="2000" b="1" i="1" dirty="0"/>
              <a:t>known as “constructive notice”</a:t>
            </a:r>
            <a:r>
              <a:rPr lang="en-US" sz="2000" dirty="0"/>
              <a:t>: knowledge that the law presumes a person to have even if he is actually ignorant of the facts.</a:t>
            </a:r>
          </a:p>
          <a:p>
            <a:r>
              <a:rPr lang="en-US" sz="2000" dirty="0"/>
              <a:t>First, at common law, a person dealing with a company is deemed to have constructive notice of the constitutional limits on an agent’s authority </a:t>
            </a:r>
            <a:r>
              <a:rPr lang="en-US" sz="2000" i="1" dirty="0"/>
              <a:t>by reason of the fact that the company’s constitutional documents are lodged with the Registrar and available for public inspection </a:t>
            </a:r>
            <a:r>
              <a:rPr lang="en-US" sz="2000" dirty="0"/>
              <a:t>(</a:t>
            </a:r>
            <a:r>
              <a:rPr lang="de-DE" sz="2000" i="1" dirty="0"/>
              <a:t>Ernest v Nicholls</a:t>
            </a:r>
            <a:r>
              <a:rPr lang="de-DE" sz="2000" dirty="0"/>
              <a:t> (1857) 6 HL Cas 401</a:t>
            </a:r>
            <a:r>
              <a:rPr lang="en-US" sz="2000" dirty="0"/>
              <a:t>). </a:t>
            </a:r>
          </a:p>
          <a:p>
            <a:pPr lvl="1"/>
            <a:r>
              <a:rPr lang="en-US" sz="1800" dirty="0"/>
              <a:t>Unpopular rule as it undermined the security of transactions by placing on 3Ps the burden of inspecting the company’s constitution prior to contracting.</a:t>
            </a:r>
          </a:p>
          <a:p>
            <a:pPr lvl="1"/>
            <a:r>
              <a:rPr lang="en-US" sz="1800" dirty="0"/>
              <a:t>Later cut down by way of the Indoor Management Rule (see slide 51), and almost completely abolished by way of subsequent legislative reform (s 25A and s 25B CA).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2697457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Last week, we spoke about the problem of actual authority not being able to address instances of agent fraud – i.e. an agent may purport to enter into a contract on the principal’s behalf when he is not actually authorized to do so.</a:t>
            </a:r>
          </a:p>
          <a:p>
            <a:r>
              <a:rPr lang="en-US" sz="2000" dirty="0"/>
              <a:t>If this lack of authority was not known or apparent to third parties, would it be “fair” to allow the principal company to rescind the contract between itself and the third parties?</a:t>
            </a:r>
          </a:p>
          <a:p>
            <a:r>
              <a:rPr lang="en-US" sz="2000" dirty="0"/>
              <a:t>To address this problem, agency law has developed the doctrine of apparent authority, which binds the principal if it can established that the agent has acted within his apparent/ostensible authority.</a:t>
            </a:r>
          </a:p>
          <a:p>
            <a:r>
              <a:rPr lang="en-US" sz="2000" dirty="0"/>
              <a:t>Note: “Apparent” authority is used here as a synonym for “ostensible” authority. We will use the term “apparent” authority from now on.</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1600115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No Notice of Agent’s Lack of Authority: Constructive Notice</a:t>
            </a:r>
          </a:p>
          <a:p>
            <a:r>
              <a:rPr lang="en-US" sz="2000" dirty="0"/>
              <a:t>s 25A states that “Notwithstanding anything in the constitution of a company, </a:t>
            </a:r>
            <a:r>
              <a:rPr lang="en-US" sz="2000" b="1" i="1" dirty="0"/>
              <a:t>a person is not </a:t>
            </a:r>
            <a:r>
              <a:rPr lang="en-US" sz="2000" dirty="0"/>
              <a:t>affected by, or </a:t>
            </a:r>
            <a:r>
              <a:rPr lang="en-US" sz="2000" b="1" i="1" dirty="0"/>
              <a:t>deemed to have notice or knowledge of the contents of, the constitution</a:t>
            </a:r>
            <a:r>
              <a:rPr lang="en-US" sz="2000" dirty="0"/>
              <a:t> of, or any other document relating to, the company </a:t>
            </a:r>
            <a:r>
              <a:rPr lang="en-US" sz="2000" b="1" i="1" dirty="0"/>
              <a:t>merely because </a:t>
            </a:r>
            <a:r>
              <a:rPr lang="en-US" sz="2000" dirty="0"/>
              <a:t>— (a) the constitution or document is registered by the Registrar; or (b) the constitution or document is available for inspection at the registered office of the company.”</a:t>
            </a:r>
          </a:p>
          <a:p>
            <a:pPr lvl="1"/>
            <a:r>
              <a:rPr lang="en-US" sz="1800" dirty="0"/>
              <a:t>Note: If it can be shown that the 3P actually has knowledge of the contents of the constitution, then s 25A would not apply.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15591706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No Notice of Agent’s Lack of Authority: Constructive Notice</a:t>
            </a:r>
          </a:p>
          <a:p>
            <a:r>
              <a:rPr lang="en-US" sz="2000" dirty="0"/>
              <a:t>Second, at common law, a person may be imputed with notice of an agent's lack of authority if he </a:t>
            </a:r>
            <a:r>
              <a:rPr lang="en-US" sz="2000" i="1" dirty="0"/>
              <a:t>fails to make inquiries in circumstances that are so unusual or abnormal as would have put a reasonable person on inquiry.</a:t>
            </a:r>
          </a:p>
          <a:p>
            <a:pPr lvl="1"/>
            <a:r>
              <a:rPr lang="en-US" sz="1800" dirty="0"/>
              <a:t>See Tjio et al for details on when this arises.</a:t>
            </a:r>
          </a:p>
          <a:p>
            <a:pPr lvl="1"/>
            <a:r>
              <a:rPr lang="en-US" sz="1800" dirty="0"/>
              <a:t>Several candidates put forth: “Whether a reasonable person in the position of the 3P would have made inquiries in the circumstances”(</a:t>
            </a:r>
            <a:r>
              <a:rPr lang="en-US" sz="1800" i="1" dirty="0"/>
              <a:t>AL Underwood Ltd v Bank of Liverpool</a:t>
            </a:r>
            <a:r>
              <a:rPr lang="en-US" sz="1800" dirty="0"/>
              <a:t>), “Whether the 3P is placed in circumstances which suggests his reliance was dishonest or irrational” (</a:t>
            </a:r>
            <a:r>
              <a:rPr lang="en-US" sz="1800" i="1" dirty="0"/>
              <a:t>Thanakharn Kasikorn Thai Chamkat (Mahachon) v Akai Holdings Ltd</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17122677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Indoor Management Rule</a:t>
            </a:r>
          </a:p>
          <a:p>
            <a:r>
              <a:rPr lang="en-US" sz="2000" dirty="0"/>
              <a:t>Prior to s 25A and s 25B of the Companies Act, the “indoor management rule” was the principal means by which a 3P might avert the ill effects of the common law rule regarding constructive notice of constitutional limits.</a:t>
            </a:r>
          </a:p>
          <a:p>
            <a:r>
              <a:rPr lang="en-US" sz="2000" dirty="0"/>
              <a:t>The “indoor management rule” was first expounded by the seminal case of </a:t>
            </a:r>
            <a:r>
              <a:rPr lang="en-US" sz="2000" i="1" dirty="0"/>
              <a:t>Royal British Bank v Turquand</a:t>
            </a:r>
            <a:r>
              <a:rPr lang="en-US" sz="2000" dirty="0"/>
              <a:t> (1856) 6 E &amp; B 327. It has been subsequently termed “the rule in Turquand’s case” or “Turquand’s rule”.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23150756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
        <p:nvSpPr>
          <p:cNvPr id="8" name="Content Placeholder 2">
            <a:extLst>
              <a:ext uri="{FF2B5EF4-FFF2-40B4-BE49-F238E27FC236}">
                <a16:creationId xmlns:a16="http://schemas.microsoft.com/office/drawing/2014/main" id="{D6DEC4D1-2AF2-4575-8EC4-74FA72CC9720}"/>
              </a:ext>
            </a:extLst>
          </p:cNvPr>
          <p:cNvSpPr>
            <a:spLocks noGrp="1"/>
          </p:cNvSpPr>
          <p:nvPr>
            <p:ph idx="1"/>
          </p:nvPr>
        </p:nvSpPr>
        <p:spPr>
          <a:xfrm>
            <a:off x="425077" y="2491453"/>
            <a:ext cx="11029615" cy="4355769"/>
          </a:xfrm>
        </p:spPr>
        <p:txBody>
          <a:bodyPr>
            <a:noAutofit/>
          </a:bodyPr>
          <a:lstStyle/>
          <a:p>
            <a:pPr marL="0" lvl="0" indent="0">
              <a:buNone/>
            </a:pPr>
            <a:r>
              <a:rPr lang="en-US" sz="2000" b="1" i="1" dirty="0"/>
              <a:t>Royal British Bank v Turquand </a:t>
            </a:r>
            <a:r>
              <a:rPr lang="en-US" sz="2000" b="1" dirty="0"/>
              <a:t>(1856) 6 E &amp; B 327</a:t>
            </a:r>
          </a:p>
          <a:p>
            <a:r>
              <a:rPr lang="en-US" sz="2000" b="1" dirty="0"/>
              <a:t>Facts: </a:t>
            </a:r>
            <a:r>
              <a:rPr lang="en-US" sz="2000" dirty="0"/>
              <a:t>The company’s articles (i.e. its constitution) empowered directors to borrow such sums as authorised by the shareholders in the general meeting. However, the company’s directors went on to issue bonds in the company’s name </a:t>
            </a:r>
            <a:r>
              <a:rPr lang="en-US" sz="2000" i="1" dirty="0"/>
              <a:t>without the shareholders’ approval</a:t>
            </a:r>
            <a:r>
              <a:rPr lang="en-US" sz="2000" dirty="0"/>
              <a:t>, thus violating the company’s articles.</a:t>
            </a:r>
          </a:p>
          <a:p>
            <a:r>
              <a:rPr lang="en-US" sz="2000" b="1" dirty="0"/>
              <a:t>Held: </a:t>
            </a:r>
            <a:r>
              <a:rPr lang="en-US" sz="2000" dirty="0"/>
              <a:t>The court held that company was bound. The third parties (in the case the creditors) were entitled to assume that the resolution was in fact passed. The transaction </a:t>
            </a:r>
            <a:r>
              <a:rPr lang="en-US" sz="2000" i="1" dirty="0"/>
              <a:t>appeared</a:t>
            </a:r>
            <a:r>
              <a:rPr lang="en-US" sz="2000" dirty="0"/>
              <a:t> to be within the authority of the directors and was for the benefit of the company – there was nothing to put a third party on enquiry.</a:t>
            </a:r>
          </a:p>
          <a:p>
            <a:r>
              <a:rPr lang="en-US" sz="2000" dirty="0"/>
              <a:t>Even if the bank had known of the condition to which the directors’ authority was subject, it was entitled to assume, without enquiring, that the condition had been fulfilled.</a:t>
            </a:r>
          </a:p>
          <a:p>
            <a:r>
              <a:rPr lang="en-US" sz="2000" dirty="0"/>
              <a:t>The bank could rely on the apparent authority of the directors, and was not put on notice of their lack of actual authority.</a:t>
            </a:r>
          </a:p>
          <a:p>
            <a:endParaRPr lang="en-US" sz="2000" b="1" dirty="0"/>
          </a:p>
          <a:p>
            <a:endParaRPr lang="en-US" sz="2000" dirty="0"/>
          </a:p>
        </p:txBody>
      </p:sp>
    </p:spTree>
    <p:extLst>
      <p:ext uri="{BB962C8B-B14F-4D97-AF65-F5344CB8AC3E}">
        <p14:creationId xmlns:p14="http://schemas.microsoft.com/office/powerpoint/2010/main" val="27996885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Indoor Management Rule</a:t>
            </a:r>
          </a:p>
          <a:p>
            <a:r>
              <a:rPr lang="en-US" dirty="0"/>
              <a:t>One formulation: Third parties contracting with a company in good faith </a:t>
            </a:r>
            <a:r>
              <a:rPr lang="en-US" i="1" dirty="0"/>
              <a:t>may assume </a:t>
            </a:r>
            <a:r>
              <a:rPr lang="en-US" dirty="0"/>
              <a:t>that any acts within its constitution and powers have been properly and duly performed and are </a:t>
            </a:r>
            <a:r>
              <a:rPr lang="en-US" b="1" i="1" dirty="0"/>
              <a:t>not bound to inquire whether acts of internal management have been regular.</a:t>
            </a:r>
          </a:p>
          <a:p>
            <a:r>
              <a:rPr lang="en-US" dirty="0"/>
              <a:t>The rationale of the rule is based on information costs: Unlike “insiders” of a company, third parties have no legal rights to access relevant information except by way of bargain, and to grant such legal access as a default rule would be impracticable (see Tjio et al).</a:t>
            </a:r>
          </a:p>
          <a:p>
            <a:r>
              <a:rPr lang="en-US" dirty="0"/>
              <a:t>The “indoor management rule” cuts down the historical doctrine that a person dealing with a company is deemed to have constructive notice of the constitutional limits on an agent’s authority by reason of the fact that the company’s constitutional documents are available for public inspection.</a:t>
            </a:r>
          </a:p>
          <a:p>
            <a:r>
              <a:rPr lang="en-US" dirty="0"/>
              <a:t>However, the </a:t>
            </a:r>
            <a:r>
              <a:rPr lang="en-US" i="1" dirty="0"/>
              <a:t>regularity presumption </a:t>
            </a:r>
            <a:r>
              <a:rPr lang="en-US" dirty="0"/>
              <a:t>seems to be distinct from a presumption about </a:t>
            </a:r>
            <a:r>
              <a:rPr lang="en-US" i="1" dirty="0"/>
              <a:t>constitutional limitations</a:t>
            </a:r>
            <a:r>
              <a:rPr lang="en-US" dirty="0"/>
              <a:t>. See facts of </a:t>
            </a:r>
            <a:r>
              <a:rPr lang="en-US" i="1" dirty="0" err="1"/>
              <a:t>Turquand</a:t>
            </a:r>
            <a:r>
              <a:rPr lang="en-US" i="1" dirty="0"/>
              <a:t>, </a:t>
            </a:r>
            <a:r>
              <a:rPr lang="en-US" dirty="0"/>
              <a:t>p.290 of Tjio et al and s 25B CA. </a:t>
            </a:r>
          </a:p>
          <a:p>
            <a:pPr lvl="1"/>
            <a:r>
              <a:rPr lang="en-US" dirty="0"/>
              <a:t>“Second, the rule is irrelevant if the constitution simply </a:t>
            </a:r>
            <a:r>
              <a:rPr lang="en-US" i="1" dirty="0"/>
              <a:t>excludes the authority to enter into certain transactions </a:t>
            </a:r>
            <a:r>
              <a:rPr lang="en-US" dirty="0"/>
              <a:t>( </a:t>
            </a:r>
            <a:r>
              <a:rPr lang="en-US" dirty="0" err="1"/>
              <a:t>eg</a:t>
            </a:r>
            <a:r>
              <a:rPr lang="en-US" dirty="0"/>
              <a:t>, directors may not mortgage the company's properties) so that the lack of authority is not one that can be cured by any internal act or process” – Tjio et al. at pp. 290.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42375433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Northside Developments Pty Ltd v R-G </a:t>
            </a:r>
            <a:r>
              <a:rPr lang="en-US" sz="2000" b="1" dirty="0"/>
              <a:t>[1989-90] 2 ACSR 161</a:t>
            </a:r>
          </a:p>
          <a:p>
            <a:r>
              <a:rPr lang="en-US" sz="2000" dirty="0"/>
              <a:t>Facts: The c</a:t>
            </a:r>
            <a:r>
              <a:rPr lang="en-SG" sz="2000" dirty="0"/>
              <a:t>ommon seal of a company was affixed to a mortgage of the company’s land in contravention of the company’s articles since the Board had not authorised its affixation. The mortgage secured a loan to entities owned and controlled by the company’s director who affixed the seal. The company had no interest in those entities. On default under the mortgage, the mortgagee sold the company’s land. The company argued that the mortgage was executed without its authority.</a:t>
            </a:r>
          </a:p>
          <a:p>
            <a:r>
              <a:rPr lang="en-SG" sz="2000" dirty="0"/>
              <a:t>Held: </a:t>
            </a:r>
            <a:r>
              <a:rPr lang="en-US" sz="2000" dirty="0"/>
              <a:t>Rule in Turquand’s case did not apply, as the mortgagee was put on inquiry by the fact that the mortgage was given to secure an advance to a third party </a:t>
            </a:r>
            <a:r>
              <a:rPr lang="en-US" sz="2000" i="1" dirty="0"/>
              <a:t>without any indication that the mortgage or advance was for the purposes of the company’s business</a:t>
            </a:r>
            <a:r>
              <a:rPr lang="en-US" sz="2000" dirty="0"/>
              <a:t>. Hence, the rule did not prevent the company from relying upon the fact that the mortgage was executed without its authority. </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1044087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Northside Developments Pty Ltd v R-G </a:t>
            </a:r>
            <a:r>
              <a:rPr lang="en-US" sz="2000" b="1" dirty="0"/>
              <a:t>[1989-90] 2 ACSR 161</a:t>
            </a:r>
          </a:p>
          <a:p>
            <a:r>
              <a:rPr lang="en-US" sz="2000" dirty="0"/>
              <a:t>“the indoor management rule </a:t>
            </a:r>
            <a:r>
              <a:rPr lang="en-US" sz="2000" b="1" i="1" dirty="0"/>
              <a:t>cannot be used to create authority where none otherwise exists</a:t>
            </a:r>
            <a:r>
              <a:rPr lang="en-US" sz="2000" dirty="0"/>
              <a:t>; it merely entitles an outsider, in the absence of anything putting him upon inquiry, </a:t>
            </a:r>
            <a:r>
              <a:rPr lang="en-US" sz="2000" b="1" i="1" dirty="0"/>
              <a:t>to presume regularity in the internal affairs of a company when confronted by a person apparently acting with the authority of the company </a:t>
            </a:r>
            <a:r>
              <a:rPr lang="en-US" sz="2000" dirty="0"/>
              <a:t>... In other words, the indoor management rule only has scope for operation </a:t>
            </a:r>
            <a:r>
              <a:rPr lang="en-US" sz="2000" b="1" i="1" u="sng" dirty="0"/>
              <a:t>if it can be established independently that the person purporting to represent the company had actual or ostensible authority to enter into the transaction</a:t>
            </a:r>
            <a:r>
              <a:rPr lang="en-US" sz="2000" dirty="0"/>
              <a:t>. </a:t>
            </a:r>
            <a:r>
              <a:rPr lang="en-US" sz="2000" b="1" i="1" dirty="0"/>
              <a:t>The rule is thus dependent upon the operation of normal agency principles; it </a:t>
            </a:r>
            <a:r>
              <a:rPr lang="en-US" sz="2000" b="1" i="1" u="sng" dirty="0"/>
              <a:t>operates only where on the ordinary principles the person purporting to act on behalf of the company is acting within the scope of his actual or ostensible authority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28326445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47042"/>
            <a:ext cx="11029615" cy="4355769"/>
          </a:xfrm>
        </p:spPr>
        <p:txBody>
          <a:bodyPr>
            <a:noAutofit/>
          </a:bodyPr>
          <a:lstStyle/>
          <a:p>
            <a:pPr marL="0" lvl="0" indent="0">
              <a:buNone/>
            </a:pPr>
            <a:r>
              <a:rPr lang="en-US" sz="2000" b="1" i="1" dirty="0"/>
              <a:t>Development Bank of Singapore Ltd v Bok Chee Seng Construction Pte Ltd </a:t>
            </a:r>
            <a:r>
              <a:rPr lang="en-US" sz="2000" b="1" dirty="0"/>
              <a:t>[2002] 2 SLR(R) 693</a:t>
            </a:r>
          </a:p>
          <a:p>
            <a:r>
              <a:rPr lang="en-US" sz="2000" b="1" dirty="0"/>
              <a:t>Facts: </a:t>
            </a:r>
            <a:r>
              <a:rPr lang="en-US" sz="2000" dirty="0"/>
              <a:t>BCS kept a bank account with DBS. BCS passed resolutions authorising DBS to honour cheques signed by two if its directors, Peh and Phua. Later on, DBS was notified that cheques could be signed singly by Phua. DBS honoured cheques in accordance with this new mandate (that cheques could be signed singly by Phua). Later on, Peh obtained a declaration that the resolution effecting the new mandate that cheques could be singly singed was void. DBS tried to rely on Turquand's rule to honour the cheques made out by Phua.</a:t>
            </a:r>
          </a:p>
          <a:p>
            <a:r>
              <a:rPr lang="en-SG" sz="2000" b="1" dirty="0"/>
              <a:t>Held:</a:t>
            </a:r>
            <a:r>
              <a:rPr lang="en-SG" sz="2000" dirty="0"/>
              <a:t> </a:t>
            </a:r>
            <a:r>
              <a:rPr lang="en-US" sz="2000" dirty="0"/>
              <a:t>Turquand’s rule concerned a presumption of regularity and presumptions of law need not be expressly pleaded. In this regard, the burden was on BCS to show why the presumption should not apply.</a:t>
            </a:r>
          </a:p>
          <a:p>
            <a:r>
              <a:rPr lang="en-US" sz="2000" dirty="0"/>
              <a:t>DBS could rely on the new mandate as Turquand’s rule aided third parties who relied in good faith on company documents such as board resolutions. DBS could not be expected to investigate BCS’ internal management and could only act on the basis of mandates issued in accordance with the terms of the contract governing the account.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20546522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Development Bank of Singapore Ltd v Bok Chee Seng Construction Pte Ltd </a:t>
            </a:r>
            <a:r>
              <a:rPr lang="en-US" sz="2000" b="1" dirty="0"/>
              <a:t>[2002] 2 SLR(R) 693</a:t>
            </a:r>
          </a:p>
          <a:p>
            <a:r>
              <a:rPr lang="en-US" sz="2000" dirty="0"/>
              <a:t>At [37]: “It is precisely for such a situation that Turquand’s rule </a:t>
            </a:r>
            <a:r>
              <a:rPr lang="en-US" sz="2000" b="1" i="1" dirty="0"/>
              <a:t>comes to the aid of third parties who had relied in good faith on such a document from the company. </a:t>
            </a:r>
            <a:r>
              <a:rPr lang="en-US" sz="2000" dirty="0"/>
              <a:t>DBS had no notice of any irregularity or impropriety in the appointment of Andrew Chua as the new company secretary. Neither did DBS know that only one director passed the resolution to appoint Andrew Chua as the company secretary. The letter of 17 October 1997 from NYP did not even mention the irregularity in the appointment of the company secretary. In addition, a copy of Form 49 was furnished to DBS.”</a:t>
            </a:r>
          </a:p>
          <a:p>
            <a:r>
              <a:rPr lang="en-US" sz="2000" dirty="0"/>
              <a:t>At [39]: “…  A bank cannot be expected to investigate the internal management or squabbles of a company. It can only act on the basis of mandates issued in accordance with the terms of the contract governing the account and the general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23142705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Indoor Management Rule</a:t>
            </a:r>
          </a:p>
          <a:p>
            <a:r>
              <a:rPr lang="en-US" sz="2000" dirty="0"/>
              <a:t>As mentioned earlier, the indoor management rule is now supplanted by s 25A (already covered), s 25B, 25C and s 25D of the Companies Act.</a:t>
            </a:r>
          </a:p>
          <a:p>
            <a:r>
              <a:rPr lang="en-US" sz="2000" dirty="0"/>
              <a:t>However, where the statutory provisions are not applicable, the common law doctrine of the indoor management rule </a:t>
            </a:r>
            <a:r>
              <a:rPr lang="en-US" sz="2000" i="1" dirty="0"/>
              <a:t>continues to apply</a:t>
            </a:r>
            <a:r>
              <a:rPr lang="en-US" sz="2000" dirty="0"/>
              <a:t>.</a:t>
            </a:r>
          </a:p>
          <a:p>
            <a:pPr lvl="1"/>
            <a:r>
              <a:rPr lang="en-US" sz="1800" dirty="0"/>
              <a:t>E.g. when 3P is dealing with a non-director manager not covered by s 25B of the Companies Act.</a:t>
            </a:r>
          </a:p>
          <a:p>
            <a:r>
              <a:rPr lang="en-US" sz="2000" dirty="0"/>
              <a:t>s 25B and s 25C of the Companies Act (</a:t>
            </a:r>
            <a:r>
              <a:rPr lang="it-IT" sz="2000" dirty="0"/>
              <a:t>Cap.50 2006 Rev Ed.</a:t>
            </a:r>
            <a:r>
              <a:rPr lang="en-US" sz="2000" dirty="0"/>
              <a:t>) are largely derived from sections 40 and 41 of the Companies Act (2006) in the UK.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492023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Apparent authority is not founded on the agreement or relationship between the principal and the agent.</a:t>
            </a:r>
          </a:p>
          <a:p>
            <a:pPr lvl="1"/>
            <a:r>
              <a:rPr lang="en-US" sz="1800" dirty="0"/>
              <a:t>Instead, it is authority as it </a:t>
            </a:r>
            <a:r>
              <a:rPr lang="en-US" sz="1800" i="1" dirty="0"/>
              <a:t>appears</a:t>
            </a:r>
            <a:r>
              <a:rPr lang="en-US" sz="1800" dirty="0"/>
              <a:t> to those who deal with the company. </a:t>
            </a:r>
          </a:p>
          <a:p>
            <a:r>
              <a:rPr lang="en-US" sz="2000" dirty="0"/>
              <a:t>Thus, the legal relationship here is </a:t>
            </a:r>
            <a:r>
              <a:rPr lang="en-US" sz="2000" b="1" i="1" dirty="0"/>
              <a:t>between the company (as principal) and the third party</a:t>
            </a:r>
            <a:r>
              <a:rPr lang="en-US" sz="2000" dirty="0"/>
              <a:t>.</a:t>
            </a:r>
          </a:p>
          <a:p>
            <a:r>
              <a:rPr lang="en-US" sz="2000" dirty="0"/>
              <a:t>Intuition? Chan and </a:t>
            </a:r>
            <a:r>
              <a:rPr lang="en-GB" sz="2000" dirty="0"/>
              <a:t>Tjio</a:t>
            </a:r>
            <a:r>
              <a:rPr lang="en-US" sz="2000" dirty="0"/>
              <a:t> (2012): “it is clear that some form of lowest cost avoider principle is at work in these positional cases to provide the necessary incentives for contracting parties to be vigilant.” </a:t>
            </a:r>
          </a:p>
          <a:p>
            <a:pPr lvl="1"/>
            <a:r>
              <a:rPr lang="en-US" sz="1800" dirty="0"/>
              <a:t>If the 3P can easily find out that the principal’s agent was NOT authorized to conduct a certain transaction, why should the principal be liable? Perhaps the 3P should be liable.</a:t>
            </a:r>
          </a:p>
          <a:p>
            <a:pPr lvl="1"/>
            <a:r>
              <a:rPr lang="en-US" sz="1800" dirty="0"/>
              <a:t>Alternatively, if the principal can easily signal the scope/extent of the agent’s authority for a given transaction, why should the 3P be liable? Perhaps the principal should be liable.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33120746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Indoor management rule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60</a:t>
            </a:fld>
            <a:endParaRPr lang="en-US" dirty="0"/>
          </a:p>
        </p:txBody>
      </p:sp>
      <p:graphicFrame>
        <p:nvGraphicFramePr>
          <p:cNvPr id="7" name="Content Placeholder 4">
            <a:extLst>
              <a:ext uri="{FF2B5EF4-FFF2-40B4-BE49-F238E27FC236}">
                <a16:creationId xmlns:a16="http://schemas.microsoft.com/office/drawing/2014/main" id="{71F876F2-584D-4923-8845-8C91598A9460}"/>
              </a:ext>
            </a:extLst>
          </p:cNvPr>
          <p:cNvGraphicFramePr>
            <a:graphicFrameLocks noGrp="1"/>
          </p:cNvGraphicFramePr>
          <p:nvPr>
            <p:ph idx="1"/>
            <p:extLst>
              <p:ext uri="{D42A27DB-BD31-4B8C-83A1-F6EECF244321}">
                <p14:modId xmlns:p14="http://schemas.microsoft.com/office/powerpoint/2010/main" val="2152237588"/>
              </p:ext>
            </p:extLst>
          </p:nvPr>
        </p:nvGraphicFramePr>
        <p:xfrm>
          <a:off x="6535240" y="2417603"/>
          <a:ext cx="5075568" cy="3738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AFFEF812-77EB-446B-9E60-D71B62BCFAAC}"/>
              </a:ext>
            </a:extLst>
          </p:cNvPr>
          <p:cNvSpPr txBox="1">
            <a:spLocks/>
          </p:cNvSpPr>
          <p:nvPr/>
        </p:nvSpPr>
        <p:spPr>
          <a:xfrm>
            <a:off x="381910" y="2044989"/>
            <a:ext cx="6782750" cy="4355769"/>
          </a:xfrm>
          <a:prstGeom prst="rect">
            <a:avLst/>
          </a:prstGeom>
        </p:spPr>
        <p:txBody>
          <a:bodyPr vert="horz" lIns="91440" tIns="45720" rIns="91440" bIns="45720" rtlCol="0" anchor="ctr">
            <a:no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000" b="1" dirty="0"/>
              <a:t>Indoor Management Rule and the Stat. Presumption of Authority</a:t>
            </a:r>
          </a:p>
          <a:p>
            <a:r>
              <a:rPr lang="en-US" sz="2000" dirty="0"/>
              <a:t>Collectively, the three rules regulate the doctrine of apparent authority.</a:t>
            </a:r>
          </a:p>
          <a:p>
            <a:r>
              <a:rPr lang="en-US" sz="2000" dirty="0"/>
              <a:t>The indoor management rule presumes the regularity of internal management.</a:t>
            </a:r>
          </a:p>
          <a:p>
            <a:r>
              <a:rPr lang="en-US" sz="2000" dirty="0"/>
              <a:t>s 25A presumes the lack of constructive notice by mere fact that the company’s constitution is available for public inspection, thereby extending the scope of apparent authority.</a:t>
            </a:r>
          </a:p>
          <a:p>
            <a:r>
              <a:rPr lang="en-US" sz="2000" i="1" dirty="0"/>
              <a:t>Quare</a:t>
            </a:r>
            <a:r>
              <a:rPr lang="en-US" sz="2000" dirty="0"/>
              <a:t> how and whether s 25B and s 25C extend existing agency principles.</a:t>
            </a:r>
          </a:p>
          <a:p>
            <a:pPr lvl="1"/>
            <a:r>
              <a:rPr lang="en-US" sz="1800" dirty="0"/>
              <a:t>Partial reflection of the indoor management rule.</a:t>
            </a:r>
          </a:p>
        </p:txBody>
      </p:sp>
    </p:spTree>
    <p:extLst>
      <p:ext uri="{BB962C8B-B14F-4D97-AF65-F5344CB8AC3E}">
        <p14:creationId xmlns:p14="http://schemas.microsoft.com/office/powerpoint/2010/main" val="22783787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presumption of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25B(1) states that “In favour of </a:t>
            </a:r>
            <a:r>
              <a:rPr lang="en-US" sz="2000" b="1" i="1" dirty="0"/>
              <a:t>a person dealing with a company in good faith</a:t>
            </a:r>
            <a:r>
              <a:rPr lang="en-US" sz="2000" dirty="0"/>
              <a:t>, </a:t>
            </a:r>
            <a:r>
              <a:rPr lang="en-US" sz="2000" b="1" i="1" dirty="0"/>
              <a:t>the power of the directors to bind the company</a:t>
            </a:r>
            <a:r>
              <a:rPr lang="en-US" sz="2000" dirty="0"/>
              <a:t>, or </a:t>
            </a:r>
            <a:r>
              <a:rPr lang="en-US" sz="2000" b="1" i="1" dirty="0"/>
              <a:t>authorise others to do so</a:t>
            </a:r>
            <a:r>
              <a:rPr lang="en-US" sz="2000" dirty="0"/>
              <a:t>, shall be </a:t>
            </a:r>
            <a:r>
              <a:rPr lang="en-US" sz="2000" b="1" i="1" dirty="0"/>
              <a:t>deemed to be free of any limitation under the company’s constitution</a:t>
            </a:r>
            <a:r>
              <a:rPr lang="en-US" sz="2000" dirty="0"/>
              <a:t>.”</a:t>
            </a:r>
          </a:p>
          <a:p>
            <a:r>
              <a:rPr lang="en-US" sz="2000" dirty="0"/>
              <a:t>s 25B(2) states that “(2) For the purposes of subsection (1), a person dealing with a company — (a) </a:t>
            </a:r>
            <a:r>
              <a:rPr lang="en-US" sz="2000" b="1" i="1" dirty="0"/>
              <a:t>is not bound to enquire as to any limitation on the powers of the directors to bind the company or authorise others to do so</a:t>
            </a:r>
            <a:r>
              <a:rPr lang="en-US" sz="2000" dirty="0"/>
              <a:t>; and (b) is </a:t>
            </a:r>
            <a:r>
              <a:rPr lang="en-US" sz="2000" b="1" i="1" dirty="0"/>
              <a:t>presumed to have acted in good faith unless the contrary is proved</a:t>
            </a:r>
            <a:r>
              <a:rPr lang="en-US" sz="2000" dirty="0"/>
              <a:t>.”</a:t>
            </a:r>
          </a:p>
          <a:p>
            <a:pPr lvl="1"/>
            <a:r>
              <a:rPr lang="en-US" sz="1800" dirty="0"/>
              <a:t>Two important observations. First, at a minimum, s 25B(1) and s 25B(2)(a) provide that a person dealing with a company is not required to enquire as to any limitation on the powers of the directors to bind the company. This is a broader notion than the indoor management rule at common law, which presumes regularity and not the lack of limitations.</a:t>
            </a:r>
          </a:p>
          <a:p>
            <a:pPr lvl="1"/>
            <a:r>
              <a:rPr lang="en-US" sz="1800" dirty="0"/>
              <a:t>Second, s 25B(2)(b) provides that the person dealing with the company is presumed to have acted in good faith. Thus, onus is on company (if company is seeking to show lack of authority) to prove otherwise.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61</a:t>
            </a:fld>
            <a:endParaRPr lang="en-US" dirty="0"/>
          </a:p>
        </p:txBody>
      </p:sp>
    </p:spTree>
    <p:extLst>
      <p:ext uri="{BB962C8B-B14F-4D97-AF65-F5344CB8AC3E}">
        <p14:creationId xmlns:p14="http://schemas.microsoft.com/office/powerpoint/2010/main" val="18585010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presumption of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25B(3) states that “(3) The references in subsection (1) or (2) to limitations on the directors’ powers under the company’s constitution include limitations deriving — (a) </a:t>
            </a:r>
            <a:r>
              <a:rPr lang="en-US" sz="2000" b="1" i="1" dirty="0"/>
              <a:t>from a resolution of the company or of any class of shareholders</a:t>
            </a:r>
            <a:r>
              <a:rPr lang="en-US" sz="2000" dirty="0"/>
              <a:t>; or (b) </a:t>
            </a:r>
            <a:r>
              <a:rPr lang="en-US" sz="2000" b="1" i="1" dirty="0"/>
              <a:t>from any agreement between the members of the company or of any class of shareholders.</a:t>
            </a:r>
            <a:r>
              <a:rPr lang="en-US" sz="2000" dirty="0"/>
              <a:t>”</a:t>
            </a:r>
          </a:p>
          <a:p>
            <a:r>
              <a:rPr lang="en-US" sz="2000" dirty="0"/>
              <a:t>s 25B(4) states that “This section </a:t>
            </a:r>
            <a:r>
              <a:rPr lang="en-US" sz="2000" b="1" i="1" dirty="0"/>
              <a:t>shall not affect any right of a member of the company to bring proceedings to restrain the doing of an action that is beyond the powers of the directors</a:t>
            </a:r>
            <a:r>
              <a:rPr lang="en-US" sz="2000" dirty="0"/>
              <a:t>; but no such proceedings shall lie in respect of an act to be done in fulfilment of a legal obligation arising from a previous act of the company”</a:t>
            </a:r>
          </a:p>
          <a:p>
            <a:pPr lvl="1"/>
            <a:r>
              <a:rPr lang="en-US" dirty="0"/>
              <a:t>In other words, if 3P rights are already formed (e.g. directors violated company’s constitution by contracting with 3P, exceeding the limits imposed by the constitution), internal enforcement by shareholders vis-à-vis directors </a:t>
            </a:r>
            <a:r>
              <a:rPr lang="en-US"/>
              <a:t>to restrain the act </a:t>
            </a:r>
            <a:r>
              <a:rPr lang="en-US" dirty="0"/>
              <a:t>cannot take place (assuming existence of actual/apparent authority)</a:t>
            </a:r>
          </a:p>
          <a:p>
            <a:pPr lvl="1"/>
            <a:r>
              <a:rPr lang="en-US" dirty="0"/>
              <a:t>However, if 3P rights are non-existent (e.g. no actual/apparent authority), then internal enforcement can take place.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62</a:t>
            </a:fld>
            <a:endParaRPr lang="en-US" dirty="0"/>
          </a:p>
        </p:txBody>
      </p:sp>
    </p:spTree>
    <p:extLst>
      <p:ext uri="{BB962C8B-B14F-4D97-AF65-F5344CB8AC3E}">
        <p14:creationId xmlns:p14="http://schemas.microsoft.com/office/powerpoint/2010/main" val="26882502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presumption of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25B suffers from a potential problem: Although the section is meant to protect third parties, s 25B defines the party enjoying protection as “a person dealing with a company”. This means that potentially, directors and shareholders can also enjoy protection from the statutory presumption of authority.</a:t>
            </a:r>
          </a:p>
          <a:p>
            <a:pPr lvl="1"/>
            <a:r>
              <a:rPr lang="en-US" sz="1800" dirty="0"/>
              <a:t>This is a problem because directors and shareholders can engage in self-dealing transactions (i.e. transactions that occur in the setting where there is a conflict of interests) at the expense of the company and then subsequently claim protection under s 25B.</a:t>
            </a:r>
          </a:p>
          <a:p>
            <a:r>
              <a:rPr lang="en-US" sz="2000" dirty="0"/>
              <a:t>Tjio et.al: A number of issues arise as to whether a person dealing with the company for the purposes of section 40 of the 2006 Act can be a director (</a:t>
            </a:r>
            <a:r>
              <a:rPr lang="en-US" sz="2000" i="1" dirty="0"/>
              <a:t>Smith v Henniker-Major &amp; Co</a:t>
            </a:r>
            <a:r>
              <a:rPr lang="en-US" sz="2000" dirty="0"/>
              <a:t>) or a shareholder (</a:t>
            </a:r>
            <a:r>
              <a:rPr lang="en-US" sz="2000" i="1" dirty="0"/>
              <a:t>EIC Services Ltd v Phipps</a:t>
            </a:r>
            <a:r>
              <a:rPr lang="en-US" sz="2000" dirty="0"/>
              <a:t>).</a:t>
            </a:r>
          </a:p>
          <a:p>
            <a:r>
              <a:rPr lang="en-US" sz="2000" dirty="0"/>
              <a:t>In order to avoid this, s 25C of the Companies Act plays an important role.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63</a:t>
            </a:fld>
            <a:endParaRPr lang="en-US" dirty="0"/>
          </a:p>
        </p:txBody>
      </p:sp>
    </p:spTree>
    <p:extLst>
      <p:ext uri="{BB962C8B-B14F-4D97-AF65-F5344CB8AC3E}">
        <p14:creationId xmlns:p14="http://schemas.microsoft.com/office/powerpoint/2010/main" val="36682405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presumption of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25C(1) states that “This section shall apply to a transaction if or to the extent that its validity depends on section 25B.”</a:t>
            </a:r>
          </a:p>
          <a:p>
            <a:r>
              <a:rPr lang="en-US" sz="2000" dirty="0"/>
              <a:t>s 25C(3) states that “Where — (a) a company enters into such a [s 25C(1)] transaction; and (b) the parties to the [s 25C(1)] transaction include — (i) a director of the company or of its holding company; or (ii) a person connected with any such director, </a:t>
            </a:r>
            <a:r>
              <a:rPr lang="en-US" sz="2000" b="1" i="1" dirty="0"/>
              <a:t>the transaction is voidable at the instance of the company.</a:t>
            </a:r>
            <a:r>
              <a:rPr lang="en-US" sz="2000" dirty="0"/>
              <a:t>”</a:t>
            </a:r>
          </a:p>
          <a:p>
            <a:r>
              <a:rPr lang="en-US" sz="2000" dirty="0"/>
              <a:t>The statutory position is more favourable to “offending” directors as compared to the common law position, which presumes the transaction to be void unless ratified by the company.</a:t>
            </a:r>
          </a:p>
          <a:p>
            <a:r>
              <a:rPr lang="en-US" sz="2000" dirty="0"/>
              <a:t>Here, the transaction is assumed to be valid unless the company elects to rescind it.</a:t>
            </a:r>
          </a:p>
          <a:p>
            <a:r>
              <a:rPr lang="en-US" sz="2000" dirty="0"/>
              <a:t> s 25D defines persons connected with directors, in order to avoid situations where self-dealing transactions are conducted through the directors’ associates.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64</a:t>
            </a:fld>
            <a:endParaRPr lang="en-US" dirty="0"/>
          </a:p>
        </p:txBody>
      </p:sp>
    </p:spTree>
    <p:extLst>
      <p:ext uri="{BB962C8B-B14F-4D97-AF65-F5344CB8AC3E}">
        <p14:creationId xmlns:p14="http://schemas.microsoft.com/office/powerpoint/2010/main" val="14259502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ratification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Finally, a company may </a:t>
            </a:r>
            <a:r>
              <a:rPr lang="en-US" sz="2000" b="1" i="1" dirty="0"/>
              <a:t>ratify a contract </a:t>
            </a:r>
            <a:r>
              <a:rPr lang="en-US" sz="2000" dirty="0"/>
              <a:t>made by an agent </a:t>
            </a:r>
            <a:r>
              <a:rPr lang="en-US" sz="2000" b="1" i="1" dirty="0"/>
              <a:t>acting without authority. </a:t>
            </a:r>
          </a:p>
          <a:p>
            <a:pPr lvl="1"/>
            <a:r>
              <a:rPr lang="en-US" sz="1800" b="1" i="1" dirty="0"/>
              <a:t>NB: This is not the same as ratifying an unauthorized transaction of the directors [later topic].</a:t>
            </a:r>
          </a:p>
          <a:p>
            <a:r>
              <a:rPr lang="en-US" sz="2000" dirty="0"/>
              <a:t>Once ratified, the contract is binding on the company with retrospective effect, that is, the agent is taken to have acted with authority at the time the contract is formed vis-à-vis the 3P.</a:t>
            </a:r>
          </a:p>
          <a:p>
            <a:pPr lvl="1"/>
            <a:r>
              <a:rPr lang="en-US" sz="1800" dirty="0"/>
              <a:t>Note that we are concerned here with the validity of the contract between the company and the 3P</a:t>
            </a:r>
          </a:p>
          <a:p>
            <a:r>
              <a:rPr lang="en-US" sz="2000" dirty="0"/>
              <a:t>Nevertheless, the agent remains liable for breach of contract. Company can adopt the transaction vis-à-vis the third party without waiving the agent’s breach.</a:t>
            </a:r>
          </a:p>
          <a:p>
            <a:pPr lvl="1"/>
            <a:r>
              <a:rPr lang="en-US" sz="1800" dirty="0"/>
              <a:t>Often, companies ratify transactions made without authority for (commercial) reputational concerns.</a:t>
            </a:r>
          </a:p>
          <a:p>
            <a:r>
              <a:rPr lang="en-US" sz="2000" dirty="0"/>
              <a:t>Decision to ratify is </a:t>
            </a:r>
            <a:r>
              <a:rPr lang="en-US" sz="2000" i="1" dirty="0"/>
              <a:t>made by the principal</a:t>
            </a:r>
            <a:r>
              <a:rPr lang="en-US" sz="2000" dirty="0"/>
              <a:t>. In the case of companies, this would be the organs of the company (i.e. the board of directors or the shareholders at general meetings) or an agent who has been delegated with the authority to ratify.</a:t>
            </a:r>
          </a:p>
          <a:p>
            <a:r>
              <a:rPr lang="en-US" sz="2000" dirty="0"/>
              <a:t>See </a:t>
            </a:r>
            <a:r>
              <a:rPr lang="en-US" sz="2000" i="1" dirty="0"/>
              <a:t>Goh Kim Hai Edward v Pacific Can Investment Holdings </a:t>
            </a:r>
            <a:r>
              <a:rPr lang="en-US" sz="2000" dirty="0"/>
              <a:t>[1996] 1 SLR(R) 540 at [80] for these general principles.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65</a:t>
            </a:fld>
            <a:endParaRPr lang="en-US" dirty="0"/>
          </a:p>
        </p:txBody>
      </p:sp>
    </p:spTree>
    <p:extLst>
      <p:ext uri="{BB962C8B-B14F-4D97-AF65-F5344CB8AC3E}">
        <p14:creationId xmlns:p14="http://schemas.microsoft.com/office/powerpoint/2010/main" val="12142875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ratification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At common law, a company is not bound by pre-incorporation contracts prior to its incorporation. </a:t>
            </a:r>
          </a:p>
          <a:p>
            <a:r>
              <a:rPr lang="en-US" sz="2000" dirty="0"/>
              <a:t>It is also not able to ratify such contracts subsequent to incorporation.</a:t>
            </a:r>
          </a:p>
          <a:p>
            <a:r>
              <a:rPr lang="en-US" sz="2000" dirty="0"/>
              <a:t>This common law restriction has been reversed by s 41(1) of the Companies Act.</a:t>
            </a:r>
          </a:p>
          <a:p>
            <a:r>
              <a:rPr lang="en-US" sz="2000" dirty="0"/>
              <a:t>s 41(1) states that “</a:t>
            </a:r>
            <a:r>
              <a:rPr lang="en-US" sz="2000" b="1" i="1" dirty="0"/>
              <a:t>Any contract </a:t>
            </a:r>
            <a:r>
              <a:rPr lang="en-US" sz="2000" dirty="0"/>
              <a:t>or other transaction purporting to be entered into by a company prior to its formation or </a:t>
            </a:r>
            <a:r>
              <a:rPr lang="en-US" sz="2000" b="1" i="1" dirty="0"/>
              <a:t>by any person on behalf of a company prior to its formation may be ratified by the company after its formation and thereupon the company shall become bound by and entitled to the benefit thereof as if it had been in existence at the date of the contract </a:t>
            </a:r>
            <a:r>
              <a:rPr lang="en-US" sz="2000" dirty="0"/>
              <a:t>or other transaction and had been a party thereto.”</a:t>
            </a:r>
          </a:p>
          <a:p>
            <a:r>
              <a:rPr lang="en-US" sz="2000" dirty="0"/>
              <a:t>Who will be bound if the company chooses not to ratify the contract? See s 41(2):</a:t>
            </a:r>
          </a:p>
          <a:p>
            <a:r>
              <a:rPr lang="en-US" sz="2000" dirty="0"/>
              <a:t>s 41(2) states that “</a:t>
            </a:r>
            <a:r>
              <a:rPr lang="en-US" sz="2000" b="1" i="1" dirty="0"/>
              <a:t>Prior to ratification by the company the person or persons who purported to act in the name or on behalf of the company shall in the absence of express agreement to the contrary be personally bound by the contract</a:t>
            </a:r>
            <a:r>
              <a:rPr lang="en-US" sz="2000" dirty="0"/>
              <a:t> or other transaction and entitled to the benefit thereof.”</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66</a:t>
            </a:fld>
            <a:endParaRPr lang="en-US" dirty="0"/>
          </a:p>
        </p:txBody>
      </p:sp>
    </p:spTree>
    <p:extLst>
      <p:ext uri="{BB962C8B-B14F-4D97-AF65-F5344CB8AC3E}">
        <p14:creationId xmlns:p14="http://schemas.microsoft.com/office/powerpoint/2010/main" val="24789373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ratification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Ratification is subject to a number of limits:</a:t>
            </a:r>
          </a:p>
          <a:p>
            <a:pPr lvl="1"/>
            <a:r>
              <a:rPr lang="en-US" sz="1800" dirty="0"/>
              <a:t>It may not be made after the expiry of a time limit (if an act has to be done within a specific time)</a:t>
            </a:r>
          </a:p>
          <a:p>
            <a:pPr lvl="1"/>
            <a:r>
              <a:rPr lang="en-US" sz="1800" dirty="0"/>
              <a:t>It must be made within a reasonable time after commission of the transaction.</a:t>
            </a:r>
          </a:p>
          <a:p>
            <a:pPr lvl="1"/>
            <a:r>
              <a:rPr lang="en-US" sz="1800" dirty="0"/>
              <a:t>Ratification cannot be applied to divest a 3P of its property rights.</a:t>
            </a:r>
          </a:p>
          <a:p>
            <a:r>
              <a:rPr lang="en-US" sz="2000" dirty="0"/>
              <a:t>Estoppel and ratification remain distinct principles, so always apply ratification </a:t>
            </a:r>
            <a:r>
              <a:rPr lang="en-US" sz="2000" b="1" i="1" dirty="0"/>
              <a:t>after</a:t>
            </a:r>
            <a:r>
              <a:rPr lang="en-US" sz="2000" dirty="0"/>
              <a:t> the analysis concerning agency rules!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67</a:t>
            </a:fld>
            <a:endParaRPr lang="en-US" dirty="0"/>
          </a:p>
        </p:txBody>
      </p:sp>
    </p:spTree>
    <p:extLst>
      <p:ext uri="{BB962C8B-B14F-4D97-AF65-F5344CB8AC3E}">
        <p14:creationId xmlns:p14="http://schemas.microsoft.com/office/powerpoint/2010/main" val="15642319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next class.</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68</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6D001-5CCA-45D9-B2AB-561D88965295}"/>
              </a:ext>
            </a:extLst>
          </p:cNvPr>
          <p:cNvSpPr>
            <a:spLocks noGrp="1"/>
          </p:cNvSpPr>
          <p:nvPr>
            <p:ph type="title"/>
          </p:nvPr>
        </p:nvSpPr>
        <p:spPr/>
        <p:txBody>
          <a:bodyPr/>
          <a:lstStyle/>
          <a:p>
            <a:r>
              <a:rPr lang="en-SG" dirty="0"/>
              <a:t>bibliography</a:t>
            </a:r>
          </a:p>
        </p:txBody>
      </p:sp>
      <p:sp>
        <p:nvSpPr>
          <p:cNvPr id="3" name="Content Placeholder 2">
            <a:extLst>
              <a:ext uri="{FF2B5EF4-FFF2-40B4-BE49-F238E27FC236}">
                <a16:creationId xmlns:a16="http://schemas.microsoft.com/office/drawing/2014/main" id="{4729413B-C5D4-4672-9392-93BBE80F944A}"/>
              </a:ext>
            </a:extLst>
          </p:cNvPr>
          <p:cNvSpPr>
            <a:spLocks noGrp="1"/>
          </p:cNvSpPr>
          <p:nvPr>
            <p:ph idx="1"/>
          </p:nvPr>
        </p:nvSpPr>
        <p:spPr/>
        <p:txBody>
          <a:bodyPr>
            <a:normAutofit/>
          </a:bodyPr>
          <a:lstStyle/>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7 Slides 6: “</a:t>
            </a:r>
            <a:r>
              <a:rPr lang="en-US" sz="1800" dirty="0">
                <a:effectLst/>
                <a:ea typeface="DengXian" panose="02010600030101010101" pitchFamily="2" charset="-122"/>
                <a:cs typeface="Times New Roman" panose="02020603050405020304" pitchFamily="18" charset="0"/>
              </a:rPr>
              <a:t>Intuition? Chan and </a:t>
            </a:r>
            <a:r>
              <a:rPr lang="en-GB" sz="1800" dirty="0" err="1">
                <a:effectLst/>
                <a:ea typeface="DengXian" panose="02010600030101010101" pitchFamily="2" charset="-122"/>
                <a:cs typeface="Times New Roman" panose="02020603050405020304" pitchFamily="18" charset="0"/>
              </a:rPr>
              <a:t>Tjio</a:t>
            </a:r>
            <a:r>
              <a:rPr lang="en-US" sz="1800" dirty="0">
                <a:effectLst/>
                <a:ea typeface="DengXian" panose="02010600030101010101" pitchFamily="2" charset="-122"/>
                <a:cs typeface="Times New Roman" panose="02020603050405020304" pitchFamily="18" charset="0"/>
              </a:rPr>
              <a:t> (2012): “it is clear that some form of lowest cost avoider principle is at work in these positional cases to provide the necessary incentives for contracting parties to be vigilant.”” is from </a:t>
            </a:r>
            <a:r>
              <a:rPr lang="en-SG" sz="1800" dirty="0">
                <a:solidFill>
                  <a:srgbClr val="212121"/>
                </a:solidFill>
                <a:effectLst/>
                <a:ea typeface="DengXian" panose="02010600030101010101" pitchFamily="2" charset="-122"/>
                <a:cs typeface="Times New Roman" panose="02020603050405020304" pitchFamily="18" charset="0"/>
              </a:rPr>
              <a:t>“Unusual apparent authority and vicarious liability”, TE Chan and </a:t>
            </a:r>
            <a:r>
              <a:rPr lang="en-SG" sz="1800" dirty="0" err="1">
                <a:solidFill>
                  <a:srgbClr val="212121"/>
                </a:solidFill>
                <a:effectLst/>
                <a:ea typeface="DengXian" panose="02010600030101010101" pitchFamily="2" charset="-122"/>
                <a:cs typeface="Times New Roman" panose="02020603050405020304" pitchFamily="18" charset="0"/>
              </a:rPr>
              <a:t>Tjio</a:t>
            </a:r>
            <a:r>
              <a:rPr lang="en-SG" sz="1800" dirty="0">
                <a:solidFill>
                  <a:srgbClr val="212121"/>
                </a:solidFill>
                <a:effectLst/>
                <a:ea typeface="DengXian" panose="02010600030101010101" pitchFamily="2" charset="-122"/>
                <a:cs typeface="Times New Roman" panose="02020603050405020304" pitchFamily="18" charset="0"/>
              </a:rPr>
              <a:t>, L.Q.R. 2012, 128(Jan), 27-31</a:t>
            </a:r>
            <a:r>
              <a:rPr lang="en-SG" sz="1800" dirty="0">
                <a:effectLst/>
                <a:ea typeface="DengXian" panose="02010600030101010101" pitchFamily="2" charset="-122"/>
                <a:cs typeface="Times New Roman" panose="02020603050405020304" pitchFamily="18" charset="0"/>
              </a:rPr>
              <a:t> at 30.</a:t>
            </a:r>
          </a:p>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7 Slide 7: “</a:t>
            </a:r>
            <a:r>
              <a:rPr lang="en-US" sz="1800" i="1" dirty="0" err="1">
                <a:effectLst/>
                <a:ea typeface="DengXian" panose="02010600030101010101" pitchFamily="2" charset="-122"/>
                <a:cs typeface="Times New Roman" panose="02020603050405020304" pitchFamily="18" charset="0"/>
              </a:rPr>
              <a:t>Bowstead</a:t>
            </a:r>
            <a:r>
              <a:rPr lang="en-US" sz="1800" i="1" dirty="0">
                <a:effectLst/>
                <a:ea typeface="DengXian" panose="02010600030101010101" pitchFamily="2" charset="-122"/>
                <a:cs typeface="Times New Roman" panose="02020603050405020304" pitchFamily="18" charset="0"/>
              </a:rPr>
              <a:t> and Reynolds </a:t>
            </a:r>
            <a:r>
              <a:rPr lang="en-US" sz="1800" dirty="0">
                <a:effectLst/>
                <a:ea typeface="DengXian" panose="02010600030101010101" pitchFamily="2" charset="-122"/>
                <a:cs typeface="Times New Roman" panose="02020603050405020304" pitchFamily="18" charset="0"/>
              </a:rPr>
              <a:t>on Agency</a:t>
            </a:r>
            <a:r>
              <a:rPr lang="en-SG" dirty="0">
                <a:ea typeface="DengXian" panose="02010600030101010101" pitchFamily="2" charset="-122"/>
                <a:cs typeface="Times New Roman" panose="02020603050405020304" pitchFamily="18" charset="0"/>
              </a:rPr>
              <a:t>” is from </a:t>
            </a:r>
            <a:r>
              <a:rPr lang="en-SG" sz="1800" dirty="0">
                <a:solidFill>
                  <a:srgbClr val="262A2D"/>
                </a:solidFill>
                <a:effectLst/>
                <a:ea typeface="DengXian" panose="02010600030101010101" pitchFamily="2" charset="-122"/>
                <a:cs typeface="Times New Roman" panose="02020603050405020304" pitchFamily="18" charset="0"/>
              </a:rPr>
              <a:t>BOWSTEAD &amp; REYNOLDS ON AGENCY (21st Edition). </a:t>
            </a:r>
            <a:r>
              <a:rPr lang="en-SG" sz="1800" dirty="0">
                <a:effectLst/>
                <a:ea typeface="DengXian" panose="02010600030101010101" pitchFamily="2" charset="-122"/>
                <a:cs typeface="Times New Roman" panose="02020603050405020304" pitchFamily="18" charset="0"/>
              </a:rPr>
              <a:t>Peter Watts, Sweet &amp; Maxwell (2021)</a:t>
            </a:r>
          </a:p>
          <a:p>
            <a:pPr>
              <a:lnSpc>
                <a:spcPct val="107000"/>
              </a:lnSpc>
              <a:spcAft>
                <a:spcPts val="800"/>
              </a:spcAft>
            </a:pPr>
            <a:r>
              <a:rPr lang="en-SG" sz="1800" dirty="0">
                <a:solidFill>
                  <a:srgbClr val="262A2D"/>
                </a:solidFill>
                <a:effectLst/>
                <a:ea typeface="DengXian" panose="02010600030101010101" pitchFamily="2" charset="-122"/>
                <a:cs typeface="Times New Roman" panose="02020603050405020304" pitchFamily="18" charset="0"/>
              </a:rPr>
              <a:t>Deck 7 Slide 39: </a:t>
            </a:r>
            <a:r>
              <a:rPr lang="en-SG" dirty="0">
                <a:solidFill>
                  <a:srgbClr val="262A2D"/>
                </a:solidFill>
                <a:ea typeface="DengXian" panose="02010600030101010101" pitchFamily="2" charset="-122"/>
                <a:cs typeface="Times New Roman" panose="02020603050405020304" pitchFamily="18" charset="0"/>
              </a:rPr>
              <a:t>“</a:t>
            </a:r>
            <a:r>
              <a:rPr lang="en-US" sz="1800" dirty="0">
                <a:effectLst/>
                <a:ea typeface="DengXian" panose="02010600030101010101" pitchFamily="2" charset="-122"/>
                <a:cs typeface="Times New Roman" panose="02020603050405020304" pitchFamily="18" charset="0"/>
              </a:rPr>
              <a:t>Chan and </a:t>
            </a:r>
            <a:r>
              <a:rPr lang="en-US" sz="1800" dirty="0" err="1">
                <a:effectLst/>
                <a:ea typeface="DengXian" panose="02010600030101010101" pitchFamily="2" charset="-122"/>
                <a:cs typeface="Times New Roman" panose="02020603050405020304" pitchFamily="18" charset="0"/>
              </a:rPr>
              <a:t>Tjio</a:t>
            </a:r>
            <a:r>
              <a:rPr lang="en-US" sz="1800" dirty="0">
                <a:effectLst/>
                <a:ea typeface="DengXian" panose="02010600030101010101" pitchFamily="2" charset="-122"/>
                <a:cs typeface="Times New Roman" panose="02020603050405020304" pitchFamily="18" charset="0"/>
              </a:rPr>
              <a:t> (2012): “Perhaps a more modern approach… (</a:t>
            </a:r>
            <a:r>
              <a:rPr lang="en-US" sz="1800" i="1" dirty="0">
                <a:effectLst/>
                <a:ea typeface="DengXian" panose="02010600030101010101" pitchFamily="2" charset="-122"/>
                <a:cs typeface="Times New Roman" panose="02020603050405020304" pitchFamily="18" charset="0"/>
              </a:rPr>
              <a:t>Akai Holdings </a:t>
            </a:r>
            <a:r>
              <a:rPr lang="en-US" sz="1800" dirty="0">
                <a:effectLst/>
                <a:ea typeface="DengXian" panose="02010600030101010101" pitchFamily="2" charset="-122"/>
                <a:cs typeface="Times New Roman" panose="02020603050405020304" pitchFamily="18" charset="0"/>
              </a:rPr>
              <a:t>at [62]). ”</a:t>
            </a:r>
            <a:r>
              <a:rPr lang="en-SG" dirty="0">
                <a:ea typeface="DengXian" panose="02010600030101010101" pitchFamily="2" charset="-122"/>
                <a:cs typeface="Times New Roman" panose="02020603050405020304" pitchFamily="18" charset="0"/>
              </a:rPr>
              <a:t>” is from </a:t>
            </a:r>
            <a:r>
              <a:rPr lang="en-SG" sz="1800" dirty="0">
                <a:solidFill>
                  <a:srgbClr val="212121"/>
                </a:solidFill>
                <a:effectLst/>
                <a:ea typeface="DengXian" panose="02010600030101010101" pitchFamily="2" charset="-122"/>
                <a:cs typeface="Times New Roman" panose="02020603050405020304" pitchFamily="18" charset="0"/>
              </a:rPr>
              <a:t>“Unusual apparent authority and vicarious liability”, TE Chan and </a:t>
            </a:r>
            <a:r>
              <a:rPr lang="en-SG" sz="1800" dirty="0" err="1">
                <a:solidFill>
                  <a:srgbClr val="212121"/>
                </a:solidFill>
                <a:effectLst/>
                <a:ea typeface="DengXian" panose="02010600030101010101" pitchFamily="2" charset="-122"/>
                <a:cs typeface="Times New Roman" panose="02020603050405020304" pitchFamily="18" charset="0"/>
              </a:rPr>
              <a:t>Tjio</a:t>
            </a:r>
            <a:r>
              <a:rPr lang="en-SG" sz="1800" dirty="0">
                <a:solidFill>
                  <a:srgbClr val="212121"/>
                </a:solidFill>
                <a:effectLst/>
                <a:ea typeface="DengXian" panose="02010600030101010101" pitchFamily="2" charset="-122"/>
                <a:cs typeface="Times New Roman" panose="02020603050405020304" pitchFamily="18" charset="0"/>
              </a:rPr>
              <a:t>, L.Q.R. 2012, 128(Jan), 27-31</a:t>
            </a:r>
            <a:r>
              <a:rPr lang="en-SG" sz="1800" dirty="0">
                <a:effectLst/>
                <a:ea typeface="DengXian" panose="02010600030101010101" pitchFamily="2" charset="-122"/>
                <a:cs typeface="Times New Roman" panose="02020603050405020304" pitchFamily="18" charset="0"/>
              </a:rPr>
              <a:t> at 30.</a:t>
            </a:r>
          </a:p>
          <a:p>
            <a:endParaRPr lang="en-SG" dirty="0"/>
          </a:p>
        </p:txBody>
      </p:sp>
      <p:sp>
        <p:nvSpPr>
          <p:cNvPr id="4" name="Slide Number Placeholder 3">
            <a:extLst>
              <a:ext uri="{FF2B5EF4-FFF2-40B4-BE49-F238E27FC236}">
                <a16:creationId xmlns:a16="http://schemas.microsoft.com/office/drawing/2014/main" id="{812153AD-B8D4-4499-94E8-29EF214591F4}"/>
              </a:ext>
            </a:extLst>
          </p:cNvPr>
          <p:cNvSpPr>
            <a:spLocks noGrp="1"/>
          </p:cNvSpPr>
          <p:nvPr>
            <p:ph type="sldNum" sz="quarter" idx="12"/>
          </p:nvPr>
        </p:nvSpPr>
        <p:spPr/>
        <p:txBody>
          <a:bodyPr/>
          <a:lstStyle/>
          <a:p>
            <a:fld id="{7128DA7F-F6FE-453F-B8BB-1900E7257DA6}" type="slidenum">
              <a:rPr lang="en-US" smtClean="0"/>
              <a:t>69</a:t>
            </a:fld>
            <a:endParaRPr lang="en-US" dirty="0"/>
          </a:p>
        </p:txBody>
      </p:sp>
    </p:spTree>
    <p:extLst>
      <p:ext uri="{BB962C8B-B14F-4D97-AF65-F5344CB8AC3E}">
        <p14:creationId xmlns:p14="http://schemas.microsoft.com/office/powerpoint/2010/main" val="738864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commonwealth jurisdictions, the orthodox justification for apparent authority is that of </a:t>
            </a:r>
            <a:r>
              <a:rPr lang="en-US" sz="2000" b="1" i="1" dirty="0"/>
              <a:t>estoppel by representation</a:t>
            </a:r>
            <a:r>
              <a:rPr lang="en-US" sz="2000" dirty="0"/>
              <a:t> (see </a:t>
            </a:r>
            <a:r>
              <a:rPr lang="en-US" sz="2000" i="1" dirty="0"/>
              <a:t>Freeman &amp; Lockyer v Buckhurst Park Properties</a:t>
            </a:r>
            <a:r>
              <a:rPr lang="en-US" sz="2000" dirty="0"/>
              <a:t>) </a:t>
            </a:r>
          </a:p>
          <a:p>
            <a:pPr lvl="1"/>
            <a:r>
              <a:rPr lang="en-US" sz="1800" dirty="0"/>
              <a:t>Estoppel: an equitable doctrine that prevents a party to a lawsuit from asserting a right or fact contrary to the party's past conduct.</a:t>
            </a:r>
          </a:p>
          <a:p>
            <a:r>
              <a:rPr lang="en-US" sz="2000" dirty="0"/>
              <a:t>Thus, if the principal company (or someone with actual authority contracting on behalf of the company) has made a (1) representation regarding the agent’s authority that has (2) induced the third party to enter into the contract, and (3) the third party does not know of the agent’s lack of authority, the agent will be bound.</a:t>
            </a:r>
          </a:p>
          <a:p>
            <a:r>
              <a:rPr lang="en-US" sz="2000" i="1" dirty="0"/>
              <a:t>Bowstead and Reynolds </a:t>
            </a:r>
            <a:r>
              <a:rPr lang="en-US" sz="2000" dirty="0"/>
              <a:t>on Agency: Correctness of the estoppel analysis has been doubted. Why?</a:t>
            </a:r>
          </a:p>
          <a:p>
            <a:pPr lvl="1"/>
            <a:r>
              <a:rPr lang="en-US" sz="1800" dirty="0"/>
              <a:t>Strained conception of the element of “representation”, especially from artificial legal entities.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3049988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1A067-9DBE-43C0-A05D-93B76D9B534C}"/>
              </a:ext>
            </a:extLst>
          </p:cNvPr>
          <p:cNvSpPr>
            <a:spLocks noGrp="1"/>
          </p:cNvSpPr>
          <p:nvPr>
            <p:ph type="title"/>
          </p:nvPr>
        </p:nvSpPr>
        <p:spPr/>
        <p:txBody>
          <a:bodyPr/>
          <a:lstStyle/>
          <a:p>
            <a:r>
              <a:rPr lang="en-US" dirty="0"/>
              <a:t>apparent authority</a:t>
            </a:r>
          </a:p>
        </p:txBody>
      </p:sp>
      <p:sp>
        <p:nvSpPr>
          <p:cNvPr id="4" name="Slide Number Placeholder 3">
            <a:extLst>
              <a:ext uri="{FF2B5EF4-FFF2-40B4-BE49-F238E27FC236}">
                <a16:creationId xmlns:a16="http://schemas.microsoft.com/office/drawing/2014/main" id="{7C637B0D-52ED-4A4C-B5B9-3B040DCA2D32}"/>
              </a:ext>
            </a:extLst>
          </p:cNvPr>
          <p:cNvSpPr>
            <a:spLocks noGrp="1"/>
          </p:cNvSpPr>
          <p:nvPr>
            <p:ph type="sldNum" sz="quarter" idx="12"/>
          </p:nvPr>
        </p:nvSpPr>
        <p:spPr/>
        <p:txBody>
          <a:bodyPr/>
          <a:lstStyle/>
          <a:p>
            <a:fld id="{7128DA7F-F6FE-453F-B8BB-1900E7257DA6}" type="slidenum">
              <a:rPr lang="en-US" smtClean="0"/>
              <a:t>8</a:t>
            </a:fld>
            <a:endParaRPr lang="en-US" dirty="0"/>
          </a:p>
        </p:txBody>
      </p:sp>
      <p:sp>
        <p:nvSpPr>
          <p:cNvPr id="5" name="Rectangle 4">
            <a:extLst>
              <a:ext uri="{FF2B5EF4-FFF2-40B4-BE49-F238E27FC236}">
                <a16:creationId xmlns:a16="http://schemas.microsoft.com/office/drawing/2014/main" id="{8677FC8F-A84E-4DAA-A432-70603224AF28}"/>
              </a:ext>
            </a:extLst>
          </p:cNvPr>
          <p:cNvSpPr/>
          <p:nvPr/>
        </p:nvSpPr>
        <p:spPr>
          <a:xfrm>
            <a:off x="3470319" y="2790825"/>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Apparent authority</a:t>
            </a:r>
          </a:p>
          <a:p>
            <a:pPr algn="ctr"/>
            <a:endParaRPr lang="en-US" b="1" u="sng" dirty="0"/>
          </a:p>
        </p:txBody>
      </p:sp>
      <p:sp>
        <p:nvSpPr>
          <p:cNvPr id="7" name="Rectangle: Rounded Corners 6">
            <a:extLst>
              <a:ext uri="{FF2B5EF4-FFF2-40B4-BE49-F238E27FC236}">
                <a16:creationId xmlns:a16="http://schemas.microsoft.com/office/drawing/2014/main" id="{E57893EC-BDC0-4453-8EBE-797FE82A1651}"/>
              </a:ext>
            </a:extLst>
          </p:cNvPr>
          <p:cNvSpPr/>
          <p:nvPr/>
        </p:nvSpPr>
        <p:spPr>
          <a:xfrm>
            <a:off x="2453640" y="3695700"/>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Company (principal)</a:t>
            </a:r>
          </a:p>
        </p:txBody>
      </p:sp>
      <p:sp>
        <p:nvSpPr>
          <p:cNvPr id="9" name="Rectangle: Rounded Corners 8">
            <a:extLst>
              <a:ext uri="{FF2B5EF4-FFF2-40B4-BE49-F238E27FC236}">
                <a16:creationId xmlns:a16="http://schemas.microsoft.com/office/drawing/2014/main" id="{35BBCC3C-0E7F-47E9-828F-A5A6F2DCAAA7}"/>
              </a:ext>
            </a:extLst>
          </p:cNvPr>
          <p:cNvSpPr/>
          <p:nvPr/>
        </p:nvSpPr>
        <p:spPr>
          <a:xfrm>
            <a:off x="2453640" y="5337014"/>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Employee (agent)</a:t>
            </a:r>
          </a:p>
        </p:txBody>
      </p:sp>
      <p:sp>
        <p:nvSpPr>
          <p:cNvPr id="10" name="Rectangle: Rounded Corners 9">
            <a:extLst>
              <a:ext uri="{FF2B5EF4-FFF2-40B4-BE49-F238E27FC236}">
                <a16:creationId xmlns:a16="http://schemas.microsoft.com/office/drawing/2014/main" id="{AC9F836E-E4D9-4123-BE60-B5E6ECB3218E}"/>
              </a:ext>
            </a:extLst>
          </p:cNvPr>
          <p:cNvSpPr/>
          <p:nvPr/>
        </p:nvSpPr>
        <p:spPr>
          <a:xfrm>
            <a:off x="7889240" y="5341908"/>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3P</a:t>
            </a:r>
          </a:p>
        </p:txBody>
      </p:sp>
      <p:cxnSp>
        <p:nvCxnSpPr>
          <p:cNvPr id="12" name="Straight Connector 11">
            <a:extLst>
              <a:ext uri="{FF2B5EF4-FFF2-40B4-BE49-F238E27FC236}">
                <a16:creationId xmlns:a16="http://schemas.microsoft.com/office/drawing/2014/main" id="{72E0CACD-6078-4F21-9BD0-047F2CE13983}"/>
              </a:ext>
            </a:extLst>
          </p:cNvPr>
          <p:cNvCxnSpPr>
            <a:cxnSpLocks/>
            <a:stCxn id="7" idx="2"/>
            <a:endCxn id="9" idx="0"/>
          </p:cNvCxnSpPr>
          <p:nvPr/>
        </p:nvCxnSpPr>
        <p:spPr>
          <a:xfrm>
            <a:off x="3352165" y="4387850"/>
            <a:ext cx="0" cy="949164"/>
          </a:xfrm>
          <a:prstGeom prst="line">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8EA67BB-E6DF-49E5-9959-5BC88CE69E7B}"/>
              </a:ext>
            </a:extLst>
          </p:cNvPr>
          <p:cNvCxnSpPr>
            <a:cxnSpLocks/>
            <a:stCxn id="7" idx="3"/>
            <a:endCxn id="10" idx="0"/>
          </p:cNvCxnSpPr>
          <p:nvPr/>
        </p:nvCxnSpPr>
        <p:spPr>
          <a:xfrm>
            <a:off x="4250690" y="4041775"/>
            <a:ext cx="4537075" cy="130013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4716420-120B-4797-B18A-853A29E7CC20}"/>
              </a:ext>
            </a:extLst>
          </p:cNvPr>
          <p:cNvSpPr txBox="1"/>
          <p:nvPr/>
        </p:nvSpPr>
        <p:spPr>
          <a:xfrm>
            <a:off x="4992709" y="5705998"/>
            <a:ext cx="2352894" cy="923330"/>
          </a:xfrm>
          <a:prstGeom prst="rect">
            <a:avLst/>
          </a:prstGeom>
          <a:noFill/>
        </p:spPr>
        <p:txBody>
          <a:bodyPr wrap="square" rtlCol="0">
            <a:spAutoFit/>
          </a:bodyPr>
          <a:lstStyle/>
          <a:p>
            <a:r>
              <a:rPr lang="en-US" i="1" dirty="0"/>
              <a:t>No actual authority </a:t>
            </a:r>
            <a:r>
              <a:rPr lang="en-US" dirty="0"/>
              <a:t>to contract with 3P on behalf of Company</a:t>
            </a:r>
          </a:p>
        </p:txBody>
      </p:sp>
      <p:sp>
        <p:nvSpPr>
          <p:cNvPr id="18" name="TextBox 17">
            <a:extLst>
              <a:ext uri="{FF2B5EF4-FFF2-40B4-BE49-F238E27FC236}">
                <a16:creationId xmlns:a16="http://schemas.microsoft.com/office/drawing/2014/main" id="{9018D5D7-47DE-41B3-B751-1BE2171FAA94}"/>
              </a:ext>
            </a:extLst>
          </p:cNvPr>
          <p:cNvSpPr txBox="1"/>
          <p:nvPr/>
        </p:nvSpPr>
        <p:spPr>
          <a:xfrm>
            <a:off x="7114920" y="3003736"/>
            <a:ext cx="2973597" cy="1200329"/>
          </a:xfrm>
          <a:prstGeom prst="rect">
            <a:avLst/>
          </a:prstGeom>
          <a:noFill/>
        </p:spPr>
        <p:txBody>
          <a:bodyPr wrap="square" rtlCol="0">
            <a:spAutoFit/>
          </a:bodyPr>
          <a:lstStyle/>
          <a:p>
            <a:r>
              <a:rPr lang="en-US" dirty="0"/>
              <a:t>If these 3 elements have been satisfied, there is a</a:t>
            </a:r>
            <a:r>
              <a:rPr lang="en-US" b="1" dirty="0"/>
              <a:t> binding contract </a:t>
            </a:r>
            <a:r>
              <a:rPr lang="en-US" dirty="0"/>
              <a:t>between Company and 3P</a:t>
            </a:r>
          </a:p>
        </p:txBody>
      </p:sp>
      <p:cxnSp>
        <p:nvCxnSpPr>
          <p:cNvPr id="24" name="Straight Arrow Connector 23">
            <a:extLst>
              <a:ext uri="{FF2B5EF4-FFF2-40B4-BE49-F238E27FC236}">
                <a16:creationId xmlns:a16="http://schemas.microsoft.com/office/drawing/2014/main" id="{01F568EE-C159-4F71-B2DD-46BDB852777E}"/>
              </a:ext>
            </a:extLst>
          </p:cNvPr>
          <p:cNvCxnSpPr>
            <a:cxnSpLocks/>
            <a:stCxn id="9" idx="3"/>
            <a:endCxn id="10" idx="1"/>
          </p:cNvCxnSpPr>
          <p:nvPr/>
        </p:nvCxnSpPr>
        <p:spPr>
          <a:xfrm>
            <a:off x="4250690" y="5683089"/>
            <a:ext cx="3638550" cy="489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62CCC5DF-A16C-4C43-8737-8FD267AE4B8E}"/>
              </a:ext>
            </a:extLst>
          </p:cNvPr>
          <p:cNvSpPr/>
          <p:nvPr/>
        </p:nvSpPr>
        <p:spPr>
          <a:xfrm rot="17034888">
            <a:off x="5222658" y="790245"/>
            <a:ext cx="1735747" cy="8033626"/>
          </a:xfrm>
          <a:prstGeom prst="roundRect">
            <a:avLst>
              <a:gd name="adj" fmla="val 50000"/>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F5C8AA56-96A1-4D2F-841A-7C1761539AFE}"/>
              </a:ext>
            </a:extLst>
          </p:cNvPr>
          <p:cNvSpPr txBox="1"/>
          <p:nvPr/>
        </p:nvSpPr>
        <p:spPr>
          <a:xfrm>
            <a:off x="5315238" y="4164578"/>
            <a:ext cx="2667755" cy="923330"/>
          </a:xfrm>
          <a:prstGeom prst="rect">
            <a:avLst/>
          </a:prstGeom>
          <a:noFill/>
        </p:spPr>
        <p:txBody>
          <a:bodyPr wrap="square" rtlCol="0">
            <a:spAutoFit/>
          </a:bodyPr>
          <a:lstStyle/>
          <a:p>
            <a:r>
              <a:rPr lang="en-US" dirty="0"/>
              <a:t>1. Representation</a:t>
            </a:r>
            <a:br>
              <a:rPr lang="en-US" dirty="0"/>
            </a:br>
            <a:r>
              <a:rPr lang="en-US" dirty="0"/>
              <a:t>2. Reliance</a:t>
            </a:r>
            <a:br>
              <a:rPr lang="en-US" dirty="0"/>
            </a:br>
            <a:r>
              <a:rPr lang="en-US" dirty="0"/>
              <a:t>3. Lack of Notice</a:t>
            </a:r>
          </a:p>
        </p:txBody>
      </p:sp>
    </p:spTree>
    <p:extLst>
      <p:ext uri="{BB962C8B-B14F-4D97-AF65-F5344CB8AC3E}">
        <p14:creationId xmlns:p14="http://schemas.microsoft.com/office/powerpoint/2010/main" val="3072195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apparent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369320" y="2413392"/>
            <a:ext cx="11029615" cy="4355769"/>
          </a:xfrm>
        </p:spPr>
        <p:txBody>
          <a:bodyPr>
            <a:noAutofit/>
          </a:bodyPr>
          <a:lstStyle/>
          <a:p>
            <a:pPr marL="0" lvl="0" indent="0">
              <a:buNone/>
            </a:pPr>
            <a:r>
              <a:rPr lang="en-US" sz="2200" b="1" i="1" dirty="0"/>
              <a:t>Freeman &amp; Lockyer v Buckhurst Park Properties </a:t>
            </a:r>
            <a:r>
              <a:rPr lang="en-US" sz="2200" b="1" dirty="0"/>
              <a:t>[1964] 2 QB 480 </a:t>
            </a:r>
          </a:p>
          <a:p>
            <a:r>
              <a:rPr lang="en-US" sz="2200" b="1" dirty="0"/>
              <a:t>Facts: </a:t>
            </a:r>
            <a:r>
              <a:rPr lang="en-GB" sz="2200" dirty="0"/>
              <a:t>K was a director of the company.  The articles gave the board power to appoint a MD. No MD was appointed, but the board let K run the company. Subsequently, K instructed the plaintiffs (a firm of architects) to apply for planning permission for a plot of land owned by the company. The company refused to pay for the plaintiffs’ fees, on the ground that K had no authority to engage them.</a:t>
            </a:r>
          </a:p>
          <a:p>
            <a:r>
              <a:rPr lang="en-GB" sz="2200" b="1" dirty="0"/>
              <a:t>Held: </a:t>
            </a:r>
            <a:r>
              <a:rPr lang="en-US" sz="2200" dirty="0"/>
              <a:t>K had apparent authority. The Board knew that K had been acting as MD and had been appointing agents, and acquiesced in his conduct. The company had thus r</a:t>
            </a:r>
            <a:r>
              <a:rPr lang="en-US" sz="2200" i="1" dirty="0"/>
              <a:t>epresented that K had authority to act as MD</a:t>
            </a:r>
            <a:r>
              <a:rPr lang="en-US" sz="2200" dirty="0"/>
              <a:t>. The plaintiff architects were induced by the representation to enter into contract.</a:t>
            </a:r>
          </a:p>
          <a:p>
            <a:pPr lvl="1"/>
            <a:r>
              <a:rPr lang="en-US" sz="2000" dirty="0"/>
              <a:t>Therefore, the company was estopped from denying K’s authority. </a:t>
            </a:r>
            <a:endParaRPr lang="en-GB" sz="2200" dirty="0"/>
          </a:p>
          <a:p>
            <a:endParaRPr lang="en-GB" sz="2200" dirty="0"/>
          </a:p>
          <a:p>
            <a:pPr marL="0" lvl="0" indent="0">
              <a:buNone/>
            </a:pPr>
            <a:endParaRPr lang="en-US" sz="22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178144954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2791</TotalTime>
  <Words>11427</Words>
  <Application>Microsoft Office PowerPoint</Application>
  <PresentationFormat>Widescreen</PresentationFormat>
  <Paragraphs>526</Paragraphs>
  <Slides>69</Slides>
  <Notes>68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69</vt:i4>
      </vt:variant>
    </vt:vector>
  </HeadingPairs>
  <TitlesOfParts>
    <vt:vector size="75" baseType="lpstr">
      <vt:lpstr>DengXian</vt:lpstr>
      <vt:lpstr>Arial</vt:lpstr>
      <vt:lpstr>Calibri</vt:lpstr>
      <vt:lpstr>Gill Sans MT</vt:lpstr>
      <vt:lpstr>Wingdings 2</vt:lpstr>
      <vt:lpstr>Dividend</vt:lpstr>
      <vt:lpstr>Company Law (LC2008C) 6. Corporate ACTS AND LIABILITIES (PART II)</vt:lpstr>
      <vt:lpstr>Corporate acts and liabilities</vt:lpstr>
      <vt:lpstr>Corporate acts and liabilities</vt:lpstr>
      <vt:lpstr>Types of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apparent authority</vt:lpstr>
      <vt:lpstr>Indoor management rule</vt:lpstr>
      <vt:lpstr>Indoor management rule</vt:lpstr>
      <vt:lpstr>Indoor management rule</vt:lpstr>
      <vt:lpstr>Indoor management rule</vt:lpstr>
      <vt:lpstr>Indoor management rule</vt:lpstr>
      <vt:lpstr>Indoor management rule</vt:lpstr>
      <vt:lpstr>Indoor management rule</vt:lpstr>
      <vt:lpstr>Indoor management rule</vt:lpstr>
      <vt:lpstr>Indoor management rule</vt:lpstr>
      <vt:lpstr>Statutory presumption of authority</vt:lpstr>
      <vt:lpstr>Statutory presumption of authority</vt:lpstr>
      <vt:lpstr>Statutory presumption of authority</vt:lpstr>
      <vt:lpstr>Statutory presumption of authority</vt:lpstr>
      <vt:lpstr>ratification</vt:lpstr>
      <vt:lpstr>ratification</vt:lpstr>
      <vt:lpstr>ratification</vt:lpstr>
      <vt:lpstr>Q&amp;A</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398</cp:revision>
  <dcterms:created xsi:type="dcterms:W3CDTF">2020-08-23T16:07:02Z</dcterms:created>
  <dcterms:modified xsi:type="dcterms:W3CDTF">2025-09-14T02:29:20Z</dcterms:modified>
</cp:coreProperties>
</file>