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5"/>
  </p:notesMasterIdLst>
  <p:sldIdLst>
    <p:sldId id="256" r:id="rId2"/>
    <p:sldId id="258" r:id="rId3"/>
    <p:sldId id="422" r:id="rId4"/>
    <p:sldId id="523" r:id="rId5"/>
    <p:sldId id="524" r:id="rId6"/>
    <p:sldId id="525" r:id="rId7"/>
    <p:sldId id="526" r:id="rId8"/>
    <p:sldId id="367" r:id="rId9"/>
    <p:sldId id="527" r:id="rId10"/>
    <p:sldId id="528" r:id="rId11"/>
    <p:sldId id="531" r:id="rId12"/>
    <p:sldId id="529" r:id="rId13"/>
    <p:sldId id="530" r:id="rId14"/>
    <p:sldId id="532" r:id="rId15"/>
    <p:sldId id="533" r:id="rId16"/>
    <p:sldId id="534" r:id="rId17"/>
    <p:sldId id="536" r:id="rId18"/>
    <p:sldId id="537" r:id="rId19"/>
    <p:sldId id="539" r:id="rId20"/>
    <p:sldId id="538" r:id="rId21"/>
    <p:sldId id="540" r:id="rId22"/>
    <p:sldId id="541" r:id="rId23"/>
    <p:sldId id="542" r:id="rId24"/>
    <p:sldId id="544" r:id="rId25"/>
    <p:sldId id="543" r:id="rId26"/>
    <p:sldId id="561" r:id="rId27"/>
    <p:sldId id="545" r:id="rId28"/>
    <p:sldId id="546" r:id="rId29"/>
    <p:sldId id="547" r:id="rId30"/>
    <p:sldId id="548" r:id="rId31"/>
    <p:sldId id="549" r:id="rId32"/>
    <p:sldId id="550" r:id="rId33"/>
    <p:sldId id="558" r:id="rId34"/>
    <p:sldId id="559" r:id="rId35"/>
    <p:sldId id="551" r:id="rId36"/>
    <p:sldId id="552" r:id="rId37"/>
    <p:sldId id="553" r:id="rId38"/>
    <p:sldId id="554" r:id="rId39"/>
    <p:sldId id="555" r:id="rId40"/>
    <p:sldId id="556" r:id="rId41"/>
    <p:sldId id="557" r:id="rId42"/>
    <p:sldId id="337" r:id="rId43"/>
    <p:sldId id="560"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5255" autoAdjust="0"/>
  </p:normalViewPr>
  <p:slideViewPr>
    <p:cSldViewPr snapToGrid="0">
      <p:cViewPr varScale="1">
        <p:scale>
          <a:sx n="92" d="100"/>
          <a:sy n="92" d="100"/>
        </p:scale>
        <p:origin x="1203"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2D6CA9-D714-470B-81D7-9AB2683E561E}" type="doc">
      <dgm:prSet loTypeId="urn:microsoft.com/office/officeart/2005/8/layout/venn1" loCatId="relationship" qsTypeId="urn:microsoft.com/office/officeart/2005/8/quickstyle/simple1" qsCatId="simple" csTypeId="urn:microsoft.com/office/officeart/2005/8/colors/colorful3" csCatId="colorful" phldr="1"/>
      <dgm:spPr/>
      <dgm:t>
        <a:bodyPr/>
        <a:lstStyle/>
        <a:p>
          <a:endParaRPr lang="en-US"/>
        </a:p>
      </dgm:t>
    </dgm:pt>
    <dgm:pt modelId="{8977FCB9-8829-49C3-A0B8-FB5BD552EF3A}">
      <dgm:prSet phldrT="[Text]" phldr="0" custT="1"/>
      <dgm:spPr/>
      <dgm:t>
        <a:bodyPr/>
        <a:lstStyle/>
        <a:p>
          <a:r>
            <a:rPr lang="en-US" sz="2400" dirty="0"/>
            <a:t>Members</a:t>
          </a:r>
        </a:p>
      </dgm:t>
    </dgm:pt>
    <dgm:pt modelId="{8B875BCA-F25E-4A2D-9CAF-4E9C2919AAC6}" type="parTrans" cxnId="{561BCFD1-18F4-451E-A6A5-F0166ED23197}">
      <dgm:prSet/>
      <dgm:spPr/>
      <dgm:t>
        <a:bodyPr/>
        <a:lstStyle/>
        <a:p>
          <a:endParaRPr lang="en-US"/>
        </a:p>
      </dgm:t>
    </dgm:pt>
    <dgm:pt modelId="{490C117F-0566-4CD2-9430-3886BF412F51}" type="sibTrans" cxnId="{561BCFD1-18F4-451E-A6A5-F0166ED23197}">
      <dgm:prSet/>
      <dgm:spPr/>
      <dgm:t>
        <a:bodyPr/>
        <a:lstStyle/>
        <a:p>
          <a:endParaRPr lang="en-US"/>
        </a:p>
      </dgm:t>
    </dgm:pt>
    <dgm:pt modelId="{27785E4A-296C-43BC-9C83-F61E1815E8E0}">
      <dgm:prSet phldrT="[Text]" phldr="0" custT="1"/>
      <dgm:spPr/>
      <dgm:t>
        <a:bodyPr/>
        <a:lstStyle/>
        <a:p>
          <a:r>
            <a:rPr lang="en-US" sz="2400" dirty="0"/>
            <a:t>“Outsiders”</a:t>
          </a:r>
        </a:p>
      </dgm:t>
    </dgm:pt>
    <dgm:pt modelId="{369C77BF-CA08-40B1-A27C-9CE9F8A396BF}" type="parTrans" cxnId="{D311A43C-C5F2-402C-B1BA-38FB261EBC97}">
      <dgm:prSet/>
      <dgm:spPr/>
      <dgm:t>
        <a:bodyPr/>
        <a:lstStyle/>
        <a:p>
          <a:endParaRPr lang="en-US"/>
        </a:p>
      </dgm:t>
    </dgm:pt>
    <dgm:pt modelId="{F2DA3670-3F32-4E13-89F1-5D57D9F4DB38}" type="sibTrans" cxnId="{D311A43C-C5F2-402C-B1BA-38FB261EBC97}">
      <dgm:prSet/>
      <dgm:spPr/>
      <dgm:t>
        <a:bodyPr/>
        <a:lstStyle/>
        <a:p>
          <a:endParaRPr lang="en-US"/>
        </a:p>
      </dgm:t>
    </dgm:pt>
    <dgm:pt modelId="{D2EC5267-FA81-4176-8331-E6E186E0EB84}" type="pres">
      <dgm:prSet presAssocID="{B42D6CA9-D714-470B-81D7-9AB2683E561E}" presName="compositeShape" presStyleCnt="0">
        <dgm:presLayoutVars>
          <dgm:chMax val="7"/>
          <dgm:dir/>
          <dgm:resizeHandles val="exact"/>
        </dgm:presLayoutVars>
      </dgm:prSet>
      <dgm:spPr/>
    </dgm:pt>
    <dgm:pt modelId="{463DB486-EAEA-434F-916F-ECC319ED3780}" type="pres">
      <dgm:prSet presAssocID="{8977FCB9-8829-49C3-A0B8-FB5BD552EF3A}" presName="circ1" presStyleLbl="vennNode1" presStyleIdx="0" presStyleCnt="2"/>
      <dgm:spPr/>
    </dgm:pt>
    <dgm:pt modelId="{BF4C3DDE-A185-4935-9258-AEBEDE6FE435}" type="pres">
      <dgm:prSet presAssocID="{8977FCB9-8829-49C3-A0B8-FB5BD552EF3A}" presName="circ1Tx" presStyleLbl="revTx" presStyleIdx="0" presStyleCnt="0">
        <dgm:presLayoutVars>
          <dgm:chMax val="0"/>
          <dgm:chPref val="0"/>
          <dgm:bulletEnabled val="1"/>
        </dgm:presLayoutVars>
      </dgm:prSet>
      <dgm:spPr/>
    </dgm:pt>
    <dgm:pt modelId="{A2C2B66F-7F12-4006-9ED7-7451E4F95FCE}" type="pres">
      <dgm:prSet presAssocID="{27785E4A-296C-43BC-9C83-F61E1815E8E0}" presName="circ2" presStyleLbl="vennNode1" presStyleIdx="1" presStyleCnt="2"/>
      <dgm:spPr/>
    </dgm:pt>
    <dgm:pt modelId="{8931FE51-0BC6-4C14-A5BE-076CDE6ADE56}" type="pres">
      <dgm:prSet presAssocID="{27785E4A-296C-43BC-9C83-F61E1815E8E0}" presName="circ2Tx" presStyleLbl="revTx" presStyleIdx="0" presStyleCnt="0">
        <dgm:presLayoutVars>
          <dgm:chMax val="0"/>
          <dgm:chPref val="0"/>
          <dgm:bulletEnabled val="1"/>
        </dgm:presLayoutVars>
      </dgm:prSet>
      <dgm:spPr/>
    </dgm:pt>
  </dgm:ptLst>
  <dgm:cxnLst>
    <dgm:cxn modelId="{97699026-D1DF-4D0D-8F02-9979C1F11AE4}" type="presOf" srcId="{27785E4A-296C-43BC-9C83-F61E1815E8E0}" destId="{A2C2B66F-7F12-4006-9ED7-7451E4F95FCE}" srcOrd="0" destOrd="0" presId="urn:microsoft.com/office/officeart/2005/8/layout/venn1"/>
    <dgm:cxn modelId="{4FD34D38-008E-4A6F-BD3C-46068B8477EB}" type="presOf" srcId="{8977FCB9-8829-49C3-A0B8-FB5BD552EF3A}" destId="{463DB486-EAEA-434F-916F-ECC319ED3780}" srcOrd="0" destOrd="0" presId="urn:microsoft.com/office/officeart/2005/8/layout/venn1"/>
    <dgm:cxn modelId="{D311A43C-C5F2-402C-B1BA-38FB261EBC97}" srcId="{B42D6CA9-D714-470B-81D7-9AB2683E561E}" destId="{27785E4A-296C-43BC-9C83-F61E1815E8E0}" srcOrd="1" destOrd="0" parTransId="{369C77BF-CA08-40B1-A27C-9CE9F8A396BF}" sibTransId="{F2DA3670-3F32-4E13-89F1-5D57D9F4DB38}"/>
    <dgm:cxn modelId="{7E4AB049-36B0-446A-A1A7-C086F6C4678C}" type="presOf" srcId="{27785E4A-296C-43BC-9C83-F61E1815E8E0}" destId="{8931FE51-0BC6-4C14-A5BE-076CDE6ADE56}" srcOrd="1" destOrd="0" presId="urn:microsoft.com/office/officeart/2005/8/layout/venn1"/>
    <dgm:cxn modelId="{F9EA1072-856A-4F7E-91C3-49FD45178275}" type="presOf" srcId="{8977FCB9-8829-49C3-A0B8-FB5BD552EF3A}" destId="{BF4C3DDE-A185-4935-9258-AEBEDE6FE435}" srcOrd="1" destOrd="0" presId="urn:microsoft.com/office/officeart/2005/8/layout/venn1"/>
    <dgm:cxn modelId="{404687B4-2F91-4B1D-945F-634DF31F1D1E}" type="presOf" srcId="{B42D6CA9-D714-470B-81D7-9AB2683E561E}" destId="{D2EC5267-FA81-4176-8331-E6E186E0EB84}" srcOrd="0" destOrd="0" presId="urn:microsoft.com/office/officeart/2005/8/layout/venn1"/>
    <dgm:cxn modelId="{561BCFD1-18F4-451E-A6A5-F0166ED23197}" srcId="{B42D6CA9-D714-470B-81D7-9AB2683E561E}" destId="{8977FCB9-8829-49C3-A0B8-FB5BD552EF3A}" srcOrd="0" destOrd="0" parTransId="{8B875BCA-F25E-4A2D-9CAF-4E9C2919AAC6}" sibTransId="{490C117F-0566-4CD2-9430-3886BF412F51}"/>
    <dgm:cxn modelId="{288B76A2-0736-4154-B97B-DC01E40F8C82}" type="presParOf" srcId="{D2EC5267-FA81-4176-8331-E6E186E0EB84}" destId="{463DB486-EAEA-434F-916F-ECC319ED3780}" srcOrd="0" destOrd="0" presId="urn:microsoft.com/office/officeart/2005/8/layout/venn1"/>
    <dgm:cxn modelId="{3C34C967-53C7-44D1-84B7-7E8F0C7A178B}" type="presParOf" srcId="{D2EC5267-FA81-4176-8331-E6E186E0EB84}" destId="{BF4C3DDE-A185-4935-9258-AEBEDE6FE435}" srcOrd="1" destOrd="0" presId="urn:microsoft.com/office/officeart/2005/8/layout/venn1"/>
    <dgm:cxn modelId="{6416403A-1FCC-4B66-BB56-98D69FB7B846}" type="presParOf" srcId="{D2EC5267-FA81-4176-8331-E6E186E0EB84}" destId="{A2C2B66F-7F12-4006-9ED7-7451E4F95FCE}" srcOrd="2" destOrd="0" presId="urn:microsoft.com/office/officeart/2005/8/layout/venn1"/>
    <dgm:cxn modelId="{D0700644-F210-4B33-AFB4-4F6E5230BE5D}" type="presParOf" srcId="{D2EC5267-FA81-4176-8331-E6E186E0EB84}" destId="{8931FE51-0BC6-4C14-A5BE-076CDE6ADE56}"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DB486-EAEA-434F-916F-ECC319ED3780}">
      <dsp:nvSpPr>
        <dsp:cNvPr id="0" name=""/>
        <dsp:cNvSpPr/>
      </dsp:nvSpPr>
      <dsp:spPr>
        <a:xfrm>
          <a:off x="110342" y="370081"/>
          <a:ext cx="2721787" cy="2721787"/>
        </a:xfrm>
        <a:prstGeom prst="ellipse">
          <a:avLst/>
        </a:prstGeom>
        <a:solidFill>
          <a:schemeClr val="accent3">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Members</a:t>
          </a:r>
        </a:p>
      </dsp:txBody>
      <dsp:txXfrm>
        <a:off x="490412" y="691039"/>
        <a:ext cx="1569318" cy="2079872"/>
      </dsp:txXfrm>
    </dsp:sp>
    <dsp:sp modelId="{A2C2B66F-7F12-4006-9ED7-7451E4F95FCE}">
      <dsp:nvSpPr>
        <dsp:cNvPr id="0" name=""/>
        <dsp:cNvSpPr/>
      </dsp:nvSpPr>
      <dsp:spPr>
        <a:xfrm>
          <a:off x="2071991" y="370081"/>
          <a:ext cx="2721787" cy="2721787"/>
        </a:xfrm>
        <a:prstGeom prst="ellipse">
          <a:avLst/>
        </a:prstGeom>
        <a:solidFill>
          <a:schemeClr val="accent3">
            <a:alpha val="50000"/>
            <a:hueOff val="-8402582"/>
            <a:satOff val="-47330"/>
            <a:lumOff val="1745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“Outsiders”</a:t>
          </a:r>
        </a:p>
      </dsp:txBody>
      <dsp:txXfrm>
        <a:off x="2844390" y="691039"/>
        <a:ext cx="1569318" cy="207987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Default constitution is v sticky</a:t>
            </a:r>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63165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666900" lvl="1" indent="-3429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1347942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347942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a:solidFill>
                  <a:srgbClr val="FFFFFF"/>
                </a:solidFill>
              </a:rPr>
            </a:br>
            <a:r>
              <a:rPr lang="en-US" sz="2800">
                <a:solidFill>
                  <a:srgbClr val="FFFFFF"/>
                </a:solidFill>
              </a:rPr>
              <a:t>7. </a:t>
            </a:r>
            <a:r>
              <a:rPr lang="en-US" sz="2800" dirty="0">
                <a:solidFill>
                  <a:srgbClr val="FFFFFF"/>
                </a:solidFill>
              </a:rPr>
              <a:t>Corporate constitution and membership (PART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err="1">
                <a:solidFill>
                  <a:srgbClr val="EBEBEB"/>
                </a:solidFill>
              </a:rPr>
              <a:t>kenneth.khoo@nus.edu.sg</a:t>
            </a:r>
            <a:endParaRPr lang="en-US" sz="1000" cap="none" dirty="0">
              <a:solidFill>
                <a:srgbClr val="EBEBEB"/>
              </a:solidFill>
            </a:endParaRP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Prior to the changes introduced by the Companies (Amendment) Act 2014 (which commenced on 03 Jan 2016), two documents formed a company’s constitution: </a:t>
            </a:r>
            <a:r>
              <a:rPr lang="en-US" sz="2000" i="1" dirty="0"/>
              <a:t>the memorandum of association </a:t>
            </a:r>
            <a:r>
              <a:rPr lang="en-US" sz="2000" dirty="0"/>
              <a:t>(“MOA”) and </a:t>
            </a:r>
            <a:r>
              <a:rPr lang="en-US" sz="2000" i="1" dirty="0"/>
              <a:t>articles of association </a:t>
            </a:r>
            <a:r>
              <a:rPr lang="en-US" sz="2000" dirty="0"/>
              <a:t>(“AOA”). </a:t>
            </a:r>
          </a:p>
          <a:p>
            <a:pPr lvl="1"/>
            <a:r>
              <a:rPr lang="en-US" sz="2000" dirty="0"/>
              <a:t>The purpose of the MOA was to set out important statutorily mandated information for the benefit of 3P creditors and potential shareholders, while the purpose of the AOA was to determine the internal regulations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055706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Companies (Amendment) Act 2014 replaced both the MOA and AOA with a single-document constitution.</a:t>
            </a:r>
          </a:p>
          <a:p>
            <a:pPr lvl="1"/>
            <a:r>
              <a:rPr lang="en-US" sz="2000" dirty="0"/>
              <a:t>As a result, companies incorporated on or after 03 Jan 2016 are required to adopt constitutions in the form of a single document</a:t>
            </a:r>
          </a:p>
          <a:p>
            <a:pPr lvl="1"/>
            <a:r>
              <a:rPr lang="en-US" sz="2000" dirty="0"/>
              <a:t>Companies incorporated prior to that date may continue to be regulated by the MOA and AOA.</a:t>
            </a:r>
            <a:endParaRPr lang="en-US" sz="2400" dirty="0"/>
          </a:p>
          <a:p>
            <a:r>
              <a:rPr lang="en-US" sz="2000" dirty="0"/>
              <a:t>However, the difference between the two (i.e. the constitution and the MOA+AOA) is one of form only, and so the Companies Act regulates both forms by the same rules (with very limited exceptions).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16513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Under s 4 of the Companies Act, the constitution is defined to mean:</a:t>
            </a:r>
          </a:p>
          <a:p>
            <a:pPr lvl="1"/>
            <a:r>
              <a:rPr lang="en-US" sz="2000" dirty="0"/>
              <a:t>(a) the constitution of the company which is registered with the Registrar under section 19, as may be amended from time to time; and </a:t>
            </a:r>
          </a:p>
          <a:p>
            <a:pPr lvl="1"/>
            <a:r>
              <a:rPr lang="en-US" sz="2000" dirty="0"/>
              <a:t>b) in the case of a company incorporated </a:t>
            </a:r>
            <a:r>
              <a:rPr lang="en-US" sz="2000" i="1" dirty="0"/>
              <a:t>before the date of commencement of section 3 of the Companies (Amendment) Act 2014</a:t>
            </a:r>
            <a:r>
              <a:rPr lang="en-US" sz="2000" dirty="0"/>
              <a:t>, the memorandum of association of the company, the articles of association of the company, or both, in force immediately before that date;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1360853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Under s 22(1) of the Companies Act, it is </a:t>
            </a:r>
            <a:r>
              <a:rPr lang="en-US" sz="2000" i="1" dirty="0"/>
              <a:t>mandatory</a:t>
            </a:r>
            <a:r>
              <a:rPr lang="en-US" sz="2000" dirty="0"/>
              <a:t> for the company’s constitution to include (</a:t>
            </a:r>
            <a:r>
              <a:rPr lang="en-US" sz="2000" i="1" dirty="0"/>
              <a:t>inter alia</a:t>
            </a:r>
            <a:r>
              <a:rPr lang="en-US" sz="2000" dirty="0"/>
              <a:t>):</a:t>
            </a:r>
          </a:p>
          <a:p>
            <a:pPr lvl="1"/>
            <a:r>
              <a:rPr lang="en-US" sz="2000" dirty="0"/>
              <a:t>The name of the company</a:t>
            </a:r>
          </a:p>
          <a:p>
            <a:pPr lvl="1"/>
            <a:r>
              <a:rPr lang="en-US" sz="2000" dirty="0"/>
              <a:t>If the company is a company limited by shares, that the liability of the members is limited (without this statement, the members will have unlimited liability)</a:t>
            </a:r>
          </a:p>
          <a:p>
            <a:pPr lvl="1"/>
            <a:r>
              <a:rPr lang="en-US" sz="2000" dirty="0"/>
              <a:t>The full names, etc. of the subscribers to the constitution of the company.</a:t>
            </a:r>
          </a:p>
          <a:p>
            <a:r>
              <a:rPr lang="en-US" sz="2000" dirty="0"/>
              <a:t>s 35(1) requires that the company’s constitution contain the regulations (the old articles of association) for the company.</a:t>
            </a:r>
          </a:p>
          <a:p>
            <a:r>
              <a:rPr lang="en-US" sz="2000" dirty="0"/>
              <a:t>As mentioned in a previous lecture, under s 23(1) companies have as a default rule “full capacity to carry on or undertake any business or activity, do any act or enter into any transaction, and full rights, powers and privileges.” However, they may choose to have objects, or may restrict the company’s capacity, rights, powers or privileges (s 23(1A) and 23(1B)).</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1017531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36(1) states that “The Minister may prescribe model constitutions for (a) private companies; and (b) companies limited by guarantee [collectively referred to as specified companies]”.</a:t>
            </a:r>
          </a:p>
          <a:p>
            <a:pPr lvl="1"/>
            <a:r>
              <a:rPr lang="en-US" sz="1800" dirty="0"/>
              <a:t>These model constitutions are provided pursuant to the </a:t>
            </a:r>
            <a:r>
              <a:rPr lang="en-US" sz="1800" i="1" dirty="0"/>
              <a:t>Companies (Model Constitutions) Regulations 2015</a:t>
            </a:r>
            <a:r>
              <a:rPr lang="en-US" sz="1800" dirty="0"/>
              <a:t>.</a:t>
            </a:r>
          </a:p>
          <a:p>
            <a:r>
              <a:rPr lang="en-US" sz="2000" dirty="0"/>
              <a:t>s 37(1) states that “a specified company may adopt as its constitution </a:t>
            </a:r>
            <a:r>
              <a:rPr lang="en-US" sz="2000" b="1" i="1" dirty="0"/>
              <a:t>the whole or any part of the model constitution</a:t>
            </a:r>
            <a:r>
              <a:rPr lang="en-US" sz="2000" dirty="0"/>
              <a:t> prescribed under section 36(1) for the type of company to which it belongs.”</a:t>
            </a:r>
          </a:p>
          <a:p>
            <a:pPr lvl="1"/>
            <a:r>
              <a:rPr lang="en-US" sz="1800" dirty="0"/>
              <a:t>System of default rules that reduces the costs of contracting. But only applies to “specified companies” (i.e. non-public companies).</a:t>
            </a:r>
          </a:p>
          <a:p>
            <a:r>
              <a:rPr lang="en-US" sz="2000" dirty="0"/>
              <a:t>S 37(4) states that “a copy of the constitution of a specified company shall be submitted to the Registrar… where the specified company — (a) </a:t>
            </a:r>
            <a:r>
              <a:rPr lang="en-US" sz="2000" i="1" dirty="0"/>
              <a:t>adopts only part of the model constitution for the type of company to which it belongs</a:t>
            </a:r>
            <a:r>
              <a:rPr lang="en-US" sz="2000" dirty="0"/>
              <a:t>; (b) </a:t>
            </a:r>
            <a:r>
              <a:rPr lang="en-US" sz="2000" i="1" dirty="0"/>
              <a:t>includes provisions additional </a:t>
            </a:r>
            <a:r>
              <a:rPr lang="en-US" sz="2000" dirty="0"/>
              <a:t>to those in the model constitution; or (c) includes object clauses as part of its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479927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constitution as a contract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39(1) states that “</a:t>
            </a:r>
            <a:r>
              <a:rPr lang="en-US" sz="2000" i="1" dirty="0"/>
              <a:t>Subject to this Act</a:t>
            </a:r>
            <a:r>
              <a:rPr lang="en-US" sz="2000" dirty="0"/>
              <a:t>, the constitution of a company shall when registered </a:t>
            </a:r>
            <a:r>
              <a:rPr lang="en-US" sz="2000" b="1" i="1" dirty="0"/>
              <a:t>bind the company and the members thereof to the same extent as if it respectively had been signed and sealed by each member and contained covenants on the part of each member to observe all the provisions of the constitution</a:t>
            </a:r>
            <a:r>
              <a:rPr lang="en-US" sz="2000" dirty="0"/>
              <a:t>.”</a:t>
            </a:r>
          </a:p>
          <a:p>
            <a:pPr lvl="1"/>
            <a:r>
              <a:rPr lang="en-US" sz="2000" dirty="0"/>
              <a:t>Thus, the constitution of a company derives its contractual binding force by way of statute. Unlike typical contracts that arise from a bargain amongst parties, the elements of formation are substituted with the act of registration.</a:t>
            </a:r>
          </a:p>
          <a:p>
            <a:pPr lvl="1"/>
            <a:r>
              <a:rPr lang="en-US" sz="2000" dirty="0"/>
              <a:t>Observe that the constitution of a company </a:t>
            </a:r>
            <a:r>
              <a:rPr lang="en-US" sz="2000" b="1" i="1" dirty="0"/>
              <a:t>binds the company and its members</a:t>
            </a:r>
            <a:r>
              <a:rPr lang="en-US" sz="2000" dirty="0"/>
              <a:t>. This means that each party (i.e. each member of the company) is bound to every other member and the company itself. </a:t>
            </a:r>
          </a:p>
          <a:p>
            <a:pPr lvl="1"/>
            <a:r>
              <a:rPr lang="en-US" sz="2000" dirty="0"/>
              <a:t>“The articles of association constitute a contract not merely between the shareholders and the company, but between each individual shareholder and every other…” (</a:t>
            </a:r>
            <a:r>
              <a:rPr lang="en-US" sz="2000" i="1" dirty="0"/>
              <a:t>Wood v Odessa Waterworks Co </a:t>
            </a:r>
            <a:r>
              <a:rPr lang="en-US" sz="2000" dirty="0"/>
              <a:t>(1889) (Stirling J))</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26641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constitution as a contract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5785049" cy="4355769"/>
          </a:xfrm>
        </p:spPr>
        <p:txBody>
          <a:bodyPr>
            <a:noAutofit/>
          </a:bodyPr>
          <a:lstStyle/>
          <a:p>
            <a:r>
              <a:rPr lang="en-US" sz="2000" dirty="0"/>
              <a:t>As an illustration of this, consider Figure 1 on the right, where A, B, and C are members of a company.</a:t>
            </a:r>
          </a:p>
          <a:p>
            <a:pPr lvl="1"/>
            <a:r>
              <a:rPr lang="en-US" sz="1800" dirty="0"/>
              <a:t>Pursuant to s 39(1) CA, member A is bound to B, C, and the company.</a:t>
            </a:r>
          </a:p>
          <a:p>
            <a:pPr lvl="1"/>
            <a:r>
              <a:rPr lang="en-US" sz="1800" dirty="0"/>
              <a:t>Similarly, member B is bound to A, C, and the company.</a:t>
            </a:r>
          </a:p>
          <a:p>
            <a:pPr lvl="1"/>
            <a:r>
              <a:rPr lang="en-US" sz="1800" dirty="0"/>
              <a:t>Likewise, the company is bound to A, B, and C.</a:t>
            </a:r>
            <a:endParaRPr lang="en-US" sz="2000" dirty="0"/>
          </a:p>
          <a:p>
            <a:pPr lvl="1"/>
            <a:r>
              <a:rPr lang="en-US" sz="1800" dirty="0"/>
              <a:t>The corporate constitution is thus a </a:t>
            </a:r>
            <a:r>
              <a:rPr lang="en-US" sz="1800" i="1" dirty="0"/>
              <a:t>multilateral</a:t>
            </a:r>
            <a:r>
              <a:rPr lang="en-US" sz="1800" dirty="0"/>
              <a:t> contract, binding the members </a:t>
            </a:r>
            <a:r>
              <a:rPr lang="en-US" sz="1800" i="1" dirty="0"/>
              <a:t>inter se</a:t>
            </a:r>
            <a:r>
              <a:rPr lang="en-US" sz="1800" dirty="0"/>
              <a:t>.</a:t>
            </a:r>
          </a:p>
          <a:p>
            <a:r>
              <a:rPr lang="en-US" sz="2000" dirty="0"/>
              <a:t>Each member has a personal right to bring an action against any other member or the company to enforce a regulation of the constitution or to restrain its breach.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cxnSp>
        <p:nvCxnSpPr>
          <p:cNvPr id="5" name="Straight Connector 4">
            <a:extLst>
              <a:ext uri="{FF2B5EF4-FFF2-40B4-BE49-F238E27FC236}">
                <a16:creationId xmlns:a16="http://schemas.microsoft.com/office/drawing/2014/main" id="{3E5894C8-80E3-4094-A863-BF45CAE19613}"/>
              </a:ext>
            </a:extLst>
          </p:cNvPr>
          <p:cNvCxnSpPr/>
          <p:nvPr/>
        </p:nvCxnSpPr>
        <p:spPr>
          <a:xfrm flipH="1">
            <a:off x="7017343" y="2899457"/>
            <a:ext cx="1963407" cy="328627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B40DDF9-A99E-48C7-BA1B-2F1F052CD22E}"/>
              </a:ext>
            </a:extLst>
          </p:cNvPr>
          <p:cNvCxnSpPr>
            <a:cxnSpLocks/>
          </p:cNvCxnSpPr>
          <p:nvPr/>
        </p:nvCxnSpPr>
        <p:spPr>
          <a:xfrm>
            <a:off x="8980750" y="2899457"/>
            <a:ext cx="1935557" cy="328627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11C9565-5F45-4BDF-9BD2-40133838C910}"/>
              </a:ext>
            </a:extLst>
          </p:cNvPr>
          <p:cNvCxnSpPr>
            <a:cxnSpLocks/>
          </p:cNvCxnSpPr>
          <p:nvPr/>
        </p:nvCxnSpPr>
        <p:spPr>
          <a:xfrm>
            <a:off x="7017343" y="6185727"/>
            <a:ext cx="38989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520E9BA-6272-4755-B445-5C53847621C8}"/>
              </a:ext>
            </a:extLst>
          </p:cNvPr>
          <p:cNvCxnSpPr>
            <a:cxnSpLocks/>
          </p:cNvCxnSpPr>
          <p:nvPr/>
        </p:nvCxnSpPr>
        <p:spPr>
          <a:xfrm flipV="1">
            <a:off x="8980750" y="2899457"/>
            <a:ext cx="0" cy="215371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22D9D04-F063-4C95-B80C-93DDFC5544D0}"/>
              </a:ext>
            </a:extLst>
          </p:cNvPr>
          <p:cNvCxnSpPr>
            <a:cxnSpLocks/>
          </p:cNvCxnSpPr>
          <p:nvPr/>
        </p:nvCxnSpPr>
        <p:spPr>
          <a:xfrm flipH="1">
            <a:off x="7017344" y="5053171"/>
            <a:ext cx="1963406" cy="113255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1ED6CF-12B7-4E79-A186-7CEF1FD70E8A}"/>
              </a:ext>
            </a:extLst>
          </p:cNvPr>
          <p:cNvCxnSpPr>
            <a:cxnSpLocks/>
          </p:cNvCxnSpPr>
          <p:nvPr/>
        </p:nvCxnSpPr>
        <p:spPr>
          <a:xfrm>
            <a:off x="8980750" y="5053171"/>
            <a:ext cx="1935557" cy="113255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07BA4C5F-5F62-4410-B990-77208C8194FC}"/>
              </a:ext>
            </a:extLst>
          </p:cNvPr>
          <p:cNvSpPr/>
          <p:nvPr/>
        </p:nvSpPr>
        <p:spPr>
          <a:xfrm>
            <a:off x="8948258" y="2866965"/>
            <a:ext cx="64982" cy="6498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2DAF864-8B40-44F3-A84B-DA53C3620672}"/>
              </a:ext>
            </a:extLst>
          </p:cNvPr>
          <p:cNvSpPr/>
          <p:nvPr/>
        </p:nvSpPr>
        <p:spPr>
          <a:xfrm>
            <a:off x="8948258" y="5020679"/>
            <a:ext cx="64982" cy="6498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31E8B516-C3F2-4662-BC8B-D8AD7B5E8F60}"/>
              </a:ext>
            </a:extLst>
          </p:cNvPr>
          <p:cNvSpPr/>
          <p:nvPr/>
        </p:nvSpPr>
        <p:spPr>
          <a:xfrm>
            <a:off x="6984852" y="6146317"/>
            <a:ext cx="64982" cy="6498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7083D897-170A-4423-9D83-B9D2214A403D}"/>
              </a:ext>
            </a:extLst>
          </p:cNvPr>
          <p:cNvSpPr/>
          <p:nvPr/>
        </p:nvSpPr>
        <p:spPr>
          <a:xfrm>
            <a:off x="10883817" y="6146317"/>
            <a:ext cx="64982" cy="6498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CB549533-33F7-4E05-96AB-099D613728CC}"/>
              </a:ext>
            </a:extLst>
          </p:cNvPr>
          <p:cNvSpPr txBox="1"/>
          <p:nvPr/>
        </p:nvSpPr>
        <p:spPr>
          <a:xfrm>
            <a:off x="6678788" y="6082018"/>
            <a:ext cx="338554" cy="369332"/>
          </a:xfrm>
          <a:prstGeom prst="rect">
            <a:avLst/>
          </a:prstGeom>
          <a:noFill/>
        </p:spPr>
        <p:txBody>
          <a:bodyPr wrap="none" rtlCol="0">
            <a:spAutoFit/>
          </a:bodyPr>
          <a:lstStyle/>
          <a:p>
            <a:r>
              <a:rPr lang="en-US" dirty="0"/>
              <a:t>A</a:t>
            </a:r>
          </a:p>
        </p:txBody>
      </p:sp>
      <p:sp>
        <p:nvSpPr>
          <p:cNvPr id="16" name="TextBox 15">
            <a:extLst>
              <a:ext uri="{FF2B5EF4-FFF2-40B4-BE49-F238E27FC236}">
                <a16:creationId xmlns:a16="http://schemas.microsoft.com/office/drawing/2014/main" id="{C13D9EE2-D831-4039-A3FB-012322B1C942}"/>
              </a:ext>
            </a:extLst>
          </p:cNvPr>
          <p:cNvSpPr txBox="1"/>
          <p:nvPr/>
        </p:nvSpPr>
        <p:spPr>
          <a:xfrm>
            <a:off x="8823494" y="2504554"/>
            <a:ext cx="314510" cy="369332"/>
          </a:xfrm>
          <a:prstGeom prst="rect">
            <a:avLst/>
          </a:prstGeom>
          <a:noFill/>
        </p:spPr>
        <p:txBody>
          <a:bodyPr wrap="none" rtlCol="0">
            <a:spAutoFit/>
          </a:bodyPr>
          <a:lstStyle/>
          <a:p>
            <a:r>
              <a:rPr lang="en-US" dirty="0"/>
              <a:t>B</a:t>
            </a:r>
          </a:p>
        </p:txBody>
      </p:sp>
      <p:sp>
        <p:nvSpPr>
          <p:cNvPr id="17" name="TextBox 16">
            <a:extLst>
              <a:ext uri="{FF2B5EF4-FFF2-40B4-BE49-F238E27FC236}">
                <a16:creationId xmlns:a16="http://schemas.microsoft.com/office/drawing/2014/main" id="{CC6CF501-D003-4872-A0CC-37C97122E14C}"/>
              </a:ext>
            </a:extLst>
          </p:cNvPr>
          <p:cNvSpPr txBox="1"/>
          <p:nvPr/>
        </p:nvSpPr>
        <p:spPr>
          <a:xfrm>
            <a:off x="10911666" y="6082384"/>
            <a:ext cx="348172" cy="369332"/>
          </a:xfrm>
          <a:prstGeom prst="rect">
            <a:avLst/>
          </a:prstGeom>
          <a:noFill/>
        </p:spPr>
        <p:txBody>
          <a:bodyPr wrap="none" rtlCol="0">
            <a:spAutoFit/>
          </a:bodyPr>
          <a:lstStyle/>
          <a:p>
            <a:r>
              <a:rPr lang="en-US" dirty="0"/>
              <a:t>C</a:t>
            </a:r>
          </a:p>
        </p:txBody>
      </p:sp>
      <p:sp>
        <p:nvSpPr>
          <p:cNvPr id="18" name="TextBox 17">
            <a:extLst>
              <a:ext uri="{FF2B5EF4-FFF2-40B4-BE49-F238E27FC236}">
                <a16:creationId xmlns:a16="http://schemas.microsoft.com/office/drawing/2014/main" id="{724C94CD-6933-47FF-824A-441CCC7B60E8}"/>
              </a:ext>
            </a:extLst>
          </p:cNvPr>
          <p:cNvSpPr txBox="1"/>
          <p:nvPr/>
        </p:nvSpPr>
        <p:spPr>
          <a:xfrm>
            <a:off x="9013240" y="4810444"/>
            <a:ext cx="1077731" cy="369332"/>
          </a:xfrm>
          <a:prstGeom prst="rect">
            <a:avLst/>
          </a:prstGeom>
          <a:noFill/>
        </p:spPr>
        <p:txBody>
          <a:bodyPr wrap="none" rtlCol="0">
            <a:spAutoFit/>
          </a:bodyPr>
          <a:lstStyle/>
          <a:p>
            <a:r>
              <a:rPr lang="en-US" dirty="0"/>
              <a:t>Company</a:t>
            </a:r>
          </a:p>
        </p:txBody>
      </p:sp>
      <p:sp>
        <p:nvSpPr>
          <p:cNvPr id="19" name="Rectangle 18">
            <a:extLst>
              <a:ext uri="{FF2B5EF4-FFF2-40B4-BE49-F238E27FC236}">
                <a16:creationId xmlns:a16="http://schemas.microsoft.com/office/drawing/2014/main" id="{E91D07F2-BD2E-4E41-9DE1-533772C6EFE9}"/>
              </a:ext>
            </a:extLst>
          </p:cNvPr>
          <p:cNvSpPr/>
          <p:nvPr/>
        </p:nvSpPr>
        <p:spPr>
          <a:xfrm>
            <a:off x="7799014" y="197542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Figure 1</a:t>
            </a:r>
          </a:p>
          <a:p>
            <a:pPr algn="ctr"/>
            <a:endParaRPr lang="en-US" b="1" u="sng" dirty="0"/>
          </a:p>
        </p:txBody>
      </p:sp>
    </p:spTree>
    <p:extLst>
      <p:ext uri="{BB962C8B-B14F-4D97-AF65-F5344CB8AC3E}">
        <p14:creationId xmlns:p14="http://schemas.microsoft.com/office/powerpoint/2010/main" val="1873926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Contents of the constitution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Each member has a </a:t>
            </a:r>
            <a:r>
              <a:rPr lang="en-US" sz="2000" i="1" dirty="0"/>
              <a:t>personal right </a:t>
            </a:r>
            <a:r>
              <a:rPr lang="en-US" sz="2000" dirty="0"/>
              <a:t>to bring an action against any other member </a:t>
            </a:r>
            <a:r>
              <a:rPr lang="en-US" sz="2000" b="1" i="1" dirty="0"/>
              <a:t>or</a:t>
            </a:r>
            <a:r>
              <a:rPr lang="en-US" sz="2000" dirty="0"/>
              <a:t> the company to enforce a regulation of the constitution or to restrain its breach.</a:t>
            </a:r>
          </a:p>
          <a:p>
            <a:r>
              <a:rPr lang="en-US" sz="2000" dirty="0"/>
              <a:t>In </a:t>
            </a:r>
            <a:r>
              <a:rPr lang="en-US" sz="2000" i="1" dirty="0"/>
              <a:t>Rayfield v Hands </a:t>
            </a:r>
            <a:r>
              <a:rPr lang="en-US" sz="2000" dirty="0"/>
              <a:t>[1960] Ch 1, it was held that a member could compel the company’s other members (who were also directors) to purchase his shares as required by the company’s articles even though the company was not joined to the suit.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279484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the legal effect of s 39(1) of the Companies Act – the constitution of a company binds the company and its members </a:t>
            </a:r>
            <a:r>
              <a:rPr lang="en-US" sz="2000" i="1" dirty="0"/>
              <a:t>inter se</a:t>
            </a:r>
            <a:r>
              <a:rPr lang="en-US" sz="2000" dirty="0"/>
              <a:t>.</a:t>
            </a:r>
          </a:p>
          <a:p>
            <a:r>
              <a:rPr lang="en-US" sz="2000" dirty="0"/>
              <a:t>An important implication stems from s 39(1): a person who is not a member of the company would usually have </a:t>
            </a:r>
            <a:r>
              <a:rPr lang="en-US" sz="2000" b="1" i="1" dirty="0"/>
              <a:t>no standing to sue, or be sued against </a:t>
            </a:r>
            <a:r>
              <a:rPr lang="en-US" sz="2000" dirty="0"/>
              <a:t>in connection with the rights or obligations conferred by the constitution. </a:t>
            </a:r>
          </a:p>
          <a:p>
            <a:pPr lvl="1"/>
            <a:r>
              <a:rPr lang="en-US" sz="1800" dirty="0"/>
              <a:t>For ordinary contracts, this follows from the doctrine of privity in contract law. This doctrine is subject to the Contract (Right of Third Parties) Act (Cap 53B, 2002 Rev Ed) (“CRTPA”), but a company’s constitution is exempted from the operation of the CRTPA (see s 7(2) of the CRTPA).</a:t>
            </a:r>
          </a:p>
          <a:p>
            <a:pPr lvl="1"/>
            <a:r>
              <a:rPr lang="en-US" sz="1800" dirty="0"/>
              <a:t>Thus, “outsiders” of the company generally cannot enforce rights or obligations conferred by the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536732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outsiders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5785049" cy="4355769"/>
          </a:xfrm>
        </p:spPr>
        <p:txBody>
          <a:bodyPr>
            <a:noAutofit/>
          </a:bodyPr>
          <a:lstStyle/>
          <a:p>
            <a:r>
              <a:rPr lang="en-US" sz="2000" dirty="0"/>
              <a:t>As an illustration of this, consider Figure 2 on the right.</a:t>
            </a:r>
            <a:endParaRPr lang="en-US" sz="1800" dirty="0"/>
          </a:p>
          <a:p>
            <a:pPr lvl="1"/>
            <a:r>
              <a:rPr lang="en-US" sz="1800" dirty="0"/>
              <a:t>“Outsiders” of the Company are not part of the “statutory contract” set out in s 39(1) CA.</a:t>
            </a:r>
          </a:p>
          <a:p>
            <a:pPr lvl="1"/>
            <a:r>
              <a:rPr lang="en-US" sz="1800" dirty="0"/>
              <a:t>Therefore, they have no standing to sue, and cannot be sued against in connection with the rights or obligations conferred by the constitution.</a:t>
            </a:r>
          </a:p>
          <a:p>
            <a:pPr lvl="2"/>
            <a:r>
              <a:rPr lang="en-US" sz="1800" dirty="0"/>
              <a:t>In line with the doctrine of privity of contract.</a:t>
            </a:r>
          </a:p>
          <a:p>
            <a:pPr lvl="1"/>
            <a:r>
              <a:rPr lang="en-US" sz="1800" dirty="0"/>
              <a:t>Can be thought of as distinct “sets” (c.f. Slide 22)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
        <p:nvSpPr>
          <p:cNvPr id="19" name="Rectangle 18">
            <a:extLst>
              <a:ext uri="{FF2B5EF4-FFF2-40B4-BE49-F238E27FC236}">
                <a16:creationId xmlns:a16="http://schemas.microsoft.com/office/drawing/2014/main" id="{E91D07F2-BD2E-4E41-9DE1-533772C6EFE9}"/>
              </a:ext>
            </a:extLst>
          </p:cNvPr>
          <p:cNvSpPr/>
          <p:nvPr/>
        </p:nvSpPr>
        <p:spPr>
          <a:xfrm>
            <a:off x="7639475" y="2008878"/>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Figure 2</a:t>
            </a:r>
          </a:p>
          <a:p>
            <a:pPr algn="ctr"/>
            <a:endParaRPr lang="en-US" b="1" u="sng" dirty="0"/>
          </a:p>
        </p:txBody>
      </p:sp>
      <p:sp>
        <p:nvSpPr>
          <p:cNvPr id="21" name="Oval 20">
            <a:extLst>
              <a:ext uri="{FF2B5EF4-FFF2-40B4-BE49-F238E27FC236}">
                <a16:creationId xmlns:a16="http://schemas.microsoft.com/office/drawing/2014/main" id="{E52ECE72-D572-40A1-B738-90F6F299B190}"/>
              </a:ext>
            </a:extLst>
          </p:cNvPr>
          <p:cNvSpPr/>
          <p:nvPr/>
        </p:nvSpPr>
        <p:spPr>
          <a:xfrm>
            <a:off x="7029580" y="2688636"/>
            <a:ext cx="2147874" cy="21478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“Outsiders”</a:t>
            </a:r>
          </a:p>
        </p:txBody>
      </p:sp>
      <p:sp>
        <p:nvSpPr>
          <p:cNvPr id="23" name="Oval 22">
            <a:extLst>
              <a:ext uri="{FF2B5EF4-FFF2-40B4-BE49-F238E27FC236}">
                <a16:creationId xmlns:a16="http://schemas.microsoft.com/office/drawing/2014/main" id="{50E95A91-5D5E-4850-A13A-AA6FB888F2D8}"/>
              </a:ext>
            </a:extLst>
          </p:cNvPr>
          <p:cNvSpPr/>
          <p:nvPr/>
        </p:nvSpPr>
        <p:spPr>
          <a:xfrm>
            <a:off x="8821210" y="4257241"/>
            <a:ext cx="2147874" cy="214787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Members + Company</a:t>
            </a:r>
          </a:p>
        </p:txBody>
      </p:sp>
    </p:spTree>
    <p:extLst>
      <p:ext uri="{BB962C8B-B14F-4D97-AF65-F5344CB8AC3E}">
        <p14:creationId xmlns:p14="http://schemas.microsoft.com/office/powerpoint/2010/main" val="8597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constitution and membership</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Introduction and Theoretical Background</a:t>
            </a:r>
          </a:p>
          <a:p>
            <a:r>
              <a:rPr lang="en-US" dirty="0"/>
              <a:t>Contents of the Constitution</a:t>
            </a:r>
          </a:p>
          <a:p>
            <a:r>
              <a:rPr lang="en-US" dirty="0"/>
              <a:t>The Constitution as a Contract</a:t>
            </a:r>
          </a:p>
          <a:p>
            <a:r>
              <a:rPr lang="en-US" dirty="0"/>
              <a:t>Membership and Outsider Rights</a:t>
            </a:r>
          </a:p>
          <a:p>
            <a:pPr lvl="1"/>
            <a:r>
              <a:rPr lang="en-US" sz="1800" dirty="0"/>
              <a:t>Outsiders</a:t>
            </a:r>
          </a:p>
          <a:p>
            <a:pPr lvl="1"/>
            <a:r>
              <a:rPr lang="en-US" sz="1800" dirty="0"/>
              <a:t>The Qua </a:t>
            </a:r>
            <a:r>
              <a:rPr lang="en-US" sz="1800"/>
              <a:t>Member Rule</a:t>
            </a:r>
            <a:endParaRPr lang="en-US" sz="1800" dirty="0"/>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outsiders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Eley v Positive Government Life Assurance Co </a:t>
            </a:r>
            <a:r>
              <a:rPr lang="en-US" sz="2000" b="1" dirty="0"/>
              <a:t>(1876) 1 Ex D 88</a:t>
            </a:r>
          </a:p>
          <a:p>
            <a:r>
              <a:rPr lang="en-US" sz="2000" b="1" dirty="0"/>
              <a:t>Facts: </a:t>
            </a:r>
            <a:r>
              <a:rPr lang="en-US" sz="2000" dirty="0"/>
              <a:t>The AOA of PGS contained a clause which provided that Eley should be the company’s solicitor and should not be removed from office, unless for misconduct. After some time, PGS ceased to employ Eley and employed other solicitors in Eley’s place. Eley brought an action against the company for breach of contract in not employing him as the company’s solicitor.</a:t>
            </a:r>
          </a:p>
          <a:p>
            <a:r>
              <a:rPr lang="en-US" sz="2000" b="1" dirty="0"/>
              <a:t>Held: </a:t>
            </a:r>
            <a:r>
              <a:rPr lang="en-US" sz="2000" dirty="0"/>
              <a:t>Eley could not bring an action against the company, as the articles bound only the company and its members. Since Eley was not a shareholder, he was not a party to this contract. </a:t>
            </a:r>
          </a:p>
          <a:p>
            <a:r>
              <a:rPr lang="en-US" sz="2000" dirty="0"/>
              <a:t>The facts in </a:t>
            </a:r>
            <a:r>
              <a:rPr lang="en-US" sz="2000" i="1" dirty="0"/>
              <a:t>Eley</a:t>
            </a:r>
            <a:r>
              <a:rPr lang="en-US" sz="2000" dirty="0"/>
              <a:t> are peculiar, as Eley subsequently acquired shares in the company 11 months after its incorporation and was a member by the time of the suit. However, this issue was not addressed in Eley and so was not part of its </a:t>
            </a:r>
            <a:r>
              <a:rPr lang="en-US" sz="2000" i="1" dirty="0"/>
              <a:t>ratio</a:t>
            </a:r>
            <a:r>
              <a:rPr lang="en-US" sz="2000" dirty="0"/>
              <a:t>. See </a:t>
            </a:r>
            <a:r>
              <a:rPr lang="en-US" sz="2000" i="1" dirty="0"/>
              <a:t>Hickman</a:t>
            </a:r>
            <a:r>
              <a:rPr lang="en-US" sz="2000" dirty="0"/>
              <a:t> later.</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2983438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outsiders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Malayan Banking Ltd v Raffles Hotel Ltd </a:t>
            </a:r>
            <a:r>
              <a:rPr lang="en-US" sz="2000" b="1" dirty="0"/>
              <a:t>[1965-1967] SLR(R) 161</a:t>
            </a:r>
          </a:p>
          <a:p>
            <a:r>
              <a:rPr lang="en-US" sz="2000" b="1" dirty="0"/>
              <a:t>Facts: </a:t>
            </a:r>
            <a:r>
              <a:rPr lang="en-US" sz="2000" dirty="0"/>
              <a:t>The owners of Raffles Hotel leased part of the property to one Mr. Sarkies and one Mr. Arathoon. Subsequently, Mr. Sarkies and Mr. Arathoon went insolvent, and so the lease was assigned to the plaintiff company. Art 77 of the plaintiff’s AOA empowered the lessors and their assigns [i.e., the owners] to appoint a director in the plaintiff company. Subsequently, the defendant owners tried to appoint such a director, but the plaintiffs claimed that this was inconsistent with the terms of the lease.</a:t>
            </a:r>
          </a:p>
          <a:p>
            <a:r>
              <a:rPr lang="en-US" sz="2000" b="1" dirty="0"/>
              <a:t>Held: </a:t>
            </a:r>
            <a:r>
              <a:rPr lang="en-US" sz="2000" dirty="0"/>
              <a:t>The lessor (i.e. the defendants) could not exercise the right to appoint and remove directors of the lessee company (i.e. the plaintiffs) that was expressly conferred upon the lessor by the lessee’s articles of association. </a:t>
            </a:r>
          </a:p>
          <a:p>
            <a:r>
              <a:rPr lang="en-US" sz="2000" dirty="0"/>
              <a:t>Not being a member of the lessee company, the lessor was an outsider with no standing to enforce the contract between the lessee and its members.</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702396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5785049" cy="4355769"/>
          </a:xfrm>
        </p:spPr>
        <p:txBody>
          <a:bodyPr>
            <a:noAutofit/>
          </a:bodyPr>
          <a:lstStyle/>
          <a:p>
            <a:r>
              <a:rPr lang="en-US" dirty="0"/>
              <a:t>The situation becomes more complex when a member tries to enforce a provision in the company’s constitution that is said to concern a non-member or an outsider right.</a:t>
            </a:r>
            <a:endParaRPr lang="en-US" sz="1600" dirty="0"/>
          </a:p>
          <a:p>
            <a:pPr lvl="1"/>
            <a:r>
              <a:rPr lang="en-US" sz="1800" dirty="0"/>
              <a:t>Figure 3 illustrates this dilemma: members of a company can </a:t>
            </a:r>
            <a:r>
              <a:rPr lang="en-US" sz="1800" i="1" dirty="0"/>
              <a:t>also</a:t>
            </a:r>
            <a:r>
              <a:rPr lang="en-US" sz="1800" dirty="0"/>
              <a:t> be creditors of the same company.</a:t>
            </a:r>
          </a:p>
          <a:p>
            <a:pPr lvl="1"/>
            <a:r>
              <a:rPr lang="en-US" sz="1800" dirty="0"/>
              <a:t>The shaded region represents a member who is trying to enforce a provision that concerns a non-member right.</a:t>
            </a:r>
          </a:p>
          <a:p>
            <a:pPr lvl="1"/>
            <a:r>
              <a:rPr lang="en-US" sz="1800" dirty="0"/>
              <a:t>Can be thought of as intersecting “sets” (c.f. Slide 19)</a:t>
            </a:r>
          </a:p>
          <a:p>
            <a:r>
              <a:rPr lang="en-US" dirty="0"/>
              <a:t>Can these rights be enforced? Ans: The starting position (i.e. </a:t>
            </a:r>
            <a:r>
              <a:rPr lang="en-US" i="1" dirty="0"/>
              <a:t>prima facie</a:t>
            </a:r>
            <a:r>
              <a:rPr lang="en-US" dirty="0"/>
              <a:t>) is that these rights </a:t>
            </a:r>
            <a:r>
              <a:rPr lang="en-US" i="1" dirty="0"/>
              <a:t>cannot</a:t>
            </a:r>
            <a:r>
              <a:rPr lang="en-US" dirty="0"/>
              <a:t> be enforced. This is known as the “</a:t>
            </a:r>
            <a:r>
              <a:rPr lang="en-US" b="1" i="1" dirty="0"/>
              <a:t>qua-member rule</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
        <p:nvSpPr>
          <p:cNvPr id="19" name="Rectangle 18">
            <a:extLst>
              <a:ext uri="{FF2B5EF4-FFF2-40B4-BE49-F238E27FC236}">
                <a16:creationId xmlns:a16="http://schemas.microsoft.com/office/drawing/2014/main" id="{E91D07F2-BD2E-4E41-9DE1-533772C6EFE9}"/>
              </a:ext>
            </a:extLst>
          </p:cNvPr>
          <p:cNvSpPr/>
          <p:nvPr/>
        </p:nvSpPr>
        <p:spPr>
          <a:xfrm>
            <a:off x="7807356" y="2180498"/>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Figure 3</a:t>
            </a:r>
          </a:p>
          <a:p>
            <a:pPr algn="ctr"/>
            <a:endParaRPr lang="en-US" b="1" u="sng" dirty="0"/>
          </a:p>
        </p:txBody>
      </p:sp>
      <p:graphicFrame>
        <p:nvGraphicFramePr>
          <p:cNvPr id="8" name="Content Placeholder 4">
            <a:extLst>
              <a:ext uri="{FF2B5EF4-FFF2-40B4-BE49-F238E27FC236}">
                <a16:creationId xmlns:a16="http://schemas.microsoft.com/office/drawing/2014/main" id="{5CE25E59-F561-48D8-8001-72E53951520C}"/>
              </a:ext>
            </a:extLst>
          </p:cNvPr>
          <p:cNvGraphicFramePr>
            <a:graphicFrameLocks/>
          </p:cNvGraphicFramePr>
          <p:nvPr>
            <p:extLst>
              <p:ext uri="{D42A27DB-BD31-4B8C-83A1-F6EECF244321}">
                <p14:modId xmlns:p14="http://schemas.microsoft.com/office/powerpoint/2010/main" val="524627187"/>
              </p:ext>
            </p:extLst>
          </p:nvPr>
        </p:nvGraphicFramePr>
        <p:xfrm>
          <a:off x="6537031" y="2496898"/>
          <a:ext cx="4904121" cy="3461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c 4">
            <a:extLst>
              <a:ext uri="{FF2B5EF4-FFF2-40B4-BE49-F238E27FC236}">
                <a16:creationId xmlns:a16="http://schemas.microsoft.com/office/drawing/2014/main" id="{2EE9569F-2D80-4BA1-B1A3-9977E4AB5D11}"/>
              </a:ext>
            </a:extLst>
          </p:cNvPr>
          <p:cNvSpPr/>
          <p:nvPr/>
        </p:nvSpPr>
        <p:spPr>
          <a:xfrm rot="2813715">
            <a:off x="6648729" y="2863153"/>
            <a:ext cx="2728198" cy="2710514"/>
          </a:xfrm>
          <a:prstGeom prst="arc">
            <a:avLst>
              <a:gd name="adj1" fmla="val 16200000"/>
              <a:gd name="adj2" fmla="val 21420725"/>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0" name="Arc 9">
            <a:extLst>
              <a:ext uri="{FF2B5EF4-FFF2-40B4-BE49-F238E27FC236}">
                <a16:creationId xmlns:a16="http://schemas.microsoft.com/office/drawing/2014/main" id="{EC3366D8-82E4-4A5E-8FA9-DD9A46539957}"/>
              </a:ext>
            </a:extLst>
          </p:cNvPr>
          <p:cNvSpPr/>
          <p:nvPr/>
        </p:nvSpPr>
        <p:spPr>
          <a:xfrm rot="13634071">
            <a:off x="8607721" y="2884506"/>
            <a:ext cx="2728198" cy="2710514"/>
          </a:xfrm>
          <a:prstGeom prst="arc">
            <a:avLst>
              <a:gd name="adj1" fmla="val 16200000"/>
              <a:gd name="adj2" fmla="val 21420725"/>
            </a:avLst>
          </a:prstGeom>
          <a:ln w="38100">
            <a:solidFill>
              <a:schemeClr val="accent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6" name="Arc 5">
            <a:extLst>
              <a:ext uri="{FF2B5EF4-FFF2-40B4-BE49-F238E27FC236}">
                <a16:creationId xmlns:a16="http://schemas.microsoft.com/office/drawing/2014/main" id="{5BD5AA67-0F2E-4570-8C2E-F2F4F4EE9DE1}"/>
              </a:ext>
            </a:extLst>
          </p:cNvPr>
          <p:cNvSpPr/>
          <p:nvPr/>
        </p:nvSpPr>
        <p:spPr>
          <a:xfrm rot="777318">
            <a:off x="7758320" y="4681909"/>
            <a:ext cx="2049857" cy="2115948"/>
          </a:xfrm>
          <a:prstGeom prst="arc">
            <a:avLst>
              <a:gd name="adj1" fmla="val 16200000"/>
              <a:gd name="adj2" fmla="val 49709"/>
            </a:avLst>
          </a:prstGeom>
          <a:ln>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 name="TextBox 6">
            <a:extLst>
              <a:ext uri="{FF2B5EF4-FFF2-40B4-BE49-F238E27FC236}">
                <a16:creationId xmlns:a16="http://schemas.microsoft.com/office/drawing/2014/main" id="{7A3F7FC0-B756-4790-B28C-B4F8AD028A35}"/>
              </a:ext>
            </a:extLst>
          </p:cNvPr>
          <p:cNvSpPr txBox="1"/>
          <p:nvPr/>
        </p:nvSpPr>
        <p:spPr>
          <a:xfrm>
            <a:off x="8676023" y="5949900"/>
            <a:ext cx="2407390" cy="369332"/>
          </a:xfrm>
          <a:prstGeom prst="rect">
            <a:avLst/>
          </a:prstGeom>
          <a:noFill/>
        </p:spPr>
        <p:txBody>
          <a:bodyPr wrap="none" rtlCol="0">
            <a:spAutoFit/>
          </a:bodyPr>
          <a:lstStyle/>
          <a:p>
            <a:r>
              <a:rPr lang="en-GB" dirty="0"/>
              <a:t>Members + “Outsiders”</a:t>
            </a:r>
          </a:p>
        </p:txBody>
      </p:sp>
    </p:spTree>
    <p:extLst>
      <p:ext uri="{BB962C8B-B14F-4D97-AF65-F5344CB8AC3E}">
        <p14:creationId xmlns:p14="http://schemas.microsoft.com/office/powerpoint/2010/main" val="2017751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Hickman v Kent or Romney Marsh Sheepbreeders Association </a:t>
            </a:r>
            <a:r>
              <a:rPr lang="en-US" sz="2000" b="1" dirty="0"/>
              <a:t>[1915] 1 Ch 881</a:t>
            </a:r>
          </a:p>
          <a:p>
            <a:r>
              <a:rPr lang="en-US" sz="2000" b="1" dirty="0"/>
              <a:t>Facts: </a:t>
            </a:r>
            <a:r>
              <a:rPr lang="en-US" sz="2000" dirty="0"/>
              <a:t>The company’s AOA stated that any dispute between the association (i.e. the company) and a member should go to arbitration. Hickman had a dispute with the association concerning the association’s refusal to register his sheep in the published “flock book” and was under threat of being expelled. Instead of proceeding to arbitration, however, Hickman commenced proceedings in the High Court instead. </a:t>
            </a:r>
          </a:p>
          <a:p>
            <a:r>
              <a:rPr lang="en-US" sz="2000" b="1" dirty="0"/>
              <a:t>Held: </a:t>
            </a:r>
            <a:r>
              <a:rPr lang="en-US" sz="2000" dirty="0"/>
              <a:t>Hickman was bound by the AOA as a member, and therefore had to comply with the AOA’s clause regarding arbitration. </a:t>
            </a:r>
          </a:p>
          <a:p>
            <a:r>
              <a:rPr lang="en-US" sz="2000" dirty="0"/>
              <a:t>Laid down the rule now known as the “qua-member rule” which stipulates that only rights conferred upon members </a:t>
            </a:r>
            <a:r>
              <a:rPr lang="en-US" sz="2000" b="1" i="1" dirty="0"/>
              <a:t>in their capacity as a member </a:t>
            </a:r>
            <a:r>
              <a:rPr lang="en-US" sz="2000" dirty="0"/>
              <a:t>are enforceable.</a:t>
            </a:r>
          </a:p>
          <a:p>
            <a:r>
              <a:rPr lang="en-US" sz="2000" dirty="0"/>
              <a:t>In this case, Hickman was a member and was suing in his capacity as a member, and so was bound by the AOA.</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064447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Hickman v Kent or Romney Marsh Sheepbreeders Association </a:t>
            </a:r>
            <a:r>
              <a:rPr lang="en-US" sz="2000" b="1" dirty="0"/>
              <a:t>[1915] 1 Ch 881</a:t>
            </a:r>
          </a:p>
          <a:p>
            <a:r>
              <a:rPr lang="en-US" sz="2000" b="1" dirty="0"/>
              <a:t>Held: </a:t>
            </a:r>
            <a:r>
              <a:rPr lang="en-US" sz="2000" dirty="0"/>
              <a:t>Astbury J cited </a:t>
            </a:r>
            <a:r>
              <a:rPr lang="en-US" sz="2000" i="1" dirty="0"/>
              <a:t>Eley</a:t>
            </a:r>
            <a:r>
              <a:rPr lang="en-US" sz="2000" dirty="0"/>
              <a:t> as authority for the principle that only rights conferred on members </a:t>
            </a:r>
            <a:r>
              <a:rPr lang="en-US" sz="2000" i="1" dirty="0"/>
              <a:t>in their capacity as members</a:t>
            </a:r>
            <a:r>
              <a:rPr lang="en-US" sz="2000" dirty="0"/>
              <a:t> are enforceable.</a:t>
            </a:r>
          </a:p>
          <a:p>
            <a:r>
              <a:rPr lang="en-US" sz="2000" dirty="0"/>
              <a:t>Recall: In </a:t>
            </a:r>
            <a:r>
              <a:rPr lang="en-US" sz="2000" i="1" dirty="0"/>
              <a:t>Eley</a:t>
            </a:r>
            <a:r>
              <a:rPr lang="en-US" sz="2000" dirty="0"/>
              <a:t>, the plaintiff acquired shares in the company after its incorporation (which at the time stipulated that </a:t>
            </a:r>
            <a:r>
              <a:rPr lang="en-US" sz="2000" i="1" dirty="0"/>
              <a:t>Eley</a:t>
            </a:r>
            <a:r>
              <a:rPr lang="en-US" sz="2000" dirty="0"/>
              <a:t> was to be appointed as the company’s solicitor) and was therefore a member by the time of the suit.</a:t>
            </a:r>
          </a:p>
          <a:p>
            <a:r>
              <a:rPr lang="en-US" sz="2000" dirty="0"/>
              <a:t>However, this distinction was not drawn upon by the court in </a:t>
            </a:r>
            <a:r>
              <a:rPr lang="en-US" sz="2000" i="1" dirty="0"/>
              <a:t>Eley</a:t>
            </a:r>
            <a:r>
              <a:rPr lang="en-US" sz="2000" dirty="0"/>
              <a:t> and so is not part of its ratio.</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508299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Hickman v Kent or Romney Marsh Sheepbreeders Association </a:t>
            </a:r>
            <a:r>
              <a:rPr lang="en-US" sz="2000" b="1" dirty="0"/>
              <a:t>[1915] 1 Ch 881</a:t>
            </a:r>
          </a:p>
          <a:p>
            <a:r>
              <a:rPr lang="en-US" sz="2000" dirty="0"/>
              <a:t>“I think this much is clear, first, that no article can constitute a contract between the company and a third person; secondly, that </a:t>
            </a:r>
            <a:r>
              <a:rPr lang="en-US" sz="2000" b="1" i="1" dirty="0"/>
              <a:t>no right merely purporting to be given by an article to a person, whether a member or not, </a:t>
            </a:r>
            <a:r>
              <a:rPr lang="en-US" sz="2000" b="1" i="1" u="sng" dirty="0"/>
              <a:t>in a capacity other than that of a member</a:t>
            </a:r>
            <a:r>
              <a:rPr lang="en-US" sz="2000" b="1" i="1" dirty="0"/>
              <a:t>, as, for instance, as solicitor, promoter, director, can be enforced against the company</a:t>
            </a:r>
            <a:r>
              <a:rPr lang="en-US" sz="2000" dirty="0"/>
              <a:t>; and, thirdly, that articles regulating the rights and obligations of the members generally as such do create rights and obligations between them and the company respectively.”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309187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Hickman does not discuss the scope of what “a capacity… of a member” is.</a:t>
            </a:r>
          </a:p>
          <a:p>
            <a:pPr lvl="1"/>
            <a:r>
              <a:rPr lang="en-US" dirty="0"/>
              <a:t>What exactly are the “member rights” which inform the qua-member rule? </a:t>
            </a:r>
          </a:p>
          <a:p>
            <a:r>
              <a:rPr lang="en-US" dirty="0"/>
              <a:t>At a bare minimum, </a:t>
            </a:r>
            <a:r>
              <a:rPr lang="en-US" b="1" i="1" dirty="0"/>
              <a:t>one could argue that the rights accorded to the members by the Companies Act and the Common Law form an “irreducible core” of a member’s rights</a:t>
            </a:r>
            <a:r>
              <a:rPr lang="en-US" dirty="0"/>
              <a:t>.  Intuitively, we can think of these rights as a bundle of [</a:t>
            </a:r>
            <a:r>
              <a:rPr lang="en-US" b="1" i="1" dirty="0"/>
              <a:t>limited</a:t>
            </a:r>
            <a:r>
              <a:rPr lang="en-US" dirty="0"/>
              <a:t>] </a:t>
            </a:r>
            <a:r>
              <a:rPr lang="en-US" b="1" i="1" dirty="0"/>
              <a:t>control and cash-flow rights </a:t>
            </a:r>
            <a:r>
              <a:rPr lang="en-US" dirty="0"/>
              <a:t>over the Company. We will learn more about these rights in the topic “Corporate Finance”:</a:t>
            </a:r>
          </a:p>
          <a:p>
            <a:pPr lvl="1"/>
            <a:r>
              <a:rPr lang="en-US" dirty="0"/>
              <a:t>Right to attend meetings and vote (e.g. s 180 CA)</a:t>
            </a:r>
          </a:p>
          <a:p>
            <a:pPr lvl="1"/>
            <a:r>
              <a:rPr lang="en-US" dirty="0"/>
              <a:t>Rights to information (e.g. s 196A)</a:t>
            </a:r>
          </a:p>
          <a:p>
            <a:pPr lvl="1"/>
            <a:r>
              <a:rPr lang="en-US" dirty="0"/>
              <a:t>Shareholder actions (e.g. s 216, s 216A, etc.)</a:t>
            </a:r>
          </a:p>
          <a:p>
            <a:pPr lvl="1"/>
            <a:r>
              <a:rPr lang="en-US" dirty="0"/>
              <a:t>Exit Rights (e.g., in </a:t>
            </a:r>
            <a:r>
              <a:rPr lang="en-US" i="1" dirty="0"/>
              <a:t>Rayfield</a:t>
            </a:r>
            <a:r>
              <a:rPr lang="en-US" dirty="0"/>
              <a:t>)</a:t>
            </a:r>
          </a:p>
          <a:p>
            <a:r>
              <a:rPr lang="en-US" dirty="0"/>
              <a:t>However, an alternative view has been advanced by cases discussing the case of </a:t>
            </a:r>
            <a:r>
              <a:rPr lang="en-US" i="1" dirty="0"/>
              <a:t>Quin &amp; </a:t>
            </a:r>
            <a:r>
              <a:rPr lang="en-US" i="1" dirty="0" err="1"/>
              <a:t>Axtens</a:t>
            </a:r>
            <a:r>
              <a:rPr lang="en-US" i="1" dirty="0"/>
              <a:t> Ltd v Salmon </a:t>
            </a:r>
            <a:r>
              <a:rPr lang="en-US" dirty="0"/>
              <a:t>[1909] AC 442 (HL)…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921343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fr-FR" sz="2000" b="1" i="1" dirty="0"/>
              <a:t>Quin &amp; Axtens Ltd v Salmon </a:t>
            </a:r>
            <a:r>
              <a:rPr lang="fr-FR" sz="2000" b="1" dirty="0"/>
              <a:t>[1909] AC 442 (HL)</a:t>
            </a:r>
          </a:p>
          <a:p>
            <a:r>
              <a:rPr lang="en-US" sz="2000" b="1" dirty="0"/>
              <a:t>Facts: </a:t>
            </a:r>
            <a:r>
              <a:rPr lang="en-US" sz="2000" dirty="0"/>
              <a:t>Salmon (S) and Axtens (A) were both majority shareholders and the directors of Quin &amp; Axtens Ltd. The AOA of Quin &amp; Axtens Ltd provided that (1) the directors should manage the business and exercise all the powers of the company (Art 75) and (2) that no board resolution which had its object (inter alia) the acquisition of letting of certain premises would be valid if either S or A dissented (Art 80). Notwithstanding Art 80, however, the board of directors decided (via board resolution) to acquire and let various properties. S dissented to this. An extraordinary meeting was then called at which the majority of the shareholders passed a resolution endorsing the prior decision made by the board of directors. S (and other dissenting shareholders) sought an injunction against the company, which succeeded at first instance. The company appealed.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4215178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fr-FR" sz="2000" b="1" i="1" dirty="0"/>
              <a:t>Quin &amp; Axtens Ltd v Salmon </a:t>
            </a:r>
            <a:r>
              <a:rPr lang="fr-FR" sz="2000" b="1" dirty="0"/>
              <a:t>[1909] AC 442 (HL)</a:t>
            </a:r>
          </a:p>
          <a:p>
            <a:r>
              <a:rPr lang="en-US" sz="2000" b="1" dirty="0"/>
              <a:t>Held: </a:t>
            </a:r>
            <a:r>
              <a:rPr lang="en-US" sz="2000" dirty="0"/>
              <a:t>The bargain made between the shareholders was contained in articles 75 and 80 of the articles of association. </a:t>
            </a:r>
          </a:p>
          <a:p>
            <a:r>
              <a:rPr lang="en-US" sz="2000" dirty="0"/>
              <a:t>Hence, the company would be restrained from acting upon any resolutions made by the company (either by the board or at the general meeting) that were inconsistent with these articles.</a:t>
            </a:r>
          </a:p>
          <a:p>
            <a:r>
              <a:rPr lang="en-US" sz="2000" dirty="0"/>
              <a:t>If S objected to the board resolution, the discretion of the company did not revert to the shareholders at the general meeting (next topic).</a:t>
            </a:r>
          </a:p>
          <a:p>
            <a:r>
              <a:rPr lang="en-US" sz="2000" dirty="0"/>
              <a:t>Note: The argument could have been made that Art 80 did not concern a member right, but rather a management right involving directors. If Salmon were to enforce Art 80, would this be consistent with the “qua member rule” (although </a:t>
            </a:r>
            <a:r>
              <a:rPr lang="en-US" sz="2000" i="1" dirty="0"/>
              <a:t>Quin</a:t>
            </a:r>
            <a:r>
              <a:rPr lang="en-US" sz="2000" dirty="0"/>
              <a:t> was decided prior to </a:t>
            </a:r>
            <a:r>
              <a:rPr lang="en-US" sz="2000" i="1" dirty="0"/>
              <a:t>Hickman</a:t>
            </a:r>
            <a:r>
              <a:rPr lang="en-US" sz="2000" dirty="0"/>
              <a:t>)? This was not argued in court and therefore not addressed.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193182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Wedderburn (1957) has argued that </a:t>
            </a:r>
            <a:r>
              <a:rPr lang="en-US" sz="2000" i="1" dirty="0"/>
              <a:t>Quin</a:t>
            </a:r>
            <a:r>
              <a:rPr lang="en-US" sz="2000" dirty="0"/>
              <a:t> is authority for the proposition that a shareholder may always enforce the articles because he has, in common with all other members, </a:t>
            </a:r>
            <a:r>
              <a:rPr lang="en-US" sz="2000" b="1" dirty="0"/>
              <a:t>the right to have the articles observed</a:t>
            </a:r>
            <a:r>
              <a:rPr lang="en-US" sz="2000" dirty="0"/>
              <a:t>. </a:t>
            </a:r>
          </a:p>
          <a:p>
            <a:r>
              <a:rPr lang="en-US" sz="2000" dirty="0"/>
              <a:t>Lord Wedderburn argued that since Salmon had clearly acquired the right to veto board resolutions in an "outsider" capacity (i.e. as director), he could not have been permitted to enforce that right directly if it is to be consistent with the “qua-member rule”. </a:t>
            </a:r>
          </a:p>
          <a:p>
            <a:r>
              <a:rPr lang="en-US" sz="2000" dirty="0"/>
              <a:t>Thus, the reason why he succeeded in his action must be located in a specific member right, which Lord Wedderburn identified as </a:t>
            </a:r>
            <a:r>
              <a:rPr lang="en-US" sz="2000" b="1" i="1" dirty="0"/>
              <a:t>the right to have the company's constitution observed</a:t>
            </a:r>
            <a:r>
              <a:rPr lang="en-US" sz="2000" dirty="0"/>
              <a:t>.</a:t>
            </a:r>
          </a:p>
          <a:p>
            <a:r>
              <a:rPr lang="en-US" sz="2000" dirty="0"/>
              <a:t>Greatly waters down the scope of the qua-member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431934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constitution and membership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Altering the Constitution</a:t>
            </a:r>
          </a:p>
          <a:p>
            <a:pPr lvl="1"/>
            <a:r>
              <a:rPr lang="en-US" sz="1800" dirty="0"/>
              <a:t>General Principles</a:t>
            </a:r>
          </a:p>
          <a:p>
            <a:r>
              <a:rPr lang="en-US" dirty="0"/>
              <a:t>Restraints on Alteration</a:t>
            </a:r>
          </a:p>
          <a:p>
            <a:pPr lvl="1"/>
            <a:r>
              <a:rPr lang="en-US" sz="1800" dirty="0"/>
              <a:t>Entrenching Provisions</a:t>
            </a:r>
          </a:p>
          <a:p>
            <a:pPr lvl="1"/>
            <a:r>
              <a:rPr lang="en-US" sz="1800" dirty="0"/>
              <a:t>Bona Fide in the Company’s Interests</a:t>
            </a:r>
          </a:p>
          <a:p>
            <a:pPr lvl="2"/>
            <a:r>
              <a:rPr lang="en-US" sz="1600" dirty="0"/>
              <a:t>General Principles</a:t>
            </a:r>
          </a:p>
          <a:p>
            <a:pPr lvl="2"/>
            <a:r>
              <a:rPr lang="en-US" sz="1600" dirty="0"/>
              <a:t>Conflicting Shareholder Interests</a:t>
            </a:r>
          </a:p>
          <a:p>
            <a:pPr lvl="2"/>
            <a:r>
              <a:rPr lang="en-US" sz="1600" dirty="0"/>
              <a:t>Compulsory Share Transfers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3</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Independent State of Papua New Guinea v PNG Sustainable Development Program Ltd </a:t>
            </a:r>
            <a:r>
              <a:rPr lang="en-US" sz="2000" b="1" dirty="0"/>
              <a:t>[2016] 2 SLR 366 (HC)</a:t>
            </a:r>
            <a:endParaRPr lang="fr-FR" sz="2000" b="1" dirty="0"/>
          </a:p>
          <a:p>
            <a:r>
              <a:rPr lang="en-US" sz="2000" b="1" dirty="0"/>
              <a:t>Facts: </a:t>
            </a:r>
            <a:r>
              <a:rPr lang="en-US" sz="2000" dirty="0"/>
              <a:t>The Independent State of Papua New Guinea sought to inspect the true accounts, books of accounts, and/or records of a company, PNGSDP. The State argued that it had a right of inspection under the MOA and AOA of PNGSDP.</a:t>
            </a:r>
          </a:p>
          <a:p>
            <a:r>
              <a:rPr lang="en-US" sz="2000" b="1" dirty="0"/>
              <a:t>Held: </a:t>
            </a:r>
            <a:r>
              <a:rPr lang="en-US" sz="2000" dirty="0"/>
              <a:t>There could be no right of inspection under the MOA and AOA of PNGSDP. PNGSDP was correct to submit that the State, as a nonparty to the MOA and AOA of the company, had no standing to enforce the MOA and AOA even if it purported to confer rights on the State.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914303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Independent State of Papua New Guinea v PNG Sustainable Development Program Ltd </a:t>
            </a:r>
            <a:r>
              <a:rPr lang="en-US" sz="2000" b="1" dirty="0"/>
              <a:t>[2016] 2 SLR 366 (HC)</a:t>
            </a:r>
            <a:endParaRPr lang="fr-FR" sz="2000" b="1" dirty="0"/>
          </a:p>
          <a:p>
            <a:r>
              <a:rPr lang="en-US" sz="2000" b="1" dirty="0"/>
              <a:t>Held: </a:t>
            </a:r>
            <a:r>
              <a:rPr lang="en-US" sz="2000" dirty="0"/>
              <a:t>There was no common-law right for non-members of a company to enforce the company’s MOA and AOA.</a:t>
            </a:r>
          </a:p>
          <a:p>
            <a:r>
              <a:rPr lang="en-US" sz="2000" dirty="0"/>
              <a:t>Comment: Justice Prakash (now JA) provides a long discussion of the relevant authorities (from [36] – [63] (worth reading in full))</a:t>
            </a:r>
          </a:p>
          <a:p>
            <a:pPr lvl="1"/>
            <a:r>
              <a:rPr lang="en-US" sz="1800" dirty="0"/>
              <a:t>After considering caselaw from Singapore, the UK, Australia, Hong Kong, Canada and New Zealand, Justice Prakash suggests that none of the authorities in these common law jurisdictions show that third parties can derive rights from the MOA and AOA. </a:t>
            </a:r>
          </a:p>
          <a:p>
            <a:pPr lvl="1"/>
            <a:r>
              <a:rPr lang="en-US" sz="1800" dirty="0"/>
              <a:t>However, she does seem to endorse Lord Wedderburn’s interpretation of Hickman (at [47]).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479260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Independent State of Papua New Guinea v PNG Sustainable Development Program Ltd </a:t>
            </a:r>
            <a:r>
              <a:rPr lang="en-US" sz="2000" b="1" dirty="0"/>
              <a:t>[2016] 2 SLR 366 (HC)</a:t>
            </a:r>
          </a:p>
          <a:p>
            <a:r>
              <a:rPr lang="en-US" sz="2000" dirty="0"/>
              <a:t>At [47]: “The State calls in aid that the Hickman principles have “given rise to much academic debate” and “may not be wholly desirable” (Walter Woon on Company Law (Tan Cheng Han SC gen ed) (Sweet &amp; Maxwell, Revised 3rd Ed, 2009) (“Walter Woon”) at paras 4.50–4.52) and have been outflanked by cases which have let members enforce rights afforded to it in other capacities. In my view, these do not bring the State very far. Those cases (and the corresponding comments in Walter Woon) relate to the second principle in </a:t>
            </a:r>
            <a:r>
              <a:rPr lang="en-US" sz="2000" i="1" dirty="0"/>
              <a:t>Hickman</a:t>
            </a:r>
            <a:r>
              <a:rPr lang="en-US" sz="2000" dirty="0"/>
              <a:t> (which states that a member may only enforce a right in the M&amp;A qua member). In any event, </a:t>
            </a:r>
            <a:r>
              <a:rPr lang="en-US" sz="2000" b="1" i="1" dirty="0"/>
              <a:t>these cases may now be explained on the basis that a member has a right to require the company to act in accordance with its M&amp;A even if the result would be indirectly to protect a right given to him in another capacity</a:t>
            </a:r>
            <a:r>
              <a:rPr lang="en-US" sz="2000" dirty="0"/>
              <a:t>.”</a:t>
            </a:r>
            <a:endParaRPr lang="fr-FR"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601307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dirty="0"/>
              <a:t>Comments on </a:t>
            </a:r>
            <a:r>
              <a:rPr lang="en-US" sz="2000" b="1" i="1" dirty="0"/>
              <a:t>Independent State of Papua New Guinea </a:t>
            </a:r>
            <a:r>
              <a:rPr lang="en-US" sz="2000" b="1" dirty="0"/>
              <a:t>by Dan W </a:t>
            </a:r>
            <a:r>
              <a:rPr lang="en-US" sz="2000" b="1" dirty="0" err="1"/>
              <a:t>Puchniak</a:t>
            </a:r>
            <a:r>
              <a:rPr lang="en-US" sz="2000" b="1" dirty="0"/>
              <a:t> and Tan Cheng Han in ‘Company Law’ (2016) 17 SAL Ann Rev 235 </a:t>
            </a:r>
          </a:p>
          <a:p>
            <a:r>
              <a:rPr lang="en-US" sz="2000" dirty="0"/>
              <a:t>“[</a:t>
            </a:r>
            <a:r>
              <a:rPr lang="en-US" sz="2000" i="1" dirty="0"/>
              <a:t>State of Papua New Guinea</a:t>
            </a:r>
            <a:r>
              <a:rPr lang="en-US" sz="2000" dirty="0"/>
              <a:t>] represents a school of thought that although a member cannot directly enforce a provision that does not affect members in their capacity as members, they may require the company to act in accordance with its constitution, this being a member’s right. </a:t>
            </a:r>
            <a:r>
              <a:rPr lang="en-US" sz="2000" i="1" dirty="0"/>
              <a:t>This, of course, completely undermines the “qua member” requirement as it means that a member may potentially, through injunctive relief, cause a company to act in accordance with the entirety of its constitutional provisions whether they affect the member in such capacity or not</a:t>
            </a:r>
            <a:r>
              <a:rPr lang="en-US" sz="2000" dirty="0"/>
              <a:t>. The authors are not averse to this as such interpretation could be said to accord better with the literal language of s 39(1) and enhances shareholder rights.”</a:t>
            </a:r>
            <a:endParaRPr lang="fr-FR"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552204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dirty="0"/>
              <a:t>Comments on </a:t>
            </a:r>
            <a:r>
              <a:rPr lang="en-US" sz="2000" b="1" i="1" dirty="0"/>
              <a:t>Independent State of Papua New Guinea </a:t>
            </a:r>
            <a:r>
              <a:rPr lang="en-US" sz="2000" b="1" dirty="0"/>
              <a:t>by Dan W </a:t>
            </a:r>
            <a:r>
              <a:rPr lang="en-US" sz="2000" b="1" dirty="0" err="1"/>
              <a:t>Puchniak</a:t>
            </a:r>
            <a:r>
              <a:rPr lang="en-US" sz="2000" b="1" dirty="0"/>
              <a:t> and Tan Cheng Han in ‘Company Law’ (2016) 17 SAL Ann Rev 235 </a:t>
            </a:r>
          </a:p>
          <a:p>
            <a:r>
              <a:rPr lang="en-US" sz="2000" dirty="0"/>
              <a:t>“Having said this, there is an intermediate approach. Such an approach will take into account the context behind the constitutional provision in determining if, on the facts, they give rise to a ‘qua member’ right. In other words, </a:t>
            </a:r>
            <a:r>
              <a:rPr lang="en-US" sz="2000" b="1" i="1" dirty="0"/>
              <a:t>a particular provision may have been inserted as an incident of membership or to induce a person to become a member of the company. Such provisions are common and include rights of representation on the board and deadlock rights. The exercise of such rights has been upheld even though they may involve matters of management rather than matters that affect a member in such capacity unless “qua member” is understood more broadly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448072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dirty="0"/>
              <a:t>Drury, “The Relative Nature of a Shareholders Right to Enforce the Company Contract” [1986] CLJ 219</a:t>
            </a:r>
            <a:endParaRPr lang="fr-FR" sz="2000" b="1" dirty="0"/>
          </a:p>
          <a:p>
            <a:r>
              <a:rPr lang="en-US" sz="2000" dirty="0"/>
              <a:t>Drury argues that the corporate contract is unlike a typical discrete transaction, as the corporate contract regulates long-term relationships (recall the “gap-filling” intuition).</a:t>
            </a:r>
          </a:p>
          <a:p>
            <a:pPr lvl="1"/>
            <a:r>
              <a:rPr lang="en-US" sz="1800" dirty="0"/>
              <a:t>Company law includes within its scope a number of [internal] processes for resolving or mitigating disputes, recognizing the polarizing and disruptive effect of litigation.</a:t>
            </a:r>
          </a:p>
          <a:p>
            <a:pPr lvl="1"/>
            <a:r>
              <a:rPr lang="en-US" sz="1800" dirty="0"/>
              <a:t>Key mechanism: Via ordinary or special resolutions – use of the special majority’s power to alter the contracting parties’ [i.e., minority] rights for the future can determine outcome of dispute.</a:t>
            </a:r>
          </a:p>
          <a:p>
            <a:pPr lvl="2"/>
            <a:r>
              <a:rPr lang="en-US" sz="1800" dirty="0"/>
              <a:t>E.g. If an outsider’s rights in company’s constitution are infringed, a (special) majority of shareholders can threaten to use this power (to alter the constitution) to settle differences [between themselves and the minority] should they be convinced that the outsider’s rights are beneficial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332698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52983"/>
            <a:ext cx="11029615" cy="4355769"/>
          </a:xfrm>
        </p:spPr>
        <p:txBody>
          <a:bodyPr>
            <a:noAutofit/>
          </a:bodyPr>
          <a:lstStyle/>
          <a:p>
            <a:pPr marL="0" lvl="0" indent="0">
              <a:buNone/>
            </a:pPr>
            <a:r>
              <a:rPr lang="en-US" sz="2000" b="1" dirty="0"/>
              <a:t>Drury, “The Relative Nature of a Shareholders Right to Enforce the Company Contract” [1986] CLJ 219</a:t>
            </a:r>
            <a:endParaRPr lang="fr-FR" sz="2000" b="1" dirty="0"/>
          </a:p>
          <a:p>
            <a:r>
              <a:rPr lang="en-US" sz="2000" dirty="0"/>
              <a:t>Thus, the qua-member rule may be seen as a rule that attempts to constrain litigation by resolving conflicting shareholder interests through the company’s internal processes. </a:t>
            </a:r>
          </a:p>
          <a:p>
            <a:pPr lvl="1"/>
            <a:r>
              <a:rPr lang="en-US" sz="1800" dirty="0"/>
              <a:t>Why? Because outsider rights </a:t>
            </a:r>
            <a:r>
              <a:rPr lang="en-US" sz="1800" b="1" i="1" u="sng" dirty="0"/>
              <a:t>are indirectly protected if a majority of corporate stakeholders agree that it should be protected</a:t>
            </a:r>
            <a:r>
              <a:rPr lang="en-US" sz="1800" dirty="0"/>
              <a:t>.</a:t>
            </a:r>
          </a:p>
          <a:p>
            <a:r>
              <a:rPr lang="en-US" sz="2000" dirty="0"/>
              <a:t>Drury argues that </a:t>
            </a:r>
            <a:r>
              <a:rPr lang="en-US" sz="2000" i="1" dirty="0"/>
              <a:t>Eley</a:t>
            </a:r>
            <a:r>
              <a:rPr lang="en-US" sz="2000" dirty="0"/>
              <a:t> is a good illustration of such competing tensions.</a:t>
            </a:r>
          </a:p>
          <a:p>
            <a:pPr lvl="1"/>
            <a:r>
              <a:rPr lang="en-US" sz="2000" dirty="0"/>
              <a:t>In </a:t>
            </a:r>
            <a:r>
              <a:rPr lang="en-US" sz="2000" i="1" dirty="0"/>
              <a:t>Eley</a:t>
            </a:r>
            <a:r>
              <a:rPr lang="en-US" sz="2000" dirty="0"/>
              <a:t>, one could argue that when the articles were read as a whole, the power to appoint the company’s solicitors still resided in the board of directors.</a:t>
            </a:r>
          </a:p>
          <a:p>
            <a:pPr lvl="1"/>
            <a:r>
              <a:rPr lang="en-US" sz="2000" dirty="0"/>
              <a:t>Thus, there was an inherent conflict with a textualist reading of the articles which provided the right for Eley to be solicitor vis-à-vis a reading of the articles which vested power to appoint solicitors in the board.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602380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52983"/>
            <a:ext cx="11029615" cy="4355769"/>
          </a:xfrm>
        </p:spPr>
        <p:txBody>
          <a:bodyPr>
            <a:noAutofit/>
          </a:bodyPr>
          <a:lstStyle/>
          <a:p>
            <a:pPr marL="0" lvl="0" indent="0">
              <a:buNone/>
            </a:pPr>
            <a:r>
              <a:rPr lang="en-US" sz="2000" b="1" dirty="0"/>
              <a:t>Drury, “The Relative Nature of a Shareholders Right to Enforce the Company Contract” [1986] CLJ 219</a:t>
            </a:r>
            <a:endParaRPr lang="fr-FR" sz="2000" b="1" dirty="0"/>
          </a:p>
          <a:p>
            <a:r>
              <a:rPr lang="en-US" sz="2000" dirty="0"/>
              <a:t>If Eley had managed to persuade the board of directors to appoint him, the case would not have proceeded to litigation.</a:t>
            </a:r>
          </a:p>
          <a:p>
            <a:pPr lvl="1"/>
            <a:r>
              <a:rPr lang="en-US" sz="2000" dirty="0"/>
              <a:t>Similar argument applies for </a:t>
            </a:r>
            <a:r>
              <a:rPr lang="en-US" sz="2000"/>
              <a:t>shareholders: “</a:t>
            </a:r>
            <a:r>
              <a:rPr lang="en-US" sz="2000" dirty="0"/>
              <a:t>The opinion of the majority of shareholders was presumably against Eley, otherwise the case would not have been brought.”</a:t>
            </a:r>
          </a:p>
          <a:p>
            <a:r>
              <a:rPr lang="en-US" sz="2000" i="1" dirty="0"/>
              <a:t>C.f. </a:t>
            </a:r>
            <a:r>
              <a:rPr lang="en-US" sz="2000" dirty="0"/>
              <a:t>views by Goldberg and Prentice (described in Drury’s article).</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737552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does the qua-member rule mean for outsiders?</a:t>
            </a:r>
          </a:p>
          <a:p>
            <a:r>
              <a:rPr lang="en-US" sz="2000" dirty="0"/>
              <a:t>As a practical matter, an outsider (say, a creditor) who has no standing to enforce a term of the constitution is not without legal recourse. Why? Because he/she can contract directly with the company as a separate legal person.</a:t>
            </a:r>
          </a:p>
          <a:p>
            <a:pPr lvl="1"/>
            <a:r>
              <a:rPr lang="en-US" sz="1800" dirty="0"/>
              <a:t>Indeed, this was precisely what happened in </a:t>
            </a:r>
            <a:r>
              <a:rPr lang="en-US" sz="1800" i="1" dirty="0"/>
              <a:t>Salomon v A Solomon &amp; Company Ltd</a:t>
            </a:r>
            <a:r>
              <a:rPr lang="en-US" sz="1800" dirty="0"/>
              <a:t>. Salomon contracted with Salomon &amp; Co Ltd in the capacity of a secured creditor.</a:t>
            </a:r>
          </a:p>
          <a:p>
            <a:pPr lvl="1"/>
            <a:r>
              <a:rPr lang="en-US" sz="1800" dirty="0"/>
              <a:t>If additional protection is needed, the outsider can even enter into personal contracts vis-à-vis the existing shareholders of the company.</a:t>
            </a:r>
          </a:p>
          <a:p>
            <a:r>
              <a:rPr lang="en-US" sz="2000" dirty="0"/>
              <a:t>All of the aforementioned reasoning also applies to other non-members (i.e. outsiders) like directors and company secretaries.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910046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
        <p:nvSpPr>
          <p:cNvPr id="5" name="Rectangle 4">
            <a:extLst>
              <a:ext uri="{FF2B5EF4-FFF2-40B4-BE49-F238E27FC236}">
                <a16:creationId xmlns:a16="http://schemas.microsoft.com/office/drawing/2014/main" id="{9419E6DB-365A-45EE-AB17-CD12E16F7460}"/>
              </a:ext>
            </a:extLst>
          </p:cNvPr>
          <p:cNvSpPr/>
          <p:nvPr/>
        </p:nvSpPr>
        <p:spPr>
          <a:xfrm>
            <a:off x="6947122" y="4978556"/>
            <a:ext cx="1652587" cy="4953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Company</a:t>
            </a:r>
          </a:p>
        </p:txBody>
      </p:sp>
      <p:sp>
        <p:nvSpPr>
          <p:cNvPr id="11" name="Rectangle 10">
            <a:extLst>
              <a:ext uri="{FF2B5EF4-FFF2-40B4-BE49-F238E27FC236}">
                <a16:creationId xmlns:a16="http://schemas.microsoft.com/office/drawing/2014/main" id="{134E7771-D12B-41BF-B4A7-D4E1E9562C2D}"/>
              </a:ext>
            </a:extLst>
          </p:cNvPr>
          <p:cNvSpPr/>
          <p:nvPr/>
        </p:nvSpPr>
        <p:spPr>
          <a:xfrm>
            <a:off x="2813262" y="4978554"/>
            <a:ext cx="1652587" cy="4953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600" dirty="0"/>
              <a:t>Outsider (e.g. Director)</a:t>
            </a:r>
          </a:p>
        </p:txBody>
      </p:sp>
      <p:cxnSp>
        <p:nvCxnSpPr>
          <p:cNvPr id="13" name="Straight Arrow Connector 12">
            <a:extLst>
              <a:ext uri="{FF2B5EF4-FFF2-40B4-BE49-F238E27FC236}">
                <a16:creationId xmlns:a16="http://schemas.microsoft.com/office/drawing/2014/main" id="{CFAAD8C1-647F-4FD3-8570-BEA61465FE6D}"/>
              </a:ext>
            </a:extLst>
          </p:cNvPr>
          <p:cNvCxnSpPr>
            <a:cxnSpLocks/>
            <a:stCxn id="11" idx="3"/>
            <a:endCxn id="5" idx="1"/>
          </p:cNvCxnSpPr>
          <p:nvPr/>
        </p:nvCxnSpPr>
        <p:spPr>
          <a:xfrm>
            <a:off x="4465849" y="5226204"/>
            <a:ext cx="2481273" cy="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73E2CD4-C5C0-4A71-BFF3-E430AC0EAA23}"/>
              </a:ext>
            </a:extLst>
          </p:cNvPr>
          <p:cNvSpPr txBox="1"/>
          <p:nvPr/>
        </p:nvSpPr>
        <p:spPr>
          <a:xfrm>
            <a:off x="4972274" y="4888365"/>
            <a:ext cx="1468423" cy="307777"/>
          </a:xfrm>
          <a:prstGeom prst="rect">
            <a:avLst/>
          </a:prstGeom>
          <a:noFill/>
        </p:spPr>
        <p:txBody>
          <a:bodyPr wrap="square" rtlCol="0">
            <a:spAutoFit/>
          </a:bodyPr>
          <a:lstStyle/>
          <a:p>
            <a:r>
              <a:rPr lang="en-US" sz="1400" dirty="0"/>
              <a:t>can contract with</a:t>
            </a:r>
          </a:p>
        </p:txBody>
      </p:sp>
      <p:sp>
        <p:nvSpPr>
          <p:cNvPr id="16" name="Rectangle 15">
            <a:extLst>
              <a:ext uri="{FF2B5EF4-FFF2-40B4-BE49-F238E27FC236}">
                <a16:creationId xmlns:a16="http://schemas.microsoft.com/office/drawing/2014/main" id="{308AE080-82C5-49EC-89E0-863571709FBC}"/>
              </a:ext>
            </a:extLst>
          </p:cNvPr>
          <p:cNvSpPr/>
          <p:nvPr/>
        </p:nvSpPr>
        <p:spPr>
          <a:xfrm>
            <a:off x="6947121" y="2874258"/>
            <a:ext cx="1652587" cy="4953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dirty="0"/>
              <a:t>Shareholders</a:t>
            </a:r>
          </a:p>
        </p:txBody>
      </p:sp>
      <p:cxnSp>
        <p:nvCxnSpPr>
          <p:cNvPr id="17" name="Straight Connector 16">
            <a:extLst>
              <a:ext uri="{FF2B5EF4-FFF2-40B4-BE49-F238E27FC236}">
                <a16:creationId xmlns:a16="http://schemas.microsoft.com/office/drawing/2014/main" id="{559607E0-79FD-4465-A0FB-DF3E7723AAD6}"/>
              </a:ext>
            </a:extLst>
          </p:cNvPr>
          <p:cNvCxnSpPr>
            <a:cxnSpLocks/>
            <a:stCxn id="16" idx="2"/>
            <a:endCxn id="5" idx="0"/>
          </p:cNvCxnSpPr>
          <p:nvPr/>
        </p:nvCxnSpPr>
        <p:spPr>
          <a:xfrm>
            <a:off x="7773415" y="3369558"/>
            <a:ext cx="1" cy="1608998"/>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FBC4ED0B-73DF-4F22-B59D-D255AF083C13}"/>
              </a:ext>
            </a:extLst>
          </p:cNvPr>
          <p:cNvCxnSpPr>
            <a:cxnSpLocks/>
            <a:stCxn id="16" idx="1"/>
            <a:endCxn id="11" idx="0"/>
          </p:cNvCxnSpPr>
          <p:nvPr/>
        </p:nvCxnSpPr>
        <p:spPr>
          <a:xfrm rot="10800000" flipV="1">
            <a:off x="3639557" y="3121908"/>
            <a:ext cx="3307565" cy="1856646"/>
          </a:xfrm>
          <a:prstGeom prst="bent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100EAB5-8CA3-4535-AA39-B87AEE3CE61A}"/>
              </a:ext>
            </a:extLst>
          </p:cNvPr>
          <p:cNvSpPr txBox="1"/>
          <p:nvPr/>
        </p:nvSpPr>
        <p:spPr>
          <a:xfrm>
            <a:off x="4565749" y="2786930"/>
            <a:ext cx="1455180" cy="307777"/>
          </a:xfrm>
          <a:prstGeom prst="rect">
            <a:avLst/>
          </a:prstGeom>
          <a:noFill/>
        </p:spPr>
        <p:txBody>
          <a:bodyPr wrap="square" rtlCol="0">
            <a:spAutoFit/>
          </a:bodyPr>
          <a:lstStyle/>
          <a:p>
            <a:r>
              <a:rPr lang="en-US" sz="1400" dirty="0"/>
              <a:t>can contract with</a:t>
            </a:r>
          </a:p>
        </p:txBody>
      </p:sp>
      <p:sp>
        <p:nvSpPr>
          <p:cNvPr id="25" name="TextBox 24">
            <a:extLst>
              <a:ext uri="{FF2B5EF4-FFF2-40B4-BE49-F238E27FC236}">
                <a16:creationId xmlns:a16="http://schemas.microsoft.com/office/drawing/2014/main" id="{1AB43B17-BC76-4776-89B3-1B31CAE6C44C}"/>
              </a:ext>
            </a:extLst>
          </p:cNvPr>
          <p:cNvSpPr txBox="1"/>
          <p:nvPr/>
        </p:nvSpPr>
        <p:spPr>
          <a:xfrm>
            <a:off x="7746370" y="3960034"/>
            <a:ext cx="1136231" cy="523220"/>
          </a:xfrm>
          <a:prstGeom prst="rect">
            <a:avLst/>
          </a:prstGeom>
          <a:noFill/>
        </p:spPr>
        <p:txBody>
          <a:bodyPr wrap="square" rtlCol="0">
            <a:spAutoFit/>
          </a:bodyPr>
          <a:lstStyle/>
          <a:p>
            <a:r>
              <a:rPr lang="en-US" sz="1400" dirty="0"/>
              <a:t>Corporate Constitution</a:t>
            </a:r>
          </a:p>
        </p:txBody>
      </p:sp>
    </p:spTree>
    <p:extLst>
      <p:ext uri="{BB962C8B-B14F-4D97-AF65-F5344CB8AC3E}">
        <p14:creationId xmlns:p14="http://schemas.microsoft.com/office/powerpoint/2010/main" val="348556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2. There, we spoke about the idea that Company Law is often seen as a “special type of contract” amongst different stakeholders of the firm (e.g. a “contract” between the company’s shareholders, directors, etc.) </a:t>
            </a:r>
          </a:p>
          <a:p>
            <a:pPr lvl="1"/>
            <a:r>
              <a:rPr lang="en-US" sz="1800" dirty="0"/>
              <a:t>Since the company is a separate legal person, the company itself can also be a party to this “contract”</a:t>
            </a:r>
          </a:p>
          <a:p>
            <a:pPr lvl="1"/>
            <a:r>
              <a:rPr lang="en-US" sz="1800" dirty="0"/>
              <a:t>This view of the company is referred to as the </a:t>
            </a:r>
            <a:r>
              <a:rPr lang="en-US" sz="1800" b="1" i="1" dirty="0"/>
              <a:t>contractarian approach</a:t>
            </a:r>
            <a:r>
              <a:rPr lang="en-US" sz="1800" dirty="0"/>
              <a:t> to Company Law.</a:t>
            </a:r>
          </a:p>
          <a:p>
            <a:r>
              <a:rPr lang="en-US" sz="2000" dirty="0"/>
              <a:t>Thus far, Topic 3 (Corporate Acts and Liabilities) has been on the “external dimension” of the Company – that is, the </a:t>
            </a:r>
            <a:r>
              <a:rPr lang="en-US" sz="2000" b="1" i="1" dirty="0"/>
              <a:t>legal relationship between the company as a separate legal person and 3P creditors</a:t>
            </a:r>
            <a:r>
              <a:rPr lang="en-US" sz="2000" dirty="0"/>
              <a:t>, who are seen as “outsiders”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Australia, section 140(1) of the Corporations Act 2001 states that the constitution takes effect as a contract not only between a company and its members but also between the company and its directors and company secretaries.</a:t>
            </a:r>
          </a:p>
          <a:p>
            <a:pPr lvl="1"/>
            <a:r>
              <a:rPr lang="en-US" sz="1800" dirty="0"/>
              <a:t>“A company's constitution (if any) and any replaceable rules that apply to the company have effect as a contract: (a) between the company and each member; and (b) between the company and each director and company secretary; and (c) between a member and each other member”.</a:t>
            </a:r>
          </a:p>
          <a:p>
            <a:pPr lvl="1"/>
            <a:r>
              <a:rPr lang="en-US" sz="1800" dirty="0"/>
              <a:t>In Australia, directors can thus enforce the terms of the constitution in their own capacity.</a:t>
            </a:r>
          </a:p>
          <a:p>
            <a:pPr lvl="1"/>
            <a:r>
              <a:rPr lang="en-US" sz="1800" dirty="0"/>
              <a:t>Should directors be considered as “insiders” of the company and therefore a </a:t>
            </a:r>
            <a:r>
              <a:rPr lang="en-US" sz="1800" i="1" dirty="0"/>
              <a:t>quasi</a:t>
            </a:r>
            <a:r>
              <a:rPr lang="en-US" sz="1800" dirty="0"/>
              <a:t> “member” of sorts?</a:t>
            </a:r>
          </a:p>
          <a:p>
            <a:r>
              <a:rPr lang="en-US" sz="2000" dirty="0"/>
              <a:t>In Singapore, however, the Company Legislation and Regulatory Framework Committee examined the position (in 2002) and decided to follow the UK in leaving the position as it stands at common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3413164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Members and outsider rights: qua member rule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Finally, note that an extrinsic contract can still </a:t>
            </a:r>
            <a:r>
              <a:rPr lang="en-US" sz="2000" b="1" i="1" dirty="0"/>
              <a:t>incorporate</a:t>
            </a:r>
            <a:r>
              <a:rPr lang="en-US" sz="2000" dirty="0"/>
              <a:t> the terms of a company’s constitution by reference or implication.</a:t>
            </a:r>
          </a:p>
          <a:p>
            <a:pPr lvl="1"/>
            <a:r>
              <a:rPr lang="en-US" sz="1800" dirty="0"/>
              <a:t>E.g. in </a:t>
            </a:r>
            <a:r>
              <a:rPr lang="en-US" sz="1800" i="1" dirty="0" err="1"/>
              <a:t>Swabey</a:t>
            </a:r>
            <a:r>
              <a:rPr lang="en-US" sz="1800" i="1" dirty="0"/>
              <a:t> v Port Darwin Mining Co </a:t>
            </a:r>
            <a:r>
              <a:rPr lang="en-US" sz="1800" dirty="0"/>
              <a:t>[1889] 1 Meg 385, a director was held to be entitled to the remuneration stated in the company’s articles.</a:t>
            </a:r>
          </a:p>
          <a:p>
            <a:pPr lvl="1"/>
            <a:r>
              <a:rPr lang="en-US" sz="1800" dirty="0"/>
              <a:t>Although the articles did not constitute a contract between the company and the director, he had nevertheless contracted with the company on the terms stated in the articles.</a:t>
            </a:r>
          </a:p>
          <a:p>
            <a:pPr lvl="1"/>
            <a:r>
              <a:rPr lang="en-US" sz="1800" dirty="0"/>
              <a:t>Thus, the former contract incorporated the terms relating to remuneration in the company’s articles.</a:t>
            </a:r>
          </a:p>
          <a:p>
            <a:pPr lvl="1"/>
            <a:r>
              <a:rPr lang="en-US" sz="1800" dirty="0"/>
              <a:t>Note: While valid, incorporating terms in a company’s constitution exposes the contracting parties to the risk that such terms may be amended by a special majority of the company’s shareholders.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9078729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8E2F5-A693-4F5F-96A4-5E00164D0AA1}"/>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49647E7A-47BE-4064-AB6E-AC9177C82817}"/>
              </a:ext>
            </a:extLst>
          </p:cNvPr>
          <p:cNvSpPr>
            <a:spLocks noGrp="1"/>
          </p:cNvSpPr>
          <p:nvPr>
            <p:ph idx="1"/>
          </p:nvPr>
        </p:nvSpPr>
        <p:spPr/>
        <p:txBody>
          <a:bodyPr>
            <a:normAutofit fontScale="92500" lnSpcReduction="20000"/>
          </a:bodyPr>
          <a:lstStyle/>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8 Slide 4: “</a:t>
            </a:r>
            <a:r>
              <a:rPr lang="en-US" sz="1800" dirty="0">
                <a:effectLst/>
                <a:ea typeface="DengXian" panose="02010600030101010101" pitchFamily="2" charset="-122"/>
                <a:cs typeface="Times New Roman" panose="02020603050405020304" pitchFamily="18" charset="0"/>
              </a:rPr>
              <a:t>Recall Slide Deck 2. There, we spoke about the idea that Company Law was (until </a:t>
            </a:r>
            <a:r>
              <a:rPr lang="en-US" sz="1800" dirty="0" err="1">
                <a:effectLst/>
                <a:ea typeface="DengXian" panose="02010600030101010101" pitchFamily="2" charset="-122"/>
                <a:cs typeface="Times New Roman" panose="02020603050405020304" pitchFamily="18" charset="0"/>
              </a:rPr>
              <a:t>Hansmann</a:t>
            </a:r>
            <a:r>
              <a:rPr lang="en-US" sz="1800" dirty="0">
                <a:effectLst/>
                <a:ea typeface="DengXian" panose="02010600030101010101" pitchFamily="2" charset="-122"/>
                <a:cs typeface="Times New Roman" panose="02020603050405020304" pitchFamily="18" charset="0"/>
              </a:rPr>
              <a:t> and </a:t>
            </a:r>
            <a:r>
              <a:rPr lang="en-US" sz="1800" dirty="0" err="1">
                <a:effectLst/>
                <a:ea typeface="DengXian" panose="02010600030101010101" pitchFamily="2" charset="-122"/>
                <a:cs typeface="Times New Roman" panose="02020603050405020304" pitchFamily="18" charset="0"/>
              </a:rPr>
              <a:t>Kraakman</a:t>
            </a:r>
            <a:r>
              <a:rPr lang="en-US" sz="1800" dirty="0">
                <a:effectLst/>
                <a:ea typeface="DengXian" panose="02010600030101010101" pitchFamily="2" charset="-122"/>
                <a:cs typeface="Times New Roman" panose="02020603050405020304" pitchFamily="18" charset="0"/>
              </a:rPr>
              <a:t>, 2000) traditionally seen as a “nexus of contracts” between different stakeholders of the firm (e.g. a “contract” between the company’s shareholders, directors, etc.) (Easterbrook and </a:t>
            </a:r>
            <a:r>
              <a:rPr lang="en-US" sz="1800" dirty="0" err="1">
                <a:effectLst/>
                <a:ea typeface="DengXian" panose="02010600030101010101" pitchFamily="2" charset="-122"/>
                <a:cs typeface="Times New Roman" panose="02020603050405020304" pitchFamily="18" charset="0"/>
              </a:rPr>
              <a:t>Fischel</a:t>
            </a:r>
            <a:r>
              <a:rPr lang="en-US" sz="1800" dirty="0">
                <a:effectLst/>
                <a:ea typeface="DengXian" panose="02010600030101010101" pitchFamily="2" charset="-122"/>
                <a:cs typeface="Times New Roman" panose="02020603050405020304" pitchFamily="18" charset="0"/>
              </a:rPr>
              <a:t>, 1996)” is from “The Ownership of Enterprise”, Henry </a:t>
            </a:r>
            <a:r>
              <a:rPr lang="en-US" sz="1800" dirty="0" err="1">
                <a:effectLst/>
                <a:ea typeface="DengXian" panose="02010600030101010101" pitchFamily="2" charset="-122"/>
                <a:cs typeface="Times New Roman" panose="02020603050405020304" pitchFamily="18" charset="0"/>
              </a:rPr>
              <a:t>Hansmann</a:t>
            </a:r>
            <a:r>
              <a:rPr lang="en-US" sz="1800" dirty="0">
                <a:effectLst/>
                <a:ea typeface="DengXian" panose="02010600030101010101" pitchFamily="2" charset="-122"/>
                <a:cs typeface="Times New Roman" panose="02020603050405020304" pitchFamily="18" charset="0"/>
              </a:rPr>
              <a:t>, (Harvard University Press, 2000) and “The Economic Structure of Corporate Law”, Frank H. Easterbrook, Daniel R. </a:t>
            </a:r>
            <a:r>
              <a:rPr lang="en-US" sz="1800" dirty="0" err="1">
                <a:effectLst/>
                <a:ea typeface="DengXian" panose="02010600030101010101" pitchFamily="2" charset="-122"/>
                <a:cs typeface="Times New Roman" panose="02020603050405020304" pitchFamily="18" charset="0"/>
              </a:rPr>
              <a:t>Fischel</a:t>
            </a:r>
            <a:r>
              <a:rPr lang="en-US" sz="1800" dirty="0">
                <a:effectLst/>
                <a:ea typeface="DengXian" panose="02010600030101010101" pitchFamily="2" charset="-122"/>
                <a:cs typeface="Times New Roman" panose="02020603050405020304" pitchFamily="18" charset="0"/>
              </a:rPr>
              <a:t>, Harvard University Press (1996).</a:t>
            </a:r>
            <a:endParaRPr lang="en-SG" sz="1800" dirty="0">
              <a:effectLst/>
              <a:ea typeface="DengXian" panose="02010600030101010101" pitchFamily="2" charset="-122"/>
              <a:cs typeface="Times New Roman" panose="02020603050405020304" pitchFamily="18" charset="0"/>
            </a:endParaRPr>
          </a:p>
          <a:p>
            <a:pPr>
              <a:lnSpc>
                <a:spcPct val="107000"/>
              </a:lnSpc>
              <a:spcAft>
                <a:spcPts val="800"/>
              </a:spcAft>
            </a:pPr>
            <a:r>
              <a:rPr lang="en-US" sz="1800" dirty="0">
                <a:effectLst/>
                <a:ea typeface="DengXian" panose="02010600030101010101" pitchFamily="2" charset="-122"/>
                <a:cs typeface="Times New Roman" panose="02020603050405020304" pitchFamily="18" charset="0"/>
              </a:rPr>
              <a:t>Deck 8 Slide 9: “Yes, they could. In fact, this is what commercial parties actually do in some complex and long-term relational contracts (</a:t>
            </a:r>
            <a:r>
              <a:rPr lang="en-US" sz="1800" dirty="0" err="1">
                <a:effectLst/>
                <a:ea typeface="DengXian" panose="02010600030101010101" pitchFamily="2" charset="-122"/>
                <a:cs typeface="Times New Roman" panose="02020603050405020304" pitchFamily="18" charset="0"/>
              </a:rPr>
              <a:t>Macneil</a:t>
            </a:r>
            <a:r>
              <a:rPr lang="en-US" sz="1800" dirty="0">
                <a:effectLst/>
                <a:ea typeface="DengXian" panose="02010600030101010101" pitchFamily="2" charset="-122"/>
                <a:cs typeface="Times New Roman" panose="02020603050405020304" pitchFamily="18" charset="0"/>
              </a:rPr>
              <a:t>, 1985; Bernstein, 1992). “ is from </a:t>
            </a:r>
            <a:r>
              <a:rPr lang="en-SG" sz="1800" dirty="0">
                <a:effectLst/>
                <a:ea typeface="DengXian" panose="02010600030101010101" pitchFamily="2" charset="-122"/>
                <a:cs typeface="Times New Roman" panose="02020603050405020304" pitchFamily="18" charset="0"/>
              </a:rPr>
              <a:t>“Reflections on Relational Contract” Ian R. </a:t>
            </a:r>
            <a:r>
              <a:rPr lang="en-SG" sz="1800" dirty="0" err="1">
                <a:effectLst/>
                <a:ea typeface="DengXian" panose="02010600030101010101" pitchFamily="2" charset="-122"/>
                <a:cs typeface="Times New Roman" panose="02020603050405020304" pitchFamily="18" charset="0"/>
              </a:rPr>
              <a:t>Macneil</a:t>
            </a:r>
            <a:r>
              <a:rPr lang="en-SG" sz="1800" dirty="0">
                <a:effectLst/>
                <a:ea typeface="DengXian" panose="02010600030101010101" pitchFamily="2" charset="-122"/>
                <a:cs typeface="Times New Roman" panose="02020603050405020304" pitchFamily="18" charset="0"/>
              </a:rPr>
              <a:t> Journal of Institutional and Theoretical Economics Bd. 141, H. 4. (December 1985), pp. 541-546 and “Opting Out of the Legal System: </a:t>
            </a:r>
            <a:r>
              <a:rPr lang="en-SG" sz="1800" dirty="0" err="1">
                <a:effectLst/>
                <a:ea typeface="DengXian" panose="02010600030101010101" pitchFamily="2" charset="-122"/>
                <a:cs typeface="Times New Roman" panose="02020603050405020304" pitchFamily="18" charset="0"/>
              </a:rPr>
              <a:t>Extralegal</a:t>
            </a:r>
            <a:r>
              <a:rPr lang="en-SG" sz="1800" dirty="0">
                <a:effectLst/>
                <a:ea typeface="DengXian" panose="02010600030101010101" pitchFamily="2" charset="-122"/>
                <a:cs typeface="Times New Roman" panose="02020603050405020304" pitchFamily="18" charset="0"/>
              </a:rPr>
              <a:t> Contractual Relations in the Diamond Industry”, Lisa Bernstein, Journal of Legal Studies (1992) 21(1):115-57.</a:t>
            </a:r>
          </a:p>
          <a:p>
            <a:pPr>
              <a:lnSpc>
                <a:spcPct val="107000"/>
              </a:lnSpc>
              <a:spcAft>
                <a:spcPts val="800"/>
              </a:spcAft>
            </a:pPr>
            <a:r>
              <a:rPr lang="en-US" sz="1800" dirty="0">
                <a:effectLst/>
                <a:ea typeface="DengXian" panose="02010600030101010101" pitchFamily="2" charset="-122"/>
                <a:cs typeface="Times New Roman" panose="02020603050405020304" pitchFamily="18" charset="0"/>
              </a:rPr>
              <a:t>However, most companies avoid doing this regularly as amending the constitution entails large costs of collective decision-making (</a:t>
            </a:r>
            <a:r>
              <a:rPr lang="en-US" sz="1800" dirty="0" err="1">
                <a:effectLst/>
                <a:ea typeface="DengXian" panose="02010600030101010101" pitchFamily="2" charset="-122"/>
                <a:cs typeface="Times New Roman" panose="02020603050405020304" pitchFamily="18" charset="0"/>
              </a:rPr>
              <a:t>Hansmann</a:t>
            </a:r>
            <a:r>
              <a:rPr lang="en-US" sz="1800" dirty="0">
                <a:effectLst/>
                <a:ea typeface="DengXian" panose="02010600030101010101" pitchFamily="2" charset="-122"/>
                <a:cs typeface="Times New Roman" panose="02020603050405020304" pitchFamily="18" charset="0"/>
              </a:rPr>
              <a:t>, 1996).” is from “The Ownership of Enterprise”, Henry </a:t>
            </a:r>
            <a:r>
              <a:rPr lang="en-US" sz="1800" dirty="0" err="1">
                <a:effectLst/>
                <a:ea typeface="DengXian" panose="02010600030101010101" pitchFamily="2" charset="-122"/>
                <a:cs typeface="Times New Roman" panose="02020603050405020304" pitchFamily="18" charset="0"/>
              </a:rPr>
              <a:t>Hansmann</a:t>
            </a:r>
            <a:r>
              <a:rPr lang="en-US" sz="1800" dirty="0">
                <a:effectLst/>
                <a:ea typeface="DengXian" panose="02010600030101010101" pitchFamily="2" charset="-122"/>
                <a:cs typeface="Times New Roman" panose="02020603050405020304" pitchFamily="18" charset="0"/>
              </a:rPr>
              <a:t>, (Harvard University Press, 1996).</a:t>
            </a:r>
            <a:endParaRPr lang="en-SG" sz="1800" dirty="0">
              <a:effectLst/>
              <a:ea typeface="DengXian" panose="02010600030101010101" pitchFamily="2" charset="-122"/>
              <a:cs typeface="Times New Roman" panose="02020603050405020304" pitchFamily="18" charset="0"/>
            </a:endParaRPr>
          </a:p>
          <a:p>
            <a:endParaRPr lang="en-SG" dirty="0"/>
          </a:p>
        </p:txBody>
      </p:sp>
      <p:sp>
        <p:nvSpPr>
          <p:cNvPr id="4" name="Slide Number Placeholder 3">
            <a:extLst>
              <a:ext uri="{FF2B5EF4-FFF2-40B4-BE49-F238E27FC236}">
                <a16:creationId xmlns:a16="http://schemas.microsoft.com/office/drawing/2014/main" id="{7054916F-F93B-41D1-8936-CFAE24555AF8}"/>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34183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this topic (Corporate Constitution and Membership), we will focus on the legal relationship between the “insiders” of the Company, particularly in relation to shareholders.</a:t>
            </a:r>
          </a:p>
          <a:p>
            <a:pPr lvl="1"/>
            <a:r>
              <a:rPr lang="en-US" sz="1800" dirty="0"/>
              <a:t>To simplify the analysis, we can think of “insiders of the company” as comprising of non-creditors – i.e. directors and shareholders.</a:t>
            </a:r>
          </a:p>
          <a:p>
            <a:pPr lvl="1"/>
            <a:r>
              <a:rPr lang="en-US" sz="1800" dirty="0"/>
              <a:t>Since the company is also a separate legal person at law, the company may also be considered an “insider” [consider why].</a:t>
            </a:r>
          </a:p>
          <a:p>
            <a:pPr lvl="1"/>
            <a:r>
              <a:rPr lang="en-US" sz="1800" dirty="0"/>
              <a:t>Although we will focus on shareholder rights in this topic, the corporate constitution plays an important role in defining the powers of the board. We will deal with the powers of the board and the duties that board members owe to the Company in subsequent topics (Topic 5: Corporate Organs and Decision-Making and Topic 6: Directors’ Duties)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264172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Back to Slide Deck 2.  As you might recall, the contractarian view of the corporation gave rise to two traditional justifications for the existence of Company Law. </a:t>
            </a:r>
          </a:p>
          <a:p>
            <a:pPr marL="666892" lvl="1" indent="-342900">
              <a:buFont typeface="+mj-lt"/>
              <a:buAutoNum type="arabicPeriod"/>
            </a:pPr>
            <a:r>
              <a:rPr lang="en-US" sz="1800" dirty="0"/>
              <a:t>First, company law sought to facilitate contracting between multiple parties, providing default rules that reduce the costs of contracting. </a:t>
            </a:r>
          </a:p>
          <a:p>
            <a:pPr marL="666892" lvl="1" indent="-342900">
              <a:buFont typeface="+mj-lt"/>
              <a:buAutoNum type="arabicPeriod"/>
            </a:pPr>
            <a:r>
              <a:rPr lang="en-US" sz="1800" dirty="0"/>
              <a:t>Second, company law sought to address contracting problems (conflicts of interest) that arise in the unique multilateral contract between “insiders” of the company.</a:t>
            </a:r>
          </a:p>
          <a:p>
            <a:r>
              <a:rPr lang="en-US" sz="2000" dirty="0"/>
              <a:t>The rules relating to the corporate constitution play an important role in both:</a:t>
            </a:r>
          </a:p>
          <a:p>
            <a:pPr lvl="1"/>
            <a:r>
              <a:rPr lang="en-US" sz="1800" dirty="0"/>
              <a:t>In relation to (1), “Model Constitutions” provide a set of default rules that companies are presumed to adopt should they fail to register their own constitutional provisions.</a:t>
            </a:r>
          </a:p>
          <a:p>
            <a:pPr lvl="1"/>
            <a:r>
              <a:rPr lang="en-US" sz="1800" dirty="0"/>
              <a:t>In relation to (2), Company Law places restrictions on how “insiders” of a company can </a:t>
            </a:r>
            <a:r>
              <a:rPr lang="en-US" sz="1800" i="1" dirty="0"/>
              <a:t>enforce</a:t>
            </a:r>
            <a:r>
              <a:rPr lang="en-US" sz="1800" dirty="0"/>
              <a:t> or </a:t>
            </a:r>
            <a:r>
              <a:rPr lang="en-US" sz="1800" i="1" dirty="0"/>
              <a:t>amend</a:t>
            </a:r>
            <a:r>
              <a:rPr lang="en-US" sz="1800" dirty="0"/>
              <a:t> the company’s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3972340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company’s constitution is thus the key corporate law “contract” between insiders of the firm.</a:t>
                </a:r>
              </a:p>
              <a:p>
                <a:pPr lvl="1"/>
                <a:r>
                  <a:rPr lang="en-US" sz="1800" dirty="0"/>
                  <a:t>There are other types of contracts between insiders of the firm. The most common type of contract here (other than the company’s constitution) is a </a:t>
                </a:r>
                <a:r>
                  <a:rPr lang="en-US" sz="1800" b="1" i="1" dirty="0"/>
                  <a:t>shareholder agreement – a contract between shareholders inter se</a:t>
                </a:r>
                <a:r>
                  <a:rPr lang="en-US" sz="1800" dirty="0"/>
                  <a:t>.</a:t>
                </a:r>
              </a:p>
              <a:p>
                <a:r>
                  <a:rPr lang="en-US" sz="2000" dirty="0"/>
                  <a:t>Unlike shareholder agreements, the company’s constitution is a </a:t>
                </a:r>
                <a:r>
                  <a:rPr lang="en-US" sz="2000" b="1" i="1" dirty="0"/>
                  <a:t>very “special” type of contract that makes it different in nature</a:t>
                </a:r>
                <a:r>
                  <a:rPr lang="en-US" sz="2000" dirty="0"/>
                  <a:t> (see Tjio et al p.114 for a more exhaustive account):</a:t>
                </a:r>
              </a:p>
              <a:p>
                <a:pPr marL="666892" lvl="1" indent="-342900">
                  <a:buFont typeface="+mj-lt"/>
                  <a:buAutoNum type="arabicPeriod"/>
                </a:pPr>
                <a:r>
                  <a:rPr lang="en-US" sz="1800" dirty="0"/>
                  <a:t>It may be altered by a special resolution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75%</m:t>
                    </m:r>
                  </m:oMath>
                </a14:m>
                <a:r>
                  <a:rPr lang="en-US" sz="1800" dirty="0"/>
                  <a:t>) without the consent of all members who are parties to the contract.</a:t>
                </a:r>
              </a:p>
              <a:p>
                <a:pPr marL="666892" lvl="1" indent="-342900">
                  <a:buFont typeface="+mj-lt"/>
                  <a:buAutoNum type="arabicPeriod"/>
                </a:pPr>
                <a:r>
                  <a:rPr lang="en-US" sz="1800" dirty="0"/>
                  <a:t>It is not subject to many of the vitiating factors and interpretive canons under contract law. </a:t>
                </a:r>
              </a:p>
              <a:p>
                <a:pPr marL="666892" lvl="1" indent="-342900">
                  <a:buFont typeface="+mj-lt"/>
                  <a:buAutoNum type="arabicPeriod"/>
                </a:pPr>
                <a:r>
                  <a:rPr lang="en-US" sz="1800" dirty="0"/>
                  <a:t>It allocates decision-making powers between various organs of the company (Topic 5)</a:t>
                </a:r>
              </a:p>
              <a:p>
                <a:pPr marL="666892" lvl="1" indent="-342900">
                  <a:buFont typeface="+mj-lt"/>
                  <a:buAutoNum type="arabicPeriod"/>
                </a:pPr>
                <a:r>
                  <a:rPr lang="en-US" sz="1800" dirty="0"/>
                  <a:t>Not all its provisions are directly enforceable by the members.</a:t>
                </a:r>
                <a:endParaRPr lang="en-US" sz="2000" dirty="0"/>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4" y="2180498"/>
                <a:ext cx="11029615" cy="4355769"/>
              </a:xfrm>
              <a:blipFill>
                <a:blip r:embed="rId3"/>
                <a:stretch>
                  <a:fillRect l="-276" r="-276"/>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5185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8</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2987289" cy="646331"/>
          </a:xfrm>
          <a:prstGeom prst="rect">
            <a:avLst/>
          </a:prstGeom>
          <a:noFill/>
        </p:spPr>
        <p:txBody>
          <a:bodyPr wrap="square" rtlCol="0">
            <a:spAutoFit/>
          </a:bodyPr>
          <a:lstStyle/>
          <a:p>
            <a:r>
              <a:rPr lang="en-US" dirty="0"/>
              <a:t>Ex Post “Gap Filling” </a:t>
            </a:r>
            <a:r>
              <a:rPr lang="en-US" i="1" dirty="0"/>
              <a:t>via</a:t>
            </a:r>
            <a:r>
              <a:rPr lang="en-US"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Conceptually/theoretically, one can think of the corporate constitution as the </a:t>
                </a:r>
                <a:r>
                  <a:rPr lang="en-US" sz="1600" i="1" dirty="0"/>
                  <a:t>primary ex-ante contract </a:t>
                </a:r>
                <a:r>
                  <a:rPr lang="en-US" sz="1600" dirty="0"/>
                  <a:t>governing the legal relationships between “insiders” of the company.</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=0</m:t>
                    </m:r>
                  </m:oMath>
                </a14:m>
                <a:r>
                  <a:rPr lang="en-US" sz="1600" dirty="0"/>
                  <a:t>, “insiders” of a company enter into a contract that defines their respective rights and duties. As mentioned, this is exactly what the corporate constitution is meant to do.</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=1</m:t>
                    </m:r>
                  </m:oMath>
                </a14:m>
                <a:r>
                  <a:rPr lang="en-US" sz="1600" dirty="0"/>
                  <a:t>, unforeseen contingencies/circumstances may arise. This is often addressed at </a:t>
                </a:r>
                <a14:m>
                  <m:oMath xmlns:m="http://schemas.openxmlformats.org/officeDocument/2006/math">
                    <m:r>
                      <a:rPr lang="en-US" sz="1600" i="1" dirty="0">
                        <a:latin typeface="Cambria Math" panose="02040503050406030204" pitchFamily="18" charset="0"/>
                      </a:rPr>
                      <m:t>𝑡</m:t>
                    </m:r>
                    <m:r>
                      <a:rPr lang="en-US" sz="1600" i="1" dirty="0">
                        <a:latin typeface="Cambria Math" panose="02040503050406030204" pitchFamily="18" charset="0"/>
                      </a:rPr>
                      <m:t>=0</m:t>
                    </m:r>
                  </m:oMath>
                </a14:m>
                <a:r>
                  <a:rPr lang="en-US" sz="1600" dirty="0"/>
                  <a:t> by allocating certain </a:t>
                </a:r>
                <a:r>
                  <a:rPr lang="en-US" sz="1600" i="1" dirty="0"/>
                  <a:t>decision rights </a:t>
                </a:r>
                <a:r>
                  <a:rPr lang="en-US" sz="1600" dirty="0"/>
                  <a:t>(e.g. power to take out loans on behalf of the company) to organs (like the board) of the company in the corporate constitution itself. </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333048"/>
                <a:ext cx="4121086" cy="3872178"/>
              </a:xfrm>
              <a:prstGeom prst="rect">
                <a:avLst/>
              </a:prstGeom>
              <a:blipFill>
                <a:blip r:embed="rId3"/>
                <a:stretch>
                  <a:fillRect l="-296" t="-8504" r="-740" b="-9921"/>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466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9</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78846" y="2910481"/>
            <a:ext cx="2816797" cy="369332"/>
          </a:xfrm>
          <a:prstGeom prst="rect">
            <a:avLst/>
          </a:prstGeom>
          <a:noFill/>
        </p:spPr>
        <p:txBody>
          <a:bodyPr wrap="none" rtlCol="0">
            <a:spAutoFit/>
          </a:bodyPr>
          <a:lstStyle/>
          <a:p>
            <a:r>
              <a:rPr lang="en-US" dirty="0"/>
              <a:t>Amending the Constitution?</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400" dirty="0"/>
              <a:t>Instead of allocating decision rights (which the shareholders might not be entirely pleased with) to the board of directors, could the shareholders amend the corporate constitution every time a decision arose?</a:t>
            </a:r>
          </a:p>
          <a:p>
            <a:pPr lvl="1"/>
            <a:r>
              <a:rPr lang="en-US" sz="1200" dirty="0"/>
              <a:t>E.g. </a:t>
            </a:r>
            <a:r>
              <a:rPr lang="en-US" sz="1200" dirty="0" err="1"/>
              <a:t>Consti</a:t>
            </a:r>
            <a:r>
              <a:rPr lang="en-US" sz="1200" dirty="0"/>
              <a:t> allows for directors to borrow money on behalf of coy. Directors then make decision to borrow money from DBS. What if shareholders disagree with directors and wanted to borrow money from OCBC instead? Would amending the constitution be possible?</a:t>
            </a:r>
          </a:p>
          <a:p>
            <a:r>
              <a:rPr lang="en-US" sz="1400" dirty="0"/>
              <a:t>Yes, they could. In fact, this is what commercial parties actually do in some complex and long-term relational contracts.</a:t>
            </a:r>
          </a:p>
          <a:p>
            <a:r>
              <a:rPr lang="en-US" sz="1400" dirty="0"/>
              <a:t>However, this also defeats the entire idea of the separation of ownership from control!</a:t>
            </a:r>
          </a:p>
        </p:txBody>
      </p:sp>
      <p:sp>
        <p:nvSpPr>
          <p:cNvPr id="24" name="Rectangle 23">
            <a:extLst>
              <a:ext uri="{FF2B5EF4-FFF2-40B4-BE49-F238E27FC236}">
                <a16:creationId xmlns:a16="http://schemas.microsoft.com/office/drawing/2014/main" id="{880D5384-5D29-4AB3-A3C6-89D120417934}"/>
              </a:ext>
            </a:extLst>
          </p:cNvPr>
          <p:cNvSpPr/>
          <p:nvPr/>
        </p:nvSpPr>
        <p:spPr>
          <a:xfrm>
            <a:off x="6907453" y="2136297"/>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3A27EA94-1F1F-4038-B292-07A9043C5EF8}"/>
              </a:ext>
            </a:extLst>
          </p:cNvPr>
          <p:cNvSpPr/>
          <p:nvPr/>
        </p:nvSpPr>
        <p:spPr>
          <a:xfrm>
            <a:off x="5145113" y="1965725"/>
            <a:ext cx="6067438"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531992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5803</TotalTime>
  <Words>6022</Words>
  <Application>Microsoft Office PowerPoint</Application>
  <PresentationFormat>Widescreen</PresentationFormat>
  <Paragraphs>336</Paragraphs>
  <Slides>43</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DengXian</vt:lpstr>
      <vt:lpstr>Calibri</vt:lpstr>
      <vt:lpstr>Cambria Math</vt:lpstr>
      <vt:lpstr>Gill Sans MT</vt:lpstr>
      <vt:lpstr>Wingdings 2</vt:lpstr>
      <vt:lpstr>Dividend</vt:lpstr>
      <vt:lpstr>Company Law (LC2008C) 7. Corporate constitution and membership (PART I)</vt:lpstr>
      <vt:lpstr>Corporate constitution and membership</vt:lpstr>
      <vt:lpstr>Corporate constitution and membership</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Contents of the constitution</vt:lpstr>
      <vt:lpstr>Contents of the constitution</vt:lpstr>
      <vt:lpstr>Contents of the constitution</vt:lpstr>
      <vt:lpstr>Contents of the constitution</vt:lpstr>
      <vt:lpstr>Contents of the constitution</vt:lpstr>
      <vt:lpstr>The constitution as a contract</vt:lpstr>
      <vt:lpstr>The constitution as a contract</vt:lpstr>
      <vt:lpstr>Contents of the constitution</vt:lpstr>
      <vt:lpstr>Members and outsider rights</vt:lpstr>
      <vt:lpstr>Members and outsider rights: outsiders</vt:lpstr>
      <vt:lpstr>Members and outsider rights: outsiders</vt:lpstr>
      <vt:lpstr>Members and outsider rights: outsiders</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Members and outsider rights: qua member rule</vt:lpstr>
      <vt:lpstr>Q&amp;A</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491</cp:revision>
  <dcterms:created xsi:type="dcterms:W3CDTF">2020-08-23T16:07:02Z</dcterms:created>
  <dcterms:modified xsi:type="dcterms:W3CDTF">2025-09-14T02:29:14Z</dcterms:modified>
</cp:coreProperties>
</file>