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7" r:id="rId1"/>
  </p:sldMasterIdLst>
  <p:notesMasterIdLst>
    <p:notesMasterId r:id="rId51"/>
  </p:notesMasterIdLst>
  <p:sldIdLst>
    <p:sldId id="256" r:id="rId2"/>
    <p:sldId id="258" r:id="rId3"/>
    <p:sldId id="422" r:id="rId4"/>
    <p:sldId id="575" r:id="rId5"/>
    <p:sldId id="563" r:id="rId6"/>
    <p:sldId id="524" r:id="rId7"/>
    <p:sldId id="576" r:id="rId8"/>
    <p:sldId id="577" r:id="rId9"/>
    <p:sldId id="579" r:id="rId10"/>
    <p:sldId id="580" r:id="rId11"/>
    <p:sldId id="581" r:id="rId12"/>
    <p:sldId id="582" r:id="rId13"/>
    <p:sldId id="584" r:id="rId14"/>
    <p:sldId id="585" r:id="rId15"/>
    <p:sldId id="586" r:id="rId16"/>
    <p:sldId id="578" r:id="rId17"/>
    <p:sldId id="587" r:id="rId18"/>
    <p:sldId id="588" r:id="rId19"/>
    <p:sldId id="589" r:id="rId20"/>
    <p:sldId id="590" r:id="rId21"/>
    <p:sldId id="591" r:id="rId22"/>
    <p:sldId id="592" r:id="rId23"/>
    <p:sldId id="593" r:id="rId24"/>
    <p:sldId id="594" r:id="rId25"/>
    <p:sldId id="596" r:id="rId26"/>
    <p:sldId id="597" r:id="rId27"/>
    <p:sldId id="595" r:id="rId28"/>
    <p:sldId id="598" r:id="rId29"/>
    <p:sldId id="599" r:id="rId30"/>
    <p:sldId id="600" r:id="rId31"/>
    <p:sldId id="601" r:id="rId32"/>
    <p:sldId id="602" r:id="rId33"/>
    <p:sldId id="603" r:id="rId34"/>
    <p:sldId id="604" r:id="rId35"/>
    <p:sldId id="605" r:id="rId36"/>
    <p:sldId id="606" r:id="rId37"/>
    <p:sldId id="607" r:id="rId38"/>
    <p:sldId id="608" r:id="rId39"/>
    <p:sldId id="609" r:id="rId40"/>
    <p:sldId id="610" r:id="rId41"/>
    <p:sldId id="611" r:id="rId42"/>
    <p:sldId id="612" r:id="rId43"/>
    <p:sldId id="613" r:id="rId44"/>
    <p:sldId id="614" r:id="rId45"/>
    <p:sldId id="615" r:id="rId46"/>
    <p:sldId id="616" r:id="rId47"/>
    <p:sldId id="525" r:id="rId48"/>
    <p:sldId id="617" r:id="rId49"/>
    <p:sldId id="337" r:id="rId5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015" autoAdjust="0"/>
    <p:restoredTop sz="81960" autoAdjust="0"/>
  </p:normalViewPr>
  <p:slideViewPr>
    <p:cSldViewPr snapToGrid="0">
      <p:cViewPr varScale="1">
        <p:scale>
          <a:sx n="88" d="100"/>
          <a:sy n="88" d="100"/>
        </p:scale>
        <p:origin x="1362" y="6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E62B2E0-41D4-4BD0-8F27-233CF851A423}" type="datetimeFigureOut">
              <a:rPr lang="en-US" smtClean="0"/>
              <a:t>9/14/2025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5CB39C3-7704-43B7-896D-E2F268455EEA}" type="slidenum">
              <a:rPr lang="en-US" smtClean="0"/>
              <a:t>‹#›</a:t>
            </a:fld>
            <a:endParaRPr lang="en-US" dirty="0"/>
          </a:p>
        </p:txBody>
      </p:sp>
    </p:spTree>
    <p:extLst>
      <p:ext uri="{BB962C8B-B14F-4D97-AF65-F5344CB8AC3E}">
        <p14:creationId xmlns:p14="http://schemas.microsoft.com/office/powerpoint/2010/main" val="36824139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a:t>
            </a:fld>
            <a:endParaRPr lang="en-US" dirty="0"/>
          </a:p>
        </p:txBody>
      </p:sp>
    </p:spTree>
    <p:extLst>
      <p:ext uri="{BB962C8B-B14F-4D97-AF65-F5344CB8AC3E}">
        <p14:creationId xmlns:p14="http://schemas.microsoft.com/office/powerpoint/2010/main" val="12472378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10</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11</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12</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13</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14</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15</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16</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17</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18</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19</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noProof="0" dirty="0"/>
          </a:p>
        </p:txBody>
      </p:sp>
      <p:sp>
        <p:nvSpPr>
          <p:cNvPr id="4" name="Slide Number Placeholder 3"/>
          <p:cNvSpPr>
            <a:spLocks noGrp="1"/>
          </p:cNvSpPr>
          <p:nvPr>
            <p:ph type="sldNum" sz="quarter" idx="5"/>
          </p:nvPr>
        </p:nvSpPr>
        <p:spPr/>
        <p:txBody>
          <a:bodyPr/>
          <a:lstStyle/>
          <a:p>
            <a:fld id="{C5CB39C3-7704-43B7-896D-E2F268455EEA}" type="slidenum">
              <a:rPr lang="en-US" smtClean="0"/>
              <a:t>2</a:t>
            </a:fld>
            <a:endParaRPr lang="en-US" dirty="0"/>
          </a:p>
        </p:txBody>
      </p:sp>
    </p:spTree>
    <p:extLst>
      <p:ext uri="{BB962C8B-B14F-4D97-AF65-F5344CB8AC3E}">
        <p14:creationId xmlns:p14="http://schemas.microsoft.com/office/powerpoint/2010/main" val="21986240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20</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21</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22</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23</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24</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25</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26</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27</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28</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29</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a:t>
            </a:fld>
            <a:endParaRPr lang="en-US" dirty="0"/>
          </a:p>
        </p:txBody>
      </p:sp>
    </p:spTree>
    <p:extLst>
      <p:ext uri="{BB962C8B-B14F-4D97-AF65-F5344CB8AC3E}">
        <p14:creationId xmlns:p14="http://schemas.microsoft.com/office/powerpoint/2010/main" val="219862407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30</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31</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32</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33</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34</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35</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36</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37</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38</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39</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5CB39C3-7704-43B7-896D-E2F268455EEA}" type="slidenum">
              <a:rPr lang="en-US" smtClean="0"/>
              <a:t>4</a:t>
            </a:fld>
            <a:endParaRPr lang="en-US" dirty="0"/>
          </a:p>
        </p:txBody>
      </p:sp>
    </p:spTree>
    <p:extLst>
      <p:ext uri="{BB962C8B-B14F-4D97-AF65-F5344CB8AC3E}">
        <p14:creationId xmlns:p14="http://schemas.microsoft.com/office/powerpoint/2010/main" val="134794290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40</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41</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42</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43</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44</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45</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46</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47</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48</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49</a:t>
            </a:fld>
            <a:endParaRPr lang="en-US" dirty="0"/>
          </a:p>
        </p:txBody>
      </p:sp>
    </p:spTree>
    <p:extLst>
      <p:ext uri="{BB962C8B-B14F-4D97-AF65-F5344CB8AC3E}">
        <p14:creationId xmlns:p14="http://schemas.microsoft.com/office/powerpoint/2010/main" val="23854739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algn="l"/>
            <a:endParaRPr lang="en-US" b="0" dirty="0"/>
          </a:p>
        </p:txBody>
      </p:sp>
      <p:sp>
        <p:nvSpPr>
          <p:cNvPr id="4" name="Slide Number Placeholder 3"/>
          <p:cNvSpPr>
            <a:spLocks noGrp="1"/>
          </p:cNvSpPr>
          <p:nvPr>
            <p:ph type="sldNum" sz="quarter" idx="5"/>
          </p:nvPr>
        </p:nvSpPr>
        <p:spPr/>
        <p:txBody>
          <a:bodyPr/>
          <a:lstStyle/>
          <a:p>
            <a:fld id="{C5CB39C3-7704-43B7-896D-E2F268455EEA}" type="slidenum">
              <a:rPr lang="en-US" smtClean="0"/>
              <a:t>5</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6</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7</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8</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9</a:t>
            </a:fld>
            <a:endParaRPr lang="en-US" dirty="0"/>
          </a:p>
        </p:txBody>
      </p:sp>
    </p:spTree>
    <p:extLst>
      <p:ext uri="{BB962C8B-B14F-4D97-AF65-F5344CB8AC3E}">
        <p14:creationId xmlns:p14="http://schemas.microsoft.com/office/powerpoint/2010/main" val="25258460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3" y="3085765"/>
            <a:ext cx="11262867"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2" y="1020431"/>
            <a:ext cx="10993549" cy="1475013"/>
          </a:xfrm>
          <a:effectLst/>
        </p:spPr>
        <p:txBody>
          <a:bodyPr anchor="b">
            <a:normAutofit/>
          </a:bodyPr>
          <a:lstStyle>
            <a:lvl1pPr>
              <a:defRPr sz="36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581193" y="2495447"/>
            <a:ext cx="10993547" cy="590321"/>
          </a:xfrm>
        </p:spPr>
        <p:txBody>
          <a:bodyPr anchor="t">
            <a:normAutofit/>
          </a:bodyPr>
          <a:lstStyle>
            <a:lvl1pPr marL="0" indent="0" algn="l">
              <a:buNone/>
              <a:defRPr sz="1600" cap="all">
                <a:solidFill>
                  <a:schemeClr val="accent2"/>
                </a:solidFill>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605951" y="5956139"/>
            <a:ext cx="2844800" cy="365125"/>
          </a:xfrm>
        </p:spPr>
        <p:txBody>
          <a:bodyPr/>
          <a:lstStyle>
            <a:lvl1pPr>
              <a:defRPr>
                <a:solidFill>
                  <a:schemeClr val="accent1">
                    <a:lumMod val="75000"/>
                    <a:lumOff val="25000"/>
                  </a:schemeClr>
                </a:solidFill>
              </a:defRPr>
            </a:lvl1pPr>
          </a:lstStyle>
          <a:p>
            <a:fld id="{BC9AB8A9-18BE-4EDF-90DD-E48A588FE9E1}" type="datetime1">
              <a:rPr lang="en-US" smtClean="0"/>
              <a:t>9/14/2025</a:t>
            </a:fld>
            <a:endParaRPr lang="en-US" dirty="0"/>
          </a:p>
        </p:txBody>
      </p:sp>
      <p:sp>
        <p:nvSpPr>
          <p:cNvPr id="5" name="Footer Placeholder 4"/>
          <p:cNvSpPr>
            <a:spLocks noGrp="1"/>
          </p:cNvSpPr>
          <p:nvPr>
            <p:ph type="ftr" sz="quarter" idx="11"/>
          </p:nvPr>
        </p:nvSpPr>
        <p:spPr>
          <a:xfrm>
            <a:off x="581192" y="5951813"/>
            <a:ext cx="6917211" cy="365125"/>
          </a:xfrm>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a:xfrm>
            <a:off x="10558300" y="5956139"/>
            <a:ext cx="1016440" cy="365125"/>
          </a:xfrm>
        </p:spPr>
        <p:txBody>
          <a:bodyPr/>
          <a:lstStyle>
            <a:lvl1pPr>
              <a:defRPr>
                <a:solidFill>
                  <a:schemeClr val="accent1">
                    <a:lumMod val="75000"/>
                    <a:lumOff val="25000"/>
                  </a:schemeClr>
                </a:solidFill>
              </a:defRPr>
            </a:lvl1pPr>
          </a:lstStyle>
          <a:p>
            <a:fld id="{7128DA7F-F6FE-453F-B8BB-1900E7257DA6}" type="slidenum">
              <a:rPr lang="en-US" smtClean="0"/>
              <a:t>‹#›</a:t>
            </a:fld>
            <a:endParaRPr lang="en-US" dirty="0"/>
          </a:p>
        </p:txBody>
      </p:sp>
    </p:spTree>
    <p:extLst>
      <p:ext uri="{BB962C8B-B14F-4D97-AF65-F5344CB8AC3E}">
        <p14:creationId xmlns:p14="http://schemas.microsoft.com/office/powerpoint/2010/main" val="7267998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440285" y="614407"/>
            <a:ext cx="11309339"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1C11933-86B0-441A-B639-BD29FDFEFE70}" type="datetime1">
              <a:rPr lang="en-US" smtClean="0"/>
              <a:t>9/14/2025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32902138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839202"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2" y="675728"/>
            <a:ext cx="2004164" cy="518307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4925" y="675728"/>
            <a:ext cx="7896279" cy="5183073"/>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993674" y="5956139"/>
            <a:ext cx="1328141" cy="365125"/>
          </a:xfrm>
        </p:spPr>
        <p:txBody>
          <a:bodyPr/>
          <a:lstStyle>
            <a:lvl1pPr>
              <a:defRPr>
                <a:solidFill>
                  <a:schemeClr val="accent1">
                    <a:lumMod val="75000"/>
                    <a:lumOff val="25000"/>
                  </a:schemeClr>
                </a:solidFill>
              </a:defRPr>
            </a:lvl1pPr>
          </a:lstStyle>
          <a:p>
            <a:fld id="{74662F02-AFBF-41E7-AC4B-D00C212D7A74}" type="datetime1">
              <a:rPr lang="en-US" smtClean="0"/>
              <a:t>9/14/2025</a:t>
            </a:fld>
            <a:endParaRPr lang="en-US" dirty="0"/>
          </a:p>
        </p:txBody>
      </p:sp>
      <p:sp>
        <p:nvSpPr>
          <p:cNvPr id="5" name="Footer Placeholder 4"/>
          <p:cNvSpPr>
            <a:spLocks noGrp="1"/>
          </p:cNvSpPr>
          <p:nvPr>
            <p:ph type="ftr" sz="quarter" idx="11"/>
          </p:nvPr>
        </p:nvSpPr>
        <p:spPr>
          <a:xfrm>
            <a:off x="774925" y="5951813"/>
            <a:ext cx="7896279" cy="365125"/>
          </a:xfrm>
        </p:spPr>
        <p:txBody>
          <a:bodyPr/>
          <a:lstStyle/>
          <a:p>
            <a:endParaRPr lang="en-US" dirty="0"/>
          </a:p>
        </p:txBody>
      </p:sp>
      <p:sp>
        <p:nvSpPr>
          <p:cNvPr id="6" name="Slide Number Placeholder 5"/>
          <p:cNvSpPr>
            <a:spLocks noGrp="1"/>
          </p:cNvSpPr>
          <p:nvPr>
            <p:ph type="sldNum" sz="quarter" idx="12"/>
          </p:nvPr>
        </p:nvSpPr>
        <p:spPr>
          <a:xfrm>
            <a:off x="10446616" y="5956139"/>
            <a:ext cx="1164195" cy="365125"/>
          </a:xfrm>
        </p:spPr>
        <p:txBody>
          <a:bodyPr/>
          <a:lstStyle>
            <a:lvl1pPr>
              <a:defRPr>
                <a:solidFill>
                  <a:schemeClr val="accent1">
                    <a:lumMod val="75000"/>
                    <a:lumOff val="25000"/>
                  </a:schemeClr>
                </a:solidFill>
              </a:defRPr>
            </a:lvl1pPr>
          </a:lstStyle>
          <a:p>
            <a:fld id="{7128DA7F-F6FE-453F-B8BB-1900E7257DA6}" type="slidenum">
              <a:rPr lang="en-US" smtClean="0"/>
              <a:t>‹#›</a:t>
            </a:fld>
            <a:endParaRPr lang="en-US" dirty="0"/>
          </a:p>
        </p:txBody>
      </p:sp>
    </p:spTree>
    <p:extLst>
      <p:ext uri="{BB962C8B-B14F-4D97-AF65-F5344CB8AC3E}">
        <p14:creationId xmlns:p14="http://schemas.microsoft.com/office/powerpoint/2010/main" val="37293319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5" y="614407"/>
            <a:ext cx="11309339"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Content Placeholder 2"/>
          <p:cNvSpPr>
            <a:spLocks noGrp="1"/>
          </p:cNvSpPr>
          <p:nvPr>
            <p:ph idx="1"/>
          </p:nvPr>
        </p:nvSpPr>
        <p:spPr>
          <a:xfrm>
            <a:off x="581194" y="2180498"/>
            <a:ext cx="11029615" cy="36783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F466308-2A9A-43A3-8189-DAED754C8691}" type="datetime1">
              <a:rPr lang="en-US" smtClean="0"/>
              <a:t>9/14/2025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558301" y="5956139"/>
            <a:ext cx="1052508" cy="365125"/>
          </a:xfrm>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40489350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8" y="5141976"/>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4" y="3043912"/>
            <a:ext cx="11029615" cy="1497507"/>
          </a:xfrm>
        </p:spPr>
        <p:txBody>
          <a:bodyPr anchor="b">
            <a:normAutofit/>
          </a:bodyPr>
          <a:lstStyle>
            <a:lvl1pPr algn="l">
              <a:defRPr sz="3600" b="0" cap="all">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4" y="4541417"/>
            <a:ext cx="11029615" cy="600556"/>
          </a:xfrm>
        </p:spPr>
        <p:txBody>
          <a:bodyPr anchor="t">
            <a:normAutofit/>
          </a:bodyPr>
          <a:lstStyle>
            <a:lvl1pPr marL="0" indent="0" algn="l">
              <a:buNone/>
              <a:defRPr sz="1800" cap="all">
                <a:solidFill>
                  <a:schemeClr val="accent2"/>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FC51178D-1D9D-49FF-BA4D-77D5F3F2ABE7}" type="datetime1">
              <a:rPr lang="en-US" smtClean="0"/>
              <a:t>9/14/2025</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7128DA7F-F6FE-453F-B8BB-1900E7257DA6}" type="slidenum">
              <a:rPr lang="en-US" smtClean="0"/>
              <a:t>‹#›</a:t>
            </a:fld>
            <a:endParaRPr lang="en-US" dirty="0"/>
          </a:p>
        </p:txBody>
      </p:sp>
    </p:spTree>
    <p:extLst>
      <p:ext uri="{BB962C8B-B14F-4D97-AF65-F5344CB8AC3E}">
        <p14:creationId xmlns:p14="http://schemas.microsoft.com/office/powerpoint/2010/main" val="27209607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5983" y="606556"/>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4" y="2228004"/>
            <a:ext cx="5422391"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8417" y="2228004"/>
            <a:ext cx="5422392"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A73D5F-7352-4D75-84BB-BEEE96694360}" type="datetime1">
              <a:rPr lang="en-US" smtClean="0"/>
              <a:t>9/14/2025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29665417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445983" y="606556"/>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887220" y="2250894"/>
            <a:ext cx="5087075" cy="536005"/>
          </a:xfrm>
        </p:spPr>
        <p:txBody>
          <a:bodyPr anchor="b">
            <a:noAutofit/>
          </a:bodyPr>
          <a:lstStyle>
            <a:lvl1pPr marL="0" indent="0">
              <a:buNone/>
              <a:defRPr sz="2200" b="0">
                <a:solidFill>
                  <a:schemeClr val="accent2"/>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5" y="2926054"/>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3737" y="2250894"/>
            <a:ext cx="5087073" cy="553373"/>
          </a:xfrm>
        </p:spPr>
        <p:txBody>
          <a:bodyPr anchor="b">
            <a:noAutofit/>
          </a:bodyPr>
          <a:lstStyle>
            <a:lvl1pPr marL="0" indent="0">
              <a:buNone/>
              <a:defRPr sz="2200" b="0">
                <a:solidFill>
                  <a:schemeClr val="accent2"/>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710" y="2926054"/>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3AEC2FA-EF00-4A47-8C60-11D9B66273AB}" type="datetime1">
              <a:rPr lang="en-US" smtClean="0"/>
              <a:t>9/14/2025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34816264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7" name="Rectangle 6"/>
          <p:cNvSpPr>
            <a:spLocks noChangeAspect="1"/>
          </p:cNvSpPr>
          <p:nvPr/>
        </p:nvSpPr>
        <p:spPr>
          <a:xfrm>
            <a:off x="440683" y="606556"/>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5" y="729658"/>
            <a:ext cx="11029616" cy="988332"/>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9C03762-E4E4-41FB-87AC-4875A8A25370}" type="datetime1">
              <a:rPr lang="en-US" smtClean="0"/>
              <a:t>9/14/2025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4630672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63153EE-997E-48D6-BC05-B28D307B015C}" type="datetime1">
              <a:rPr lang="en-US" smtClean="0"/>
              <a:t>9/14/2025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1216849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n-US"/>
              <a:t>Click to edit Master title style</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740824" y="5262298"/>
            <a:ext cx="5869987" cy="689515"/>
          </a:xfrm>
        </p:spPr>
        <p:txBody>
          <a:bodyPr anchor="ctr">
            <a:normAutofit/>
          </a:bodyPr>
          <a:lstStyle>
            <a:lvl1pPr marL="0" indent="0" algn="r">
              <a:buNone/>
              <a:defRPr sz="1100">
                <a:solidFill>
                  <a:schemeClr val="bg1"/>
                </a:solidFill>
              </a:defRPr>
            </a:lvl1pPr>
            <a:lvl2pPr marL="457189" indent="0">
              <a:buNone/>
              <a:defRPr sz="11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E67CB83A-8CDA-4EB5-9F88-80628B7C644C}" type="datetime1">
              <a:rPr lang="en-US" smtClean="0"/>
              <a:t>9/14/2025</a:t>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7128DA7F-F6FE-453F-B8BB-1900E7257DA6}" type="slidenum">
              <a:rPr lang="en-US" smtClean="0"/>
              <a:t>‹#›</a:t>
            </a:fld>
            <a:endParaRPr lang="en-US" dirty="0"/>
          </a:p>
        </p:txBody>
      </p:sp>
    </p:spTree>
    <p:extLst>
      <p:ext uri="{BB962C8B-B14F-4D97-AF65-F5344CB8AC3E}">
        <p14:creationId xmlns:p14="http://schemas.microsoft.com/office/powerpoint/2010/main" val="23991122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189" indent="0">
              <a:buNone/>
              <a:defRPr sz="1600"/>
            </a:lvl2pPr>
            <a:lvl3pPr marL="914377" indent="0">
              <a:buNone/>
              <a:defRPr sz="1600"/>
            </a:lvl3pPr>
            <a:lvl4pPr marL="1371566" indent="0">
              <a:buNone/>
              <a:defRPr sz="1600"/>
            </a:lvl4pPr>
            <a:lvl5pPr marL="1828754" indent="0">
              <a:buNone/>
              <a:defRPr sz="1600"/>
            </a:lvl5pPr>
            <a:lvl6pPr marL="2285943" indent="0">
              <a:buNone/>
              <a:defRPr sz="1600"/>
            </a:lvl6pPr>
            <a:lvl7pPr marL="2743131" indent="0">
              <a:buNone/>
              <a:defRPr sz="1600"/>
            </a:lvl7pPr>
            <a:lvl8pPr marL="3200320" indent="0">
              <a:buNone/>
              <a:defRPr sz="1600"/>
            </a:lvl8pPr>
            <a:lvl9pPr marL="3657509" indent="0">
              <a:buNone/>
              <a:defRPr sz="1600"/>
            </a:lvl9pPr>
          </a:lstStyle>
          <a:p>
            <a:r>
              <a:rPr lang="en-US" dirty="0"/>
              <a:t>Click icon to add picture</a:t>
            </a:r>
          </a:p>
        </p:txBody>
      </p:sp>
      <p:sp>
        <p:nvSpPr>
          <p:cNvPr id="4" name="Text Placeholder 3"/>
          <p:cNvSpPr>
            <a:spLocks noGrp="1"/>
          </p:cNvSpPr>
          <p:nvPr>
            <p:ph type="body" sz="half" idx="2"/>
          </p:nvPr>
        </p:nvSpPr>
        <p:spPr>
          <a:xfrm>
            <a:off x="581193" y="5260129"/>
            <a:ext cx="11029617" cy="598671"/>
          </a:xfrm>
        </p:spPr>
        <p:txBody>
          <a:bodyPr>
            <a:normAutofit/>
          </a:bodyPr>
          <a:lstStyle>
            <a:lvl1pPr marL="0" indent="0">
              <a:buNone/>
              <a:defRPr sz="12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2FEB533-51F5-4A09-A69B-BDA5FA92A366}" type="datetime1">
              <a:rPr lang="en-US" smtClean="0"/>
              <a:t>9/14/2025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33420735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05953" y="5956139"/>
            <a:ext cx="2844799" cy="365125"/>
          </a:xfrm>
          <a:prstGeom prst="rect">
            <a:avLst/>
          </a:prstGeom>
        </p:spPr>
        <p:txBody>
          <a:bodyPr vert="horz" lIns="91440" tIns="45720" rIns="91440" bIns="45720" rtlCol="0" anchor="ctr"/>
          <a:lstStyle>
            <a:lvl1pPr algn="r">
              <a:defRPr sz="900">
                <a:solidFill>
                  <a:schemeClr val="accent2"/>
                </a:solidFill>
              </a:defRPr>
            </a:lvl1pPr>
          </a:lstStyle>
          <a:p>
            <a:fld id="{64819377-49A4-4FAF-9376-1B9935A96765}" type="datetime1">
              <a:rPr lang="en-US" smtClean="0"/>
              <a:t>9/14/2025</a:t>
            </a:fld>
            <a:endParaRPr lang="en-US" dirty="0"/>
          </a:p>
        </p:txBody>
      </p:sp>
      <p:sp>
        <p:nvSpPr>
          <p:cNvPr id="5" name="Footer Placeholder 4"/>
          <p:cNvSpPr>
            <a:spLocks noGrp="1"/>
          </p:cNvSpPr>
          <p:nvPr>
            <p:ph type="ftr" sz="quarter" idx="3"/>
          </p:nvPr>
        </p:nvSpPr>
        <p:spPr>
          <a:xfrm>
            <a:off x="581192" y="5951813"/>
            <a:ext cx="6917211"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dirty="0"/>
          </a:p>
        </p:txBody>
      </p:sp>
      <p:sp>
        <p:nvSpPr>
          <p:cNvPr id="6" name="Slide Number Placeholder 5"/>
          <p:cNvSpPr>
            <a:spLocks noGrp="1"/>
          </p:cNvSpPr>
          <p:nvPr>
            <p:ph type="sldNum" sz="quarter" idx="4"/>
          </p:nvPr>
        </p:nvSpPr>
        <p:spPr>
          <a:xfrm>
            <a:off x="10558301" y="5956139"/>
            <a:ext cx="1052511" cy="365125"/>
          </a:xfrm>
          <a:prstGeom prst="rect">
            <a:avLst/>
          </a:prstGeom>
        </p:spPr>
        <p:txBody>
          <a:bodyPr vert="horz" lIns="91440" tIns="45720" rIns="91440" bIns="45720" rtlCol="0" anchor="ctr"/>
          <a:lstStyle>
            <a:lvl1pPr algn="r">
              <a:defRPr sz="900">
                <a:solidFill>
                  <a:schemeClr val="accent2"/>
                </a:solidFill>
              </a:defRPr>
            </a:lvl1pPr>
          </a:lstStyle>
          <a:p>
            <a:fld id="{7128DA7F-F6FE-453F-B8BB-1900E7257DA6}" type="slidenum">
              <a:rPr lang="en-US" smtClean="0"/>
              <a:t>‹#›</a:t>
            </a:fld>
            <a:endParaRPr lang="en-US" dirty="0"/>
          </a:p>
        </p:txBody>
      </p:sp>
      <p:sp>
        <p:nvSpPr>
          <p:cNvPr id="9" name="Rectangle 8"/>
          <p:cNvSpPr/>
          <p:nvPr/>
        </p:nvSpPr>
        <p:spPr>
          <a:xfrm>
            <a:off x="446535"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1"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45226655"/>
      </p:ext>
    </p:extLst>
  </p:cSld>
  <p:clrMap bg1="lt1" tx1="dk1" bg2="lt2" tx2="dk2" accent1="accent1" accent2="accent2" accent3="accent3" accent4="accent4" accent5="accent5" accent6="accent6" hlink="hlink" folHlink="folHlink"/>
  <p:sldLayoutIdLst>
    <p:sldLayoutId id="2147483828" r:id="rId1"/>
    <p:sldLayoutId id="2147483829" r:id="rId2"/>
    <p:sldLayoutId id="2147483830" r:id="rId3"/>
    <p:sldLayoutId id="2147483831" r:id="rId4"/>
    <p:sldLayoutId id="2147483832" r:id="rId5"/>
    <p:sldLayoutId id="2147483833" r:id="rId6"/>
    <p:sldLayoutId id="2147483834" r:id="rId7"/>
    <p:sldLayoutId id="2147483835" r:id="rId8"/>
    <p:sldLayoutId id="2147483836" r:id="rId9"/>
    <p:sldLayoutId id="2147483837" r:id="rId10"/>
    <p:sldLayoutId id="2147483838" r:id="rId11"/>
  </p:sldLayoutIdLst>
  <p:hf hdr="0" ftr="0" dt="0"/>
  <p:txStyles>
    <p:titleStyle>
      <a:lvl1pPr algn="l" defTabSz="457189"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5992" indent="-305992"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29984" indent="-305992"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899978" indent="-269993"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1969" indent="-2339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1960" indent="-2339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899953"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199945"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499938"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799930"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189" rtl="0" eaLnBrk="1" latinLnBrk="0" hangingPunct="1">
        <a:defRPr sz="1800" kern="1200">
          <a:solidFill>
            <a:schemeClr val="tx1"/>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7"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1"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3" name="Rectangle 46">
            <a:extLst>
              <a:ext uri="{FF2B5EF4-FFF2-40B4-BE49-F238E27FC236}">
                <a16:creationId xmlns:a16="http://schemas.microsoft.com/office/drawing/2014/main" id="{4B526CBF-0AA4-49A9-B305-EE0AF3AF6D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9" name="Graphic 6">
            <a:extLst>
              <a:ext uri="{FF2B5EF4-FFF2-40B4-BE49-F238E27FC236}">
                <a16:creationId xmlns:a16="http://schemas.microsoft.com/office/drawing/2014/main" id="{D0C97962-9B04-4057-B188-11149357C5A9}"/>
              </a:ext>
            </a:extLst>
          </p:cNvPr>
          <p:cNvPicPr>
            <a:picLocks noChangeAspect="1"/>
          </p:cNvPicPr>
          <p:nvPr/>
        </p:nvPicPr>
        <p:blipFill rotWithShape="1">
          <a:blip r:embed="rId3">
            <a:extLst>
              <a:ext uri="{28A0092B-C50C-407E-A947-70E740481C1C}">
                <a14:useLocalDpi xmlns:a14="http://schemas.microsoft.com/office/drawing/2010/main" val="0"/>
              </a:ext>
            </a:extLst>
          </a:blip>
          <a:srcRect t="20410" r="9091"/>
          <a:stretch/>
        </p:blipFill>
        <p:spPr>
          <a:xfrm>
            <a:off x="21" y="10"/>
            <a:ext cx="12191980" cy="6857991"/>
          </a:xfrm>
          <a:prstGeom prst="rect">
            <a:avLst/>
          </a:prstGeom>
        </p:spPr>
      </p:pic>
      <p:grpSp>
        <p:nvGrpSpPr>
          <p:cNvPr id="54" name="Group 48">
            <a:extLst>
              <a:ext uri="{FF2B5EF4-FFF2-40B4-BE49-F238E27FC236}">
                <a16:creationId xmlns:a16="http://schemas.microsoft.com/office/drawing/2014/main" id="{CC8B5139-02E6-4DEA-9CCE-962CAF0AFBA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38068" y="457201"/>
            <a:ext cx="3703320" cy="5935132"/>
            <a:chOff x="438068" y="457200"/>
            <a:chExt cx="3703320" cy="5935132"/>
          </a:xfrm>
        </p:grpSpPr>
        <p:sp>
          <p:nvSpPr>
            <p:cNvPr id="50" name="Rectangle 49">
              <a:extLst>
                <a:ext uri="{FF2B5EF4-FFF2-40B4-BE49-F238E27FC236}">
                  <a16:creationId xmlns:a16="http://schemas.microsoft.com/office/drawing/2014/main" id="{C0470BC0-AB0D-4A03-B4F1-5DDA9A31C1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618067"/>
              <a:ext cx="3702134" cy="5774265"/>
            </a:xfrm>
            <a:prstGeom prst="rect">
              <a:avLst/>
            </a:prstGeom>
            <a:solidFill>
              <a:schemeClr val="accent1">
                <a:alpha val="97000"/>
              </a:schemeClr>
            </a:solidFill>
            <a:ln w="6350" cmpd="sng">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55" name="Rectangle 50">
              <a:extLst>
                <a:ext uri="{FF2B5EF4-FFF2-40B4-BE49-F238E27FC236}">
                  <a16:creationId xmlns:a16="http://schemas.microsoft.com/office/drawing/2014/main" id="{724A08B2-EC2C-4641-81BE-FE8B068BE1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grpSp>
      <p:sp>
        <p:nvSpPr>
          <p:cNvPr id="2" name="Title 1">
            <a:extLst>
              <a:ext uri="{FF2B5EF4-FFF2-40B4-BE49-F238E27FC236}">
                <a16:creationId xmlns:a16="http://schemas.microsoft.com/office/drawing/2014/main" id="{BD45297A-70E3-4F5C-AA43-1D8C6B3C1737}"/>
              </a:ext>
            </a:extLst>
          </p:cNvPr>
          <p:cNvSpPr>
            <a:spLocks noGrp="1"/>
          </p:cNvSpPr>
          <p:nvPr>
            <p:ph type="ctrTitle"/>
          </p:nvPr>
        </p:nvSpPr>
        <p:spPr>
          <a:xfrm>
            <a:off x="584201" y="2142069"/>
            <a:ext cx="3412067" cy="2971801"/>
          </a:xfrm>
        </p:spPr>
        <p:txBody>
          <a:bodyPr>
            <a:normAutofit/>
          </a:bodyPr>
          <a:lstStyle/>
          <a:p>
            <a:pPr>
              <a:lnSpc>
                <a:spcPct val="90000"/>
              </a:lnSpc>
            </a:pPr>
            <a:r>
              <a:rPr lang="en-US" sz="2800" dirty="0">
                <a:solidFill>
                  <a:srgbClr val="FFFFFF"/>
                </a:solidFill>
              </a:rPr>
              <a:t>Company Law (LC2008C)</a:t>
            </a:r>
            <a:br>
              <a:rPr lang="en-US" sz="2800">
                <a:solidFill>
                  <a:srgbClr val="FFFFFF"/>
                </a:solidFill>
              </a:rPr>
            </a:br>
            <a:r>
              <a:rPr lang="en-US" sz="2800">
                <a:solidFill>
                  <a:srgbClr val="FFFFFF"/>
                </a:solidFill>
              </a:rPr>
              <a:t>8. </a:t>
            </a:r>
            <a:r>
              <a:rPr lang="en-US" sz="2800" dirty="0">
                <a:solidFill>
                  <a:srgbClr val="FFFFFF"/>
                </a:solidFill>
              </a:rPr>
              <a:t>Corporate constitution and membership (PART II)</a:t>
            </a:r>
          </a:p>
        </p:txBody>
      </p:sp>
      <p:sp>
        <p:nvSpPr>
          <p:cNvPr id="3" name="Subtitle 2">
            <a:extLst>
              <a:ext uri="{FF2B5EF4-FFF2-40B4-BE49-F238E27FC236}">
                <a16:creationId xmlns:a16="http://schemas.microsoft.com/office/drawing/2014/main" id="{B4F399D7-8786-400E-A7D4-C11F30DD6F1A}"/>
              </a:ext>
            </a:extLst>
          </p:cNvPr>
          <p:cNvSpPr>
            <a:spLocks noGrp="1"/>
          </p:cNvSpPr>
          <p:nvPr>
            <p:ph type="subTitle" idx="1"/>
          </p:nvPr>
        </p:nvSpPr>
        <p:spPr>
          <a:xfrm>
            <a:off x="584201" y="5145514"/>
            <a:ext cx="3412067" cy="738820"/>
          </a:xfrm>
        </p:spPr>
        <p:txBody>
          <a:bodyPr>
            <a:normAutofit/>
          </a:bodyPr>
          <a:lstStyle/>
          <a:p>
            <a:pPr>
              <a:lnSpc>
                <a:spcPct val="90000"/>
              </a:lnSpc>
            </a:pPr>
            <a:r>
              <a:rPr lang="en-US" sz="1000" dirty="0">
                <a:solidFill>
                  <a:srgbClr val="EBEBEB"/>
                </a:solidFill>
              </a:rPr>
              <a:t>LC2008C</a:t>
            </a:r>
          </a:p>
          <a:p>
            <a:pPr>
              <a:lnSpc>
                <a:spcPct val="90000"/>
              </a:lnSpc>
            </a:pPr>
            <a:r>
              <a:rPr lang="en-US" sz="1000" cap="none" dirty="0">
                <a:solidFill>
                  <a:srgbClr val="EBEBEB"/>
                </a:solidFill>
              </a:rPr>
              <a:t>Kenneth Khoo</a:t>
            </a:r>
          </a:p>
          <a:p>
            <a:pPr>
              <a:lnSpc>
                <a:spcPct val="90000"/>
              </a:lnSpc>
            </a:pPr>
            <a:r>
              <a:rPr lang="en-US" sz="1000" cap="none" dirty="0">
                <a:solidFill>
                  <a:srgbClr val="EBEBEB"/>
                </a:solidFill>
              </a:rPr>
              <a:t>kenneth.khoo@nus.edu.sg</a:t>
            </a:r>
          </a:p>
        </p:txBody>
      </p:sp>
      <p:sp>
        <p:nvSpPr>
          <p:cNvPr id="4" name="Slide Number Placeholder 3">
            <a:extLst>
              <a:ext uri="{FF2B5EF4-FFF2-40B4-BE49-F238E27FC236}">
                <a16:creationId xmlns:a16="http://schemas.microsoft.com/office/drawing/2014/main" id="{E99180A0-7C01-47B5-8308-3D0F8B7C101C}"/>
              </a:ext>
            </a:extLst>
          </p:cNvPr>
          <p:cNvSpPr>
            <a:spLocks noGrp="1"/>
          </p:cNvSpPr>
          <p:nvPr>
            <p:ph type="sldNum" sz="quarter" idx="12"/>
          </p:nvPr>
        </p:nvSpPr>
        <p:spPr/>
        <p:txBody>
          <a:bodyPr/>
          <a:lstStyle/>
          <a:p>
            <a:fld id="{7128DA7F-F6FE-453F-B8BB-1900E7257DA6}" type="slidenum">
              <a:rPr lang="en-US" smtClean="0"/>
              <a:t>1</a:t>
            </a:fld>
            <a:endParaRPr lang="en-US" dirty="0"/>
          </a:p>
        </p:txBody>
      </p:sp>
    </p:spTree>
    <p:extLst>
      <p:ext uri="{BB962C8B-B14F-4D97-AF65-F5344CB8AC3E}">
        <p14:creationId xmlns:p14="http://schemas.microsoft.com/office/powerpoint/2010/main" val="21541499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Altering the constitution: general principles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lvl="0" indent="0">
              <a:buNone/>
            </a:pPr>
            <a:r>
              <a:rPr lang="en-US" sz="2000" b="1" i="1" dirty="0"/>
              <a:t>Russell v Northern Bank Development Corp Ltd </a:t>
            </a:r>
            <a:r>
              <a:rPr lang="en-US" sz="2000" b="1" dirty="0"/>
              <a:t>[1992] 1 WLR 588</a:t>
            </a:r>
          </a:p>
          <a:p>
            <a:r>
              <a:rPr lang="en-US" sz="2000" b="1" dirty="0"/>
              <a:t>Facts: </a:t>
            </a:r>
            <a:r>
              <a:rPr lang="en-US" sz="2000" dirty="0"/>
              <a:t>The plaintiff, together with 2</a:t>
            </a:r>
            <a:r>
              <a:rPr lang="en-US" sz="2000" baseline="30000" dirty="0"/>
              <a:t>nd</a:t>
            </a:r>
            <a:r>
              <a:rPr lang="en-US" sz="2000" dirty="0"/>
              <a:t> to 4</a:t>
            </a:r>
            <a:r>
              <a:rPr lang="en-US" sz="2000" baseline="30000" dirty="0"/>
              <a:t>th</a:t>
            </a:r>
            <a:r>
              <a:rPr lang="en-US" sz="2000" dirty="0"/>
              <a:t> defendants were each allocated 20 shares in a company. Together with the company, the plaintiffs and the defendants thereafter executed a shareholders' agreement whereby they undertook (via a clause), </a:t>
            </a:r>
            <a:r>
              <a:rPr lang="en-US" sz="2000" i="1" dirty="0"/>
              <a:t>inter alia</a:t>
            </a:r>
            <a:r>
              <a:rPr lang="en-US" sz="2000" dirty="0"/>
              <a:t>, that “</a:t>
            </a:r>
            <a:r>
              <a:rPr lang="en-US" sz="2000" i="1" dirty="0"/>
              <a:t>no further share capital shall be created or issued in the company … without the written consent of each of the parties hereto</a:t>
            </a:r>
            <a:r>
              <a:rPr lang="en-US" sz="2000" dirty="0"/>
              <a:t>.” In 1988, notice was given of an extraordinary general meeting to consider a proposal that the share capital of the company be increased. Although the plaintiff had no objections to the proposed amendments, he claimed a declaration as to his rights as he wanted to test the validity of the clause. </a:t>
            </a:r>
          </a:p>
          <a:p>
            <a:endParaRPr lang="en-US" sz="20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10</a:t>
            </a:fld>
            <a:endParaRPr lang="en-US" dirty="0"/>
          </a:p>
        </p:txBody>
      </p:sp>
    </p:spTree>
    <p:extLst>
      <p:ext uri="{BB962C8B-B14F-4D97-AF65-F5344CB8AC3E}">
        <p14:creationId xmlns:p14="http://schemas.microsoft.com/office/powerpoint/2010/main" val="18017351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Altering the constitution: general principles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lvl="0" indent="0">
              <a:buNone/>
            </a:pPr>
            <a:r>
              <a:rPr lang="en-US" sz="2000" b="1" i="1" dirty="0"/>
              <a:t>Russell v Northern Bank Development Corp Ltd </a:t>
            </a:r>
            <a:r>
              <a:rPr lang="en-US" sz="2000" b="1" dirty="0"/>
              <a:t>[1992] 1 WLR 588</a:t>
            </a:r>
          </a:p>
          <a:p>
            <a:r>
              <a:rPr lang="en-US" sz="2000" b="1" dirty="0"/>
              <a:t>Held: </a:t>
            </a:r>
            <a:r>
              <a:rPr lang="en-US" sz="2000" dirty="0"/>
              <a:t>The clause was an unlawful attempt to oust the company’s statutory power to amend its MOA and increase its share capital.</a:t>
            </a:r>
          </a:p>
          <a:p>
            <a:r>
              <a:rPr lang="en-US" sz="2000" dirty="0"/>
              <a:t>However, with regard to the shareholders, the clause was merely an agreement concerning how the shareholders would exercise their votes in a particular situation.</a:t>
            </a:r>
          </a:p>
          <a:p>
            <a:pPr lvl="1"/>
            <a:r>
              <a:rPr lang="en-US" sz="1800" dirty="0"/>
              <a:t>The clause did not purport to bind shareholders </a:t>
            </a:r>
            <a:r>
              <a:rPr lang="en-US" sz="1800" i="1" dirty="0"/>
              <a:t>not party to the agreement</a:t>
            </a:r>
            <a:r>
              <a:rPr lang="en-US" sz="1800" dirty="0"/>
              <a:t>. </a:t>
            </a:r>
          </a:p>
          <a:p>
            <a:pPr lvl="1"/>
            <a:r>
              <a:rPr lang="en-US" sz="1800" dirty="0"/>
              <a:t>Individual shareholders may deal with their own interests (including the right to vote) by contract in such way as they may think fit. </a:t>
            </a:r>
          </a:p>
          <a:p>
            <a:r>
              <a:rPr lang="en-US" sz="2000" dirty="0"/>
              <a:t>An agreement amongst shareholders not to vote in favour of any such amendment is valid and enforceable. Thus, the plaintiff would have been entitled to an injunction against the shareholders party to the agreement. </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11</a:t>
            </a:fld>
            <a:endParaRPr lang="en-US" dirty="0"/>
          </a:p>
        </p:txBody>
      </p:sp>
    </p:spTree>
    <p:extLst>
      <p:ext uri="{BB962C8B-B14F-4D97-AF65-F5344CB8AC3E}">
        <p14:creationId xmlns:p14="http://schemas.microsoft.com/office/powerpoint/2010/main" val="296835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Altering the constitution: general principles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lvl="0" indent="0">
              <a:buNone/>
            </a:pPr>
            <a:r>
              <a:rPr lang="en-US" sz="2400" b="1" i="1" dirty="0"/>
              <a:t>Russell v Northern Bank Development Corp Ltd </a:t>
            </a:r>
            <a:r>
              <a:rPr lang="en-US" sz="2400" b="1" dirty="0"/>
              <a:t>[1992] 1 WLR 588</a:t>
            </a:r>
          </a:p>
          <a:p>
            <a:r>
              <a:rPr lang="en-US" sz="2400" dirty="0"/>
              <a:t>At 593: “My Lords, while a provision in a company's articles which restricts its statutory power to alter those articles is invalid, </a:t>
            </a:r>
            <a:r>
              <a:rPr lang="en-US" sz="2400" b="1" i="1" dirty="0"/>
              <a:t>an agreement dehors the articles between shareholders as to how they shall exercise their voting rights on a resolution to alter the articles is not necessarily so</a:t>
            </a:r>
            <a:r>
              <a:rPr lang="en-US" sz="2400" i="1" dirty="0"/>
              <a:t>.</a:t>
            </a:r>
            <a:r>
              <a:rPr lang="en-US" sz="2000" dirty="0"/>
              <a:t>”</a:t>
            </a:r>
          </a:p>
          <a:p>
            <a:pPr marL="0" indent="0">
              <a:buNone/>
            </a:pPr>
            <a:endParaRPr lang="en-US" sz="20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12</a:t>
            </a:fld>
            <a:endParaRPr lang="en-US" dirty="0"/>
          </a:p>
        </p:txBody>
      </p:sp>
    </p:spTree>
    <p:extLst>
      <p:ext uri="{BB962C8B-B14F-4D97-AF65-F5344CB8AC3E}">
        <p14:creationId xmlns:p14="http://schemas.microsoft.com/office/powerpoint/2010/main" val="39540837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Altering the constitution: general principles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u="sng" dirty="0"/>
              <a:t>Third Party Rights and Amendment Rights</a:t>
            </a:r>
          </a:p>
          <a:p>
            <a:r>
              <a:rPr lang="en-US" sz="2000" dirty="0"/>
              <a:t>Separately, can third party rights prevent a company from altering its constitution?</a:t>
            </a:r>
          </a:p>
          <a:p>
            <a:pPr lvl="1"/>
            <a:r>
              <a:rPr lang="en-US" sz="1800" dirty="0"/>
              <a:t>Example: Company A owes a legal duty to person X to perform Y under an existing contract with X. Can the members of company A amend the constitution in breach of the company’s duty to X?</a:t>
            </a:r>
          </a:p>
          <a:p>
            <a:r>
              <a:rPr lang="en-US" sz="2000" dirty="0"/>
              <a:t>Ans</a:t>
            </a:r>
            <a:r>
              <a:rPr lang="en-US" sz="2000"/>
              <a:t>: Yes, </a:t>
            </a:r>
            <a:r>
              <a:rPr lang="en-US" sz="2000" dirty="0"/>
              <a:t>but the company may be liable for damages due to the breach of the pre-existing obligation vis-à-vis the third party.</a:t>
            </a:r>
          </a:p>
          <a:p>
            <a:r>
              <a:rPr lang="en-US" sz="2000" dirty="0"/>
              <a:t>This principle is illustrated by the case of </a:t>
            </a:r>
            <a:r>
              <a:rPr lang="en-US" sz="2000" i="1" dirty="0"/>
              <a:t>Southern Foundries (1926) Ltd v Shirlaw </a:t>
            </a:r>
            <a:r>
              <a:rPr lang="en-US" sz="2000" dirty="0"/>
              <a:t>[1940] AC 701.</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13</a:t>
            </a:fld>
            <a:endParaRPr lang="en-US" dirty="0"/>
          </a:p>
        </p:txBody>
      </p:sp>
    </p:spTree>
    <p:extLst>
      <p:ext uri="{BB962C8B-B14F-4D97-AF65-F5344CB8AC3E}">
        <p14:creationId xmlns:p14="http://schemas.microsoft.com/office/powerpoint/2010/main" val="25465881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Altering the constitution: general principles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lvl="0" indent="0">
              <a:buNone/>
            </a:pPr>
            <a:r>
              <a:rPr lang="en-US" sz="2000" b="1" i="1" dirty="0"/>
              <a:t>Southern Foundries (1926) Ltd v Shirlaw </a:t>
            </a:r>
            <a:r>
              <a:rPr lang="en-US" sz="2000" b="1" dirty="0"/>
              <a:t>[1940] AC 701</a:t>
            </a:r>
          </a:p>
          <a:p>
            <a:r>
              <a:rPr lang="en-US" sz="2000" b="1" dirty="0"/>
              <a:t>Facts: </a:t>
            </a:r>
            <a:r>
              <a:rPr lang="en-US" sz="2000" dirty="0"/>
              <a:t>A company (Southern) had appointed S as its managing director for a term of ten years. Its AOA provided that a person could only hold office as managing director if he was also a director of Southern. If that person ceased to be a director, he would also cease to be a managing director. The AOA also empowered Southern (in this case, acting through an organ) to remove a director, </a:t>
            </a:r>
            <a:r>
              <a:rPr lang="en-US" sz="2000" i="1" dirty="0"/>
              <a:t>but this power was subject to any agreement between S and Southern</a:t>
            </a:r>
            <a:r>
              <a:rPr lang="en-US" sz="2000" dirty="0"/>
              <a:t>. Subsequently, Southern was taken over by another company, Federated, and Southern’s articles were amended to allow Federated to remove any of Southern’s directors. S sued Southern for breach of contract and Federated for inducing this breach.</a:t>
            </a:r>
          </a:p>
          <a:p>
            <a:endParaRPr lang="en-US" sz="20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14</a:t>
            </a:fld>
            <a:endParaRPr lang="en-US" dirty="0"/>
          </a:p>
        </p:txBody>
      </p:sp>
    </p:spTree>
    <p:extLst>
      <p:ext uri="{BB962C8B-B14F-4D97-AF65-F5344CB8AC3E}">
        <p14:creationId xmlns:p14="http://schemas.microsoft.com/office/powerpoint/2010/main" val="986363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Altering the constitution: general principles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lvl="0" indent="0">
              <a:buNone/>
            </a:pPr>
            <a:r>
              <a:rPr lang="en-US" sz="2000" b="1" i="1" dirty="0"/>
              <a:t>Southern Foundries (1926) Ltd v Shirlaw </a:t>
            </a:r>
            <a:r>
              <a:rPr lang="en-US" sz="2000" b="1" dirty="0"/>
              <a:t>[1940] AC 701</a:t>
            </a:r>
          </a:p>
          <a:p>
            <a:r>
              <a:rPr lang="en-US" sz="2000" b="1" dirty="0"/>
              <a:t>Held: </a:t>
            </a:r>
            <a:r>
              <a:rPr lang="en-US" sz="2000" dirty="0"/>
              <a:t>The House of Lords held that even though Southern was free to amend its articles, it remained bound by the contract with S, which was breached upon its premature termination.</a:t>
            </a:r>
          </a:p>
          <a:p>
            <a:r>
              <a:rPr lang="en-US" sz="2000" dirty="0"/>
              <a:t>The altered constitution could not, therefore be relied upon to justify the breach of a pre-existing obligation. </a:t>
            </a:r>
          </a:p>
          <a:p>
            <a:r>
              <a:rPr lang="en-US" sz="2000" dirty="0"/>
              <a:t>Per Lord Potter: “Nor can an injunction be granted to prevent the adoption of the new Articles and in that sense they are binding on all and sundry, but for the company to act upon them will nonetheless render it liable in damages if such action is contrary to the previous engagements of the company.”</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15</a:t>
            </a:fld>
            <a:endParaRPr lang="en-US" dirty="0"/>
          </a:p>
        </p:txBody>
      </p:sp>
    </p:spTree>
    <p:extLst>
      <p:ext uri="{BB962C8B-B14F-4D97-AF65-F5344CB8AC3E}">
        <p14:creationId xmlns:p14="http://schemas.microsoft.com/office/powerpoint/2010/main" val="649479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solidFill>
                  <a:srgbClr val="FFFFFF"/>
                </a:solidFill>
              </a:rPr>
              <a:t>Altering the constitution: restraints on alteration</a:t>
            </a:r>
            <a:endParaRPr lang="en-US" dirty="0"/>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Beyond these concerns (i.e. whether shareholders can “contract around” constitutional amendment rights and whether constitutional amendments may be subject to third party rights) concerning a given alteration of a company’s constitution, we are also concerned with more explicit limitations/restraints on alteration.</a:t>
            </a:r>
          </a:p>
          <a:p>
            <a:r>
              <a:rPr lang="en-US" sz="2000" dirty="0"/>
              <a:t>The most prominent restraint on alterations of the corporate constitution is that of the existence of “Entrenching Provisions”, which will be considered next.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16</a:t>
            </a:fld>
            <a:endParaRPr lang="en-US" dirty="0"/>
          </a:p>
        </p:txBody>
      </p:sp>
    </p:spTree>
    <p:extLst>
      <p:ext uri="{BB962C8B-B14F-4D97-AF65-F5344CB8AC3E}">
        <p14:creationId xmlns:p14="http://schemas.microsoft.com/office/powerpoint/2010/main" val="17813466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solidFill>
                  <a:srgbClr val="FFFFFF"/>
                </a:solidFill>
              </a:rPr>
              <a:t>Altering the constitution: entrenching provisions</a:t>
            </a:r>
            <a:endParaRPr lang="en-US" dirty="0"/>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u="sng" dirty="0"/>
              <a:t>Entrenching Provisions</a:t>
            </a:r>
          </a:p>
          <a:p>
            <a:r>
              <a:rPr lang="en-US" sz="2000" dirty="0"/>
              <a:t>Recall: At common law, a company cannot (either by its constitution or by ordinary contracting) fetter its power to amend the constitution.</a:t>
            </a:r>
          </a:p>
          <a:p>
            <a:r>
              <a:rPr lang="en-US" sz="2000" dirty="0"/>
              <a:t>However, this restriction is qualified by statute, which raises the possibility of “entrenching provisions”.</a:t>
            </a:r>
          </a:p>
          <a:p>
            <a:r>
              <a:rPr lang="en-US" sz="2000" dirty="0"/>
              <a:t>s 26A(1) states that “An entrenching provision may… be included in the constitution with which a company is formed; and... at any time be inserted in the constitution of a company only if all the members of the company agree.”</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17</a:t>
            </a:fld>
            <a:endParaRPr lang="en-US" dirty="0"/>
          </a:p>
        </p:txBody>
      </p:sp>
    </p:spTree>
    <p:extLst>
      <p:ext uri="{BB962C8B-B14F-4D97-AF65-F5344CB8AC3E}">
        <p14:creationId xmlns:p14="http://schemas.microsoft.com/office/powerpoint/2010/main" val="22471261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solidFill>
                  <a:srgbClr val="FFFFFF"/>
                </a:solidFill>
              </a:rPr>
              <a:t>Altering the constitution: entrenching provisions</a:t>
            </a:r>
            <a:endParaRPr lang="en-US" dirty="0"/>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u="sng" dirty="0"/>
              <a:t>Entrenching Provisions</a:t>
            </a:r>
          </a:p>
          <a:p>
            <a:r>
              <a:rPr lang="en-US" sz="2000" dirty="0"/>
              <a:t>What is an entrenching provision?</a:t>
            </a:r>
          </a:p>
          <a:p>
            <a:r>
              <a:rPr lang="en-US" sz="2000" dirty="0"/>
              <a:t>s 26A(4) states that “In this section, “entrenching provision” means a provision of the constitution of a company </a:t>
            </a:r>
            <a:r>
              <a:rPr lang="en-US" sz="2000" b="1" i="1" dirty="0"/>
              <a:t>to the effect that other specified provisions of the constitution — (a) may not be altered in the manner provided by this Act; or (b) may not be so altered except — (i) by a resolution passed by a specified majority greater than 75% (the minimum majority required by this Act for a special resolution); or (ii) where other specified conditions are met</a:t>
            </a:r>
            <a:r>
              <a:rPr lang="en-US" sz="2000" dirty="0"/>
              <a:t>.”</a:t>
            </a:r>
          </a:p>
          <a:p>
            <a:r>
              <a:rPr lang="en-US" sz="2000" dirty="0"/>
              <a:t>Thus, an entrenching provision plays an auxiliary role in “entrenching” other provisions by specifying the conditions required for amendment of those other provisions.</a:t>
            </a:r>
          </a:p>
          <a:p>
            <a:pPr lvl="1"/>
            <a:r>
              <a:rPr lang="en-US" sz="1800" dirty="0"/>
              <a:t>For e.g. Clause 4 of the Constitution specifies the appointment of Joseph (who is a member) as Chairman of the Board.</a:t>
            </a:r>
          </a:p>
          <a:p>
            <a:pPr lvl="1"/>
            <a:r>
              <a:rPr lang="en-US" sz="1800" dirty="0"/>
              <a:t>An entrenching provision (e.g. Clause 5) may suggest that Clause 4 cannot be amended or altered except where all members of the company agree to do so (i.e. where there is unanimous consent).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18</a:t>
            </a:fld>
            <a:endParaRPr lang="en-US" dirty="0"/>
          </a:p>
        </p:txBody>
      </p:sp>
    </p:spTree>
    <p:extLst>
      <p:ext uri="{BB962C8B-B14F-4D97-AF65-F5344CB8AC3E}">
        <p14:creationId xmlns:p14="http://schemas.microsoft.com/office/powerpoint/2010/main" val="30291346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solidFill>
                  <a:srgbClr val="FFFFFF"/>
                </a:solidFill>
              </a:rPr>
              <a:t>Altering the constitution: entrenching provisions</a:t>
            </a:r>
            <a:endParaRPr lang="en-US" dirty="0"/>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u="sng" dirty="0"/>
              <a:t>Entrenching Provisions</a:t>
            </a:r>
          </a:p>
          <a:p>
            <a:r>
              <a:rPr lang="en-US" sz="2000" dirty="0"/>
              <a:t>Finally, s 26A(2) states that “(2) An entrenching provision </a:t>
            </a:r>
            <a:r>
              <a:rPr lang="en-US" sz="2000" b="1" i="1" dirty="0"/>
              <a:t>may be removed or altered only if all the members of the company agree</a:t>
            </a:r>
            <a:r>
              <a:rPr lang="en-US" sz="2000" dirty="0"/>
              <a:t>.”</a:t>
            </a:r>
          </a:p>
          <a:p>
            <a:pPr lvl="1"/>
            <a:r>
              <a:rPr lang="en-US" sz="1800" dirty="0"/>
              <a:t>This prevents the members of the company from removing the entrenching provision (in the above example, Clause 5) via a special resolution, before amending Clause 4 (since it is no longer “entrenched”).</a:t>
            </a:r>
          </a:p>
          <a:p>
            <a:r>
              <a:rPr lang="en-US" sz="2000" dirty="0"/>
              <a:t>Furthermore, s 26(1A) states that “[the mode of amending constitutions via special resolutions] </a:t>
            </a:r>
            <a:r>
              <a:rPr lang="en-US" sz="2000" b="1" i="1" dirty="0"/>
              <a:t>is subject to section 26A </a:t>
            </a:r>
            <a:r>
              <a:rPr lang="en-US" sz="2000" dirty="0"/>
              <a:t>and to any provision included in the constitution of a company in accordance with that section.”</a:t>
            </a:r>
          </a:p>
          <a:p>
            <a:r>
              <a:rPr lang="en-US" sz="2000" dirty="0"/>
              <a:t>Useful tool in arsenal to protect minority member interests.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19</a:t>
            </a:fld>
            <a:endParaRPr lang="en-US" dirty="0"/>
          </a:p>
        </p:txBody>
      </p:sp>
    </p:spTree>
    <p:extLst>
      <p:ext uri="{BB962C8B-B14F-4D97-AF65-F5344CB8AC3E}">
        <p14:creationId xmlns:p14="http://schemas.microsoft.com/office/powerpoint/2010/main" val="24818492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581192" y="702156"/>
            <a:ext cx="11029616" cy="1013800"/>
          </a:xfrm>
        </p:spPr>
        <p:txBody>
          <a:bodyPr>
            <a:normAutofit/>
          </a:bodyPr>
          <a:lstStyle/>
          <a:p>
            <a:r>
              <a:rPr lang="en-US" dirty="0"/>
              <a:t>Corporate constitution and membership</a:t>
            </a:r>
          </a:p>
        </p:txBody>
      </p:sp>
      <p:sp>
        <p:nvSpPr>
          <p:cNvPr id="11" name="Rectangle 10">
            <a:extLst>
              <a:ext uri="{FF2B5EF4-FFF2-40B4-BE49-F238E27FC236}">
                <a16:creationId xmlns:a16="http://schemas.microsoft.com/office/drawing/2014/main" id="{FF48D04A-B18A-4669-86FA-1F7C104C46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2180496"/>
            <a:ext cx="5404639" cy="4045683"/>
          </a:xfrm>
          <a:prstGeom prst="rect">
            <a:avLst/>
          </a:prstGeom>
          <a:no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descr="A picture containing drawing&#10;&#10;Description automatically generated">
            <a:extLst>
              <a:ext uri="{FF2B5EF4-FFF2-40B4-BE49-F238E27FC236}">
                <a16:creationId xmlns:a16="http://schemas.microsoft.com/office/drawing/2014/main" id="{4BAA0921-244A-4243-B5C8-9DC525FF1CA0}"/>
              </a:ext>
            </a:extLst>
          </p:cNvPr>
          <p:cNvPicPr>
            <a:picLocks noChangeAspect="1"/>
          </p:cNvPicPr>
          <p:nvPr/>
        </p:nvPicPr>
        <p:blipFill rotWithShape="1">
          <a:blip r:embed="rId3">
            <a:extLst>
              <a:ext uri="{28A0092B-C50C-407E-A947-70E740481C1C}">
                <a14:useLocalDpi xmlns:a14="http://schemas.microsoft.com/office/drawing/2010/main" val="0"/>
              </a:ext>
            </a:extLst>
          </a:blip>
          <a:srcRect l="11013" r="35950" b="-2"/>
          <a:stretch/>
        </p:blipFill>
        <p:spPr>
          <a:xfrm>
            <a:off x="657225" y="2361056"/>
            <a:ext cx="4962525" cy="3649219"/>
          </a:xfrm>
          <a:prstGeom prst="rect">
            <a:avLst/>
          </a:prstGeom>
        </p:spPr>
      </p:pic>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6335805" y="2180496"/>
            <a:ext cx="5275001" cy="4045683"/>
          </a:xfrm>
        </p:spPr>
        <p:txBody>
          <a:bodyPr>
            <a:normAutofit/>
          </a:bodyPr>
          <a:lstStyle/>
          <a:p>
            <a:r>
              <a:rPr lang="en-US" dirty="0"/>
              <a:t>Introduction and Theoretical Background</a:t>
            </a:r>
          </a:p>
          <a:p>
            <a:r>
              <a:rPr lang="en-US" dirty="0"/>
              <a:t>Contents of the Constitution</a:t>
            </a:r>
          </a:p>
          <a:p>
            <a:r>
              <a:rPr lang="en-US" dirty="0"/>
              <a:t>The Constitution as a Contract</a:t>
            </a:r>
          </a:p>
          <a:p>
            <a:r>
              <a:rPr lang="en-US" dirty="0"/>
              <a:t>Membership and Outsider Rights</a:t>
            </a:r>
          </a:p>
          <a:p>
            <a:pPr lvl="1"/>
            <a:r>
              <a:rPr lang="en-US" sz="1800" dirty="0"/>
              <a:t>Outsiders</a:t>
            </a:r>
          </a:p>
          <a:p>
            <a:pPr lvl="1"/>
            <a:r>
              <a:rPr lang="en-US" sz="1800" dirty="0"/>
              <a:t>The Qua Member Rule</a:t>
            </a:r>
          </a:p>
        </p:txBody>
      </p:sp>
      <p:sp>
        <p:nvSpPr>
          <p:cNvPr id="4" name="Slide Number Placeholder 3">
            <a:extLst>
              <a:ext uri="{FF2B5EF4-FFF2-40B4-BE49-F238E27FC236}">
                <a16:creationId xmlns:a16="http://schemas.microsoft.com/office/drawing/2014/main" id="{0B5E5A25-AC98-493D-AB03-76077FCE0C45}"/>
              </a:ext>
            </a:extLst>
          </p:cNvPr>
          <p:cNvSpPr>
            <a:spLocks noGrp="1"/>
          </p:cNvSpPr>
          <p:nvPr>
            <p:ph type="sldNum" sz="quarter" idx="12"/>
          </p:nvPr>
        </p:nvSpPr>
        <p:spPr>
          <a:xfrm>
            <a:off x="10558300" y="6400800"/>
            <a:ext cx="1052508" cy="365125"/>
          </a:xfrm>
        </p:spPr>
        <p:txBody>
          <a:bodyPr>
            <a:normAutofit/>
          </a:bodyPr>
          <a:lstStyle/>
          <a:p>
            <a:pPr>
              <a:spcAft>
                <a:spcPts val="600"/>
              </a:spcAft>
            </a:pPr>
            <a:fld id="{7128DA7F-F6FE-453F-B8BB-1900E7257DA6}" type="slidenum">
              <a:rPr lang="en-US" smtClean="0"/>
              <a:pPr>
                <a:spcAft>
                  <a:spcPts val="600"/>
                </a:spcAft>
              </a:pPr>
              <a:t>2</a:t>
            </a:fld>
            <a:endParaRPr lang="en-US" dirty="0"/>
          </a:p>
        </p:txBody>
      </p:sp>
    </p:spTree>
    <p:extLst>
      <p:ext uri="{BB962C8B-B14F-4D97-AF65-F5344CB8AC3E}">
        <p14:creationId xmlns:p14="http://schemas.microsoft.com/office/powerpoint/2010/main" val="10673356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solidFill>
                  <a:srgbClr val="FFFFFF"/>
                </a:solidFill>
              </a:rPr>
              <a:t>Altering the constitution: bona fide in the Company’s interest</a:t>
            </a:r>
            <a:endParaRPr lang="en-US" dirty="0"/>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u="sng" dirty="0"/>
              <a:t>Bona Fide in the Company’s Interests</a:t>
            </a:r>
            <a:endParaRPr lang="en-US" sz="2000" dirty="0"/>
          </a:p>
          <a:p>
            <a:r>
              <a:rPr lang="en-US" sz="2000" dirty="0"/>
              <a:t>Moving on from entrenching provisions, we also have common law duties that restrain a majority coalition’s power to amend the constitution, </a:t>
            </a:r>
            <a:r>
              <a:rPr lang="en-US" sz="2000" b="1" i="1" dirty="0"/>
              <a:t>even if they were to pass a special resolution to that effect</a:t>
            </a:r>
            <a:r>
              <a:rPr lang="en-US" sz="2000" dirty="0"/>
              <a:t>.</a:t>
            </a:r>
          </a:p>
          <a:p>
            <a:r>
              <a:rPr lang="en-US" sz="2000" dirty="0"/>
              <a:t>However, the starting position is somewhat counter-intuitive, as a shareholder is generally free to vote as he/she pleases. Indeed, unlike fiduciaries like directors, a shareholder may vote on matters in which he is personally interested (</a:t>
            </a:r>
            <a:r>
              <a:rPr lang="en-US" sz="2000" i="1" dirty="0"/>
              <a:t>North West Transportation Co Ltd v Beatty </a:t>
            </a:r>
            <a:r>
              <a:rPr lang="en-US" sz="2000" dirty="0"/>
              <a:t>(1887) 12 App Cas 589).</a:t>
            </a:r>
          </a:p>
          <a:p>
            <a:r>
              <a:rPr lang="en-US" sz="2000" dirty="0"/>
              <a:t>This constraint on amendments is the requirement that an alteration has to be made “</a:t>
            </a:r>
            <a:r>
              <a:rPr lang="en-US" sz="2000" b="1" i="1" dirty="0"/>
              <a:t>bona fide for the benefit of the company as a whole</a:t>
            </a:r>
            <a:r>
              <a:rPr lang="en-US" sz="2000" dirty="0"/>
              <a:t>”. Failing this test would invalidate an alteration even if it has been approved by a special resolution.</a:t>
            </a:r>
          </a:p>
          <a:p>
            <a:pPr lvl="1"/>
            <a:r>
              <a:rPr lang="en-US" sz="1800" dirty="0"/>
              <a:t>The seminal case on the test is that of </a:t>
            </a:r>
            <a:r>
              <a:rPr lang="en-US" sz="1800" i="1" dirty="0"/>
              <a:t>Allen v Gold Reefs of West Africa </a:t>
            </a:r>
            <a:r>
              <a:rPr lang="en-US" sz="1800" dirty="0"/>
              <a:t>[1900] 1 Ch 656</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20</a:t>
            </a:fld>
            <a:endParaRPr lang="en-US" dirty="0"/>
          </a:p>
        </p:txBody>
      </p:sp>
    </p:spTree>
    <p:extLst>
      <p:ext uri="{BB962C8B-B14F-4D97-AF65-F5344CB8AC3E}">
        <p14:creationId xmlns:p14="http://schemas.microsoft.com/office/powerpoint/2010/main" val="4604669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solidFill>
                  <a:srgbClr val="FFFFFF"/>
                </a:solidFill>
              </a:rPr>
              <a:t>Altering the constitution: bona fide in the Company’s interest</a:t>
            </a:r>
            <a:endParaRPr lang="en-US" dirty="0"/>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lvl="0" indent="0">
              <a:buNone/>
            </a:pPr>
            <a:r>
              <a:rPr lang="en-US" sz="2000" b="1" i="1" dirty="0"/>
              <a:t>Allen v Gold Reefs of West Africa [1900] 1 Ch 656</a:t>
            </a:r>
          </a:p>
          <a:p>
            <a:r>
              <a:rPr lang="en-US" sz="2000" dirty="0"/>
              <a:t>Facts: A company’s AOA gave it a </a:t>
            </a:r>
            <a:r>
              <a:rPr lang="en-US" sz="2000" i="1" dirty="0"/>
              <a:t>lien</a:t>
            </a:r>
            <a:r>
              <a:rPr lang="en-US" sz="2000" dirty="0"/>
              <a:t> (security interest) </a:t>
            </a:r>
            <a:r>
              <a:rPr lang="en-US" sz="2000" i="1" dirty="0"/>
              <a:t>over the party paid shares </a:t>
            </a:r>
            <a:r>
              <a:rPr lang="en-US" sz="2000" dirty="0"/>
              <a:t>of a member to secure any debt owed by that member to the company. Z was a member who held both fully and partly paid shares. When Z died, he was indebted to the company for arrears on calls. Concerned that it might have difficulty recovering the arrears, the company amended its articles </a:t>
            </a:r>
            <a:r>
              <a:rPr lang="en-US" sz="2000" b="1" i="1" dirty="0"/>
              <a:t>to extend the lien to fully paid shares</a:t>
            </a:r>
            <a:r>
              <a:rPr lang="en-US" sz="2000" dirty="0"/>
              <a:t>, with the result that it could forfeit Z’s fully paid shares in discharge of his liabilities. Z’s estate brought an action to invalidate the alteration and forfeiture.</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21</a:t>
            </a:fld>
            <a:endParaRPr lang="en-US" dirty="0"/>
          </a:p>
        </p:txBody>
      </p:sp>
    </p:spTree>
    <p:extLst>
      <p:ext uri="{BB962C8B-B14F-4D97-AF65-F5344CB8AC3E}">
        <p14:creationId xmlns:p14="http://schemas.microsoft.com/office/powerpoint/2010/main" val="18085350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solidFill>
                  <a:srgbClr val="FFFFFF"/>
                </a:solidFill>
              </a:rPr>
              <a:t>Altering the constitution: bona fide in the Company’s interest</a:t>
            </a:r>
            <a:endParaRPr lang="en-US" dirty="0"/>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lvl="0" indent="0">
              <a:buNone/>
            </a:pPr>
            <a:r>
              <a:rPr lang="en-US" sz="2000" b="1" i="1" dirty="0"/>
              <a:t>Allen v Gold Reefs of West Africa [1900] 1 Ch 656</a:t>
            </a:r>
          </a:p>
          <a:p>
            <a:r>
              <a:rPr lang="en-US" sz="2000" dirty="0"/>
              <a:t>Lord Lindley MR: “Wide, however, as the language of s 50 is, the power conferred by </a:t>
            </a:r>
            <a:r>
              <a:rPr lang="en-US" sz="2000" i="1" dirty="0"/>
              <a:t>it must, like all other powers be exercised to those general principles of law and equity which are applicable to all powers conferred on majorities and enabling them to bind minorities</a:t>
            </a:r>
            <a:r>
              <a:rPr lang="en-US" sz="2000" dirty="0"/>
              <a:t>. It must be exercised, not only in the manner required by law, </a:t>
            </a:r>
            <a:r>
              <a:rPr lang="en-US" sz="2000" b="1" i="1" dirty="0"/>
              <a:t>but also bona fide for the benefit of the company as a whole, and it must not be exceeded. </a:t>
            </a:r>
            <a:r>
              <a:rPr lang="en-US" sz="2000" dirty="0"/>
              <a:t>These conditions are always implied, and are seldom, if ever, expressed”</a:t>
            </a:r>
          </a:p>
          <a:p>
            <a:endParaRPr lang="en-US" sz="20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22</a:t>
            </a:fld>
            <a:endParaRPr lang="en-US" dirty="0"/>
          </a:p>
        </p:txBody>
      </p:sp>
    </p:spTree>
    <p:extLst>
      <p:ext uri="{BB962C8B-B14F-4D97-AF65-F5344CB8AC3E}">
        <p14:creationId xmlns:p14="http://schemas.microsoft.com/office/powerpoint/2010/main" val="342241900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solidFill>
                  <a:srgbClr val="FFFFFF"/>
                </a:solidFill>
              </a:rPr>
              <a:t>Altering the constitution: bona fide in the Company’s interest</a:t>
            </a:r>
            <a:endParaRPr lang="en-US" dirty="0"/>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lvl="0" indent="0">
              <a:buNone/>
            </a:pPr>
            <a:r>
              <a:rPr lang="en-US" sz="2000" b="1" i="1" dirty="0"/>
              <a:t>Allen v Gold Reefs of West Africa [1900] 1 Ch 656</a:t>
            </a:r>
          </a:p>
          <a:p>
            <a:r>
              <a:rPr lang="en-US" sz="2000" dirty="0"/>
              <a:t>Held: Applied the ‘bona fide test’ to the facts of the case (more on this later)</a:t>
            </a:r>
          </a:p>
          <a:p>
            <a:r>
              <a:rPr lang="en-US" sz="2000" dirty="0"/>
              <a:t>Applying the test to the facts of the case, the alteration was permitted. The fact that Z was the only member practically affected by the alteration was not evidence of bad faith.</a:t>
            </a:r>
          </a:p>
          <a:p>
            <a:r>
              <a:rPr lang="en-US" sz="2000" dirty="0"/>
              <a:t>The majority was acting in the company’s benefit as a whole insofar as it was taking steps to collect a huge debt.</a:t>
            </a:r>
          </a:p>
          <a:p>
            <a:endParaRPr lang="en-US" sz="20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23</a:t>
            </a:fld>
            <a:endParaRPr lang="en-US" dirty="0"/>
          </a:p>
        </p:txBody>
      </p:sp>
    </p:spTree>
    <p:extLst>
      <p:ext uri="{BB962C8B-B14F-4D97-AF65-F5344CB8AC3E}">
        <p14:creationId xmlns:p14="http://schemas.microsoft.com/office/powerpoint/2010/main" val="20047091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solidFill>
                  <a:srgbClr val="FFFFFF"/>
                </a:solidFill>
              </a:rPr>
              <a:t>Altering the constitution: bona fide in the Company’s interest</a:t>
            </a:r>
            <a:endParaRPr lang="en-US" dirty="0"/>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u="sng" dirty="0"/>
              <a:t>Bona Fide in the Company’s Interests</a:t>
            </a:r>
            <a:endParaRPr lang="en-US" sz="2000" dirty="0"/>
          </a:p>
          <a:p>
            <a:r>
              <a:rPr lang="en-US" sz="2000" dirty="0"/>
              <a:t>What exactly is the ‘bona fide test’? Conceptually, one can conceive of it as a “2 part test”: (1) establishing the existence of good faith (presumed in favour of the majority), and (2) establishing that the amendment was made for the benefit of the company as a whole.</a:t>
            </a:r>
          </a:p>
          <a:p>
            <a:r>
              <a:rPr lang="en-US" sz="2000" dirty="0"/>
              <a:t>For (1), the test is both subjective and objective. See </a:t>
            </a:r>
            <a:r>
              <a:rPr lang="en-US" sz="2000" i="1" dirty="0"/>
              <a:t>Shuttleworth v Cox Brothers &amp; Co Ltd </a:t>
            </a:r>
            <a:r>
              <a:rPr lang="en-US" sz="2000" dirty="0"/>
              <a:t>[1927] 2 KB 9</a:t>
            </a:r>
          </a:p>
          <a:p>
            <a:r>
              <a:rPr lang="en-US" sz="2000" dirty="0"/>
              <a:t>Subjective Test? “… the test is whether the alteration of the articles was </a:t>
            </a:r>
            <a:r>
              <a:rPr lang="en-US" sz="2000" i="1" dirty="0"/>
              <a:t>in the opinion of the shareholders</a:t>
            </a:r>
            <a:r>
              <a:rPr lang="en-US" sz="2000" dirty="0"/>
              <a:t> for the benefit of the company.”</a:t>
            </a:r>
          </a:p>
          <a:p>
            <a:r>
              <a:rPr lang="en-US" sz="2000" dirty="0"/>
              <a:t>Objective Test? “Now when persons, honestly endeavouring to decide what will be for the benefit of the company and to act accordingly, decide upon a particular course, then provided there are grounds on which </a:t>
            </a:r>
            <a:r>
              <a:rPr lang="en-US" sz="2000" i="1" dirty="0"/>
              <a:t>reasonable men could come to the same decision </a:t>
            </a:r>
            <a:r>
              <a:rPr lang="en-US" sz="2000" dirty="0"/>
              <a:t>it does not matter whether the Court would or would not come to the same decision or a different decision. It is not the business of the Court to manage the affairs of the company. That is for the shareholders and directors. ”</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24</a:t>
            </a:fld>
            <a:endParaRPr lang="en-US" dirty="0"/>
          </a:p>
        </p:txBody>
      </p:sp>
    </p:spTree>
    <p:extLst>
      <p:ext uri="{BB962C8B-B14F-4D97-AF65-F5344CB8AC3E}">
        <p14:creationId xmlns:p14="http://schemas.microsoft.com/office/powerpoint/2010/main" val="27191090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solidFill>
                  <a:srgbClr val="FFFFFF"/>
                </a:solidFill>
              </a:rPr>
              <a:t>Altering the constitution: bona fide in the Company’s interest</a:t>
            </a:r>
            <a:endParaRPr lang="en-US" dirty="0"/>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u="sng" dirty="0"/>
              <a:t>Bona Fide in the Company’s Interests</a:t>
            </a:r>
            <a:endParaRPr lang="en-US" sz="2000" dirty="0"/>
          </a:p>
          <a:p>
            <a:r>
              <a:rPr lang="en-US" sz="2000" dirty="0"/>
              <a:t>Tjio et al (at p.139): “In deciding whether an alteration is made bona fide for the company's benefit, the court must defer to the shareholders' assessment…the test is whether the alteration of the articles was in the opinion of the shareholders for the benefit of the company" [emphasis added] . The court may not substitute its own view for the shareholders' since it is the shareholders, and not the court, who are responsible for managing the company's affairs. The core element of the test is therefore one of bona fides or good faith. Once it is shown that the shareholders honestly believed the alteration to be in the company's interests, it cannot be struck down only because the court disagrees with the shareholders' assessment.”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25</a:t>
            </a:fld>
            <a:endParaRPr lang="en-US" dirty="0"/>
          </a:p>
        </p:txBody>
      </p:sp>
    </p:spTree>
    <p:extLst>
      <p:ext uri="{BB962C8B-B14F-4D97-AF65-F5344CB8AC3E}">
        <p14:creationId xmlns:p14="http://schemas.microsoft.com/office/powerpoint/2010/main" val="10141426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solidFill>
                  <a:srgbClr val="FFFFFF"/>
                </a:solidFill>
              </a:rPr>
              <a:t>Altering the constitution: bona fide in the Company’s interest</a:t>
            </a:r>
            <a:endParaRPr lang="en-US" dirty="0"/>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u="sng" dirty="0"/>
              <a:t>Bona Fide in the Company’s Interests</a:t>
            </a:r>
            <a:endParaRPr lang="en-US" sz="2000" dirty="0"/>
          </a:p>
          <a:p>
            <a:r>
              <a:rPr lang="en-US" sz="2000" dirty="0"/>
              <a:t>Tjio et al (at p.141): “The test is therefore predominantly subjective as it is the shareholder's own view that is determinative of the issue. But we have also seen that </a:t>
            </a:r>
            <a:r>
              <a:rPr lang="en-US" sz="2000" i="1" dirty="0"/>
              <a:t>the test is qualified by an objective component, namely, that the alteration will not be upheld if it is one which no reasonable person would consider to be for the company's benefit</a:t>
            </a:r>
            <a:r>
              <a:rPr lang="en-US" sz="2000" dirty="0"/>
              <a:t>. This objective qualification is explained on two grounds. The first, as we have seen, is that the absence of any reasonable basis for the majority's view may be evidence of the majority's bad faith. On this view, the objective qualification does not alter the essentially subjective nature of the enquiry (that is, did the shareholders act in good faith?) but only serves as a means of assessing the shareholders' subjective good faith. A second explanation is that the majority may, whilst acting with the best of intention, </a:t>
            </a:r>
            <a:r>
              <a:rPr lang="en-US" sz="2000" i="1" dirty="0"/>
              <a:t>have failed to take into account matters which they ought to have considered</a:t>
            </a:r>
            <a:r>
              <a:rPr lang="en-US" sz="2000" dirty="0"/>
              <a:t>. Unlike the previous explanation, this rationale imposes a true objective limit on the bona fide test. An alteration would fail if the shareholders had, whilst acting in good faith, omitted to consider matters which they ought in the view of the court to have considered.”</a:t>
            </a:r>
          </a:p>
          <a:p>
            <a:pPr lvl="1"/>
            <a:r>
              <a:rPr lang="en-US" sz="1800" dirty="0"/>
              <a:t>I.e. either evidence of “bad faith” or evidence of omissions.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26</a:t>
            </a:fld>
            <a:endParaRPr lang="en-US" dirty="0"/>
          </a:p>
        </p:txBody>
      </p:sp>
    </p:spTree>
    <p:extLst>
      <p:ext uri="{BB962C8B-B14F-4D97-AF65-F5344CB8AC3E}">
        <p14:creationId xmlns:p14="http://schemas.microsoft.com/office/powerpoint/2010/main" val="184989564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solidFill>
                  <a:srgbClr val="FFFFFF"/>
                </a:solidFill>
              </a:rPr>
              <a:t>Altering the constitution: bona fide in the Company’s interest</a:t>
            </a:r>
            <a:endParaRPr lang="en-US" dirty="0"/>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lvl="0" indent="0">
              <a:buNone/>
            </a:pPr>
            <a:r>
              <a:rPr lang="en-US" sz="2000" b="1" i="1" dirty="0"/>
              <a:t>Shuttleworth v Cox Brothers &amp; Co Ltd </a:t>
            </a:r>
            <a:r>
              <a:rPr lang="en-US" sz="2000" b="1" dirty="0"/>
              <a:t>[1927] 2 KB 9</a:t>
            </a:r>
          </a:p>
          <a:p>
            <a:r>
              <a:rPr lang="en-US" sz="2000" dirty="0"/>
              <a:t>Facts: The AOA of a company provided that the plaintiff and four others should be permanent directors, unless they should become disqualified from any one of six specific events. The plaintiff failed to account for sums which he had received on 22 different occasions. Thus, an extraordinary general meeting of the company was held. A special resolution was passed that the articles should be altered by adding an additional (seventh) event disqualifying a director – a request in writing by all his co-directors that he/she should resign his office. Such a request was subsequently made to the plaintiff. </a:t>
            </a:r>
          </a:p>
          <a:p>
            <a:endParaRPr lang="en-US" sz="2000" dirty="0"/>
          </a:p>
          <a:p>
            <a:endParaRPr lang="en-US" sz="20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27</a:t>
            </a:fld>
            <a:endParaRPr lang="en-US" dirty="0"/>
          </a:p>
        </p:txBody>
      </p:sp>
    </p:spTree>
    <p:extLst>
      <p:ext uri="{BB962C8B-B14F-4D97-AF65-F5344CB8AC3E}">
        <p14:creationId xmlns:p14="http://schemas.microsoft.com/office/powerpoint/2010/main" val="259334994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solidFill>
                  <a:srgbClr val="FFFFFF"/>
                </a:solidFill>
              </a:rPr>
              <a:t>Altering the constitution: bona fide in the Company’s interest</a:t>
            </a:r>
            <a:endParaRPr lang="en-US" dirty="0"/>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lvl="0" indent="0">
              <a:buNone/>
            </a:pPr>
            <a:r>
              <a:rPr lang="en-US" sz="2000" b="1" i="1" dirty="0"/>
              <a:t>Shuttleworth v Cox Brothers &amp; Co Ltd </a:t>
            </a:r>
            <a:r>
              <a:rPr lang="en-US" sz="2000" b="1" dirty="0"/>
              <a:t>[1927] 2 KB 9</a:t>
            </a:r>
          </a:p>
          <a:p>
            <a:r>
              <a:rPr lang="en-US" sz="2000" dirty="0"/>
              <a:t>Held: While the amendment operated to the plaintiff’s detriment and was prompted by the desire to terminate the plaintiff’s directorship, there was no evidence of bad faith on the part of the shareholders. </a:t>
            </a:r>
          </a:p>
          <a:p>
            <a:r>
              <a:rPr lang="en-US" sz="2000" dirty="0"/>
              <a:t>There was no trace of vindictiveness or wrong motives. </a:t>
            </a:r>
          </a:p>
          <a:p>
            <a:r>
              <a:rPr lang="en-US" sz="2000" dirty="0"/>
              <a:t>On the contrary, having discovered that the plaintiff had failed to account for various cash payments due to the company, the majority was clearly acting in good faith in taking steps to protect the company from further harm.</a:t>
            </a:r>
          </a:p>
          <a:p>
            <a:r>
              <a:rPr lang="en-US" sz="2000" dirty="0"/>
              <a:t>This was so even though for some time, no action was taken upon this resolution and it was only after some months had elapsed that all the other directors decided that the plaintiff should resign as director. </a:t>
            </a:r>
          </a:p>
          <a:p>
            <a:endParaRPr lang="en-US" sz="20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28</a:t>
            </a:fld>
            <a:endParaRPr lang="en-US" dirty="0"/>
          </a:p>
        </p:txBody>
      </p:sp>
    </p:spTree>
    <p:extLst>
      <p:ext uri="{BB962C8B-B14F-4D97-AF65-F5344CB8AC3E}">
        <p14:creationId xmlns:p14="http://schemas.microsoft.com/office/powerpoint/2010/main" val="427604571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solidFill>
                  <a:srgbClr val="FFFFFF"/>
                </a:solidFill>
              </a:rPr>
              <a:t>Altering the constitution: bona fide in the Company’s interest</a:t>
            </a:r>
            <a:endParaRPr lang="en-US" dirty="0"/>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lvl="0" indent="0">
              <a:buNone/>
            </a:pPr>
            <a:r>
              <a:rPr lang="en-US" sz="2000" b="1" i="1" dirty="0"/>
              <a:t>Citco Banking Corp v Pusser’s Ltd </a:t>
            </a:r>
            <a:r>
              <a:rPr lang="en-US" sz="2000" b="1" dirty="0"/>
              <a:t>[2007] UKPC 13</a:t>
            </a:r>
          </a:p>
          <a:p>
            <a:r>
              <a:rPr lang="en-US" sz="2000" dirty="0"/>
              <a:t>Facts: A company incorporated in British Virgin Islands originally had Class A shares that carried one vote each. A general meeting was then convened to amend its articles of association to create new Class B shares with 50 votes each, all of which were issued to T, the company's chairman.  At the same time, the meeting also resolved to convert some Class A shares held by T into Class B shares. The effect of these resolutions was to confer upon T indisputable control of the company.</a:t>
            </a:r>
          </a:p>
          <a:p>
            <a:endParaRPr lang="en-US" sz="20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29</a:t>
            </a:fld>
            <a:endParaRPr lang="en-US" dirty="0"/>
          </a:p>
        </p:txBody>
      </p:sp>
    </p:spTree>
    <p:extLst>
      <p:ext uri="{BB962C8B-B14F-4D97-AF65-F5344CB8AC3E}">
        <p14:creationId xmlns:p14="http://schemas.microsoft.com/office/powerpoint/2010/main" val="16093927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Corporate constitution and membership</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p:txBody>
          <a:bodyPr>
            <a:normAutofit/>
          </a:bodyPr>
          <a:lstStyle/>
          <a:p>
            <a:r>
              <a:rPr lang="en-US" dirty="0"/>
              <a:t>Altering the Constitution</a:t>
            </a:r>
          </a:p>
          <a:p>
            <a:pPr lvl="1"/>
            <a:r>
              <a:rPr lang="en-US" sz="1800" dirty="0"/>
              <a:t>General Principles</a:t>
            </a:r>
          </a:p>
          <a:p>
            <a:r>
              <a:rPr lang="en-US" dirty="0"/>
              <a:t>Restraints on Alteration</a:t>
            </a:r>
          </a:p>
          <a:p>
            <a:pPr lvl="1"/>
            <a:r>
              <a:rPr lang="en-US" sz="1800" dirty="0"/>
              <a:t>Entrenching Provisions</a:t>
            </a:r>
          </a:p>
          <a:p>
            <a:pPr lvl="1"/>
            <a:r>
              <a:rPr lang="en-US" sz="1800" dirty="0"/>
              <a:t>Bona Fide in the Company’s Interests</a:t>
            </a:r>
          </a:p>
          <a:p>
            <a:pPr lvl="2"/>
            <a:r>
              <a:rPr lang="en-US" sz="1600" dirty="0"/>
              <a:t>General Principles</a:t>
            </a:r>
          </a:p>
          <a:p>
            <a:pPr lvl="2"/>
            <a:r>
              <a:rPr lang="en-US" sz="1600" dirty="0"/>
              <a:t>Conflicting Shareholder Interests</a:t>
            </a:r>
          </a:p>
          <a:p>
            <a:pPr lvl="2"/>
            <a:r>
              <a:rPr lang="en-US" sz="1600" dirty="0"/>
              <a:t>Compulsory Share Transfers</a:t>
            </a:r>
          </a:p>
        </p:txBody>
      </p:sp>
      <p:sp>
        <p:nvSpPr>
          <p:cNvPr id="4" name="Slide Number Placeholder 3">
            <a:extLst>
              <a:ext uri="{FF2B5EF4-FFF2-40B4-BE49-F238E27FC236}">
                <a16:creationId xmlns:a16="http://schemas.microsoft.com/office/drawing/2014/main" id="{0B5E5A25-AC98-493D-AB03-76077FCE0C45}"/>
              </a:ext>
            </a:extLst>
          </p:cNvPr>
          <p:cNvSpPr>
            <a:spLocks noGrp="1"/>
          </p:cNvSpPr>
          <p:nvPr>
            <p:ph type="sldNum" sz="quarter" idx="12"/>
          </p:nvPr>
        </p:nvSpPr>
        <p:spPr/>
        <p:txBody>
          <a:bodyPr/>
          <a:lstStyle/>
          <a:p>
            <a:fld id="{7128DA7F-F6FE-453F-B8BB-1900E7257DA6}" type="slidenum">
              <a:rPr lang="en-US" smtClean="0"/>
              <a:t>3</a:t>
            </a:fld>
            <a:endParaRPr lang="en-US" dirty="0"/>
          </a:p>
        </p:txBody>
      </p:sp>
      <p:pic>
        <p:nvPicPr>
          <p:cNvPr id="6" name="Picture 5" descr="A picture containing drawing&#10;&#10;Description automatically generated">
            <a:extLst>
              <a:ext uri="{FF2B5EF4-FFF2-40B4-BE49-F238E27FC236}">
                <a16:creationId xmlns:a16="http://schemas.microsoft.com/office/drawing/2014/main" id="{4BAA0921-244A-4243-B5C8-9DC525FF1C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94061" y="2990193"/>
            <a:ext cx="5798347" cy="2264979"/>
          </a:xfrm>
          <a:prstGeom prst="rect">
            <a:avLst/>
          </a:prstGeom>
        </p:spPr>
      </p:pic>
    </p:spTree>
    <p:extLst>
      <p:ext uri="{BB962C8B-B14F-4D97-AF65-F5344CB8AC3E}">
        <p14:creationId xmlns:p14="http://schemas.microsoft.com/office/powerpoint/2010/main" val="133450939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solidFill>
                  <a:srgbClr val="FFFFFF"/>
                </a:solidFill>
              </a:rPr>
              <a:t>Altering the constitution: bona fide in the Company’s interest</a:t>
            </a:r>
            <a:endParaRPr lang="en-US" dirty="0"/>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375647"/>
            <a:ext cx="11029615" cy="4355769"/>
          </a:xfrm>
        </p:spPr>
        <p:txBody>
          <a:bodyPr>
            <a:noAutofit/>
          </a:bodyPr>
          <a:lstStyle/>
          <a:p>
            <a:pPr marL="0" lvl="0" indent="0">
              <a:buNone/>
            </a:pPr>
            <a:r>
              <a:rPr lang="en-US" sz="2000" b="1" i="1" dirty="0"/>
              <a:t>Citco Banking Corp v Pusser’s Ltd </a:t>
            </a:r>
            <a:r>
              <a:rPr lang="en-US" sz="2000" b="1" dirty="0"/>
              <a:t>[2007] UKPC 13</a:t>
            </a:r>
          </a:p>
          <a:p>
            <a:r>
              <a:rPr lang="en-US" sz="2000" dirty="0"/>
              <a:t>Held: The amendments were motivated by good faith.</a:t>
            </a:r>
          </a:p>
          <a:p>
            <a:r>
              <a:rPr lang="en-US" sz="2000" dirty="0"/>
              <a:t>The company was facing cash-flow difficulties at the material time.</a:t>
            </a:r>
          </a:p>
          <a:p>
            <a:pPr lvl="1"/>
            <a:r>
              <a:rPr lang="en-US" sz="1800" dirty="0"/>
              <a:t>T was viewed as key personnel who could turn the company’s business around, and prospective investors and bankers had indicated that they would only supply fresh equity and credit if T had unquestioned control over the company. </a:t>
            </a:r>
          </a:p>
          <a:p>
            <a:pPr lvl="1"/>
            <a:r>
              <a:rPr lang="en-US" sz="1800" dirty="0"/>
              <a:t>Further, T had himself extended a significant loan to the company, which he was minded to recall unless he had sufficient control over the company. </a:t>
            </a:r>
          </a:p>
          <a:p>
            <a:r>
              <a:rPr lang="en-US" sz="2000" dirty="0"/>
              <a:t>Vesting control in T was therefore critical to the company's survival.</a:t>
            </a:r>
          </a:p>
          <a:p>
            <a:r>
              <a:rPr lang="en-US" sz="2000" dirty="0"/>
              <a:t>Court also held that there was no reason why T could not vote on the amendment, even though the effect of the amendment was to benefit him.</a:t>
            </a:r>
          </a:p>
          <a:p>
            <a:endParaRPr lang="en-US" sz="2000" dirty="0"/>
          </a:p>
          <a:p>
            <a:endParaRPr lang="en-US" sz="20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30</a:t>
            </a:fld>
            <a:endParaRPr lang="en-US" dirty="0"/>
          </a:p>
        </p:txBody>
      </p:sp>
    </p:spTree>
    <p:extLst>
      <p:ext uri="{BB962C8B-B14F-4D97-AF65-F5344CB8AC3E}">
        <p14:creationId xmlns:p14="http://schemas.microsoft.com/office/powerpoint/2010/main" val="86474972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solidFill>
                  <a:srgbClr val="FFFFFF"/>
                </a:solidFill>
              </a:rPr>
              <a:t>Altering the constitution: Conflicting Shareholder Interests</a:t>
            </a:r>
            <a:endParaRPr lang="en-US" dirty="0"/>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u="sng" dirty="0"/>
              <a:t>Bona Fide in the Company’s Interests: Conflicting Shareholder Interests</a:t>
            </a:r>
            <a:endParaRPr lang="en-US" sz="2000" dirty="0"/>
          </a:p>
          <a:p>
            <a:r>
              <a:rPr lang="en-US" sz="2000" dirty="0"/>
              <a:t>What about (2): establishing that the amendment was made for the benefit of the company as a whole?</a:t>
            </a:r>
          </a:p>
          <a:p>
            <a:r>
              <a:rPr lang="en-US" sz="2000" dirty="0"/>
              <a:t>See </a:t>
            </a:r>
            <a:r>
              <a:rPr lang="pt-BR" sz="2000" i="1" dirty="0"/>
              <a:t>Greenhalgh v Arderne Cinemas Ltd </a:t>
            </a:r>
            <a:r>
              <a:rPr lang="pt-BR" sz="2000" dirty="0"/>
              <a:t>[1951] Ch 286 where Lord Evershed MR suggested that “the company as a whole” had to mean, in this context, </a:t>
            </a:r>
            <a:r>
              <a:rPr lang="en-US" sz="2000" dirty="0"/>
              <a:t>not the company as an entity distinct from its corporators, but the “corporators as a general body”.</a:t>
            </a:r>
          </a:p>
          <a:p>
            <a:pPr lvl="1"/>
            <a:r>
              <a:rPr lang="en-US" sz="1800" dirty="0"/>
              <a:t>How should this be determined? Via a “hypothetical member test”:</a:t>
            </a:r>
          </a:p>
          <a:p>
            <a:pPr lvl="1"/>
            <a:r>
              <a:rPr lang="en-US" sz="1800" dirty="0"/>
              <a:t>At 291: “... The case may be taken of an </a:t>
            </a:r>
            <a:r>
              <a:rPr lang="en-US" sz="1800" b="1" i="1" dirty="0"/>
              <a:t>individual hypothetical member </a:t>
            </a:r>
            <a:r>
              <a:rPr lang="en-US" sz="1800" dirty="0"/>
              <a:t>and it may be asked whether what is proposed is, in the honest opinion of those who voted in its favour, for that person's benefit”</a:t>
            </a:r>
          </a:p>
          <a:p>
            <a:r>
              <a:rPr lang="en-US" sz="2000" dirty="0"/>
              <a:t>Tjio et al. (at p.143) criticizes this as being indeterminate.</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31</a:t>
            </a:fld>
            <a:endParaRPr lang="en-US" dirty="0"/>
          </a:p>
        </p:txBody>
      </p:sp>
    </p:spTree>
    <p:extLst>
      <p:ext uri="{BB962C8B-B14F-4D97-AF65-F5344CB8AC3E}">
        <p14:creationId xmlns:p14="http://schemas.microsoft.com/office/powerpoint/2010/main" val="126860243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solidFill>
                  <a:srgbClr val="FFFFFF"/>
                </a:solidFill>
              </a:rPr>
              <a:t>Altering the constitution: Conflicting Shareholder Interests</a:t>
            </a:r>
            <a:endParaRPr lang="en-US" dirty="0"/>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lvl="0" indent="0">
              <a:buNone/>
            </a:pPr>
            <a:r>
              <a:rPr lang="pt-BR" sz="2000" b="1" i="1" dirty="0"/>
              <a:t>Greenhalgh v Arderne Cinemas Ltd </a:t>
            </a:r>
            <a:r>
              <a:rPr lang="pt-BR" sz="2000" b="1" dirty="0"/>
              <a:t>[1951] Ch 286</a:t>
            </a:r>
          </a:p>
          <a:p>
            <a:r>
              <a:rPr lang="en-US" sz="2000" dirty="0"/>
              <a:t>Facts: The plaintiff, G, was a minority who held a mere 2% of the ordinary shares of Arderne Cinemas. Article 10 of the company’s AOA conferred upon all shareholders a </a:t>
            </a:r>
            <a:r>
              <a:rPr lang="en-US" sz="2000" i="1" dirty="0"/>
              <a:t>right of pre-emption</a:t>
            </a:r>
            <a:r>
              <a:rPr lang="en-US" sz="2000" dirty="0"/>
              <a:t>, which </a:t>
            </a:r>
            <a:r>
              <a:rPr lang="en-US" sz="2000" i="1" dirty="0"/>
              <a:t>prohibited the transfer of shares to a non-member without first offering the same to other members </a:t>
            </a:r>
            <a:r>
              <a:rPr lang="en-US" sz="2000" dirty="0"/>
              <a:t>(i.e. a right of “first refusal”). Wanting to sell their shares to an outsider without complying with Article 10, the majority shareholders </a:t>
            </a:r>
            <a:r>
              <a:rPr lang="en-US" sz="2000" b="1" i="1" dirty="0"/>
              <a:t>amended the constitution to allow transfers to non-members provided that such transfer was sanctioned by an ordinary resolution</a:t>
            </a:r>
            <a:r>
              <a:rPr lang="en-US" sz="2000" dirty="0"/>
              <a:t>. Though the amended article applied equally to all shareholders, it </a:t>
            </a:r>
            <a:r>
              <a:rPr lang="en-US" sz="2000" b="1" i="1" dirty="0"/>
              <a:t>did in effect discriminate against minorities such as G </a:t>
            </a:r>
            <a:r>
              <a:rPr lang="en-US" sz="2000" dirty="0"/>
              <a:t>because whilst the majority could sell their shares to whoever they wanted (because they could approve the sale via ordinary resolutions), the majority retained control over the minority's share transfers through the requirement for approval by ordinary resolution.</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32</a:t>
            </a:fld>
            <a:endParaRPr lang="en-US" dirty="0"/>
          </a:p>
        </p:txBody>
      </p:sp>
    </p:spTree>
    <p:extLst>
      <p:ext uri="{BB962C8B-B14F-4D97-AF65-F5344CB8AC3E}">
        <p14:creationId xmlns:p14="http://schemas.microsoft.com/office/powerpoint/2010/main" val="112587041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solidFill>
                  <a:srgbClr val="FFFFFF"/>
                </a:solidFill>
              </a:rPr>
              <a:t>Altering the constitution: Conflicting Shareholder Interests</a:t>
            </a:r>
            <a:endParaRPr lang="en-US" dirty="0"/>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lvl="0" indent="0">
              <a:buNone/>
            </a:pPr>
            <a:r>
              <a:rPr lang="pt-BR" sz="2000" b="1" i="1" dirty="0"/>
              <a:t>Greenhalgh v Arderne Cinemas Ltd </a:t>
            </a:r>
            <a:r>
              <a:rPr lang="pt-BR" sz="2000" b="1" dirty="0"/>
              <a:t>[1951] Ch 286</a:t>
            </a:r>
          </a:p>
          <a:p>
            <a:r>
              <a:rPr lang="en-US" sz="2000" dirty="0"/>
              <a:t>Held: The English CA held that the amendment was valid.</a:t>
            </a:r>
          </a:p>
          <a:p>
            <a:r>
              <a:rPr lang="en-US" sz="2000" dirty="0"/>
              <a:t>Citing the </a:t>
            </a:r>
            <a:r>
              <a:rPr lang="en-US" sz="2000" i="1" dirty="0"/>
              <a:t>bona fide </a:t>
            </a:r>
            <a:r>
              <a:rPr lang="en-US" sz="2000" dirty="0"/>
              <a:t>test, it concluded that G had no ground for complaint as there was no evidence that the majority had acted dishonestly or otherwise in bad faith.</a:t>
            </a:r>
          </a:p>
          <a:p>
            <a:pPr lvl="1"/>
            <a:r>
              <a:rPr lang="en-US" sz="1800" dirty="0"/>
              <a:t>This follows from the fact that the party alleging the lack of good faith had the burden of proof to establish it. </a:t>
            </a:r>
          </a:p>
          <a:p>
            <a:pPr lvl="1"/>
            <a:r>
              <a:rPr lang="en-US" sz="1800" dirty="0"/>
              <a:t>“… the onus of showing that the power has not been properly exercised is on the party complaining. The court will not presume fraud or oppression or other abuse of power.” (Latham CJ in </a:t>
            </a:r>
            <a:r>
              <a:rPr lang="en-US" sz="1800" i="1" dirty="0"/>
              <a:t>Peter’s American Delicacy Co Ltd v Heath</a:t>
            </a:r>
            <a:r>
              <a:rPr lang="en-US" sz="1800" dirty="0"/>
              <a:t> (1939))</a:t>
            </a:r>
          </a:p>
          <a:p>
            <a:r>
              <a:rPr lang="en-US" sz="2000" dirty="0"/>
              <a:t>A person who subscribes for shares in a company must expect that the rights attached to the shares may from time to time be altered by a three-quarter majority. The mere fact that G was disadvantaged was not a sufficient reason for discrediting it. </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33</a:t>
            </a:fld>
            <a:endParaRPr lang="en-US" dirty="0"/>
          </a:p>
        </p:txBody>
      </p:sp>
    </p:spTree>
    <p:extLst>
      <p:ext uri="{BB962C8B-B14F-4D97-AF65-F5344CB8AC3E}">
        <p14:creationId xmlns:p14="http://schemas.microsoft.com/office/powerpoint/2010/main" val="161448981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solidFill>
                  <a:srgbClr val="FFFFFF"/>
                </a:solidFill>
              </a:rPr>
              <a:t>Altering the constitution: Conflicting Shareholder Interests</a:t>
            </a:r>
            <a:endParaRPr lang="en-US" dirty="0"/>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lvl="0" indent="0">
              <a:buNone/>
            </a:pPr>
            <a:r>
              <a:rPr lang="pt-BR" sz="2000" b="1" dirty="0"/>
              <a:t>Comments on </a:t>
            </a:r>
            <a:r>
              <a:rPr lang="pt-BR" sz="2000" b="1" i="1" dirty="0"/>
              <a:t>Greenhalgh v Arderne Cinemas Ltd </a:t>
            </a:r>
            <a:r>
              <a:rPr lang="pt-BR" sz="2000" b="1" dirty="0"/>
              <a:t>[1951] Ch 286</a:t>
            </a:r>
          </a:p>
          <a:p>
            <a:r>
              <a:rPr lang="en-US" sz="2000" dirty="0"/>
              <a:t>Tjio et al. (at p 143): “the majority in Greenhalgh had amended the articles not with a view to promoting the company's interests but </a:t>
            </a:r>
            <a:r>
              <a:rPr lang="en-US" sz="2000" b="1" i="1" dirty="0"/>
              <a:t>merely to facilitate their own exit from the company. Nor was there any suggestion that the subsequent change in ownership would have any material impact on the company itself</a:t>
            </a:r>
            <a:r>
              <a:rPr lang="en-US" sz="2000" i="1" dirty="0"/>
              <a:t>. </a:t>
            </a:r>
            <a:r>
              <a:rPr lang="en-US" sz="2000" dirty="0"/>
              <a:t>That being the case, it was unhelpful to ask if the amendment was made bona fide for the company's benefit. The company's interests were simply not in view.”</a:t>
            </a:r>
          </a:p>
          <a:p>
            <a:r>
              <a:rPr lang="en-US" sz="2000" dirty="0"/>
              <a:t>What is the distinction here between </a:t>
            </a:r>
            <a:r>
              <a:rPr lang="en-US" sz="2000" i="1" dirty="0"/>
              <a:t>Greenhalgh</a:t>
            </a:r>
            <a:r>
              <a:rPr lang="en-US" sz="2000" dirty="0"/>
              <a:t> and cases like </a:t>
            </a:r>
            <a:r>
              <a:rPr lang="en-US" sz="2000" i="1" dirty="0"/>
              <a:t>Citco</a:t>
            </a:r>
            <a:r>
              <a:rPr lang="en-US" sz="2000" dirty="0"/>
              <a:t>?</a:t>
            </a:r>
          </a:p>
          <a:p>
            <a:pPr lvl="1"/>
            <a:r>
              <a:rPr lang="en-US" sz="1800" dirty="0"/>
              <a:t>Former seems to be zero-sum in nature. What about the latter?</a:t>
            </a:r>
          </a:p>
          <a:p>
            <a:r>
              <a:rPr lang="en-US" sz="2000" dirty="0"/>
              <a:t>Given the “high-water mark” of </a:t>
            </a:r>
            <a:r>
              <a:rPr lang="en-US" sz="2000" i="1" dirty="0"/>
              <a:t>Greenhalgh</a:t>
            </a:r>
            <a:r>
              <a:rPr lang="en-US" sz="2000" dirty="0"/>
              <a:t>, can minority shareholders avail themselves of relief given a constitutional alteration that discriminates against shareholders?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34</a:t>
            </a:fld>
            <a:endParaRPr lang="en-US" dirty="0"/>
          </a:p>
        </p:txBody>
      </p:sp>
    </p:spTree>
    <p:extLst>
      <p:ext uri="{BB962C8B-B14F-4D97-AF65-F5344CB8AC3E}">
        <p14:creationId xmlns:p14="http://schemas.microsoft.com/office/powerpoint/2010/main" val="166106167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solidFill>
                  <a:srgbClr val="FFFFFF"/>
                </a:solidFill>
              </a:rPr>
              <a:t>Altering the constitution: Conflicting Shareholder Interests</a:t>
            </a:r>
            <a:endParaRPr lang="en-US" dirty="0"/>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lvl="0" indent="0">
              <a:buNone/>
            </a:pPr>
            <a:r>
              <a:rPr lang="pt-BR" sz="2000" b="1" dirty="0"/>
              <a:t>Comments on </a:t>
            </a:r>
            <a:r>
              <a:rPr lang="pt-BR" sz="2000" b="1" i="1" dirty="0"/>
              <a:t>Greenhalgh v Arderne Cinemas Ltd </a:t>
            </a:r>
            <a:r>
              <a:rPr lang="pt-BR" sz="2000" b="1" dirty="0"/>
              <a:t>[1951] Ch 286</a:t>
            </a:r>
          </a:p>
          <a:p>
            <a:r>
              <a:rPr lang="en-US" dirty="0"/>
              <a:t>Contrast these views by Tjio et al with that in Easterbrook and Fischel (1996): “Unless entrepreneurs can fool the investors, a choice of terms that reduces investors' expected returns will produce a corresponding reduction in price. So the people designing the terms under which the corporation will be run have the right incentives. Suppose they must decide whether to allow managers to take corporate opportunities or instead require them to be used by the firm (or sold to third parties unaffiliated with the firm). Managers' ability to appropriate opportunities poses obvious risks of diversion; it may also allow efficient use of opportunities and be a source of compensation for managers, which benefits investors. </a:t>
            </a:r>
            <a:r>
              <a:rPr lang="en-US" b="1" i="1" dirty="0"/>
              <a:t>The net effects, for good or ill, will influence the price investors pay for stock. If the managers make the "wrong" decision-that is, choose the inferior term from the investors' point of view-they must pay for their mistake. To obtain an (inefficient) right to divert opportunities they must pay in advance. The same process applies to terms adopted later; undesirable terms reduce the price the stock fetches in the market, so that investors who buy thereafter will get no less than they pay for. </a:t>
            </a:r>
            <a:r>
              <a:rPr lang="en-US" dirty="0"/>
              <a:t>All the terms in corporate governance are contractual in the sense that they are fully priced in transactions among the interested parties.”</a:t>
            </a:r>
            <a:endParaRPr lang="en-US" sz="16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35</a:t>
            </a:fld>
            <a:endParaRPr lang="en-US" dirty="0"/>
          </a:p>
        </p:txBody>
      </p:sp>
    </p:spTree>
    <p:extLst>
      <p:ext uri="{BB962C8B-B14F-4D97-AF65-F5344CB8AC3E}">
        <p14:creationId xmlns:p14="http://schemas.microsoft.com/office/powerpoint/2010/main" val="37769879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solidFill>
                  <a:srgbClr val="FFFFFF"/>
                </a:solidFill>
              </a:rPr>
              <a:t>Altering the constitution: Conflicting Shareholder Interests</a:t>
            </a:r>
            <a:endParaRPr lang="en-US" dirty="0"/>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lvl="0" indent="0">
              <a:buNone/>
            </a:pPr>
            <a:r>
              <a:rPr lang="nb-NO" sz="2000" b="1" i="1" dirty="0"/>
              <a:t>Clemens v Clemens Bros Ltd </a:t>
            </a:r>
            <a:r>
              <a:rPr lang="nb-NO" sz="2000" b="1" dirty="0"/>
              <a:t>[1976] 2 All ER 268</a:t>
            </a:r>
          </a:p>
          <a:p>
            <a:r>
              <a:rPr lang="en-US" sz="2000" b="1" dirty="0"/>
              <a:t>Facts: </a:t>
            </a:r>
            <a:r>
              <a:rPr lang="en-US" sz="2000" dirty="0"/>
              <a:t>The plaintiff held 45% of the issued share capital of the company. The remaining 55% was held by the defendant. The defendant was one of the directors of the company, but the plaintiff was not a director. Subsequently, the directors proposed to increase the capital of the company by the issuance of additional shares to be allotted to the directors (other than the defendant) and to a trust for long serving employees of the company. The plaintiff opposed this scheme as its effect would be the reduce her shareholding to under 25% (an effective dilution). Nonetheless, due to the defendant’s support of the scheme, this was approved at an extraordinary general meeting of the company. The plaintiff bought an action against the company and the defendant seeking a declaration that the resolutions were oppressive to the plaintiff and sought an order setting them aside. </a:t>
            </a:r>
          </a:p>
          <a:p>
            <a:endParaRPr lang="en-US" sz="20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36</a:t>
            </a:fld>
            <a:endParaRPr lang="en-US" dirty="0"/>
          </a:p>
        </p:txBody>
      </p:sp>
    </p:spTree>
    <p:extLst>
      <p:ext uri="{BB962C8B-B14F-4D97-AF65-F5344CB8AC3E}">
        <p14:creationId xmlns:p14="http://schemas.microsoft.com/office/powerpoint/2010/main" val="220224045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solidFill>
                  <a:srgbClr val="FFFFFF"/>
                </a:solidFill>
              </a:rPr>
              <a:t>Altering the constitution: Conflicting Shareholder Interests</a:t>
            </a:r>
            <a:endParaRPr lang="en-US" dirty="0"/>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lvl="0" indent="0">
              <a:buNone/>
            </a:pPr>
            <a:r>
              <a:rPr lang="nb-NO" sz="2000" b="1" i="1" dirty="0"/>
              <a:t>Clemens v Clemens Bros Ltd </a:t>
            </a:r>
            <a:r>
              <a:rPr lang="nb-NO" sz="2000" b="1" dirty="0"/>
              <a:t>[1976] 2 All ER 268</a:t>
            </a:r>
          </a:p>
          <a:p>
            <a:r>
              <a:rPr lang="en-US" sz="2000" b="1" dirty="0"/>
              <a:t>Held: </a:t>
            </a:r>
            <a:r>
              <a:rPr lang="en-US" sz="2000" dirty="0"/>
              <a:t>The defendant was not entitled to use her majority voting power to implement the scheme. </a:t>
            </a:r>
          </a:p>
          <a:p>
            <a:r>
              <a:rPr lang="en-US" sz="2000" dirty="0"/>
              <a:t>From the evidence, the inference was irresistible that the scheme was aimed at putting the defendants and her fellow directors in complete control of the company and at depriving the plaintiff of her existing rights as a shareholder with more than 25% of the votes. </a:t>
            </a:r>
          </a:p>
          <a:p>
            <a:r>
              <a:rPr lang="en-US" sz="2000" dirty="0"/>
              <a:t>“it would be unwise to try to produce a principle, since the circumstances of each case are infinitely varied. It would not assist to say more than that in my judgment, </a:t>
            </a:r>
            <a:r>
              <a:rPr lang="en-US" sz="2000" b="1" i="1" dirty="0"/>
              <a:t>Miss Clemens is not entitled as of right to exercise her votes as an ordinary shareholder in any way she pleases. it is subject to equitable considerations which may make it unjust to exercise it in a particular way</a:t>
            </a:r>
            <a:r>
              <a:rPr lang="en-US" sz="2000" dirty="0"/>
              <a: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37</a:t>
            </a:fld>
            <a:endParaRPr lang="en-US" dirty="0"/>
          </a:p>
        </p:txBody>
      </p:sp>
    </p:spTree>
    <p:extLst>
      <p:ext uri="{BB962C8B-B14F-4D97-AF65-F5344CB8AC3E}">
        <p14:creationId xmlns:p14="http://schemas.microsoft.com/office/powerpoint/2010/main" val="224249333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solidFill>
                  <a:srgbClr val="FFFFFF"/>
                </a:solidFill>
              </a:rPr>
              <a:t>Altering the constitution: Conflicting Shareholder Interests</a:t>
            </a:r>
            <a:endParaRPr lang="en-US" dirty="0"/>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Note: </a:t>
            </a:r>
            <a:r>
              <a:rPr lang="en-US" sz="2000" i="1" dirty="0"/>
              <a:t>Clemens</a:t>
            </a:r>
            <a:r>
              <a:rPr lang="en-US" sz="2000" dirty="0"/>
              <a:t> was not a case involving the alteration of the constitution which requires a special resolution. However, can the principles in this case (“equitable considerations”) be applied to other cases involving majority-minority conflicts as well? </a:t>
            </a:r>
          </a:p>
          <a:p>
            <a:r>
              <a:rPr lang="en-US" sz="2000" dirty="0"/>
              <a:t>Is this a better solution when compared to the ‘</a:t>
            </a:r>
            <a:r>
              <a:rPr lang="en-US" sz="2000" i="1" dirty="0"/>
              <a:t>bona-fide</a:t>
            </a:r>
            <a:r>
              <a:rPr lang="en-US" sz="2000" dirty="0"/>
              <a:t> test’?</a:t>
            </a:r>
          </a:p>
          <a:p>
            <a:r>
              <a:rPr lang="en-US" sz="2000" dirty="0"/>
              <a:t>Are majority-minority conflicts more severe </a:t>
            </a:r>
            <a:r>
              <a:rPr lang="en-US" sz="2000"/>
              <a:t>when dilution or compulsory </a:t>
            </a:r>
            <a:r>
              <a:rPr lang="en-US" sz="2000" dirty="0"/>
              <a:t>share transfers are involved?</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38</a:t>
            </a:fld>
            <a:endParaRPr lang="en-US" dirty="0"/>
          </a:p>
        </p:txBody>
      </p:sp>
    </p:spTree>
    <p:extLst>
      <p:ext uri="{BB962C8B-B14F-4D97-AF65-F5344CB8AC3E}">
        <p14:creationId xmlns:p14="http://schemas.microsoft.com/office/powerpoint/2010/main" val="277033478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solidFill>
                  <a:srgbClr val="FFFFFF"/>
                </a:solidFill>
              </a:rPr>
              <a:t>Altering the constitution: compulsory share transfers</a:t>
            </a:r>
            <a:endParaRPr lang="en-US" dirty="0"/>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u="sng" dirty="0"/>
              <a:t>Bona Fide in the Company’s Interests: Compulsory Share Transfers</a:t>
            </a:r>
            <a:endParaRPr lang="en-US" sz="2000" b="1" i="1" dirty="0"/>
          </a:p>
          <a:p>
            <a:pPr marL="0" lvl="0" indent="0">
              <a:buNone/>
            </a:pPr>
            <a:r>
              <a:rPr lang="en-US" sz="2000" b="1" i="1" dirty="0"/>
              <a:t>Sidebottom v Kershaw, Leese &amp; Co </a:t>
            </a:r>
            <a:r>
              <a:rPr lang="en-US" sz="2000" b="1" dirty="0"/>
              <a:t>[1920] 1 Ch 154</a:t>
            </a:r>
          </a:p>
          <a:p>
            <a:r>
              <a:rPr lang="en-US" sz="2000" b="1" dirty="0"/>
              <a:t>Facts: </a:t>
            </a:r>
            <a:r>
              <a:rPr lang="en-US" sz="2000" dirty="0"/>
              <a:t>The directors of a company held a majority of its shares. Subsequently, the company amended its articles of association to provide that its directors may by notice require a shareholder or director who </a:t>
            </a:r>
            <a:r>
              <a:rPr lang="en-US" sz="2000" b="1" i="1" dirty="0"/>
              <a:t>carries on a competing business </a:t>
            </a:r>
            <a:r>
              <a:rPr lang="en-US" sz="2000" dirty="0"/>
              <a:t>to transfer, at fair value, all his shares to a person or persons nominated by the directors. S, who held a minority of the shares and was in competition with the company, brought an action for a declaration that the alteration was invalid.</a:t>
            </a:r>
          </a:p>
          <a:p>
            <a:endParaRPr lang="en-US" sz="2000" dirty="0"/>
          </a:p>
          <a:p>
            <a:endParaRPr lang="en-US" sz="20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39</a:t>
            </a:fld>
            <a:endParaRPr lang="en-US" dirty="0"/>
          </a:p>
        </p:txBody>
      </p:sp>
    </p:spTree>
    <p:extLst>
      <p:ext uri="{BB962C8B-B14F-4D97-AF65-F5344CB8AC3E}">
        <p14:creationId xmlns:p14="http://schemas.microsoft.com/office/powerpoint/2010/main" val="39553928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Oval 13">
            <a:extLst>
              <a:ext uri="{FF2B5EF4-FFF2-40B4-BE49-F238E27FC236}">
                <a16:creationId xmlns:a16="http://schemas.microsoft.com/office/drawing/2014/main" id="{3A481CDC-FE35-4C0B-875D-10C9BD0659A2}"/>
              </a:ext>
            </a:extLst>
          </p:cNvPr>
          <p:cNvSpPr/>
          <p:nvPr/>
        </p:nvSpPr>
        <p:spPr>
          <a:xfrm>
            <a:off x="8419389" y="3311047"/>
            <a:ext cx="2451100" cy="172720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Oval 12">
            <a:extLst>
              <a:ext uri="{FF2B5EF4-FFF2-40B4-BE49-F238E27FC236}">
                <a16:creationId xmlns:a16="http://schemas.microsoft.com/office/drawing/2014/main" id="{7E36EB02-5861-4DA6-AF96-022BDCCF3BEA}"/>
              </a:ext>
            </a:extLst>
          </p:cNvPr>
          <p:cNvSpPr/>
          <p:nvPr/>
        </p:nvSpPr>
        <p:spPr>
          <a:xfrm>
            <a:off x="5352339" y="3311047"/>
            <a:ext cx="2451100" cy="172720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E51E2F5-B00E-4505-BC2A-71D83FCD3714}"/>
              </a:ext>
            </a:extLst>
          </p:cNvPr>
          <p:cNvSpPr>
            <a:spLocks noGrp="1"/>
          </p:cNvSpPr>
          <p:nvPr>
            <p:ph type="title"/>
          </p:nvPr>
        </p:nvSpPr>
        <p:spPr/>
        <p:txBody>
          <a:bodyPr/>
          <a:lstStyle/>
          <a:p>
            <a:r>
              <a:rPr lang="en-US" dirty="0"/>
              <a:t>Altering the constitution: general principles</a:t>
            </a:r>
          </a:p>
        </p:txBody>
      </p:sp>
      <p:sp>
        <p:nvSpPr>
          <p:cNvPr id="4" name="Slide Number Placeholder 3">
            <a:extLst>
              <a:ext uri="{FF2B5EF4-FFF2-40B4-BE49-F238E27FC236}">
                <a16:creationId xmlns:a16="http://schemas.microsoft.com/office/drawing/2014/main" id="{2807272C-F893-475F-9798-7AFFF9FB6854}"/>
              </a:ext>
            </a:extLst>
          </p:cNvPr>
          <p:cNvSpPr>
            <a:spLocks noGrp="1"/>
          </p:cNvSpPr>
          <p:nvPr>
            <p:ph type="sldNum" sz="quarter" idx="12"/>
          </p:nvPr>
        </p:nvSpPr>
        <p:spPr/>
        <p:txBody>
          <a:bodyPr/>
          <a:lstStyle/>
          <a:p>
            <a:fld id="{7128DA7F-F6FE-453F-B8BB-1900E7257DA6}" type="slidenum">
              <a:rPr lang="en-US" smtClean="0"/>
              <a:t>4</a:t>
            </a:fld>
            <a:endParaRPr lang="en-US" dirty="0"/>
          </a:p>
        </p:txBody>
      </p:sp>
      <p:cxnSp>
        <p:nvCxnSpPr>
          <p:cNvPr id="6" name="Straight Arrow Connector 5">
            <a:extLst>
              <a:ext uri="{FF2B5EF4-FFF2-40B4-BE49-F238E27FC236}">
                <a16:creationId xmlns:a16="http://schemas.microsoft.com/office/drawing/2014/main" id="{560501C9-AF76-4CB4-BB12-36708FAA0905}"/>
              </a:ext>
            </a:extLst>
          </p:cNvPr>
          <p:cNvCxnSpPr>
            <a:cxnSpLocks/>
          </p:cNvCxnSpPr>
          <p:nvPr/>
        </p:nvCxnSpPr>
        <p:spPr>
          <a:xfrm>
            <a:off x="4689821" y="4606448"/>
            <a:ext cx="679873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BC691403-CA50-42EE-8EA8-3703B000D02C}"/>
              </a:ext>
            </a:extLst>
          </p:cNvPr>
          <p:cNvSpPr/>
          <p:nvPr/>
        </p:nvSpPr>
        <p:spPr>
          <a:xfrm>
            <a:off x="5777789" y="3742847"/>
            <a:ext cx="533400" cy="529167"/>
          </a:xfrm>
          <a:prstGeom prst="rect">
            <a:avLst/>
          </a:prstGeom>
          <a:solidFill>
            <a:schemeClr val="accent1">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9B92E295-F734-4611-8923-C838B151D0DD}"/>
              </a:ext>
            </a:extLst>
          </p:cNvPr>
          <p:cNvSpPr/>
          <p:nvPr/>
        </p:nvSpPr>
        <p:spPr>
          <a:xfrm>
            <a:off x="6848824" y="3742847"/>
            <a:ext cx="533400" cy="529167"/>
          </a:xfrm>
          <a:prstGeom prst="rect">
            <a:avLst/>
          </a:prstGeom>
          <a:solidFill>
            <a:schemeClr val="accent1">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B299EC7E-4C26-4194-AD53-AE4A4476974B}"/>
              </a:ext>
            </a:extLst>
          </p:cNvPr>
          <p:cNvSpPr/>
          <p:nvPr/>
        </p:nvSpPr>
        <p:spPr>
          <a:xfrm>
            <a:off x="6311189" y="3742847"/>
            <a:ext cx="533400" cy="52916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A9CE0EA6-885D-43D1-B0A3-871FA610DAEA}"/>
              </a:ext>
            </a:extLst>
          </p:cNvPr>
          <p:cNvSpPr/>
          <p:nvPr/>
        </p:nvSpPr>
        <p:spPr>
          <a:xfrm>
            <a:off x="8842722" y="3742847"/>
            <a:ext cx="533400" cy="529167"/>
          </a:xfrm>
          <a:prstGeom prst="rect">
            <a:avLst/>
          </a:prstGeom>
          <a:solidFill>
            <a:schemeClr val="accent1">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217BDB4E-7594-48E8-9ABE-9E50A4DC6507}"/>
              </a:ext>
            </a:extLst>
          </p:cNvPr>
          <p:cNvSpPr/>
          <p:nvPr/>
        </p:nvSpPr>
        <p:spPr>
          <a:xfrm>
            <a:off x="9913757" y="3742847"/>
            <a:ext cx="533400" cy="529167"/>
          </a:xfrm>
          <a:prstGeom prst="rect">
            <a:avLst/>
          </a:prstGeom>
          <a:solidFill>
            <a:schemeClr val="accent1">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8C88DB0C-7DBC-4592-8AF3-7C0945DE5179}"/>
              </a:ext>
            </a:extLst>
          </p:cNvPr>
          <p:cNvSpPr/>
          <p:nvPr/>
        </p:nvSpPr>
        <p:spPr>
          <a:xfrm>
            <a:off x="9376122" y="3742847"/>
            <a:ext cx="533400" cy="52916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6" name="Straight Connector 15">
            <a:extLst>
              <a:ext uri="{FF2B5EF4-FFF2-40B4-BE49-F238E27FC236}">
                <a16:creationId xmlns:a16="http://schemas.microsoft.com/office/drawing/2014/main" id="{BB723AE7-F724-4E21-99F5-B2D98D56C5CF}"/>
              </a:ext>
            </a:extLst>
          </p:cNvPr>
          <p:cNvCxnSpPr/>
          <p:nvPr/>
        </p:nvCxnSpPr>
        <p:spPr>
          <a:xfrm>
            <a:off x="6577889" y="4559881"/>
            <a:ext cx="0" cy="84667"/>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5BFAB8DB-7C1C-4A1C-A564-50B61B647F17}"/>
              </a:ext>
            </a:extLst>
          </p:cNvPr>
          <p:cNvCxnSpPr/>
          <p:nvPr/>
        </p:nvCxnSpPr>
        <p:spPr>
          <a:xfrm>
            <a:off x="9642823" y="4559881"/>
            <a:ext cx="0" cy="84667"/>
          </a:xfrm>
          <a:prstGeom prst="line">
            <a:avLst/>
          </a:prstGeom>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BC7631BF-9BB0-41DD-902C-B6294BB35166}"/>
              </a:ext>
            </a:extLst>
          </p:cNvPr>
          <p:cNvSpPr txBox="1"/>
          <p:nvPr/>
        </p:nvSpPr>
        <p:spPr>
          <a:xfrm>
            <a:off x="5664337" y="2910481"/>
            <a:ext cx="1827103" cy="369332"/>
          </a:xfrm>
          <a:prstGeom prst="rect">
            <a:avLst/>
          </a:prstGeom>
          <a:noFill/>
        </p:spPr>
        <p:txBody>
          <a:bodyPr wrap="none" rtlCol="0">
            <a:spAutoFit/>
          </a:bodyPr>
          <a:lstStyle/>
          <a:p>
            <a:r>
              <a:rPr lang="en-US" dirty="0"/>
              <a:t>Ex Ante Contract</a:t>
            </a:r>
          </a:p>
        </p:txBody>
      </p:sp>
      <p:sp>
        <p:nvSpPr>
          <p:cNvPr id="19" name="TextBox 18">
            <a:extLst>
              <a:ext uri="{FF2B5EF4-FFF2-40B4-BE49-F238E27FC236}">
                <a16:creationId xmlns:a16="http://schemas.microsoft.com/office/drawing/2014/main" id="{2AD64CB7-3CCE-41DB-AD67-F1DD63D21D83}"/>
              </a:ext>
            </a:extLst>
          </p:cNvPr>
          <p:cNvSpPr txBox="1"/>
          <p:nvPr/>
        </p:nvSpPr>
        <p:spPr>
          <a:xfrm>
            <a:off x="8317875" y="2910481"/>
            <a:ext cx="2816797" cy="369332"/>
          </a:xfrm>
          <a:prstGeom prst="rect">
            <a:avLst/>
          </a:prstGeom>
          <a:noFill/>
        </p:spPr>
        <p:txBody>
          <a:bodyPr wrap="none" rtlCol="0">
            <a:spAutoFit/>
          </a:bodyPr>
          <a:lstStyle/>
          <a:p>
            <a:r>
              <a:rPr lang="en-US" dirty="0"/>
              <a:t>Amending the Constitution</a:t>
            </a:r>
          </a:p>
        </p:txBody>
      </p:sp>
      <p:sp>
        <p:nvSpPr>
          <p:cNvPr id="20" name="TextBox 19">
            <a:extLst>
              <a:ext uri="{FF2B5EF4-FFF2-40B4-BE49-F238E27FC236}">
                <a16:creationId xmlns:a16="http://schemas.microsoft.com/office/drawing/2014/main" id="{639EF525-9AA9-4642-8EF8-AE49F157B6A1}"/>
              </a:ext>
            </a:extLst>
          </p:cNvPr>
          <p:cNvSpPr txBox="1"/>
          <p:nvPr/>
        </p:nvSpPr>
        <p:spPr>
          <a:xfrm>
            <a:off x="11450383" y="4392150"/>
            <a:ext cx="601447" cy="369332"/>
          </a:xfrm>
          <a:prstGeom prst="rect">
            <a:avLst/>
          </a:prstGeom>
          <a:noFill/>
        </p:spPr>
        <p:txBody>
          <a:bodyPr wrap="none" rtlCol="0">
            <a:spAutoFit/>
          </a:bodyPr>
          <a:lstStyle/>
          <a:p>
            <a:r>
              <a:rPr lang="en-US" dirty="0"/>
              <a:t>time</a:t>
            </a:r>
          </a:p>
        </p:txBody>
      </p:sp>
      <p:sp>
        <p:nvSpPr>
          <p:cNvPr id="21" name="TextBox 20">
            <a:extLst>
              <a:ext uri="{FF2B5EF4-FFF2-40B4-BE49-F238E27FC236}">
                <a16:creationId xmlns:a16="http://schemas.microsoft.com/office/drawing/2014/main" id="{DAD84C6E-18DD-4691-A17F-B63DA81F427B}"/>
              </a:ext>
            </a:extLst>
          </p:cNvPr>
          <p:cNvSpPr txBox="1"/>
          <p:nvPr/>
        </p:nvSpPr>
        <p:spPr>
          <a:xfrm>
            <a:off x="6427847" y="4610683"/>
            <a:ext cx="300082" cy="369332"/>
          </a:xfrm>
          <a:prstGeom prst="rect">
            <a:avLst/>
          </a:prstGeom>
          <a:noFill/>
        </p:spPr>
        <p:txBody>
          <a:bodyPr wrap="none" rtlCol="0">
            <a:spAutoFit/>
          </a:bodyPr>
          <a:lstStyle/>
          <a:p>
            <a:r>
              <a:rPr lang="en-US" dirty="0"/>
              <a:t>0</a:t>
            </a:r>
          </a:p>
        </p:txBody>
      </p:sp>
      <p:sp>
        <p:nvSpPr>
          <p:cNvPr id="22" name="TextBox 21">
            <a:extLst>
              <a:ext uri="{FF2B5EF4-FFF2-40B4-BE49-F238E27FC236}">
                <a16:creationId xmlns:a16="http://schemas.microsoft.com/office/drawing/2014/main" id="{919A4DB3-224F-4549-AB31-89061FE47D23}"/>
              </a:ext>
            </a:extLst>
          </p:cNvPr>
          <p:cNvSpPr txBox="1"/>
          <p:nvPr/>
        </p:nvSpPr>
        <p:spPr>
          <a:xfrm>
            <a:off x="9492780" y="4610683"/>
            <a:ext cx="300082" cy="369332"/>
          </a:xfrm>
          <a:prstGeom prst="rect">
            <a:avLst/>
          </a:prstGeom>
          <a:noFill/>
        </p:spPr>
        <p:txBody>
          <a:bodyPr wrap="none" rtlCol="0">
            <a:spAutoFit/>
          </a:bodyPr>
          <a:lstStyle/>
          <a:p>
            <a:r>
              <a:rPr lang="en-US" dirty="0"/>
              <a:t>1</a:t>
            </a:r>
          </a:p>
        </p:txBody>
      </p:sp>
      <p:cxnSp>
        <p:nvCxnSpPr>
          <p:cNvPr id="25" name="Straight Connector 24">
            <a:extLst>
              <a:ext uri="{FF2B5EF4-FFF2-40B4-BE49-F238E27FC236}">
                <a16:creationId xmlns:a16="http://schemas.microsoft.com/office/drawing/2014/main" id="{2FD1D366-9146-44F8-8BCC-30DED433CA1E}"/>
              </a:ext>
            </a:extLst>
          </p:cNvPr>
          <p:cNvCxnSpPr/>
          <p:nvPr/>
        </p:nvCxnSpPr>
        <p:spPr>
          <a:xfrm>
            <a:off x="4689821" y="4568349"/>
            <a:ext cx="0" cy="84667"/>
          </a:xfrm>
          <a:prstGeom prst="line">
            <a:avLst/>
          </a:prstGeom>
        </p:spPr>
        <p:style>
          <a:lnRef idx="1">
            <a:schemeClr val="accent1"/>
          </a:lnRef>
          <a:fillRef idx="0">
            <a:schemeClr val="accent1"/>
          </a:fillRef>
          <a:effectRef idx="0">
            <a:schemeClr val="accent1"/>
          </a:effectRef>
          <a:fontRef idx="minor">
            <a:schemeClr val="tx1"/>
          </a:fontRef>
        </p:style>
      </p:cxnSp>
      <p:sp>
        <p:nvSpPr>
          <p:cNvPr id="23" name="Content Placeholder 2">
            <a:extLst>
              <a:ext uri="{FF2B5EF4-FFF2-40B4-BE49-F238E27FC236}">
                <a16:creationId xmlns:a16="http://schemas.microsoft.com/office/drawing/2014/main" id="{69A1CC55-044F-46D3-86AB-BE82BBB4CCC4}"/>
              </a:ext>
            </a:extLst>
          </p:cNvPr>
          <p:cNvSpPr txBox="1">
            <a:spLocks/>
          </p:cNvSpPr>
          <p:nvPr/>
        </p:nvSpPr>
        <p:spPr>
          <a:xfrm>
            <a:off x="581193" y="2333048"/>
            <a:ext cx="4121086" cy="3872178"/>
          </a:xfrm>
          <a:prstGeom prst="rect">
            <a:avLst/>
          </a:prstGeom>
        </p:spPr>
        <p:txBody>
          <a:bodyPr vert="horz" lIns="91440" tIns="45720" rIns="91440" bIns="45720" rtlCol="0" anchor="ctr">
            <a:no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r>
              <a:rPr lang="en-US" dirty="0"/>
              <a:t>Recall the previous Slide Deck. If unforeseen circumstances occur many years after the company has been incorporated, what can the shareholders do?</a:t>
            </a:r>
          </a:p>
          <a:p>
            <a:pPr lvl="1"/>
            <a:r>
              <a:rPr lang="en-US" dirty="0"/>
              <a:t>Allocation of decision-rights to other members or directors may not be desirable (agency costs).</a:t>
            </a:r>
          </a:p>
          <a:p>
            <a:pPr lvl="1"/>
            <a:r>
              <a:rPr lang="en-US" dirty="0"/>
              <a:t>Going to court to resolve the issue by litigation is both expensive and more importantly, unpredictable (would a court be able to infer the parties’ “presumed intention” many years ago?)</a:t>
            </a:r>
          </a:p>
          <a:p>
            <a:r>
              <a:rPr lang="en-US" dirty="0"/>
              <a:t>Members can simply </a:t>
            </a:r>
            <a:r>
              <a:rPr lang="en-US" b="1" i="1" dirty="0"/>
              <a:t>alter the constitution</a:t>
            </a:r>
            <a:r>
              <a:rPr lang="en-US" dirty="0"/>
              <a:t> to take into account these new circumstances.</a:t>
            </a:r>
          </a:p>
        </p:txBody>
      </p:sp>
      <p:sp>
        <p:nvSpPr>
          <p:cNvPr id="24" name="Rectangle 23">
            <a:extLst>
              <a:ext uri="{FF2B5EF4-FFF2-40B4-BE49-F238E27FC236}">
                <a16:creationId xmlns:a16="http://schemas.microsoft.com/office/drawing/2014/main" id="{880D5384-5D29-4AB3-A3C6-89D120417934}"/>
              </a:ext>
            </a:extLst>
          </p:cNvPr>
          <p:cNvSpPr/>
          <p:nvPr/>
        </p:nvSpPr>
        <p:spPr>
          <a:xfrm>
            <a:off x="6907453" y="2136297"/>
            <a:ext cx="2363469" cy="742950"/>
          </a:xfrm>
          <a:prstGeom prst="rect">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pPr algn="ctr"/>
            <a:r>
              <a:rPr lang="en-US" b="1" u="sng" dirty="0"/>
              <a:t>Corporate Constitution</a:t>
            </a:r>
          </a:p>
          <a:p>
            <a:pPr algn="ctr"/>
            <a:endParaRPr lang="en-US" b="1" u="sng" dirty="0"/>
          </a:p>
        </p:txBody>
      </p:sp>
      <p:sp>
        <p:nvSpPr>
          <p:cNvPr id="26" name="Rectangle 25">
            <a:extLst>
              <a:ext uri="{FF2B5EF4-FFF2-40B4-BE49-F238E27FC236}">
                <a16:creationId xmlns:a16="http://schemas.microsoft.com/office/drawing/2014/main" id="{3A27EA94-1F1F-4038-B292-07A9043C5EF8}"/>
              </a:ext>
            </a:extLst>
          </p:cNvPr>
          <p:cNvSpPr/>
          <p:nvPr/>
        </p:nvSpPr>
        <p:spPr>
          <a:xfrm>
            <a:off x="5145113" y="1965725"/>
            <a:ext cx="6067438" cy="4612578"/>
          </a:xfrm>
          <a:prstGeom prst="rect">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55143008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solidFill>
                  <a:srgbClr val="FFFFFF"/>
                </a:solidFill>
              </a:rPr>
              <a:t>Altering the constitution: compulsory share transfers</a:t>
            </a:r>
            <a:endParaRPr lang="en-US" dirty="0"/>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lvl="0" indent="0">
              <a:buNone/>
            </a:pPr>
            <a:r>
              <a:rPr lang="en-US" sz="2000" b="1" i="1" dirty="0"/>
              <a:t>Sidebottom v Kershaw, Leese &amp; Co </a:t>
            </a:r>
            <a:r>
              <a:rPr lang="en-US" sz="2000" b="1" dirty="0"/>
              <a:t>[1920] 1 Ch 154</a:t>
            </a:r>
          </a:p>
          <a:p>
            <a:r>
              <a:rPr lang="en-US" sz="2000" b="1" dirty="0"/>
              <a:t>Held: </a:t>
            </a:r>
            <a:r>
              <a:rPr lang="en-US" sz="2000" dirty="0"/>
              <a:t>The majority acted in the honest belief that it would benefit the company to have the power to remove shareholders engaged in competing businesses, and so the alteration was upheld. </a:t>
            </a:r>
          </a:p>
          <a:p>
            <a:r>
              <a:rPr lang="en-US" sz="2000" dirty="0"/>
              <a:t>There was no doctrinal objection to the incorporation of expropriation clauses into a company's articles of association. </a:t>
            </a:r>
            <a:r>
              <a:rPr lang="en-US" sz="2000" b="1" i="1" dirty="0"/>
              <a:t>If such clauses could be included in its original articles, there was no reason why they could not subsequently be inserted by amending the articles.</a:t>
            </a:r>
          </a:p>
          <a:p>
            <a:r>
              <a:rPr lang="en-US" sz="2000" dirty="0"/>
              <a:t>Lord Sterndale MR: “It seems to me quite clear that it may be very much to the benefit of the company to get rid of members who are in competing businesses. … [L]ooking at it broadly, I cannot have any doubt that in a small private company like this the exclusion of members who are carrying on competing businesses </a:t>
            </a:r>
            <a:r>
              <a:rPr lang="en-US" sz="2000" i="1" dirty="0"/>
              <a:t>may very well be of great benefit to the company</a:t>
            </a:r>
            <a:r>
              <a:rPr lang="en-US" sz="2000" dirty="0"/>
              <a:t>.”</a:t>
            </a:r>
          </a:p>
          <a:p>
            <a:endParaRPr lang="en-US" sz="20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40</a:t>
            </a:fld>
            <a:endParaRPr lang="en-US" dirty="0"/>
          </a:p>
        </p:txBody>
      </p:sp>
    </p:spTree>
    <p:extLst>
      <p:ext uri="{BB962C8B-B14F-4D97-AF65-F5344CB8AC3E}">
        <p14:creationId xmlns:p14="http://schemas.microsoft.com/office/powerpoint/2010/main" val="176758616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solidFill>
                  <a:srgbClr val="FFFFFF"/>
                </a:solidFill>
              </a:rPr>
              <a:t>Altering the constitution: compulsory share transfers</a:t>
            </a:r>
            <a:endParaRPr lang="en-US" dirty="0"/>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u="sng" dirty="0"/>
              <a:t>Bona Fide in the Company’s Interests: Compulsory Share Transfers</a:t>
            </a:r>
            <a:endParaRPr lang="en-US" sz="2000" b="1" i="1" dirty="0"/>
          </a:p>
          <a:p>
            <a:r>
              <a:rPr lang="en-US" sz="2000" dirty="0"/>
              <a:t>After </a:t>
            </a:r>
            <a:r>
              <a:rPr lang="en-US" sz="2000" i="1" dirty="0"/>
              <a:t>Greenhalgh</a:t>
            </a:r>
            <a:r>
              <a:rPr lang="en-US" sz="2000" dirty="0"/>
              <a:t> and </a:t>
            </a:r>
            <a:r>
              <a:rPr lang="en-US" sz="2000" i="1" dirty="0"/>
              <a:t>Sidebottom</a:t>
            </a:r>
            <a:r>
              <a:rPr lang="en-US" sz="2000" dirty="0"/>
              <a:t>, the UK position (as one would expect) is that naked share transfer provisions are enforceable if included in the company’s constitution from the outset.</a:t>
            </a:r>
          </a:p>
          <a:p>
            <a:r>
              <a:rPr lang="en-US" sz="2000" dirty="0"/>
              <a:t>What about amendments? Such alterations may also be upheld if it they are bona fide for the company’s benefit – e.g. motivated by the need to terminate the membership of a person or persons who have harmed or threatened to harm the company.</a:t>
            </a:r>
          </a:p>
          <a:p>
            <a:pPr lvl="1"/>
            <a:r>
              <a:rPr lang="en-US" sz="1800" dirty="0"/>
              <a:t>But such an amendment might not be upheld if its scope is wider than necessary for the redress of actual or threatened harm (</a:t>
            </a:r>
            <a:r>
              <a:rPr lang="en-US" sz="1800" i="1" dirty="0"/>
              <a:t>Dafen Tinplate Co Ltd v Llanelly Steel Co (1907) Ltd </a:t>
            </a:r>
            <a:r>
              <a:rPr lang="en-US" sz="1800" dirty="0"/>
              <a:t>(1920) 2 Ch 124.)</a:t>
            </a:r>
          </a:p>
          <a:p>
            <a:r>
              <a:rPr lang="en-US" sz="2000" dirty="0"/>
              <a:t>Contrast this to the position adopted in Australia, expounded by the case of </a:t>
            </a:r>
            <a:r>
              <a:rPr lang="en-US" sz="2000" i="1" dirty="0"/>
              <a:t>Gambotto v WCP </a:t>
            </a:r>
            <a:r>
              <a:rPr lang="en-US" sz="2000" dirty="0"/>
              <a:t>(1995) 127 ALR 417.</a:t>
            </a:r>
          </a:p>
          <a:p>
            <a:endParaRPr lang="en-US" sz="20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41</a:t>
            </a:fld>
            <a:endParaRPr lang="en-US" dirty="0"/>
          </a:p>
        </p:txBody>
      </p:sp>
    </p:spTree>
    <p:extLst>
      <p:ext uri="{BB962C8B-B14F-4D97-AF65-F5344CB8AC3E}">
        <p14:creationId xmlns:p14="http://schemas.microsoft.com/office/powerpoint/2010/main" val="312699400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solidFill>
                  <a:srgbClr val="FFFFFF"/>
                </a:solidFill>
              </a:rPr>
              <a:t>Altering the constitution: compulsory share transfers</a:t>
            </a:r>
            <a:endParaRPr lang="en-US" dirty="0"/>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lvl="0" indent="0">
              <a:buNone/>
            </a:pPr>
            <a:r>
              <a:rPr lang="en-US" sz="2000" b="1" i="1" dirty="0"/>
              <a:t>Gambotto v WCP </a:t>
            </a:r>
            <a:r>
              <a:rPr lang="en-US" sz="2000" b="1" dirty="0"/>
              <a:t>(1995) 127 ALR 417</a:t>
            </a:r>
          </a:p>
          <a:p>
            <a:r>
              <a:rPr lang="en-US" sz="2000" b="1" dirty="0"/>
              <a:t>Facts: </a:t>
            </a:r>
            <a:r>
              <a:rPr lang="en-US" sz="2000" dirty="0"/>
              <a:t>The majority shareholders (a company named IEL) of WCP held about 99.7% of WCP shares. Two minority shareholders, Gambotto and Sandri held about 0.094% of WCP shares. IEL wanted all of WCP shares so that it could get taxation and administration benefits. These benefits included tax savings of about 4 million AUD and fee savings of about 3 thousand AUD a year. However, IEL was unable to procure/acquire Gambotto and Sandri's shares through other means. Hence, it attempted to amend WCP's constitution by letting a shareholder with more than 90% shares forcibly acquire a minority shareholder's shares (at a reasonable price). IEL proposed to buy the shares for 1.85 AUD per share, but Gambotto and Sandri refused to sell, and sued WCP to strike down the constitutional amendment.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42</a:t>
            </a:fld>
            <a:endParaRPr lang="en-US" dirty="0"/>
          </a:p>
        </p:txBody>
      </p:sp>
    </p:spTree>
    <p:extLst>
      <p:ext uri="{BB962C8B-B14F-4D97-AF65-F5344CB8AC3E}">
        <p14:creationId xmlns:p14="http://schemas.microsoft.com/office/powerpoint/2010/main" val="255174911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solidFill>
                  <a:srgbClr val="FFFFFF"/>
                </a:solidFill>
              </a:rPr>
              <a:t>Altering the constitution: compulsory share transfers</a:t>
            </a:r>
            <a:endParaRPr lang="en-US" dirty="0"/>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lvl="0" indent="0">
              <a:buNone/>
            </a:pPr>
            <a:r>
              <a:rPr lang="en-US" b="1" i="1" dirty="0"/>
              <a:t>Gambotto v WCP </a:t>
            </a:r>
            <a:r>
              <a:rPr lang="en-US" b="1" dirty="0"/>
              <a:t>(1995) 127 ALR 417</a:t>
            </a:r>
          </a:p>
          <a:p>
            <a:r>
              <a:rPr lang="en-US" b="1" dirty="0"/>
              <a:t>Held: </a:t>
            </a:r>
            <a:r>
              <a:rPr lang="en-US" dirty="0"/>
              <a:t>A majority of the court held that the </a:t>
            </a:r>
            <a:r>
              <a:rPr lang="en-US" i="1" dirty="0"/>
              <a:t>bona fide </a:t>
            </a:r>
            <a:r>
              <a:rPr lang="en-US" dirty="0"/>
              <a:t>test was inappropriate for appraising alterations that </a:t>
            </a:r>
            <a:r>
              <a:rPr lang="en-US" i="1" dirty="0"/>
              <a:t>confer powers of expropriation</a:t>
            </a:r>
            <a:r>
              <a:rPr lang="en-US" dirty="0"/>
              <a:t>. </a:t>
            </a:r>
          </a:p>
          <a:p>
            <a:r>
              <a:rPr lang="en-US" dirty="0"/>
              <a:t>Instead, such an alteration would only be lawful if (a) it is </a:t>
            </a:r>
            <a:r>
              <a:rPr lang="en-US" i="1" dirty="0"/>
              <a:t>made for a proper purpose</a:t>
            </a:r>
            <a:r>
              <a:rPr lang="en-US" dirty="0"/>
              <a:t>; and (b) it </a:t>
            </a:r>
            <a:r>
              <a:rPr lang="en-US" i="1" dirty="0"/>
              <a:t>does not operate oppressively</a:t>
            </a:r>
            <a:r>
              <a:rPr lang="en-US" dirty="0"/>
              <a:t> in relation to minority shareholders.</a:t>
            </a:r>
          </a:p>
          <a:p>
            <a:r>
              <a:rPr lang="en-US" dirty="0"/>
              <a:t>Accordingly, the proposed amendment was invalid as it was not made for a </a:t>
            </a:r>
            <a:r>
              <a:rPr lang="en-US" i="1" dirty="0"/>
              <a:t>proper purpose </a:t>
            </a:r>
            <a:r>
              <a:rPr lang="en-US" dirty="0"/>
              <a:t>(KIV for Topic on Directors’ Duties). We will learn later in DD that one can view a “proper purpose” as a sort of implied term (Lim, 2015).</a:t>
            </a:r>
          </a:p>
          <a:p>
            <a:pPr lvl="1"/>
            <a:r>
              <a:rPr lang="en-US" dirty="0"/>
              <a:t>The conferral of a power to expropriate the shares of minority shareholders (without more) did not fall within the contemplated objects of the power to alter the constitution.</a:t>
            </a:r>
          </a:p>
          <a:p>
            <a:r>
              <a:rPr lang="en-US" dirty="0"/>
              <a:t>NB: Limb (b) seems to mainly relate to valuation (whether valuation was fair—can be avoided by appointing an independent auditor/valuator/accountancy firm), although it may also relate to a loss of amenity when management powers are removed (KIV for Topic on Personal Rights) . </a:t>
            </a:r>
          </a:p>
          <a:p>
            <a:pPr lvl="1"/>
            <a:r>
              <a:rPr lang="en-US" dirty="0"/>
              <a:t>Sub-issue did not arise in </a:t>
            </a:r>
            <a:r>
              <a:rPr lang="en-US" dirty="0" err="1"/>
              <a:t>Gambotto</a:t>
            </a:r>
            <a:r>
              <a:rPr lang="en-US" dirty="0"/>
              <a:t>. </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43</a:t>
            </a:fld>
            <a:endParaRPr lang="en-US" dirty="0"/>
          </a:p>
        </p:txBody>
      </p:sp>
    </p:spTree>
    <p:extLst>
      <p:ext uri="{BB962C8B-B14F-4D97-AF65-F5344CB8AC3E}">
        <p14:creationId xmlns:p14="http://schemas.microsoft.com/office/powerpoint/2010/main" val="167946345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solidFill>
                  <a:srgbClr val="FFFFFF"/>
                </a:solidFill>
              </a:rPr>
              <a:t>Altering the constitution: compulsory share transfers</a:t>
            </a:r>
            <a:endParaRPr lang="en-US" dirty="0"/>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lvl="0" indent="0">
              <a:buNone/>
            </a:pPr>
            <a:r>
              <a:rPr lang="en-US" sz="2000" b="1" i="1" dirty="0"/>
              <a:t>Gambotto v WCP </a:t>
            </a:r>
            <a:r>
              <a:rPr lang="en-US" sz="2000" b="1" dirty="0"/>
              <a:t>(1995) 127 ALR 417</a:t>
            </a:r>
          </a:p>
          <a:p>
            <a:r>
              <a:rPr lang="en-US" sz="2000" b="1" dirty="0"/>
              <a:t>Held: </a:t>
            </a:r>
            <a:r>
              <a:rPr lang="en-US" sz="2000" dirty="0"/>
              <a:t>When would an expropriation be proper?</a:t>
            </a:r>
          </a:p>
          <a:p>
            <a:pPr lvl="1"/>
            <a:r>
              <a:rPr lang="en-US" sz="1800" dirty="0"/>
              <a:t>“Fair terms” of expropriation would not be sufficient, for this “would not attach sufficient weight to the proprietary nature of a share”.</a:t>
            </a:r>
          </a:p>
          <a:p>
            <a:pPr lvl="1"/>
            <a:r>
              <a:rPr lang="en-US" sz="1800" dirty="0"/>
              <a:t>However, an expropriation may be regarded as proper [in relation to the “purpose” of </a:t>
            </a:r>
            <a:r>
              <a:rPr lang="en-US" sz="1800"/>
              <a:t>the amendment] if </a:t>
            </a:r>
            <a:r>
              <a:rPr lang="en-US" sz="1800" dirty="0"/>
              <a:t>“it is reasonably apprehended that the continued shareholding of the minority </a:t>
            </a:r>
            <a:r>
              <a:rPr lang="en-US" sz="1800" b="1" i="1" dirty="0"/>
              <a:t>is detrimental to the company, its undertaking or the conduct of its affairs</a:t>
            </a:r>
            <a:r>
              <a:rPr lang="en-US" sz="1800" dirty="0"/>
              <a:t> – resulting in detriment to the interests of the existing shareholders generally – and expropriation is a reasonable means of eliminating or mitigating that detriment.”</a:t>
            </a:r>
          </a:p>
          <a:p>
            <a:r>
              <a:rPr lang="en-US" sz="2000" dirty="0"/>
              <a:t>Line drawn between alterations that protect a company from harm (valid) and those that positively advance its interests (invalid)</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44</a:t>
            </a:fld>
            <a:endParaRPr lang="en-US" dirty="0"/>
          </a:p>
        </p:txBody>
      </p:sp>
    </p:spTree>
    <p:extLst>
      <p:ext uri="{BB962C8B-B14F-4D97-AF65-F5344CB8AC3E}">
        <p14:creationId xmlns:p14="http://schemas.microsoft.com/office/powerpoint/2010/main" val="124944969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solidFill>
                  <a:srgbClr val="FFFFFF"/>
                </a:solidFill>
              </a:rPr>
              <a:t>Altering the constitution: compulsory share transfers</a:t>
            </a:r>
            <a:endParaRPr lang="en-US" dirty="0"/>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lvl="0" indent="0">
              <a:buNone/>
            </a:pPr>
            <a:r>
              <a:rPr lang="pt-BR" sz="2000" b="1" dirty="0"/>
              <a:t>Comments on </a:t>
            </a:r>
            <a:r>
              <a:rPr lang="en-US" sz="2000" b="1" i="1" dirty="0"/>
              <a:t>Gambotto v WCP </a:t>
            </a:r>
            <a:r>
              <a:rPr lang="en-US" sz="2000" b="1" dirty="0"/>
              <a:t>(1995) 127 ALR 417</a:t>
            </a:r>
          </a:p>
          <a:p>
            <a:r>
              <a:rPr lang="en-US" sz="2000" dirty="0"/>
              <a:t>Tjio et al. (at p 150-151): “First, it has been pointed out that the benefit-detriment distinction drawn by the majority judges is untenable, for the consequences to the company are identical in both situations: the benefit gained or the loss avoided are both financial in nature and will accrue only to the majority after expropriation. Second, it is unclear how the “proper purpose” for exercising the power of alteration is to be discerned, particularly where the statute granting the power does not itself express any such limitation. Third, the majority's reliance on the characterisation of shares as property is unhelpful as it masks the value judgment that the court is called upon to make. To decide that a share may not be compulsorily acquired simply by labelling it as "property" is to assume without analysis its indefeasibility.”</a:t>
            </a:r>
          </a:p>
          <a:p>
            <a:r>
              <a:rPr lang="en-US" sz="2000" dirty="0"/>
              <a:t>Massive holdout problems (Whincorp, 1996)?</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45</a:t>
            </a:fld>
            <a:endParaRPr lang="en-US" dirty="0"/>
          </a:p>
        </p:txBody>
      </p:sp>
    </p:spTree>
    <p:extLst>
      <p:ext uri="{BB962C8B-B14F-4D97-AF65-F5344CB8AC3E}">
        <p14:creationId xmlns:p14="http://schemas.microsoft.com/office/powerpoint/2010/main" val="111588804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solidFill>
                  <a:srgbClr val="FFFFFF"/>
                </a:solidFill>
              </a:rPr>
              <a:t>Altering the constitution: compulsory share transfers</a:t>
            </a:r>
            <a:endParaRPr lang="en-US" dirty="0"/>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lvl="0" indent="0">
              <a:buNone/>
            </a:pPr>
            <a:r>
              <a:rPr lang="pt-BR" sz="2000" b="1" dirty="0"/>
              <a:t>Comments on </a:t>
            </a:r>
            <a:r>
              <a:rPr lang="en-US" sz="2000" b="1" i="1" dirty="0"/>
              <a:t>Gambotto v WCP </a:t>
            </a:r>
            <a:r>
              <a:rPr lang="en-US" sz="2000" b="1" dirty="0"/>
              <a:t>(1995) 127 ALR 417</a:t>
            </a:r>
          </a:p>
          <a:p>
            <a:r>
              <a:rPr lang="en-US" sz="2000" dirty="0"/>
              <a:t>Are property rights really indefeasible?</a:t>
            </a:r>
          </a:p>
          <a:p>
            <a:r>
              <a:rPr lang="en-US" sz="2000" dirty="0"/>
              <a:t>Tjio et al (at p. 152): Companies Act stipulates many circumstances where shares may be defeated or destroyed without the consent of the holder.</a:t>
            </a:r>
          </a:p>
          <a:p>
            <a:r>
              <a:rPr lang="en-US" sz="2000" i="1" dirty="0"/>
              <a:t>Peter’s American Delicacy Co Ltd v Heath </a:t>
            </a:r>
            <a:r>
              <a:rPr lang="en-US" sz="2000" dirty="0"/>
              <a:t>(1939) 61 CLR 457: “rights… dependent upon articles of association are not enduring and indefeasible but are liable to modification or destruction; </a:t>
            </a:r>
            <a:r>
              <a:rPr lang="en-US" sz="2000" b="1" i="1" dirty="0"/>
              <a:t>that is, if and when it is resolved by a three-fourths majority that the articles should be altered</a:t>
            </a:r>
            <a:r>
              <a:rPr lang="en-US" sz="2000" dirty="0"/>
              <a:t>.”</a:t>
            </a:r>
          </a:p>
          <a:p>
            <a:r>
              <a:rPr lang="en-US" sz="2000" dirty="0"/>
              <a:t>Easterbrook and Fischel (1996): Do you “price in” the possibility that the articles will be altered in the future?</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46</a:t>
            </a:fld>
            <a:endParaRPr lang="en-US" dirty="0"/>
          </a:p>
        </p:txBody>
      </p:sp>
    </p:spTree>
    <p:extLst>
      <p:ext uri="{BB962C8B-B14F-4D97-AF65-F5344CB8AC3E}">
        <p14:creationId xmlns:p14="http://schemas.microsoft.com/office/powerpoint/2010/main" val="307346141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Shareholder agreements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400" dirty="0"/>
              <a:t>Shareholder agreements are private contracts that are separate from the constitution, and are not subject to the strictures of the Companies Act</a:t>
            </a:r>
          </a:p>
          <a:p>
            <a:r>
              <a:rPr lang="en-US" sz="2400" dirty="0"/>
              <a:t>Instead, they are governed by the usual contractual principals.</a:t>
            </a:r>
          </a:p>
          <a:p>
            <a:pPr lvl="1"/>
            <a:r>
              <a:rPr lang="en-US" sz="2000" dirty="0"/>
              <a:t>Requirement of unanimity (at least as a default rule) to amend rather than a default rule of a 75% majority in corporate constitutions.</a:t>
            </a:r>
          </a:p>
          <a:p>
            <a:pPr lvl="1"/>
            <a:r>
              <a:rPr lang="en-US" sz="2000" dirty="0"/>
              <a:t>Far more flexible, and can bind members’ subsequent </a:t>
            </a:r>
            <a:r>
              <a:rPr lang="en-US" sz="2000" i="1" dirty="0"/>
              <a:t>conduct</a:t>
            </a:r>
            <a:r>
              <a:rPr lang="en-US" sz="2000" dirty="0"/>
              <a:t> (recall </a:t>
            </a:r>
            <a:r>
              <a:rPr lang="en-US" sz="2000" i="1" dirty="0"/>
              <a:t>Russell v Northern Bank Development Corp Ltd </a:t>
            </a:r>
            <a:r>
              <a:rPr lang="en-US" sz="2000" dirty="0"/>
              <a:t>[1992] 1 WLR 588)</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47</a:t>
            </a:fld>
            <a:endParaRPr lang="en-US" dirty="0"/>
          </a:p>
        </p:txBody>
      </p:sp>
    </p:spTree>
    <p:extLst>
      <p:ext uri="{BB962C8B-B14F-4D97-AF65-F5344CB8AC3E}">
        <p14:creationId xmlns:p14="http://schemas.microsoft.com/office/powerpoint/2010/main" val="397234086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Shareholder agreements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400" dirty="0"/>
              <a:t>So why contract through the corporate constitution?</a:t>
            </a:r>
          </a:p>
          <a:p>
            <a:pPr lvl="1"/>
            <a:r>
              <a:rPr lang="en-US" sz="2000" dirty="0"/>
              <a:t>Doctrine of privity! Shareholder agreements are unlikely to bind future members.</a:t>
            </a:r>
          </a:p>
          <a:p>
            <a:pPr lvl="1"/>
            <a:r>
              <a:rPr lang="en-US" sz="2000" dirty="0"/>
              <a:t>The bifurcation of property created by the corporate form (in particular, through asset partitioning) allows for a liquid secondary market for shares. In these circumstances, the costs of contracting through the constitution may be much lower than that of shareholder agreements.</a:t>
            </a:r>
          </a:p>
          <a:p>
            <a:pPr lvl="2"/>
            <a:r>
              <a:rPr lang="en-US" sz="1800" dirty="0"/>
              <a:t>In other words, a purchaser of shares on secondary markets for shares is party to the corporate constitution upon the transfer of the said shares, and does not need to enter into a separate bargain vis-à-vis </a:t>
            </a:r>
            <a:r>
              <a:rPr lang="en-US" sz="1800"/>
              <a:t>other shareholders.</a:t>
            </a:r>
            <a:endParaRPr lang="en-US" sz="18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48</a:t>
            </a:fld>
            <a:endParaRPr lang="en-US" dirty="0"/>
          </a:p>
        </p:txBody>
      </p:sp>
    </p:spTree>
    <p:extLst>
      <p:ext uri="{BB962C8B-B14F-4D97-AF65-F5344CB8AC3E}">
        <p14:creationId xmlns:p14="http://schemas.microsoft.com/office/powerpoint/2010/main" val="404377321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Q&amp;A</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5"/>
            <a:ext cx="11029615" cy="4458843"/>
          </a:xfrm>
        </p:spPr>
        <p:txBody>
          <a:bodyPr>
            <a:normAutofit/>
          </a:bodyPr>
          <a:lstStyle/>
          <a:p>
            <a:r>
              <a:rPr lang="en-US" sz="2000" dirty="0"/>
              <a:t>See you guys next class.</a:t>
            </a:r>
            <a:endParaRPr lang="en-US" sz="2000" b="1" i="1" dirty="0"/>
          </a:p>
          <a:p>
            <a:pPr marL="324000" lvl="1" indent="0">
              <a:buNone/>
            </a:pPr>
            <a:endParaRPr lang="en-US" dirty="0"/>
          </a:p>
        </p:txBody>
      </p:sp>
      <p:sp>
        <p:nvSpPr>
          <p:cNvPr id="4" name="Slide Number Placeholder 3">
            <a:extLst>
              <a:ext uri="{FF2B5EF4-FFF2-40B4-BE49-F238E27FC236}">
                <a16:creationId xmlns:a16="http://schemas.microsoft.com/office/drawing/2014/main" id="{942B7CD3-B891-40DA-A5D4-110BD3FF3EBE}"/>
              </a:ext>
            </a:extLst>
          </p:cNvPr>
          <p:cNvSpPr>
            <a:spLocks noGrp="1"/>
          </p:cNvSpPr>
          <p:nvPr>
            <p:ph type="sldNum" sz="quarter" idx="12"/>
          </p:nvPr>
        </p:nvSpPr>
        <p:spPr/>
        <p:txBody>
          <a:bodyPr/>
          <a:lstStyle/>
          <a:p>
            <a:fld id="{7128DA7F-F6FE-453F-B8BB-1900E7257DA6}" type="slidenum">
              <a:rPr lang="en-US" smtClean="0"/>
              <a:t>49</a:t>
            </a:fld>
            <a:endParaRPr lang="en-US" dirty="0"/>
          </a:p>
        </p:txBody>
      </p:sp>
    </p:spTree>
    <p:extLst>
      <p:ext uri="{BB962C8B-B14F-4D97-AF65-F5344CB8AC3E}">
        <p14:creationId xmlns:p14="http://schemas.microsoft.com/office/powerpoint/2010/main" val="26055805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581192" y="702156"/>
            <a:ext cx="11029616" cy="1013800"/>
          </a:xfrm>
        </p:spPr>
        <p:txBody>
          <a:bodyPr>
            <a:normAutofit/>
          </a:bodyPr>
          <a:lstStyle/>
          <a:p>
            <a:r>
              <a:rPr lang="en-US" dirty="0"/>
              <a:t>Altering the constitution: general principles</a:t>
            </a:r>
            <a:endParaRPr lang="en-US" dirty="0">
              <a:solidFill>
                <a:srgbClr val="FFFFFF"/>
              </a:solidFill>
            </a:endParaRPr>
          </a:p>
        </p:txBody>
      </p:sp>
      <p:sp useBgFill="1">
        <p:nvSpPr>
          <p:cNvPr id="18" name="Rectangle 17">
            <a:extLst>
              <a:ext uri="{FF2B5EF4-FFF2-40B4-BE49-F238E27FC236}">
                <a16:creationId xmlns:a16="http://schemas.microsoft.com/office/drawing/2014/main" id="{90137588-E70B-486E-AFA8-21B0111C46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2180496"/>
            <a:ext cx="3703320" cy="4045683"/>
          </a:xfrm>
          <a:prstGeom prst="rect">
            <a:avLst/>
          </a:prstGeom>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descr="A picture containing scale, device&#10;&#10;Description automatically generated">
            <a:extLst>
              <a:ext uri="{FF2B5EF4-FFF2-40B4-BE49-F238E27FC236}">
                <a16:creationId xmlns:a16="http://schemas.microsoft.com/office/drawing/2014/main" id="{EF45E549-FA9E-49E5-9C25-72CC34B2A40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7225" y="2533078"/>
            <a:ext cx="3305175" cy="3305175"/>
          </a:xfrm>
          <a:prstGeom prst="rect">
            <a:avLst/>
          </a:prstGeom>
        </p:spPr>
      </p:pic>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4505325" y="2180496"/>
            <a:ext cx="7105481" cy="4045683"/>
          </a:xfrm>
        </p:spPr>
        <p:txBody>
          <a:bodyPr>
            <a:normAutofit/>
          </a:bodyPr>
          <a:lstStyle/>
          <a:p>
            <a:r>
              <a:rPr lang="en-US" dirty="0"/>
              <a:t>However, alteration of the corporate constitution gives rise to two </a:t>
            </a:r>
            <a:r>
              <a:rPr lang="en-US" b="1" i="1" u="sng" dirty="0"/>
              <a:t>countervailing</a:t>
            </a:r>
            <a:r>
              <a:rPr lang="en-US" dirty="0"/>
              <a:t> problems.</a:t>
            </a:r>
          </a:p>
          <a:p>
            <a:pPr lvl="1"/>
            <a:r>
              <a:rPr lang="en-US" dirty="0"/>
              <a:t>First, requiring </a:t>
            </a:r>
            <a:r>
              <a:rPr lang="en-US" i="1" dirty="0"/>
              <a:t>all members </a:t>
            </a:r>
            <a:r>
              <a:rPr lang="en-US" dirty="0"/>
              <a:t>to agree to an amendment (just like in bilateral contracts) gives rise to </a:t>
            </a:r>
            <a:r>
              <a:rPr lang="en-US" i="1" dirty="0"/>
              <a:t>holdout problems</a:t>
            </a:r>
            <a:r>
              <a:rPr lang="en-US" dirty="0"/>
              <a:t>, where minority members may refuse to vote for a resolution that would benefit the company unless they are given large concessions in exchange for their consent (Heller, 2013).</a:t>
            </a:r>
          </a:p>
          <a:p>
            <a:pPr lvl="1"/>
            <a:r>
              <a:rPr lang="en-US" dirty="0"/>
              <a:t>Second, allowing a </a:t>
            </a:r>
            <a:r>
              <a:rPr lang="en-US" i="1" dirty="0"/>
              <a:t>bare majority </a:t>
            </a:r>
            <a:r>
              <a:rPr lang="en-US" dirty="0"/>
              <a:t>(i.e. 50%) of the members to amend the constitution gives rise to </a:t>
            </a:r>
            <a:r>
              <a:rPr lang="en-US" i="1" dirty="0"/>
              <a:t>majority-minority shareholder agency problems</a:t>
            </a:r>
            <a:r>
              <a:rPr lang="en-US" dirty="0"/>
              <a:t>, where majority members may have the incentives to exploit the minority shareholders through the member (i.e. by exercising majority power to the majority members’ own benefit at the minority members’ expense) (see Slide Deck 2).</a:t>
            </a:r>
          </a:p>
          <a:p>
            <a:r>
              <a:rPr lang="en-US" dirty="0"/>
              <a:t>The law attempts to balance these two countervailing tensions through two means.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a:xfrm>
            <a:off x="10558300" y="6400800"/>
            <a:ext cx="1052508" cy="365125"/>
          </a:xfrm>
        </p:spPr>
        <p:txBody>
          <a:bodyPr>
            <a:normAutofit/>
          </a:bodyPr>
          <a:lstStyle/>
          <a:p>
            <a:pPr>
              <a:spcAft>
                <a:spcPts val="600"/>
              </a:spcAft>
            </a:pPr>
            <a:fld id="{7128DA7F-F6FE-453F-B8BB-1900E7257DA6}" type="slidenum">
              <a:rPr lang="en-US" smtClean="0"/>
              <a:pPr>
                <a:spcAft>
                  <a:spcPts val="600"/>
                </a:spcAft>
              </a:pPr>
              <a:t>5</a:t>
            </a:fld>
            <a:endParaRPr lang="en-US" dirty="0"/>
          </a:p>
        </p:txBody>
      </p:sp>
    </p:spTree>
    <p:extLst>
      <p:ext uri="{BB962C8B-B14F-4D97-AF65-F5344CB8AC3E}">
        <p14:creationId xmlns:p14="http://schemas.microsoft.com/office/powerpoint/2010/main" val="36604529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Altering the constitution: general principles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First, corporate law requires that the members pass a </a:t>
            </a:r>
            <a:r>
              <a:rPr lang="en-US" sz="2000" b="1" i="1" dirty="0"/>
              <a:t>special resolution </a:t>
            </a:r>
            <a:r>
              <a:rPr lang="en-US" sz="2000" dirty="0"/>
              <a:t>to alter their company’s constitution</a:t>
            </a:r>
          </a:p>
          <a:p>
            <a:pPr lvl="1"/>
            <a:r>
              <a:rPr lang="en-US" sz="1800" dirty="0"/>
              <a:t>A special resolution is one that is passed by a three-quarter or higher majority of the votes cast at a general meeting (see s 184(1) CA). </a:t>
            </a:r>
          </a:p>
          <a:p>
            <a:pPr lvl="1"/>
            <a:r>
              <a:rPr lang="en-US" sz="1800" dirty="0"/>
              <a:t>Tjio et al (at p.132): “it reflects the serious view taken of constitutional amendments: because of the potentially grave effects that such amendments may have on a member's rights and obligations, they may not be undertaken except with the approval of a clear (rather than marginal) majority.”</a:t>
            </a:r>
          </a:p>
          <a:p>
            <a:r>
              <a:rPr lang="en-US" sz="2000" dirty="0"/>
              <a:t>Second, corporate law </a:t>
            </a:r>
            <a:r>
              <a:rPr lang="en-US" sz="2000" b="1" i="1" dirty="0"/>
              <a:t>imposes certain duties </a:t>
            </a:r>
            <a:r>
              <a:rPr lang="en-US" sz="2000" dirty="0"/>
              <a:t>on the majority coalition of members who propose to alter a company’s constitution.</a:t>
            </a:r>
          </a:p>
          <a:p>
            <a:pPr lvl="1"/>
            <a:r>
              <a:rPr lang="en-US" sz="1800" dirty="0"/>
              <a:t>We will (largely) focus on these duties for the rest of the lecture.</a:t>
            </a:r>
          </a:p>
          <a:p>
            <a:pPr lvl="1"/>
            <a:r>
              <a:rPr lang="en-US" sz="1800" dirty="0"/>
              <a:t>Note: s 216 of the Companies Act </a:t>
            </a:r>
            <a:r>
              <a:rPr lang="en-US" sz="1800" b="1" i="1" dirty="0"/>
              <a:t>may also impose duties </a:t>
            </a:r>
            <a:r>
              <a:rPr lang="en-US" sz="1800" dirty="0"/>
              <a:t>on the majority coalition of members. We will discuss this in a subsequent topic. We will also consider the interaction between these common law duties and such statutory duties.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6</a:t>
            </a:fld>
            <a:endParaRPr lang="en-US" dirty="0"/>
          </a:p>
        </p:txBody>
      </p:sp>
    </p:spTree>
    <p:extLst>
      <p:ext uri="{BB962C8B-B14F-4D97-AF65-F5344CB8AC3E}">
        <p14:creationId xmlns:p14="http://schemas.microsoft.com/office/powerpoint/2010/main" val="26417211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Altering the constitution: general principles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s 26(1) of the CA states that “Unless otherwise provided in this Act, the constitution of a company may be altered or added to </a:t>
            </a:r>
            <a:r>
              <a:rPr lang="en-US" sz="2000" b="1" i="1" dirty="0"/>
              <a:t>by special resolution</a:t>
            </a:r>
            <a:r>
              <a:rPr lang="en-US" sz="2000" dirty="0"/>
              <a:t>.”</a:t>
            </a:r>
          </a:p>
          <a:p>
            <a:pPr lvl="1"/>
            <a:r>
              <a:rPr lang="en-US" sz="1800" dirty="0"/>
              <a:t>Provision defining the mode for amending the constitution.</a:t>
            </a:r>
          </a:p>
          <a:p>
            <a:r>
              <a:rPr lang="en-US" sz="2000" dirty="0"/>
              <a:t>S 184(1) of the CA states that “A resolution </a:t>
            </a:r>
            <a:r>
              <a:rPr lang="en-US" sz="2000" b="1" i="1" dirty="0"/>
              <a:t>shall be a special resolution when it has been passed by a majority of not less than three-fourths of such members </a:t>
            </a:r>
            <a:r>
              <a:rPr lang="en-US" sz="2000" dirty="0"/>
              <a:t>as, being entitled to do so, vote in person or, where proxies are allowed, by proxy present at a general meeting…”</a:t>
            </a:r>
          </a:p>
          <a:p>
            <a:pPr lvl="1"/>
            <a:r>
              <a:rPr lang="en-US" sz="1800" dirty="0"/>
              <a:t>Provision defining the 75% requirement of members present and voting.</a:t>
            </a:r>
          </a:p>
          <a:p>
            <a:r>
              <a:rPr lang="en-US" sz="2000" dirty="0"/>
              <a:t>Alterations can only take prospective effect (</a:t>
            </a:r>
            <a:r>
              <a:rPr lang="en-US" sz="2000" i="1" dirty="0"/>
              <a:t>Allen v Gold Reefs of West Africa </a:t>
            </a:r>
            <a:r>
              <a:rPr lang="en-US" sz="2000" dirty="0"/>
              <a:t>(1900) I Ch 656)</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7</a:t>
            </a:fld>
            <a:endParaRPr lang="en-US" dirty="0"/>
          </a:p>
        </p:txBody>
      </p:sp>
    </p:spTree>
    <p:extLst>
      <p:ext uri="{BB962C8B-B14F-4D97-AF65-F5344CB8AC3E}">
        <p14:creationId xmlns:p14="http://schemas.microsoft.com/office/powerpoint/2010/main" val="12544741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Altering the constitution: general principles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u="sng" dirty="0"/>
              <a:t>Contracting Out of Amendments</a:t>
            </a:r>
          </a:p>
          <a:p>
            <a:r>
              <a:rPr lang="en-US" sz="2000" dirty="0"/>
              <a:t>What if the shareholders want to “contract out” of the possibility where members may amend the constitution by special resolution?</a:t>
            </a:r>
          </a:p>
          <a:p>
            <a:pPr lvl="1"/>
            <a:r>
              <a:rPr lang="en-US" sz="1800" dirty="0"/>
              <a:t>Minority shareholders may want to prevent a majority coalition from exploiting their interests in the future.</a:t>
            </a:r>
          </a:p>
          <a:p>
            <a:pPr lvl="1"/>
            <a:r>
              <a:rPr lang="en-US" sz="1800" dirty="0"/>
              <a:t>E.g. “Founding father” of a company wants to preserve his position as chairman. Can subsequent members (recall: shares are themselves proprietary and can thus be transferred to 3Ps!) amend the constitution to remove him?</a:t>
            </a:r>
            <a:endParaRPr lang="en-US" sz="2000" dirty="0"/>
          </a:p>
          <a:p>
            <a:r>
              <a:rPr lang="en-US" sz="2000" dirty="0"/>
              <a:t>At common law, the answer was nuanced: The starting position was that a company may not, whether in its constitution or by some other agreement, contract to </a:t>
            </a:r>
            <a:r>
              <a:rPr lang="en-US" sz="2000" b="1" i="1" dirty="0"/>
              <a:t>deprive itself</a:t>
            </a:r>
            <a:r>
              <a:rPr lang="en-US" sz="2000" dirty="0"/>
              <a:t> of the statutory power to amend its constitution (</a:t>
            </a:r>
            <a:r>
              <a:rPr lang="en-US" sz="2000" i="1" dirty="0"/>
              <a:t>Allen v Gold Reefs of West Africa Ltd </a:t>
            </a:r>
            <a:r>
              <a:rPr lang="en-US" sz="2000" dirty="0"/>
              <a:t>(1900) 1 Ch 656; </a:t>
            </a:r>
            <a:r>
              <a:rPr lang="en-US" sz="2000" i="1" dirty="0"/>
              <a:t>Southern Foundries (1926) Ltd v Shirlaw </a:t>
            </a:r>
            <a:r>
              <a:rPr lang="en-US" sz="2000" dirty="0"/>
              <a:t>[1940] AC 701; </a:t>
            </a:r>
            <a:r>
              <a:rPr lang="en-US" sz="2000" i="1" dirty="0"/>
              <a:t>Russell v Northern Bank Development Corp Ltd</a:t>
            </a:r>
            <a:r>
              <a:rPr lang="en-US" sz="2000" dirty="0"/>
              <a:t> [1992] 1 WLR 588).</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8</a:t>
            </a:fld>
            <a:endParaRPr lang="en-US" dirty="0"/>
          </a:p>
        </p:txBody>
      </p:sp>
    </p:spTree>
    <p:extLst>
      <p:ext uri="{BB962C8B-B14F-4D97-AF65-F5344CB8AC3E}">
        <p14:creationId xmlns:p14="http://schemas.microsoft.com/office/powerpoint/2010/main" val="40938033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Altering the constitution: general principles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This nuanced position, however, did not prevent shareholders from </a:t>
            </a:r>
            <a:r>
              <a:rPr lang="en-US" sz="2000" b="1" i="1" dirty="0"/>
              <a:t>separately making voting arrangements that have the effect of preventing a company from altering</a:t>
            </a:r>
            <a:r>
              <a:rPr lang="en-US" sz="2000" dirty="0"/>
              <a:t> its constitution.</a:t>
            </a:r>
          </a:p>
          <a:p>
            <a:r>
              <a:rPr lang="en-US" sz="2000" dirty="0"/>
              <a:t>Recall: The company is a separate legal person. </a:t>
            </a:r>
          </a:p>
          <a:p>
            <a:pPr lvl="1"/>
            <a:r>
              <a:rPr lang="en-US" sz="1800" dirty="0"/>
              <a:t>The constitution binds the company and members inter se pursuant to s 39(1) CA.</a:t>
            </a:r>
          </a:p>
          <a:p>
            <a:pPr lvl="1"/>
            <a:r>
              <a:rPr lang="en-US" sz="1800" dirty="0"/>
              <a:t>However, a separate agreement can bind the members inter se. This separate agreement distinct from the constitution is known as a </a:t>
            </a:r>
            <a:r>
              <a:rPr lang="en-US" sz="1800" b="1" i="1" dirty="0"/>
              <a:t>shareholder’s agreement</a:t>
            </a:r>
            <a:r>
              <a:rPr lang="en-US" sz="1800" dirty="0"/>
              <a:t>.</a:t>
            </a:r>
          </a:p>
          <a:p>
            <a:r>
              <a:rPr lang="en-US" sz="2000" dirty="0"/>
              <a:t>This principle is illustrated by the seminal case of </a:t>
            </a:r>
            <a:r>
              <a:rPr lang="en-US" sz="2000" i="1" dirty="0"/>
              <a:t>Russell v Northern Bank Development Corp Ltd</a:t>
            </a:r>
            <a:r>
              <a:rPr lang="en-US" sz="2000" dirty="0"/>
              <a:t> [1992] 1 WLR 588</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9</a:t>
            </a:fld>
            <a:endParaRPr lang="en-US" dirty="0"/>
          </a:p>
        </p:txBody>
      </p:sp>
    </p:spTree>
    <p:extLst>
      <p:ext uri="{BB962C8B-B14F-4D97-AF65-F5344CB8AC3E}">
        <p14:creationId xmlns:p14="http://schemas.microsoft.com/office/powerpoint/2010/main" val="2689290738"/>
      </p:ext>
    </p:extLst>
  </p:cSld>
  <p:clrMapOvr>
    <a:masterClrMapping/>
  </p:clrMapOvr>
</p:sld>
</file>

<file path=ppt/theme/theme1.xml><?xml version="1.0" encoding="utf-8"?>
<a:theme xmlns:a="http://schemas.openxmlformats.org/drawingml/2006/main" name="Dividend">
  <a:themeElements>
    <a:clrScheme name="Dividend">
      <a:dk1>
        <a:sysClr val="windowText" lastClr="000000"/>
      </a:dk1>
      <a:lt1>
        <a:sysClr val="window" lastClr="FFFFFF"/>
      </a:lt1>
      <a:dk2>
        <a:srgbClr val="3D3D3D"/>
      </a:dk2>
      <a:lt2>
        <a:srgbClr val="EBEBEB"/>
      </a:lt2>
      <a:accent1>
        <a:srgbClr val="4D1434"/>
      </a:accent1>
      <a:accent2>
        <a:srgbClr val="903163"/>
      </a:accent2>
      <a:accent3>
        <a:srgbClr val="B2324B"/>
      </a:accent3>
      <a:accent4>
        <a:srgbClr val="969FA7"/>
      </a:accent4>
      <a:accent5>
        <a:srgbClr val="66B1CE"/>
      </a:accent5>
      <a:accent6>
        <a:srgbClr val="40619D"/>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C21699FF-00E4-43C8-BBCC-D7E5536C371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8204</TotalTime>
  <Words>6972</Words>
  <Application>Microsoft Office PowerPoint</Application>
  <PresentationFormat>Widescreen</PresentationFormat>
  <Paragraphs>349</Paragraphs>
  <Slides>49</Slides>
  <Notes>49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49</vt:i4>
      </vt:variant>
    </vt:vector>
  </HeadingPairs>
  <TitlesOfParts>
    <vt:vector size="53" baseType="lpstr">
      <vt:lpstr>Calibri</vt:lpstr>
      <vt:lpstr>Gill Sans MT</vt:lpstr>
      <vt:lpstr>Wingdings 2</vt:lpstr>
      <vt:lpstr>Dividend</vt:lpstr>
      <vt:lpstr>Company Law (LC2008C) 8. Corporate constitution and membership (PART II)</vt:lpstr>
      <vt:lpstr>Corporate constitution and membership</vt:lpstr>
      <vt:lpstr>Corporate constitution and membership</vt:lpstr>
      <vt:lpstr>Altering the constitution: general principles</vt:lpstr>
      <vt:lpstr>Altering the constitution: general principles</vt:lpstr>
      <vt:lpstr>Altering the constitution: general principles</vt:lpstr>
      <vt:lpstr>Altering the constitution: general principles</vt:lpstr>
      <vt:lpstr>Altering the constitution: general principles</vt:lpstr>
      <vt:lpstr>Altering the constitution: general principles</vt:lpstr>
      <vt:lpstr>Altering the constitution: general principles</vt:lpstr>
      <vt:lpstr>Altering the constitution: general principles</vt:lpstr>
      <vt:lpstr>Altering the constitution: general principles</vt:lpstr>
      <vt:lpstr>Altering the constitution: general principles</vt:lpstr>
      <vt:lpstr>Altering the constitution: general principles</vt:lpstr>
      <vt:lpstr>Altering the constitution: general principles</vt:lpstr>
      <vt:lpstr>Altering the constitution: restraints on alteration</vt:lpstr>
      <vt:lpstr>Altering the constitution: entrenching provisions</vt:lpstr>
      <vt:lpstr>Altering the constitution: entrenching provisions</vt:lpstr>
      <vt:lpstr>Altering the constitution: entrenching provisions</vt:lpstr>
      <vt:lpstr>Altering the constitution: bona fide in the Company’s interest</vt:lpstr>
      <vt:lpstr>Altering the constitution: bona fide in the Company’s interest</vt:lpstr>
      <vt:lpstr>Altering the constitution: bona fide in the Company’s interest</vt:lpstr>
      <vt:lpstr>Altering the constitution: bona fide in the Company’s interest</vt:lpstr>
      <vt:lpstr>Altering the constitution: bona fide in the Company’s interest</vt:lpstr>
      <vt:lpstr>Altering the constitution: bona fide in the Company’s interest</vt:lpstr>
      <vt:lpstr>Altering the constitution: bona fide in the Company’s interest</vt:lpstr>
      <vt:lpstr>Altering the constitution: bona fide in the Company’s interest</vt:lpstr>
      <vt:lpstr>Altering the constitution: bona fide in the Company’s interest</vt:lpstr>
      <vt:lpstr>Altering the constitution: bona fide in the Company’s interest</vt:lpstr>
      <vt:lpstr>Altering the constitution: bona fide in the Company’s interest</vt:lpstr>
      <vt:lpstr>Altering the constitution: Conflicting Shareholder Interests</vt:lpstr>
      <vt:lpstr>Altering the constitution: Conflicting Shareholder Interests</vt:lpstr>
      <vt:lpstr>Altering the constitution: Conflicting Shareholder Interests</vt:lpstr>
      <vt:lpstr>Altering the constitution: Conflicting Shareholder Interests</vt:lpstr>
      <vt:lpstr>Altering the constitution: Conflicting Shareholder Interests</vt:lpstr>
      <vt:lpstr>Altering the constitution: Conflicting Shareholder Interests</vt:lpstr>
      <vt:lpstr>Altering the constitution: Conflicting Shareholder Interests</vt:lpstr>
      <vt:lpstr>Altering the constitution: Conflicting Shareholder Interests</vt:lpstr>
      <vt:lpstr>Altering the constitution: compulsory share transfers</vt:lpstr>
      <vt:lpstr>Altering the constitution: compulsory share transfers</vt:lpstr>
      <vt:lpstr>Altering the constitution: compulsory share transfers</vt:lpstr>
      <vt:lpstr>Altering the constitution: compulsory share transfers</vt:lpstr>
      <vt:lpstr>Altering the constitution: compulsory share transfers</vt:lpstr>
      <vt:lpstr>Altering the constitution: compulsory share transfers</vt:lpstr>
      <vt:lpstr>Altering the constitution: compulsory share transfers</vt:lpstr>
      <vt:lpstr>Altering the constitution: compulsory share transfers</vt:lpstr>
      <vt:lpstr>Shareholder agreements</vt:lpstr>
      <vt:lpstr>Shareholder agreements</vt:lpstr>
      <vt:lpstr>Q&amp;A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Company Law (LC2008A) seminar 4: Business Vehicles, Corporate Personality and Attributes (PART I)</dc:title>
  <dc:creator>Khoo Chian Yian Kenneth</dc:creator>
  <cp:lastModifiedBy>Kenneth Khoo</cp:lastModifiedBy>
  <cp:revision>638</cp:revision>
  <dcterms:created xsi:type="dcterms:W3CDTF">2020-08-23T16:07:02Z</dcterms:created>
  <dcterms:modified xsi:type="dcterms:W3CDTF">2025-09-14T02:29:07Z</dcterms:modified>
</cp:coreProperties>
</file>