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55"/>
  </p:notesMasterIdLst>
  <p:sldIdLst>
    <p:sldId id="256" r:id="rId2"/>
    <p:sldId id="258" r:id="rId3"/>
    <p:sldId id="422" r:id="rId4"/>
    <p:sldId id="523" r:id="rId5"/>
    <p:sldId id="560" r:id="rId6"/>
    <p:sldId id="524" r:id="rId7"/>
    <p:sldId id="561" r:id="rId8"/>
    <p:sldId id="562" r:id="rId9"/>
    <p:sldId id="563" r:id="rId10"/>
    <p:sldId id="525" r:id="rId11"/>
    <p:sldId id="564" r:id="rId12"/>
    <p:sldId id="526" r:id="rId13"/>
    <p:sldId id="565" r:id="rId14"/>
    <p:sldId id="566" r:id="rId15"/>
    <p:sldId id="567" r:id="rId16"/>
    <p:sldId id="568" r:id="rId17"/>
    <p:sldId id="569" r:id="rId18"/>
    <p:sldId id="570" r:id="rId19"/>
    <p:sldId id="572" r:id="rId20"/>
    <p:sldId id="574" r:id="rId21"/>
    <p:sldId id="575" r:id="rId22"/>
    <p:sldId id="576" r:id="rId23"/>
    <p:sldId id="577" r:id="rId24"/>
    <p:sldId id="578" r:id="rId25"/>
    <p:sldId id="584" r:id="rId26"/>
    <p:sldId id="579" r:id="rId27"/>
    <p:sldId id="580" r:id="rId28"/>
    <p:sldId id="581" r:id="rId29"/>
    <p:sldId id="582" r:id="rId30"/>
    <p:sldId id="583" r:id="rId31"/>
    <p:sldId id="585" r:id="rId32"/>
    <p:sldId id="586" r:id="rId33"/>
    <p:sldId id="587" r:id="rId34"/>
    <p:sldId id="588" r:id="rId35"/>
    <p:sldId id="589" r:id="rId36"/>
    <p:sldId id="591" r:id="rId37"/>
    <p:sldId id="592" r:id="rId38"/>
    <p:sldId id="593" r:id="rId39"/>
    <p:sldId id="594" r:id="rId40"/>
    <p:sldId id="590" r:id="rId41"/>
    <p:sldId id="595" r:id="rId42"/>
    <p:sldId id="596" r:id="rId43"/>
    <p:sldId id="597" r:id="rId44"/>
    <p:sldId id="598" r:id="rId45"/>
    <p:sldId id="573" r:id="rId46"/>
    <p:sldId id="599" r:id="rId47"/>
    <p:sldId id="600" r:id="rId48"/>
    <p:sldId id="601" r:id="rId49"/>
    <p:sldId id="602" r:id="rId50"/>
    <p:sldId id="603" r:id="rId51"/>
    <p:sldId id="604" r:id="rId52"/>
    <p:sldId id="337" r:id="rId53"/>
    <p:sldId id="605" r:id="rId5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3" autoAdjust="0"/>
    <p:restoredTop sz="84020" autoAdjust="0"/>
  </p:normalViewPr>
  <p:slideViewPr>
    <p:cSldViewPr snapToGrid="0">
      <p:cViewPr varScale="1">
        <p:scale>
          <a:sx n="91" d="100"/>
          <a:sy n="91" d="100"/>
        </p:scale>
        <p:origin x="1242" y="4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BACC47-42A1-48A1-A824-B8D79E09C5E6}"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27CD1719-B8C3-4E72-B67D-6FF0F4ED4C67}">
      <dgm:prSet phldrT="[Text]" phldr="0" custT="1"/>
      <dgm:spPr/>
      <dgm:t>
        <a:bodyPr/>
        <a:lstStyle/>
        <a:p>
          <a:r>
            <a:rPr lang="en-US" sz="1800" dirty="0"/>
            <a:t>Company’s Organs</a:t>
          </a:r>
        </a:p>
      </dgm:t>
    </dgm:pt>
    <dgm:pt modelId="{0FC50239-3988-4743-A3D3-C9F2CC0C0BE0}" type="parTrans" cxnId="{3DD46931-0210-4D3F-BD85-B306B78C5F14}">
      <dgm:prSet/>
      <dgm:spPr/>
      <dgm:t>
        <a:bodyPr/>
        <a:lstStyle/>
        <a:p>
          <a:endParaRPr lang="en-US"/>
        </a:p>
      </dgm:t>
    </dgm:pt>
    <dgm:pt modelId="{5C4037D2-CA42-4AD5-98CC-08BE9A40BA7C}" type="sibTrans" cxnId="{3DD46931-0210-4D3F-BD85-B306B78C5F14}">
      <dgm:prSet/>
      <dgm:spPr/>
      <dgm:t>
        <a:bodyPr/>
        <a:lstStyle/>
        <a:p>
          <a:endParaRPr lang="en-US"/>
        </a:p>
      </dgm:t>
    </dgm:pt>
    <dgm:pt modelId="{DB989707-FD6B-4EF8-99D9-A38C255ACFB0}">
      <dgm:prSet phldrT="[Text]" phldr="0" custT="1"/>
      <dgm:spPr/>
      <dgm:t>
        <a:bodyPr/>
        <a:lstStyle/>
        <a:p>
          <a:r>
            <a:rPr lang="en-US" sz="1800" dirty="0"/>
            <a:t>Board of Directors</a:t>
          </a:r>
        </a:p>
      </dgm:t>
    </dgm:pt>
    <dgm:pt modelId="{79342619-E362-4D8F-B4AB-BA94F098C945}" type="parTrans" cxnId="{79E86A8C-C525-4C89-BB76-5D121F8511EE}">
      <dgm:prSet/>
      <dgm:spPr/>
      <dgm:t>
        <a:bodyPr/>
        <a:lstStyle/>
        <a:p>
          <a:endParaRPr lang="en-US"/>
        </a:p>
      </dgm:t>
    </dgm:pt>
    <dgm:pt modelId="{E9B7BC0A-1E61-4E51-8FB5-8A91BFD4D925}" type="sibTrans" cxnId="{79E86A8C-C525-4C89-BB76-5D121F8511EE}">
      <dgm:prSet/>
      <dgm:spPr/>
      <dgm:t>
        <a:bodyPr/>
        <a:lstStyle/>
        <a:p>
          <a:endParaRPr lang="en-US"/>
        </a:p>
      </dgm:t>
    </dgm:pt>
    <dgm:pt modelId="{CB8E3BBF-7260-46C1-A1C2-015D74D76556}">
      <dgm:prSet phldrT="[Text]" phldr="0" custT="1"/>
      <dgm:spPr/>
      <dgm:t>
        <a:bodyPr/>
        <a:lstStyle/>
        <a:p>
          <a:r>
            <a:rPr lang="en-US" sz="1800" dirty="0"/>
            <a:t>Members acting at GM</a:t>
          </a:r>
        </a:p>
      </dgm:t>
    </dgm:pt>
    <dgm:pt modelId="{FDF9CFE6-CEF3-4D35-8ACF-F2BE572BEF50}" type="parTrans" cxnId="{60F298ED-08A4-4EEB-AEA2-EC8ED4FB9F42}">
      <dgm:prSet/>
      <dgm:spPr/>
      <dgm:t>
        <a:bodyPr/>
        <a:lstStyle/>
        <a:p>
          <a:endParaRPr lang="en-US"/>
        </a:p>
      </dgm:t>
    </dgm:pt>
    <dgm:pt modelId="{075F173E-822E-470D-A942-0A6A9E317D73}" type="sibTrans" cxnId="{60F298ED-08A4-4EEB-AEA2-EC8ED4FB9F42}">
      <dgm:prSet/>
      <dgm:spPr/>
      <dgm:t>
        <a:bodyPr/>
        <a:lstStyle/>
        <a:p>
          <a:endParaRPr lang="en-US"/>
        </a:p>
      </dgm:t>
    </dgm:pt>
    <dgm:pt modelId="{7BD001F5-EBCD-44AE-A5E7-454D62547E21}" type="pres">
      <dgm:prSet presAssocID="{6ABACC47-42A1-48A1-A824-B8D79E09C5E6}" presName="hierChild1" presStyleCnt="0">
        <dgm:presLayoutVars>
          <dgm:orgChart val="1"/>
          <dgm:chPref val="1"/>
          <dgm:dir/>
          <dgm:animOne val="branch"/>
          <dgm:animLvl val="lvl"/>
          <dgm:resizeHandles/>
        </dgm:presLayoutVars>
      </dgm:prSet>
      <dgm:spPr/>
    </dgm:pt>
    <dgm:pt modelId="{00CED1DA-B24F-451D-BD76-9121021555DE}" type="pres">
      <dgm:prSet presAssocID="{27CD1719-B8C3-4E72-B67D-6FF0F4ED4C67}" presName="hierRoot1" presStyleCnt="0">
        <dgm:presLayoutVars>
          <dgm:hierBranch val="init"/>
        </dgm:presLayoutVars>
      </dgm:prSet>
      <dgm:spPr/>
    </dgm:pt>
    <dgm:pt modelId="{CC54A147-F431-45FA-8420-57B9F78FABF3}" type="pres">
      <dgm:prSet presAssocID="{27CD1719-B8C3-4E72-B67D-6FF0F4ED4C67}" presName="rootComposite1" presStyleCnt="0"/>
      <dgm:spPr/>
    </dgm:pt>
    <dgm:pt modelId="{7F25601B-FF33-4273-9F97-41EB69FAD30E}" type="pres">
      <dgm:prSet presAssocID="{27CD1719-B8C3-4E72-B67D-6FF0F4ED4C67}" presName="rootText1" presStyleLbl="node0" presStyleIdx="0" presStyleCnt="1">
        <dgm:presLayoutVars>
          <dgm:chPref val="3"/>
        </dgm:presLayoutVars>
      </dgm:prSet>
      <dgm:spPr/>
    </dgm:pt>
    <dgm:pt modelId="{FEA32A0E-97E9-4EEF-9AEC-5D70B115DD9B}" type="pres">
      <dgm:prSet presAssocID="{27CD1719-B8C3-4E72-B67D-6FF0F4ED4C67}" presName="rootConnector1" presStyleLbl="node1" presStyleIdx="0" presStyleCnt="0"/>
      <dgm:spPr/>
    </dgm:pt>
    <dgm:pt modelId="{0752A246-F052-40B6-B7ED-4888A9B60145}" type="pres">
      <dgm:prSet presAssocID="{27CD1719-B8C3-4E72-B67D-6FF0F4ED4C67}" presName="hierChild2" presStyleCnt="0"/>
      <dgm:spPr/>
    </dgm:pt>
    <dgm:pt modelId="{85AC7991-A850-4FCD-BC88-83A68EC174AC}" type="pres">
      <dgm:prSet presAssocID="{79342619-E362-4D8F-B4AB-BA94F098C945}" presName="Name37" presStyleLbl="parChTrans1D2" presStyleIdx="0" presStyleCnt="2"/>
      <dgm:spPr/>
    </dgm:pt>
    <dgm:pt modelId="{97A42675-AA67-4431-820C-A0BC965FDA48}" type="pres">
      <dgm:prSet presAssocID="{DB989707-FD6B-4EF8-99D9-A38C255ACFB0}" presName="hierRoot2" presStyleCnt="0">
        <dgm:presLayoutVars>
          <dgm:hierBranch val="init"/>
        </dgm:presLayoutVars>
      </dgm:prSet>
      <dgm:spPr/>
    </dgm:pt>
    <dgm:pt modelId="{665F600F-1699-44C4-85ED-5B2F274F4718}" type="pres">
      <dgm:prSet presAssocID="{DB989707-FD6B-4EF8-99D9-A38C255ACFB0}" presName="rootComposite" presStyleCnt="0"/>
      <dgm:spPr/>
    </dgm:pt>
    <dgm:pt modelId="{20AE5778-A264-4EB4-9792-408CD493B8E5}" type="pres">
      <dgm:prSet presAssocID="{DB989707-FD6B-4EF8-99D9-A38C255ACFB0}" presName="rootText" presStyleLbl="node2" presStyleIdx="0" presStyleCnt="2">
        <dgm:presLayoutVars>
          <dgm:chPref val="3"/>
        </dgm:presLayoutVars>
      </dgm:prSet>
      <dgm:spPr/>
    </dgm:pt>
    <dgm:pt modelId="{9B8CA655-83FA-486A-A424-5476BB21FADA}" type="pres">
      <dgm:prSet presAssocID="{DB989707-FD6B-4EF8-99D9-A38C255ACFB0}" presName="rootConnector" presStyleLbl="node2" presStyleIdx="0" presStyleCnt="2"/>
      <dgm:spPr/>
    </dgm:pt>
    <dgm:pt modelId="{F8C7F34D-323B-4008-806B-3899BEBEC4B1}" type="pres">
      <dgm:prSet presAssocID="{DB989707-FD6B-4EF8-99D9-A38C255ACFB0}" presName="hierChild4" presStyleCnt="0"/>
      <dgm:spPr/>
    </dgm:pt>
    <dgm:pt modelId="{7BF26D3E-CB78-4523-AA52-E5AC579162F9}" type="pres">
      <dgm:prSet presAssocID="{DB989707-FD6B-4EF8-99D9-A38C255ACFB0}" presName="hierChild5" presStyleCnt="0"/>
      <dgm:spPr/>
    </dgm:pt>
    <dgm:pt modelId="{D3052938-05FE-40D1-8302-6B120E026AD1}" type="pres">
      <dgm:prSet presAssocID="{FDF9CFE6-CEF3-4D35-8ACF-F2BE572BEF50}" presName="Name37" presStyleLbl="parChTrans1D2" presStyleIdx="1" presStyleCnt="2"/>
      <dgm:spPr/>
    </dgm:pt>
    <dgm:pt modelId="{C9631EAB-043D-4703-BF0D-8982097D6C91}" type="pres">
      <dgm:prSet presAssocID="{CB8E3BBF-7260-46C1-A1C2-015D74D76556}" presName="hierRoot2" presStyleCnt="0">
        <dgm:presLayoutVars>
          <dgm:hierBranch val="init"/>
        </dgm:presLayoutVars>
      </dgm:prSet>
      <dgm:spPr/>
    </dgm:pt>
    <dgm:pt modelId="{FF6A1071-BEFF-4D5D-8BA8-A61ADF3431E1}" type="pres">
      <dgm:prSet presAssocID="{CB8E3BBF-7260-46C1-A1C2-015D74D76556}" presName="rootComposite" presStyleCnt="0"/>
      <dgm:spPr/>
    </dgm:pt>
    <dgm:pt modelId="{4744F023-DDB4-4C7D-813F-172E29E0B878}" type="pres">
      <dgm:prSet presAssocID="{CB8E3BBF-7260-46C1-A1C2-015D74D76556}" presName="rootText" presStyleLbl="node2" presStyleIdx="1" presStyleCnt="2">
        <dgm:presLayoutVars>
          <dgm:chPref val="3"/>
        </dgm:presLayoutVars>
      </dgm:prSet>
      <dgm:spPr/>
    </dgm:pt>
    <dgm:pt modelId="{7DC58D01-1F67-4B1C-81F9-0080F3C6F0E1}" type="pres">
      <dgm:prSet presAssocID="{CB8E3BBF-7260-46C1-A1C2-015D74D76556}" presName="rootConnector" presStyleLbl="node2" presStyleIdx="1" presStyleCnt="2"/>
      <dgm:spPr/>
    </dgm:pt>
    <dgm:pt modelId="{6BF1E7BA-0A11-47E3-9E8C-06A03D09455D}" type="pres">
      <dgm:prSet presAssocID="{CB8E3BBF-7260-46C1-A1C2-015D74D76556}" presName="hierChild4" presStyleCnt="0"/>
      <dgm:spPr/>
    </dgm:pt>
    <dgm:pt modelId="{E4D07EA2-E3CB-47ED-846D-2689618226A6}" type="pres">
      <dgm:prSet presAssocID="{CB8E3BBF-7260-46C1-A1C2-015D74D76556}" presName="hierChild5" presStyleCnt="0"/>
      <dgm:spPr/>
    </dgm:pt>
    <dgm:pt modelId="{BB295BBB-2DA5-418F-B300-A3EF3E7FB6ED}" type="pres">
      <dgm:prSet presAssocID="{27CD1719-B8C3-4E72-B67D-6FF0F4ED4C67}" presName="hierChild3" presStyleCnt="0"/>
      <dgm:spPr/>
    </dgm:pt>
  </dgm:ptLst>
  <dgm:cxnLst>
    <dgm:cxn modelId="{4E5A0106-751E-4025-B0BA-3A8178068C2B}" type="presOf" srcId="{DB989707-FD6B-4EF8-99D9-A38C255ACFB0}" destId="{20AE5778-A264-4EB4-9792-408CD493B8E5}" srcOrd="0" destOrd="0" presId="urn:microsoft.com/office/officeart/2005/8/layout/orgChart1"/>
    <dgm:cxn modelId="{DEE38A10-F82C-44C4-92E6-1F8189933173}" type="presOf" srcId="{27CD1719-B8C3-4E72-B67D-6FF0F4ED4C67}" destId="{FEA32A0E-97E9-4EEF-9AEC-5D70B115DD9B}" srcOrd="1" destOrd="0" presId="urn:microsoft.com/office/officeart/2005/8/layout/orgChart1"/>
    <dgm:cxn modelId="{FD873A20-FB80-4164-904C-DF136121FB97}" type="presOf" srcId="{DB989707-FD6B-4EF8-99D9-A38C255ACFB0}" destId="{9B8CA655-83FA-486A-A424-5476BB21FADA}" srcOrd="1" destOrd="0" presId="urn:microsoft.com/office/officeart/2005/8/layout/orgChart1"/>
    <dgm:cxn modelId="{38F19021-876F-43DA-81B9-86D57BEEBBE3}" type="presOf" srcId="{CB8E3BBF-7260-46C1-A1C2-015D74D76556}" destId="{7DC58D01-1F67-4B1C-81F9-0080F3C6F0E1}" srcOrd="1" destOrd="0" presId="urn:microsoft.com/office/officeart/2005/8/layout/orgChart1"/>
    <dgm:cxn modelId="{3DD46931-0210-4D3F-BD85-B306B78C5F14}" srcId="{6ABACC47-42A1-48A1-A824-B8D79E09C5E6}" destId="{27CD1719-B8C3-4E72-B67D-6FF0F4ED4C67}" srcOrd="0" destOrd="0" parTransId="{0FC50239-3988-4743-A3D3-C9F2CC0C0BE0}" sibTransId="{5C4037D2-CA42-4AD5-98CC-08BE9A40BA7C}"/>
    <dgm:cxn modelId="{50822960-DABB-470E-B352-EA144B1F9AD3}" type="presOf" srcId="{27CD1719-B8C3-4E72-B67D-6FF0F4ED4C67}" destId="{7F25601B-FF33-4273-9F97-41EB69FAD30E}" srcOrd="0" destOrd="0" presId="urn:microsoft.com/office/officeart/2005/8/layout/orgChart1"/>
    <dgm:cxn modelId="{79E86A8C-C525-4C89-BB76-5D121F8511EE}" srcId="{27CD1719-B8C3-4E72-B67D-6FF0F4ED4C67}" destId="{DB989707-FD6B-4EF8-99D9-A38C255ACFB0}" srcOrd="0" destOrd="0" parTransId="{79342619-E362-4D8F-B4AB-BA94F098C945}" sibTransId="{E9B7BC0A-1E61-4E51-8FB5-8A91BFD4D925}"/>
    <dgm:cxn modelId="{0BFE419E-6384-42D6-A607-16D41BAE34F7}" type="presOf" srcId="{6ABACC47-42A1-48A1-A824-B8D79E09C5E6}" destId="{7BD001F5-EBCD-44AE-A5E7-454D62547E21}" srcOrd="0" destOrd="0" presId="urn:microsoft.com/office/officeart/2005/8/layout/orgChart1"/>
    <dgm:cxn modelId="{3817B7B5-F171-4257-A6C9-4607A9DFC332}" type="presOf" srcId="{79342619-E362-4D8F-B4AB-BA94F098C945}" destId="{85AC7991-A850-4FCD-BC88-83A68EC174AC}" srcOrd="0" destOrd="0" presId="urn:microsoft.com/office/officeart/2005/8/layout/orgChart1"/>
    <dgm:cxn modelId="{60F298ED-08A4-4EEB-AEA2-EC8ED4FB9F42}" srcId="{27CD1719-B8C3-4E72-B67D-6FF0F4ED4C67}" destId="{CB8E3BBF-7260-46C1-A1C2-015D74D76556}" srcOrd="1" destOrd="0" parTransId="{FDF9CFE6-CEF3-4D35-8ACF-F2BE572BEF50}" sibTransId="{075F173E-822E-470D-A942-0A6A9E317D73}"/>
    <dgm:cxn modelId="{75C7F3F5-E210-4382-8BA7-D0A46F23AA31}" type="presOf" srcId="{FDF9CFE6-CEF3-4D35-8ACF-F2BE572BEF50}" destId="{D3052938-05FE-40D1-8302-6B120E026AD1}" srcOrd="0" destOrd="0" presId="urn:microsoft.com/office/officeart/2005/8/layout/orgChart1"/>
    <dgm:cxn modelId="{EA4D76F7-EE5E-45D4-995E-6B2979510726}" type="presOf" srcId="{CB8E3BBF-7260-46C1-A1C2-015D74D76556}" destId="{4744F023-DDB4-4C7D-813F-172E29E0B878}" srcOrd="0" destOrd="0" presId="urn:microsoft.com/office/officeart/2005/8/layout/orgChart1"/>
    <dgm:cxn modelId="{4E68DF3C-7209-4170-91F3-44D8D67C2896}" type="presParOf" srcId="{7BD001F5-EBCD-44AE-A5E7-454D62547E21}" destId="{00CED1DA-B24F-451D-BD76-9121021555DE}" srcOrd="0" destOrd="0" presId="urn:microsoft.com/office/officeart/2005/8/layout/orgChart1"/>
    <dgm:cxn modelId="{C3C6787F-A591-4CA9-B0A1-C83BD32218CF}" type="presParOf" srcId="{00CED1DA-B24F-451D-BD76-9121021555DE}" destId="{CC54A147-F431-45FA-8420-57B9F78FABF3}" srcOrd="0" destOrd="0" presId="urn:microsoft.com/office/officeart/2005/8/layout/orgChart1"/>
    <dgm:cxn modelId="{08EC66A9-27D4-446E-9AA4-17442EAC1C7C}" type="presParOf" srcId="{CC54A147-F431-45FA-8420-57B9F78FABF3}" destId="{7F25601B-FF33-4273-9F97-41EB69FAD30E}" srcOrd="0" destOrd="0" presId="urn:microsoft.com/office/officeart/2005/8/layout/orgChart1"/>
    <dgm:cxn modelId="{C5198BBC-AA87-4543-B987-E55FE13B5275}" type="presParOf" srcId="{CC54A147-F431-45FA-8420-57B9F78FABF3}" destId="{FEA32A0E-97E9-4EEF-9AEC-5D70B115DD9B}" srcOrd="1" destOrd="0" presId="urn:microsoft.com/office/officeart/2005/8/layout/orgChart1"/>
    <dgm:cxn modelId="{4F7B7435-A4B0-40D4-9252-117D2EC764F6}" type="presParOf" srcId="{00CED1DA-B24F-451D-BD76-9121021555DE}" destId="{0752A246-F052-40B6-B7ED-4888A9B60145}" srcOrd="1" destOrd="0" presId="urn:microsoft.com/office/officeart/2005/8/layout/orgChart1"/>
    <dgm:cxn modelId="{501C0EDD-93EA-48BA-8A37-6A2DEC20FAA3}" type="presParOf" srcId="{0752A246-F052-40B6-B7ED-4888A9B60145}" destId="{85AC7991-A850-4FCD-BC88-83A68EC174AC}" srcOrd="0" destOrd="0" presId="urn:microsoft.com/office/officeart/2005/8/layout/orgChart1"/>
    <dgm:cxn modelId="{FD6456ED-C94B-467A-8F08-F62CA5200C6D}" type="presParOf" srcId="{0752A246-F052-40B6-B7ED-4888A9B60145}" destId="{97A42675-AA67-4431-820C-A0BC965FDA48}" srcOrd="1" destOrd="0" presId="urn:microsoft.com/office/officeart/2005/8/layout/orgChart1"/>
    <dgm:cxn modelId="{4CE5354D-9330-49BE-BB9B-DF9BFF19548C}" type="presParOf" srcId="{97A42675-AA67-4431-820C-A0BC965FDA48}" destId="{665F600F-1699-44C4-85ED-5B2F274F4718}" srcOrd="0" destOrd="0" presId="urn:microsoft.com/office/officeart/2005/8/layout/orgChart1"/>
    <dgm:cxn modelId="{230D5A68-336D-4339-898A-147596968B48}" type="presParOf" srcId="{665F600F-1699-44C4-85ED-5B2F274F4718}" destId="{20AE5778-A264-4EB4-9792-408CD493B8E5}" srcOrd="0" destOrd="0" presId="urn:microsoft.com/office/officeart/2005/8/layout/orgChart1"/>
    <dgm:cxn modelId="{BA7F38F3-9DA0-4850-BA41-5D2826471EC6}" type="presParOf" srcId="{665F600F-1699-44C4-85ED-5B2F274F4718}" destId="{9B8CA655-83FA-486A-A424-5476BB21FADA}" srcOrd="1" destOrd="0" presId="urn:microsoft.com/office/officeart/2005/8/layout/orgChart1"/>
    <dgm:cxn modelId="{2F67D342-AB50-47F3-BE39-4C5A19D5ECC4}" type="presParOf" srcId="{97A42675-AA67-4431-820C-A0BC965FDA48}" destId="{F8C7F34D-323B-4008-806B-3899BEBEC4B1}" srcOrd="1" destOrd="0" presId="urn:microsoft.com/office/officeart/2005/8/layout/orgChart1"/>
    <dgm:cxn modelId="{F2B32AE3-4B74-47C8-9B2F-78B78E46ED19}" type="presParOf" srcId="{97A42675-AA67-4431-820C-A0BC965FDA48}" destId="{7BF26D3E-CB78-4523-AA52-E5AC579162F9}" srcOrd="2" destOrd="0" presId="urn:microsoft.com/office/officeart/2005/8/layout/orgChart1"/>
    <dgm:cxn modelId="{9CEDCAD2-8CF2-4187-92B4-23FD6BE8F321}" type="presParOf" srcId="{0752A246-F052-40B6-B7ED-4888A9B60145}" destId="{D3052938-05FE-40D1-8302-6B120E026AD1}" srcOrd="2" destOrd="0" presId="urn:microsoft.com/office/officeart/2005/8/layout/orgChart1"/>
    <dgm:cxn modelId="{AE665D65-6ABB-4C31-88BB-F77378BC9FB5}" type="presParOf" srcId="{0752A246-F052-40B6-B7ED-4888A9B60145}" destId="{C9631EAB-043D-4703-BF0D-8982097D6C91}" srcOrd="3" destOrd="0" presId="urn:microsoft.com/office/officeart/2005/8/layout/orgChart1"/>
    <dgm:cxn modelId="{4BB69727-8A75-4AC4-8415-9B4FB67BA09D}" type="presParOf" srcId="{C9631EAB-043D-4703-BF0D-8982097D6C91}" destId="{FF6A1071-BEFF-4D5D-8BA8-A61ADF3431E1}" srcOrd="0" destOrd="0" presId="urn:microsoft.com/office/officeart/2005/8/layout/orgChart1"/>
    <dgm:cxn modelId="{C1DFB71E-9F75-40CE-9B62-2B2250E63BB3}" type="presParOf" srcId="{FF6A1071-BEFF-4D5D-8BA8-A61ADF3431E1}" destId="{4744F023-DDB4-4C7D-813F-172E29E0B878}" srcOrd="0" destOrd="0" presId="urn:microsoft.com/office/officeart/2005/8/layout/orgChart1"/>
    <dgm:cxn modelId="{461EC19C-25BC-4443-BEB3-2656562DD772}" type="presParOf" srcId="{FF6A1071-BEFF-4D5D-8BA8-A61ADF3431E1}" destId="{7DC58D01-1F67-4B1C-81F9-0080F3C6F0E1}" srcOrd="1" destOrd="0" presId="urn:microsoft.com/office/officeart/2005/8/layout/orgChart1"/>
    <dgm:cxn modelId="{1858F402-A410-4846-A397-2BA1BD977679}" type="presParOf" srcId="{C9631EAB-043D-4703-BF0D-8982097D6C91}" destId="{6BF1E7BA-0A11-47E3-9E8C-06A03D09455D}" srcOrd="1" destOrd="0" presId="urn:microsoft.com/office/officeart/2005/8/layout/orgChart1"/>
    <dgm:cxn modelId="{604ABFA6-4855-4749-9241-E3CD6511C01B}" type="presParOf" srcId="{C9631EAB-043D-4703-BF0D-8982097D6C91}" destId="{E4D07EA2-E3CB-47ED-846D-2689618226A6}" srcOrd="2" destOrd="0" presId="urn:microsoft.com/office/officeart/2005/8/layout/orgChart1"/>
    <dgm:cxn modelId="{25104727-2B99-4A38-93E5-053729558651}" type="presParOf" srcId="{00CED1DA-B24F-451D-BD76-9121021555DE}" destId="{BB295BBB-2DA5-418F-B300-A3EF3E7FB6ED}"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45E49AB-CE78-4A66-8995-701DB5CDC041}" type="doc">
      <dgm:prSet loTypeId="urn:microsoft.com/office/officeart/2009/3/layout/OpposingIdeas" loCatId="relationship" qsTypeId="urn:microsoft.com/office/officeart/2005/8/quickstyle/simple1" qsCatId="simple" csTypeId="urn:microsoft.com/office/officeart/2005/8/colors/accent1_2" csCatId="accent1" phldr="1"/>
      <dgm:spPr/>
      <dgm:t>
        <a:bodyPr/>
        <a:lstStyle/>
        <a:p>
          <a:endParaRPr lang="en-US"/>
        </a:p>
      </dgm:t>
    </dgm:pt>
    <dgm:pt modelId="{07FB96F1-556C-48D0-B47B-160BD47150AA}">
      <dgm:prSet phldrT="[Text]"/>
      <dgm:spPr/>
      <dgm:t>
        <a:bodyPr/>
        <a:lstStyle/>
        <a:p>
          <a:r>
            <a:rPr lang="en-US" dirty="0"/>
            <a:t>Shareholder-Managerial Agency Costs</a:t>
          </a:r>
        </a:p>
      </dgm:t>
    </dgm:pt>
    <dgm:pt modelId="{4C20D825-D3BB-495C-A580-405A7B2DD269}" type="parTrans" cxnId="{5F101660-B65D-49D8-B333-51C272AF0905}">
      <dgm:prSet/>
      <dgm:spPr/>
      <dgm:t>
        <a:bodyPr/>
        <a:lstStyle/>
        <a:p>
          <a:endParaRPr lang="en-US"/>
        </a:p>
      </dgm:t>
    </dgm:pt>
    <dgm:pt modelId="{58F276E8-A622-437B-A7F4-1E0574D48871}" type="sibTrans" cxnId="{5F101660-B65D-49D8-B333-51C272AF0905}">
      <dgm:prSet/>
      <dgm:spPr/>
      <dgm:t>
        <a:bodyPr/>
        <a:lstStyle/>
        <a:p>
          <a:endParaRPr lang="en-US"/>
        </a:p>
      </dgm:t>
    </dgm:pt>
    <dgm:pt modelId="{FBD69EB5-3BC0-42EB-87ED-6B37BA60DE43}">
      <dgm:prSet phldrT="[Text]"/>
      <dgm:spPr/>
      <dgm:t>
        <a:bodyPr/>
        <a:lstStyle/>
        <a:p>
          <a:r>
            <a:rPr lang="en-US" dirty="0">
              <a:solidFill>
                <a:schemeClr val="bg1"/>
              </a:solidFill>
            </a:rPr>
            <a:t>Board Power</a:t>
          </a:r>
        </a:p>
      </dgm:t>
    </dgm:pt>
    <dgm:pt modelId="{CAF1B114-67E4-4A0A-BF77-AD164ABF1A10}" type="parTrans" cxnId="{0C88FBEB-B911-49CF-AA0C-4A9FC21E56A8}">
      <dgm:prSet/>
      <dgm:spPr/>
      <dgm:t>
        <a:bodyPr/>
        <a:lstStyle/>
        <a:p>
          <a:endParaRPr lang="en-US"/>
        </a:p>
      </dgm:t>
    </dgm:pt>
    <dgm:pt modelId="{F2F8241F-4CAC-4372-8B88-0D9DE2D9B069}" type="sibTrans" cxnId="{0C88FBEB-B911-49CF-AA0C-4A9FC21E56A8}">
      <dgm:prSet/>
      <dgm:spPr/>
      <dgm:t>
        <a:bodyPr/>
        <a:lstStyle/>
        <a:p>
          <a:endParaRPr lang="en-US"/>
        </a:p>
      </dgm:t>
    </dgm:pt>
    <dgm:pt modelId="{9E4A5D76-C999-42B2-94A8-A49F7759C789}">
      <dgm:prSet phldrT="[Text]"/>
      <dgm:spPr/>
      <dgm:t>
        <a:bodyPr/>
        <a:lstStyle/>
        <a:p>
          <a:r>
            <a:rPr lang="en-US" dirty="0"/>
            <a:t>Shareholder-Shareholder Agency Costs</a:t>
          </a:r>
        </a:p>
      </dgm:t>
    </dgm:pt>
    <dgm:pt modelId="{C9A705C7-5137-4F0E-9325-029565158FD3}" type="parTrans" cxnId="{305EFCEA-0065-4C25-844C-ACF93363C361}">
      <dgm:prSet/>
      <dgm:spPr/>
      <dgm:t>
        <a:bodyPr/>
        <a:lstStyle/>
        <a:p>
          <a:endParaRPr lang="en-US"/>
        </a:p>
      </dgm:t>
    </dgm:pt>
    <dgm:pt modelId="{68669296-9606-4907-9B8B-939A92EE3784}" type="sibTrans" cxnId="{305EFCEA-0065-4C25-844C-ACF93363C361}">
      <dgm:prSet/>
      <dgm:spPr/>
      <dgm:t>
        <a:bodyPr/>
        <a:lstStyle/>
        <a:p>
          <a:endParaRPr lang="en-US"/>
        </a:p>
      </dgm:t>
    </dgm:pt>
    <dgm:pt modelId="{ED5D68F7-CC09-4672-AD5E-61A13D7ABC46}">
      <dgm:prSet phldrT="[Text]"/>
      <dgm:spPr/>
      <dgm:t>
        <a:bodyPr/>
        <a:lstStyle/>
        <a:p>
          <a:r>
            <a:rPr lang="en-US" dirty="0">
              <a:solidFill>
                <a:schemeClr val="bg1"/>
              </a:solidFill>
            </a:rPr>
            <a:t>Shareholder Power</a:t>
          </a:r>
        </a:p>
      </dgm:t>
    </dgm:pt>
    <dgm:pt modelId="{60222212-D667-4BC3-80D6-6EFA83C7B17B}" type="parTrans" cxnId="{5C0A2121-DB68-4C72-9BAB-6B3B9176F7BB}">
      <dgm:prSet/>
      <dgm:spPr/>
      <dgm:t>
        <a:bodyPr/>
        <a:lstStyle/>
        <a:p>
          <a:endParaRPr lang="en-US"/>
        </a:p>
      </dgm:t>
    </dgm:pt>
    <dgm:pt modelId="{425D7433-8E94-43AD-AE19-ED825772DADC}" type="sibTrans" cxnId="{5C0A2121-DB68-4C72-9BAB-6B3B9176F7BB}">
      <dgm:prSet/>
      <dgm:spPr/>
      <dgm:t>
        <a:bodyPr/>
        <a:lstStyle/>
        <a:p>
          <a:endParaRPr lang="en-US"/>
        </a:p>
      </dgm:t>
    </dgm:pt>
    <dgm:pt modelId="{A3BC2878-A4EE-4327-B6CB-2A34D7C38524}" type="pres">
      <dgm:prSet presAssocID="{C45E49AB-CE78-4A66-8995-701DB5CDC041}" presName="Name0" presStyleCnt="0">
        <dgm:presLayoutVars>
          <dgm:chMax val="2"/>
          <dgm:dir/>
          <dgm:animOne val="branch"/>
          <dgm:animLvl val="lvl"/>
          <dgm:resizeHandles val="exact"/>
        </dgm:presLayoutVars>
      </dgm:prSet>
      <dgm:spPr/>
    </dgm:pt>
    <dgm:pt modelId="{FDF1442B-FD83-46FF-B1D2-0255BB0EC7B1}" type="pres">
      <dgm:prSet presAssocID="{C45E49AB-CE78-4A66-8995-701DB5CDC041}" presName="Background" presStyleLbl="node1" presStyleIdx="0" presStyleCnt="1"/>
      <dgm:spPr/>
    </dgm:pt>
    <dgm:pt modelId="{CED5A926-B1F3-4439-9226-F6B67C4C0DE1}" type="pres">
      <dgm:prSet presAssocID="{C45E49AB-CE78-4A66-8995-701DB5CDC041}" presName="Divider" presStyleLbl="callout" presStyleIdx="0" presStyleCnt="1"/>
      <dgm:spPr/>
    </dgm:pt>
    <dgm:pt modelId="{43DB0E7C-8616-4E7A-9444-B70FECE557A4}" type="pres">
      <dgm:prSet presAssocID="{C45E49AB-CE78-4A66-8995-701DB5CDC041}" presName="ChildText1" presStyleLbl="revTx" presStyleIdx="0" presStyleCnt="0">
        <dgm:presLayoutVars>
          <dgm:chMax val="0"/>
          <dgm:chPref val="0"/>
          <dgm:bulletEnabled val="1"/>
        </dgm:presLayoutVars>
      </dgm:prSet>
      <dgm:spPr/>
    </dgm:pt>
    <dgm:pt modelId="{34A8BA01-60AC-4420-9C01-E05C10F7B606}" type="pres">
      <dgm:prSet presAssocID="{C45E49AB-CE78-4A66-8995-701DB5CDC041}" presName="ChildText2" presStyleLbl="revTx" presStyleIdx="0" presStyleCnt="0">
        <dgm:presLayoutVars>
          <dgm:chMax val="0"/>
          <dgm:chPref val="0"/>
          <dgm:bulletEnabled val="1"/>
        </dgm:presLayoutVars>
      </dgm:prSet>
      <dgm:spPr/>
    </dgm:pt>
    <dgm:pt modelId="{EB4B9320-1609-4C04-B868-D61E01EE7960}" type="pres">
      <dgm:prSet presAssocID="{C45E49AB-CE78-4A66-8995-701DB5CDC041}" presName="ParentText1" presStyleLbl="revTx" presStyleIdx="0" presStyleCnt="0">
        <dgm:presLayoutVars>
          <dgm:chMax val="1"/>
          <dgm:chPref val="1"/>
        </dgm:presLayoutVars>
      </dgm:prSet>
      <dgm:spPr/>
    </dgm:pt>
    <dgm:pt modelId="{2BD6D848-5837-4D53-B5E7-C7A2792BAD80}" type="pres">
      <dgm:prSet presAssocID="{C45E49AB-CE78-4A66-8995-701DB5CDC041}" presName="ParentShape1" presStyleLbl="alignImgPlace1" presStyleIdx="0" presStyleCnt="2">
        <dgm:presLayoutVars/>
      </dgm:prSet>
      <dgm:spPr/>
    </dgm:pt>
    <dgm:pt modelId="{14B4ED26-1AC1-42A0-A23E-967658B0B6C7}" type="pres">
      <dgm:prSet presAssocID="{C45E49AB-CE78-4A66-8995-701DB5CDC041}" presName="ParentText2" presStyleLbl="revTx" presStyleIdx="0" presStyleCnt="0">
        <dgm:presLayoutVars>
          <dgm:chMax val="1"/>
          <dgm:chPref val="1"/>
        </dgm:presLayoutVars>
      </dgm:prSet>
      <dgm:spPr/>
    </dgm:pt>
    <dgm:pt modelId="{ACFF296C-BEF7-4B53-9D12-713D5E890A32}" type="pres">
      <dgm:prSet presAssocID="{C45E49AB-CE78-4A66-8995-701DB5CDC041}" presName="ParentShape2" presStyleLbl="alignImgPlace1" presStyleIdx="1" presStyleCnt="2">
        <dgm:presLayoutVars/>
      </dgm:prSet>
      <dgm:spPr/>
    </dgm:pt>
  </dgm:ptLst>
  <dgm:cxnLst>
    <dgm:cxn modelId="{5C0A2121-DB68-4C72-9BAB-6B3B9176F7BB}" srcId="{9E4A5D76-C999-42B2-94A8-A49F7759C789}" destId="{ED5D68F7-CC09-4672-AD5E-61A13D7ABC46}" srcOrd="0" destOrd="0" parTransId="{60222212-D667-4BC3-80D6-6EFA83C7B17B}" sibTransId="{425D7433-8E94-43AD-AE19-ED825772DADC}"/>
    <dgm:cxn modelId="{6F7B202A-84BC-4077-A0AB-07FE8367D1A1}" type="presOf" srcId="{9E4A5D76-C999-42B2-94A8-A49F7759C789}" destId="{ACFF296C-BEF7-4B53-9D12-713D5E890A32}" srcOrd="1" destOrd="0" presId="urn:microsoft.com/office/officeart/2009/3/layout/OpposingIdeas"/>
    <dgm:cxn modelId="{B2D3BC37-D862-4497-8B56-2249E2A4A19A}" type="presOf" srcId="{FBD69EB5-3BC0-42EB-87ED-6B37BA60DE43}" destId="{43DB0E7C-8616-4E7A-9444-B70FECE557A4}" srcOrd="0" destOrd="0" presId="urn:microsoft.com/office/officeart/2009/3/layout/OpposingIdeas"/>
    <dgm:cxn modelId="{546AF55B-DD66-42E5-83CF-B14FED84D920}" type="presOf" srcId="{ED5D68F7-CC09-4672-AD5E-61A13D7ABC46}" destId="{34A8BA01-60AC-4420-9C01-E05C10F7B606}" srcOrd="0" destOrd="0" presId="urn:microsoft.com/office/officeart/2009/3/layout/OpposingIdeas"/>
    <dgm:cxn modelId="{5F101660-B65D-49D8-B333-51C272AF0905}" srcId="{C45E49AB-CE78-4A66-8995-701DB5CDC041}" destId="{07FB96F1-556C-48D0-B47B-160BD47150AA}" srcOrd="0" destOrd="0" parTransId="{4C20D825-D3BB-495C-A580-405A7B2DD269}" sibTransId="{58F276E8-A622-437B-A7F4-1E0574D48871}"/>
    <dgm:cxn modelId="{9BED1A8B-3474-42FE-90B4-DA02D53B6651}" type="presOf" srcId="{07FB96F1-556C-48D0-B47B-160BD47150AA}" destId="{EB4B9320-1609-4C04-B868-D61E01EE7960}" srcOrd="0" destOrd="0" presId="urn:microsoft.com/office/officeart/2009/3/layout/OpposingIdeas"/>
    <dgm:cxn modelId="{F3EA5A9C-8A7B-4D3E-91D9-988F83902012}" type="presOf" srcId="{07FB96F1-556C-48D0-B47B-160BD47150AA}" destId="{2BD6D848-5837-4D53-B5E7-C7A2792BAD80}" srcOrd="1" destOrd="0" presId="urn:microsoft.com/office/officeart/2009/3/layout/OpposingIdeas"/>
    <dgm:cxn modelId="{ADC07FE7-E5ED-44CD-86B6-2B2FF27469D0}" type="presOf" srcId="{C45E49AB-CE78-4A66-8995-701DB5CDC041}" destId="{A3BC2878-A4EE-4327-B6CB-2A34D7C38524}" srcOrd="0" destOrd="0" presId="urn:microsoft.com/office/officeart/2009/3/layout/OpposingIdeas"/>
    <dgm:cxn modelId="{305EFCEA-0065-4C25-844C-ACF93363C361}" srcId="{C45E49AB-CE78-4A66-8995-701DB5CDC041}" destId="{9E4A5D76-C999-42B2-94A8-A49F7759C789}" srcOrd="1" destOrd="0" parTransId="{C9A705C7-5137-4F0E-9325-029565158FD3}" sibTransId="{68669296-9606-4907-9B8B-939A92EE3784}"/>
    <dgm:cxn modelId="{0C88FBEB-B911-49CF-AA0C-4A9FC21E56A8}" srcId="{07FB96F1-556C-48D0-B47B-160BD47150AA}" destId="{FBD69EB5-3BC0-42EB-87ED-6B37BA60DE43}" srcOrd="0" destOrd="0" parTransId="{CAF1B114-67E4-4A0A-BF77-AD164ABF1A10}" sibTransId="{F2F8241F-4CAC-4372-8B88-0D9DE2D9B069}"/>
    <dgm:cxn modelId="{61B79FED-9BEF-4058-8229-6E058E06F98A}" type="presOf" srcId="{9E4A5D76-C999-42B2-94A8-A49F7759C789}" destId="{14B4ED26-1AC1-42A0-A23E-967658B0B6C7}" srcOrd="0" destOrd="0" presId="urn:microsoft.com/office/officeart/2009/3/layout/OpposingIdeas"/>
    <dgm:cxn modelId="{75C4D71B-3E7B-49A9-AE69-6CA18A83B7D6}" type="presParOf" srcId="{A3BC2878-A4EE-4327-B6CB-2A34D7C38524}" destId="{FDF1442B-FD83-46FF-B1D2-0255BB0EC7B1}" srcOrd="0" destOrd="0" presId="urn:microsoft.com/office/officeart/2009/3/layout/OpposingIdeas"/>
    <dgm:cxn modelId="{386C9DEE-7C92-475A-A7A2-5A3C73FCC267}" type="presParOf" srcId="{A3BC2878-A4EE-4327-B6CB-2A34D7C38524}" destId="{CED5A926-B1F3-4439-9226-F6B67C4C0DE1}" srcOrd="1" destOrd="0" presId="urn:microsoft.com/office/officeart/2009/3/layout/OpposingIdeas"/>
    <dgm:cxn modelId="{387C38E1-A8A5-47B8-B675-CCBE748A8902}" type="presParOf" srcId="{A3BC2878-A4EE-4327-B6CB-2A34D7C38524}" destId="{43DB0E7C-8616-4E7A-9444-B70FECE557A4}" srcOrd="2" destOrd="0" presId="urn:microsoft.com/office/officeart/2009/3/layout/OpposingIdeas"/>
    <dgm:cxn modelId="{B37A7D2A-23FA-4DB1-8466-EFAA4E33E9E9}" type="presParOf" srcId="{A3BC2878-A4EE-4327-B6CB-2A34D7C38524}" destId="{34A8BA01-60AC-4420-9C01-E05C10F7B606}" srcOrd="3" destOrd="0" presId="urn:microsoft.com/office/officeart/2009/3/layout/OpposingIdeas"/>
    <dgm:cxn modelId="{290F3790-E4FF-4573-9E65-1A8A46D5788B}" type="presParOf" srcId="{A3BC2878-A4EE-4327-B6CB-2A34D7C38524}" destId="{EB4B9320-1609-4C04-B868-D61E01EE7960}" srcOrd="4" destOrd="0" presId="urn:microsoft.com/office/officeart/2009/3/layout/OpposingIdeas"/>
    <dgm:cxn modelId="{DFE2021C-64B2-44AB-A1EF-4261822C56C5}" type="presParOf" srcId="{A3BC2878-A4EE-4327-B6CB-2A34D7C38524}" destId="{2BD6D848-5837-4D53-B5E7-C7A2792BAD80}" srcOrd="5" destOrd="0" presId="urn:microsoft.com/office/officeart/2009/3/layout/OpposingIdeas"/>
    <dgm:cxn modelId="{996DFDFB-1C4F-4853-886A-437ACF33CA58}" type="presParOf" srcId="{A3BC2878-A4EE-4327-B6CB-2A34D7C38524}" destId="{14B4ED26-1AC1-42A0-A23E-967658B0B6C7}" srcOrd="6" destOrd="0" presId="urn:microsoft.com/office/officeart/2009/3/layout/OpposingIdeas"/>
    <dgm:cxn modelId="{CB1825E2-6B12-44F0-A71D-61E00226C6B0}" type="presParOf" srcId="{A3BC2878-A4EE-4327-B6CB-2A34D7C38524}" destId="{ACFF296C-BEF7-4B53-9D12-713D5E890A32}" srcOrd="7" destOrd="0" presId="urn:microsoft.com/office/officeart/2009/3/layout/OpposingIdea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2D6CA9-D714-470B-81D7-9AB2683E561E}" type="doc">
      <dgm:prSet loTypeId="urn:microsoft.com/office/officeart/2005/8/layout/venn1" loCatId="relationship" qsTypeId="urn:microsoft.com/office/officeart/2005/8/quickstyle/simple1" qsCatId="simple" csTypeId="urn:microsoft.com/office/officeart/2005/8/colors/colorful1" csCatId="colorful" phldr="1"/>
      <dgm:spPr/>
      <dgm:t>
        <a:bodyPr/>
        <a:lstStyle/>
        <a:p>
          <a:endParaRPr lang="en-US"/>
        </a:p>
      </dgm:t>
    </dgm:pt>
    <dgm:pt modelId="{8977FCB9-8829-49C3-A0B8-FB5BD552EF3A}">
      <dgm:prSet phldrT="[Text]" phldr="0"/>
      <dgm:spPr/>
      <dgm:t>
        <a:bodyPr/>
        <a:lstStyle/>
        <a:p>
          <a:r>
            <a:rPr lang="en-US" dirty="0"/>
            <a:t>Shareholders</a:t>
          </a:r>
        </a:p>
      </dgm:t>
    </dgm:pt>
    <dgm:pt modelId="{8B875BCA-F25E-4A2D-9CAF-4E9C2919AAC6}" type="parTrans" cxnId="{561BCFD1-18F4-451E-A6A5-F0166ED23197}">
      <dgm:prSet/>
      <dgm:spPr/>
      <dgm:t>
        <a:bodyPr/>
        <a:lstStyle/>
        <a:p>
          <a:endParaRPr lang="en-US"/>
        </a:p>
      </dgm:t>
    </dgm:pt>
    <dgm:pt modelId="{490C117F-0566-4CD2-9430-3886BF412F51}" type="sibTrans" cxnId="{561BCFD1-18F4-451E-A6A5-F0166ED23197}">
      <dgm:prSet/>
      <dgm:spPr/>
      <dgm:t>
        <a:bodyPr/>
        <a:lstStyle/>
        <a:p>
          <a:endParaRPr lang="en-US"/>
        </a:p>
      </dgm:t>
    </dgm:pt>
    <dgm:pt modelId="{27785E4A-296C-43BC-9C83-F61E1815E8E0}">
      <dgm:prSet phldrT="[Text]" phldr="0"/>
      <dgm:spPr/>
      <dgm:t>
        <a:bodyPr/>
        <a:lstStyle/>
        <a:p>
          <a:r>
            <a:rPr lang="en-US" dirty="0"/>
            <a:t>Managers &amp; Employees</a:t>
          </a:r>
        </a:p>
      </dgm:t>
    </dgm:pt>
    <dgm:pt modelId="{369C77BF-CA08-40B1-A27C-9CE9F8A396BF}" type="parTrans" cxnId="{D311A43C-C5F2-402C-B1BA-38FB261EBC97}">
      <dgm:prSet/>
      <dgm:spPr/>
      <dgm:t>
        <a:bodyPr/>
        <a:lstStyle/>
        <a:p>
          <a:endParaRPr lang="en-US"/>
        </a:p>
      </dgm:t>
    </dgm:pt>
    <dgm:pt modelId="{F2DA3670-3F32-4E13-89F1-5D57D9F4DB38}" type="sibTrans" cxnId="{D311A43C-C5F2-402C-B1BA-38FB261EBC97}">
      <dgm:prSet/>
      <dgm:spPr/>
      <dgm:t>
        <a:bodyPr/>
        <a:lstStyle/>
        <a:p>
          <a:endParaRPr lang="en-US"/>
        </a:p>
      </dgm:t>
    </dgm:pt>
    <dgm:pt modelId="{24B3EC12-EDF9-4EE7-B922-483D55028BA8}">
      <dgm:prSet phldrT="[Text]" phldr="0"/>
      <dgm:spPr/>
      <dgm:t>
        <a:bodyPr/>
        <a:lstStyle/>
        <a:p>
          <a:r>
            <a:rPr lang="en-US" dirty="0"/>
            <a:t>Board of Directors</a:t>
          </a:r>
        </a:p>
      </dgm:t>
    </dgm:pt>
    <dgm:pt modelId="{AC59A5BF-A1E0-446D-B79A-060B9D3D9A55}" type="parTrans" cxnId="{7F6792E4-4EF1-4759-8200-04CB846B37FE}">
      <dgm:prSet/>
      <dgm:spPr/>
      <dgm:t>
        <a:bodyPr/>
        <a:lstStyle/>
        <a:p>
          <a:endParaRPr lang="en-US"/>
        </a:p>
      </dgm:t>
    </dgm:pt>
    <dgm:pt modelId="{C4350E68-1385-4D78-8957-96A59311F8CC}" type="sibTrans" cxnId="{7F6792E4-4EF1-4759-8200-04CB846B37FE}">
      <dgm:prSet/>
      <dgm:spPr/>
      <dgm:t>
        <a:bodyPr/>
        <a:lstStyle/>
        <a:p>
          <a:endParaRPr lang="en-US"/>
        </a:p>
      </dgm:t>
    </dgm:pt>
    <dgm:pt modelId="{D2EC5267-FA81-4176-8331-E6E186E0EB84}" type="pres">
      <dgm:prSet presAssocID="{B42D6CA9-D714-470B-81D7-9AB2683E561E}" presName="compositeShape" presStyleCnt="0">
        <dgm:presLayoutVars>
          <dgm:chMax val="7"/>
          <dgm:dir/>
          <dgm:resizeHandles val="exact"/>
        </dgm:presLayoutVars>
      </dgm:prSet>
      <dgm:spPr/>
    </dgm:pt>
    <dgm:pt modelId="{463DB486-EAEA-434F-916F-ECC319ED3780}" type="pres">
      <dgm:prSet presAssocID="{8977FCB9-8829-49C3-A0B8-FB5BD552EF3A}" presName="circ1" presStyleLbl="vennNode1" presStyleIdx="0" presStyleCnt="3"/>
      <dgm:spPr/>
    </dgm:pt>
    <dgm:pt modelId="{BF4C3DDE-A185-4935-9258-AEBEDE6FE435}" type="pres">
      <dgm:prSet presAssocID="{8977FCB9-8829-49C3-A0B8-FB5BD552EF3A}" presName="circ1Tx" presStyleLbl="revTx" presStyleIdx="0" presStyleCnt="0">
        <dgm:presLayoutVars>
          <dgm:chMax val="0"/>
          <dgm:chPref val="0"/>
          <dgm:bulletEnabled val="1"/>
        </dgm:presLayoutVars>
      </dgm:prSet>
      <dgm:spPr/>
    </dgm:pt>
    <dgm:pt modelId="{A2C2B66F-7F12-4006-9ED7-7451E4F95FCE}" type="pres">
      <dgm:prSet presAssocID="{27785E4A-296C-43BC-9C83-F61E1815E8E0}" presName="circ2" presStyleLbl="vennNode1" presStyleIdx="1" presStyleCnt="3"/>
      <dgm:spPr/>
    </dgm:pt>
    <dgm:pt modelId="{8931FE51-0BC6-4C14-A5BE-076CDE6ADE56}" type="pres">
      <dgm:prSet presAssocID="{27785E4A-296C-43BC-9C83-F61E1815E8E0}" presName="circ2Tx" presStyleLbl="revTx" presStyleIdx="0" presStyleCnt="0">
        <dgm:presLayoutVars>
          <dgm:chMax val="0"/>
          <dgm:chPref val="0"/>
          <dgm:bulletEnabled val="1"/>
        </dgm:presLayoutVars>
      </dgm:prSet>
      <dgm:spPr/>
    </dgm:pt>
    <dgm:pt modelId="{CC32A16B-64FF-491B-AFAF-D2BFB5402FD9}" type="pres">
      <dgm:prSet presAssocID="{24B3EC12-EDF9-4EE7-B922-483D55028BA8}" presName="circ3" presStyleLbl="vennNode1" presStyleIdx="2" presStyleCnt="3"/>
      <dgm:spPr/>
    </dgm:pt>
    <dgm:pt modelId="{E3F5F70A-5471-4E87-8827-86E2DF2D7272}" type="pres">
      <dgm:prSet presAssocID="{24B3EC12-EDF9-4EE7-B922-483D55028BA8}" presName="circ3Tx" presStyleLbl="revTx" presStyleIdx="0" presStyleCnt="0">
        <dgm:presLayoutVars>
          <dgm:chMax val="0"/>
          <dgm:chPref val="0"/>
          <dgm:bulletEnabled val="1"/>
        </dgm:presLayoutVars>
      </dgm:prSet>
      <dgm:spPr/>
    </dgm:pt>
  </dgm:ptLst>
  <dgm:cxnLst>
    <dgm:cxn modelId="{97699026-D1DF-4D0D-8F02-9979C1F11AE4}" type="presOf" srcId="{27785E4A-296C-43BC-9C83-F61E1815E8E0}" destId="{A2C2B66F-7F12-4006-9ED7-7451E4F95FCE}" srcOrd="0" destOrd="0" presId="urn:microsoft.com/office/officeart/2005/8/layout/venn1"/>
    <dgm:cxn modelId="{4FD34D38-008E-4A6F-BD3C-46068B8477EB}" type="presOf" srcId="{8977FCB9-8829-49C3-A0B8-FB5BD552EF3A}" destId="{463DB486-EAEA-434F-916F-ECC319ED3780}" srcOrd="0" destOrd="0" presId="urn:microsoft.com/office/officeart/2005/8/layout/venn1"/>
    <dgm:cxn modelId="{D311A43C-C5F2-402C-B1BA-38FB261EBC97}" srcId="{B42D6CA9-D714-470B-81D7-9AB2683E561E}" destId="{27785E4A-296C-43BC-9C83-F61E1815E8E0}" srcOrd="1" destOrd="0" parTransId="{369C77BF-CA08-40B1-A27C-9CE9F8A396BF}" sibTransId="{F2DA3670-3F32-4E13-89F1-5D57D9F4DB38}"/>
    <dgm:cxn modelId="{7E4AB049-36B0-446A-A1A7-C086F6C4678C}" type="presOf" srcId="{27785E4A-296C-43BC-9C83-F61E1815E8E0}" destId="{8931FE51-0BC6-4C14-A5BE-076CDE6ADE56}" srcOrd="1" destOrd="0" presId="urn:microsoft.com/office/officeart/2005/8/layout/venn1"/>
    <dgm:cxn modelId="{F9EA1072-856A-4F7E-91C3-49FD45178275}" type="presOf" srcId="{8977FCB9-8829-49C3-A0B8-FB5BD552EF3A}" destId="{BF4C3DDE-A185-4935-9258-AEBEDE6FE435}" srcOrd="1" destOrd="0" presId="urn:microsoft.com/office/officeart/2005/8/layout/venn1"/>
    <dgm:cxn modelId="{1BADE278-705B-4F33-BEC4-2896C651E4DD}" type="presOf" srcId="{24B3EC12-EDF9-4EE7-B922-483D55028BA8}" destId="{E3F5F70A-5471-4E87-8827-86E2DF2D7272}" srcOrd="1" destOrd="0" presId="urn:microsoft.com/office/officeart/2005/8/layout/venn1"/>
    <dgm:cxn modelId="{404687B4-2F91-4B1D-945F-634DF31F1D1E}" type="presOf" srcId="{B42D6CA9-D714-470B-81D7-9AB2683E561E}" destId="{D2EC5267-FA81-4176-8331-E6E186E0EB84}" srcOrd="0" destOrd="0" presId="urn:microsoft.com/office/officeart/2005/8/layout/venn1"/>
    <dgm:cxn modelId="{561BCFD1-18F4-451E-A6A5-F0166ED23197}" srcId="{B42D6CA9-D714-470B-81D7-9AB2683E561E}" destId="{8977FCB9-8829-49C3-A0B8-FB5BD552EF3A}" srcOrd="0" destOrd="0" parTransId="{8B875BCA-F25E-4A2D-9CAF-4E9C2919AAC6}" sibTransId="{490C117F-0566-4CD2-9430-3886BF412F51}"/>
    <dgm:cxn modelId="{3183B1DD-5DA0-450D-940F-313860299C69}" type="presOf" srcId="{24B3EC12-EDF9-4EE7-B922-483D55028BA8}" destId="{CC32A16B-64FF-491B-AFAF-D2BFB5402FD9}" srcOrd="0" destOrd="0" presId="urn:microsoft.com/office/officeart/2005/8/layout/venn1"/>
    <dgm:cxn modelId="{7F6792E4-4EF1-4759-8200-04CB846B37FE}" srcId="{B42D6CA9-D714-470B-81D7-9AB2683E561E}" destId="{24B3EC12-EDF9-4EE7-B922-483D55028BA8}" srcOrd="2" destOrd="0" parTransId="{AC59A5BF-A1E0-446D-B79A-060B9D3D9A55}" sibTransId="{C4350E68-1385-4D78-8957-96A59311F8CC}"/>
    <dgm:cxn modelId="{288B76A2-0736-4154-B97B-DC01E40F8C82}" type="presParOf" srcId="{D2EC5267-FA81-4176-8331-E6E186E0EB84}" destId="{463DB486-EAEA-434F-916F-ECC319ED3780}" srcOrd="0" destOrd="0" presId="urn:microsoft.com/office/officeart/2005/8/layout/venn1"/>
    <dgm:cxn modelId="{3C34C967-53C7-44D1-84B7-7E8F0C7A178B}" type="presParOf" srcId="{D2EC5267-FA81-4176-8331-E6E186E0EB84}" destId="{BF4C3DDE-A185-4935-9258-AEBEDE6FE435}" srcOrd="1" destOrd="0" presId="urn:microsoft.com/office/officeart/2005/8/layout/venn1"/>
    <dgm:cxn modelId="{6416403A-1FCC-4B66-BB56-98D69FB7B846}" type="presParOf" srcId="{D2EC5267-FA81-4176-8331-E6E186E0EB84}" destId="{A2C2B66F-7F12-4006-9ED7-7451E4F95FCE}" srcOrd="2" destOrd="0" presId="urn:microsoft.com/office/officeart/2005/8/layout/venn1"/>
    <dgm:cxn modelId="{D0700644-F210-4B33-AFB4-4F6E5230BE5D}" type="presParOf" srcId="{D2EC5267-FA81-4176-8331-E6E186E0EB84}" destId="{8931FE51-0BC6-4C14-A5BE-076CDE6ADE56}" srcOrd="3" destOrd="0" presId="urn:microsoft.com/office/officeart/2005/8/layout/venn1"/>
    <dgm:cxn modelId="{1C014888-DE95-4A9F-8F06-5E29E709761C}" type="presParOf" srcId="{D2EC5267-FA81-4176-8331-E6E186E0EB84}" destId="{CC32A16B-64FF-491B-AFAF-D2BFB5402FD9}" srcOrd="4" destOrd="0" presId="urn:microsoft.com/office/officeart/2005/8/layout/venn1"/>
    <dgm:cxn modelId="{CAC25874-D188-4786-B382-CB3BCD6707AE}" type="presParOf" srcId="{D2EC5267-FA81-4176-8331-E6E186E0EB84}" destId="{E3F5F70A-5471-4E87-8827-86E2DF2D7272}"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052938-05FE-40D1-8302-6B120E026AD1}">
      <dsp:nvSpPr>
        <dsp:cNvPr id="0" name=""/>
        <dsp:cNvSpPr/>
      </dsp:nvSpPr>
      <dsp:spPr>
        <a:xfrm>
          <a:off x="2035775" y="2265421"/>
          <a:ext cx="1114072" cy="386702"/>
        </a:xfrm>
        <a:custGeom>
          <a:avLst/>
          <a:gdLst/>
          <a:ahLst/>
          <a:cxnLst/>
          <a:rect l="0" t="0" r="0" b="0"/>
          <a:pathLst>
            <a:path>
              <a:moveTo>
                <a:pt x="0" y="0"/>
              </a:moveTo>
              <a:lnTo>
                <a:pt x="0" y="193351"/>
              </a:lnTo>
              <a:lnTo>
                <a:pt x="1114072" y="193351"/>
              </a:lnTo>
              <a:lnTo>
                <a:pt x="1114072" y="386702"/>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AC7991-A850-4FCD-BC88-83A68EC174AC}">
      <dsp:nvSpPr>
        <dsp:cNvPr id="0" name=""/>
        <dsp:cNvSpPr/>
      </dsp:nvSpPr>
      <dsp:spPr>
        <a:xfrm>
          <a:off x="921702" y="2265421"/>
          <a:ext cx="1114072" cy="386702"/>
        </a:xfrm>
        <a:custGeom>
          <a:avLst/>
          <a:gdLst/>
          <a:ahLst/>
          <a:cxnLst/>
          <a:rect l="0" t="0" r="0" b="0"/>
          <a:pathLst>
            <a:path>
              <a:moveTo>
                <a:pt x="1114072" y="0"/>
              </a:moveTo>
              <a:lnTo>
                <a:pt x="1114072" y="193351"/>
              </a:lnTo>
              <a:lnTo>
                <a:pt x="0" y="193351"/>
              </a:lnTo>
              <a:lnTo>
                <a:pt x="0" y="386702"/>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25601B-FF33-4273-9F97-41EB69FAD30E}">
      <dsp:nvSpPr>
        <dsp:cNvPr id="0" name=""/>
        <dsp:cNvSpPr/>
      </dsp:nvSpPr>
      <dsp:spPr>
        <a:xfrm>
          <a:off x="1115054" y="1344699"/>
          <a:ext cx="1841442" cy="920721"/>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Company’s Organs</a:t>
          </a:r>
        </a:p>
      </dsp:txBody>
      <dsp:txXfrm>
        <a:off x="1115054" y="1344699"/>
        <a:ext cx="1841442" cy="920721"/>
      </dsp:txXfrm>
    </dsp:sp>
    <dsp:sp modelId="{20AE5778-A264-4EB4-9792-408CD493B8E5}">
      <dsp:nvSpPr>
        <dsp:cNvPr id="0" name=""/>
        <dsp:cNvSpPr/>
      </dsp:nvSpPr>
      <dsp:spPr>
        <a:xfrm>
          <a:off x="981" y="2652123"/>
          <a:ext cx="1841442" cy="920721"/>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Board of Directors</a:t>
          </a:r>
        </a:p>
      </dsp:txBody>
      <dsp:txXfrm>
        <a:off x="981" y="2652123"/>
        <a:ext cx="1841442" cy="920721"/>
      </dsp:txXfrm>
    </dsp:sp>
    <dsp:sp modelId="{4744F023-DDB4-4C7D-813F-172E29E0B878}">
      <dsp:nvSpPr>
        <dsp:cNvPr id="0" name=""/>
        <dsp:cNvSpPr/>
      </dsp:nvSpPr>
      <dsp:spPr>
        <a:xfrm>
          <a:off x="2229126" y="2652123"/>
          <a:ext cx="1841442" cy="920721"/>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Members acting at GM</a:t>
          </a:r>
        </a:p>
      </dsp:txBody>
      <dsp:txXfrm>
        <a:off x="2229126" y="2652123"/>
        <a:ext cx="1841442" cy="9207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F1442B-FD83-46FF-B1D2-0255BB0EC7B1}">
      <dsp:nvSpPr>
        <dsp:cNvPr id="0" name=""/>
        <dsp:cNvSpPr/>
      </dsp:nvSpPr>
      <dsp:spPr>
        <a:xfrm>
          <a:off x="657921" y="1288111"/>
          <a:ext cx="3947532" cy="2122847"/>
        </a:xfrm>
        <a:prstGeom prst="round2DiagRect">
          <a:avLst>
            <a:gd name="adj1" fmla="val 0"/>
            <a:gd name="adj2" fmla="val 1667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D5A926-B1F3-4439-9226-F6B67C4C0DE1}">
      <dsp:nvSpPr>
        <dsp:cNvPr id="0" name=""/>
        <dsp:cNvSpPr/>
      </dsp:nvSpPr>
      <dsp:spPr>
        <a:xfrm>
          <a:off x="2631687" y="1513261"/>
          <a:ext cx="526" cy="1672546"/>
        </a:xfrm>
        <a:prstGeom prst="line">
          <a:avLst/>
        </a:prstGeom>
        <a:solidFill>
          <a:schemeClr val="accent1">
            <a:hueOff val="0"/>
            <a:satOff val="0"/>
            <a:lumOff val="0"/>
            <a:alphaOff val="0"/>
          </a:schemeClr>
        </a:solidFill>
        <a:ln w="2222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DB0E7C-8616-4E7A-9444-B70FECE557A4}">
      <dsp:nvSpPr>
        <dsp:cNvPr id="0" name=""/>
        <dsp:cNvSpPr/>
      </dsp:nvSpPr>
      <dsp:spPr>
        <a:xfrm>
          <a:off x="789506" y="1448932"/>
          <a:ext cx="1710597" cy="180120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solidFill>
                <a:schemeClr val="bg1"/>
              </a:solidFill>
            </a:rPr>
            <a:t>Board Power</a:t>
          </a:r>
        </a:p>
      </dsp:txBody>
      <dsp:txXfrm>
        <a:off x="789506" y="1448932"/>
        <a:ext cx="1710597" cy="1801204"/>
      </dsp:txXfrm>
    </dsp:sp>
    <dsp:sp modelId="{34A8BA01-60AC-4420-9C01-E05C10F7B606}">
      <dsp:nvSpPr>
        <dsp:cNvPr id="0" name=""/>
        <dsp:cNvSpPr/>
      </dsp:nvSpPr>
      <dsp:spPr>
        <a:xfrm>
          <a:off x="2763272" y="1448932"/>
          <a:ext cx="1710597" cy="180120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solidFill>
                <a:schemeClr val="bg1"/>
              </a:solidFill>
            </a:rPr>
            <a:t>Shareholder Power</a:t>
          </a:r>
        </a:p>
      </dsp:txBody>
      <dsp:txXfrm>
        <a:off x="2763272" y="1448932"/>
        <a:ext cx="1710597" cy="1801204"/>
      </dsp:txXfrm>
    </dsp:sp>
    <dsp:sp modelId="{2BD6D848-5837-4D53-B5E7-C7A2792BAD80}">
      <dsp:nvSpPr>
        <dsp:cNvPr id="0" name=""/>
        <dsp:cNvSpPr/>
      </dsp:nvSpPr>
      <dsp:spPr>
        <a:xfrm rot="16200000">
          <a:off x="-828955" y="1570272"/>
          <a:ext cx="2315833" cy="657922"/>
        </a:xfrm>
        <a:prstGeom prst="rightArrow">
          <a:avLst>
            <a:gd name="adj1" fmla="val 49830"/>
            <a:gd name="adj2" fmla="val 60660"/>
          </a:avLst>
        </a:prstGeom>
        <a:solidFill>
          <a:schemeClr val="accent1">
            <a:tint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r" defTabSz="444500">
            <a:lnSpc>
              <a:spcPct val="90000"/>
            </a:lnSpc>
            <a:spcBef>
              <a:spcPct val="0"/>
            </a:spcBef>
            <a:spcAft>
              <a:spcPct val="35000"/>
            </a:spcAft>
            <a:buNone/>
          </a:pPr>
          <a:r>
            <a:rPr lang="en-US" sz="1000" kern="1200" dirty="0"/>
            <a:t>Shareholder-Managerial Agency Costs</a:t>
          </a:r>
        </a:p>
      </dsp:txBody>
      <dsp:txXfrm>
        <a:off x="-729521" y="1834747"/>
        <a:ext cx="2116964" cy="327842"/>
      </dsp:txXfrm>
    </dsp:sp>
    <dsp:sp modelId="{ACFF296C-BEF7-4B53-9D12-713D5E890A32}">
      <dsp:nvSpPr>
        <dsp:cNvPr id="0" name=""/>
        <dsp:cNvSpPr/>
      </dsp:nvSpPr>
      <dsp:spPr>
        <a:xfrm rot="5400000">
          <a:off x="3776498" y="2470875"/>
          <a:ext cx="2315833" cy="657922"/>
        </a:xfrm>
        <a:prstGeom prst="rightArrow">
          <a:avLst>
            <a:gd name="adj1" fmla="val 49830"/>
            <a:gd name="adj2" fmla="val 60660"/>
          </a:avLst>
        </a:prstGeom>
        <a:solidFill>
          <a:schemeClr val="accent1">
            <a:tint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r" defTabSz="444500">
            <a:lnSpc>
              <a:spcPct val="90000"/>
            </a:lnSpc>
            <a:spcBef>
              <a:spcPct val="0"/>
            </a:spcBef>
            <a:spcAft>
              <a:spcPct val="35000"/>
            </a:spcAft>
            <a:buNone/>
          </a:pPr>
          <a:r>
            <a:rPr lang="en-US" sz="1000" kern="1200" dirty="0"/>
            <a:t>Shareholder-Shareholder Agency Costs</a:t>
          </a:r>
        </a:p>
      </dsp:txBody>
      <dsp:txXfrm>
        <a:off x="3875933" y="2536481"/>
        <a:ext cx="2116964" cy="3278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3DB486-EAEA-434F-916F-ECC319ED3780}">
      <dsp:nvSpPr>
        <dsp:cNvPr id="0" name=""/>
        <dsp:cNvSpPr/>
      </dsp:nvSpPr>
      <dsp:spPr>
        <a:xfrm>
          <a:off x="1416311" y="46728"/>
          <a:ext cx="2242944" cy="2242944"/>
        </a:xfrm>
        <a:prstGeom prst="ellipse">
          <a:avLst/>
        </a:prstGeom>
        <a:solidFill>
          <a:schemeClr val="accent2">
            <a:alpha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kern="1200" dirty="0"/>
            <a:t>Shareholders</a:t>
          </a:r>
        </a:p>
      </dsp:txBody>
      <dsp:txXfrm>
        <a:off x="1715370" y="439243"/>
        <a:ext cx="1644826" cy="1009325"/>
      </dsp:txXfrm>
    </dsp:sp>
    <dsp:sp modelId="{A2C2B66F-7F12-4006-9ED7-7451E4F95FCE}">
      <dsp:nvSpPr>
        <dsp:cNvPr id="0" name=""/>
        <dsp:cNvSpPr/>
      </dsp:nvSpPr>
      <dsp:spPr>
        <a:xfrm>
          <a:off x="2225640" y="1448568"/>
          <a:ext cx="2242944" cy="2242944"/>
        </a:xfrm>
        <a:prstGeom prst="ellipse">
          <a:avLst/>
        </a:prstGeom>
        <a:solidFill>
          <a:schemeClr val="accent3">
            <a:alpha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kern="1200" dirty="0"/>
            <a:t>Managers &amp; Employees</a:t>
          </a:r>
        </a:p>
      </dsp:txBody>
      <dsp:txXfrm>
        <a:off x="2911608" y="2027995"/>
        <a:ext cx="1345766" cy="1233619"/>
      </dsp:txXfrm>
    </dsp:sp>
    <dsp:sp modelId="{CC32A16B-64FF-491B-AFAF-D2BFB5402FD9}">
      <dsp:nvSpPr>
        <dsp:cNvPr id="0" name=""/>
        <dsp:cNvSpPr/>
      </dsp:nvSpPr>
      <dsp:spPr>
        <a:xfrm>
          <a:off x="606982" y="1448568"/>
          <a:ext cx="2242944" cy="2242944"/>
        </a:xfrm>
        <a:prstGeom prst="ellipse">
          <a:avLst/>
        </a:prstGeom>
        <a:solidFill>
          <a:schemeClr val="accent4">
            <a:alpha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kern="1200" dirty="0"/>
            <a:t>Board of Directors</a:t>
          </a:r>
        </a:p>
      </dsp:txBody>
      <dsp:txXfrm>
        <a:off x="818193" y="2027995"/>
        <a:ext cx="1345766" cy="1233619"/>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OpposingIdeas">
  <dgm:title val=""/>
  <dgm:desc val=""/>
  <dgm:catLst>
    <dgm:cat type="relationship" pri="3400"/>
  </dgm:catLst>
  <dgm:samp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clrData>
  <dgm:layoutNode name="Name0">
    <dgm:varLst>
      <dgm:chMax val="2"/>
      <dgm:dir/>
      <dgm:animOne val="branch"/>
      <dgm:animLvl val="lvl"/>
      <dgm:resizeHandles val="exact"/>
    </dgm:varLst>
    <dgm:choose name="Name1">
      <dgm:if name="Name2" axis="ch" ptType="node" func="cnt" op="lte" val="1">
        <dgm:alg type="composite">
          <dgm:param type="ar" val="0.9928"/>
        </dgm:alg>
      </dgm:if>
      <dgm:else name="Name3">
        <dgm:alg type="composite">
          <dgm:param type="ar" val="1.6364"/>
        </dgm:alg>
      </dgm:else>
    </dgm:choose>
    <dgm:shape xmlns:r="http://schemas.openxmlformats.org/officeDocument/2006/relationships" r:blip="">
      <dgm:adjLst/>
    </dgm:shape>
    <dgm:choose name="Name4">
      <dgm:if name="Name5" func="var" arg="dir" op="equ" val="norm">
        <dgm:choose name="Name6">
          <dgm:if name="Name7"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2963"/>
              <dgm:constr type="t" for="ch" forName="ChildText1" refType="h" fact="0.2722"/>
              <dgm:constr type="w" for="ch" forName="ChildText1" refType="w" fact="0.6534"/>
              <dgm:constr type="h" for="ch" forName="ChildText1" refType="h" fact="0.6682"/>
              <dgm:constr type="l" for="ch" forName="Background" refType="w" fact="0.246"/>
              <dgm:constr type="t" for="ch" forName="Background" refType="h" fact="0.2125"/>
              <dgm:constr type="w" for="ch" forName="Background" refType="w" fact="0.754"/>
              <dgm:constr type="h" for="ch" forName="Background" refType="h" fact="0.7875"/>
              <dgm:constr type="l" for="ch" forName="ParentText1" refType="w" fact="0"/>
              <dgm:constr type="t" for="ch" forName="ParentText1" refType="h" fact="0"/>
              <dgm:constr type="w" for="ch" forName="ParentText1" refType="w" fact="0.234"/>
              <dgm:constr type="h" for="ch" forName="ParentText1" refType="h" fact="0.8713"/>
              <dgm:constr type="l" for="ch" forName="ParentShape1" refType="w" fact="0"/>
              <dgm:constr type="t" for="ch" forName="ParentShape1" refType="h" fact="0"/>
              <dgm:constr type="w" for="ch" forName="ParentShape1" refType="w" fact="0.234"/>
              <dgm:constr type="h" for="ch" forName="ParentShape1" refType="h" fact="0.8713"/>
            </dgm:constrLst>
          </dgm:if>
          <dgm:else name="Name8">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15"/>
              <dgm:constr type="t" for="ch" forName="ChildText1" refType="h" fact="0.22"/>
              <dgm:constr type="w" for="ch" forName="ChildText1" refType="w" fact="0.325"/>
              <dgm:constr type="h" for="ch" forName="ChildText1" refType="h" fact="0.56"/>
              <dgm:constr type="l" for="ch" forName="ChildText2" refType="w" fact="0.525"/>
              <dgm:constr type="t" for="ch" forName="ChildText2" refType="h" fact="0.22"/>
              <dgm:constr type="w" for="ch" forName="ChildText2" refType="w" fact="0.325"/>
              <dgm:constr type="h" for="ch" forName="ChildText2" refType="h" fact="0.56"/>
              <dgm:constr type="l" for="ch" forName="Background" refType="w" fact="0.125"/>
              <dgm:constr type="t" for="ch" forName="Background" refType="h" fact="0.17"/>
              <dgm:constr type="w" for="ch" forName="Background" refType="w" fact="0.75"/>
              <dgm:constr type="h" for="ch" forName="Background" refType="h" fact="0.66"/>
              <dgm:constr type="l" for="ch" forName="ParentText1" refType="w" fact="0"/>
              <dgm:constr type="t" for="ch" forName="ParentText1" refType="h" fact="0"/>
              <dgm:constr type="w" for="ch" forName="ParentText1" refType="w" fact="0.125"/>
              <dgm:constr type="h" for="ch" forName="ParentText1" refType="h" fact="0.72"/>
              <dgm:constr type="l" for="ch" forName="ParentShape1" refType="w" fact="0"/>
              <dgm:constr type="t" for="ch" forName="ParentShape1" refType="h" fact="0"/>
              <dgm:constr type="w" for="ch" forName="ParentShape1" refType="w" fact="0.125"/>
              <dgm:constr type="h" for="ch" forName="ParentShape1" refType="h" fact="0.72"/>
              <dgm:constr type="l" for="ch" forName="ParentText2" refType="w" fact="0.875"/>
              <dgm:constr type="t" for="ch" forName="ParentText2" refType="h" fact="0.28"/>
              <dgm:constr type="w" for="ch" forName="ParentText2" refType="w" fact="0.125"/>
              <dgm:constr type="h" for="ch" forName="ParentText2" refType="h" fact="0.72"/>
              <dgm:constr type="l" for="ch" forName="ParentShape2" refType="w" fact="0.875"/>
              <dgm:constr type="t" for="ch" forName="ParentShape2" refType="h" fact="0.28"/>
              <dgm:constr type="w" for="ch" forName="ParentShape2" refType="w" fact="0.125"/>
              <dgm:constr type="h" for="ch" forName="ParentShape2" refType="h" fact="0.72"/>
              <dgm:constr type="l" for="ch" forName="Divider" refType="w" fact="0.5"/>
              <dgm:constr type="t" for="ch" forName="Divider" refType="h" fact="0.24"/>
              <dgm:constr type="w" for="ch" forName="Divider" refType="w" fact="0.0001"/>
              <dgm:constr type="h" for="ch" forName="Divider" refType="h" fact="0.52"/>
            </dgm:constrLst>
          </dgm:else>
        </dgm:choose>
      </dgm:if>
      <dgm:else name="Name9">
        <dgm:choose name="Name10">
          <dgm:if name="Name11"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2455"/>
              <dgm:constr type="t" for="ch" forName="ChildText1" refType="h" fact="0.2651"/>
              <dgm:constr type="w" for="ch" forName="ChildText1" refType="w" fact="0.5351"/>
              <dgm:constr type="h" for="ch" forName="ChildText1" refType="h" fact="0.56"/>
              <dgm:constr type="r" for="ch" forName="Background" refType="w" fact="-0.246"/>
              <dgm:constr type="t" for="ch" forName="Background" refType="h" fact="0.2125"/>
              <dgm:constr type="w" for="ch" forName="Background" refType="w" fact="0.754"/>
              <dgm:constr type="h" for="ch" forName="Background" refType="h" fact="0.7875"/>
              <dgm:constr type="r" for="ch" forName="ParentText1" refType="w" fact="0"/>
              <dgm:constr type="t" for="ch" forName="ParentText1" refType="h" fact="0"/>
              <dgm:constr type="w" for="ch" forName="ParentText1" refType="w" fact="0.234"/>
              <dgm:constr type="h" for="ch" forName="ParentText1" refType="h" fact="0.8713"/>
              <dgm:constr type="r" for="ch" forName="ParentShape1" refType="w" fact="0"/>
              <dgm:constr type="t" for="ch" forName="ParentShape1" refType="h" fact="0"/>
              <dgm:constr type="w" for="ch" forName="ParentShape1" refType="w" fact="0.234"/>
              <dgm:constr type="h" for="ch" forName="ParentShape1" refType="h" fact="0.8713"/>
            </dgm:constrLst>
          </dgm:if>
          <dgm:else name="Name12">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15"/>
              <dgm:constr type="t" for="ch" forName="ChildText1" refType="h" fact="0.22"/>
              <dgm:constr type="w" for="ch" forName="ChildText1" refType="w" fact="0.325"/>
              <dgm:constr type="h" for="ch" forName="ChildText1" refType="h" fact="0.56"/>
              <dgm:constr type="r" for="ch" forName="ChildText2" refType="w" fact="-0.525"/>
              <dgm:constr type="t" for="ch" forName="ChildText2" refType="h" fact="0.22"/>
              <dgm:constr type="w" for="ch" forName="ChildText2" refType="w" fact="0.325"/>
              <dgm:constr type="h" for="ch" forName="ChildText2" refType="h" fact="0.56"/>
              <dgm:constr type="r" for="ch" forName="Background" refType="w" fact="-0.125"/>
              <dgm:constr type="t" for="ch" forName="Background" refType="h" fact="0.17"/>
              <dgm:constr type="w" for="ch" forName="Background" refType="w" fact="0.75"/>
              <dgm:constr type="h" for="ch" forName="Background" refType="h" fact="0.66"/>
              <dgm:constr type="r" for="ch" forName="ParentText1" refType="w" fact="0"/>
              <dgm:constr type="t" for="ch" forName="ParentText1" refType="h" fact="0"/>
              <dgm:constr type="w" for="ch" forName="ParentText1" refType="w" fact="0.125"/>
              <dgm:constr type="h" for="ch" forName="ParentText1" refType="h" fact="0.72"/>
              <dgm:constr type="r" for="ch" forName="ParentShape1" refType="w" fact="0"/>
              <dgm:constr type="t" for="ch" forName="ParentShape1" refType="h" fact="0"/>
              <dgm:constr type="w" for="ch" forName="ParentShape1" refType="w" fact="0.125"/>
              <dgm:constr type="h" for="ch" forName="ParentShape1" refType="h" fact="0.72"/>
              <dgm:constr type="r" for="ch" forName="ParentText2" refType="w" fact="-0.875"/>
              <dgm:constr type="t" for="ch" forName="ParentText2" refType="h" fact="0.28"/>
              <dgm:constr type="w" for="ch" forName="ParentText2" refType="w" fact="0.125"/>
              <dgm:constr type="h" for="ch" forName="ParentText2" refType="h" fact="0.72"/>
              <dgm:constr type="r" for="ch" forName="ParentShape2" refType="w" fact="-0.875"/>
              <dgm:constr type="t" for="ch" forName="ParentShape2" refType="h" fact="0.28"/>
              <dgm:constr type="w" for="ch" forName="ParentShape2" refType="w" fact="0.125"/>
              <dgm:constr type="h" for="ch" forName="ParentShape2" refType="h" fact="0.72"/>
              <dgm:constr type="r" for="ch" forName="Divider" refType="w" fact="-0.5"/>
              <dgm:constr type="t" for="ch" forName="Divider" refType="h" fact="0.24"/>
              <dgm:constr type="w" for="ch" forName="Divider" refType="w" fact="0.0001"/>
              <dgm:constr type="h" for="ch" forName="Divider" refType="h" fact="0.52"/>
            </dgm:constrLst>
          </dgm:else>
        </dgm:choose>
      </dgm:else>
    </dgm:choose>
    <dgm:choose name="Name13">
      <dgm:if name="Name14" axis="ch" ptType="node" func="cnt" op="gte" val="1">
        <dgm:layoutNode name="Background" styleLbl="node1">
          <dgm:alg type="sp"/>
          <dgm:choose name="Name15">
            <dgm:if name="Name16" func="var" arg="dir" op="equ" val="norm">
              <dgm:shape xmlns:r="http://schemas.openxmlformats.org/officeDocument/2006/relationships" type="round2DiagRect" r:blip="">
                <dgm:adjLst>
                  <dgm:adj idx="1" val="0"/>
                  <dgm:adj idx="2" val="0.1667"/>
                </dgm:adjLst>
              </dgm:shape>
            </dgm:if>
            <dgm:else name="Name17">
              <dgm:shape xmlns:r="http://schemas.openxmlformats.org/officeDocument/2006/relationships" type="round2DiagRect" r:blip="">
                <dgm:adjLst>
                  <dgm:adj idx="1" val="0.1667"/>
                  <dgm:adj idx="2" val="0"/>
                </dgm:adjLst>
              </dgm:shape>
            </dgm:else>
          </dgm:choose>
          <dgm:presOf/>
        </dgm:layoutNode>
        <dgm:choose name="Name18">
          <dgm:if name="Name19" axis="ch" ptType="node" func="cnt" op="gte" val="2">
            <dgm:layoutNode name="Divider" styleLbl="callout">
              <dgm:alg type="sp"/>
              <dgm:shape xmlns:r="http://schemas.openxmlformats.org/officeDocument/2006/relationships" type="line" r:blip="">
                <dgm:adjLst/>
              </dgm:shape>
              <dgm:presOf/>
            </dgm:layoutNode>
          </dgm:if>
          <dgm:else name="Name20"/>
        </dgm:choose>
        <dgm:layoutNode name="ChildText1"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21">
          <dgm:if name="Name22" axis="ch" ptType="node" func="cnt" op="gte" val="2">
            <dgm:layoutNode name="ChildText2"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3"/>
        </dgm:choose>
        <dgm:layoutNode name="ParentText1" styleLbl="revTx">
          <dgm:varLst>
            <dgm:chMax val="1"/>
            <dgm:chPref val="1"/>
          </dgm:varLst>
          <dgm:choose name="Name24">
            <dgm:if name="Name25" func="var" arg="dir" op="equ" val="norm">
              <dgm:alg type="tx">
                <dgm:param type="parTxLTRAlign" val="r"/>
                <dgm:param type="shpTxLTRAlignCh" val="r"/>
                <dgm:param type="txAnchorVertCh" val="mid"/>
                <dgm:param type="autoTxRot" val="grav"/>
              </dgm:alg>
            </dgm:if>
            <dgm:else name="Name26">
              <dgm:alg type="tx">
                <dgm:param type="parTxLTRAlign" val="l"/>
                <dgm:param type="shpTxLTRAlignCh" val="r"/>
                <dgm:param type="txAnchorVertCh" val="mid"/>
                <dgm:param type="autoTxRot" val="grav"/>
              </dgm:alg>
            </dgm:else>
          </dgm:choose>
          <dgm:choose name="Name27">
            <dgm:if name="Name28" func="var" arg="dir" op="equ" val="norm">
              <dgm:shape xmlns:r="http://schemas.openxmlformats.org/officeDocument/2006/relationships" rot="-90" type="rightArrow" r:blip="" hideGeom="1">
                <dgm:adjLst>
                  <dgm:adj idx="1" val="0.4983"/>
                  <dgm:adj idx="2" val="0.6066"/>
                </dgm:adjLst>
              </dgm:shape>
            </dgm:if>
            <dgm:else name="Name29">
              <dgm:shape xmlns:r="http://schemas.openxmlformats.org/officeDocument/2006/relationships" rot="90" type="leftArrow" r:blip="" hideGeom="1">
                <dgm:adjLst>
                  <dgm:adj idx="1" val="0.4983"/>
                  <dgm:adj idx="2" val="0.6066"/>
                </dgm:adjLst>
              </dgm:shape>
            </dgm:else>
          </dgm:choos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1" styleLbl="alignImgPlace1">
          <dgm:varLst/>
          <dgm:alg type="sp"/>
          <dgm:presOf axis="ch self" ptType="node node" st="1 1" cnt="1 0"/>
          <dgm:choose name="Name30">
            <dgm:if name="Name31" func="var" arg="dir" op="equ" val="norm">
              <dgm:shape xmlns:r="http://schemas.openxmlformats.org/officeDocument/2006/relationships" rot="-90" type="rightArrow" r:blip="">
                <dgm:adjLst>
                  <dgm:adj idx="1" val="0.4983"/>
                  <dgm:adj idx="2" val="0.6066"/>
                </dgm:adjLst>
              </dgm:shape>
            </dgm:if>
            <dgm:else name="Name32">
              <dgm:shape xmlns:r="http://schemas.openxmlformats.org/officeDocument/2006/relationships" rot="90" type="leftArrow" r:blip="">
                <dgm:adjLst>
                  <dgm:adj idx="1" val="0.4983"/>
                  <dgm:adj idx="2" val="0.6066"/>
                </dgm:adjLst>
              </dgm:shape>
            </dgm:else>
          </dgm:choose>
        </dgm:layoutNode>
        <dgm:choose name="Name33">
          <dgm:if name="Name34" axis="ch" ptType="node" func="cnt" op="gte" val="2">
            <dgm:layoutNode name="ParentText2" styleLbl="revTx">
              <dgm:varLst>
                <dgm:chMax val="1"/>
                <dgm:chPref val="1"/>
              </dgm:varLst>
              <dgm:choose name="Name35">
                <dgm:if name="Name36" func="var" arg="dir" op="equ" val="norm">
                  <dgm:alg type="tx">
                    <dgm:param type="parTxLTRAlign" val="r"/>
                    <dgm:param type="shpTxLTRAlignCh" val="r"/>
                    <dgm:param type="txAnchorVertCh" val="mid"/>
                    <dgm:param type="autoTxRot" val="grav"/>
                  </dgm:alg>
                </dgm:if>
                <dgm:else name="Name37">
                  <dgm:alg type="tx">
                    <dgm:param type="parTxLTRAlign" val="l"/>
                    <dgm:param type="shpTxLTRAlignCh" val="r"/>
                    <dgm:param type="txAnchorVertCh" val="mid"/>
                    <dgm:param type="autoTxRot" val="grav"/>
                  </dgm:alg>
                </dgm:else>
              </dgm:choose>
              <dgm:choose name="Name38">
                <dgm:if name="Name39" func="var" arg="dir" op="equ" val="norm">
                  <dgm:shape xmlns:r="http://schemas.openxmlformats.org/officeDocument/2006/relationships" rot="90" type="rightArrow" r:blip="" hideGeom="1">
                    <dgm:adjLst>
                      <dgm:adj idx="1" val="0.4983"/>
                      <dgm:adj idx="2" val="0.6066"/>
                    </dgm:adjLst>
                  </dgm:shape>
                </dgm:if>
                <dgm:else name="Name40">
                  <dgm:shape xmlns:r="http://schemas.openxmlformats.org/officeDocument/2006/relationships" rot="-90" type="leftArrow" r:blip="" hideGeom="1">
                    <dgm:adjLst>
                      <dgm:adj idx="1" val="0.4983"/>
                      <dgm:adj idx="2" val="0.6066"/>
                    </dgm:adjLst>
                  </dgm:shape>
                </dgm:else>
              </dgm:choos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2" styleLbl="alignImgPlace1">
              <dgm:varLst/>
              <dgm:alg type="sp"/>
              <dgm:choose name="Name41">
                <dgm:if name="Name42" func="var" arg="dir" op="equ" val="norm">
                  <dgm:shape xmlns:r="http://schemas.openxmlformats.org/officeDocument/2006/relationships" rot="90" type="rightArrow" r:blip="">
                    <dgm:adjLst>
                      <dgm:adj idx="1" val="0.4983"/>
                      <dgm:adj idx="2" val="0.6066"/>
                    </dgm:adjLst>
                  </dgm:shape>
                </dgm:if>
                <dgm:else name="Name43">
                  <dgm:shape xmlns:r="http://schemas.openxmlformats.org/officeDocument/2006/relationships" rot="-90" type="leftArrow" r:blip="">
                    <dgm:adjLst>
                      <dgm:adj idx="1" val="0.4983"/>
                      <dgm:adj idx="2" val="0.6066"/>
                    </dgm:adjLst>
                  </dgm:shape>
                </dgm:else>
              </dgm:choose>
              <dgm:presOf axis="ch self" ptType="node node" st="2 1" cnt="1 0"/>
            </dgm:layoutNode>
          </dgm:if>
          <dgm:else name="Name44"/>
        </dgm:choose>
      </dgm:if>
      <dgm:else name="Name45"/>
    </dgm:choose>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9/14/2025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52</a:t>
            </a:fld>
            <a:endParaRPr lang="en-US" dirty="0"/>
          </a:p>
        </p:txBody>
      </p:sp>
    </p:spTree>
    <p:extLst>
      <p:ext uri="{BB962C8B-B14F-4D97-AF65-F5344CB8AC3E}">
        <p14:creationId xmlns:p14="http://schemas.microsoft.com/office/powerpoint/2010/main" val="2385473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1347942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3" y="3085765"/>
            <a:ext cx="11262867"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2"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3" y="2495447"/>
            <a:ext cx="10993547" cy="590321"/>
          </a:xfrm>
        </p:spPr>
        <p:txBody>
          <a:bodyPr anchor="t">
            <a:normAutofit/>
          </a:bodyPr>
          <a:lstStyle>
            <a:lvl1pPr marL="0" indent="0" algn="l">
              <a:buNone/>
              <a:defRPr sz="1600" cap="all">
                <a:solidFill>
                  <a:schemeClr val="accent2"/>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9"/>
            <a:ext cx="2844800" cy="365125"/>
          </a:xfrm>
        </p:spPr>
        <p:txBody>
          <a:bodyPr/>
          <a:lstStyle>
            <a:lvl1pPr>
              <a:defRPr>
                <a:solidFill>
                  <a:schemeClr val="accent1">
                    <a:lumMod val="75000"/>
                    <a:lumOff val="25000"/>
                  </a:schemeClr>
                </a:solidFill>
              </a:defRPr>
            </a:lvl1pPr>
          </a:lstStyle>
          <a:p>
            <a:fld id="{BC9AB8A9-18BE-4EDF-90DD-E48A588FE9E1}" type="datetime1">
              <a:rPr lang="en-US" smtClean="0"/>
              <a:t>9/14/2025</a:t>
            </a:fld>
            <a:endParaRPr lang="en-US" dirty="0"/>
          </a:p>
        </p:txBody>
      </p:sp>
      <p:sp>
        <p:nvSpPr>
          <p:cNvPr id="5" name="Footer Placeholder 4"/>
          <p:cNvSpPr>
            <a:spLocks noGrp="1"/>
          </p:cNvSpPr>
          <p:nvPr>
            <p:ph type="ftr" sz="quarter" idx="11"/>
          </p:nvPr>
        </p:nvSpPr>
        <p:spPr>
          <a:xfrm>
            <a:off x="581192" y="5951813"/>
            <a:ext cx="6917211"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9"/>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9/14/2025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2"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2" y="675728"/>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5" y="675728"/>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4" y="5956139"/>
            <a:ext cx="1328141" cy="365125"/>
          </a:xfrm>
        </p:spPr>
        <p:txBody>
          <a:bodyPr/>
          <a:lstStyle>
            <a:lvl1pPr>
              <a:defRPr>
                <a:solidFill>
                  <a:schemeClr val="accent1">
                    <a:lumMod val="75000"/>
                    <a:lumOff val="25000"/>
                  </a:schemeClr>
                </a:solidFill>
              </a:defRPr>
            </a:lvl1pPr>
          </a:lstStyle>
          <a:p>
            <a:fld id="{74662F02-AFBF-41E7-AC4B-D00C212D7A74}" type="datetime1">
              <a:rPr lang="en-US" smtClean="0"/>
              <a:t>9/14/2025</a:t>
            </a:fld>
            <a:endParaRPr lang="en-US" dirty="0"/>
          </a:p>
        </p:txBody>
      </p:sp>
      <p:sp>
        <p:nvSpPr>
          <p:cNvPr id="5" name="Footer Placeholder 4"/>
          <p:cNvSpPr>
            <a:spLocks noGrp="1"/>
          </p:cNvSpPr>
          <p:nvPr>
            <p:ph type="ftr" sz="quarter" idx="11"/>
          </p:nvPr>
        </p:nvSpPr>
        <p:spPr>
          <a:xfrm>
            <a:off x="774925" y="5951813"/>
            <a:ext cx="7896279" cy="365125"/>
          </a:xfrm>
        </p:spPr>
        <p:txBody>
          <a:bodyPr/>
          <a:lstStyle/>
          <a:p>
            <a:endParaRPr lang="en-US" dirty="0"/>
          </a:p>
        </p:txBody>
      </p:sp>
      <p:sp>
        <p:nvSpPr>
          <p:cNvPr id="6" name="Slide Number Placeholder 5"/>
          <p:cNvSpPr>
            <a:spLocks noGrp="1"/>
          </p:cNvSpPr>
          <p:nvPr>
            <p:ph type="sldNum" sz="quarter" idx="12"/>
          </p:nvPr>
        </p:nvSpPr>
        <p:spPr>
          <a:xfrm>
            <a:off x="10446616" y="5956139"/>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4" y="2180498"/>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9/14/2025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1" y="5956139"/>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8" y="5141976"/>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4" y="3043912"/>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4" y="4541417"/>
            <a:ext cx="11029615" cy="600556"/>
          </a:xfrm>
        </p:spPr>
        <p:txBody>
          <a:bodyPr anchor="t">
            <a:normAutofit/>
          </a:bodyPr>
          <a:lstStyle>
            <a:lvl1pPr marL="0" indent="0" algn="l">
              <a:buNone/>
              <a:defRPr sz="1800" cap="all">
                <a:solidFill>
                  <a:schemeClr val="accent2"/>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9/14/2025</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4" y="2228004"/>
            <a:ext cx="5422391"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4"/>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9/14/2025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20" y="2250894"/>
            <a:ext cx="5087075" cy="536005"/>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5"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7" y="2250894"/>
            <a:ext cx="5087073" cy="553373"/>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10"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9/14/2025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5"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9/14/2025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9/14/2025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4" y="5262298"/>
            <a:ext cx="5869987" cy="689515"/>
          </a:xfrm>
        </p:spPr>
        <p:txBody>
          <a:bodyPr anchor="ctr">
            <a:normAutofit/>
          </a:bodyPr>
          <a:lstStyle>
            <a:lvl1pPr marL="0" indent="0" algn="r">
              <a:buNone/>
              <a:defRPr sz="1100">
                <a:solidFill>
                  <a:schemeClr val="bg1"/>
                </a:solidFill>
              </a:defRPr>
            </a:lvl1pPr>
            <a:lvl2pPr marL="457189" indent="0">
              <a:buNone/>
              <a:defRPr sz="11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9/14/2025</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dirty="0"/>
              <a:t>Click icon to add picture</a:t>
            </a:r>
          </a:p>
        </p:txBody>
      </p:sp>
      <p:sp>
        <p:nvSpPr>
          <p:cNvPr id="4" name="Text Placeholder 3"/>
          <p:cNvSpPr>
            <a:spLocks noGrp="1"/>
          </p:cNvSpPr>
          <p:nvPr>
            <p:ph type="body" sz="half" idx="2"/>
          </p:nvPr>
        </p:nvSpPr>
        <p:spPr>
          <a:xfrm>
            <a:off x="581193" y="5260129"/>
            <a:ext cx="11029617" cy="598671"/>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9/14/2025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3" y="5956139"/>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9/14/2025</a:t>
            </a:fld>
            <a:endParaRPr lang="en-US" dirty="0"/>
          </a:p>
        </p:txBody>
      </p:sp>
      <p:sp>
        <p:nvSpPr>
          <p:cNvPr id="5" name="Footer Placeholder 4"/>
          <p:cNvSpPr>
            <a:spLocks noGrp="1"/>
          </p:cNvSpPr>
          <p:nvPr>
            <p:ph type="ftr" sz="quarter" idx="3"/>
          </p:nvPr>
        </p:nvSpPr>
        <p:spPr>
          <a:xfrm>
            <a:off x="581192" y="5951813"/>
            <a:ext cx="6917211"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1" y="5956139"/>
            <a:ext cx="1052511"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5"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1"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dt="0"/>
  <p:txStyles>
    <p:titleStyle>
      <a:lvl1pPr algn="l" defTabSz="457189"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www.commonlii.org/sg/other/SGLRC/report/R14/14.html" TargetMode="External"/><Relationship Id="rId2" Type="http://schemas.openxmlformats.org/officeDocument/2006/relationships/hyperlink" Target="http://dx.doi.org/10.2139/ssrn.425500%20at%20274"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1" y="10"/>
            <a:ext cx="12191980" cy="6857991"/>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1"/>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1" y="2142069"/>
            <a:ext cx="3412067" cy="2971801"/>
          </a:xfrm>
        </p:spPr>
        <p:txBody>
          <a:bodyPr>
            <a:normAutofit/>
          </a:bodyPr>
          <a:lstStyle/>
          <a:p>
            <a:pPr>
              <a:lnSpc>
                <a:spcPct val="90000"/>
              </a:lnSpc>
            </a:pPr>
            <a:r>
              <a:rPr lang="en-US" sz="2800" dirty="0">
                <a:solidFill>
                  <a:srgbClr val="FFFFFF"/>
                </a:solidFill>
              </a:rPr>
              <a:t>Company Law (LC2008C)</a:t>
            </a:r>
            <a:br>
              <a:rPr lang="en-US" sz="2800">
                <a:solidFill>
                  <a:srgbClr val="FFFFFF"/>
                </a:solidFill>
              </a:rPr>
            </a:br>
            <a:r>
              <a:rPr lang="en-US" sz="2800">
                <a:solidFill>
                  <a:srgbClr val="FFFFFF"/>
                </a:solidFill>
              </a:rPr>
              <a:t>9. </a:t>
            </a:r>
            <a:r>
              <a:rPr lang="en-US" sz="2800" dirty="0">
                <a:solidFill>
                  <a:srgbClr val="FFFFFF"/>
                </a:solidFill>
              </a:rPr>
              <a:t>Corporate organs and decision-making</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1" y="5145514"/>
            <a:ext cx="3412067" cy="738820"/>
          </a:xfrm>
        </p:spPr>
        <p:txBody>
          <a:bodyPr>
            <a:normAutofit/>
          </a:bodyPr>
          <a:lstStyle/>
          <a:p>
            <a:pPr>
              <a:lnSpc>
                <a:spcPct val="90000"/>
              </a:lnSpc>
            </a:pPr>
            <a:r>
              <a:rPr lang="en-US" sz="1000" dirty="0">
                <a:solidFill>
                  <a:srgbClr val="EBEBEB"/>
                </a:solidFill>
              </a:rPr>
              <a:t>LC2008C</a:t>
            </a:r>
          </a:p>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08711" y="2135894"/>
            <a:ext cx="6165294" cy="4355769"/>
          </a:xfrm>
        </p:spPr>
        <p:txBody>
          <a:bodyPr>
            <a:noAutofit/>
          </a:bodyPr>
          <a:lstStyle/>
          <a:p>
            <a:r>
              <a:rPr lang="en-US" dirty="0"/>
              <a:t>Recall Slide Deck 2. If corporate law allocates relatively more decision-making power to the shareholders, majority shareholders may have stronger incentives to exploit minority shareholders.</a:t>
            </a:r>
          </a:p>
          <a:p>
            <a:pPr lvl="1"/>
            <a:r>
              <a:rPr lang="en-US" i="1" dirty="0"/>
              <a:t>C.f. </a:t>
            </a:r>
            <a:r>
              <a:rPr lang="en-US" dirty="0"/>
              <a:t>Berle and Means (1932), who thought that vesting power in the shareholders would ameliorate managerial-shareholder agency costs.</a:t>
            </a:r>
          </a:p>
          <a:p>
            <a:r>
              <a:rPr lang="en-US" dirty="0"/>
              <a:t>In contrast, if corporate law allocates relatively more power to the board of directors, the directors may have stronger incentives to exploit shareholders (as a whole).</a:t>
            </a:r>
          </a:p>
          <a:p>
            <a:pPr lvl="1"/>
            <a:r>
              <a:rPr lang="en-US" i="1" dirty="0"/>
              <a:t>C.f. </a:t>
            </a:r>
            <a:r>
              <a:rPr lang="en-US" dirty="0"/>
              <a:t>Blair and Stout (1999). Vesting authority/power in the board of directors ameliorates the incentives for shareholders to “use their power of ownership against each other”.</a:t>
            </a:r>
          </a:p>
          <a:p>
            <a:r>
              <a:rPr lang="en-US" dirty="0"/>
              <a:t>Should the law even play a role in the allocation of power between the two organs? Isn’t this something for the “insiders” of a company to decide?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a:t>
            </a:fld>
            <a:endParaRPr lang="en-US" dirty="0"/>
          </a:p>
        </p:txBody>
      </p:sp>
      <p:graphicFrame>
        <p:nvGraphicFramePr>
          <p:cNvPr id="5" name="Diagram 4">
            <a:extLst>
              <a:ext uri="{FF2B5EF4-FFF2-40B4-BE49-F238E27FC236}">
                <a16:creationId xmlns:a16="http://schemas.microsoft.com/office/drawing/2014/main" id="{796BB76A-BB8B-4E65-BCB9-7AE2BD8F9294}"/>
              </a:ext>
            </a:extLst>
          </p:cNvPr>
          <p:cNvGraphicFramePr/>
          <p:nvPr>
            <p:extLst>
              <p:ext uri="{D42A27DB-BD31-4B8C-83A1-F6EECF244321}">
                <p14:modId xmlns:p14="http://schemas.microsoft.com/office/powerpoint/2010/main" val="1826955246"/>
              </p:ext>
            </p:extLst>
          </p:nvPr>
        </p:nvGraphicFramePr>
        <p:xfrm>
          <a:off x="6674005" y="1897335"/>
          <a:ext cx="5263376" cy="4699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72340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054819"/>
            <a:ext cx="11029615" cy="713243"/>
          </a:xfrm>
        </p:spPr>
        <p:txBody>
          <a:bodyPr>
            <a:noAutofit/>
          </a:bodyPr>
          <a:lstStyle/>
          <a:p>
            <a:r>
              <a:rPr lang="en-US" sz="2000" dirty="0"/>
              <a:t>Does a formal separation of powers even make sense for smaller companies, where shareholders and the directors are often the same members?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11</a:t>
            </a:fld>
            <a:endParaRPr lang="en-US" dirty="0"/>
          </a:p>
        </p:txBody>
      </p:sp>
      <p:grpSp>
        <p:nvGrpSpPr>
          <p:cNvPr id="11" name="Group 10">
            <a:extLst>
              <a:ext uri="{FF2B5EF4-FFF2-40B4-BE49-F238E27FC236}">
                <a16:creationId xmlns:a16="http://schemas.microsoft.com/office/drawing/2014/main" id="{12906E79-BB82-48F1-AE59-D08DFD5BEAC5}"/>
              </a:ext>
            </a:extLst>
          </p:cNvPr>
          <p:cNvGrpSpPr/>
          <p:nvPr/>
        </p:nvGrpSpPr>
        <p:grpSpPr>
          <a:xfrm>
            <a:off x="3467220" y="2982951"/>
            <a:ext cx="5257557" cy="3738241"/>
            <a:chOff x="5975900" y="2121222"/>
            <a:chExt cx="5257557" cy="3738241"/>
          </a:xfrm>
        </p:grpSpPr>
        <p:graphicFrame>
          <p:nvGraphicFramePr>
            <p:cNvPr id="6" name="Content Placeholder 4">
              <a:extLst>
                <a:ext uri="{FF2B5EF4-FFF2-40B4-BE49-F238E27FC236}">
                  <a16:creationId xmlns:a16="http://schemas.microsoft.com/office/drawing/2014/main" id="{830F0E1E-EED3-4FBD-8F80-12CA827CBD2E}"/>
                </a:ext>
              </a:extLst>
            </p:cNvPr>
            <p:cNvGraphicFramePr>
              <a:graphicFrameLocks/>
            </p:cNvGraphicFramePr>
            <p:nvPr>
              <p:extLst>
                <p:ext uri="{D42A27DB-BD31-4B8C-83A1-F6EECF244321}">
                  <p14:modId xmlns:p14="http://schemas.microsoft.com/office/powerpoint/2010/main" val="2270089988"/>
                </p:ext>
              </p:extLst>
            </p:nvPr>
          </p:nvGraphicFramePr>
          <p:xfrm>
            <a:off x="6157889" y="2121222"/>
            <a:ext cx="5075568" cy="37382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7" name="Group 6">
              <a:extLst>
                <a:ext uri="{FF2B5EF4-FFF2-40B4-BE49-F238E27FC236}">
                  <a16:creationId xmlns:a16="http://schemas.microsoft.com/office/drawing/2014/main" id="{4B425F2D-9D34-4ED6-9F45-06F44EEF4769}"/>
                </a:ext>
              </a:extLst>
            </p:cNvPr>
            <p:cNvGrpSpPr/>
            <p:nvPr/>
          </p:nvGrpSpPr>
          <p:grpSpPr>
            <a:xfrm>
              <a:off x="6736940" y="2149072"/>
              <a:ext cx="3109047" cy="3672751"/>
              <a:chOff x="6736940" y="2149072"/>
              <a:chExt cx="3109047" cy="3672751"/>
            </a:xfrm>
          </p:grpSpPr>
          <p:sp>
            <p:nvSpPr>
              <p:cNvPr id="8" name="Arc 7">
                <a:extLst>
                  <a:ext uri="{FF2B5EF4-FFF2-40B4-BE49-F238E27FC236}">
                    <a16:creationId xmlns:a16="http://schemas.microsoft.com/office/drawing/2014/main" id="{CBB5D4FE-A961-44B9-856C-6523EDC1CC5A}"/>
                  </a:ext>
                </a:extLst>
              </p:cNvPr>
              <p:cNvSpPr/>
              <p:nvPr/>
            </p:nvSpPr>
            <p:spPr>
              <a:xfrm>
                <a:off x="7545358" y="2149072"/>
                <a:ext cx="2300629" cy="2272738"/>
              </a:xfrm>
              <a:prstGeom prst="arc">
                <a:avLst>
                  <a:gd name="adj1" fmla="val 9962628"/>
                  <a:gd name="adj2" fmla="val 4543773"/>
                </a:avLst>
              </a:prstGeom>
              <a:ln w="28575">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 name="Arc 8">
                <a:extLst>
                  <a:ext uri="{FF2B5EF4-FFF2-40B4-BE49-F238E27FC236}">
                    <a16:creationId xmlns:a16="http://schemas.microsoft.com/office/drawing/2014/main" id="{FF4E24B3-C9BF-4AA2-9059-62CB67243B24}"/>
                  </a:ext>
                </a:extLst>
              </p:cNvPr>
              <p:cNvSpPr/>
              <p:nvPr/>
            </p:nvSpPr>
            <p:spPr>
              <a:xfrm rot="11700000">
                <a:off x="6736940" y="3549085"/>
                <a:ext cx="2300629" cy="2272738"/>
              </a:xfrm>
              <a:prstGeom prst="arc">
                <a:avLst>
                  <a:gd name="adj1" fmla="val 9032537"/>
                  <a:gd name="adj2" fmla="val 3575274"/>
                </a:avLst>
              </a:prstGeom>
              <a:ln w="28575">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sp>
          <p:nvSpPr>
            <p:cNvPr id="10" name="TextBox 9">
              <a:extLst>
                <a:ext uri="{FF2B5EF4-FFF2-40B4-BE49-F238E27FC236}">
                  <a16:creationId xmlns:a16="http://schemas.microsoft.com/office/drawing/2014/main" id="{766061CD-22C3-4555-9C7A-4F63BE7BE53B}"/>
                </a:ext>
              </a:extLst>
            </p:cNvPr>
            <p:cNvSpPr txBox="1"/>
            <p:nvPr/>
          </p:nvSpPr>
          <p:spPr>
            <a:xfrm>
              <a:off x="5975900" y="3275111"/>
              <a:ext cx="2075580" cy="307777"/>
            </a:xfrm>
            <a:prstGeom prst="rect">
              <a:avLst/>
            </a:prstGeom>
            <a:noFill/>
          </p:spPr>
          <p:txBody>
            <a:bodyPr wrap="square" rtlCol="0">
              <a:spAutoFit/>
            </a:bodyPr>
            <a:lstStyle/>
            <a:p>
              <a:r>
                <a:rPr lang="en-US" sz="1400" b="1" dirty="0"/>
                <a:t>“The Company”</a:t>
              </a:r>
            </a:p>
          </p:txBody>
        </p:sp>
      </p:grpSp>
    </p:spTree>
    <p:extLst>
      <p:ext uri="{BB962C8B-B14F-4D97-AF65-F5344CB8AC3E}">
        <p14:creationId xmlns:p14="http://schemas.microsoft.com/office/powerpoint/2010/main" val="8401786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Historically, at common law, the relationship between shareholders and the directors was a hierarchical one.</a:t>
            </a:r>
          </a:p>
          <a:p>
            <a:pPr lvl="1"/>
            <a:r>
              <a:rPr lang="en-US" sz="1800" dirty="0"/>
              <a:t>This meant that the board of directors </a:t>
            </a:r>
            <a:r>
              <a:rPr lang="en-US" sz="1800" i="1" dirty="0"/>
              <a:t>derived</a:t>
            </a:r>
            <a:r>
              <a:rPr lang="en-US" sz="1800" dirty="0"/>
              <a:t> their decision-making power from the shareholders.</a:t>
            </a:r>
          </a:p>
          <a:p>
            <a:pPr lvl="1"/>
            <a:r>
              <a:rPr lang="en-US" sz="1800" dirty="0"/>
              <a:t>Why? Because shareholders were thought of “owners” of the company due to their contribution of capital.</a:t>
            </a:r>
          </a:p>
          <a:p>
            <a:pPr lvl="1"/>
            <a:r>
              <a:rPr lang="en-US" sz="1800" dirty="0"/>
              <a:t>Hence, a director was seen akin to an employee, employed by the “owners” of a firm.</a:t>
            </a:r>
          </a:p>
          <a:p>
            <a:r>
              <a:rPr lang="en-US" sz="2000" i="1" dirty="0"/>
              <a:t>Isle of Wight Railway Co v Tahourdin </a:t>
            </a:r>
            <a:r>
              <a:rPr lang="en-US" sz="2000" dirty="0"/>
              <a:t>(1993) 25 Ch D 320: “[it] is a </a:t>
            </a:r>
            <a:r>
              <a:rPr lang="en-US" sz="2000" i="1" dirty="0"/>
              <a:t>very strong thing indeed to prevent the shareholders from holding a meeting</a:t>
            </a:r>
            <a:r>
              <a:rPr lang="en-US" sz="2000" dirty="0"/>
              <a:t> of the company, when such a meeting is the only way in which they can interfere, </a:t>
            </a:r>
            <a:r>
              <a:rPr lang="en-US" sz="2000" i="1" dirty="0"/>
              <a:t>if the majority of them think that the course taken by the directors, in a matter intra vires the directors, is not for the benefit of the company</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12</a:t>
            </a:fld>
            <a:endParaRPr lang="en-US" dirty="0"/>
          </a:p>
        </p:txBody>
      </p:sp>
    </p:spTree>
    <p:extLst>
      <p:ext uri="{BB962C8B-B14F-4D97-AF65-F5344CB8AC3E}">
        <p14:creationId xmlns:p14="http://schemas.microsoft.com/office/powerpoint/2010/main" val="518533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More recently, however, the legal position at common law considers both the general meeting and the board of directors as respectively deriving directly from the company’s constitution, original authority to commit the company to juristic acts. </a:t>
            </a:r>
          </a:p>
          <a:p>
            <a:pPr lvl="1"/>
            <a:r>
              <a:rPr lang="en-US" sz="1800" dirty="0"/>
              <a:t>Thus, the relative power of the shareholders (acting at general meetings) vis-à-vis the directors </a:t>
            </a:r>
            <a:r>
              <a:rPr lang="en-US" sz="1800" i="1" dirty="0"/>
              <a:t>depends on the particular terms of the constitution</a:t>
            </a:r>
            <a:r>
              <a:rPr lang="en-US" sz="1800" dirty="0"/>
              <a:t>.</a:t>
            </a:r>
          </a:p>
          <a:p>
            <a:pPr lvl="1"/>
            <a:r>
              <a:rPr lang="en-US" sz="1800" dirty="0"/>
              <a:t>As a general rule, neither organ is permitted to usurp the authority that has been constitutionally conferred on the other organ.</a:t>
            </a:r>
          </a:p>
          <a:p>
            <a:r>
              <a:rPr lang="en-US" sz="2000" dirty="0"/>
              <a:t>As an aside, if the shareholders typically have the right to appoint directors (see s 149B CA) and remove them (see s 152 CA), why would shareholders </a:t>
            </a:r>
            <a:r>
              <a:rPr lang="en-US" sz="2000" i="1" dirty="0"/>
              <a:t>voluntarily</a:t>
            </a:r>
            <a:r>
              <a:rPr lang="en-US" sz="2000" dirty="0"/>
              <a:t> vest constitutional power in directors?</a:t>
            </a:r>
          </a:p>
          <a:p>
            <a:pPr lvl="1"/>
            <a:r>
              <a:rPr lang="en-US" sz="1800" dirty="0"/>
              <a:t>Benefits from separation of ownership and control + the credible delegation of authority to managers (see Easterbrook and </a:t>
            </a:r>
            <a:r>
              <a:rPr lang="en-US" sz="1800" dirty="0" err="1"/>
              <a:t>Fischel</a:t>
            </a:r>
            <a:r>
              <a:rPr lang="en-US" sz="1800" dirty="0"/>
              <a:t> (1999))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13</a:t>
            </a:fld>
            <a:endParaRPr lang="en-US" dirty="0"/>
          </a:p>
        </p:txBody>
      </p:sp>
    </p:spTree>
    <p:extLst>
      <p:ext uri="{BB962C8B-B14F-4D97-AF65-F5344CB8AC3E}">
        <p14:creationId xmlns:p14="http://schemas.microsoft.com/office/powerpoint/2010/main" val="38714979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John Shaw &amp; Sons (Salford) Ltd v Shaw </a:t>
            </a:r>
            <a:r>
              <a:rPr lang="en-US" sz="2000" b="1" dirty="0"/>
              <a:t>[1935] 2 KB 113</a:t>
            </a:r>
          </a:p>
          <a:p>
            <a:r>
              <a:rPr lang="en-US" sz="2000" dirty="0"/>
              <a:t>“A company is an entity distinct alike from its shareholders and its directors. </a:t>
            </a:r>
            <a:r>
              <a:rPr lang="en-US" sz="2000" b="1" i="1" dirty="0"/>
              <a:t>Some of its powers may, according to its articles, be exercised by directors, certain other powers may be reserved for the shareholders in general meeting. If powers of management are vested in the directors, they and they alone can exercise these powers</a:t>
            </a:r>
            <a:r>
              <a:rPr lang="en-US" sz="2000" dirty="0"/>
              <a:t> ... </a:t>
            </a:r>
            <a:r>
              <a:rPr lang="en-US" sz="2000" b="1" i="1" dirty="0"/>
              <a:t>They cannot themselves usurp the powers which by the articles are vested in the directors any more than the directors can usurp the powers vested by the articles in the general body of shareholders</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14</a:t>
            </a:fld>
            <a:endParaRPr lang="en-US" dirty="0"/>
          </a:p>
        </p:txBody>
      </p:sp>
    </p:spTree>
    <p:extLst>
      <p:ext uri="{BB962C8B-B14F-4D97-AF65-F5344CB8AC3E}">
        <p14:creationId xmlns:p14="http://schemas.microsoft.com/office/powerpoint/2010/main" val="1451398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dirty="0"/>
              <a:t>Note: Even if we adopt the common law position that the appropriate separation/division of powers between the organs of the company is largely left as a matter of private contracting for the company’s incorporators to decide, certain issues are </a:t>
            </a:r>
            <a:r>
              <a:rPr lang="en-US" i="1" dirty="0"/>
              <a:t>required by the Companies Act</a:t>
            </a:r>
            <a:r>
              <a:rPr lang="en-US" dirty="0"/>
              <a:t> to be resolved by the general meeting.</a:t>
            </a:r>
          </a:p>
          <a:p>
            <a:pPr lvl="1"/>
            <a:r>
              <a:rPr lang="en-US" dirty="0"/>
              <a:t>Use of </a:t>
            </a:r>
            <a:r>
              <a:rPr lang="en-US" i="1" dirty="0"/>
              <a:t>mandatory rules </a:t>
            </a:r>
            <a:r>
              <a:rPr lang="en-US" dirty="0"/>
              <a:t>as compared to default rules (see Slide Deck 2, Slide 28). </a:t>
            </a:r>
          </a:p>
          <a:p>
            <a:r>
              <a:rPr lang="en-US" dirty="0"/>
              <a:t>Examples (many others like 160, 163, 168(1), etc. provided in next topic):</a:t>
            </a:r>
          </a:p>
          <a:p>
            <a:pPr lvl="1"/>
            <a:r>
              <a:rPr lang="en-US" dirty="0"/>
              <a:t>s 71 CA (alteration of capital)</a:t>
            </a:r>
          </a:p>
          <a:p>
            <a:pPr lvl="1"/>
            <a:r>
              <a:rPr lang="en-US" dirty="0"/>
              <a:t>s 76B to 76G (acquisition of company’s own shares)</a:t>
            </a:r>
          </a:p>
          <a:p>
            <a:pPr lvl="1"/>
            <a:r>
              <a:rPr lang="en-US" dirty="0"/>
              <a:t>s 161 (issuance of company shares)</a:t>
            </a:r>
          </a:p>
          <a:p>
            <a:r>
              <a:rPr lang="en-US" dirty="0"/>
              <a:t>Why? Contracting problems: In particular, large director-shareholder agency costs with regard to such issues. </a:t>
            </a:r>
          </a:p>
          <a:p>
            <a:pPr lvl="1"/>
            <a:r>
              <a:rPr lang="en-US" dirty="0"/>
              <a:t>If directors were given the power to issue shares on behalf of the company, for instance, they could dilute the rights of existing shareholders. In corporate finance, this is known as </a:t>
            </a:r>
            <a:r>
              <a:rPr lang="en-US" i="1" dirty="0"/>
              <a:t>equity dilution</a:t>
            </a:r>
            <a:r>
              <a:rPr lang="en-US"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15</a:t>
            </a:fld>
            <a:endParaRPr lang="en-US" dirty="0"/>
          </a:p>
        </p:txBody>
      </p:sp>
    </p:spTree>
    <p:extLst>
      <p:ext uri="{BB962C8B-B14F-4D97-AF65-F5344CB8AC3E}">
        <p14:creationId xmlns:p14="http://schemas.microsoft.com/office/powerpoint/2010/main" val="2218930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The common law (UK) position as stated in </a:t>
            </a:r>
            <a:r>
              <a:rPr lang="en-US" sz="2000" i="1" dirty="0"/>
              <a:t>John Shaw &amp; Sons (Salford) Ltd v Shaw </a:t>
            </a:r>
            <a:r>
              <a:rPr lang="en-US" sz="2000" dirty="0"/>
              <a:t>[1935] 2 KB 113 is further illuminated by the cases of </a:t>
            </a:r>
            <a:r>
              <a:rPr lang="en-US" sz="2000" i="1" dirty="0"/>
              <a:t>Automatic Self-Cleaning Filter Syndicate Co v Cunninghame </a:t>
            </a:r>
            <a:r>
              <a:rPr lang="en-US" sz="2000" dirty="0"/>
              <a:t>[1906] 2 Ch 34 and </a:t>
            </a:r>
            <a:r>
              <a:rPr lang="en-US" sz="2000" i="1" dirty="0"/>
              <a:t>Breckland Group v London and Suffolk </a:t>
            </a:r>
            <a:r>
              <a:rPr lang="en-US" sz="2000" dirty="0"/>
              <a:t>[1989] BCLC 100.</a:t>
            </a:r>
          </a:p>
          <a:p>
            <a:r>
              <a:rPr lang="en-US" sz="2000" dirty="0"/>
              <a:t>As mentioned earlier, these cases suggest that neither organ is permitted to usurp the authority that has been constitutionally conferred on the other organ.</a:t>
            </a:r>
          </a:p>
          <a:p>
            <a:pPr lvl="1"/>
            <a:r>
              <a:rPr lang="en-US" sz="2000" dirty="0"/>
              <a:t>We will contrast this with the Singapore position later.</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16</a:t>
            </a:fld>
            <a:endParaRPr lang="en-US" dirty="0"/>
          </a:p>
        </p:txBody>
      </p:sp>
    </p:spTree>
    <p:extLst>
      <p:ext uri="{BB962C8B-B14F-4D97-AF65-F5344CB8AC3E}">
        <p14:creationId xmlns:p14="http://schemas.microsoft.com/office/powerpoint/2010/main" val="2468981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Automatic Self-Cleansing Filter Syndicate Co Ltd v Cuninghame </a:t>
            </a:r>
            <a:r>
              <a:rPr lang="en-US" sz="2000" b="1" dirty="0"/>
              <a:t>[1906] Ch 34</a:t>
            </a:r>
          </a:p>
          <a:p>
            <a:r>
              <a:rPr lang="en-US" sz="2000" b="1" dirty="0"/>
              <a:t>Facts: </a:t>
            </a:r>
            <a:r>
              <a:rPr lang="en-US" sz="2000" dirty="0"/>
              <a:t>A company's constitution vested general management powers of the company in the board of directors (Art 96). In particular, one provision in the constitution specifically empowered the board of directors to “sell … any property … to which the company may be entitled, on such terms and conditions as they see fit” (Art 91). A majority of the shareholders (55%) voted to sell the company's property to another company. As the directors were against this course of action, they declined to comply with the shareholders' resolution. The plaintiff, a shareholder, brought an action in the name of the company [NB: we will learn about these actions in a subsequent topic] against the directors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17</a:t>
            </a:fld>
            <a:endParaRPr lang="en-US" dirty="0"/>
          </a:p>
        </p:txBody>
      </p:sp>
    </p:spTree>
    <p:extLst>
      <p:ext uri="{BB962C8B-B14F-4D97-AF65-F5344CB8AC3E}">
        <p14:creationId xmlns:p14="http://schemas.microsoft.com/office/powerpoint/2010/main" val="797659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Automatic Self-Cleansing Filter Syndicate Co Ltd v Cuninghame </a:t>
            </a:r>
            <a:r>
              <a:rPr lang="en-US" sz="2000" b="1" dirty="0"/>
              <a:t>[1906] Ch 34</a:t>
            </a:r>
          </a:p>
          <a:p>
            <a:r>
              <a:rPr lang="en-US" sz="2000" b="1" dirty="0"/>
              <a:t>Held: </a:t>
            </a:r>
            <a:r>
              <a:rPr lang="en-US" sz="2000" dirty="0"/>
              <a:t>The board of directors was </a:t>
            </a:r>
            <a:r>
              <a:rPr lang="en-US" sz="2000" b="1" i="1" dirty="0"/>
              <a:t>entitled to refuse to comply </a:t>
            </a:r>
            <a:r>
              <a:rPr lang="en-US" sz="2000" dirty="0"/>
              <a:t>with the shareholders' resolution pursuant to the provisions in the constitution.</a:t>
            </a:r>
          </a:p>
          <a:p>
            <a:r>
              <a:rPr lang="en-US" sz="2000" dirty="0"/>
              <a:t>“[T]he directors have absolute power to do all things other than those that are expressly required to be done by the company; and then comes the limitation on their general authority — ‘subject to such regulations as may from time to time be made by extraordinary resolution’. </a:t>
            </a:r>
            <a:r>
              <a:rPr lang="en-US" sz="2000" b="1" i="1" dirty="0"/>
              <a:t>Therefore, if it is desired to alter the powers of the directors that must be done, not by a resolution carried by a majority at an ordinary meeting of the company, but by an extraordinary resolution. In these circumstances it seems to me that it is not competent for the majority of the shareholders at an ordinary meeting to affect or alter the mandate originally given to the directors, by the articles of association</a:t>
            </a:r>
            <a:r>
              <a:rPr lang="en-US" sz="2000" dirty="0"/>
              <a:t>.”</a:t>
            </a:r>
          </a:p>
          <a:p>
            <a:r>
              <a:rPr lang="en-US" sz="2000" dirty="0"/>
              <a:t>See also similar conclusion in </a:t>
            </a:r>
            <a:r>
              <a:rPr lang="en-US" sz="2000" i="1" dirty="0"/>
              <a:t>Breckland Group v London and Suffolk </a:t>
            </a:r>
            <a:r>
              <a:rPr lang="en-US" sz="2000" dirty="0"/>
              <a:t>[1989] BCLC 100</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18</a:t>
            </a:fld>
            <a:endParaRPr lang="en-US" dirty="0"/>
          </a:p>
        </p:txBody>
      </p:sp>
    </p:spTree>
    <p:extLst>
      <p:ext uri="{BB962C8B-B14F-4D97-AF65-F5344CB8AC3E}">
        <p14:creationId xmlns:p14="http://schemas.microsoft.com/office/powerpoint/2010/main" val="31970037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In Singapore, the current legal position ought to be understood in light of its historical context/backdrop.</a:t>
            </a:r>
          </a:p>
          <a:p>
            <a:r>
              <a:rPr lang="en-US" sz="2000" dirty="0"/>
              <a:t>Prior to the introduction of s 157A of the Companies Act, the relevant provision was found in the then operative model constitution, Article 73 of Table A of the Fourth Schedule to the Companies Act (Cap 50, 1994 Rev Ed). </a:t>
            </a:r>
          </a:p>
          <a:p>
            <a:r>
              <a:rPr lang="en-US" sz="2000" dirty="0"/>
              <a:t>Art 73 provided the following:</a:t>
            </a:r>
          </a:p>
          <a:p>
            <a:pPr lvl="1"/>
            <a:r>
              <a:rPr lang="en-US" sz="1800" dirty="0"/>
              <a:t>“The business of the company </a:t>
            </a:r>
            <a:r>
              <a:rPr lang="en-US" sz="1800" b="1" i="1" dirty="0"/>
              <a:t>shall be managed by the directors </a:t>
            </a:r>
            <a:r>
              <a:rPr lang="en-US" sz="1800" dirty="0"/>
              <a:t>who may pay all expenses incurred in promoting and registering the company, </a:t>
            </a:r>
            <a:r>
              <a:rPr lang="en-US" sz="1800" b="1" i="1" dirty="0"/>
              <a:t>and may exercise all such powers of the company as are not</a:t>
            </a:r>
            <a:r>
              <a:rPr lang="en-US" sz="1800" dirty="0"/>
              <a:t>, by the Act or by these Regulations, </a:t>
            </a:r>
            <a:r>
              <a:rPr lang="en-US" sz="1800" b="1" i="1" dirty="0"/>
              <a:t>required to be exercised by the company in general meeting</a:t>
            </a:r>
            <a:r>
              <a:rPr lang="en-US" sz="1800" dirty="0"/>
              <a:t>, </a:t>
            </a:r>
            <a:r>
              <a:rPr lang="en-US" sz="1800" b="1" i="1" dirty="0"/>
              <a:t>subject, nevertheless, to any of these Regulations</a:t>
            </a:r>
            <a:r>
              <a:rPr lang="en-US" sz="1800" dirty="0"/>
              <a:t>, to the provisions of the Act, </a:t>
            </a:r>
            <a:r>
              <a:rPr lang="en-US" sz="1800" b="1" i="1" u="sng" dirty="0"/>
              <a:t>and to such regulations, being not inconsistent with the aforesaid Regulations or provisions, as may be prescribed by the company in general meeting</a:t>
            </a:r>
            <a:r>
              <a:rPr lang="en-US" sz="1800" dirty="0"/>
              <a:t>; but no regulation made by the company in general meeting shall invalidate any prior act of the directors which would have been valid if that regulation had not been made.”</a:t>
            </a:r>
          </a:p>
          <a:p>
            <a:pPr marL="0" indent="0">
              <a:buNone/>
            </a:pPr>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19</a:t>
            </a:fld>
            <a:endParaRPr lang="en-US" dirty="0"/>
          </a:p>
        </p:txBody>
      </p:sp>
    </p:spTree>
    <p:extLst>
      <p:ext uri="{BB962C8B-B14F-4D97-AF65-F5344CB8AC3E}">
        <p14:creationId xmlns:p14="http://schemas.microsoft.com/office/powerpoint/2010/main" val="1264542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t>Corporate constitution and membership</a:t>
            </a:r>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1013" r="35950" b="-2"/>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6335805" y="2180496"/>
            <a:ext cx="5275001" cy="4045683"/>
          </a:xfrm>
        </p:spPr>
        <p:txBody>
          <a:bodyPr>
            <a:normAutofit/>
          </a:bodyPr>
          <a:lstStyle/>
          <a:p>
            <a:r>
              <a:rPr lang="en-US" sz="2000" dirty="0"/>
              <a:t>Introduction and Theoretical Background</a:t>
            </a:r>
          </a:p>
          <a:p>
            <a:r>
              <a:rPr lang="en-US" sz="2000" dirty="0"/>
              <a:t>Division of Powers between the Organs</a:t>
            </a:r>
          </a:p>
          <a:p>
            <a:pPr lvl="1"/>
            <a:r>
              <a:rPr lang="en-US" sz="2000" dirty="0"/>
              <a:t>General Principles</a:t>
            </a:r>
          </a:p>
          <a:p>
            <a:pPr lvl="1"/>
            <a:r>
              <a:rPr lang="en-US" sz="2000" dirty="0"/>
              <a:t>Reserve Powers of the Members</a:t>
            </a:r>
            <a:endParaRPr lang="en-US" sz="1800" dirty="0"/>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1067335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Credit Development Pte Ltd v IMO Pte Ltd </a:t>
            </a:r>
            <a:r>
              <a:rPr lang="en-US" sz="2000" b="1" dirty="0"/>
              <a:t>[1993] 1 SLR(R) 68 </a:t>
            </a:r>
          </a:p>
          <a:p>
            <a:pPr marL="0" indent="0">
              <a:buNone/>
            </a:pPr>
            <a:r>
              <a:rPr lang="en-US" sz="2000" b="1" dirty="0"/>
              <a:t>Facts: </a:t>
            </a:r>
            <a:r>
              <a:rPr lang="en-US" sz="2000" dirty="0"/>
              <a:t>The plaintiff, a private company, sought the guidance of the court to answer whether the company was bound to table some of the shareholder resolutions sought by the defendants, who were minority shareholders of the plaintiff. In general, the defendants were unsatisfied with the plaintiff's directors for engaging in several questionable (potentially self-dealing/related 3P) transactions. The defendant thus sought to include several resolutions in the next general meeting, including, </a:t>
            </a:r>
            <a:r>
              <a:rPr lang="en-US" sz="2000" i="1" dirty="0"/>
              <a:t>inter alia</a:t>
            </a:r>
            <a:r>
              <a:rPr lang="en-US" sz="2000" dirty="0"/>
              <a:t>, the appointment of accountants and solicitors to investigate the transactions made by the directors. The company declined on the ground that the matters in the resolutions came within the purview of the directors and a general meeting was not the proper forum to deliberate them. Importantly, the plaintiff had incorporated Art 73 [see aforementioned slide] in its constitution.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20</a:t>
            </a:fld>
            <a:endParaRPr lang="en-US" dirty="0"/>
          </a:p>
        </p:txBody>
      </p:sp>
    </p:spTree>
    <p:extLst>
      <p:ext uri="{BB962C8B-B14F-4D97-AF65-F5344CB8AC3E}">
        <p14:creationId xmlns:p14="http://schemas.microsoft.com/office/powerpoint/2010/main" val="16793348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Credit Development Pte Ltd v IMO Pte Ltd </a:t>
            </a:r>
            <a:r>
              <a:rPr lang="en-US" sz="2000" b="1" dirty="0"/>
              <a:t>[1993] 1 SLR(R) 68 </a:t>
            </a:r>
          </a:p>
          <a:p>
            <a:r>
              <a:rPr lang="en-US" sz="2000" b="1" dirty="0"/>
              <a:t>Held: </a:t>
            </a:r>
            <a:r>
              <a:rPr lang="en-US" sz="2000" dirty="0"/>
              <a:t>The qualifying words “subject, nevertheless, to any of these Regulations, to the provisions of the Act, </a:t>
            </a:r>
            <a:r>
              <a:rPr lang="en-US" sz="2000" b="1" i="1" dirty="0"/>
              <a:t>and to such regulations, being not inconsistent with the aforesaid Regulations or provisions, as may be prescribed by the company in general meeting</a:t>
            </a:r>
            <a:r>
              <a:rPr lang="en-US" sz="2000" dirty="0"/>
              <a:t>” meant that the shareholders in general meeting retained the overriding power to supersede the directors’ exercise of their powers.</a:t>
            </a:r>
          </a:p>
          <a:p>
            <a:r>
              <a:rPr lang="en-US" sz="2000" dirty="0"/>
              <a:t>At [22]: “These words of limitation come after the vesting of the management of the business in the directors and granting to them the powers and </a:t>
            </a:r>
            <a:r>
              <a:rPr lang="en-US" sz="2000" i="1" dirty="0"/>
              <a:t>I think it means that both the management of the company’s business and the exercise of the company’s powers are subject to the condition</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21</a:t>
            </a:fld>
            <a:endParaRPr lang="en-US" dirty="0"/>
          </a:p>
        </p:txBody>
      </p:sp>
    </p:spTree>
    <p:extLst>
      <p:ext uri="{BB962C8B-B14F-4D97-AF65-F5344CB8AC3E}">
        <p14:creationId xmlns:p14="http://schemas.microsoft.com/office/powerpoint/2010/main" val="16221584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Credit Development Pte Ltd v IMO Pte Ltd </a:t>
            </a:r>
            <a:r>
              <a:rPr lang="en-US" sz="2000" b="1" dirty="0"/>
              <a:t>[1993] 1 SLR(R) 68 </a:t>
            </a:r>
          </a:p>
          <a:p>
            <a:r>
              <a:rPr lang="en-US" sz="2000" dirty="0"/>
              <a:t>At [22] (continued): “In the management of the business and the exercise of the powers the directors must comply with the statutes and the articles for the time being in force. They must also comply with such regulations as may be prescribed by the company in general meeting. This means that although the directors are to manage the company’s business and may exercise all the company’s powers yet </a:t>
            </a:r>
            <a:r>
              <a:rPr lang="en-US" sz="2000" b="1" i="1" dirty="0"/>
              <a:t>the company in general meeting may at any time prescribe regulations which the directors must comply with. Such regulations can only be prescribed by passing resolutions which would include resolutions for the appointment of accountants and solicitors for the purposes set out in the requisition of IMO. When such resolutions are passed, what the company in general meeting is saying to the directors is “Appoint accountants and solicitors for these specific purposes. Subject to that you manage the company’s business and exercise all the company’s powers</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22</a:t>
            </a:fld>
            <a:endParaRPr lang="en-US" dirty="0"/>
          </a:p>
        </p:txBody>
      </p:sp>
    </p:spTree>
    <p:extLst>
      <p:ext uri="{BB962C8B-B14F-4D97-AF65-F5344CB8AC3E}">
        <p14:creationId xmlns:p14="http://schemas.microsoft.com/office/powerpoint/2010/main" val="25785937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Credit Development Pte Ltd v IMO Pte Ltd </a:t>
            </a:r>
            <a:r>
              <a:rPr lang="en-US" sz="2000" b="1" dirty="0"/>
              <a:t>[1993] 1 SLR(R) 68 </a:t>
            </a:r>
          </a:p>
          <a:p>
            <a:r>
              <a:rPr lang="en-US" sz="2000" dirty="0"/>
              <a:t>At [23] (on the “inconsistency” point) : “All the powers (with specific exceptions) are to be exercised by the directors. Any regulation prescribed by the company in general meeting to which the management of the business or the exercise of the powers is subject must necessarily be inconsistent with the first part of this article. If “the said provisions and articles” include this part of this article as well, then the condition as regards regulations contained in the second part of this article is rendered completely nugatory. The articles of association have all the appearance of being comprised in a carefully prepared formal document constituting the agreement binding upon the members and directors and </a:t>
            </a:r>
            <a:r>
              <a:rPr lang="en-US" sz="2000" i="1" dirty="0"/>
              <a:t>I should be extremely slow to use the blue pencil over “such regulations, being not inconsistent with the said provisions and articles, as may be prescribed by the company in general meeting” and strike them out as just so many self-cancelling words</a:t>
            </a:r>
            <a:r>
              <a:rPr lang="en-US" sz="2000" dirty="0"/>
              <a:t>.”</a:t>
            </a:r>
          </a:p>
          <a:p>
            <a:r>
              <a:rPr lang="en-US" sz="2000" dirty="0"/>
              <a:t>“… Resolutions for the appointment of accountants and solicitors for the purposes specified are not regulations inconsistent with the articles of association of the company and do not involve the prescribing of such regulations by the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23</a:t>
            </a:fld>
            <a:endParaRPr lang="en-US" dirty="0"/>
          </a:p>
        </p:txBody>
      </p:sp>
    </p:spTree>
    <p:extLst>
      <p:ext uri="{BB962C8B-B14F-4D97-AF65-F5344CB8AC3E}">
        <p14:creationId xmlns:p14="http://schemas.microsoft.com/office/powerpoint/2010/main" val="15276801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Is </a:t>
            </a:r>
            <a:r>
              <a:rPr lang="en-US" sz="2000" i="1" dirty="0"/>
              <a:t>Credit Development </a:t>
            </a:r>
            <a:r>
              <a:rPr lang="en-US" sz="2000" dirty="0"/>
              <a:t>consistent with the common law position as expounded by </a:t>
            </a:r>
            <a:r>
              <a:rPr lang="en-US" sz="2000" i="1" dirty="0"/>
              <a:t>Automatic Self-Cleansing Filter</a:t>
            </a:r>
            <a:r>
              <a:rPr lang="en-US" sz="2000" dirty="0"/>
              <a:t>?</a:t>
            </a:r>
          </a:p>
          <a:p>
            <a:pPr lvl="1"/>
            <a:r>
              <a:rPr lang="en-US" sz="1800" dirty="0"/>
              <a:t>Ostensibly, no. If the shareholders at GM can pass a resolution not “inconsistent” with the company’s constitution, directors’ exercise of power will be subject to that shareholders’ resolution. </a:t>
            </a:r>
            <a:r>
              <a:rPr lang="en-US" sz="1800" i="1" dirty="0"/>
              <a:t>C.f. </a:t>
            </a:r>
            <a:r>
              <a:rPr lang="en-US" sz="1800" dirty="0"/>
              <a:t>the position at common law which provides a more distinct separation of powers between the two organs.</a:t>
            </a:r>
          </a:p>
          <a:p>
            <a:pPr lvl="1"/>
            <a:r>
              <a:rPr lang="en-US" sz="1800" dirty="0"/>
              <a:t>Note: Under </a:t>
            </a:r>
            <a:r>
              <a:rPr lang="en-US" sz="1800" i="1" dirty="0"/>
              <a:t>Credit Development</a:t>
            </a:r>
            <a:r>
              <a:rPr lang="en-US" sz="1800" dirty="0"/>
              <a:t>, an ordinary resolution would possibly suffice to supersede director decision-making; no amendment of constitution necessary (which would require special resolution).</a:t>
            </a:r>
          </a:p>
          <a:p>
            <a:pPr lvl="1"/>
            <a:r>
              <a:rPr lang="en-US" sz="1800" dirty="0"/>
              <a:t>The position in </a:t>
            </a:r>
            <a:r>
              <a:rPr lang="en-US" sz="1800" i="1" dirty="0"/>
              <a:t>Credit Development </a:t>
            </a:r>
            <a:r>
              <a:rPr lang="en-US" sz="1800" dirty="0"/>
              <a:t>was seen to depart from the common law position (CLRFC Report 2002), and so directly lead to legislative reform: s 157A CA. </a:t>
            </a:r>
          </a:p>
          <a:p>
            <a:pPr lvl="2"/>
            <a:r>
              <a:rPr lang="en-US" sz="1800" dirty="0"/>
              <a:t>“The holding in </a:t>
            </a:r>
            <a:r>
              <a:rPr lang="en-US" sz="1800" i="1" dirty="0"/>
              <a:t>Credit Development </a:t>
            </a:r>
            <a:r>
              <a:rPr lang="en-US" sz="1800" dirty="0"/>
              <a:t>takes a different approach from UK and Australian cases (now clearly backed by the slightly different articles they have and also provisions like s. 198A, Australian Corporations Act 2001) </a:t>
            </a:r>
            <a:r>
              <a:rPr lang="en-US" sz="1800" b="1" i="1" dirty="0"/>
              <a:t>which give management more autonomy</a:t>
            </a:r>
            <a:r>
              <a:rPr lang="en-US" sz="1800" dirty="0"/>
              <a:t>.”</a:t>
            </a:r>
          </a:p>
          <a:p>
            <a:pPr marL="0" indent="0">
              <a:buNone/>
            </a:pPr>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24</a:t>
            </a:fld>
            <a:endParaRPr lang="en-US" dirty="0"/>
          </a:p>
        </p:txBody>
      </p:sp>
    </p:spTree>
    <p:extLst>
      <p:ext uri="{BB962C8B-B14F-4D97-AF65-F5344CB8AC3E}">
        <p14:creationId xmlns:p14="http://schemas.microsoft.com/office/powerpoint/2010/main" val="23983086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Is </a:t>
            </a:r>
            <a:r>
              <a:rPr lang="en-US" sz="2000" i="1" dirty="0"/>
              <a:t>Credit Development </a:t>
            </a:r>
            <a:r>
              <a:rPr lang="en-US" sz="2000" dirty="0"/>
              <a:t>consistent with the common law position as expounded by </a:t>
            </a:r>
            <a:r>
              <a:rPr lang="en-US" sz="2000" i="1" dirty="0"/>
              <a:t>Automatic Self-Cleansing Filter</a:t>
            </a:r>
            <a:r>
              <a:rPr lang="en-US" sz="2000" dirty="0"/>
              <a:t>?</a:t>
            </a:r>
          </a:p>
          <a:p>
            <a:pPr lvl="1"/>
            <a:r>
              <a:rPr lang="en-US" sz="1800" dirty="0"/>
              <a:t>Alternatively, could it just be a matter of contractual interpretation? Articles in </a:t>
            </a:r>
            <a:r>
              <a:rPr lang="en-US" sz="1800" i="1" dirty="0"/>
              <a:t>Automatic Self-Cleansing Filter</a:t>
            </a:r>
            <a:r>
              <a:rPr lang="en-US" sz="1800" dirty="0"/>
              <a:t> are quite different from that in </a:t>
            </a:r>
            <a:r>
              <a:rPr lang="en-US" sz="1800" i="1" dirty="0"/>
              <a:t>Credit Development</a:t>
            </a:r>
            <a:r>
              <a:rPr lang="en-US" sz="1800" dirty="0"/>
              <a:t>.</a:t>
            </a:r>
          </a:p>
          <a:p>
            <a:pPr lvl="1"/>
            <a:r>
              <a:rPr lang="en-US" sz="1800" dirty="0"/>
              <a:t>Tjio et al (PK at p.282): Seems to depend on how broad the “inconsistency” limb is. See also Koh (2004).</a:t>
            </a:r>
          </a:p>
          <a:p>
            <a:pPr lvl="1"/>
            <a:r>
              <a:rPr lang="en-US" sz="1800" dirty="0"/>
              <a:t>Other corporate law academics have also opined that both positions are consistent and reconcilable with each other.</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25</a:t>
            </a:fld>
            <a:endParaRPr lang="en-US" dirty="0"/>
          </a:p>
        </p:txBody>
      </p:sp>
    </p:spTree>
    <p:extLst>
      <p:ext uri="{BB962C8B-B14F-4D97-AF65-F5344CB8AC3E}">
        <p14:creationId xmlns:p14="http://schemas.microsoft.com/office/powerpoint/2010/main" val="9435747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s 157A(1) states that “The business of a company </a:t>
            </a:r>
            <a:r>
              <a:rPr lang="en-US" sz="2000" b="1" i="1" dirty="0"/>
              <a:t>is to be managed by, or under the direction or supervision of, the directors.</a:t>
            </a:r>
            <a:r>
              <a:rPr lang="en-US" sz="2000" dirty="0"/>
              <a:t>”</a:t>
            </a:r>
          </a:p>
          <a:p>
            <a:pPr lvl="1"/>
            <a:r>
              <a:rPr lang="en-US" sz="1800" dirty="0"/>
              <a:t>Prior to revisions meant to update statutes to make them “more understandable to the public”, provision read that “The business of a company shall be managed by, or under the direction or supervision of, the directors.”</a:t>
            </a:r>
          </a:p>
          <a:p>
            <a:r>
              <a:rPr lang="en-US" sz="2000" dirty="0"/>
              <a:t>s 157A(2) states that “The directors may exercise all the powers of a company </a:t>
            </a:r>
            <a:r>
              <a:rPr lang="en-US" sz="2000" b="1" i="1" dirty="0"/>
              <a:t>except any power that this Act </a:t>
            </a:r>
            <a:r>
              <a:rPr lang="en-US" sz="2000" dirty="0"/>
              <a:t>or </a:t>
            </a:r>
            <a:r>
              <a:rPr lang="en-US" sz="2000" b="1" i="1" dirty="0"/>
              <a:t>the constitution of the company requires the company to exercise in general meeting</a:t>
            </a:r>
            <a:r>
              <a:rPr lang="en-US" sz="2000" dirty="0"/>
              <a:t>.”</a:t>
            </a:r>
          </a:p>
          <a:p>
            <a:pPr lvl="1"/>
            <a:r>
              <a:rPr lang="en-US" sz="1800" dirty="0"/>
              <a:t>At the bare minimum, s 157A(1) vests management powers in the board of directors when a company’s constitution is </a:t>
            </a:r>
            <a:r>
              <a:rPr lang="en-US" sz="1800" i="1" dirty="0"/>
              <a:t>silent on the matter</a:t>
            </a:r>
            <a:r>
              <a:rPr lang="en-US" sz="1800" dirty="0"/>
              <a:t>.</a:t>
            </a:r>
          </a:p>
          <a:p>
            <a:pPr lvl="1"/>
            <a:r>
              <a:rPr lang="en-US" sz="1800" dirty="0"/>
              <a:t>Does s 157A reflect the position at common law? This is a difficult Q. See Tjio et al. (pp. 283 to 286) where PK argues that this is not the case. The operative term is the phrase “shall” in s 157A(1).</a:t>
            </a:r>
          </a:p>
          <a:p>
            <a:pPr lvl="1"/>
            <a:r>
              <a:rPr lang="en-US" sz="1800" dirty="0"/>
              <a:t>In any case, the question arises as to </a:t>
            </a:r>
            <a:r>
              <a:rPr lang="en-US" sz="1800" b="1" i="1" dirty="0"/>
              <a:t>whether an express term in the company’s articles conferring management powers upon the shareholders will be deemed invalid as a result of s 157A</a:t>
            </a:r>
            <a:r>
              <a:rPr lang="en-US" sz="18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26</a:t>
            </a:fld>
            <a:endParaRPr lang="en-US" dirty="0"/>
          </a:p>
        </p:txBody>
      </p:sp>
    </p:spTree>
    <p:extLst>
      <p:ext uri="{BB962C8B-B14F-4D97-AF65-F5344CB8AC3E}">
        <p14:creationId xmlns:p14="http://schemas.microsoft.com/office/powerpoint/2010/main" val="10232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general principles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27</a:t>
            </a:fld>
            <a:endParaRPr lang="en-US" dirty="0"/>
          </a:p>
        </p:txBody>
      </p:sp>
      <p:sp>
        <p:nvSpPr>
          <p:cNvPr id="7" name="Rectangle 6">
            <a:extLst>
              <a:ext uri="{FF2B5EF4-FFF2-40B4-BE49-F238E27FC236}">
                <a16:creationId xmlns:a16="http://schemas.microsoft.com/office/drawing/2014/main" id="{4404BBB6-9948-4C9C-BB21-C7F73F536CFD}"/>
              </a:ext>
            </a:extLst>
          </p:cNvPr>
          <p:cNvSpPr/>
          <p:nvPr/>
        </p:nvSpPr>
        <p:spPr>
          <a:xfrm>
            <a:off x="1468246" y="3033132"/>
            <a:ext cx="4008863" cy="3010829"/>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83D09B97-14EE-405C-9F59-2CBA72F77C6E}"/>
              </a:ext>
            </a:extLst>
          </p:cNvPr>
          <p:cNvSpPr/>
          <p:nvPr/>
        </p:nvSpPr>
        <p:spPr>
          <a:xfrm>
            <a:off x="2211660" y="3932664"/>
            <a:ext cx="2512741" cy="1887177"/>
          </a:xfrm>
          <a:prstGeom prst="rect">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GB" dirty="0"/>
              <a:t>Powers reserved to GM under constitution</a:t>
            </a:r>
          </a:p>
        </p:txBody>
      </p:sp>
      <p:sp>
        <p:nvSpPr>
          <p:cNvPr id="9" name="TextBox 8">
            <a:extLst>
              <a:ext uri="{FF2B5EF4-FFF2-40B4-BE49-F238E27FC236}">
                <a16:creationId xmlns:a16="http://schemas.microsoft.com/office/drawing/2014/main" id="{A9B938A7-991E-416B-A8F0-CCA8C401CD39}"/>
              </a:ext>
            </a:extLst>
          </p:cNvPr>
          <p:cNvSpPr txBox="1"/>
          <p:nvPr/>
        </p:nvSpPr>
        <p:spPr>
          <a:xfrm>
            <a:off x="1681451" y="3166947"/>
            <a:ext cx="3509038" cy="369332"/>
          </a:xfrm>
          <a:prstGeom prst="rect">
            <a:avLst/>
          </a:prstGeom>
          <a:noFill/>
        </p:spPr>
        <p:txBody>
          <a:bodyPr wrap="none" rtlCol="0">
            <a:spAutoFit/>
          </a:bodyPr>
          <a:lstStyle/>
          <a:p>
            <a:r>
              <a:rPr lang="en-GB" dirty="0">
                <a:solidFill>
                  <a:schemeClr val="bg1"/>
                </a:solidFill>
              </a:rPr>
              <a:t>Management powers vested in BoD</a:t>
            </a:r>
          </a:p>
        </p:txBody>
      </p:sp>
      <p:sp>
        <p:nvSpPr>
          <p:cNvPr id="10" name="Rectangle 9">
            <a:extLst>
              <a:ext uri="{FF2B5EF4-FFF2-40B4-BE49-F238E27FC236}">
                <a16:creationId xmlns:a16="http://schemas.microsoft.com/office/drawing/2014/main" id="{D069DA94-D72A-4822-AE9E-D323C3C9959B}"/>
              </a:ext>
            </a:extLst>
          </p:cNvPr>
          <p:cNvSpPr/>
          <p:nvPr/>
        </p:nvSpPr>
        <p:spPr>
          <a:xfrm>
            <a:off x="6714892" y="3033132"/>
            <a:ext cx="4008863" cy="3010829"/>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GB" dirty="0"/>
          </a:p>
        </p:txBody>
      </p:sp>
      <p:sp>
        <p:nvSpPr>
          <p:cNvPr id="11" name="Rectangle 10">
            <a:extLst>
              <a:ext uri="{FF2B5EF4-FFF2-40B4-BE49-F238E27FC236}">
                <a16:creationId xmlns:a16="http://schemas.microsoft.com/office/drawing/2014/main" id="{7EDC8B07-D6B3-44EA-95B5-42014D6A1A7B}"/>
              </a:ext>
            </a:extLst>
          </p:cNvPr>
          <p:cNvSpPr/>
          <p:nvPr/>
        </p:nvSpPr>
        <p:spPr>
          <a:xfrm>
            <a:off x="7458306" y="3932664"/>
            <a:ext cx="2512741" cy="1887177"/>
          </a:xfrm>
          <a:prstGeom prst="rect">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GB" dirty="0"/>
              <a:t>Powers reserved to BoD under constitution</a:t>
            </a:r>
          </a:p>
        </p:txBody>
      </p:sp>
      <p:sp>
        <p:nvSpPr>
          <p:cNvPr id="12" name="TextBox 11">
            <a:extLst>
              <a:ext uri="{FF2B5EF4-FFF2-40B4-BE49-F238E27FC236}">
                <a16:creationId xmlns:a16="http://schemas.microsoft.com/office/drawing/2014/main" id="{A06ABF46-D20B-4335-B88E-F0300214F707}"/>
              </a:ext>
            </a:extLst>
          </p:cNvPr>
          <p:cNvSpPr txBox="1"/>
          <p:nvPr/>
        </p:nvSpPr>
        <p:spPr>
          <a:xfrm>
            <a:off x="6928097" y="3166947"/>
            <a:ext cx="3430491" cy="369332"/>
          </a:xfrm>
          <a:prstGeom prst="rect">
            <a:avLst/>
          </a:prstGeom>
          <a:noFill/>
        </p:spPr>
        <p:txBody>
          <a:bodyPr wrap="none" rtlCol="0">
            <a:spAutoFit/>
          </a:bodyPr>
          <a:lstStyle/>
          <a:p>
            <a:r>
              <a:rPr lang="en-GB" dirty="0">
                <a:solidFill>
                  <a:schemeClr val="bg1"/>
                </a:solidFill>
              </a:rPr>
              <a:t>Management powers vested in GM</a:t>
            </a:r>
          </a:p>
        </p:txBody>
      </p:sp>
      <p:cxnSp>
        <p:nvCxnSpPr>
          <p:cNvPr id="14" name="Straight Connector 13">
            <a:extLst>
              <a:ext uri="{FF2B5EF4-FFF2-40B4-BE49-F238E27FC236}">
                <a16:creationId xmlns:a16="http://schemas.microsoft.com/office/drawing/2014/main" id="{3BEADB8B-B526-4407-92BF-5A9F0F3BB59E}"/>
              </a:ext>
            </a:extLst>
          </p:cNvPr>
          <p:cNvCxnSpPr>
            <a:cxnSpLocks/>
          </p:cNvCxnSpPr>
          <p:nvPr/>
        </p:nvCxnSpPr>
        <p:spPr>
          <a:xfrm>
            <a:off x="6096000" y="2107580"/>
            <a:ext cx="0" cy="447164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79E7B343-B31F-498D-B7D1-2DCCC1D8F7C9}"/>
              </a:ext>
            </a:extLst>
          </p:cNvPr>
          <p:cNvSpPr txBox="1"/>
          <p:nvPr/>
        </p:nvSpPr>
        <p:spPr>
          <a:xfrm>
            <a:off x="2226231" y="2124231"/>
            <a:ext cx="2472152" cy="646331"/>
          </a:xfrm>
          <a:prstGeom prst="rect">
            <a:avLst/>
          </a:prstGeom>
          <a:noFill/>
        </p:spPr>
        <p:txBody>
          <a:bodyPr wrap="none" rtlCol="0">
            <a:spAutoFit/>
          </a:bodyPr>
          <a:lstStyle/>
          <a:p>
            <a:pPr algn="ctr"/>
            <a:r>
              <a:rPr lang="en-GB" dirty="0"/>
              <a:t>Typical case</a:t>
            </a:r>
          </a:p>
          <a:p>
            <a:pPr algn="ctr"/>
            <a:r>
              <a:rPr lang="en-GB" dirty="0"/>
              <a:t>(valid under CL + 157A)</a:t>
            </a:r>
          </a:p>
        </p:txBody>
      </p:sp>
      <p:sp>
        <p:nvSpPr>
          <p:cNvPr id="17" name="TextBox 16">
            <a:extLst>
              <a:ext uri="{FF2B5EF4-FFF2-40B4-BE49-F238E27FC236}">
                <a16:creationId xmlns:a16="http://schemas.microsoft.com/office/drawing/2014/main" id="{277B2BC1-0CF5-429F-A221-D08FF90E6A2A}"/>
              </a:ext>
            </a:extLst>
          </p:cNvPr>
          <p:cNvSpPr txBox="1"/>
          <p:nvPr/>
        </p:nvSpPr>
        <p:spPr>
          <a:xfrm>
            <a:off x="6992206" y="2124231"/>
            <a:ext cx="3474989" cy="646331"/>
          </a:xfrm>
          <a:prstGeom prst="rect">
            <a:avLst/>
          </a:prstGeom>
          <a:noFill/>
        </p:spPr>
        <p:txBody>
          <a:bodyPr wrap="none" rtlCol="0">
            <a:spAutoFit/>
          </a:bodyPr>
          <a:lstStyle/>
          <a:p>
            <a:pPr algn="ctr"/>
            <a:r>
              <a:rPr lang="en-GB" dirty="0"/>
              <a:t>Atypical case</a:t>
            </a:r>
          </a:p>
          <a:p>
            <a:pPr algn="ctr"/>
            <a:r>
              <a:rPr lang="en-GB" dirty="0"/>
              <a:t>(valid under CL. valid under 157A?)</a:t>
            </a:r>
          </a:p>
        </p:txBody>
      </p:sp>
    </p:spTree>
    <p:extLst>
      <p:ext uri="{BB962C8B-B14F-4D97-AF65-F5344CB8AC3E}">
        <p14:creationId xmlns:p14="http://schemas.microsoft.com/office/powerpoint/2010/main" val="37869234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 name="Rectangle 64">
            <a:extLst>
              <a:ext uri="{FF2B5EF4-FFF2-40B4-BE49-F238E27FC236}">
                <a16:creationId xmlns:a16="http://schemas.microsoft.com/office/drawing/2014/main" id="{1E5E4503-CC62-4DA9-9121-0A1571998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67" name="Rectangle 66">
            <a:extLst>
              <a:ext uri="{FF2B5EF4-FFF2-40B4-BE49-F238E27FC236}">
                <a16:creationId xmlns:a16="http://schemas.microsoft.com/office/drawing/2014/main" id="{D8D61A1B-3C4C-4F0E-965F-15837624C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69" name="Rectangle 68">
            <a:extLst>
              <a:ext uri="{FF2B5EF4-FFF2-40B4-BE49-F238E27FC236}">
                <a16:creationId xmlns:a16="http://schemas.microsoft.com/office/drawing/2014/main" id="{00E56243-9701-44E8-8A92-3194333051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71" name="Rectangle 70">
            <a:extLst>
              <a:ext uri="{FF2B5EF4-FFF2-40B4-BE49-F238E27FC236}">
                <a16:creationId xmlns:a16="http://schemas.microsoft.com/office/drawing/2014/main" id="{5B1F1915-E076-48EB-BB4A-EE9808EB40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useBgFill="1">
        <p:nvSpPr>
          <p:cNvPr id="73" name="Rectangle 72">
            <a:extLst>
              <a:ext uri="{FF2B5EF4-FFF2-40B4-BE49-F238E27FC236}">
                <a16:creationId xmlns:a16="http://schemas.microsoft.com/office/drawing/2014/main" id="{464F52C5-CC90-4BFA-84AD-47DFD30D6D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03624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75" name="Rectangle 74">
            <a:extLst>
              <a:ext uri="{FF2B5EF4-FFF2-40B4-BE49-F238E27FC236}">
                <a16:creationId xmlns:a16="http://schemas.microsoft.com/office/drawing/2014/main" id="{AE1578EE-AC37-4C94-98C6-4B322C6705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8" name="Picture 4">
            <a:extLst>
              <a:ext uri="{FF2B5EF4-FFF2-40B4-BE49-F238E27FC236}">
                <a16:creationId xmlns:a16="http://schemas.microsoft.com/office/drawing/2014/main" id="{3EAB2CFC-0CF2-43D1-9BC5-DD92730AB0E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46532" y="760438"/>
            <a:ext cx="3360547" cy="2201158"/>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8" descr="A screenshot of a social media post&#10;&#10;Description automatically generated">
            <a:extLst>
              <a:ext uri="{FF2B5EF4-FFF2-40B4-BE49-F238E27FC236}">
                <a16:creationId xmlns:a16="http://schemas.microsoft.com/office/drawing/2014/main" id="{A52DD19A-0E9D-4185-84CA-DCF792BBD4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3058" y="3632915"/>
            <a:ext cx="5755003" cy="2978215"/>
          </a:xfrm>
          <a:prstGeom prst="rect">
            <a:avLst/>
          </a:prstGeom>
        </p:spPr>
      </p:pic>
      <p:sp>
        <p:nvSpPr>
          <p:cNvPr id="77" name="Rectangle 76">
            <a:extLst>
              <a:ext uri="{FF2B5EF4-FFF2-40B4-BE49-F238E27FC236}">
                <a16:creationId xmlns:a16="http://schemas.microsoft.com/office/drawing/2014/main" id="{0055CAD6-F214-46F5-8689-93CBDA7175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36240" y="638175"/>
            <a:ext cx="3709227" cy="575239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8296274" y="1656292"/>
            <a:ext cx="3150659" cy="2085869"/>
          </a:xfrm>
        </p:spPr>
        <p:txBody>
          <a:bodyPr vert="horz" lIns="91440" tIns="45720" rIns="91440" bIns="45720" rtlCol="0" anchor="b">
            <a:normAutofit fontScale="90000"/>
          </a:bodyPr>
          <a:lstStyle/>
          <a:p>
            <a:pPr defTabSz="457200">
              <a:lnSpc>
                <a:spcPct val="90000"/>
              </a:lnSpc>
            </a:pPr>
            <a:r>
              <a:rPr lang="en-US" sz="3600" dirty="0"/>
              <a:t>Division of powers between the organs: general principles</a:t>
            </a:r>
            <a:endParaRPr lang="en-US" sz="3600" dirty="0">
              <a:solidFill>
                <a:srgbClr val="FFFFFF"/>
              </a:solidFill>
            </a:endParaRPr>
          </a:p>
        </p:txBody>
      </p:sp>
      <p:pic>
        <p:nvPicPr>
          <p:cNvPr id="37" name="Picture 2" descr="Image result for jannie chan">
            <a:extLst>
              <a:ext uri="{FF2B5EF4-FFF2-40B4-BE49-F238E27FC236}">
                <a16:creationId xmlns:a16="http://schemas.microsoft.com/office/drawing/2014/main" id="{FC17FB3E-E163-4B09-848E-6D877E86DCA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4541841" y="809016"/>
            <a:ext cx="3152065" cy="2104003"/>
          </a:xfrm>
          <a:prstGeom prst="rect">
            <a:avLst/>
          </a:prstGeom>
          <a:noFill/>
          <a:extLst>
            <a:ext uri="{909E8E84-426E-40DD-AFC4-6F175D3DCCD1}">
              <a14:hiddenFill xmlns:a14="http://schemas.microsoft.com/office/drawing/2010/main">
                <a:solidFill>
                  <a:srgbClr val="FFFFFF"/>
                </a:solidFill>
              </a14:hiddenFill>
            </a:ext>
          </a:extLst>
        </p:spPr>
      </p:pic>
      <p:sp>
        <p:nvSpPr>
          <p:cNvPr id="79" name="Rectangle 78">
            <a:extLst>
              <a:ext uri="{FF2B5EF4-FFF2-40B4-BE49-F238E27FC236}">
                <a16:creationId xmlns:a16="http://schemas.microsoft.com/office/drawing/2014/main" id="{F2A33DE3-FEF0-4DFE-9792-F2E4F5A13C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2" y="3387765"/>
            <a:ext cx="7497731" cy="8418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a:extLst>
              <a:ext uri="{FF2B5EF4-FFF2-40B4-BE49-F238E27FC236}">
                <a16:creationId xmlns:a16="http://schemas.microsoft.com/office/drawing/2014/main" id="{58F305D9-36FC-424E-A383-F1B4070059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49412" y="638175"/>
            <a:ext cx="82296" cy="2790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16440" cy="365125"/>
          </a:xfrm>
        </p:spPr>
        <p:txBody>
          <a:bodyPr vert="horz" lIns="91440" tIns="45720" rIns="91440" bIns="45720" rtlCol="0" anchor="ctr">
            <a:normAutofit/>
          </a:bodyPr>
          <a:lstStyle/>
          <a:p>
            <a:pPr defTabSz="914400">
              <a:spcAft>
                <a:spcPts val="600"/>
              </a:spcAft>
            </a:pPr>
            <a:fld id="{7128DA7F-F6FE-453F-B8BB-1900E7257DA6}" type="slidenum">
              <a:rPr lang="en-US" smtClean="0">
                <a:solidFill>
                  <a:schemeClr val="accent1">
                    <a:lumMod val="75000"/>
                    <a:lumOff val="25000"/>
                  </a:schemeClr>
                </a:solidFill>
              </a:rPr>
              <a:pPr defTabSz="914400">
                <a:spcAft>
                  <a:spcPts val="600"/>
                </a:spcAft>
              </a:pPr>
              <a:t>28</a:t>
            </a:fld>
            <a:endParaRPr lang="en-US" dirty="0">
              <a:solidFill>
                <a:schemeClr val="accent1">
                  <a:lumMod val="75000"/>
                  <a:lumOff val="25000"/>
                </a:schemeClr>
              </a:solidFill>
            </a:endParaRPr>
          </a:p>
        </p:txBody>
      </p:sp>
      <p:sp>
        <p:nvSpPr>
          <p:cNvPr id="8" name="TextBox 7">
            <a:extLst>
              <a:ext uri="{FF2B5EF4-FFF2-40B4-BE49-F238E27FC236}">
                <a16:creationId xmlns:a16="http://schemas.microsoft.com/office/drawing/2014/main" id="{94D9E3B7-2E56-4B5C-9F54-9B8F0E51B963}"/>
              </a:ext>
            </a:extLst>
          </p:cNvPr>
          <p:cNvSpPr txBox="1"/>
          <p:nvPr/>
        </p:nvSpPr>
        <p:spPr>
          <a:xfrm>
            <a:off x="8350902" y="4143033"/>
            <a:ext cx="3049858" cy="923330"/>
          </a:xfrm>
          <a:prstGeom prst="rect">
            <a:avLst/>
          </a:prstGeom>
          <a:noFill/>
        </p:spPr>
        <p:txBody>
          <a:bodyPr wrap="square" rtlCol="0">
            <a:spAutoFit/>
          </a:bodyPr>
          <a:lstStyle/>
          <a:p>
            <a:r>
              <a:rPr lang="en-GB" i="1" dirty="0">
                <a:solidFill>
                  <a:schemeClr val="bg1"/>
                </a:solidFill>
              </a:rPr>
              <a:t>TYC Investment Pte Ltd v Tay Yun Chwan Henry </a:t>
            </a:r>
            <a:r>
              <a:rPr lang="en-GB" dirty="0">
                <a:solidFill>
                  <a:schemeClr val="bg1"/>
                </a:solidFill>
              </a:rPr>
              <a:t>[2014] 4 SLR 1149</a:t>
            </a:r>
          </a:p>
        </p:txBody>
      </p:sp>
    </p:spTree>
    <p:extLst>
      <p:ext uri="{BB962C8B-B14F-4D97-AF65-F5344CB8AC3E}">
        <p14:creationId xmlns:p14="http://schemas.microsoft.com/office/powerpoint/2010/main" val="14613518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TYC Investment Pte Ltd v Tay Yun Chwan Henry </a:t>
            </a:r>
            <a:r>
              <a:rPr lang="en-US" sz="2000" b="1" dirty="0"/>
              <a:t>[2014] 4 SLR 1149</a:t>
            </a:r>
          </a:p>
          <a:p>
            <a:r>
              <a:rPr lang="en-US" b="1" dirty="0"/>
              <a:t>Facts: </a:t>
            </a:r>
            <a:r>
              <a:rPr lang="en-US" dirty="0"/>
              <a:t>Henry Tay (“HT”) and Jannie Chan (“JC”) were the two directors and shareholders (HT held 46% and JC held 44%) of the first plaintiff company, TYC. Pursuant to divorcement proceedings, a deed between HT and JC provided that “neither HT nor JC will sign a cheque on TYC’s bank accounts unless the other has signed a voucher approving”. Further, the constitution of TYC provided that HT and JC were “Governing Directors” who (1) could not be removed, (2) could jointly restrict the powers of any director and (3) also jointly determine the appointment/dismissal of any director. Subsequently, JC refused to approve a number of payments by TYC to other creditors. HT called an extraordinary general meeting (“EGM”) to address this. There, the resolutions at the EGM granted HT the authority to appoint solicitors to act for TYC and commence court proceedings against JC, and for HT to unilaterally sign cheques on behalf of TYC. Three payments (to other 3P creditors) were in dispute and HT commenced proceedings to seek a declaration that the payments were valid notwithstanding the absence of JC’s approval. JC argued that she was not obliged to approve the three payments as the EGM did not have the power to authorize HT to commence the proceedings. HT also alleged that JC had breached her directors’ duties to the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29</a:t>
            </a:fld>
            <a:endParaRPr lang="en-US" dirty="0"/>
          </a:p>
        </p:txBody>
      </p:sp>
    </p:spTree>
    <p:extLst>
      <p:ext uri="{BB962C8B-B14F-4D97-AF65-F5344CB8AC3E}">
        <p14:creationId xmlns:p14="http://schemas.microsoft.com/office/powerpoint/2010/main" val="18790737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ADDB9E1-AB12-462E-8E0D-83CA31C6EB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14040EB-4842-44D5-9380-BDF41FB7BA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1436"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803189" y="1209184"/>
            <a:ext cx="3089189" cy="4734416"/>
          </a:xfrm>
        </p:spPr>
        <p:txBody>
          <a:bodyPr anchor="ctr">
            <a:normAutofit/>
          </a:bodyPr>
          <a:lstStyle/>
          <a:p>
            <a:r>
              <a:rPr lang="en-US" dirty="0">
                <a:solidFill>
                  <a:srgbClr val="FFFFFF"/>
                </a:solidFill>
              </a:rPr>
              <a:t>Corporate constitution and membership</a:t>
            </a:r>
          </a:p>
        </p:txBody>
      </p:sp>
      <p:sp>
        <p:nvSpPr>
          <p:cNvPr id="15" name="Rectangle 14">
            <a:extLst>
              <a:ext uri="{FF2B5EF4-FFF2-40B4-BE49-F238E27FC236}">
                <a16:creationId xmlns:a16="http://schemas.microsoft.com/office/drawing/2014/main" id="{0C076E08-C160-41E7-8D09-E2436B5917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7" name="Rectangle 16">
            <a:extLst>
              <a:ext uri="{FF2B5EF4-FFF2-40B4-BE49-F238E27FC236}">
                <a16:creationId xmlns:a16="http://schemas.microsoft.com/office/drawing/2014/main" id="{25A65B62-07C4-4876-A101-9C85F48A02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9" name="Rectangle 18">
            <a:extLst>
              <a:ext uri="{FF2B5EF4-FFF2-40B4-BE49-F238E27FC236}">
                <a16:creationId xmlns:a16="http://schemas.microsoft.com/office/drawing/2014/main" id="{D02BCE7C-4E97-4627-9FD1-DD7B633E55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561870" y="723900"/>
            <a:ext cx="7183597" cy="3252678"/>
          </a:xfrm>
        </p:spPr>
        <p:txBody>
          <a:bodyPr>
            <a:normAutofit/>
          </a:bodyPr>
          <a:lstStyle/>
          <a:p>
            <a:r>
              <a:rPr lang="en-US" sz="2000" dirty="0"/>
              <a:t>The Mechanisms of Organ Decision-Making</a:t>
            </a:r>
          </a:p>
          <a:p>
            <a:pPr lvl="1"/>
            <a:r>
              <a:rPr lang="en-US" sz="1800" dirty="0"/>
              <a:t>Meetings</a:t>
            </a:r>
          </a:p>
          <a:p>
            <a:pPr lvl="1"/>
            <a:r>
              <a:rPr lang="en-US" sz="1800" dirty="0"/>
              <a:t>Written Resolutions</a:t>
            </a:r>
          </a:p>
          <a:p>
            <a:pPr lvl="1"/>
            <a:r>
              <a:rPr lang="en-US" sz="1800" dirty="0"/>
              <a:t>Unanimous Assent</a:t>
            </a:r>
          </a:p>
          <a:p>
            <a:r>
              <a:rPr lang="en-US" sz="2000" dirty="0"/>
              <a:t>Procedural Irregularities</a:t>
            </a:r>
          </a:p>
          <a:p>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1870" y="4253024"/>
            <a:ext cx="5367697" cy="2093402"/>
          </a:xfrm>
          <a:prstGeom prst="rect">
            <a:avLst/>
          </a:prstGeom>
        </p:spPr>
      </p:pic>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3</a:t>
            </a:fld>
            <a:endParaRPr lang="en-US" dirty="0"/>
          </a:p>
        </p:txBody>
      </p:sp>
    </p:spTree>
    <p:extLst>
      <p:ext uri="{BB962C8B-B14F-4D97-AF65-F5344CB8AC3E}">
        <p14:creationId xmlns:p14="http://schemas.microsoft.com/office/powerpoint/2010/main" val="13345093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TYC Investment Pte Ltd v Tay Yun Chwan Henry </a:t>
            </a:r>
            <a:r>
              <a:rPr lang="en-US" sz="2000" b="1" dirty="0"/>
              <a:t>[2014] 4 SLR 1149</a:t>
            </a:r>
          </a:p>
          <a:p>
            <a:r>
              <a:rPr lang="en-US" sz="2000" b="1" dirty="0"/>
              <a:t>Held [on the division of powers between corporate organs]: </a:t>
            </a:r>
            <a:r>
              <a:rPr lang="en-US" sz="2000" dirty="0"/>
              <a:t>Interpreted </a:t>
            </a:r>
            <a:r>
              <a:rPr lang="en-US" sz="2000" i="1" dirty="0"/>
              <a:t>Credit Development </a:t>
            </a:r>
            <a:r>
              <a:rPr lang="en-US" sz="2000" dirty="0"/>
              <a:t>as authority that the members in general meeting can control the board of directors by passing an ordinary resolution, provided that the resolution is not inconsistent with the Companies Act or the articles of the company (at [81] to [85])</a:t>
            </a:r>
          </a:p>
          <a:p>
            <a:r>
              <a:rPr lang="en-US" sz="2000" dirty="0"/>
              <a:t>At [86]: “There is a further (open) question as to whether it was also Parliament’s intention that only the board of directors should ever make management decisions… To put this differently, </a:t>
            </a:r>
            <a:r>
              <a:rPr lang="en-US" sz="2000" b="1" i="1" dirty="0"/>
              <a:t>should an express term in a company’s articles conferring management powers upon the shareholders be deemed invalid as a matter of law? Or does s 157A establish a default rule which may be varied by the company’s articles?</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30</a:t>
            </a:fld>
            <a:endParaRPr lang="en-US" dirty="0"/>
          </a:p>
        </p:txBody>
      </p:sp>
    </p:spTree>
    <p:extLst>
      <p:ext uri="{BB962C8B-B14F-4D97-AF65-F5344CB8AC3E}">
        <p14:creationId xmlns:p14="http://schemas.microsoft.com/office/powerpoint/2010/main" val="8139256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TYC Investment Pte Ltd v Tay Yun Chwan Henry </a:t>
            </a:r>
            <a:r>
              <a:rPr lang="en-US" sz="2000" b="1" dirty="0"/>
              <a:t>[2014] 4 SLR 1149</a:t>
            </a:r>
          </a:p>
          <a:p>
            <a:r>
              <a:rPr lang="en-US" sz="2000" dirty="0"/>
              <a:t>At [87]: “… I would parenthetically observe that the latter interpretation is preferable because:</a:t>
            </a:r>
          </a:p>
          <a:p>
            <a:r>
              <a:rPr lang="en-US" sz="2000" dirty="0"/>
              <a:t>[87] (continued): “(a) As a matter of practicality and commercial reality, </a:t>
            </a:r>
            <a:r>
              <a:rPr lang="en-US" sz="2000" i="1" dirty="0"/>
              <a:t>corporate structures are so varied that it would be impossible to prescribe a set form of corporate governance</a:t>
            </a:r>
            <a:r>
              <a:rPr lang="en-US" sz="2000" dirty="0"/>
              <a:t>. For example, there may be good commercial justifications for certain management powers to be reserved to the members in the case of a closely held joint venture company. (b) Under s 157A(2), the directors may exercise all the powers of the company, apart from what the Companies Act or the company’s constitution reserves for the general meeting. (c) Section 198A of the Australian Corporations Act, upon which s 157A is based, is modelled as a “replaceable rule” and therefore can be overridden by express provision in a company’s constitution.”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31</a:t>
            </a:fld>
            <a:endParaRPr lang="en-US" dirty="0"/>
          </a:p>
        </p:txBody>
      </p:sp>
    </p:spTree>
    <p:extLst>
      <p:ext uri="{BB962C8B-B14F-4D97-AF65-F5344CB8AC3E}">
        <p14:creationId xmlns:p14="http://schemas.microsoft.com/office/powerpoint/2010/main" val="3327982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TYC Investment Pte Ltd v Tay Yun Chwan Henry </a:t>
            </a:r>
            <a:r>
              <a:rPr lang="en-US" sz="2000" b="1" dirty="0"/>
              <a:t>[2014] 4 SLR 1149</a:t>
            </a:r>
          </a:p>
          <a:p>
            <a:r>
              <a:rPr lang="en-US" sz="2000" dirty="0"/>
              <a:t>At [87] (continued): “(d) The fact that the language of s 157A is replicated in Art 73 of the Table A Articles suggests that </a:t>
            </a:r>
            <a:r>
              <a:rPr lang="en-US" sz="2000" i="1" dirty="0"/>
              <a:t>a company may choose to depart from the statutorily prescribed division of powers in its constitution</a:t>
            </a:r>
            <a:r>
              <a:rPr lang="en-US" sz="2000" dirty="0"/>
              <a:t>. (e) There is nothing in the relevant secondary material which suggests that Parliament had intended s 157A </a:t>
            </a:r>
            <a:r>
              <a:rPr lang="en-US" sz="2000" i="1" dirty="0"/>
              <a:t>to have the effect of invalidating any attempt to depart from the division of powers under s 157A. </a:t>
            </a:r>
            <a:r>
              <a:rPr lang="en-US" sz="2000" dirty="0"/>
              <a:t>(f) Conversely, it would appear that s 157A was intended to prevent shareholders from interfering with the exercise of management powers where these are vested in the board of directors by the constitution. (g) The leading textbook on company law in Singapore supports the view that s 157A establishes a default rule which may be varied by the company’s articles: see Walter Woon on Company Law (Tan Cheng Han gen ed) (Sweet &amp; Maxwell, Revised 3rd Ed, 2009) (“Walter Woon”) at p 150.”</a:t>
            </a:r>
          </a:p>
          <a:p>
            <a:r>
              <a:rPr lang="en-US" sz="2000" dirty="0"/>
              <a:t>At [88]: “It is therefore my view that the division of powers between the board of directors and the shareholders </a:t>
            </a:r>
            <a:r>
              <a:rPr lang="en-US" sz="2000" b="1" i="1" dirty="0"/>
              <a:t>is a matter of contract under current Singapore law, subject to any provision in the Companies Act</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32</a:t>
            </a:fld>
            <a:endParaRPr lang="en-US" dirty="0"/>
          </a:p>
        </p:txBody>
      </p:sp>
    </p:spTree>
    <p:extLst>
      <p:ext uri="{BB962C8B-B14F-4D97-AF65-F5344CB8AC3E}">
        <p14:creationId xmlns:p14="http://schemas.microsoft.com/office/powerpoint/2010/main" val="14801377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After </a:t>
            </a:r>
            <a:r>
              <a:rPr lang="en-US" sz="2000" i="1" dirty="0"/>
              <a:t>TYC Investment</a:t>
            </a:r>
            <a:r>
              <a:rPr lang="en-US" sz="2000" dirty="0"/>
              <a:t>, we have strong dicta suggesting that an express term in the company’s articles conferring management powers upon the shareholders will </a:t>
            </a:r>
            <a:r>
              <a:rPr lang="en-US" sz="2000" b="1" i="1" dirty="0"/>
              <a:t>not be deemed invalid</a:t>
            </a:r>
            <a:r>
              <a:rPr lang="en-US" sz="2000" dirty="0"/>
              <a:t> as a result of s 157A.</a:t>
            </a:r>
          </a:p>
          <a:p>
            <a:r>
              <a:rPr lang="en-US" sz="2000" dirty="0"/>
              <a:t>Tjio et.al (pp. 285): position probably inconsequential in small companies where there is a complete overlap between the membership and management of the company, but questions arise in larger companies.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33</a:t>
            </a:fld>
            <a:endParaRPr lang="en-US" dirty="0"/>
          </a:p>
        </p:txBody>
      </p:sp>
    </p:spTree>
    <p:extLst>
      <p:ext uri="{BB962C8B-B14F-4D97-AF65-F5344CB8AC3E}">
        <p14:creationId xmlns:p14="http://schemas.microsoft.com/office/powerpoint/2010/main" val="20398357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RESERVE POWERS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The next question arises as to whether the general meeting has </a:t>
            </a:r>
            <a:r>
              <a:rPr lang="en-US" sz="2000" b="1" i="1" dirty="0"/>
              <a:t>a reserve power to act </a:t>
            </a:r>
            <a:r>
              <a:rPr lang="en-US" sz="2000" dirty="0"/>
              <a:t>when the </a:t>
            </a:r>
            <a:r>
              <a:rPr lang="en-US" sz="2000" b="1" i="1" dirty="0"/>
              <a:t>board is unable or unwilling to do so itself</a:t>
            </a:r>
            <a:r>
              <a:rPr lang="en-US" sz="2000" dirty="0"/>
              <a:t>. </a:t>
            </a:r>
          </a:p>
          <a:p>
            <a:r>
              <a:rPr lang="en-US" sz="2000" dirty="0"/>
              <a:t>In the absence of such a reserve power, and where the constitution specifies a particular allocation of powers to the respective organs (under both the common law position and the position under s 157A), the shareholders </a:t>
            </a:r>
            <a:r>
              <a:rPr lang="en-US" sz="2000" b="1" i="1" dirty="0"/>
              <a:t>cannot directly intervene </a:t>
            </a:r>
            <a:r>
              <a:rPr lang="en-US" sz="2000" dirty="0"/>
              <a:t>where the directors refuse to act.</a:t>
            </a:r>
          </a:p>
          <a:p>
            <a:pPr lvl="1"/>
            <a:r>
              <a:rPr lang="en-US" sz="1800" dirty="0"/>
              <a:t>They could amend the constitution, but this requires a special majority (s 25(1) and s 184(1) CA)</a:t>
            </a:r>
          </a:p>
          <a:p>
            <a:pPr lvl="1"/>
            <a:r>
              <a:rPr lang="en-US" sz="1800" dirty="0"/>
              <a:t>They could remove the directors (via ordinary resolution), but this mandatory rule only applies in the case of public companies (s 152(1) CA)</a:t>
            </a:r>
          </a:p>
          <a:p>
            <a:r>
              <a:rPr lang="en-US" sz="2000" dirty="0"/>
              <a:t>Commonly referred to as a position of “gridlock”.</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34</a:t>
            </a:fld>
            <a:endParaRPr lang="en-US" dirty="0"/>
          </a:p>
        </p:txBody>
      </p:sp>
    </p:spTree>
    <p:extLst>
      <p:ext uri="{BB962C8B-B14F-4D97-AF65-F5344CB8AC3E}">
        <p14:creationId xmlns:p14="http://schemas.microsoft.com/office/powerpoint/2010/main" val="14082415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RESERVE POWERS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264138"/>
            <a:ext cx="11029615" cy="4355769"/>
          </a:xfrm>
        </p:spPr>
        <p:txBody>
          <a:bodyPr>
            <a:noAutofit/>
          </a:bodyPr>
          <a:lstStyle/>
          <a:p>
            <a:pPr marL="0" indent="0">
              <a:buNone/>
            </a:pPr>
            <a:r>
              <a:rPr lang="sv-SE" sz="2000" b="1" i="1" dirty="0"/>
              <a:t>Barron v Potter </a:t>
            </a:r>
            <a:r>
              <a:rPr lang="sv-SE" sz="2000" b="1" dirty="0"/>
              <a:t>[1914] 1 Ch 895</a:t>
            </a:r>
          </a:p>
          <a:p>
            <a:r>
              <a:rPr lang="en-US" sz="2000" b="1" dirty="0"/>
              <a:t>Facts: </a:t>
            </a:r>
            <a:r>
              <a:rPr lang="en-US" sz="2000" dirty="0"/>
              <a:t>The company's articles gave the board the power to appoint additional directors to the board. There were 2 directors, B and P. B was not on speaking terms with P and refused to attend meetings. P met B at the train station and despite B's objections, he purportedly held a meeting there and used his casting vote as the chairman of the company to appoint additional directors. At a general meeting called by B, other directors were appointed.</a:t>
            </a:r>
          </a:p>
          <a:p>
            <a:r>
              <a:rPr lang="en-US" sz="2000" b="1" dirty="0"/>
              <a:t>Held: </a:t>
            </a:r>
            <a:r>
              <a:rPr lang="en-US" sz="2000" dirty="0"/>
              <a:t>While the alleged board meeting at the train platform was not valid, the </a:t>
            </a:r>
            <a:r>
              <a:rPr lang="en-US" sz="2000" i="1" dirty="0"/>
              <a:t>general meeting was effective</a:t>
            </a:r>
            <a:r>
              <a:rPr lang="en-US" sz="2000" dirty="0"/>
              <a:t>.</a:t>
            </a:r>
          </a:p>
          <a:p>
            <a:r>
              <a:rPr lang="en-US" sz="2000" dirty="0"/>
              <a:t>The shareholders have reserve powers where there is no competent board (e.g. deadlock or inquorate board). </a:t>
            </a:r>
          </a:p>
          <a:p>
            <a:r>
              <a:rPr lang="en-US" sz="2000" dirty="0"/>
              <a:t>Per Warrington J: “For practical purposes there is no board of directors at all… There </a:t>
            </a:r>
            <a:r>
              <a:rPr lang="en-US" sz="2000" b="1" i="1" dirty="0"/>
              <a:t>must be some power in the company to do itself that which under other circumstances would be otherwise done</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35</a:t>
            </a:fld>
            <a:endParaRPr lang="en-US" dirty="0"/>
          </a:p>
        </p:txBody>
      </p:sp>
    </p:spTree>
    <p:extLst>
      <p:ext uri="{BB962C8B-B14F-4D97-AF65-F5344CB8AC3E}">
        <p14:creationId xmlns:p14="http://schemas.microsoft.com/office/powerpoint/2010/main" val="8883091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RESERVE POWERS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If </a:t>
            </a:r>
            <a:r>
              <a:rPr lang="en-US" sz="2000" i="1" dirty="0"/>
              <a:t>Barron v Potter </a:t>
            </a:r>
            <a:r>
              <a:rPr lang="en-US" sz="2000" dirty="0"/>
              <a:t>is good law, then shareholders have a </a:t>
            </a:r>
            <a:r>
              <a:rPr lang="en-US" sz="2000" b="1" i="1" dirty="0"/>
              <a:t>residual power to act </a:t>
            </a:r>
            <a:r>
              <a:rPr lang="en-US" sz="2000" dirty="0"/>
              <a:t>once there is no competent board.</a:t>
            </a:r>
          </a:p>
          <a:p>
            <a:r>
              <a:rPr lang="en-US" sz="2000" dirty="0"/>
              <a:t>This is difficult to reconcile in principle with a strict theory of a division of powers (see </a:t>
            </a:r>
            <a:r>
              <a:rPr lang="en-US" sz="2000" i="1" dirty="0"/>
              <a:t>TYC Investment</a:t>
            </a:r>
            <a:r>
              <a:rPr lang="en-US" sz="2000" dirty="0"/>
              <a:t> at [102], Davies and Worthington, 2016 and Grantham, 2004).</a:t>
            </a:r>
          </a:p>
          <a:p>
            <a:r>
              <a:rPr lang="en-US" sz="2000" dirty="0"/>
              <a:t>Contrast the position in </a:t>
            </a:r>
            <a:r>
              <a:rPr lang="en-US" sz="2000" i="1" dirty="0"/>
              <a:t>Barron v Potter </a:t>
            </a:r>
            <a:r>
              <a:rPr lang="en-US" sz="2000" dirty="0"/>
              <a:t>with the position adopted in </a:t>
            </a:r>
            <a:r>
              <a:rPr lang="en-US" sz="2000" i="1" dirty="0"/>
              <a:t>Massey v Wales </a:t>
            </a:r>
            <a:r>
              <a:rPr lang="en-US" sz="2000" dirty="0"/>
              <a:t>(2003) 47 ACSR 1.</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36</a:t>
            </a:fld>
            <a:endParaRPr lang="en-US" dirty="0"/>
          </a:p>
        </p:txBody>
      </p:sp>
    </p:spTree>
    <p:extLst>
      <p:ext uri="{BB962C8B-B14F-4D97-AF65-F5344CB8AC3E}">
        <p14:creationId xmlns:p14="http://schemas.microsoft.com/office/powerpoint/2010/main" val="25621434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RESERVE POWERS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Massey v Wales </a:t>
            </a:r>
            <a:r>
              <a:rPr lang="en-US" sz="2000" b="1" dirty="0"/>
              <a:t>(2003) 47 ACSR 1 </a:t>
            </a:r>
          </a:p>
          <a:p>
            <a:r>
              <a:rPr lang="en-US" sz="2000" b="1" dirty="0"/>
              <a:t>Facts: </a:t>
            </a:r>
            <a:r>
              <a:rPr lang="en-US" sz="2000" dirty="0"/>
              <a:t>Barel and Rajwan were the two directors of a company, ZH. Barel owned 34% of the company, while Rajwan owned 33%. Rajwan’s brother owned the remaining shares (33%). The relationship between the Rajwans and Barel deteriorated. Subsequently, the two Rajwans commenced proceedings on ZH’s behalf against Barel. Although they did not have authority to do so (this issue was litigated in court), a general meeting of ZH later passed a resolution purporting to ratify the commencement of proceedings.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37</a:t>
            </a:fld>
            <a:endParaRPr lang="en-US" dirty="0"/>
          </a:p>
        </p:txBody>
      </p:sp>
    </p:spTree>
    <p:extLst>
      <p:ext uri="{BB962C8B-B14F-4D97-AF65-F5344CB8AC3E}">
        <p14:creationId xmlns:p14="http://schemas.microsoft.com/office/powerpoint/2010/main" val="802147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RESERVE POWERS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Massey v Wales </a:t>
            </a:r>
            <a:r>
              <a:rPr lang="en-US" sz="2000" b="1" dirty="0"/>
              <a:t>(2003) 47 ACSR 1 </a:t>
            </a:r>
          </a:p>
          <a:p>
            <a:r>
              <a:rPr lang="en-US" sz="2000" b="1" dirty="0"/>
              <a:t>Held: </a:t>
            </a:r>
            <a:r>
              <a:rPr lang="en-US" sz="2000" dirty="0"/>
              <a:t>The general meeting had no power to do so (commence litigation proceedings), as general management power had been vested in the board by the company’s constitution.</a:t>
            </a:r>
          </a:p>
          <a:p>
            <a:r>
              <a:rPr lang="en-US" sz="2000" dirty="0"/>
              <a:t>While the issue of the existence of the GM’s reserve power was a matter of implication from the constitution, where there was an express or general power vested in the general meeting to remove and appoint additional directors, the implication of such reserve power would be generally displaced (see Slide 35).</a:t>
            </a:r>
          </a:p>
          <a:p>
            <a:r>
              <a:rPr lang="en-US" sz="2000" dirty="0"/>
              <a:t>In this case, since the deadlock would be broken by the general meeting appointing additional directors, it was unnecessary to imply any reserve power to ratify the commencement of legal proceedings.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38</a:t>
            </a:fld>
            <a:endParaRPr lang="en-US" dirty="0"/>
          </a:p>
        </p:txBody>
      </p:sp>
    </p:spTree>
    <p:extLst>
      <p:ext uri="{BB962C8B-B14F-4D97-AF65-F5344CB8AC3E}">
        <p14:creationId xmlns:p14="http://schemas.microsoft.com/office/powerpoint/2010/main" val="41194579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RESERVE POWERS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What is the position in Singapore?</a:t>
            </a:r>
          </a:p>
          <a:p>
            <a:r>
              <a:rPr lang="en-US" sz="2000" dirty="0"/>
              <a:t>Tjio et al (see pp. 288): PK opines that s 157A may not confer management powers on the general meeting, and as such the general meeting has no residual powers, but only powers expressly reserved by the constitution (as per s 157A(2)) or by the Companies Act.</a:t>
            </a:r>
          </a:p>
          <a:p>
            <a:pPr lvl="1"/>
            <a:r>
              <a:rPr lang="en-US" sz="1800" dirty="0"/>
              <a:t>Note: this is inconsistent with the position in </a:t>
            </a:r>
            <a:r>
              <a:rPr lang="en-US" sz="1800" i="1" dirty="0"/>
              <a:t>Barron v Potter</a:t>
            </a:r>
            <a:r>
              <a:rPr lang="en-US" sz="1800" dirty="0"/>
              <a:t>.</a:t>
            </a:r>
          </a:p>
          <a:p>
            <a:r>
              <a:rPr lang="en-US" sz="2000" dirty="0"/>
              <a:t>However, the cases of </a:t>
            </a:r>
            <a:r>
              <a:rPr lang="en-US" sz="2000" i="1" dirty="0"/>
              <a:t>TYC Investment Pte Ltd v Tay Yun Chwan Henry</a:t>
            </a:r>
            <a:r>
              <a:rPr lang="en-US" sz="2000" dirty="0"/>
              <a:t> [2014] 4 SLR 1149 and </a:t>
            </a:r>
            <a:r>
              <a:rPr lang="en-US" sz="2000" i="1" dirty="0"/>
              <a:t>Chan Siew Lee v TYC Investments Pte Ltd</a:t>
            </a:r>
            <a:r>
              <a:rPr lang="en-US" sz="2000" dirty="0"/>
              <a:t> [2015] 5 SLR 409 suggest that </a:t>
            </a:r>
            <a:r>
              <a:rPr lang="en-US" sz="2000" b="1" i="1" dirty="0"/>
              <a:t>there exists</a:t>
            </a:r>
            <a:r>
              <a:rPr lang="en-US" sz="2000" dirty="0"/>
              <a:t> a doctrine of (shareholder) reserve powers in Singapore.</a:t>
            </a:r>
          </a:p>
          <a:p>
            <a:pPr lvl="1"/>
            <a:r>
              <a:rPr lang="en-US" sz="1800" dirty="0"/>
              <a:t>However, the scope of these residual powers is narrow.</a:t>
            </a:r>
          </a:p>
          <a:p>
            <a:pPr lvl="1"/>
            <a:r>
              <a:rPr lang="en-US" sz="1800" dirty="0"/>
              <a:t>These powers arise by way of implied terms, the basis being </a:t>
            </a:r>
            <a:r>
              <a:rPr lang="en-US" sz="1800" i="1" dirty="0"/>
              <a:t>necessity</a:t>
            </a:r>
            <a:r>
              <a:rPr lang="en-US" sz="18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39</a:t>
            </a:fld>
            <a:endParaRPr lang="en-US" dirty="0"/>
          </a:p>
        </p:txBody>
      </p:sp>
    </p:spTree>
    <p:extLst>
      <p:ext uri="{BB962C8B-B14F-4D97-AF65-F5344CB8AC3E}">
        <p14:creationId xmlns:p14="http://schemas.microsoft.com/office/powerpoint/2010/main" val="1210757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Recall Slide Decks 8 and 9. In that topic (Corporate Constitution and Membership), we focused on the legal relationship between the “insiders” of the Company, particularly in relation to shareholders.</a:t>
            </a:r>
          </a:p>
          <a:p>
            <a:r>
              <a:rPr lang="en-US" sz="2000" dirty="0"/>
              <a:t>In this topic (Corporate Organs and Decision-Making), we will focus on the legal relationships between the shareholders and the directors, the two </a:t>
            </a:r>
            <a:r>
              <a:rPr lang="en-US" sz="2000" i="1" dirty="0"/>
              <a:t>organs</a:t>
            </a:r>
            <a:r>
              <a:rPr lang="en-US" sz="2000" dirty="0"/>
              <a:t> of the company.</a:t>
            </a:r>
          </a:p>
          <a:p>
            <a:r>
              <a:rPr lang="en-US" sz="2000" dirty="0"/>
              <a:t>Also recall Slide Deck 6 (Corporate Acts and Liabilities I: Slide 4).</a:t>
            </a:r>
          </a:p>
          <a:p>
            <a:pPr lvl="1"/>
            <a:r>
              <a:rPr lang="en-US" sz="1800" dirty="0"/>
              <a:t>There, we discussed the notion that a company is an artificial entity that can only </a:t>
            </a:r>
            <a:r>
              <a:rPr lang="en-US" sz="1800" b="1" i="1" dirty="0"/>
              <a:t>act through natural persons</a:t>
            </a:r>
            <a:r>
              <a:rPr lang="en-US" sz="1800" dirty="0"/>
              <a:t>.</a:t>
            </a:r>
          </a:p>
          <a:p>
            <a:pPr lvl="1"/>
            <a:r>
              <a:rPr lang="en-US" sz="1800" dirty="0"/>
              <a:t>Thus, the question arose as to what acts may be regarded as </a:t>
            </a:r>
            <a:r>
              <a:rPr lang="en-US" sz="1800" b="1" i="1" dirty="0"/>
              <a:t>acts of the company</a:t>
            </a:r>
            <a:r>
              <a:rPr lang="en-US" sz="1800" dirty="0"/>
              <a:t>.</a:t>
            </a:r>
          </a:p>
          <a:p>
            <a:r>
              <a:rPr lang="en-US" sz="2000" dirty="0"/>
              <a:t>As you might recollect, the rules that identify those acts which may be regarded as the acts of the company as known as the </a:t>
            </a:r>
            <a:r>
              <a:rPr lang="en-US" sz="2000" b="1" i="1" dirty="0"/>
              <a:t>rules of attribution</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a:t>
            </a:fld>
            <a:endParaRPr lang="en-US" dirty="0"/>
          </a:p>
        </p:txBody>
      </p:sp>
    </p:spTree>
    <p:extLst>
      <p:ext uri="{BB962C8B-B14F-4D97-AF65-F5344CB8AC3E}">
        <p14:creationId xmlns:p14="http://schemas.microsoft.com/office/powerpoint/2010/main" val="6854000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RESERVE POWERS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TYC Investment Pte Ltd v Tay Yun Chwan Henry </a:t>
            </a:r>
            <a:r>
              <a:rPr lang="en-US" sz="2000" b="1" dirty="0"/>
              <a:t>[2014] 4 SLR 1149</a:t>
            </a:r>
          </a:p>
          <a:p>
            <a:r>
              <a:rPr lang="en-US" sz="2000" b="1" dirty="0"/>
              <a:t>Held [on the existence of the GM’s reserve powers]: </a:t>
            </a:r>
            <a:r>
              <a:rPr lang="en-US" sz="2000" dirty="0"/>
              <a:t>At [104]: “Another view is that reserve powers are a matter of implication under a company’s constitution on the basis of necessity or business efficacy: see for example Ford’s Principles of Corporations Law vol 1 (Butterworths, Looseleaf Ed, 1995) at para 7.130.6. As noted earlier, </a:t>
            </a:r>
            <a:r>
              <a:rPr lang="en-US" sz="2000" i="1" dirty="0"/>
              <a:t>Massey</a:t>
            </a:r>
            <a:r>
              <a:rPr lang="en-US" sz="2000" dirty="0"/>
              <a:t> accepted this as the basis for the qualification to the general rule that powers of management reside in the board alone. In my view, this analysis is persuasive.”</a:t>
            </a:r>
          </a:p>
          <a:p>
            <a:r>
              <a:rPr lang="en-US" sz="2000" dirty="0"/>
              <a:t>At [105]: “As a matter of principle, the predicate of the compact between the shareholders and the company under s 157A of the Companies Act (and Art 73 of the Table A Articles) is the subsistence of a board of directors that is both competent and willing to manage the affairs of the company. </a:t>
            </a:r>
            <a:r>
              <a:rPr lang="en-US" sz="2000" b="1" i="1" dirty="0"/>
              <a:t>If this predicate is absent or otherwise incapable of fulfilling its purpose, it does not make sense that the company should be powerless to act simply because of the general rule that powers of management are ordinarily exercisable by the directors alone</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40</a:t>
            </a:fld>
            <a:endParaRPr lang="en-US" dirty="0"/>
          </a:p>
        </p:txBody>
      </p:sp>
    </p:spTree>
    <p:extLst>
      <p:ext uri="{BB962C8B-B14F-4D97-AF65-F5344CB8AC3E}">
        <p14:creationId xmlns:p14="http://schemas.microsoft.com/office/powerpoint/2010/main" val="8911763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RESERVE POWERS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TYC Investment Pte Ltd v Tay Yun Chwan Henry </a:t>
            </a:r>
            <a:r>
              <a:rPr lang="en-US" sz="2000" b="1" dirty="0"/>
              <a:t>[2014] 4 SLR 1149</a:t>
            </a:r>
          </a:p>
          <a:p>
            <a:r>
              <a:rPr lang="en-US" sz="2000" b="1" dirty="0"/>
              <a:t>Held [on the scope of the GM’s reserve powers]: </a:t>
            </a:r>
            <a:r>
              <a:rPr lang="en-US" sz="2000" dirty="0"/>
              <a:t>At [107]: “Yet, it must be emphasised that in so far as shareholder reserve powers are a matter of implication, </a:t>
            </a:r>
            <a:r>
              <a:rPr lang="en-US" sz="2000" b="1" i="1" dirty="0"/>
              <a:t>their scope is narrow and the express terms of the contract between the shareholders and directors should be respected as far as possible.</a:t>
            </a:r>
            <a:r>
              <a:rPr lang="en-US" sz="2000" dirty="0"/>
              <a:t> In this regard, I agree with Hodgson JA’s view in Massey </a:t>
            </a:r>
            <a:r>
              <a:rPr lang="en-US" sz="2000" b="1" i="1" dirty="0"/>
              <a:t>that there is no wide doctrine of reserve powers. A wide doctrine of reserve powers can only rest on the proposition that the board is generally subject to the control and direction of the shareholders. As I have already noted, this would be untenable in view of s 157A</a:t>
            </a:r>
            <a:r>
              <a:rPr lang="en-US" sz="2000" dirty="0"/>
              <a:t> (and Art 73 of the Table A Articles)”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41</a:t>
            </a:fld>
            <a:endParaRPr lang="en-US" dirty="0"/>
          </a:p>
        </p:txBody>
      </p:sp>
    </p:spTree>
    <p:extLst>
      <p:ext uri="{BB962C8B-B14F-4D97-AF65-F5344CB8AC3E}">
        <p14:creationId xmlns:p14="http://schemas.microsoft.com/office/powerpoint/2010/main" val="21195074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RESERVE POWERS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TYC Investment Pte Ltd v Tay Yun Chwan Henry </a:t>
            </a:r>
            <a:r>
              <a:rPr lang="en-US" sz="2000" b="1" dirty="0"/>
              <a:t>[2014] 4 SLR 1149</a:t>
            </a:r>
          </a:p>
          <a:p>
            <a:r>
              <a:rPr lang="en-US" sz="2000" b="1" dirty="0"/>
              <a:t>Held [on the scope of the GM’s reserve powers]: </a:t>
            </a:r>
            <a:r>
              <a:rPr lang="en-US" sz="2000" dirty="0"/>
              <a:t>At [108]: “… the cases on reserve powers can be distilled into the following set of principles: (a) Reserve powers </a:t>
            </a:r>
            <a:r>
              <a:rPr lang="en-US" sz="2000" b="1" i="1" dirty="0"/>
              <a:t>do not devolve to the shareholders unless the board is unable or unwilling to act. </a:t>
            </a:r>
            <a:r>
              <a:rPr lang="en-US" sz="2000" dirty="0"/>
              <a:t>(i) In relation to unwillingness, the fact that shareholders disagree with a </a:t>
            </a:r>
            <a:r>
              <a:rPr lang="en-US" sz="2000" i="1" dirty="0"/>
              <a:t>bona fide </a:t>
            </a:r>
            <a:r>
              <a:rPr lang="en-US" sz="2000" dirty="0"/>
              <a:t>board decision will not in itself be sufficient. (ii) However, if the directors who are preventing the company from suing are the wrongdoers themselves, this requirement is more often than not satisfied. (b) </a:t>
            </a:r>
            <a:r>
              <a:rPr lang="en-US" sz="2000" b="1" i="1" dirty="0"/>
              <a:t>If the deadlock in management may be broken in some other way under the company’s constitution </a:t>
            </a:r>
            <a:r>
              <a:rPr lang="en-US" sz="2000" dirty="0"/>
              <a:t>(as was the case in </a:t>
            </a:r>
            <a:r>
              <a:rPr lang="en-US" sz="2000" i="1" dirty="0"/>
              <a:t>Massey</a:t>
            </a:r>
            <a:r>
              <a:rPr lang="en-US" sz="2000" dirty="0"/>
              <a:t>), </a:t>
            </a:r>
            <a:r>
              <a:rPr lang="en-US" sz="2000" b="1" i="1" dirty="0"/>
              <a:t>then the court should refuse to recognise that shareholders have reserve powers of management. </a:t>
            </a:r>
            <a:r>
              <a:rPr lang="en-US" sz="2000" dirty="0"/>
              <a:t>(i) The reason for this proposition is that </a:t>
            </a:r>
            <a:r>
              <a:rPr lang="en-US" sz="2000" i="1" dirty="0"/>
              <a:t>reserve powers are implied under a company’s constitution on the basis of necessity</a:t>
            </a:r>
            <a:r>
              <a:rPr lang="en-US" sz="2000" dirty="0"/>
              <a:t>. The corollary to this proposition is that mere convenience will not justify the exercise of management powers by shareholders. (ii) In this regard, I note that in </a:t>
            </a:r>
            <a:r>
              <a:rPr lang="en-US" sz="2000" i="1" dirty="0"/>
              <a:t>Massey</a:t>
            </a:r>
            <a:r>
              <a:rPr lang="en-US" sz="2000" dirty="0"/>
              <a:t>, the deadlock in management could have, as a matter of contract, been broken by appointing additional directors…”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42</a:t>
            </a:fld>
            <a:endParaRPr lang="en-US" dirty="0"/>
          </a:p>
        </p:txBody>
      </p:sp>
    </p:spTree>
    <p:extLst>
      <p:ext uri="{BB962C8B-B14F-4D97-AF65-F5344CB8AC3E}">
        <p14:creationId xmlns:p14="http://schemas.microsoft.com/office/powerpoint/2010/main" val="27414554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RESERVE POWERS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TYC Investment Pte Ltd v Tay Yun Chwan Henry </a:t>
            </a:r>
            <a:r>
              <a:rPr lang="en-US" sz="2000" b="1" dirty="0"/>
              <a:t>[2014] 4 SLR 1149</a:t>
            </a:r>
          </a:p>
          <a:p>
            <a:r>
              <a:rPr lang="en-US" b="1" dirty="0"/>
              <a:t>Held [on the scope of the GM’s reserve powers]: </a:t>
            </a:r>
            <a:r>
              <a:rPr lang="en-US" dirty="0"/>
              <a:t>At [108]: “…(c) The scope of the reserve powers which the shareholders may exercise would depend on the facts of each case. (i) The cases have not established any general proposition governing the issue of scope. In my view, it is clear that </a:t>
            </a:r>
            <a:r>
              <a:rPr lang="en-US" b="1" i="1" dirty="0"/>
              <a:t>reserve powers may not be exercised to contravene an express term in a company’s articles</a:t>
            </a:r>
            <a:r>
              <a:rPr lang="en-US" dirty="0"/>
              <a:t>. (ii) A convenient test, in my view, can be stated as what is reasonably necessary in the circumstances of the case. The reference to necessity recognises that reserve powers arise because of a deadlock in management and hence their scope should ordinarily go no further than what is necessary to break that deadlock. It reinforces the point that reserve powers are narrow in scope. (iii) The reference to reasonableness, on the other hand, recognises the practical difficulties and uncertainties which shareholders face in the purported exercise of reserve powers. Necessity must therefore be judged with a degree of latitude. (d) Keeping in mind that it is all a matter of contract, the resolution in general meeting to commence proceedings must be passed in accordance with the requisite majority as prescribed by the company’s constitution. Absent any super majority requirement contained in the company’s constitution, the power to commence proceedings may be authorised by an ordinary resolution.”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43</a:t>
            </a:fld>
            <a:endParaRPr lang="en-US" dirty="0"/>
          </a:p>
        </p:txBody>
      </p:sp>
    </p:spTree>
    <p:extLst>
      <p:ext uri="{BB962C8B-B14F-4D97-AF65-F5344CB8AC3E}">
        <p14:creationId xmlns:p14="http://schemas.microsoft.com/office/powerpoint/2010/main" val="23552097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RESERVE POWERS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TYC Investment Pte Ltd v Tay Yun Chwan Henry </a:t>
            </a:r>
            <a:r>
              <a:rPr lang="en-US" sz="2000" b="1" dirty="0"/>
              <a:t>[2014] 4 SLR 1149</a:t>
            </a:r>
          </a:p>
          <a:p>
            <a:r>
              <a:rPr lang="en-US" sz="2000" dirty="0"/>
              <a:t>Applying these principles to the facts of the case, the High Court held that the GM had a reserve power to appoint solicitors not only for the purposes of bringing proceedings with a view to determining the rights and obligations of the parties, but also to commence proceedings against JC for alleged breach of directors duties.</a:t>
            </a:r>
          </a:p>
          <a:p>
            <a:r>
              <a:rPr lang="en-US" sz="2000" dirty="0"/>
              <a:t>Unlike </a:t>
            </a:r>
            <a:r>
              <a:rPr lang="en-US" sz="2000" i="1" dirty="0"/>
              <a:t>Massey</a:t>
            </a:r>
            <a:r>
              <a:rPr lang="en-US" sz="2000" dirty="0"/>
              <a:t>, the appointment of additional directors could not have broken the deadlock as both the divorce settlement deed and TYC’s constitution required the agreement of both HT and JC.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44</a:t>
            </a:fld>
            <a:endParaRPr lang="en-US" dirty="0"/>
          </a:p>
        </p:txBody>
      </p:sp>
    </p:spTree>
    <p:extLst>
      <p:ext uri="{BB962C8B-B14F-4D97-AF65-F5344CB8AC3E}">
        <p14:creationId xmlns:p14="http://schemas.microsoft.com/office/powerpoint/2010/main" val="40839872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RESERVE POWERS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On appeal, the SGCA clarified the law on the residual powers of the GM in Singapore.</a:t>
            </a:r>
          </a:p>
          <a:p>
            <a:pPr lvl="1"/>
            <a:r>
              <a:rPr lang="en-US" sz="2000" dirty="0"/>
              <a:t>Two further cumulative requirements: </a:t>
            </a:r>
          </a:p>
          <a:p>
            <a:pPr lvl="2"/>
            <a:r>
              <a:rPr lang="en-US" sz="1800" dirty="0"/>
              <a:t>First, that the matter in respect of which the general meeting is intervening must relate to "the performance of a bona fide obligation owed by the company to a third party"; and </a:t>
            </a:r>
          </a:p>
          <a:p>
            <a:pPr lvl="2"/>
            <a:r>
              <a:rPr lang="en-US" sz="1800" dirty="0"/>
              <a:t>Secondly, there is nothing to indicate that it would be otherwise than in the company's interests that the obligation is honoured.</a:t>
            </a:r>
          </a:p>
          <a:p>
            <a:r>
              <a:rPr lang="en-US" sz="2000" dirty="0"/>
              <a:t>That being so, it differed with the SGHC on the application of the law to the facts of the case.</a:t>
            </a:r>
          </a:p>
          <a:p>
            <a:r>
              <a:rPr lang="en-US" sz="2000" i="1" dirty="0"/>
              <a:t>Chan Siew Lee v TYC Investments Pte Ltd </a:t>
            </a:r>
            <a:r>
              <a:rPr lang="en-US" sz="2000" dirty="0"/>
              <a:t>[2015] 5 SLR 409 is now reflective of the position re residual powers of the GM in Singapore.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45</a:t>
            </a:fld>
            <a:endParaRPr lang="en-US" dirty="0"/>
          </a:p>
        </p:txBody>
      </p:sp>
    </p:spTree>
    <p:extLst>
      <p:ext uri="{BB962C8B-B14F-4D97-AF65-F5344CB8AC3E}">
        <p14:creationId xmlns:p14="http://schemas.microsoft.com/office/powerpoint/2010/main" val="17113630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RESERVE POWERS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Chan Siew Lee v TYC Investments Pte Ltd </a:t>
            </a:r>
            <a:r>
              <a:rPr lang="en-US" sz="2000" b="1" dirty="0"/>
              <a:t>[2015] 5 SLR 409</a:t>
            </a:r>
          </a:p>
          <a:p>
            <a:r>
              <a:rPr lang="en-US" b="1" dirty="0"/>
              <a:t>Held [</a:t>
            </a:r>
            <a:r>
              <a:rPr lang="en-US" sz="1800" b="1" dirty="0"/>
              <a:t>on the existence of the GM’s reserve powers</a:t>
            </a:r>
            <a:r>
              <a:rPr lang="en-US" b="1" dirty="0"/>
              <a:t>]:</a:t>
            </a:r>
            <a:r>
              <a:rPr lang="en-US" dirty="0"/>
              <a:t> At [36]: “We agree with the Judge that the analysis of whether there is a reserve power vested in the general </a:t>
            </a:r>
            <a:r>
              <a:rPr lang="en-US" b="1" i="1" dirty="0"/>
              <a:t>meeting is one that must be situated in the context of implied terms.</a:t>
            </a:r>
            <a:r>
              <a:rPr lang="en-US" dirty="0"/>
              <a:t> The division of power between the board of directors and the shareholders in a general meeting is a matter of contract, or a “compact” as the Judge put it at [89], [90] and [105] of the GD, which is set out in the company’s constitution. That contract is between the shareholders and the company, and between the shareholders inter se: s 39 of the Companies </a:t>
            </a:r>
            <a:r>
              <a:rPr lang="en-US" i="1" dirty="0"/>
              <a:t>Act. </a:t>
            </a:r>
            <a:r>
              <a:rPr lang="en-US" b="1" i="1" dirty="0"/>
              <a:t>In general, the court will lean towards preserving this division, not least because it has no power to alter the company’s memorandum or articles, save on limited grounds (eg, under s 216 of the Companies Act); but also because there is no reasonable basis for thinking that management responsibilities should also be allocated to the shareholders, where there is a general provision that they are allocated to the directors.</a:t>
            </a:r>
            <a:r>
              <a:rPr lang="en-US" dirty="0"/>
              <a:t> This accords with good commercial sense because the directors are constrained to act in accordance with their fiduciary duties. Shareholders, on the other hand, are not. The preference for vesting management power in the board of directors alone is thus grounded in the fact that the risk of managerial abuses is best curbed by allocating the responsibility to manage the company to the directors, who in turn are constrained by the fiduciary duties they owe to the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46</a:t>
            </a:fld>
            <a:endParaRPr lang="en-US" dirty="0"/>
          </a:p>
        </p:txBody>
      </p:sp>
    </p:spTree>
    <p:extLst>
      <p:ext uri="{BB962C8B-B14F-4D97-AF65-F5344CB8AC3E}">
        <p14:creationId xmlns:p14="http://schemas.microsoft.com/office/powerpoint/2010/main" val="20217933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RESERVE POWERS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Chan Siew Lee v TYC Investments Pte Ltd </a:t>
            </a:r>
            <a:r>
              <a:rPr lang="en-US" sz="2000" b="1" dirty="0"/>
              <a:t>[2015] 5 SLR 409</a:t>
            </a:r>
          </a:p>
          <a:p>
            <a:r>
              <a:rPr lang="en-US" sz="2000" b="1" dirty="0"/>
              <a:t>Held [on the existence of the GM’s reserve powers]: </a:t>
            </a:r>
            <a:r>
              <a:rPr lang="en-US" sz="2000" dirty="0"/>
              <a:t>At [37]: “That said, this cannot be an inflexible or unyielding rule – </a:t>
            </a:r>
            <a:r>
              <a:rPr lang="en-US" sz="2000" b="1" i="1" dirty="0"/>
              <a:t>in exceptional circumstances, reserve powers may be implied in favour of the shareholders in general meeting. As with implied terms in general, the basis for doing so is necessity. </a:t>
            </a:r>
            <a:r>
              <a:rPr lang="en-US" sz="2000" dirty="0"/>
              <a:t>There are two important corollaries of this. </a:t>
            </a:r>
            <a:r>
              <a:rPr lang="en-US" sz="2000" b="1" i="1" dirty="0"/>
              <a:t>First, management powers are reserved to the shareholders in a general meeting only where the board of directors is deadlocked or is unable or unwilling to act. Second, their scope is limited to what is necessary to resolve the deadlock</a:t>
            </a:r>
            <a:r>
              <a:rPr lang="en-US" sz="2000" dirty="0"/>
              <a:t>..”</a:t>
            </a:r>
          </a:p>
          <a:p>
            <a:r>
              <a:rPr lang="en-US" sz="2000" dirty="0"/>
              <a:t>Incorrect to say that direct management power can never vest in the shareholders (see [39] to [40]).</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47</a:t>
            </a:fld>
            <a:endParaRPr lang="en-US" dirty="0"/>
          </a:p>
        </p:txBody>
      </p:sp>
    </p:spTree>
    <p:extLst>
      <p:ext uri="{BB962C8B-B14F-4D97-AF65-F5344CB8AC3E}">
        <p14:creationId xmlns:p14="http://schemas.microsoft.com/office/powerpoint/2010/main" val="28730404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RESERVE POWERS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Chan Siew Lee v TYC Investments Pte Ltd </a:t>
            </a:r>
            <a:r>
              <a:rPr lang="en-US" sz="2000" b="1" dirty="0"/>
              <a:t>[2015] 5 SLR 409</a:t>
            </a:r>
          </a:p>
          <a:p>
            <a:r>
              <a:rPr lang="en-US" sz="2000" b="1" dirty="0"/>
              <a:t>Held [on the scope of reserve powers]: </a:t>
            </a:r>
            <a:r>
              <a:rPr lang="en-US" sz="2000" dirty="0"/>
              <a:t>At [45]: “even such a reserve power must be limited and that limitation may be found in </a:t>
            </a:r>
            <a:r>
              <a:rPr lang="en-US" sz="2000" b="1" i="1" dirty="0"/>
              <a:t>two cumulative requirements: (a) the dispute must relate to the performance of a bona fide obligation owed by the company to a third party</a:t>
            </a:r>
            <a:r>
              <a:rPr lang="en-US" sz="2000" dirty="0"/>
              <a:t>; and </a:t>
            </a:r>
            <a:r>
              <a:rPr lang="en-US" sz="2000" b="1" i="1" dirty="0"/>
              <a:t>(b) there is no material suggesting that it will not be in the company’s best interest to honour these obligations. </a:t>
            </a:r>
            <a:r>
              <a:rPr lang="en-US" sz="2000" dirty="0"/>
              <a:t>These limitations </a:t>
            </a:r>
            <a:r>
              <a:rPr lang="en-US" sz="2000" b="1" i="1" dirty="0"/>
              <a:t>serve to ensure that the power reserved to the general meeting is not to do whatever the board may do and hence, in effect, to step into the shoes of the board. Rather, it is limited to the minimum necessary to keep the company going by enabling it to meet its bona fide obligations as long as it is not shown that the company would be better off not meeting them</a:t>
            </a:r>
            <a:r>
              <a:rPr lang="en-US" sz="2000" dirty="0"/>
              <a:t>.”</a:t>
            </a:r>
          </a:p>
          <a:p>
            <a:r>
              <a:rPr lang="en-US" sz="2000" dirty="0"/>
              <a:t>Courts are balancing the interests of competing factions: between innocent 3P creditors and the disputing parties within the company (see [47]).</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48</a:t>
            </a:fld>
            <a:endParaRPr lang="en-US" dirty="0"/>
          </a:p>
        </p:txBody>
      </p:sp>
    </p:spTree>
    <p:extLst>
      <p:ext uri="{BB962C8B-B14F-4D97-AF65-F5344CB8AC3E}">
        <p14:creationId xmlns:p14="http://schemas.microsoft.com/office/powerpoint/2010/main" val="41569741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RESERVE POWERS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Chan Siew Lee v TYC Investments Pte Ltd </a:t>
            </a:r>
            <a:r>
              <a:rPr lang="en-US" sz="2000" b="1" dirty="0"/>
              <a:t>[2015] 5 SLR 409</a:t>
            </a:r>
          </a:p>
          <a:p>
            <a:r>
              <a:rPr lang="en-US" sz="2000" b="1" dirty="0"/>
              <a:t>Held [on the scope of reserve powers]: </a:t>
            </a:r>
            <a:r>
              <a:rPr lang="en-US" sz="2000" dirty="0"/>
              <a:t>Reserve powers </a:t>
            </a:r>
            <a:r>
              <a:rPr lang="en-US" sz="2000" b="1" i="1" dirty="0"/>
              <a:t>will not arise </a:t>
            </a:r>
            <a:r>
              <a:rPr lang="en-US" sz="2000" dirty="0"/>
              <a:t>where there is either (a) no deadlock; or (b) the deadlock can be broken by the appointment of additional directors and/or the removal of existing directors in a general meeting (see [49]).</a:t>
            </a:r>
          </a:p>
          <a:p>
            <a:r>
              <a:rPr lang="en-US" sz="2000" dirty="0"/>
              <a:t>Hence, the shareholders cannot use their reserve powers to override/supersede the powers of the board where these conditions exist (see the cases we have considered, such </a:t>
            </a:r>
            <a:r>
              <a:rPr lang="en-US" sz="2000" i="1" dirty="0"/>
              <a:t>as Automatic Self-Cleaning Filter Syndicate Co v Cunninghame </a:t>
            </a:r>
            <a:r>
              <a:rPr lang="en-US" sz="2000" dirty="0"/>
              <a:t>[1906] 2 Ch 34, </a:t>
            </a:r>
            <a:r>
              <a:rPr lang="en-US" sz="2000" i="1" dirty="0"/>
              <a:t>John Shaw &amp; Sons (Salford) Ltd v Shaw</a:t>
            </a:r>
            <a:r>
              <a:rPr lang="en-US" sz="2000" dirty="0"/>
              <a:t> [1935] 2 KB 113, and even </a:t>
            </a:r>
            <a:r>
              <a:rPr lang="en-US" sz="2000" i="1" dirty="0"/>
              <a:t>Quin &amp; Axtens, Limited v Salmon </a:t>
            </a:r>
            <a:r>
              <a:rPr lang="en-US" sz="2000" dirty="0"/>
              <a:t>[1909] AC 442)</a:t>
            </a:r>
          </a:p>
          <a:p>
            <a:r>
              <a:rPr lang="en-US" sz="2000" dirty="0"/>
              <a:t>There may be no reason to imply terms where the claim can be appropriately resolved by a derivative action commenced under s 216A of the Companies Act (see [54], subsequent topic).</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49</a:t>
            </a:fld>
            <a:endParaRPr lang="en-US" dirty="0"/>
          </a:p>
        </p:txBody>
      </p:sp>
    </p:spTree>
    <p:extLst>
      <p:ext uri="{BB962C8B-B14F-4D97-AF65-F5344CB8AC3E}">
        <p14:creationId xmlns:p14="http://schemas.microsoft.com/office/powerpoint/2010/main" val="2310958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In this topic (Corporate Organs and Decision-Making), we will focus on the legal relationships between the shareholders and the directors, the two </a:t>
            </a:r>
            <a:r>
              <a:rPr lang="en-US" sz="2000" i="1" dirty="0"/>
              <a:t>organs</a:t>
            </a:r>
            <a:r>
              <a:rPr lang="en-US" sz="2000" dirty="0"/>
              <a:t> of the company.</a:t>
            </a:r>
          </a:p>
          <a:p>
            <a:r>
              <a:rPr lang="en-US" sz="2000" dirty="0"/>
              <a:t>In the seminal case of </a:t>
            </a:r>
            <a:r>
              <a:rPr lang="en-US" sz="2000" i="1" dirty="0"/>
              <a:t>Meridian Global Funds Management Asia Ltd v Securities Commission </a:t>
            </a:r>
            <a:r>
              <a:rPr lang="en-US" sz="2000" dirty="0"/>
              <a:t>[1995] 2 AC 500, Lord Hoffmann identified three categories of attribution rules.</a:t>
            </a:r>
          </a:p>
          <a:p>
            <a:pPr marL="666892" lvl="1" indent="-342900">
              <a:buFont typeface="+mj-lt"/>
              <a:buAutoNum type="arabicPeriod"/>
            </a:pPr>
            <a:r>
              <a:rPr lang="en-US" sz="1800" dirty="0"/>
              <a:t>Primary rules of attribution found in the company’s constitution or the Company’s Act</a:t>
            </a:r>
          </a:p>
          <a:p>
            <a:pPr marL="666892" lvl="1" indent="-342900">
              <a:buFont typeface="+mj-lt"/>
              <a:buAutoNum type="arabicPeriod"/>
            </a:pPr>
            <a:r>
              <a:rPr lang="en-US" sz="1800" dirty="0"/>
              <a:t>General rules of attribution (rules of agency and vicarious liability)</a:t>
            </a:r>
          </a:p>
          <a:p>
            <a:pPr marL="666892" lvl="1" indent="-342900">
              <a:buFont typeface="+mj-lt"/>
              <a:buAutoNum type="arabicPeriod"/>
            </a:pPr>
            <a:r>
              <a:rPr lang="en-US" sz="1800" dirty="0"/>
              <a:t>Special rules of attribution (rules of attribution in particular statutes)</a:t>
            </a:r>
          </a:p>
          <a:p>
            <a:r>
              <a:rPr lang="en-US" sz="2000" dirty="0"/>
              <a:t>In the topic “Corporate Acts and Liabilities”, we focused on (2), in particular on the rules of agency.</a:t>
            </a:r>
          </a:p>
          <a:p>
            <a:r>
              <a:rPr lang="en-US" sz="2000" dirty="0"/>
              <a:t>Here, we will focus on (1) – the primary rules of attribution. The primary rules of attribution relate to the </a:t>
            </a:r>
            <a:r>
              <a:rPr lang="en-US" sz="2000" b="1" i="1" dirty="0"/>
              <a:t>attribution of the acts of the company’s organs to the company</a:t>
            </a:r>
            <a:r>
              <a:rPr lang="en-US" sz="2000" dirty="0"/>
              <a:t>.</a:t>
            </a:r>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a:t>
            </a:fld>
            <a:endParaRPr lang="en-US" dirty="0"/>
          </a:p>
        </p:txBody>
      </p:sp>
    </p:spTree>
    <p:extLst>
      <p:ext uri="{BB962C8B-B14F-4D97-AF65-F5344CB8AC3E}">
        <p14:creationId xmlns:p14="http://schemas.microsoft.com/office/powerpoint/2010/main" val="12737205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RESERVE POWERS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Chan Siew Lee v TYC Investments Pte Ltd </a:t>
            </a:r>
            <a:r>
              <a:rPr lang="en-US" sz="2000" b="1" dirty="0"/>
              <a:t>[2015] 5 SLR 409</a:t>
            </a:r>
          </a:p>
          <a:p>
            <a:r>
              <a:rPr lang="en-US" sz="2000" dirty="0"/>
              <a:t>Applying these principles to the facts of the case, the SGCA held that </a:t>
            </a:r>
            <a:r>
              <a:rPr lang="en-US" sz="2000"/>
              <a:t>the implication </a:t>
            </a:r>
            <a:r>
              <a:rPr lang="en-US" sz="2000" dirty="0"/>
              <a:t>of a reserve power to authorise payments was not precluded by or inconsistent with the company’s constitution, as the explicit requirement that both directors agree to any payment (made to 3P creditors) was predicated on the existence of a co-operative board (see [76]).</a:t>
            </a:r>
          </a:p>
          <a:p>
            <a:r>
              <a:rPr lang="en-US" sz="2000" dirty="0"/>
              <a:t>At [77]: “To put it another way: the Payment Clause </a:t>
            </a:r>
            <a:r>
              <a:rPr lang="en-US" sz="2000" b="1" i="1" dirty="0"/>
              <a:t>could not meaningfully stand in the way of a legitimately authorised liability of the company being met once the shareholders pursuant to and within the limits of a reserve power had determined that it should be met</a:t>
            </a:r>
            <a:r>
              <a:rPr lang="en-US" sz="2000" dirty="0"/>
              <a:t>.”</a:t>
            </a:r>
          </a:p>
          <a:p>
            <a:pPr lvl="1"/>
            <a:r>
              <a:rPr lang="en-US" sz="1800" dirty="0"/>
              <a:t>No defence if 3P had sued for payment – best interests of TYC to meet these payments (see [78]).</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50</a:t>
            </a:fld>
            <a:endParaRPr lang="en-US" dirty="0"/>
          </a:p>
        </p:txBody>
      </p:sp>
    </p:spTree>
    <p:extLst>
      <p:ext uri="{BB962C8B-B14F-4D97-AF65-F5344CB8AC3E}">
        <p14:creationId xmlns:p14="http://schemas.microsoft.com/office/powerpoint/2010/main" val="11652243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Division of powers between the organs: RESERVE POWERS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Chan Siew Lee v TYC Investments Pte Ltd </a:t>
            </a:r>
            <a:r>
              <a:rPr lang="en-US" sz="2000" b="1" dirty="0"/>
              <a:t>[2015] 5 SLR 409</a:t>
            </a:r>
          </a:p>
          <a:p>
            <a:r>
              <a:rPr lang="en-US" sz="2000" dirty="0"/>
              <a:t>The shareholders had a reserve power to decide whether payments could be made to 3Ps, and so had an ancillary reserve power to appoint solicitors to advise them on this (see [80]).</a:t>
            </a:r>
          </a:p>
          <a:p>
            <a:r>
              <a:rPr lang="en-US" sz="2000" dirty="0"/>
              <a:t>However, there was no reserve power (of the GM) to commence proceedings against JC, as there was an adequate remedy for JC’s potential conflict of interests under s 216A of the Companies Act (see [84] and [85]).</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51</a:t>
            </a:fld>
            <a:endParaRPr lang="en-US" dirty="0"/>
          </a:p>
        </p:txBody>
      </p:sp>
    </p:spTree>
    <p:extLst>
      <p:ext uri="{BB962C8B-B14F-4D97-AF65-F5344CB8AC3E}">
        <p14:creationId xmlns:p14="http://schemas.microsoft.com/office/powerpoint/2010/main" val="19143024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Q&amp;A</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5" cy="4458843"/>
          </a:xfrm>
        </p:spPr>
        <p:txBody>
          <a:bodyPr>
            <a:normAutofit/>
          </a:bodyPr>
          <a:lstStyle/>
          <a:p>
            <a:r>
              <a:rPr lang="en-US" sz="2000" dirty="0"/>
              <a:t>See you guys next class.</a:t>
            </a:r>
            <a:endParaRPr lang="en-US" sz="2000" b="1" i="1" dirty="0"/>
          </a:p>
          <a:p>
            <a:pPr marL="324000" lvl="1" indent="0">
              <a:buNone/>
            </a:pP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52</a:t>
            </a:fld>
            <a:endParaRPr lang="en-US" dirty="0"/>
          </a:p>
        </p:txBody>
      </p:sp>
    </p:spTree>
    <p:extLst>
      <p:ext uri="{BB962C8B-B14F-4D97-AF65-F5344CB8AC3E}">
        <p14:creationId xmlns:p14="http://schemas.microsoft.com/office/powerpoint/2010/main" val="26055805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0C026-D234-427E-869A-E3F70E0DF8F3}"/>
              </a:ext>
            </a:extLst>
          </p:cNvPr>
          <p:cNvSpPr>
            <a:spLocks noGrp="1"/>
          </p:cNvSpPr>
          <p:nvPr>
            <p:ph type="title"/>
          </p:nvPr>
        </p:nvSpPr>
        <p:spPr/>
        <p:txBody>
          <a:bodyPr/>
          <a:lstStyle/>
          <a:p>
            <a:r>
              <a:rPr lang="en-SG" dirty="0"/>
              <a:t>bibliography</a:t>
            </a:r>
          </a:p>
        </p:txBody>
      </p:sp>
      <p:sp>
        <p:nvSpPr>
          <p:cNvPr id="3" name="Content Placeholder 2">
            <a:extLst>
              <a:ext uri="{FF2B5EF4-FFF2-40B4-BE49-F238E27FC236}">
                <a16:creationId xmlns:a16="http://schemas.microsoft.com/office/drawing/2014/main" id="{0164D3BB-17C1-47BE-A471-1E99EF360922}"/>
              </a:ext>
            </a:extLst>
          </p:cNvPr>
          <p:cNvSpPr>
            <a:spLocks noGrp="1"/>
          </p:cNvSpPr>
          <p:nvPr>
            <p:ph idx="1"/>
          </p:nvPr>
        </p:nvSpPr>
        <p:spPr/>
        <p:txBody>
          <a:bodyPr>
            <a:normAutofit fontScale="85000" lnSpcReduction="10000"/>
          </a:bodyPr>
          <a:lstStyle/>
          <a:p>
            <a:pPr>
              <a:lnSpc>
                <a:spcPct val="107000"/>
              </a:lnSpc>
              <a:spcAft>
                <a:spcPts val="800"/>
              </a:spcAft>
            </a:pPr>
            <a:r>
              <a:rPr lang="en-US" sz="1800" dirty="0">
                <a:effectLst/>
                <a:ea typeface="DengXian" panose="02010600030101010101" pitchFamily="2" charset="-122"/>
                <a:cs typeface="Times New Roman" panose="02020603050405020304" pitchFamily="18" charset="0"/>
              </a:rPr>
              <a:t>Deck 10 Slide 10: </a:t>
            </a:r>
            <a:r>
              <a:rPr lang="en-US" sz="1800" i="1" dirty="0">
                <a:effectLst/>
                <a:ea typeface="DengXian" panose="02010600030101010101" pitchFamily="2" charset="-122"/>
                <a:cs typeface="Times New Roman" panose="02020603050405020304" pitchFamily="18" charset="0"/>
              </a:rPr>
              <a:t>C.f. </a:t>
            </a:r>
            <a:r>
              <a:rPr lang="en-US" sz="1800" dirty="0" err="1">
                <a:effectLst/>
                <a:ea typeface="DengXian" panose="02010600030101010101" pitchFamily="2" charset="-122"/>
                <a:cs typeface="Times New Roman" panose="02020603050405020304" pitchFamily="18" charset="0"/>
              </a:rPr>
              <a:t>Berle</a:t>
            </a:r>
            <a:r>
              <a:rPr lang="en-US" sz="1800" dirty="0">
                <a:effectLst/>
                <a:ea typeface="DengXian" panose="02010600030101010101" pitchFamily="2" charset="-122"/>
                <a:cs typeface="Times New Roman" panose="02020603050405020304" pitchFamily="18" charset="0"/>
              </a:rPr>
              <a:t> and Means (1932), who thought that vesting power in the shareholders would ameliorate managerial-shareholder agency costs.</a:t>
            </a:r>
            <a:r>
              <a:rPr lang="en-SG" dirty="0">
                <a:ea typeface="DengXian" panose="02010600030101010101" pitchFamily="2" charset="-122"/>
                <a:cs typeface="Times New Roman" panose="02020603050405020304" pitchFamily="18" charset="0"/>
              </a:rPr>
              <a:t> Is from </a:t>
            </a:r>
            <a:r>
              <a:rPr lang="en-SG" sz="1800" i="0" dirty="0">
                <a:solidFill>
                  <a:srgbClr val="000000"/>
                </a:solidFill>
                <a:effectLst/>
                <a:ea typeface="DengXian" panose="02010600030101010101" pitchFamily="2" charset="-122"/>
                <a:cs typeface="Times New Roman" panose="02020603050405020304" pitchFamily="18" charset="0"/>
              </a:rPr>
              <a:t>“The Modern Corporation and Private Property”, </a:t>
            </a:r>
            <a:r>
              <a:rPr lang="en-SG" sz="1800" dirty="0">
                <a:solidFill>
                  <a:srgbClr val="000000"/>
                </a:solidFill>
                <a:effectLst/>
                <a:ea typeface="DengXian" panose="02010600030101010101" pitchFamily="2" charset="-122"/>
                <a:cs typeface="Times New Roman" panose="02020603050405020304" pitchFamily="18" charset="0"/>
              </a:rPr>
              <a:t>Adolf </a:t>
            </a:r>
            <a:r>
              <a:rPr lang="en-SG" sz="1800" dirty="0" err="1">
                <a:solidFill>
                  <a:srgbClr val="000000"/>
                </a:solidFill>
                <a:effectLst/>
                <a:ea typeface="DengXian" panose="02010600030101010101" pitchFamily="2" charset="-122"/>
                <a:cs typeface="Times New Roman" panose="02020603050405020304" pitchFamily="18" charset="0"/>
              </a:rPr>
              <a:t>Berle</a:t>
            </a:r>
            <a:r>
              <a:rPr lang="en-SG" sz="1800" dirty="0">
                <a:solidFill>
                  <a:srgbClr val="000000"/>
                </a:solidFill>
                <a:effectLst/>
                <a:ea typeface="DengXian" panose="02010600030101010101" pitchFamily="2" charset="-122"/>
                <a:cs typeface="Times New Roman" panose="02020603050405020304" pitchFamily="18" charset="0"/>
              </a:rPr>
              <a:t> and Gardiner Means, (Transaction Publishers, 1932) at 110-111.</a:t>
            </a:r>
            <a:endParaRPr lang="en-SG" dirty="0">
              <a:solidFill>
                <a:srgbClr val="000000"/>
              </a:solidFill>
              <a:ea typeface="DengXian" panose="02010600030101010101" pitchFamily="2" charset="-122"/>
              <a:cs typeface="Times New Roman" panose="02020603050405020304" pitchFamily="18" charset="0"/>
            </a:endParaRPr>
          </a:p>
          <a:p>
            <a:pPr>
              <a:lnSpc>
                <a:spcPct val="107000"/>
              </a:lnSpc>
              <a:spcAft>
                <a:spcPts val="800"/>
              </a:spcAft>
            </a:pPr>
            <a:r>
              <a:rPr lang="en-US" sz="1800" i="1" dirty="0">
                <a:effectLst/>
                <a:ea typeface="DengXian" panose="02010600030101010101" pitchFamily="2" charset="-122"/>
                <a:cs typeface="Times New Roman" panose="02020603050405020304" pitchFamily="18" charset="0"/>
              </a:rPr>
              <a:t>C.f. </a:t>
            </a:r>
            <a:r>
              <a:rPr lang="en-US" sz="1800" dirty="0">
                <a:effectLst/>
                <a:ea typeface="DengXian" panose="02010600030101010101" pitchFamily="2" charset="-122"/>
                <a:cs typeface="Times New Roman" panose="02020603050405020304" pitchFamily="18" charset="0"/>
              </a:rPr>
              <a:t>Blair and Stout (1999). Vesting authority/power in the board of directors ameliorates the incentives for shareholders to “use their power of ownership against each other” is from </a:t>
            </a:r>
            <a:r>
              <a:rPr lang="en-SG" sz="1800" dirty="0">
                <a:effectLst/>
                <a:ea typeface="DengXian" panose="02010600030101010101" pitchFamily="2" charset="-122"/>
                <a:cs typeface="Times New Roman" panose="02020603050405020304" pitchFamily="18" charset="0"/>
              </a:rPr>
              <a:t>Blair, Margaret M. and Stout, Lynn A., “A Team Production Theory of Corporate Law”. Available at SSRN: https://ssrn.com/abstract=425500 or </a:t>
            </a:r>
            <a:r>
              <a:rPr lang="en-SG" sz="1800" u="sng" dirty="0">
                <a:solidFill>
                  <a:srgbClr val="0563C1"/>
                </a:solidFill>
                <a:effectLst/>
                <a:ea typeface="DengXian" panose="02010600030101010101" pitchFamily="2" charset="-122"/>
                <a:cs typeface="Times New Roman" panose="02020603050405020304" pitchFamily="18" charset="0"/>
                <a:hlinkClick r:id="rId2"/>
              </a:rPr>
              <a:t>http://dx.doi.org/10.2139/ssrn.425500 at 274</a:t>
            </a:r>
            <a:r>
              <a:rPr lang="en-SG" sz="1800" dirty="0">
                <a:effectLst/>
                <a:ea typeface="DengXian" panose="02010600030101010101" pitchFamily="2" charset="-122"/>
                <a:cs typeface="Times New Roman" panose="02020603050405020304" pitchFamily="18" charset="0"/>
              </a:rPr>
              <a:t>, footnote 56.</a:t>
            </a:r>
          </a:p>
          <a:p>
            <a:pPr>
              <a:lnSpc>
                <a:spcPct val="107000"/>
              </a:lnSpc>
              <a:spcAft>
                <a:spcPts val="800"/>
              </a:spcAft>
            </a:pPr>
            <a:r>
              <a:rPr lang="en-SG" sz="1800" dirty="0">
                <a:effectLst/>
                <a:ea typeface="DengXian" panose="02010600030101010101" pitchFamily="2" charset="-122"/>
                <a:cs typeface="Times New Roman" panose="02020603050405020304" pitchFamily="18" charset="0"/>
              </a:rPr>
              <a:t>Deck 10 Slide 13: </a:t>
            </a:r>
            <a:r>
              <a:rPr lang="en-US" sz="1800" dirty="0">
                <a:effectLst/>
                <a:ea typeface="DengXian" panose="02010600030101010101" pitchFamily="2" charset="-122"/>
                <a:cs typeface="Times New Roman" panose="02020603050405020304" pitchFamily="18" charset="0"/>
              </a:rPr>
              <a:t>Benefits from separation of ownership and control + the credible delegation of authority to managers (see Alonso and </a:t>
            </a:r>
            <a:r>
              <a:rPr lang="en-US" sz="1800" dirty="0" err="1">
                <a:effectLst/>
                <a:ea typeface="DengXian" panose="02010600030101010101" pitchFamily="2" charset="-122"/>
                <a:cs typeface="Times New Roman" panose="02020603050405020304" pitchFamily="18" charset="0"/>
              </a:rPr>
              <a:t>Matouschek</a:t>
            </a:r>
            <a:r>
              <a:rPr lang="en-US" sz="1800" dirty="0">
                <a:effectLst/>
                <a:ea typeface="DengXian" panose="02010600030101010101" pitchFamily="2" charset="-122"/>
                <a:cs typeface="Times New Roman" panose="02020603050405020304" pitchFamily="18" charset="0"/>
              </a:rPr>
              <a:t> 2007) </a:t>
            </a:r>
            <a:r>
              <a:rPr lang="en-SG" dirty="0">
                <a:ea typeface="DengXian" panose="02010600030101010101" pitchFamily="2" charset="-122"/>
                <a:cs typeface="Times New Roman" panose="02020603050405020304" pitchFamily="18" charset="0"/>
              </a:rPr>
              <a:t>is from “</a:t>
            </a:r>
            <a:r>
              <a:rPr lang="en-SG" sz="1800" dirty="0">
                <a:effectLst/>
                <a:ea typeface="DengXian" panose="02010600030101010101" pitchFamily="2" charset="-122"/>
                <a:cs typeface="Times New Roman" panose="02020603050405020304" pitchFamily="18" charset="0"/>
              </a:rPr>
              <a:t>Relational delegation”, Ricardo Alonso and Niko </a:t>
            </a:r>
            <a:r>
              <a:rPr lang="en-SG" sz="1800" dirty="0" err="1">
                <a:effectLst/>
                <a:ea typeface="DengXian" panose="02010600030101010101" pitchFamily="2" charset="-122"/>
                <a:cs typeface="Times New Roman" panose="02020603050405020304" pitchFamily="18" charset="0"/>
              </a:rPr>
              <a:t>Matouschek</a:t>
            </a:r>
            <a:r>
              <a:rPr lang="en-SG" sz="1800" dirty="0">
                <a:effectLst/>
                <a:ea typeface="DengXian" panose="02010600030101010101" pitchFamily="2" charset="-122"/>
                <a:cs typeface="Times New Roman" panose="02020603050405020304" pitchFamily="18" charset="0"/>
              </a:rPr>
              <a:t>. RAND Journal of Economics, 2007, vol. 38, issue 4, 1070-1089 at 1077-1079.</a:t>
            </a:r>
          </a:p>
          <a:p>
            <a:pPr>
              <a:lnSpc>
                <a:spcPct val="107000"/>
              </a:lnSpc>
              <a:spcAft>
                <a:spcPts val="800"/>
              </a:spcAft>
            </a:pPr>
            <a:r>
              <a:rPr lang="en-SG" sz="1800" dirty="0">
                <a:effectLst/>
                <a:ea typeface="DengXian" panose="02010600030101010101" pitchFamily="2" charset="-122"/>
                <a:cs typeface="Times New Roman" panose="02020603050405020304" pitchFamily="18" charset="0"/>
              </a:rPr>
              <a:t>Deck 10 Slide 25: </a:t>
            </a:r>
            <a:r>
              <a:rPr lang="en-US" sz="1800" dirty="0">
                <a:effectLst/>
                <a:ea typeface="DengXian" panose="02010600030101010101" pitchFamily="2" charset="-122"/>
                <a:cs typeface="Times New Roman" panose="02020603050405020304" pitchFamily="18" charset="0"/>
              </a:rPr>
              <a:t>CLRFC Report 2002</a:t>
            </a:r>
            <a:r>
              <a:rPr lang="en-SG" dirty="0">
                <a:ea typeface="DengXian" panose="02010600030101010101" pitchFamily="2" charset="-122"/>
                <a:cs typeface="Times New Roman" panose="02020603050405020304" pitchFamily="18" charset="0"/>
              </a:rPr>
              <a:t> is from “</a:t>
            </a:r>
            <a:r>
              <a:rPr lang="en-SG" sz="1800" dirty="0">
                <a:effectLst/>
                <a:ea typeface="DengXian" panose="02010600030101010101" pitchFamily="2" charset="-122"/>
                <a:cs typeface="Times New Roman" panose="02020603050405020304" pitchFamily="18" charset="0"/>
              </a:rPr>
              <a:t>REPORT OF THE COMPANY LEGISLATION AND REGULATORY FRAMEWORK COMMITTEE” (OCTOBER 2002) SINGAPORE. Available at: </a:t>
            </a:r>
            <a:r>
              <a:rPr lang="en-SG" sz="1800" u="sng" dirty="0">
                <a:solidFill>
                  <a:srgbClr val="0563C1"/>
                </a:solidFill>
                <a:effectLst/>
                <a:ea typeface="DengXian" panose="02010600030101010101" pitchFamily="2" charset="-122"/>
                <a:cs typeface="Times New Roman" panose="02020603050405020304" pitchFamily="18" charset="0"/>
                <a:hlinkClick r:id="rId3"/>
              </a:rPr>
              <a:t>http://www.commonlii.org/sg/other/SGLRC/report/R14/14.html</a:t>
            </a:r>
            <a:r>
              <a:rPr lang="en-SG" sz="1800" dirty="0">
                <a:effectLst/>
                <a:ea typeface="DengXian" panose="02010600030101010101" pitchFamily="2" charset="-122"/>
                <a:cs typeface="Times New Roman" panose="02020603050405020304" pitchFamily="18" charset="0"/>
              </a:rPr>
              <a:t>.</a:t>
            </a:r>
          </a:p>
          <a:p>
            <a:pPr>
              <a:lnSpc>
                <a:spcPct val="107000"/>
              </a:lnSpc>
              <a:spcAft>
                <a:spcPts val="800"/>
              </a:spcAft>
            </a:pPr>
            <a:r>
              <a:rPr lang="en-SG" sz="1800" dirty="0">
                <a:effectLst/>
                <a:ea typeface="DengXian" panose="02010600030101010101" pitchFamily="2" charset="-122"/>
                <a:cs typeface="Times New Roman" panose="02020603050405020304" pitchFamily="18" charset="0"/>
              </a:rPr>
              <a:t>Deck 10 Slide 26: </a:t>
            </a:r>
            <a:r>
              <a:rPr lang="en-US" sz="1800" dirty="0">
                <a:effectLst/>
                <a:ea typeface="DengXian" panose="02010600030101010101" pitchFamily="2" charset="-122"/>
                <a:cs typeface="Times New Roman" panose="02020603050405020304" pitchFamily="18" charset="0"/>
              </a:rPr>
              <a:t>See also Koh (2004) is from </a:t>
            </a:r>
            <a:r>
              <a:rPr lang="en-SG" sz="1800" dirty="0">
                <a:effectLst/>
                <a:ea typeface="DengXian" panose="02010600030101010101" pitchFamily="2" charset="-122"/>
                <a:cs typeface="Times New Roman" panose="02020603050405020304" pitchFamily="18" charset="0"/>
              </a:rPr>
              <a:t>Koh, Pearlie. 2004. "Business organisations." In Basic Principles of Singapore Business Law, edited by Andrew </a:t>
            </a:r>
            <a:r>
              <a:rPr lang="en-SG" sz="1800" dirty="0" err="1">
                <a:effectLst/>
                <a:ea typeface="DengXian" panose="02010600030101010101" pitchFamily="2" charset="-122"/>
                <a:cs typeface="Times New Roman" panose="02020603050405020304" pitchFamily="18" charset="0"/>
              </a:rPr>
              <a:t>Phang</a:t>
            </a:r>
            <a:r>
              <a:rPr lang="en-SG" sz="1800" dirty="0">
                <a:effectLst/>
                <a:ea typeface="DengXian" panose="02010600030101010101" pitchFamily="2" charset="-122"/>
                <a:cs typeface="Times New Roman" panose="02020603050405020304" pitchFamily="18" charset="0"/>
              </a:rPr>
              <a:t>, 477-498. Singapore: Thomson Learning.</a:t>
            </a:r>
          </a:p>
          <a:p>
            <a:endParaRPr lang="en-SG" dirty="0"/>
          </a:p>
        </p:txBody>
      </p:sp>
      <p:sp>
        <p:nvSpPr>
          <p:cNvPr id="4" name="Slide Number Placeholder 3">
            <a:extLst>
              <a:ext uri="{FF2B5EF4-FFF2-40B4-BE49-F238E27FC236}">
                <a16:creationId xmlns:a16="http://schemas.microsoft.com/office/drawing/2014/main" id="{AAEA841D-F2F1-4E6C-A54E-C4E803BA8FAE}"/>
              </a:ext>
            </a:extLst>
          </p:cNvPr>
          <p:cNvSpPr>
            <a:spLocks noGrp="1"/>
          </p:cNvSpPr>
          <p:nvPr>
            <p:ph type="sldNum" sz="quarter" idx="12"/>
          </p:nvPr>
        </p:nvSpPr>
        <p:spPr/>
        <p:txBody>
          <a:bodyPr/>
          <a:lstStyle/>
          <a:p>
            <a:fld id="{7128DA7F-F6FE-453F-B8BB-1900E7257DA6}" type="slidenum">
              <a:rPr lang="en-US" smtClean="0"/>
              <a:t>53</a:t>
            </a:fld>
            <a:endParaRPr lang="en-US" dirty="0"/>
          </a:p>
        </p:txBody>
      </p:sp>
    </p:spTree>
    <p:extLst>
      <p:ext uri="{BB962C8B-B14F-4D97-AF65-F5344CB8AC3E}">
        <p14:creationId xmlns:p14="http://schemas.microsoft.com/office/powerpoint/2010/main" val="3827153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1" y="2223626"/>
            <a:ext cx="6813098" cy="4097638"/>
          </a:xfrm>
        </p:spPr>
        <p:txBody>
          <a:bodyPr>
            <a:noAutofit/>
          </a:bodyPr>
          <a:lstStyle/>
          <a:p>
            <a:r>
              <a:rPr lang="en-US" dirty="0"/>
              <a:t>Insofar as the rules of attribution (in relation to companies) are concerned, the rules of agency regulated how the company’s agents could bind the company (as legal principal) vis-à-vis third parties.</a:t>
            </a:r>
          </a:p>
          <a:p>
            <a:r>
              <a:rPr lang="en-US" dirty="0"/>
              <a:t>However, all of these agents are contracting on behalf of the company – while they can legally bind the company, they are not </a:t>
            </a:r>
            <a:r>
              <a:rPr lang="en-US" i="1" dirty="0"/>
              <a:t>the company</a:t>
            </a:r>
            <a:r>
              <a:rPr lang="en-US" dirty="0"/>
              <a:t>.</a:t>
            </a:r>
          </a:p>
          <a:p>
            <a:r>
              <a:rPr lang="en-US" dirty="0"/>
              <a:t>The question is then: </a:t>
            </a:r>
            <a:r>
              <a:rPr lang="en-US" i="1" dirty="0"/>
              <a:t>Who</a:t>
            </a:r>
            <a:r>
              <a:rPr lang="en-US" dirty="0"/>
              <a:t> is the company?</a:t>
            </a:r>
          </a:p>
          <a:p>
            <a:pPr lvl="1"/>
            <a:r>
              <a:rPr lang="en-US" sz="1800" dirty="0"/>
              <a:t>The primary rules of attribution determine that the acts of the decision-making </a:t>
            </a:r>
            <a:r>
              <a:rPr lang="en-US" sz="1800" i="1" dirty="0"/>
              <a:t>organs</a:t>
            </a:r>
            <a:r>
              <a:rPr lang="en-US" sz="1800" dirty="0"/>
              <a:t> are attributable to that of the </a:t>
            </a:r>
            <a:r>
              <a:rPr lang="en-US" sz="1800" i="1" dirty="0"/>
              <a:t>company itself</a:t>
            </a:r>
            <a:r>
              <a:rPr lang="en-US" sz="1800" dirty="0"/>
              <a:t>.</a:t>
            </a:r>
          </a:p>
          <a:p>
            <a:pPr lvl="1"/>
            <a:r>
              <a:rPr lang="en-US" sz="1800" dirty="0"/>
              <a:t>There are two decision-making organs in a given company:</a:t>
            </a:r>
          </a:p>
          <a:p>
            <a:pPr marL="972885" lvl="2" indent="-342900">
              <a:buFont typeface="+mj-lt"/>
              <a:buAutoNum type="arabicPeriod"/>
            </a:pPr>
            <a:r>
              <a:rPr lang="en-US" sz="1800" dirty="0"/>
              <a:t>The </a:t>
            </a:r>
            <a:r>
              <a:rPr lang="en-US" sz="1800" b="1" i="1" dirty="0"/>
              <a:t>Board of Directors</a:t>
            </a:r>
          </a:p>
          <a:p>
            <a:pPr marL="972885" lvl="2" indent="-342900">
              <a:buFont typeface="+mj-lt"/>
              <a:buAutoNum type="arabicPeriod"/>
            </a:pPr>
            <a:r>
              <a:rPr lang="en-US" sz="1800" dirty="0"/>
              <a:t>The </a:t>
            </a:r>
            <a:r>
              <a:rPr lang="en-US" sz="1800" b="1" i="1" dirty="0"/>
              <a:t>Members acting at General Meeting</a:t>
            </a:r>
            <a:r>
              <a:rPr lang="en-US" sz="1800" dirty="0"/>
              <a:t> (and occasionally, elsewhere)</a:t>
            </a:r>
            <a:endParaRPr lang="en-US" sz="16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a:t>
            </a:fld>
            <a:endParaRPr lang="en-US" dirty="0"/>
          </a:p>
        </p:txBody>
      </p:sp>
      <p:graphicFrame>
        <p:nvGraphicFramePr>
          <p:cNvPr id="5" name="Diagram 4">
            <a:extLst>
              <a:ext uri="{FF2B5EF4-FFF2-40B4-BE49-F238E27FC236}">
                <a16:creationId xmlns:a16="http://schemas.microsoft.com/office/drawing/2014/main" id="{04CF4BAC-740D-490A-BA34-D40D5C5F3B11}"/>
              </a:ext>
            </a:extLst>
          </p:cNvPr>
          <p:cNvGraphicFramePr/>
          <p:nvPr>
            <p:extLst>
              <p:ext uri="{D42A27DB-BD31-4B8C-83A1-F6EECF244321}">
                <p14:modId xmlns:p14="http://schemas.microsoft.com/office/powerpoint/2010/main" val="2975671625"/>
              </p:ext>
            </p:extLst>
          </p:nvPr>
        </p:nvGraphicFramePr>
        <p:xfrm>
          <a:off x="7716643" y="1583616"/>
          <a:ext cx="4071551" cy="49175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41721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dirty="0"/>
              <a:t>Why two organs? Why not one?</a:t>
            </a:r>
          </a:p>
          <a:p>
            <a:pPr lvl="1"/>
            <a:r>
              <a:rPr lang="en-US" sz="1800" b="1" i="1" dirty="0"/>
              <a:t>Benefits</a:t>
            </a:r>
            <a:r>
              <a:rPr lang="en-US" sz="1800" dirty="0"/>
              <a:t> arising from the </a:t>
            </a:r>
            <a:r>
              <a:rPr lang="en-US" sz="1800" b="1" i="1" dirty="0"/>
              <a:t>separation of ownership and control</a:t>
            </a:r>
            <a:r>
              <a:rPr lang="en-US" sz="1800" dirty="0"/>
              <a:t>. See Slide Deck 2.</a:t>
            </a:r>
          </a:p>
          <a:p>
            <a:r>
              <a:rPr lang="en-US" dirty="0"/>
              <a:t>How is decision-making power allocated amongst the two decision-making organs of the company?</a:t>
            </a:r>
          </a:p>
          <a:p>
            <a:pPr lvl="1"/>
            <a:r>
              <a:rPr lang="en-US" sz="1800" i="1" dirty="0"/>
              <a:t>Via</a:t>
            </a:r>
            <a:r>
              <a:rPr lang="en-US" sz="1800" dirty="0"/>
              <a:t> the (1) Company’s Constitution and (2) The Companies Act.</a:t>
            </a:r>
          </a:p>
          <a:p>
            <a:r>
              <a:rPr lang="en-US" dirty="0"/>
              <a:t>Recall Slide Decks 8 and 9. In that topic (Corporate Constitution and Membership), we discussed how (1) (i.e. the company’s constitution) was a statutory contract that bound members and the company </a:t>
            </a:r>
            <a:r>
              <a:rPr lang="en-US" i="1" dirty="0"/>
              <a:t>inter se</a:t>
            </a:r>
            <a:r>
              <a:rPr lang="en-US" dirty="0"/>
              <a:t> (s 39(1) CA).</a:t>
            </a:r>
          </a:p>
          <a:p>
            <a:pPr lvl="1"/>
            <a:r>
              <a:rPr lang="en-US" sz="1800" dirty="0"/>
              <a:t>Thus, the primary justification for the existence of rules regulating the company’s constitution stemmed from its </a:t>
            </a:r>
            <a:r>
              <a:rPr lang="en-US" sz="1800" b="1" i="1" dirty="0"/>
              <a:t>contractarian</a:t>
            </a:r>
            <a:r>
              <a:rPr lang="en-US" sz="1800" dirty="0"/>
              <a:t> nature.</a:t>
            </a:r>
          </a:p>
          <a:p>
            <a:pPr lvl="2"/>
            <a:r>
              <a:rPr lang="en-US" sz="1600" dirty="0"/>
              <a:t>Facilitating contracting via the provision of default rules</a:t>
            </a:r>
          </a:p>
          <a:p>
            <a:pPr lvl="2"/>
            <a:r>
              <a:rPr lang="en-US" sz="1600" dirty="0"/>
              <a:t>Addressing contracting problems (e.g. the exploitation of the minority shareholders by majority shareholders) that arose in this “special” multilateral contract between “insiders” of the company.</a:t>
            </a:r>
          </a:p>
          <a:p>
            <a:pPr lvl="1"/>
            <a:r>
              <a:rPr lang="en-US" sz="1800" dirty="0"/>
              <a:t>In the previous topic, we examined how the law addressed some of these problems (e.g. by imposing duties at common law on majority shareholders insofar as consti amendments were concerned).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a:t>
            </a:fld>
            <a:endParaRPr lang="en-US" dirty="0"/>
          </a:p>
        </p:txBody>
      </p:sp>
    </p:spTree>
    <p:extLst>
      <p:ext uri="{BB962C8B-B14F-4D97-AF65-F5344CB8AC3E}">
        <p14:creationId xmlns:p14="http://schemas.microsoft.com/office/powerpoint/2010/main" val="24761695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Similarly, the allocation of decision-making power in companies today is largely seen as a </a:t>
            </a:r>
            <a:r>
              <a:rPr lang="en-US" sz="2000" i="1" dirty="0"/>
              <a:t>contractarian</a:t>
            </a:r>
            <a:r>
              <a:rPr lang="en-US" sz="2000" dirty="0"/>
              <a:t> problem.</a:t>
            </a:r>
          </a:p>
          <a:p>
            <a:r>
              <a:rPr lang="en-US" sz="2000" dirty="0"/>
              <a:t>Thus, insofar as the division of powers is concerned, the law (again) seeks to facilitate contracting/address contracting problems by specifying rules as to (1) the </a:t>
            </a:r>
            <a:r>
              <a:rPr lang="en-US" sz="2000" i="1" dirty="0"/>
              <a:t>types</a:t>
            </a:r>
            <a:r>
              <a:rPr lang="en-US" sz="2000" dirty="0"/>
              <a:t> of decisions that each organ is able to make and (2) </a:t>
            </a:r>
            <a:r>
              <a:rPr lang="en-US" sz="2000" i="1" dirty="0"/>
              <a:t>how</a:t>
            </a:r>
            <a:r>
              <a:rPr lang="en-US" sz="2000" dirty="0"/>
              <a:t> they can make them.</a:t>
            </a:r>
          </a:p>
          <a:p>
            <a:pPr lvl="1"/>
            <a:r>
              <a:rPr lang="en-US" sz="1800" b="1" dirty="0"/>
              <a:t>Division of Powers:</a:t>
            </a:r>
            <a:r>
              <a:rPr lang="en-US" sz="1800" dirty="0"/>
              <a:t> Should “insiders” of the firm get to decide </a:t>
            </a:r>
            <a:r>
              <a:rPr lang="en-US" sz="1800" i="1" dirty="0"/>
              <a:t>who</a:t>
            </a:r>
            <a:r>
              <a:rPr lang="en-US" sz="1800" dirty="0"/>
              <a:t> can make </a:t>
            </a:r>
            <a:r>
              <a:rPr lang="en-US" sz="1800" i="1" dirty="0"/>
              <a:t>what types </a:t>
            </a:r>
            <a:r>
              <a:rPr lang="en-US" sz="1800" dirty="0"/>
              <a:t>of decisions (i.e. should the law prescribe a default rule)? Or should the law prescribe this as a mandatory rule?</a:t>
            </a:r>
          </a:p>
          <a:p>
            <a:pPr lvl="1"/>
            <a:r>
              <a:rPr lang="en-US" sz="1800" b="1" dirty="0"/>
              <a:t>Mechanisms of Organ Decision-Making: </a:t>
            </a:r>
            <a:r>
              <a:rPr lang="en-US" sz="1800" dirty="0"/>
              <a:t>What happens when there is a procedural defect in the decision-making process? How should the law intervene?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a:t>
            </a:fld>
            <a:endParaRPr lang="en-US" dirty="0"/>
          </a:p>
        </p:txBody>
      </p:sp>
    </p:spTree>
    <p:extLst>
      <p:ext uri="{BB962C8B-B14F-4D97-AF65-F5344CB8AC3E}">
        <p14:creationId xmlns:p14="http://schemas.microsoft.com/office/powerpoint/2010/main" val="3641736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id="{3A481CDC-FE35-4C0B-875D-10C9BD0659A2}"/>
              </a:ext>
            </a:extLst>
          </p:cNvPr>
          <p:cNvSpPr/>
          <p:nvPr/>
        </p:nvSpPr>
        <p:spPr>
          <a:xfrm>
            <a:off x="8419389" y="3311047"/>
            <a:ext cx="2451100" cy="1727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7E36EB02-5861-4DA6-AF96-022BDCCF3BEA}"/>
              </a:ext>
            </a:extLst>
          </p:cNvPr>
          <p:cNvSpPr/>
          <p:nvPr/>
        </p:nvSpPr>
        <p:spPr>
          <a:xfrm>
            <a:off x="5352339" y="3311047"/>
            <a:ext cx="2451100" cy="1727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E51E2F5-B00E-4505-BC2A-71D83FCD3714}"/>
              </a:ext>
            </a:extLst>
          </p:cNvPr>
          <p:cNvSpPr>
            <a:spLocks noGrp="1"/>
          </p:cNvSpPr>
          <p:nvPr>
            <p:ph type="title"/>
          </p:nvPr>
        </p:nvSpPr>
        <p:spPr/>
        <p:txBody>
          <a:bodyPr/>
          <a:lstStyle/>
          <a:p>
            <a:r>
              <a:rPr lang="en-US" dirty="0"/>
              <a:t>Introduction and theoretical background</a:t>
            </a:r>
          </a:p>
        </p:txBody>
      </p:sp>
      <p:sp>
        <p:nvSpPr>
          <p:cNvPr id="4" name="Slide Number Placeholder 3">
            <a:extLst>
              <a:ext uri="{FF2B5EF4-FFF2-40B4-BE49-F238E27FC236}">
                <a16:creationId xmlns:a16="http://schemas.microsoft.com/office/drawing/2014/main" id="{2807272C-F893-475F-9798-7AFFF9FB6854}"/>
              </a:ext>
            </a:extLst>
          </p:cNvPr>
          <p:cNvSpPr>
            <a:spLocks noGrp="1"/>
          </p:cNvSpPr>
          <p:nvPr>
            <p:ph type="sldNum" sz="quarter" idx="12"/>
          </p:nvPr>
        </p:nvSpPr>
        <p:spPr/>
        <p:txBody>
          <a:bodyPr/>
          <a:lstStyle/>
          <a:p>
            <a:fld id="{7128DA7F-F6FE-453F-B8BB-1900E7257DA6}" type="slidenum">
              <a:rPr lang="en-US" smtClean="0"/>
              <a:t>9</a:t>
            </a:fld>
            <a:endParaRPr lang="en-US" dirty="0"/>
          </a:p>
        </p:txBody>
      </p:sp>
      <p:cxnSp>
        <p:nvCxnSpPr>
          <p:cNvPr id="6" name="Straight Arrow Connector 5">
            <a:extLst>
              <a:ext uri="{FF2B5EF4-FFF2-40B4-BE49-F238E27FC236}">
                <a16:creationId xmlns:a16="http://schemas.microsoft.com/office/drawing/2014/main" id="{560501C9-AF76-4CB4-BB12-36708FAA0905}"/>
              </a:ext>
            </a:extLst>
          </p:cNvPr>
          <p:cNvCxnSpPr>
            <a:cxnSpLocks/>
          </p:cNvCxnSpPr>
          <p:nvPr/>
        </p:nvCxnSpPr>
        <p:spPr>
          <a:xfrm>
            <a:off x="4689821" y="4606448"/>
            <a:ext cx="67987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C691403-CA50-42EE-8EA8-3703B000D02C}"/>
              </a:ext>
            </a:extLst>
          </p:cNvPr>
          <p:cNvSpPr/>
          <p:nvPr/>
        </p:nvSpPr>
        <p:spPr>
          <a:xfrm>
            <a:off x="5777789"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9B92E295-F734-4611-8923-C838B151D0DD}"/>
              </a:ext>
            </a:extLst>
          </p:cNvPr>
          <p:cNvSpPr/>
          <p:nvPr/>
        </p:nvSpPr>
        <p:spPr>
          <a:xfrm>
            <a:off x="6848824"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B299EC7E-4C26-4194-AD53-AE4A4476974B}"/>
              </a:ext>
            </a:extLst>
          </p:cNvPr>
          <p:cNvSpPr/>
          <p:nvPr/>
        </p:nvSpPr>
        <p:spPr>
          <a:xfrm>
            <a:off x="6311189" y="3742847"/>
            <a:ext cx="533400" cy="5291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9CE0EA6-885D-43D1-B0A3-871FA610DAEA}"/>
              </a:ext>
            </a:extLst>
          </p:cNvPr>
          <p:cNvSpPr/>
          <p:nvPr/>
        </p:nvSpPr>
        <p:spPr>
          <a:xfrm>
            <a:off x="8842722"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17BDB4E-7594-48E8-9ABE-9E50A4DC6507}"/>
              </a:ext>
            </a:extLst>
          </p:cNvPr>
          <p:cNvSpPr/>
          <p:nvPr/>
        </p:nvSpPr>
        <p:spPr>
          <a:xfrm>
            <a:off x="9913757"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C88DB0C-7DBC-4592-8AF3-7C0945DE5179}"/>
              </a:ext>
            </a:extLst>
          </p:cNvPr>
          <p:cNvSpPr/>
          <p:nvPr/>
        </p:nvSpPr>
        <p:spPr>
          <a:xfrm>
            <a:off x="9376122" y="3742847"/>
            <a:ext cx="533400" cy="5291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Connector 15">
            <a:extLst>
              <a:ext uri="{FF2B5EF4-FFF2-40B4-BE49-F238E27FC236}">
                <a16:creationId xmlns:a16="http://schemas.microsoft.com/office/drawing/2014/main" id="{BB723AE7-F724-4E21-99F5-B2D98D56C5CF}"/>
              </a:ext>
            </a:extLst>
          </p:cNvPr>
          <p:cNvCxnSpPr/>
          <p:nvPr/>
        </p:nvCxnSpPr>
        <p:spPr>
          <a:xfrm>
            <a:off x="6577889" y="4559881"/>
            <a:ext cx="0" cy="846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BFAB8DB-7C1C-4A1C-A564-50B61B647F17}"/>
              </a:ext>
            </a:extLst>
          </p:cNvPr>
          <p:cNvCxnSpPr/>
          <p:nvPr/>
        </p:nvCxnSpPr>
        <p:spPr>
          <a:xfrm>
            <a:off x="9642823" y="4559881"/>
            <a:ext cx="0" cy="84667"/>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BC7631BF-9BB0-41DD-902C-B6294BB35166}"/>
              </a:ext>
            </a:extLst>
          </p:cNvPr>
          <p:cNvSpPr txBox="1"/>
          <p:nvPr/>
        </p:nvSpPr>
        <p:spPr>
          <a:xfrm>
            <a:off x="5664337" y="2910481"/>
            <a:ext cx="1827103" cy="369332"/>
          </a:xfrm>
          <a:prstGeom prst="rect">
            <a:avLst/>
          </a:prstGeom>
          <a:noFill/>
        </p:spPr>
        <p:txBody>
          <a:bodyPr wrap="none" rtlCol="0">
            <a:spAutoFit/>
          </a:bodyPr>
          <a:lstStyle/>
          <a:p>
            <a:r>
              <a:rPr lang="en-US" dirty="0"/>
              <a:t>Ex Ante Contract</a:t>
            </a:r>
          </a:p>
        </p:txBody>
      </p:sp>
      <p:sp>
        <p:nvSpPr>
          <p:cNvPr id="19" name="TextBox 18">
            <a:extLst>
              <a:ext uri="{FF2B5EF4-FFF2-40B4-BE49-F238E27FC236}">
                <a16:creationId xmlns:a16="http://schemas.microsoft.com/office/drawing/2014/main" id="{2AD64CB7-3CCE-41DB-AD67-F1DD63D21D83}"/>
              </a:ext>
            </a:extLst>
          </p:cNvPr>
          <p:cNvSpPr txBox="1"/>
          <p:nvPr/>
        </p:nvSpPr>
        <p:spPr>
          <a:xfrm>
            <a:off x="8299217" y="2587315"/>
            <a:ext cx="3381685" cy="646331"/>
          </a:xfrm>
          <a:prstGeom prst="rect">
            <a:avLst/>
          </a:prstGeom>
          <a:noFill/>
        </p:spPr>
        <p:txBody>
          <a:bodyPr wrap="square" rtlCol="0">
            <a:spAutoFit/>
          </a:bodyPr>
          <a:lstStyle/>
          <a:p>
            <a:r>
              <a:rPr lang="en-US" dirty="0"/>
              <a:t>Ex Post “Gap Filling” </a:t>
            </a:r>
            <a:r>
              <a:rPr lang="en-US" b="1" i="1" dirty="0"/>
              <a:t>via</a:t>
            </a:r>
            <a:r>
              <a:rPr lang="en-US" b="1" dirty="0"/>
              <a:t> allocation of decision rights</a:t>
            </a:r>
          </a:p>
        </p:txBody>
      </p:sp>
      <p:sp>
        <p:nvSpPr>
          <p:cNvPr id="20" name="TextBox 19">
            <a:extLst>
              <a:ext uri="{FF2B5EF4-FFF2-40B4-BE49-F238E27FC236}">
                <a16:creationId xmlns:a16="http://schemas.microsoft.com/office/drawing/2014/main" id="{639EF525-9AA9-4642-8EF8-AE49F157B6A1}"/>
              </a:ext>
            </a:extLst>
          </p:cNvPr>
          <p:cNvSpPr txBox="1"/>
          <p:nvPr/>
        </p:nvSpPr>
        <p:spPr>
          <a:xfrm>
            <a:off x="11450383" y="4392150"/>
            <a:ext cx="601447" cy="369332"/>
          </a:xfrm>
          <a:prstGeom prst="rect">
            <a:avLst/>
          </a:prstGeom>
          <a:noFill/>
        </p:spPr>
        <p:txBody>
          <a:bodyPr wrap="none" rtlCol="0">
            <a:spAutoFit/>
          </a:bodyPr>
          <a:lstStyle/>
          <a:p>
            <a:r>
              <a:rPr lang="en-US" dirty="0"/>
              <a:t>time</a:t>
            </a:r>
          </a:p>
        </p:txBody>
      </p:sp>
      <p:sp>
        <p:nvSpPr>
          <p:cNvPr id="21" name="TextBox 20">
            <a:extLst>
              <a:ext uri="{FF2B5EF4-FFF2-40B4-BE49-F238E27FC236}">
                <a16:creationId xmlns:a16="http://schemas.microsoft.com/office/drawing/2014/main" id="{DAD84C6E-18DD-4691-A17F-B63DA81F427B}"/>
              </a:ext>
            </a:extLst>
          </p:cNvPr>
          <p:cNvSpPr txBox="1"/>
          <p:nvPr/>
        </p:nvSpPr>
        <p:spPr>
          <a:xfrm>
            <a:off x="6427847" y="4610683"/>
            <a:ext cx="300082" cy="369332"/>
          </a:xfrm>
          <a:prstGeom prst="rect">
            <a:avLst/>
          </a:prstGeom>
          <a:noFill/>
        </p:spPr>
        <p:txBody>
          <a:bodyPr wrap="none" rtlCol="0">
            <a:spAutoFit/>
          </a:bodyPr>
          <a:lstStyle/>
          <a:p>
            <a:r>
              <a:rPr lang="en-US" dirty="0"/>
              <a:t>0</a:t>
            </a:r>
          </a:p>
        </p:txBody>
      </p:sp>
      <p:sp>
        <p:nvSpPr>
          <p:cNvPr id="22" name="TextBox 21">
            <a:extLst>
              <a:ext uri="{FF2B5EF4-FFF2-40B4-BE49-F238E27FC236}">
                <a16:creationId xmlns:a16="http://schemas.microsoft.com/office/drawing/2014/main" id="{919A4DB3-224F-4549-AB31-89061FE47D23}"/>
              </a:ext>
            </a:extLst>
          </p:cNvPr>
          <p:cNvSpPr txBox="1"/>
          <p:nvPr/>
        </p:nvSpPr>
        <p:spPr>
          <a:xfrm>
            <a:off x="9492780" y="4610683"/>
            <a:ext cx="300082" cy="369332"/>
          </a:xfrm>
          <a:prstGeom prst="rect">
            <a:avLst/>
          </a:prstGeom>
          <a:noFill/>
        </p:spPr>
        <p:txBody>
          <a:bodyPr wrap="none" rtlCol="0">
            <a:spAutoFit/>
          </a:bodyPr>
          <a:lstStyle/>
          <a:p>
            <a:r>
              <a:rPr lang="en-US" dirty="0"/>
              <a:t>1</a:t>
            </a:r>
          </a:p>
        </p:txBody>
      </p:sp>
      <p:cxnSp>
        <p:nvCxnSpPr>
          <p:cNvPr id="25" name="Straight Connector 24">
            <a:extLst>
              <a:ext uri="{FF2B5EF4-FFF2-40B4-BE49-F238E27FC236}">
                <a16:creationId xmlns:a16="http://schemas.microsoft.com/office/drawing/2014/main" id="{2FD1D366-9146-44F8-8BCC-30DED433CA1E}"/>
              </a:ext>
            </a:extLst>
          </p:cNvPr>
          <p:cNvCxnSpPr/>
          <p:nvPr/>
        </p:nvCxnSpPr>
        <p:spPr>
          <a:xfrm>
            <a:off x="4689821" y="4568349"/>
            <a:ext cx="0" cy="84667"/>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 name="Content Placeholder 2">
                <a:extLst>
                  <a:ext uri="{FF2B5EF4-FFF2-40B4-BE49-F238E27FC236}">
                    <a16:creationId xmlns:a16="http://schemas.microsoft.com/office/drawing/2014/main" id="{69A1CC55-044F-46D3-86AB-BE82BBB4CCC4}"/>
                  </a:ext>
                </a:extLst>
              </p:cNvPr>
              <p:cNvSpPr txBox="1">
                <a:spLocks/>
              </p:cNvSpPr>
              <p:nvPr/>
            </p:nvSpPr>
            <p:spPr>
              <a:xfrm>
                <a:off x="581193" y="2333048"/>
                <a:ext cx="4121086" cy="3872178"/>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1600" dirty="0"/>
                  <a:t>Again recall this familiar diagram (See Corp Constitution and Membership I, Slide 8)</a:t>
                </a:r>
              </a:p>
              <a:p>
                <a:r>
                  <a:rPr lang="en-US" sz="1600" dirty="0"/>
                  <a:t>At </a:t>
                </a:r>
                <a14:m>
                  <m:oMath xmlns:m="http://schemas.openxmlformats.org/officeDocument/2006/math">
                    <m:r>
                      <a:rPr lang="en-US" sz="1600" i="1" dirty="0" smtClean="0">
                        <a:latin typeface="Cambria Math" panose="02040503050406030204" pitchFamily="18" charset="0"/>
                      </a:rPr>
                      <m:t>𝑡</m:t>
                    </m:r>
                    <m:r>
                      <a:rPr lang="en-US" sz="1600" i="1" dirty="0" smtClean="0">
                        <a:latin typeface="Cambria Math" panose="02040503050406030204" pitchFamily="18" charset="0"/>
                      </a:rPr>
                      <m:t>=0</m:t>
                    </m:r>
                  </m:oMath>
                </a14:m>
                <a:r>
                  <a:rPr lang="en-US" sz="1600" dirty="0"/>
                  <a:t>, “insiders” of a company enter into a contract that defines their respective rights and duties. </a:t>
                </a:r>
              </a:p>
              <a:p>
                <a:r>
                  <a:rPr lang="en-US" sz="1600" dirty="0"/>
                  <a:t>At </a:t>
                </a:r>
                <a14:m>
                  <m:oMath xmlns:m="http://schemas.openxmlformats.org/officeDocument/2006/math">
                    <m:r>
                      <a:rPr lang="en-US" sz="1600" i="1" dirty="0" smtClean="0">
                        <a:latin typeface="Cambria Math" panose="02040503050406030204" pitchFamily="18" charset="0"/>
                      </a:rPr>
                      <m:t>𝑡</m:t>
                    </m:r>
                    <m:r>
                      <a:rPr lang="en-US" sz="1600" i="1" dirty="0" smtClean="0">
                        <a:latin typeface="Cambria Math" panose="02040503050406030204" pitchFamily="18" charset="0"/>
                      </a:rPr>
                      <m:t>=1</m:t>
                    </m:r>
                  </m:oMath>
                </a14:m>
                <a:r>
                  <a:rPr lang="en-US" sz="1600" dirty="0"/>
                  <a:t>, unforeseen contingencies/circumstances may arise. This is often addressed at </a:t>
                </a:r>
                <a14:m>
                  <m:oMath xmlns:m="http://schemas.openxmlformats.org/officeDocument/2006/math">
                    <m:r>
                      <a:rPr lang="en-US" sz="1600" i="1" dirty="0">
                        <a:latin typeface="Cambria Math" panose="02040503050406030204" pitchFamily="18" charset="0"/>
                      </a:rPr>
                      <m:t>𝑡</m:t>
                    </m:r>
                    <m:r>
                      <a:rPr lang="en-US" sz="1600" i="1" dirty="0">
                        <a:latin typeface="Cambria Math" panose="02040503050406030204" pitchFamily="18" charset="0"/>
                      </a:rPr>
                      <m:t>=0</m:t>
                    </m:r>
                  </m:oMath>
                </a14:m>
                <a:r>
                  <a:rPr lang="en-US" sz="1600" dirty="0"/>
                  <a:t> </a:t>
                </a:r>
                <a:r>
                  <a:rPr lang="en-US" sz="1600" b="1" dirty="0"/>
                  <a:t>by allocating certain </a:t>
                </a:r>
                <a:r>
                  <a:rPr lang="en-US" sz="1600" b="1" i="1" dirty="0"/>
                  <a:t>decision rights</a:t>
                </a:r>
                <a:r>
                  <a:rPr lang="en-US" sz="1600" i="1" dirty="0"/>
                  <a:t> </a:t>
                </a:r>
                <a:r>
                  <a:rPr lang="en-US" sz="1600" dirty="0"/>
                  <a:t>(e.g. power to take out loans on behalf of the company) to organs (like the board) of the company in the corporate constitution itself. </a:t>
                </a:r>
              </a:p>
              <a:p>
                <a:r>
                  <a:rPr lang="en-US" sz="1600" dirty="0"/>
                  <a:t>What if one organ (e.g. the members at GM) is unhappy with the </a:t>
                </a:r>
                <a:r>
                  <a:rPr lang="en-US" sz="1600" i="1" dirty="0"/>
                  <a:t>ex-post</a:t>
                </a:r>
                <a:r>
                  <a:rPr lang="en-US" sz="1600" dirty="0"/>
                  <a:t> decisions (or lack of decisions) made by the other organ (e.g. the board of directors)?</a:t>
                </a:r>
              </a:p>
            </p:txBody>
          </p:sp>
        </mc:Choice>
        <mc:Fallback xmlns="">
          <p:sp>
            <p:nvSpPr>
              <p:cNvPr id="23" name="Content Placeholder 2">
                <a:extLst>
                  <a:ext uri="{FF2B5EF4-FFF2-40B4-BE49-F238E27FC236}">
                    <a16:creationId xmlns:a16="http://schemas.microsoft.com/office/drawing/2014/main" id="{69A1CC55-044F-46D3-86AB-BE82BBB4CCC4}"/>
                  </a:ext>
                </a:extLst>
              </p:cNvPr>
              <p:cNvSpPr txBox="1">
                <a:spLocks noRot="1" noChangeAspect="1" noMove="1" noResize="1" noEditPoints="1" noAdjustHandles="1" noChangeArrowheads="1" noChangeShapeType="1" noTextEdit="1"/>
              </p:cNvSpPr>
              <p:nvPr/>
            </p:nvSpPr>
            <p:spPr>
              <a:xfrm>
                <a:off x="581193" y="2333048"/>
                <a:ext cx="4121086" cy="3872178"/>
              </a:xfrm>
              <a:prstGeom prst="rect">
                <a:avLst/>
              </a:prstGeom>
              <a:blipFill>
                <a:blip r:embed="rId3"/>
                <a:stretch>
                  <a:fillRect l="-296" t="-6929" r="-1479" b="-8504"/>
                </a:stretch>
              </a:blipFill>
            </p:spPr>
            <p:txBody>
              <a:bodyPr/>
              <a:lstStyle/>
              <a:p>
                <a:r>
                  <a:rPr lang="en-GB">
                    <a:noFill/>
                  </a:rPr>
                  <a:t> </a:t>
                </a:r>
              </a:p>
            </p:txBody>
          </p:sp>
        </mc:Fallback>
      </mc:AlternateContent>
      <p:sp>
        <p:nvSpPr>
          <p:cNvPr id="24" name="Rectangle 23">
            <a:extLst>
              <a:ext uri="{FF2B5EF4-FFF2-40B4-BE49-F238E27FC236}">
                <a16:creationId xmlns:a16="http://schemas.microsoft.com/office/drawing/2014/main" id="{69D742F5-3E5E-4CDA-B4CA-1E4464774007}"/>
              </a:ext>
            </a:extLst>
          </p:cNvPr>
          <p:cNvSpPr/>
          <p:nvPr/>
        </p:nvSpPr>
        <p:spPr>
          <a:xfrm>
            <a:off x="5396153" y="2151914"/>
            <a:ext cx="2363469" cy="742950"/>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b="1" u="sng" dirty="0"/>
              <a:t>Corporate Constitution</a:t>
            </a:r>
          </a:p>
          <a:p>
            <a:pPr algn="ctr"/>
            <a:endParaRPr lang="en-US" b="1" u="sng" dirty="0"/>
          </a:p>
        </p:txBody>
      </p:sp>
      <p:sp>
        <p:nvSpPr>
          <p:cNvPr id="26" name="Rectangle 25">
            <a:extLst>
              <a:ext uri="{FF2B5EF4-FFF2-40B4-BE49-F238E27FC236}">
                <a16:creationId xmlns:a16="http://schemas.microsoft.com/office/drawing/2014/main" id="{C95F0401-DA0B-43D1-B001-C075129AF2E3}"/>
              </a:ext>
            </a:extLst>
          </p:cNvPr>
          <p:cNvSpPr/>
          <p:nvPr/>
        </p:nvSpPr>
        <p:spPr>
          <a:xfrm>
            <a:off x="5145113" y="1965725"/>
            <a:ext cx="2865551" cy="4612578"/>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8037115"/>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8976</TotalTime>
  <Words>8382</Words>
  <Application>Microsoft Office PowerPoint</Application>
  <PresentationFormat>Widescreen</PresentationFormat>
  <Paragraphs>378</Paragraphs>
  <Slides>53</Slides>
  <Notes>52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53</vt:i4>
      </vt:variant>
    </vt:vector>
  </HeadingPairs>
  <TitlesOfParts>
    <vt:vector size="59" baseType="lpstr">
      <vt:lpstr>DengXian</vt:lpstr>
      <vt:lpstr>Calibri</vt:lpstr>
      <vt:lpstr>Cambria Math</vt:lpstr>
      <vt:lpstr>Gill Sans MT</vt:lpstr>
      <vt:lpstr>Wingdings 2</vt:lpstr>
      <vt:lpstr>Dividend</vt:lpstr>
      <vt:lpstr>Company Law (LC2008C) 9. Corporate organs and decision-making</vt:lpstr>
      <vt:lpstr>Corporate constitution and membership</vt:lpstr>
      <vt:lpstr>Corporate constitution and membership</vt:lpstr>
      <vt:lpstr>Introduction and theoretical background</vt:lpstr>
      <vt:lpstr>Introduction and theoretical background</vt:lpstr>
      <vt:lpstr>Introduction and theoretical background</vt:lpstr>
      <vt:lpstr>Introduction and theoretical background</vt:lpstr>
      <vt:lpstr>Introduction and theoretical background</vt:lpstr>
      <vt:lpstr>Introduction and theoretical background</vt:lpstr>
      <vt:lpstr>Introduction and theoretical background</vt:lpstr>
      <vt:lpstr>Introduction and theoretical background</vt:lpstr>
      <vt:lpstr>Division of powers between the organs: general principles</vt:lpstr>
      <vt:lpstr>Division of powers between the organs: general principles</vt:lpstr>
      <vt:lpstr>Division of powers between the organs: general principles</vt:lpstr>
      <vt:lpstr>Division of powers between the organs: general principles</vt:lpstr>
      <vt:lpstr>Division of powers between the organs: general principles</vt:lpstr>
      <vt:lpstr>Division of powers between the organs: general principles</vt:lpstr>
      <vt:lpstr>Division of powers between the organs: general principles</vt:lpstr>
      <vt:lpstr>Division of powers between the organs: general principles</vt:lpstr>
      <vt:lpstr>Division of powers between the organs: general principles</vt:lpstr>
      <vt:lpstr>Division of powers between the organs: general principles</vt:lpstr>
      <vt:lpstr>Division of powers between the organs: general principles</vt:lpstr>
      <vt:lpstr>Division of powers between the organs: general principles</vt:lpstr>
      <vt:lpstr>Division of powers between the organs: general principles</vt:lpstr>
      <vt:lpstr>Division of powers between the organs: general principles</vt:lpstr>
      <vt:lpstr>Division of powers between the organs: general principles</vt:lpstr>
      <vt:lpstr>Division of powers between the organs: general principles</vt:lpstr>
      <vt:lpstr>Division of powers between the organs: general principles</vt:lpstr>
      <vt:lpstr>Division of powers between the organs: general principles</vt:lpstr>
      <vt:lpstr>Division of powers between the organs: general principles</vt:lpstr>
      <vt:lpstr>Division of powers between the organs: general principles</vt:lpstr>
      <vt:lpstr>Division of powers between the organs: general principles</vt:lpstr>
      <vt:lpstr>Division of powers between the organs: general principles</vt:lpstr>
      <vt:lpstr>Division of powers between the organs: RESERVE POWERS</vt:lpstr>
      <vt:lpstr>Division of powers between the organs: RESERVE POWERS</vt:lpstr>
      <vt:lpstr>Division of powers between the organs: RESERVE POWERS</vt:lpstr>
      <vt:lpstr>Division of powers between the organs: RESERVE POWERS</vt:lpstr>
      <vt:lpstr>Division of powers between the organs: RESERVE POWERS</vt:lpstr>
      <vt:lpstr>Division of powers between the organs: RESERVE POWERS</vt:lpstr>
      <vt:lpstr>Division of powers between the organs: RESERVE POWERS</vt:lpstr>
      <vt:lpstr>Division of powers between the organs: RESERVE POWERS</vt:lpstr>
      <vt:lpstr>Division of powers between the organs: RESERVE POWERS</vt:lpstr>
      <vt:lpstr>Division of powers between the organs: RESERVE POWERS</vt:lpstr>
      <vt:lpstr>Division of powers between the organs: RESERVE POWERS</vt:lpstr>
      <vt:lpstr>Division of powers between the organs: RESERVE POWERS</vt:lpstr>
      <vt:lpstr>Division of powers between the organs: RESERVE POWERS</vt:lpstr>
      <vt:lpstr>Division of powers between the organs: RESERVE POWERS</vt:lpstr>
      <vt:lpstr>Division of powers between the organs: RESERVE POWERS</vt:lpstr>
      <vt:lpstr>Division of powers between the organs: RESERVE POWERS</vt:lpstr>
      <vt:lpstr>Division of powers between the organs: RESERVE POWERS</vt:lpstr>
      <vt:lpstr>Division of powers between the organs: RESERVE POWERS</vt:lpstr>
      <vt:lpstr>Q&amp;A</vt:lpstr>
      <vt:lpstr>bibliography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4: Business Vehicles, Corporate Personality and Attributes (PART I)</dc:title>
  <dc:creator>Khoo Chian Yian Kenneth</dc:creator>
  <cp:lastModifiedBy>Kenneth Khoo</cp:lastModifiedBy>
  <cp:revision>686</cp:revision>
  <dcterms:created xsi:type="dcterms:W3CDTF">2020-08-23T16:07:02Z</dcterms:created>
  <dcterms:modified xsi:type="dcterms:W3CDTF">2025-09-14T02:29:02Z</dcterms:modified>
</cp:coreProperties>
</file>