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55"/>
  </p:notesMasterIdLst>
  <p:sldIdLst>
    <p:sldId id="256" r:id="rId2"/>
    <p:sldId id="339" r:id="rId3"/>
    <p:sldId id="1163" r:id="rId4"/>
    <p:sldId id="1303" r:id="rId5"/>
    <p:sldId id="1266" r:id="rId6"/>
    <p:sldId id="1304" r:id="rId7"/>
    <p:sldId id="1305" r:id="rId8"/>
    <p:sldId id="1306" r:id="rId9"/>
    <p:sldId id="1307" r:id="rId10"/>
    <p:sldId id="1308" r:id="rId11"/>
    <p:sldId id="1309" r:id="rId12"/>
    <p:sldId id="1310" r:id="rId13"/>
    <p:sldId id="1311" r:id="rId14"/>
    <p:sldId id="1312" r:id="rId15"/>
    <p:sldId id="1313" r:id="rId16"/>
    <p:sldId id="1314" r:id="rId17"/>
    <p:sldId id="1315" r:id="rId18"/>
    <p:sldId id="1316" r:id="rId19"/>
    <p:sldId id="1318" r:id="rId20"/>
    <p:sldId id="1317" r:id="rId21"/>
    <p:sldId id="1319" r:id="rId22"/>
    <p:sldId id="1320" r:id="rId23"/>
    <p:sldId id="1321" r:id="rId24"/>
    <p:sldId id="1322" r:id="rId25"/>
    <p:sldId id="1323" r:id="rId26"/>
    <p:sldId id="1324" r:id="rId27"/>
    <p:sldId id="1326" r:id="rId28"/>
    <p:sldId id="1296" r:id="rId29"/>
    <p:sldId id="1327" r:id="rId30"/>
    <p:sldId id="1328" r:id="rId31"/>
    <p:sldId id="1329" r:id="rId32"/>
    <p:sldId id="1330" r:id="rId33"/>
    <p:sldId id="1331" r:id="rId34"/>
    <p:sldId id="1332" r:id="rId35"/>
    <p:sldId id="1333" r:id="rId36"/>
    <p:sldId id="1345" r:id="rId37"/>
    <p:sldId id="1346" r:id="rId38"/>
    <p:sldId id="1347" r:id="rId39"/>
    <p:sldId id="1348" r:id="rId40"/>
    <p:sldId id="1349" r:id="rId41"/>
    <p:sldId id="1350" r:id="rId42"/>
    <p:sldId id="1334" r:id="rId43"/>
    <p:sldId id="1335" r:id="rId44"/>
    <p:sldId id="1336" r:id="rId45"/>
    <p:sldId id="1337" r:id="rId46"/>
    <p:sldId id="1338" r:id="rId47"/>
    <p:sldId id="1339" r:id="rId48"/>
    <p:sldId id="1340" r:id="rId49"/>
    <p:sldId id="1341" r:id="rId50"/>
    <p:sldId id="1342" r:id="rId51"/>
    <p:sldId id="1343" r:id="rId52"/>
    <p:sldId id="1344" r:id="rId53"/>
    <p:sldId id="337"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4" autoAdjust="0"/>
    <p:restoredTop sz="83060" autoAdjust="0"/>
  </p:normalViewPr>
  <p:slideViewPr>
    <p:cSldViewPr snapToGrid="0">
      <p:cViewPr varScale="1">
        <p:scale>
          <a:sx n="87" d="100"/>
          <a:sy n="87" d="100"/>
        </p:scale>
        <p:origin x="561"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10/20/2024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573774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5330487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4065716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1900647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37885710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3902243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3823031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8619658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38346064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3612398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197215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6282773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161721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24976187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20409103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989708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15320024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37355374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35236466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3162687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1451515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37445705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Greenwashing at the fund-level. </a:t>
            </a:r>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18037972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15375205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38894929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12613281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Greenwashing at the fund-level. </a:t>
            </a:r>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42058100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Greenwashing at the fund-level. </a:t>
            </a:r>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13604687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19387823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10046395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3111198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6231253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15206858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15778410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23893677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7952974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4672730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33686727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36034083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Greenwashing at the fund-level. </a:t>
            </a:r>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914677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Greenwashing at the fund-level. </a:t>
            </a:r>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15827552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3526072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2371335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50</a:t>
            </a:fld>
            <a:endParaRPr lang="en-US" dirty="0"/>
          </a:p>
        </p:txBody>
      </p:sp>
    </p:spTree>
    <p:extLst>
      <p:ext uri="{BB962C8B-B14F-4D97-AF65-F5344CB8AC3E}">
        <p14:creationId xmlns:p14="http://schemas.microsoft.com/office/powerpoint/2010/main" val="2207756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51</a:t>
            </a:fld>
            <a:endParaRPr lang="en-US" dirty="0"/>
          </a:p>
        </p:txBody>
      </p:sp>
    </p:spTree>
    <p:extLst>
      <p:ext uri="{BB962C8B-B14F-4D97-AF65-F5344CB8AC3E}">
        <p14:creationId xmlns:p14="http://schemas.microsoft.com/office/powerpoint/2010/main" val="347327951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52</a:t>
            </a:fld>
            <a:endParaRPr lang="en-US" dirty="0"/>
          </a:p>
        </p:txBody>
      </p:sp>
    </p:spTree>
    <p:extLst>
      <p:ext uri="{BB962C8B-B14F-4D97-AF65-F5344CB8AC3E}">
        <p14:creationId xmlns:p14="http://schemas.microsoft.com/office/powerpoint/2010/main" val="21919676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53</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912403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73738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72087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3066880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10/20/2024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10/20/2024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10/20/2024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10/20/2024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10/20/2024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10/20/2024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10/20/2024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10/20/2024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10/20/2024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10/20/2024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10/20/2024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10/20/2024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papers.ssrn.com/sol3/papers.cfm?abstract_id=4465647"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finance.ec.europa.eu/capital-markets-union-and-financial-markets/company-reporting-and-auditing/company-reporting/corporate-sustainability-reporting_en"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a:bodyPr>
          <a:lstStyle/>
          <a:p>
            <a:pPr>
              <a:lnSpc>
                <a:spcPct val="90000"/>
              </a:lnSpc>
            </a:pPr>
            <a:r>
              <a:rPr lang="en-US" sz="2800" dirty="0">
                <a:solidFill>
                  <a:srgbClr val="FFFFFF"/>
                </a:solidFill>
              </a:rPr>
              <a:t>Corporate law and economics (LL4489V/5489V/6489V)</a:t>
            </a:r>
            <a:br>
              <a:rPr lang="en-US" sz="2800" dirty="0">
                <a:solidFill>
                  <a:srgbClr val="FFFFFF"/>
                </a:solidFill>
              </a:rPr>
            </a:br>
            <a:r>
              <a:rPr lang="en-US" sz="2800" dirty="0">
                <a:solidFill>
                  <a:srgbClr val="FFFFFF"/>
                </a:solidFill>
              </a:rPr>
              <a:t>10. esg and stakeholderism II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dirty="0">
                <a:solidFill>
                  <a:srgbClr val="FFFFFF"/>
                </a:solidFill>
              </a:rPr>
              <a:t>LL4489V</a:t>
            </a:r>
            <a:endParaRPr lang="en-US" sz="1000" dirty="0">
              <a:solidFill>
                <a:srgbClr val="EBEBEB"/>
              </a:solidFill>
            </a:endParaRP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Spamann and Fisher (2022): “[Distinguishing between shareholders and stakeholders] is not possible, and for good reason. It is a general principle of corporate law that business decisions are not subject to judicial review (except in cases of pecuniary self-interest, which do not concern us here). In the U.S., this is explicit in the “business judgment rule”; elsewhere, it is often implicit in insurmountable procedural hurdles, even though duties may nominally be strict and capacious. This is uncontroversial; even shareholders voluntarily agree to it. As one of us has explained at length elsewhere, judicial review is simply not worth its cost given the tremendous difficulties courts would have in reconstructing the decision environment. </a:t>
            </a:r>
            <a:r>
              <a:rPr lang="en-US" b="1" i="1" dirty="0"/>
              <a:t>With respect to potential conflicts between profits and stakeholders in particular, the line is usually blurred to the point of being invisible: which social action could not be justified by long-term reputational concerns? Besides, how would a judge trade off ex post costs to one constituency with the need (to make ex ante promises) to give an “adequate” return to another constituency? (In a second-best world, ex ante efficient arrangements often entail ex post inefficiencies.) From a psychological and institutional point of view, it seems difficult to imagine that a judge would come down hard on a manager or director for furthering the social interest.</a:t>
            </a:r>
            <a:r>
              <a:rPr lang="en-US" dirty="0"/>
              <a:t>”</a:t>
            </a:r>
          </a:p>
          <a:p>
            <a:r>
              <a:rPr lang="en-US" sz="1800" dirty="0"/>
              <a:t>What is the core essence of Spamann and Fisher’s argument? Do you agree/disagree with their position?</a:t>
            </a:r>
            <a:endParaRPr lang="en-US" sz="16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2014936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Are there are other problems associated with stakeholderism?</a:t>
            </a:r>
          </a:p>
          <a:p>
            <a:r>
              <a:rPr lang="en-US" sz="2000" dirty="0"/>
              <a:t>Bebchuk and Tallarita (2020): “The first difficulty in the implementation of pluralistic stakeholderism is the determination of the stakeholder groups whose interests should be taken into account. Without first making such a determination, directors cannot proceed to aggregate and balance the relevant interests. [To see how difficult this is, we examine a list of constituents considered by state laws.] All statutes list employees and customers as stakeholders, and most include suppliers as well. As for other groups, however, the statutes vary significantly. Many states mention creditors and local communities, but many do not. Some states allow directors to consider the effect of their decisions on society in general or on the economy of the state or the nation, but most do not. And some provisions are especially idiosyncratic; the New York statute, for example, allows directors to consider “the corporation’s retired employees and other beneficiaries receiving or entitled to receive” benefits sponsored by the corporation.”</a:t>
            </a:r>
          </a:p>
          <a:p>
            <a:r>
              <a:rPr lang="en-US" sz="2000" dirty="0"/>
              <a:t>What is the core essence of Bebchuk and Tallarita’s argument here? Are these statutes over-inclusive, or are they under-inclusive?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268312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20000"/>
          </a:bodyPr>
          <a:lstStyle/>
          <a:p>
            <a:r>
              <a:rPr lang="en-US" sz="2000" dirty="0"/>
              <a:t>Are there are other problems associated with stakeholderism?</a:t>
            </a:r>
          </a:p>
          <a:p>
            <a:r>
              <a:rPr lang="en-US" sz="2000" dirty="0"/>
              <a:t>Bebchuk and Tallarita (2020): “Once the relevant stakeholders are identified, stakeholderism requires that their interests be weighed and balanced. Such an exercise raises very difficult questions regarding conflicts between groups of stakeholders and between stakeholders and shareholders, which stakeholderists have largely avoided by leaving their solution, again, to the discretion of corporate leaders... [However], </a:t>
            </a:r>
            <a:r>
              <a:rPr lang="en-US" sz="2000" b="1" i="1" dirty="0"/>
              <a:t>potential trade-offs between shareholders and stakeholders are ubiquitous. Even after adopting all the stakeholder-friendly policies that are expected to improve long-term shareholder value (that is, after carrying out instrumental stakeholderism to its fullest extent), companies will commonly face many opportunities to provide some stakeholders with benefits that will come at the expense of shareholders</a:t>
            </a:r>
            <a:r>
              <a:rPr lang="en-US" sz="2000" dirty="0"/>
              <a:t>.”</a:t>
            </a:r>
          </a:p>
          <a:p>
            <a:r>
              <a:rPr lang="en-US" sz="2000" dirty="0"/>
              <a:t>“Consider a company that provides its employees with compensation and benefits at levels that fully enable it to attract and retain talented and productive employees. And suppose that this company has, as many major public companies do, a significant stream of profits that enables it to fund all necessary investments and to also pay dividends. In this common situation, if the directors were to follow pluralistic stakeholderism, they would face a trade-off. Financing an increase in employee compensation by reducing dividends would make employees somewhat better off and shareholders somewhat worse off. Trade-offs and conflicts of this kind are likely to be very common.”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4076889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Bebchuk and Tallarita (2020): “How are directors supposed to assess the effects of their decisions on their various stakeholders? Should all stakeholder effects be converted into a monetary equivalent to enable comparison? If so, how should directors monetarize nonfinancial effects such as employees’ psychological well-being, the effects of increased employment on local crime rates, or the expected effects of the company’s emissions on global warming? Furthermore, how should directors do the balancing? Should they seek to maximize the aggregate welfare of the different groups regardless of where the gains and losses from decisions fall? Or should they try to ensure that value is distributed among various constituencies in a certain way?”</a:t>
            </a:r>
          </a:p>
          <a:p>
            <a:pPr lvl="1"/>
            <a:r>
              <a:rPr lang="en-US" sz="1800" dirty="0"/>
              <a:t>Multi-dimensional nature of ESG issues makes “balancing” tradeoffs very difficult. Is there a non-arbitrary way to trade-off these concerns?</a:t>
            </a:r>
          </a:p>
          <a:p>
            <a:pPr lvl="1"/>
            <a:r>
              <a:rPr lang="en-US" sz="1800" dirty="0"/>
              <a:t>Does a deontological framework exacerbate/ameliorate these “tradeoffs”?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2487799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20000"/>
          </a:bodyPr>
          <a:lstStyle/>
          <a:p>
            <a:r>
              <a:rPr lang="en-US" sz="2000" dirty="0"/>
              <a:t>But see Mayer (2020): “Does that give directors carte blanche to do whatever they like? No, not a bit of it. </a:t>
            </a:r>
            <a:r>
              <a:rPr lang="en-US" sz="2000" i="1" dirty="0"/>
              <a:t>They act according to the reasons for the company’s creation and the purposes of its continued existence. These reasons and purposes are the guiding stars of the board, not the rigid rules of shareholder rights or primacy that trump all else. </a:t>
            </a:r>
            <a:r>
              <a:rPr lang="en-US" sz="2000" dirty="0"/>
              <a:t>It is against those purposes and their associated values that the board’s actions and performance should be judged. As [Bebchuk and Tallarita (“BT”)] themselves acknowledge, directors have the right to act with judgment—business judgment—and they should exercise that judgment in a form that they believe to be appropriate to the circumstances. What shareholder primacy and the type of thesis advocated by BT do is transform directors into automatons programmed according to rules maximizing shareholder value. Directors have discretion to act as they will so long as their will is consistent with the rule. This is free will at a price—the price of a share.”</a:t>
            </a:r>
          </a:p>
          <a:p>
            <a:r>
              <a:rPr lang="en-US" sz="2000" dirty="0"/>
              <a:t>“The implications of the opposite position are illustrated by a simple comparison of one corporate policy that delivers enormous benefits to employees, communities, or the environment at home or abroad, and the other that delivers no benefits or only detriments to those parties but a dollar more profit to shareholders. According to shareholder governance, directors must without hesitation adopt the latter policy, notwithstanding that a loss of one dollar in shareholder value in the former would yield substantial benefits for other parties…”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72532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Mayer (2020): “The answer to the question of how to monetize non-monetary costs and benefits is simple: </a:t>
            </a:r>
            <a:r>
              <a:rPr lang="en-US" sz="2000" b="1" i="1" dirty="0"/>
              <a:t>don’t do it. One should measure non-monetary costs and benefits in their own terms. </a:t>
            </a:r>
            <a:r>
              <a:rPr lang="en-US" sz="2000" dirty="0"/>
              <a:t>In our daily lives, we do not choose to help our family or friends clean up after dinner because we have attached a monetary value to this help and concluded that helping is most efficient. Instead, we act according to values of care, consideration and concern for others. </a:t>
            </a:r>
            <a:r>
              <a:rPr lang="en-US" sz="2000" b="1" i="1" dirty="0"/>
              <a:t>It is these </a:t>
            </a:r>
            <a:r>
              <a:rPr lang="en-US" sz="2000" b="1" i="1" u="sng" dirty="0"/>
              <a:t>values</a:t>
            </a:r>
            <a:r>
              <a:rPr lang="en-US" sz="2000" b="1" i="1" dirty="0"/>
              <a:t>, not monetary values, that determine the vast proportion of our actions and intentions. </a:t>
            </a:r>
            <a:r>
              <a:rPr lang="en-US" sz="2000" dirty="0"/>
              <a:t>Likewise, companies have purposes that determine what values they attach to their non-monetary as well as monetary costs.”</a:t>
            </a:r>
          </a:p>
          <a:p>
            <a:pPr lvl="1"/>
            <a:r>
              <a:rPr lang="en-US" sz="1800" dirty="0"/>
              <a:t>Q: Is Mayer’s argument one that is based on an “Law and Econ” framework? If not, why? Do you find Mayer’s reasoning persuasive?</a:t>
            </a:r>
          </a:p>
          <a:p>
            <a:pPr lvl="1"/>
            <a:r>
              <a:rPr lang="en-US" sz="1800" dirty="0"/>
              <a:t>See Tjio (2023) (</a:t>
            </a:r>
            <a:r>
              <a:rPr lang="en-US" sz="1800" dirty="0">
                <a:hlinkClick r:id="rId3"/>
              </a:rPr>
              <a:t>https://papers.ssrn.com/sol3/papers.cfm?abstract_id=4465647</a:t>
            </a:r>
            <a:r>
              <a:rPr lang="en-US" sz="1800" dirty="0"/>
              <a:t>) for a similar argument.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1813093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Beyond the imposition fiduciary duties, the role of Corporate Law/Securities Regulations is a lot less clear.</a:t>
            </a:r>
          </a:p>
          <a:p>
            <a:pPr lvl="1"/>
            <a:r>
              <a:rPr lang="en-US" sz="1800" dirty="0"/>
              <a:t>Perhaps the most salient role of Corporate Law/Securities Regulations here relates to (possible) mandatory disclosure requirements: A key leader in this area is led by the European Union (“EU”) (</a:t>
            </a:r>
            <a:r>
              <a:rPr lang="en-US" sz="1800" i="1" dirty="0"/>
              <a:t>Quare</a:t>
            </a:r>
            <a:r>
              <a:rPr lang="en-US" sz="1800" dirty="0"/>
              <a:t> if this is “corporate” law or climate-oriented regulation!).</a:t>
            </a:r>
            <a:endParaRPr lang="en-US" sz="2000" dirty="0"/>
          </a:p>
          <a:p>
            <a:r>
              <a:rPr lang="en-US" sz="2000" dirty="0"/>
              <a:t>See </a:t>
            </a:r>
            <a:r>
              <a:rPr lang="en-US" sz="2000" dirty="0">
                <a:hlinkClick r:id="rId3"/>
              </a:rPr>
              <a:t>https://finance.ec.europa.eu/capital-markets-union-and-financial-markets/company-reporting-and-auditing/company-reporting/corporate-sustainability-reporting_en</a:t>
            </a:r>
            <a:endParaRPr lang="en-US" sz="2000" dirty="0"/>
          </a:p>
          <a:p>
            <a:pPr lvl="1"/>
            <a:r>
              <a:rPr lang="en-US" sz="1800" dirty="0"/>
              <a:t>“EU law </a:t>
            </a:r>
            <a:r>
              <a:rPr lang="en-US" sz="1800" b="1" i="1" u="sng" dirty="0"/>
              <a:t>requires all large companies and all listed companies (except listed micro-enterprises) to disclose information on what they see as the risks and opportunities arising from social and environmental issues, and on the impact of their activities on people and the environment</a:t>
            </a:r>
            <a:r>
              <a:rPr lang="en-US" sz="1800" dirty="0"/>
              <a:t>.”</a:t>
            </a:r>
          </a:p>
          <a:p>
            <a:r>
              <a:rPr lang="en-US" sz="2000" dirty="0"/>
              <a:t>The main legislative initiative relates to the “Corporate Sustainability Reporting Directive” (CSRD), which amends and expands the previous reporting regulation, the Non-Financial Reporting Directive (NFRD) concerning the aforementioned risks and opportunities (and their related impact) in relation to social and environmental issues.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3503048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CSRD (which will have a staggered adoption spanning 2024-2026) requires in-scope companies to report on sustainability matters (defined as environmental, social, and human rights), and governance factors. In most instances the obligation to disclose will turn on whether the sustainability matter is </a:t>
            </a:r>
            <a:r>
              <a:rPr lang="en-US" sz="2000" i="1" dirty="0"/>
              <a:t>material to the business</a:t>
            </a:r>
            <a:r>
              <a:rPr lang="en-US" sz="2000" dirty="0"/>
              <a:t>. Companies must include a dedicated section in their management report that sets out the information necessary to understand both the company’s impacts on sustainability matters and how sustainability matters affect the company’s development, performance, and position.</a:t>
            </a:r>
          </a:p>
          <a:p>
            <a:pPr lvl="1"/>
            <a:r>
              <a:rPr lang="en-US" sz="1800" dirty="0"/>
              <a:t>Details provided by guidelines provided in the European Sustainability Reporting Standards (“ESRS”).</a:t>
            </a:r>
          </a:p>
          <a:p>
            <a:r>
              <a:rPr lang="en-US" sz="2000" dirty="0"/>
              <a:t>Since the obligations relate to </a:t>
            </a:r>
            <a:r>
              <a:rPr lang="en-US" sz="2000" b="1" i="1" dirty="0"/>
              <a:t>disclosure</a:t>
            </a:r>
            <a:r>
              <a:rPr lang="en-US" sz="2000" dirty="0"/>
              <a:t> requirements, the standard adopted is that of “comply or explain” – that is, companies must either disclosure the requested ESG information or provide an explanation of why they are not able to do so (if they fail to do either, this would be a breach of EU Law that induces penalties).</a:t>
            </a:r>
          </a:p>
          <a:p>
            <a:pPr lvl="1"/>
            <a:r>
              <a:rPr lang="en-US" sz="1800" dirty="0"/>
              <a:t>Is this likely to be effective in advancing ESG goals? What are the factors that can make disclosures either impactful or ineffectual?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2493261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Dharmapala and Khanna (2018): “[We] analyze CSR activity using quasi-experimental variation created by Section 135 of India’s Companies Act of 2013, which </a:t>
            </a:r>
            <a:r>
              <a:rPr lang="en-US" sz="2000" i="1" dirty="0"/>
              <a:t>requires (on a “comply-or-explain” basis) that firms satisfying specific size or profit thresholds spend a minimum of 2% of their net profit on CSR</a:t>
            </a:r>
            <a:r>
              <a:rPr lang="en-US" sz="2000" dirty="0"/>
              <a:t>. We examine effects on CSR spending and related outcomes, as well as exploring broader theoretical implications… Using a difference-in-difference approach, we find significant </a:t>
            </a:r>
            <a:r>
              <a:rPr lang="en-US" sz="2000" b="1" i="1" dirty="0"/>
              <a:t>increases in CSR activity among firms affected by Section 135</a:t>
            </a:r>
            <a:r>
              <a:rPr lang="en-US" sz="2000" dirty="0"/>
              <a:t>, especially along the extensive margin (i.e. in the fraction of firms engaging in CSR spending). The fraction of firms subject to Section 135 that engage in advertising expenditures declines, consistent with substitution between advertising and CSR. </a:t>
            </a:r>
            <a:r>
              <a:rPr lang="en-US" sz="2000" b="1" i="1" u="sng" dirty="0"/>
              <a:t>For a subset of large firms, we hand-collect comprehensive CSR data and find that while firms initially spending less than 2% increased their CSR activity, large firms initially spending more than 2% reduced their CSR expenditures after Section 135 came into effect</a:t>
            </a:r>
            <a:r>
              <a:rPr lang="en-US" sz="2000" dirty="0"/>
              <a:t>. “</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3958791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pic>
        <p:nvPicPr>
          <p:cNvPr id="8" name="Picture 7">
            <a:extLst>
              <a:ext uri="{FF2B5EF4-FFF2-40B4-BE49-F238E27FC236}">
                <a16:creationId xmlns:a16="http://schemas.microsoft.com/office/drawing/2014/main" id="{FE48201C-AB70-FDE4-B9D8-9C38030A69B4}"/>
              </a:ext>
            </a:extLst>
          </p:cNvPr>
          <p:cNvPicPr>
            <a:picLocks noChangeAspect="1"/>
          </p:cNvPicPr>
          <p:nvPr/>
        </p:nvPicPr>
        <p:blipFill>
          <a:blip r:embed="rId3"/>
          <a:stretch>
            <a:fillRect/>
          </a:stretch>
        </p:blipFill>
        <p:spPr>
          <a:xfrm>
            <a:off x="1362055" y="1866558"/>
            <a:ext cx="9467889" cy="4682674"/>
          </a:xfrm>
          <a:prstGeom prst="rect">
            <a:avLst/>
          </a:prstGeom>
        </p:spPr>
      </p:pic>
    </p:spTree>
    <p:extLst>
      <p:ext uri="{BB962C8B-B14F-4D97-AF65-F5344CB8AC3E}">
        <p14:creationId xmlns:p14="http://schemas.microsoft.com/office/powerpoint/2010/main" val="1274586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Esg and stakeholderism</a:t>
            </a: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sz="2000" dirty="0"/>
              <a:t>Motivation</a:t>
            </a:r>
          </a:p>
          <a:p>
            <a:pPr>
              <a:lnSpc>
                <a:spcPct val="90000"/>
              </a:lnSpc>
            </a:pPr>
            <a:r>
              <a:rPr lang="en-US" sz="2000" dirty="0"/>
              <a:t>Externalities on External Constituents</a:t>
            </a:r>
          </a:p>
          <a:p>
            <a:pPr>
              <a:lnSpc>
                <a:spcPct val="90000"/>
              </a:lnSpc>
            </a:pPr>
            <a:r>
              <a:rPr lang="en-US" sz="2000" dirty="0"/>
              <a:t>Shareholder and Managerial Preferences</a:t>
            </a:r>
          </a:p>
          <a:p>
            <a:pPr>
              <a:lnSpc>
                <a:spcPct val="90000"/>
              </a:lnSpc>
            </a:pPr>
            <a:r>
              <a:rPr lang="en-US" sz="2000" dirty="0"/>
              <a:t>ESG and Corporate Law</a:t>
            </a:r>
          </a:p>
          <a:p>
            <a:pPr>
              <a:lnSpc>
                <a:spcPct val="90000"/>
              </a:lnSpc>
            </a:pPr>
            <a:r>
              <a:rPr lang="en-US" sz="2000" dirty="0"/>
              <a:t>“Greenwashing” and Accountability</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Dharmapala and Khanna (2018): “Although the sample size is quite small (consisting of the subset of the top 100 firms with usable data), it is apparent that firms initially spending less than 2% of their profits on CSR increased their CSR activity, while those that were initially spending more than 2% reduced their CSR expenditures towards 2% after Section 135 came into effect. On balance, however, the former effect was larger than the latter, so that aggregate CSR spending increased in this sample... We explore various explanations for this presumably unintended consequence of Section 135.”</a:t>
            </a:r>
          </a:p>
          <a:p>
            <a:r>
              <a:rPr lang="en-US" sz="2000" dirty="0"/>
              <a:t>“One explanation is that the firms (and their controllers) might consider the primary benefit of CSR to be the goodwill it generates for the firm (or its controlling group), which might be negatively impacted by mandated CSR spending. For instance, imagine that prior to Section 135, a separating equilibrium existed in which “good” firms engaged in 4% CSR (and thereby signaled their type), while “bad” firms did no CSR activity. After Section 135, “good” firms must increase their CSR – e.g. to 8% – to remain distinguishable from the “bad” firms (which now spend 2%). This may not be worth the cost, in which case the “good” firms will settle for a pooling equilibrium in which all firms spend 2%.”</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1002437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pic>
        <p:nvPicPr>
          <p:cNvPr id="5" name="Picture 4">
            <a:extLst>
              <a:ext uri="{FF2B5EF4-FFF2-40B4-BE49-F238E27FC236}">
                <a16:creationId xmlns:a16="http://schemas.microsoft.com/office/drawing/2014/main" id="{17849A47-C462-5065-9C4D-FE6C602156E8}"/>
              </a:ext>
            </a:extLst>
          </p:cNvPr>
          <p:cNvPicPr>
            <a:picLocks noChangeAspect="1"/>
          </p:cNvPicPr>
          <p:nvPr/>
        </p:nvPicPr>
        <p:blipFill>
          <a:blip r:embed="rId3"/>
          <a:stretch>
            <a:fillRect/>
          </a:stretch>
        </p:blipFill>
        <p:spPr>
          <a:xfrm>
            <a:off x="3240096" y="2230868"/>
            <a:ext cx="5711807" cy="4201423"/>
          </a:xfrm>
          <a:prstGeom prst="rect">
            <a:avLst/>
          </a:prstGeom>
        </p:spPr>
      </p:pic>
    </p:spTree>
    <p:extLst>
      <p:ext uri="{BB962C8B-B14F-4D97-AF65-F5344CB8AC3E}">
        <p14:creationId xmlns:p14="http://schemas.microsoft.com/office/powerpoint/2010/main" val="3715617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But see Ben-Shahar and Schneider (2011): “Although mandated disclosure addresses a real problem and rests on a plausible assumption, it chronically fails to accomplish its purpose. Even where it seems to succeed, its costs in money, effort, and time generally swamp its benefits. And mandated disclosure has unintended and undesirable consequences, like driving out better regulation and hurting the people it purports to help. Not only does the empirical evidence show that mandated disclosure regularly fails in practice, but its failure is inevitable. First, mandated disclosure rests on false assumptions about how people live, think, and make decisions. Second, it rests on false assumptions about the decisions it intends to improve. Third, its success requires an impossibly long series of unlikely achievements by lawmakers, disclosers, and disclosees. That is, the prerequisites of successful mandated disclosure are so numerous and so onerous that they are rarely met.”</a:t>
            </a:r>
          </a:p>
          <a:p>
            <a:pPr lvl="1"/>
            <a:r>
              <a:rPr lang="en-US" sz="1800" dirty="0"/>
              <a:t>Ben-Shahar and Schneider argue that </a:t>
            </a:r>
            <a:r>
              <a:rPr lang="en-US" sz="1800" b="1" i="1" dirty="0"/>
              <a:t>tailored solutions </a:t>
            </a:r>
            <a:r>
              <a:rPr lang="en-US" sz="1800" dirty="0"/>
              <a:t>are crucial – “We are not saying that information never helps people make decisions… Our argument is directed at a regulatory technique in which a lawmaker requires a discloser to give a disclosee a standard disclosure—prepackaged information that the lawmaker thinks the disclosee needs in order to choose wisely.”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14740427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Beyond these ideas, it is possible that corporate law may play a more important role in facilitating ESG-oriented </a:t>
            </a:r>
            <a:r>
              <a:rPr lang="en-US" sz="2000" i="1" dirty="0"/>
              <a:t>norms</a:t>
            </a:r>
            <a:r>
              <a:rPr lang="en-US" sz="2000" dirty="0"/>
              <a:t> (Jebe, 2019).</a:t>
            </a:r>
          </a:p>
          <a:p>
            <a:r>
              <a:rPr lang="en-US" sz="2000" dirty="0"/>
              <a:t>Consider the idea of “Corporate Purpose” – instead of subjecting directors to “hard law” (Q: what is this?), perhaps it would be better to subject them to “soft law” instead?</a:t>
            </a:r>
          </a:p>
          <a:p>
            <a:pPr lvl="1"/>
            <a:r>
              <a:rPr lang="en-US" sz="1800" dirty="0"/>
              <a:t>Indeed, Dharmapala and Khanna (2018) show how a “comply or explain” regime may have very real effects.</a:t>
            </a:r>
          </a:p>
          <a:p>
            <a:pPr lvl="1"/>
            <a:r>
              <a:rPr lang="en-US" sz="1800" dirty="0"/>
              <a:t>In previous seminars, we have already examined the influence of reputation. What other factors could also be at play?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7563788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Greenwashing and accountability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Recall our earlier discussion (in Slide Deck 9) on the relationship between ESG metrics and the notion of </a:t>
            </a:r>
            <a:r>
              <a:rPr lang="en-US" sz="2000" b="1" i="1" dirty="0"/>
              <a:t>verifiability</a:t>
            </a:r>
            <a:r>
              <a:rPr lang="en-US" sz="2000" dirty="0"/>
              <a:t>.</a:t>
            </a:r>
          </a:p>
          <a:p>
            <a:pPr lvl="1"/>
            <a:r>
              <a:rPr lang="en-US" sz="1800" dirty="0"/>
              <a:t>Do we actually know whether a company claiming to be environmentally conscious is actually following through with its actions?</a:t>
            </a:r>
          </a:p>
          <a:p>
            <a:r>
              <a:rPr lang="en-US" sz="2000" dirty="0"/>
              <a:t>Greenwashing: A deceptive practice where a company </a:t>
            </a:r>
            <a:r>
              <a:rPr lang="en-US" sz="2000" i="1" dirty="0"/>
              <a:t>exaggerates or falsely claims </a:t>
            </a:r>
            <a:r>
              <a:rPr lang="en-US" sz="2000" dirty="0"/>
              <a:t>to be more environmentally friendly or socially responsible than it actually is.</a:t>
            </a:r>
          </a:p>
          <a:p>
            <a:pPr lvl="1"/>
            <a:r>
              <a:rPr lang="en-US" sz="1800" dirty="0"/>
              <a:t>Recall also our earlier discussion on the relationship between ESG and Corporate Law. As Bebchuk and Tallarita (2020) have argued, trying to achieve ESG objectives through legal means could pose significant challenges.</a:t>
            </a:r>
          </a:p>
          <a:p>
            <a:pPr lvl="1"/>
            <a:r>
              <a:rPr lang="en-US" sz="1800" dirty="0"/>
              <a:t>Why would companies try to engage in “greenwashing”? Why are they (generally) able to avoid consequences for such behaviour?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1586971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Greenwashing and accountability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It is important to note that “greenwashing” may occur at “multiple levels” in any corporate hierarchy. </a:t>
            </a:r>
          </a:p>
          <a:p>
            <a:pPr lvl="1"/>
            <a:r>
              <a:rPr lang="en-US" sz="1800" dirty="0"/>
              <a:t>For instance, fund-managers may engage in “greenwashing” by voting against environmentally-friendly proposals despite public declarations that they are pursuing an “ESG-friendly” investment strategy.</a:t>
            </a:r>
          </a:p>
          <a:p>
            <a:pPr lvl="1"/>
            <a:r>
              <a:rPr lang="en-US" sz="1800" dirty="0"/>
              <a:t>More importantly, corporate managers (i.e., the board of directors) might employ “greenwashing” tactics by promoting the company's environmentally-friendly image while allowing significant carbon emissions within the organization.</a:t>
            </a:r>
          </a:p>
          <a:p>
            <a:r>
              <a:rPr lang="en-US" sz="2000" dirty="0"/>
              <a:t>A related problem which facilitates “greenwashing” relates to the </a:t>
            </a:r>
            <a:r>
              <a:rPr lang="en-US" sz="2000" b="1" i="1" dirty="0"/>
              <a:t>incommensurability</a:t>
            </a:r>
            <a:r>
              <a:rPr lang="en-US" sz="2000" dirty="0"/>
              <a:t> of ESG-oriented metrics. We will turn to this shortly.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40380583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Greenwashing and accountability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Berg et al. (2022): “Environmental, social, and governance (ESG) rating provider have become influential institutions. A total of 3,038 investors representing over $100 trillion in combined assets have signed a commitment to integrate ESG information into their investment decisions (PRI, 2020). Sustainable investing is growing quickly and mutual funds that invest according to ESG ratings experience sizable inflows (Hartzmark and Sussman, 2019). Due to these trends, more and more investors rely on ESG ratings to obtain a third-party assessment of corporations’ ESG performance. A growing number of academic studies rely on ESG ratings for their empirical analysis (see, e.g., Servaes and Tamayo, 2013; Flammer, 2015; Liang and Renneboog, 2017; Lins, Servaes, and Tamayo, 2017; Albuquerque, Koskinen, and Zhang, 2019). As a result, </a:t>
            </a:r>
            <a:r>
              <a:rPr lang="en-US" sz="2000" b="1" i="1" dirty="0"/>
              <a:t>ESG ratings increasingly influence decisions, with potentially far-reaching effects on asset prices and corporate policies</a:t>
            </a:r>
            <a:r>
              <a:rPr lang="en-US" sz="2000" dirty="0"/>
              <a:t>.”</a:t>
            </a:r>
          </a:p>
          <a:p>
            <a:r>
              <a:rPr lang="en-US" sz="2000" dirty="0"/>
              <a:t>“However, ESG ratings from different providers disagree substantially, as previously shown in Chatterji et al. (2016). We confirm this finding in our data set, </a:t>
            </a:r>
            <a:r>
              <a:rPr lang="en-US" sz="2000" b="1" i="1" dirty="0"/>
              <a:t>where the correlations between ESG ratings range from 0.38 to 0.71. </a:t>
            </a:r>
            <a:r>
              <a:rPr lang="en-US" sz="2000" dirty="0"/>
              <a:t>This is based on ESG ratings from six different raters: KLD, Sustainalytics, Moody’s ESG (previously Vigeo-Eiris), S&amp;P Global (previously RobecoSAM), Refinitiv (previously Asset4), and MSCI. This disagreement has several important consequences.”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12397492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Greenwashing and accountability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Berg et al. (2022): “This disagreement has several important consequences. First, it makes it difficult to evaluate the ESG performance of companies, funds, and portfolios, which is the primary purpose of ESG ratings. Second, ESG rating divergence decreases companies’ incentives to improve their ESG performance. Companies </a:t>
            </a:r>
            <a:r>
              <a:rPr lang="en-US" sz="2000" i="1" dirty="0"/>
              <a:t>receive mixed signals from rating agencies </a:t>
            </a:r>
            <a:r>
              <a:rPr lang="en-US" sz="2000" dirty="0"/>
              <a:t>about which actions are expected and will be valued by the market. This might lead to underinvestment in ESG improvement activities ex ante. Third, markets are less likely to price firms’ ESG performance ex post. ESG performance may be fundamentally value-relevant or affect asset prices through investor tastes (Heinkel, Kraus, and Zechner, 2001). However, in both cases, the divergence of the ratings disperses the effect of ESG performance on asset prices. Fourth, the disagreement shows that it is difficult to link CEO compensation to ESG performance. Contracts are likely to be incomplete and CEOs may optimize for one particular rating while underperforming in other important ESG issues—that is, CEOs might “hit the target” set by the rating but “miss the point” of improving the firm’s ESG performance more broadly.”</a:t>
            </a:r>
          </a:p>
          <a:p>
            <a:pPr lvl="1"/>
            <a:r>
              <a:rPr lang="en-US" sz="1800" dirty="0"/>
              <a:t>Re points (2) and (3): Recall the mechanisms of Voice vs Exit in Slide Deck 6.</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36611653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Greenwashing and accountability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4782878" y="6074677"/>
            <a:ext cx="2626242" cy="369332"/>
          </a:xfrm>
          <a:prstGeom prst="rect">
            <a:avLst/>
          </a:prstGeom>
          <a:noFill/>
        </p:spPr>
        <p:txBody>
          <a:bodyPr wrap="square" rtlCol="0">
            <a:spAutoFit/>
          </a:bodyPr>
          <a:lstStyle/>
          <a:p>
            <a:pPr algn="ctr"/>
            <a:r>
              <a:rPr lang="en-SG" dirty="0"/>
              <a:t>Berg et al. (2022)</a:t>
            </a:r>
          </a:p>
        </p:txBody>
      </p:sp>
      <p:pic>
        <p:nvPicPr>
          <p:cNvPr id="7" name="Picture 6">
            <a:extLst>
              <a:ext uri="{FF2B5EF4-FFF2-40B4-BE49-F238E27FC236}">
                <a16:creationId xmlns:a16="http://schemas.microsoft.com/office/drawing/2014/main" id="{5BDDDA7D-730E-94B8-A105-1317A5281CD3}"/>
              </a:ext>
            </a:extLst>
          </p:cNvPr>
          <p:cNvPicPr>
            <a:picLocks noChangeAspect="1"/>
          </p:cNvPicPr>
          <p:nvPr/>
        </p:nvPicPr>
        <p:blipFill>
          <a:blip r:embed="rId3"/>
          <a:stretch>
            <a:fillRect/>
          </a:stretch>
        </p:blipFill>
        <p:spPr>
          <a:xfrm>
            <a:off x="1676367" y="2127343"/>
            <a:ext cx="8839265" cy="3905279"/>
          </a:xfrm>
          <a:prstGeom prst="rect">
            <a:avLst/>
          </a:prstGeom>
        </p:spPr>
      </p:pic>
    </p:spTree>
    <p:extLst>
      <p:ext uri="{BB962C8B-B14F-4D97-AF65-F5344CB8AC3E}">
        <p14:creationId xmlns:p14="http://schemas.microsoft.com/office/powerpoint/2010/main" val="34487308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6813696" y="6079993"/>
            <a:ext cx="2626242" cy="369332"/>
          </a:xfrm>
          <a:prstGeom prst="rect">
            <a:avLst/>
          </a:prstGeom>
          <a:noFill/>
        </p:spPr>
        <p:txBody>
          <a:bodyPr wrap="square" rtlCol="0">
            <a:spAutoFit/>
          </a:bodyPr>
          <a:lstStyle/>
          <a:p>
            <a:pPr algn="ctr"/>
            <a:r>
              <a:rPr lang="en-SG" dirty="0"/>
              <a:t>Berg et al. (2022)</a:t>
            </a:r>
          </a:p>
        </p:txBody>
      </p:sp>
      <p:pic>
        <p:nvPicPr>
          <p:cNvPr id="5" name="Picture 4">
            <a:extLst>
              <a:ext uri="{FF2B5EF4-FFF2-40B4-BE49-F238E27FC236}">
                <a16:creationId xmlns:a16="http://schemas.microsoft.com/office/drawing/2014/main" id="{6DEB3C1E-9104-E5D0-C314-FC6C910D736C}"/>
              </a:ext>
            </a:extLst>
          </p:cNvPr>
          <p:cNvPicPr>
            <a:picLocks noChangeAspect="1"/>
          </p:cNvPicPr>
          <p:nvPr/>
        </p:nvPicPr>
        <p:blipFill>
          <a:blip r:embed="rId3"/>
          <a:stretch>
            <a:fillRect/>
          </a:stretch>
        </p:blipFill>
        <p:spPr>
          <a:xfrm>
            <a:off x="258877" y="154172"/>
            <a:ext cx="6506828" cy="6666614"/>
          </a:xfrm>
          <a:prstGeom prst="rect">
            <a:avLst/>
          </a:prstGeom>
        </p:spPr>
      </p:pic>
    </p:spTree>
    <p:extLst>
      <p:ext uri="{BB962C8B-B14F-4D97-AF65-F5344CB8AC3E}">
        <p14:creationId xmlns:p14="http://schemas.microsoft.com/office/powerpoint/2010/main" val="2787776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In our previous seminar (Slide Deck 9), our primary emphasis was on exploring the fundamental concepts and principles that underlie ESG.</a:t>
            </a:r>
          </a:p>
          <a:p>
            <a:pPr lvl="1"/>
            <a:r>
              <a:rPr lang="en-US" sz="1800" dirty="0"/>
              <a:t>Much of this analysis involved </a:t>
            </a:r>
            <a:r>
              <a:rPr lang="en-US" sz="1800" b="1" i="1" dirty="0"/>
              <a:t>voluntary initiatives </a:t>
            </a:r>
            <a:r>
              <a:rPr lang="en-US" sz="1800" dirty="0"/>
              <a:t>taken by different stakeholders in connection with ESG.</a:t>
            </a:r>
          </a:p>
          <a:p>
            <a:pPr lvl="1"/>
            <a:r>
              <a:rPr lang="en-US" sz="1800" dirty="0"/>
              <a:t>Q: If all of these initiatives are entirely voluntary, what justifies the need for corporate law? Why should corporate law be considered essential?</a:t>
            </a:r>
          </a:p>
          <a:p>
            <a:r>
              <a:rPr lang="en-US" sz="2000" b="1" dirty="0"/>
              <a:t>Impt</a:t>
            </a:r>
            <a:r>
              <a:rPr lang="en-US" sz="2000" dirty="0"/>
              <a:t>: If corporate law were to impose mandatory rules upon corporate constituents to curb externalities, would the concept of “mandatory ESG/CSR” resemble regulation?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18794046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Shareholder and board preferences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pic>
        <p:nvPicPr>
          <p:cNvPr id="5" name="Picture 4">
            <a:extLst>
              <a:ext uri="{FF2B5EF4-FFF2-40B4-BE49-F238E27FC236}">
                <a16:creationId xmlns:a16="http://schemas.microsoft.com/office/drawing/2014/main" id="{BF03E98D-83EB-7F9D-B15E-274E07E9189F}"/>
              </a:ext>
            </a:extLst>
          </p:cNvPr>
          <p:cNvPicPr>
            <a:picLocks noChangeAspect="1"/>
          </p:cNvPicPr>
          <p:nvPr/>
        </p:nvPicPr>
        <p:blipFill>
          <a:blip r:embed="rId3"/>
          <a:stretch>
            <a:fillRect/>
          </a:stretch>
        </p:blipFill>
        <p:spPr>
          <a:xfrm>
            <a:off x="258895" y="111991"/>
            <a:ext cx="10448262" cy="6026708"/>
          </a:xfrm>
          <a:prstGeom prst="rect">
            <a:avLst/>
          </a:prstGeom>
        </p:spPr>
      </p:pic>
      <p:sp>
        <p:nvSpPr>
          <p:cNvPr id="6" name="TextBox 5">
            <a:extLst>
              <a:ext uri="{FF2B5EF4-FFF2-40B4-BE49-F238E27FC236}">
                <a16:creationId xmlns:a16="http://schemas.microsoft.com/office/drawing/2014/main" id="{90DBAE5A-D7B4-2985-D987-A6642666DFD7}"/>
              </a:ext>
            </a:extLst>
          </p:cNvPr>
          <p:cNvSpPr txBox="1"/>
          <p:nvPr/>
        </p:nvSpPr>
        <p:spPr>
          <a:xfrm>
            <a:off x="152569" y="5906815"/>
            <a:ext cx="10299405" cy="646331"/>
          </a:xfrm>
          <a:prstGeom prst="rect">
            <a:avLst/>
          </a:prstGeom>
          <a:noFill/>
        </p:spPr>
        <p:txBody>
          <a:bodyPr wrap="square" rtlCol="0">
            <a:spAutoFit/>
          </a:bodyPr>
          <a:lstStyle/>
          <a:p>
            <a:pPr algn="ctr"/>
            <a:r>
              <a:rPr lang="en-SG" dirty="0"/>
              <a:t>Berg et al. (2022)</a:t>
            </a:r>
          </a:p>
          <a:p>
            <a:pPr marL="285750" indent="-285750" algn="ctr">
              <a:buFont typeface="Arial" panose="020B0604020202020204" pitchFamily="34" charset="0"/>
              <a:buChar char="•"/>
            </a:pPr>
            <a:r>
              <a:rPr lang="en-SG" dirty="0"/>
              <a:t>See category of “sustainable finance” vs “labour practices”. What does this suggest?</a:t>
            </a:r>
          </a:p>
        </p:txBody>
      </p:sp>
    </p:spTree>
    <p:extLst>
      <p:ext uri="{BB962C8B-B14F-4D97-AF65-F5344CB8AC3E}">
        <p14:creationId xmlns:p14="http://schemas.microsoft.com/office/powerpoint/2010/main" val="38134666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Greenwashing and accountability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Moving on to evidence of “Greenwashing” practices, recall our suggestion that “fund-managers may engage in “greenwashing” by voting against environmentally-friendly proposals despite public declarations that they are pursuing an “ESG-friendly” investment strategy.” </a:t>
            </a:r>
          </a:p>
          <a:p>
            <a:r>
              <a:rPr lang="en-US" sz="2000" dirty="0"/>
              <a:t>Curtis et al. (2021): “are [ESG] funds giving investors what they promise? Combining comprehensive data on mutual funds with proprietary data from the several of the most significant ESG ratings firms, we provide a unique picture of the current ESG environment with an eye to informing regulatory policy. We evaluate a number of criticisms of ESG funds made by academics and policymakers and find them lacking. </a:t>
            </a:r>
            <a:r>
              <a:rPr lang="en-US" sz="2000" b="1" i="1" dirty="0"/>
              <a:t>We find that ESG funds offer their investors increased ESG exposure. They also vote their shares differently from non-ESG funds and are more supportive of ESG principles. Our analysis shows that they do so without increasing costs or reducing returns. </a:t>
            </a:r>
            <a:r>
              <a:rPr lang="en-US" sz="2000" dirty="0"/>
              <a:t>We conclude that ESG funds generally offer investors a differentiated and competitive investment product that is consistent with their labeling. In short, we see no reason to single out ESG funds for special regulation.”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42826984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Greenwashing and accountability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4782879" y="6296318"/>
            <a:ext cx="2626242" cy="369332"/>
          </a:xfrm>
          <a:prstGeom prst="rect">
            <a:avLst/>
          </a:prstGeom>
          <a:noFill/>
        </p:spPr>
        <p:txBody>
          <a:bodyPr wrap="square" rtlCol="0">
            <a:spAutoFit/>
          </a:bodyPr>
          <a:lstStyle/>
          <a:p>
            <a:pPr algn="ctr"/>
            <a:r>
              <a:rPr lang="en-SG" dirty="0"/>
              <a:t>Curtis et al. (2021)</a:t>
            </a:r>
          </a:p>
        </p:txBody>
      </p:sp>
      <p:pic>
        <p:nvPicPr>
          <p:cNvPr id="5" name="Picture 4">
            <a:extLst>
              <a:ext uri="{FF2B5EF4-FFF2-40B4-BE49-F238E27FC236}">
                <a16:creationId xmlns:a16="http://schemas.microsoft.com/office/drawing/2014/main" id="{728B776F-DAA6-57A7-B55D-464323747D53}"/>
              </a:ext>
            </a:extLst>
          </p:cNvPr>
          <p:cNvPicPr>
            <a:picLocks noChangeAspect="1"/>
          </p:cNvPicPr>
          <p:nvPr/>
        </p:nvPicPr>
        <p:blipFill>
          <a:blip r:embed="rId3"/>
          <a:stretch>
            <a:fillRect/>
          </a:stretch>
        </p:blipFill>
        <p:spPr>
          <a:xfrm>
            <a:off x="2843452" y="2100997"/>
            <a:ext cx="6505095" cy="4273221"/>
          </a:xfrm>
          <a:prstGeom prst="rect">
            <a:avLst/>
          </a:prstGeom>
        </p:spPr>
      </p:pic>
    </p:spTree>
    <p:extLst>
      <p:ext uri="{BB962C8B-B14F-4D97-AF65-F5344CB8AC3E}">
        <p14:creationId xmlns:p14="http://schemas.microsoft.com/office/powerpoint/2010/main" val="6057823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Greenwashing and accountability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4782879" y="6166683"/>
            <a:ext cx="2626242" cy="369332"/>
          </a:xfrm>
          <a:prstGeom prst="rect">
            <a:avLst/>
          </a:prstGeom>
          <a:noFill/>
        </p:spPr>
        <p:txBody>
          <a:bodyPr wrap="square" rtlCol="0">
            <a:spAutoFit/>
          </a:bodyPr>
          <a:lstStyle/>
          <a:p>
            <a:pPr algn="ctr"/>
            <a:r>
              <a:rPr lang="en-SG" dirty="0"/>
              <a:t>Curtis et al. (2021)</a:t>
            </a:r>
          </a:p>
        </p:txBody>
      </p:sp>
      <p:pic>
        <p:nvPicPr>
          <p:cNvPr id="9" name="Picture 8">
            <a:extLst>
              <a:ext uri="{FF2B5EF4-FFF2-40B4-BE49-F238E27FC236}">
                <a16:creationId xmlns:a16="http://schemas.microsoft.com/office/drawing/2014/main" id="{3B06D067-8D1F-3B76-7AF9-8BE2C386C776}"/>
              </a:ext>
            </a:extLst>
          </p:cNvPr>
          <p:cNvPicPr>
            <a:picLocks noChangeAspect="1"/>
          </p:cNvPicPr>
          <p:nvPr/>
        </p:nvPicPr>
        <p:blipFill>
          <a:blip r:embed="rId3"/>
          <a:stretch>
            <a:fillRect/>
          </a:stretch>
        </p:blipFill>
        <p:spPr>
          <a:xfrm>
            <a:off x="378640" y="377216"/>
            <a:ext cx="10876761" cy="5778628"/>
          </a:xfrm>
          <a:prstGeom prst="rect">
            <a:avLst/>
          </a:prstGeom>
        </p:spPr>
      </p:pic>
    </p:spTree>
    <p:extLst>
      <p:ext uri="{BB962C8B-B14F-4D97-AF65-F5344CB8AC3E}">
        <p14:creationId xmlns:p14="http://schemas.microsoft.com/office/powerpoint/2010/main" val="2486749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Greenwashing and accountability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4782879" y="6296318"/>
            <a:ext cx="2626242" cy="369332"/>
          </a:xfrm>
          <a:prstGeom prst="rect">
            <a:avLst/>
          </a:prstGeom>
          <a:noFill/>
        </p:spPr>
        <p:txBody>
          <a:bodyPr wrap="square" rtlCol="0">
            <a:spAutoFit/>
          </a:bodyPr>
          <a:lstStyle/>
          <a:p>
            <a:pPr algn="ctr"/>
            <a:r>
              <a:rPr lang="en-SG" dirty="0"/>
              <a:t>Curtis et al. (2021)</a:t>
            </a:r>
          </a:p>
        </p:txBody>
      </p:sp>
      <p:pic>
        <p:nvPicPr>
          <p:cNvPr id="7" name="Picture 6">
            <a:extLst>
              <a:ext uri="{FF2B5EF4-FFF2-40B4-BE49-F238E27FC236}">
                <a16:creationId xmlns:a16="http://schemas.microsoft.com/office/drawing/2014/main" id="{9D04062C-F782-EF28-7812-F1D6716E4CE8}"/>
              </a:ext>
            </a:extLst>
          </p:cNvPr>
          <p:cNvPicPr>
            <a:picLocks noChangeAspect="1"/>
          </p:cNvPicPr>
          <p:nvPr/>
        </p:nvPicPr>
        <p:blipFill>
          <a:blip r:embed="rId3"/>
          <a:stretch>
            <a:fillRect/>
          </a:stretch>
        </p:blipFill>
        <p:spPr>
          <a:xfrm>
            <a:off x="3228954" y="1920680"/>
            <a:ext cx="5734092" cy="4400582"/>
          </a:xfrm>
          <a:prstGeom prst="rect">
            <a:avLst/>
          </a:prstGeom>
        </p:spPr>
      </p:pic>
    </p:spTree>
    <p:extLst>
      <p:ext uri="{BB962C8B-B14F-4D97-AF65-F5344CB8AC3E}">
        <p14:creationId xmlns:p14="http://schemas.microsoft.com/office/powerpoint/2010/main" val="4111788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Greenwashing and accountability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r>
              <a:rPr lang="en-US" sz="2000" dirty="0"/>
              <a:t>On the other hand, other papers posit an entirely different narrative…</a:t>
            </a:r>
          </a:p>
          <a:p>
            <a:r>
              <a:rPr lang="en-US" sz="2000" dirty="0"/>
              <a:t>Khoo and Tallarita (2024): “In this Article, we examine whether this recent decline is linked to a 2021 shift in the SEC’s policy, which expanded the ability of shareholders to influence E&amp;S corporate decisions. We suggest that this regulatory shift has led to an increase in “prescriptive” E&amp;S proposals, which typically call for the adoption of more specific E&amp;S policies by companies, but are costlier to implement. [We]… find that these proposals generally receive less voter support and seem to be driving a substantial part of the decline in support for E&amp;S proposals.”</a:t>
            </a:r>
          </a:p>
          <a:p>
            <a:r>
              <a:rPr lang="en-US" sz="2000" dirty="0"/>
              <a:t>“Our results support arguments that many institutional investors do not “walk the talk” when faced with E&amp;S issues that conflict with pecuniary maximization objectives (Goshen and Hamdani (2023); </a:t>
            </a:r>
            <a:r>
              <a:rPr lang="en-US" sz="2000" dirty="0" err="1"/>
              <a:t>Michaely</a:t>
            </a:r>
            <a:r>
              <a:rPr lang="en-US" sz="2000" dirty="0"/>
              <a:t> et al. (2021); Heath et al. (2021)). Indeed, while much emphasis has been placed on the importance of pro-social prefer- </a:t>
            </a:r>
            <a:r>
              <a:rPr lang="en-US" sz="2000" dirty="0" err="1"/>
              <a:t>ences</a:t>
            </a:r>
            <a:r>
              <a:rPr lang="en-US" sz="2000" dirty="0"/>
              <a:t> in ameliorating environmental and social externalities (Hart and Zingales (2017); Hart and Zingales (2022); </a:t>
            </a:r>
            <a:r>
              <a:rPr lang="en-US" sz="2000" dirty="0" err="1"/>
              <a:t>Broccardo</a:t>
            </a:r>
            <a:r>
              <a:rPr lang="en-US" sz="2000" dirty="0"/>
              <a:t> et al. (2022); Barber et al. (2021); Hirst et al. (2023); Hart et al. (2024)), our findings reveal that the financial costs of prescriptive proposals often outweigh the intensity of E&amp;S preferences for the vast majority of funds.”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24578737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Greenwashing and accountability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On the other hand, other papers posit an entirely different narrative…</a:t>
            </a:r>
          </a:p>
          <a:p>
            <a:r>
              <a:rPr lang="en-US" sz="2000" dirty="0"/>
              <a:t>Heath et al. (2021): “Using novel micro-level data, we examine the impact of socially responsible investment (SRI) funds on corporate behavior. SRI funds select firms that pollute less, have greater board diversity, higher employee satisfaction, and higher workplace safety. </a:t>
            </a:r>
            <a:r>
              <a:rPr lang="en-US" sz="2000" b="1" i="1" dirty="0"/>
              <a:t>Yet, both in the broad cross-section and using an exogenous shock to SRI capital, we find no evidence that SRI funds improve firm behavior. The results suggest SRI funds operate through a selection effect, not a treatment effect: SRI funds invest in a portfolio consistent with the fund’s objective, but they do not significantly improve corporate conduct</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37709379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Greenwashing and accountability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4782879" y="6261032"/>
            <a:ext cx="2626242" cy="369332"/>
          </a:xfrm>
          <a:prstGeom prst="rect">
            <a:avLst/>
          </a:prstGeom>
          <a:noFill/>
        </p:spPr>
        <p:txBody>
          <a:bodyPr wrap="square" rtlCol="0">
            <a:spAutoFit/>
          </a:bodyPr>
          <a:lstStyle/>
          <a:p>
            <a:pPr algn="ctr"/>
            <a:r>
              <a:rPr lang="en-SG" dirty="0"/>
              <a:t>Khoo and Tallarita (2024)</a:t>
            </a:r>
          </a:p>
        </p:txBody>
      </p:sp>
      <p:pic>
        <p:nvPicPr>
          <p:cNvPr id="7" name="Picture 6">
            <a:extLst>
              <a:ext uri="{FF2B5EF4-FFF2-40B4-BE49-F238E27FC236}">
                <a16:creationId xmlns:a16="http://schemas.microsoft.com/office/drawing/2014/main" id="{8D368328-3E0C-7485-8D83-B5993F5F1BE4}"/>
              </a:ext>
            </a:extLst>
          </p:cNvPr>
          <p:cNvPicPr>
            <a:picLocks noChangeAspect="1"/>
          </p:cNvPicPr>
          <p:nvPr/>
        </p:nvPicPr>
        <p:blipFill>
          <a:blip r:embed="rId3"/>
          <a:stretch>
            <a:fillRect/>
          </a:stretch>
        </p:blipFill>
        <p:spPr>
          <a:xfrm>
            <a:off x="2729349" y="2269718"/>
            <a:ext cx="6376321" cy="3518384"/>
          </a:xfrm>
          <a:prstGeom prst="rect">
            <a:avLst/>
          </a:prstGeom>
        </p:spPr>
      </p:pic>
    </p:spTree>
    <p:extLst>
      <p:ext uri="{BB962C8B-B14F-4D97-AF65-F5344CB8AC3E}">
        <p14:creationId xmlns:p14="http://schemas.microsoft.com/office/powerpoint/2010/main" val="33249856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4517717" y="6321262"/>
            <a:ext cx="2626242" cy="369332"/>
          </a:xfrm>
          <a:prstGeom prst="rect">
            <a:avLst/>
          </a:prstGeom>
          <a:noFill/>
        </p:spPr>
        <p:txBody>
          <a:bodyPr wrap="square" rtlCol="0">
            <a:spAutoFit/>
          </a:bodyPr>
          <a:lstStyle/>
          <a:p>
            <a:pPr algn="ctr"/>
            <a:r>
              <a:rPr lang="en-SG" dirty="0"/>
              <a:t>Khoo and Tallarita (2024)</a:t>
            </a:r>
          </a:p>
        </p:txBody>
      </p:sp>
      <p:pic>
        <p:nvPicPr>
          <p:cNvPr id="5" name="Picture 4">
            <a:extLst>
              <a:ext uri="{FF2B5EF4-FFF2-40B4-BE49-F238E27FC236}">
                <a16:creationId xmlns:a16="http://schemas.microsoft.com/office/drawing/2014/main" id="{178BEDED-06A1-2DAE-1AA6-FC3004AA5531}"/>
              </a:ext>
            </a:extLst>
          </p:cNvPr>
          <p:cNvPicPr>
            <a:picLocks noChangeAspect="1"/>
          </p:cNvPicPr>
          <p:nvPr/>
        </p:nvPicPr>
        <p:blipFill>
          <a:blip r:embed="rId3"/>
          <a:stretch>
            <a:fillRect/>
          </a:stretch>
        </p:blipFill>
        <p:spPr>
          <a:xfrm>
            <a:off x="2308771" y="136965"/>
            <a:ext cx="7044134" cy="6091214"/>
          </a:xfrm>
          <a:prstGeom prst="rect">
            <a:avLst/>
          </a:prstGeom>
        </p:spPr>
      </p:pic>
    </p:spTree>
    <p:extLst>
      <p:ext uri="{BB962C8B-B14F-4D97-AF65-F5344CB8AC3E}">
        <p14:creationId xmlns:p14="http://schemas.microsoft.com/office/powerpoint/2010/main" val="28135051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4517717" y="6321262"/>
            <a:ext cx="2626242" cy="369332"/>
          </a:xfrm>
          <a:prstGeom prst="rect">
            <a:avLst/>
          </a:prstGeom>
          <a:noFill/>
        </p:spPr>
        <p:txBody>
          <a:bodyPr wrap="square" rtlCol="0">
            <a:spAutoFit/>
          </a:bodyPr>
          <a:lstStyle/>
          <a:p>
            <a:pPr algn="ctr"/>
            <a:r>
              <a:rPr lang="en-SG" dirty="0"/>
              <a:t>Khoo and Tallarita (2024)</a:t>
            </a:r>
          </a:p>
        </p:txBody>
      </p:sp>
      <p:pic>
        <p:nvPicPr>
          <p:cNvPr id="3" name="Picture 2">
            <a:extLst>
              <a:ext uri="{FF2B5EF4-FFF2-40B4-BE49-F238E27FC236}">
                <a16:creationId xmlns:a16="http://schemas.microsoft.com/office/drawing/2014/main" id="{7A4C89A6-F464-3F07-BA98-AF61D89F6FC8}"/>
              </a:ext>
            </a:extLst>
          </p:cNvPr>
          <p:cNvPicPr>
            <a:picLocks noChangeAspect="1"/>
          </p:cNvPicPr>
          <p:nvPr/>
        </p:nvPicPr>
        <p:blipFill>
          <a:blip r:embed="rId3"/>
          <a:stretch>
            <a:fillRect/>
          </a:stretch>
        </p:blipFill>
        <p:spPr>
          <a:xfrm>
            <a:off x="2002293" y="399708"/>
            <a:ext cx="7926041" cy="5869682"/>
          </a:xfrm>
          <a:prstGeom prst="rect">
            <a:avLst/>
          </a:prstGeom>
        </p:spPr>
      </p:pic>
    </p:spTree>
    <p:extLst>
      <p:ext uri="{BB962C8B-B14F-4D97-AF65-F5344CB8AC3E}">
        <p14:creationId xmlns:p14="http://schemas.microsoft.com/office/powerpoint/2010/main" val="1042846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To see how ESG objectives might be incorporated into corporate law, it is necessary to introduce the idea of what the debate on “corporate purpose” is.</a:t>
            </a:r>
          </a:p>
          <a:p>
            <a:r>
              <a:rPr lang="en-US" sz="2000" dirty="0"/>
              <a:t>This debate centers on the fundamental question of what the primary objectives of a corporation should be. In general, there is a stark divide between two “camps” of scholars:</a:t>
            </a:r>
          </a:p>
          <a:p>
            <a:pPr marL="666900" lvl="1" indent="-342900">
              <a:buFont typeface="+mj-lt"/>
              <a:buAutoNum type="arabicPeriod"/>
            </a:pPr>
            <a:r>
              <a:rPr lang="en-US" sz="1800" dirty="0"/>
              <a:t>Advocates for “Shareholder Primacy/Shareholderism” promote the idea that a corporation’s primary responsibility is to maximize shareholder value – in other words, it’s primary purpose is to maximize profits for its shareholders.</a:t>
            </a:r>
          </a:p>
          <a:p>
            <a:pPr marL="666900" lvl="1" indent="-342900">
              <a:buFont typeface="+mj-lt"/>
              <a:buAutoNum type="arabicPeriod"/>
            </a:pPr>
            <a:r>
              <a:rPr lang="en-US" sz="1800" dirty="0"/>
              <a:t>Advocates for “Stakeholderism” promote the idea that a corporation has a broader set of responsibilities beyond shareholders – instead, the corporation’s purpose is to maximize the broad interests of all its stakeholders, including employees, creditors, customers, suppliers, and the public at large (thus, via proxy, the environment).</a:t>
            </a:r>
          </a:p>
          <a:p>
            <a:r>
              <a:rPr lang="en-US" sz="2000" dirty="0"/>
              <a:t>This is not merely an academic debate…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33792052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5903006" y="6321262"/>
            <a:ext cx="2626242" cy="369332"/>
          </a:xfrm>
          <a:prstGeom prst="rect">
            <a:avLst/>
          </a:prstGeom>
          <a:noFill/>
        </p:spPr>
        <p:txBody>
          <a:bodyPr wrap="square" rtlCol="0">
            <a:spAutoFit/>
          </a:bodyPr>
          <a:lstStyle/>
          <a:p>
            <a:pPr algn="ctr"/>
            <a:r>
              <a:rPr lang="en-SG" dirty="0"/>
              <a:t>Khoo and Tallarita (2024)</a:t>
            </a:r>
          </a:p>
        </p:txBody>
      </p:sp>
      <p:pic>
        <p:nvPicPr>
          <p:cNvPr id="3" name="Picture 2">
            <a:extLst>
              <a:ext uri="{FF2B5EF4-FFF2-40B4-BE49-F238E27FC236}">
                <a16:creationId xmlns:a16="http://schemas.microsoft.com/office/drawing/2014/main" id="{BA0D600A-3E24-A9A9-4EC4-9970ADD3DB89}"/>
              </a:ext>
            </a:extLst>
          </p:cNvPr>
          <p:cNvPicPr>
            <a:picLocks noChangeAspect="1"/>
          </p:cNvPicPr>
          <p:nvPr/>
        </p:nvPicPr>
        <p:blipFill>
          <a:blip r:embed="rId3"/>
          <a:stretch>
            <a:fillRect/>
          </a:stretch>
        </p:blipFill>
        <p:spPr>
          <a:xfrm>
            <a:off x="423099" y="0"/>
            <a:ext cx="5238000" cy="6858000"/>
          </a:xfrm>
          <a:prstGeom prst="rect">
            <a:avLst/>
          </a:prstGeom>
        </p:spPr>
      </p:pic>
    </p:spTree>
    <p:extLst>
      <p:ext uri="{BB962C8B-B14F-4D97-AF65-F5344CB8AC3E}">
        <p14:creationId xmlns:p14="http://schemas.microsoft.com/office/powerpoint/2010/main" val="22162419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5903006" y="6321262"/>
            <a:ext cx="2626242" cy="369332"/>
          </a:xfrm>
          <a:prstGeom prst="rect">
            <a:avLst/>
          </a:prstGeom>
          <a:noFill/>
        </p:spPr>
        <p:txBody>
          <a:bodyPr wrap="square" rtlCol="0">
            <a:spAutoFit/>
          </a:bodyPr>
          <a:lstStyle/>
          <a:p>
            <a:pPr algn="ctr"/>
            <a:r>
              <a:rPr lang="en-SG" dirty="0"/>
              <a:t>Khoo and Tallarita (2024)</a:t>
            </a:r>
          </a:p>
        </p:txBody>
      </p:sp>
      <p:pic>
        <p:nvPicPr>
          <p:cNvPr id="5" name="Picture 4">
            <a:extLst>
              <a:ext uri="{FF2B5EF4-FFF2-40B4-BE49-F238E27FC236}">
                <a16:creationId xmlns:a16="http://schemas.microsoft.com/office/drawing/2014/main" id="{5F40C434-BC60-6F5C-2F04-3DFE78741E2B}"/>
              </a:ext>
            </a:extLst>
          </p:cNvPr>
          <p:cNvPicPr>
            <a:picLocks noChangeAspect="1"/>
          </p:cNvPicPr>
          <p:nvPr/>
        </p:nvPicPr>
        <p:blipFill>
          <a:blip r:embed="rId3"/>
          <a:stretch>
            <a:fillRect/>
          </a:stretch>
        </p:blipFill>
        <p:spPr>
          <a:xfrm>
            <a:off x="326283" y="0"/>
            <a:ext cx="5505490" cy="6848525"/>
          </a:xfrm>
          <a:prstGeom prst="rect">
            <a:avLst/>
          </a:prstGeom>
        </p:spPr>
      </p:pic>
    </p:spTree>
    <p:extLst>
      <p:ext uri="{BB962C8B-B14F-4D97-AF65-F5344CB8AC3E}">
        <p14:creationId xmlns:p14="http://schemas.microsoft.com/office/powerpoint/2010/main" val="20023891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5537791" y="6321262"/>
            <a:ext cx="2626242" cy="369332"/>
          </a:xfrm>
          <a:prstGeom prst="rect">
            <a:avLst/>
          </a:prstGeom>
          <a:noFill/>
        </p:spPr>
        <p:txBody>
          <a:bodyPr wrap="square" rtlCol="0">
            <a:spAutoFit/>
          </a:bodyPr>
          <a:lstStyle/>
          <a:p>
            <a:pPr algn="ctr"/>
            <a:r>
              <a:rPr lang="en-SG" dirty="0"/>
              <a:t>Heath et al. (2021)</a:t>
            </a:r>
          </a:p>
        </p:txBody>
      </p:sp>
      <p:pic>
        <p:nvPicPr>
          <p:cNvPr id="5" name="Picture 4">
            <a:extLst>
              <a:ext uri="{FF2B5EF4-FFF2-40B4-BE49-F238E27FC236}">
                <a16:creationId xmlns:a16="http://schemas.microsoft.com/office/drawing/2014/main" id="{CA1DBB66-CE37-46D3-9412-17F8DD6C63B6}"/>
              </a:ext>
            </a:extLst>
          </p:cNvPr>
          <p:cNvPicPr>
            <a:picLocks noChangeAspect="1"/>
          </p:cNvPicPr>
          <p:nvPr/>
        </p:nvPicPr>
        <p:blipFill>
          <a:blip r:embed="rId3"/>
          <a:stretch>
            <a:fillRect/>
          </a:stretch>
        </p:blipFill>
        <p:spPr>
          <a:xfrm>
            <a:off x="224164" y="0"/>
            <a:ext cx="5627290" cy="6767623"/>
          </a:xfrm>
          <a:prstGeom prst="rect">
            <a:avLst/>
          </a:prstGeom>
        </p:spPr>
      </p:pic>
    </p:spTree>
    <p:extLst>
      <p:ext uri="{BB962C8B-B14F-4D97-AF65-F5344CB8AC3E}">
        <p14:creationId xmlns:p14="http://schemas.microsoft.com/office/powerpoint/2010/main" val="9305550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Greenwashing and accountability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4782879" y="6283787"/>
            <a:ext cx="2626242" cy="369332"/>
          </a:xfrm>
          <a:prstGeom prst="rect">
            <a:avLst/>
          </a:prstGeom>
          <a:noFill/>
        </p:spPr>
        <p:txBody>
          <a:bodyPr wrap="square" rtlCol="0">
            <a:spAutoFit/>
          </a:bodyPr>
          <a:lstStyle/>
          <a:p>
            <a:pPr algn="ctr"/>
            <a:r>
              <a:rPr lang="en-SG" dirty="0"/>
              <a:t>Heath et al. (2021)</a:t>
            </a:r>
          </a:p>
        </p:txBody>
      </p:sp>
      <p:pic>
        <p:nvPicPr>
          <p:cNvPr id="5" name="Picture 4">
            <a:extLst>
              <a:ext uri="{FF2B5EF4-FFF2-40B4-BE49-F238E27FC236}">
                <a16:creationId xmlns:a16="http://schemas.microsoft.com/office/drawing/2014/main" id="{F502EA04-2EA7-BEB3-32D0-DCB7321ED7FC}"/>
              </a:ext>
            </a:extLst>
          </p:cNvPr>
          <p:cNvPicPr>
            <a:picLocks noChangeAspect="1"/>
          </p:cNvPicPr>
          <p:nvPr/>
        </p:nvPicPr>
        <p:blipFill>
          <a:blip r:embed="rId3"/>
          <a:stretch>
            <a:fillRect/>
          </a:stretch>
        </p:blipFill>
        <p:spPr>
          <a:xfrm>
            <a:off x="2276447" y="2063556"/>
            <a:ext cx="7639106" cy="4257706"/>
          </a:xfrm>
          <a:prstGeom prst="rect">
            <a:avLst/>
          </a:prstGeom>
        </p:spPr>
      </p:pic>
    </p:spTree>
    <p:extLst>
      <p:ext uri="{BB962C8B-B14F-4D97-AF65-F5344CB8AC3E}">
        <p14:creationId xmlns:p14="http://schemas.microsoft.com/office/powerpoint/2010/main" val="7376040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44</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4687185" y="5971178"/>
            <a:ext cx="2626242" cy="369332"/>
          </a:xfrm>
          <a:prstGeom prst="rect">
            <a:avLst/>
          </a:prstGeom>
          <a:noFill/>
        </p:spPr>
        <p:txBody>
          <a:bodyPr wrap="square" rtlCol="0">
            <a:spAutoFit/>
          </a:bodyPr>
          <a:lstStyle/>
          <a:p>
            <a:pPr algn="ctr"/>
            <a:r>
              <a:rPr lang="en-SG" dirty="0"/>
              <a:t>Heath et al. (2021)</a:t>
            </a:r>
          </a:p>
        </p:txBody>
      </p:sp>
      <p:pic>
        <p:nvPicPr>
          <p:cNvPr id="9" name="Picture 8">
            <a:extLst>
              <a:ext uri="{FF2B5EF4-FFF2-40B4-BE49-F238E27FC236}">
                <a16:creationId xmlns:a16="http://schemas.microsoft.com/office/drawing/2014/main" id="{314CEDCA-96A4-52CE-F6C3-2F117A6952C2}"/>
              </a:ext>
            </a:extLst>
          </p:cNvPr>
          <p:cNvPicPr>
            <a:picLocks noChangeAspect="1"/>
          </p:cNvPicPr>
          <p:nvPr/>
        </p:nvPicPr>
        <p:blipFill>
          <a:blip r:embed="rId3"/>
          <a:stretch>
            <a:fillRect/>
          </a:stretch>
        </p:blipFill>
        <p:spPr>
          <a:xfrm>
            <a:off x="1992870" y="449430"/>
            <a:ext cx="8206259" cy="5573875"/>
          </a:xfrm>
          <a:prstGeom prst="rect">
            <a:avLst/>
          </a:prstGeom>
        </p:spPr>
      </p:pic>
    </p:spTree>
    <p:extLst>
      <p:ext uri="{BB962C8B-B14F-4D97-AF65-F5344CB8AC3E}">
        <p14:creationId xmlns:p14="http://schemas.microsoft.com/office/powerpoint/2010/main" val="5445292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45</a:t>
            </a:fld>
            <a:endParaRPr lang="en-US" dirty="0"/>
          </a:p>
        </p:txBody>
      </p:sp>
      <p:pic>
        <p:nvPicPr>
          <p:cNvPr id="7" name="Picture 6">
            <a:extLst>
              <a:ext uri="{FF2B5EF4-FFF2-40B4-BE49-F238E27FC236}">
                <a16:creationId xmlns:a16="http://schemas.microsoft.com/office/drawing/2014/main" id="{2AE9D3E4-3A9C-20E7-1385-9E5D63DE2AF1}"/>
              </a:ext>
            </a:extLst>
          </p:cNvPr>
          <p:cNvPicPr>
            <a:picLocks noChangeAspect="1"/>
          </p:cNvPicPr>
          <p:nvPr/>
        </p:nvPicPr>
        <p:blipFill>
          <a:blip r:embed="rId3"/>
          <a:stretch>
            <a:fillRect/>
          </a:stretch>
        </p:blipFill>
        <p:spPr>
          <a:xfrm>
            <a:off x="2290885" y="278619"/>
            <a:ext cx="7610229" cy="6216415"/>
          </a:xfrm>
          <a:prstGeom prst="rect">
            <a:avLst/>
          </a:prstGeom>
        </p:spPr>
      </p:pic>
      <p:sp>
        <p:nvSpPr>
          <p:cNvPr id="6" name="TextBox 5">
            <a:extLst>
              <a:ext uri="{FF2B5EF4-FFF2-40B4-BE49-F238E27FC236}">
                <a16:creationId xmlns:a16="http://schemas.microsoft.com/office/drawing/2014/main" id="{90DBAE5A-D7B4-2985-D987-A6642666DFD7}"/>
              </a:ext>
            </a:extLst>
          </p:cNvPr>
          <p:cNvSpPr txBox="1"/>
          <p:nvPr/>
        </p:nvSpPr>
        <p:spPr>
          <a:xfrm>
            <a:off x="4782878" y="6394715"/>
            <a:ext cx="2626242" cy="369332"/>
          </a:xfrm>
          <a:prstGeom prst="rect">
            <a:avLst/>
          </a:prstGeom>
          <a:noFill/>
        </p:spPr>
        <p:txBody>
          <a:bodyPr wrap="square" rtlCol="0">
            <a:spAutoFit/>
          </a:bodyPr>
          <a:lstStyle/>
          <a:p>
            <a:pPr algn="ctr"/>
            <a:r>
              <a:rPr lang="en-SG" dirty="0"/>
              <a:t>Heath et al. (2021)</a:t>
            </a:r>
          </a:p>
        </p:txBody>
      </p:sp>
    </p:spTree>
    <p:extLst>
      <p:ext uri="{BB962C8B-B14F-4D97-AF65-F5344CB8AC3E}">
        <p14:creationId xmlns:p14="http://schemas.microsoft.com/office/powerpoint/2010/main" val="6422059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4782878" y="6394715"/>
            <a:ext cx="2626242" cy="369332"/>
          </a:xfrm>
          <a:prstGeom prst="rect">
            <a:avLst/>
          </a:prstGeom>
          <a:noFill/>
        </p:spPr>
        <p:txBody>
          <a:bodyPr wrap="square" rtlCol="0">
            <a:spAutoFit/>
          </a:bodyPr>
          <a:lstStyle/>
          <a:p>
            <a:pPr algn="ctr"/>
            <a:r>
              <a:rPr lang="en-SG" dirty="0"/>
              <a:t>Heath et al. (2021)</a:t>
            </a:r>
          </a:p>
        </p:txBody>
      </p:sp>
      <p:pic>
        <p:nvPicPr>
          <p:cNvPr id="5" name="Picture 4">
            <a:extLst>
              <a:ext uri="{FF2B5EF4-FFF2-40B4-BE49-F238E27FC236}">
                <a16:creationId xmlns:a16="http://schemas.microsoft.com/office/drawing/2014/main" id="{76906A21-BCC8-7683-58E1-9FAACC44D881}"/>
              </a:ext>
            </a:extLst>
          </p:cNvPr>
          <p:cNvPicPr>
            <a:picLocks noChangeAspect="1"/>
          </p:cNvPicPr>
          <p:nvPr/>
        </p:nvPicPr>
        <p:blipFill>
          <a:blip r:embed="rId3"/>
          <a:stretch>
            <a:fillRect/>
          </a:stretch>
        </p:blipFill>
        <p:spPr>
          <a:xfrm>
            <a:off x="2214092" y="246298"/>
            <a:ext cx="7572430" cy="6248446"/>
          </a:xfrm>
          <a:prstGeom prst="rect">
            <a:avLst/>
          </a:prstGeom>
        </p:spPr>
      </p:pic>
    </p:spTree>
    <p:extLst>
      <p:ext uri="{BB962C8B-B14F-4D97-AF65-F5344CB8AC3E}">
        <p14:creationId xmlns:p14="http://schemas.microsoft.com/office/powerpoint/2010/main" val="33094417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Greenwashing and accountability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What about larger institutional investors?</a:t>
            </a:r>
          </a:p>
          <a:p>
            <a:r>
              <a:rPr lang="en-US" sz="2000" dirty="0"/>
              <a:t>Azar et al. (2021): “[We examine] the role of the “Big Three”(i.e., BlackRock, Vanguard, and State Street Global Advisors) on the reduction of corporate carbon emissions around the world. Using novel data on engagements of the Big Three with individual firms, we find evidence that the Big Three focus their engagement effort on large firms with high CO 2 emissions in which these investors hold a significant stake. Consistent with this engagement influence being effective, we observe a strong and robust negative association between Big Three ownership and subsequent carbon emissions among MSCI index constituents, a pattern that becomes stronger in the later years of the sample period as the three institutions publicly commit to tackle Environmental, Social, and Governance (ESG) issues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47</a:t>
            </a:fld>
            <a:endParaRPr lang="en-US" dirty="0"/>
          </a:p>
        </p:txBody>
      </p:sp>
    </p:spTree>
    <p:extLst>
      <p:ext uri="{BB962C8B-B14F-4D97-AF65-F5344CB8AC3E}">
        <p14:creationId xmlns:p14="http://schemas.microsoft.com/office/powerpoint/2010/main" val="11327698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Greenwashing and accountability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Azar et al. (2021): “To gauge whether the Big Three can induce companies to reduce carbon emissions, we start by analyzing these large investors’ engagements with the firms in their portfolios. The Big Three have recently started to disclose comparable detailed data on private engagements with their portfolio firms in investment stewardship reports (ISR).  According to the narrative in the ISRs, most engagements go beyond sending a letter to the firm. For example, BlackRock’s ISR states that the fund’s investment stewardship department had “substantive dialogue with the companies listed as engaged firms.” The ISR also states that the fund “engages companies for the following reasons: (1) to ensure that BlackRock can make well-informed voting decisions; (2) to explain its voting and governance guidelines; (3) to convey its thinking on long-term value creation and sound governance practices… We disregard engagements by letters and include only comprehensive engagements via calls and in-person meetings.”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48</a:t>
            </a:fld>
            <a:endParaRPr lang="en-US" dirty="0"/>
          </a:p>
        </p:txBody>
      </p:sp>
    </p:spTree>
    <p:extLst>
      <p:ext uri="{BB962C8B-B14F-4D97-AF65-F5344CB8AC3E}">
        <p14:creationId xmlns:p14="http://schemas.microsoft.com/office/powerpoint/2010/main" val="19721012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49</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8148082" y="6305519"/>
            <a:ext cx="2626242" cy="369332"/>
          </a:xfrm>
          <a:prstGeom prst="rect">
            <a:avLst/>
          </a:prstGeom>
          <a:noFill/>
        </p:spPr>
        <p:txBody>
          <a:bodyPr wrap="square" rtlCol="0">
            <a:spAutoFit/>
          </a:bodyPr>
          <a:lstStyle/>
          <a:p>
            <a:pPr algn="ctr"/>
            <a:r>
              <a:rPr lang="en-SG" dirty="0"/>
              <a:t>Azar et al. (2021)</a:t>
            </a:r>
          </a:p>
        </p:txBody>
      </p:sp>
      <p:pic>
        <p:nvPicPr>
          <p:cNvPr id="7" name="Picture 6">
            <a:extLst>
              <a:ext uri="{FF2B5EF4-FFF2-40B4-BE49-F238E27FC236}">
                <a16:creationId xmlns:a16="http://schemas.microsoft.com/office/drawing/2014/main" id="{4D11949B-C892-329E-4214-AC28B908A489}"/>
              </a:ext>
            </a:extLst>
          </p:cNvPr>
          <p:cNvPicPr>
            <a:picLocks noChangeAspect="1"/>
          </p:cNvPicPr>
          <p:nvPr/>
        </p:nvPicPr>
        <p:blipFill>
          <a:blip r:embed="rId3"/>
          <a:stretch>
            <a:fillRect/>
          </a:stretch>
        </p:blipFill>
        <p:spPr>
          <a:xfrm>
            <a:off x="176673" y="90510"/>
            <a:ext cx="8451649" cy="6676979"/>
          </a:xfrm>
          <a:prstGeom prst="rect">
            <a:avLst/>
          </a:prstGeom>
        </p:spPr>
      </p:pic>
    </p:spTree>
    <p:extLst>
      <p:ext uri="{BB962C8B-B14F-4D97-AF65-F5344CB8AC3E}">
        <p14:creationId xmlns:p14="http://schemas.microsoft.com/office/powerpoint/2010/main" val="2192571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Esg and corporate law</a:t>
            </a:r>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21B1D5AE-E116-1DE6-6EBA-1D053831ED97}"/>
              </a:ext>
            </a:extLst>
          </p:cNvPr>
          <p:cNvPicPr>
            <a:picLocks noChangeAspect="1"/>
          </p:cNvPicPr>
          <p:nvPr/>
        </p:nvPicPr>
        <p:blipFill rotWithShape="1">
          <a:blip r:embed="rId3">
            <a:extLst>
              <a:ext uri="{28A0092B-C50C-407E-A947-70E740481C1C}">
                <a14:useLocalDpi xmlns:a14="http://schemas.microsoft.com/office/drawing/2010/main" val="0"/>
              </a:ext>
            </a:extLst>
          </a:blip>
          <a:srcRect l="11805" r="16800" b="-1"/>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061865" y="1897912"/>
            <a:ext cx="5683602" cy="4731488"/>
          </a:xfrm>
        </p:spPr>
        <p:txBody>
          <a:bodyPr>
            <a:normAutofit lnSpcReduction="10000"/>
          </a:bodyPr>
          <a:lstStyle/>
          <a:p>
            <a:pPr>
              <a:lnSpc>
                <a:spcPct val="90000"/>
              </a:lnSpc>
            </a:pPr>
            <a:r>
              <a:rPr lang="en-US" dirty="0"/>
              <a:t>Bebchuk and Tallarita (2020): “In the summer of 2019, with much fanfare and massive publicity, the Business Roundtable (BRT)—the influential association of corporate chief executive officers (CEOs)—announced a revision of its conception of corporate purpose. The BRT CEOs committed to “lead their companies for the benefit of all stakeholders.” Moving away from a long-standing statement that explicitly embraced shareholder primacy, the new BRT statement committed to “deliver value” not just to shareholders but also to employees, customers, suppliers, and communities.  The BRT statement was presented by its authors, and characterized by many commentators, as a major milestone in the evolution of the modern corporation… Following the issuance of the BRT statement, the World Economic Forum published in December 2019 a manifesto that urged companies to move from the traditional model of “shareholder capitalism” to the model of ‘stakeholder capitalism.’”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5</a:t>
            </a:fld>
            <a:endParaRPr lang="en-US" dirty="0"/>
          </a:p>
        </p:txBody>
      </p:sp>
    </p:spTree>
    <p:extLst>
      <p:ext uri="{BB962C8B-B14F-4D97-AF65-F5344CB8AC3E}">
        <p14:creationId xmlns:p14="http://schemas.microsoft.com/office/powerpoint/2010/main" val="26502281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50</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9083747" y="6305519"/>
            <a:ext cx="2626242" cy="369332"/>
          </a:xfrm>
          <a:prstGeom prst="rect">
            <a:avLst/>
          </a:prstGeom>
          <a:noFill/>
        </p:spPr>
        <p:txBody>
          <a:bodyPr wrap="square" rtlCol="0">
            <a:spAutoFit/>
          </a:bodyPr>
          <a:lstStyle/>
          <a:p>
            <a:pPr algn="ctr"/>
            <a:r>
              <a:rPr lang="en-SG" dirty="0"/>
              <a:t>Azar et al. (2021)</a:t>
            </a:r>
          </a:p>
        </p:txBody>
      </p:sp>
      <p:pic>
        <p:nvPicPr>
          <p:cNvPr id="5" name="Picture 4">
            <a:extLst>
              <a:ext uri="{FF2B5EF4-FFF2-40B4-BE49-F238E27FC236}">
                <a16:creationId xmlns:a16="http://schemas.microsoft.com/office/drawing/2014/main" id="{16346A8D-BE4F-DA2C-ED0E-EA4306A8A5B4}"/>
              </a:ext>
            </a:extLst>
          </p:cNvPr>
          <p:cNvPicPr>
            <a:picLocks noChangeAspect="1"/>
          </p:cNvPicPr>
          <p:nvPr/>
        </p:nvPicPr>
        <p:blipFill>
          <a:blip r:embed="rId3"/>
          <a:stretch>
            <a:fillRect/>
          </a:stretch>
        </p:blipFill>
        <p:spPr>
          <a:xfrm>
            <a:off x="202835" y="226379"/>
            <a:ext cx="9258368" cy="6448472"/>
          </a:xfrm>
          <a:prstGeom prst="rect">
            <a:avLst/>
          </a:prstGeom>
        </p:spPr>
      </p:pic>
    </p:spTree>
    <p:extLst>
      <p:ext uri="{BB962C8B-B14F-4D97-AF65-F5344CB8AC3E}">
        <p14:creationId xmlns:p14="http://schemas.microsoft.com/office/powerpoint/2010/main" val="22730129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51</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4288464" y="6156050"/>
            <a:ext cx="2626242" cy="369332"/>
          </a:xfrm>
          <a:prstGeom prst="rect">
            <a:avLst/>
          </a:prstGeom>
          <a:noFill/>
        </p:spPr>
        <p:txBody>
          <a:bodyPr wrap="square" rtlCol="0">
            <a:spAutoFit/>
          </a:bodyPr>
          <a:lstStyle/>
          <a:p>
            <a:pPr algn="ctr"/>
            <a:r>
              <a:rPr lang="en-SG" dirty="0"/>
              <a:t>Azar et al. (2021)</a:t>
            </a:r>
          </a:p>
        </p:txBody>
      </p:sp>
      <p:pic>
        <p:nvPicPr>
          <p:cNvPr id="7" name="Picture 6">
            <a:extLst>
              <a:ext uri="{FF2B5EF4-FFF2-40B4-BE49-F238E27FC236}">
                <a16:creationId xmlns:a16="http://schemas.microsoft.com/office/drawing/2014/main" id="{26A45799-7515-F2B6-2908-2957A07EA6EF}"/>
              </a:ext>
            </a:extLst>
          </p:cNvPr>
          <p:cNvPicPr>
            <a:picLocks noChangeAspect="1"/>
          </p:cNvPicPr>
          <p:nvPr/>
        </p:nvPicPr>
        <p:blipFill>
          <a:blip r:embed="rId3"/>
          <a:stretch>
            <a:fillRect/>
          </a:stretch>
        </p:blipFill>
        <p:spPr>
          <a:xfrm>
            <a:off x="2781832" y="1966718"/>
            <a:ext cx="5724567" cy="4171981"/>
          </a:xfrm>
          <a:prstGeom prst="rect">
            <a:avLst/>
          </a:prstGeom>
        </p:spPr>
      </p:pic>
      <p:sp>
        <p:nvSpPr>
          <p:cNvPr id="8" name="Title 1">
            <a:extLst>
              <a:ext uri="{FF2B5EF4-FFF2-40B4-BE49-F238E27FC236}">
                <a16:creationId xmlns:a16="http://schemas.microsoft.com/office/drawing/2014/main" id="{6CCDB559-87E4-F705-2C3E-C91951650A97}"/>
              </a:ext>
            </a:extLst>
          </p:cNvPr>
          <p:cNvSpPr txBox="1">
            <a:spLocks/>
          </p:cNvSpPr>
          <p:nvPr/>
        </p:nvSpPr>
        <p:spPr>
          <a:xfrm>
            <a:off x="581192" y="684805"/>
            <a:ext cx="11029616"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Greenwashing and accountability</a:t>
            </a:r>
          </a:p>
        </p:txBody>
      </p:sp>
    </p:spTree>
    <p:extLst>
      <p:ext uri="{BB962C8B-B14F-4D97-AF65-F5344CB8AC3E}">
        <p14:creationId xmlns:p14="http://schemas.microsoft.com/office/powerpoint/2010/main" val="19058988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52</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7340008" y="6220458"/>
            <a:ext cx="2626242" cy="369332"/>
          </a:xfrm>
          <a:prstGeom prst="rect">
            <a:avLst/>
          </a:prstGeom>
          <a:noFill/>
        </p:spPr>
        <p:txBody>
          <a:bodyPr wrap="square" rtlCol="0">
            <a:spAutoFit/>
          </a:bodyPr>
          <a:lstStyle/>
          <a:p>
            <a:pPr algn="ctr"/>
            <a:r>
              <a:rPr lang="en-SG" dirty="0"/>
              <a:t>Azar et al. (2021)</a:t>
            </a:r>
          </a:p>
        </p:txBody>
      </p:sp>
      <p:pic>
        <p:nvPicPr>
          <p:cNvPr id="9" name="Picture 8">
            <a:extLst>
              <a:ext uri="{FF2B5EF4-FFF2-40B4-BE49-F238E27FC236}">
                <a16:creationId xmlns:a16="http://schemas.microsoft.com/office/drawing/2014/main" id="{8AC9709C-4532-067E-3E52-85FB0BD5B684}"/>
              </a:ext>
            </a:extLst>
          </p:cNvPr>
          <p:cNvPicPr>
            <a:picLocks noChangeAspect="1"/>
          </p:cNvPicPr>
          <p:nvPr/>
        </p:nvPicPr>
        <p:blipFill>
          <a:blip r:embed="rId3"/>
          <a:stretch>
            <a:fillRect/>
          </a:stretch>
        </p:blipFill>
        <p:spPr>
          <a:xfrm>
            <a:off x="250520" y="0"/>
            <a:ext cx="7469833" cy="6858000"/>
          </a:xfrm>
          <a:prstGeom prst="rect">
            <a:avLst/>
          </a:prstGeom>
        </p:spPr>
      </p:pic>
    </p:spTree>
    <p:extLst>
      <p:ext uri="{BB962C8B-B14F-4D97-AF65-F5344CB8AC3E}">
        <p14:creationId xmlns:p14="http://schemas.microsoft.com/office/powerpoint/2010/main" val="36042497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See you next Tuesday.</a:t>
            </a:r>
            <a:endParaRPr lang="en-US"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53</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Recall our doctrinal course on Company Law: At common law, directors’ duties are owed to the </a:t>
            </a:r>
            <a:r>
              <a:rPr lang="en-US" sz="2000" b="1" i="1" dirty="0"/>
              <a:t>company</a:t>
            </a:r>
            <a:r>
              <a:rPr lang="en-US" sz="2000" dirty="0"/>
              <a:t> as a separate legal person – </a:t>
            </a:r>
            <a:r>
              <a:rPr lang="en-US" sz="2000" b="1" i="1" dirty="0"/>
              <a:t>not</a:t>
            </a:r>
            <a:r>
              <a:rPr lang="en-US" sz="2000" dirty="0"/>
              <a:t> the shareholders, creditors, employees, or any other corporate stakeholders (</a:t>
            </a:r>
            <a:r>
              <a:rPr lang="en-US" sz="2000" i="1" dirty="0"/>
              <a:t>Percival v Wright </a:t>
            </a:r>
            <a:r>
              <a:rPr lang="en-US" sz="2000" dirty="0"/>
              <a:t>[1902] 2 Ch 421). </a:t>
            </a:r>
          </a:p>
          <a:p>
            <a:r>
              <a:rPr lang="en-US" sz="2000" dirty="0"/>
              <a:t>Thus, when directors breach their duties, it is the </a:t>
            </a:r>
            <a:r>
              <a:rPr lang="en-US" sz="2000" b="1" i="1" dirty="0"/>
              <a:t>company</a:t>
            </a:r>
            <a:r>
              <a:rPr lang="en-US" sz="2000" dirty="0"/>
              <a:t> (and the company alone) that has the right to sue on this breach (</a:t>
            </a:r>
            <a:r>
              <a:rPr lang="en-US" sz="2000" i="1" dirty="0"/>
              <a:t>Foss v Harbottle </a:t>
            </a:r>
            <a:r>
              <a:rPr lang="en-US" sz="2000" dirty="0"/>
              <a:t>[1843] 67 ER 189).</a:t>
            </a:r>
          </a:p>
          <a:p>
            <a:pPr lvl="1"/>
            <a:r>
              <a:rPr lang="en-US" sz="1800" dirty="0"/>
              <a:t>How might shareholders acquire standing to sue on behalf of the company?</a:t>
            </a:r>
          </a:p>
          <a:p>
            <a:r>
              <a:rPr lang="en-US" sz="2000" dirty="0"/>
              <a:t>But this raises the thorny question of how the </a:t>
            </a:r>
            <a:r>
              <a:rPr lang="en-US" sz="2000" b="1" i="1" dirty="0"/>
              <a:t>company’s</a:t>
            </a:r>
            <a:r>
              <a:rPr lang="en-US" sz="2000" dirty="0"/>
              <a:t> interests are to be ascertained.</a:t>
            </a:r>
          </a:p>
          <a:p>
            <a:pPr lvl="1"/>
            <a:r>
              <a:rPr lang="en-US" sz="1800" dirty="0"/>
              <a:t>Traditional answer in Company Law: Barring “special” circumstances, the interests of the company are generally to be regarded as the </a:t>
            </a:r>
            <a:r>
              <a:rPr lang="en-US" sz="1800" b="1" i="1" dirty="0"/>
              <a:t>members as a whole</a:t>
            </a:r>
            <a:r>
              <a:rPr lang="en-US" sz="1800" dirty="0"/>
              <a:t> (see e.g., </a:t>
            </a:r>
            <a:r>
              <a:rPr lang="en-US" sz="1800" i="1" dirty="0"/>
              <a:t>Raffles Town Club Pte Ltd v Lim Eng Hock Peter </a:t>
            </a:r>
            <a:r>
              <a:rPr lang="en-US" sz="1800" dirty="0"/>
              <a:t>[2013] 1 SLR 374).</a:t>
            </a:r>
          </a:p>
          <a:p>
            <a:pPr lvl="1"/>
            <a:r>
              <a:rPr lang="en-US" sz="1800" dirty="0"/>
              <a:t>Q: Is this “Shareholderism”?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4016858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20000"/>
          </a:bodyPr>
          <a:lstStyle/>
          <a:p>
            <a:r>
              <a:rPr lang="en-US" sz="2000" dirty="0"/>
              <a:t>However, insofar as the question of “who is the company” is concerned, corporate law has also exhibited some reluctance to exclude the interests of other stakeholders.</a:t>
            </a:r>
          </a:p>
          <a:p>
            <a:r>
              <a:rPr lang="en-US" sz="2000" dirty="0"/>
              <a:t>S 172 CA 2006 in the United Kingdom: “A director of a company must act in the way he considers, in good faith, would be most likely to promote the success of the company </a:t>
            </a:r>
            <a:r>
              <a:rPr lang="en-US" sz="2000" b="1" i="1" dirty="0"/>
              <a:t>for the benefit of its members as a whole</a:t>
            </a:r>
            <a:r>
              <a:rPr lang="en-US" sz="2000" dirty="0"/>
              <a:t>, and in doing so have regard (amongst other matters) to</a:t>
            </a:r>
          </a:p>
          <a:p>
            <a:pPr lvl="1"/>
            <a:r>
              <a:rPr lang="en-US" sz="1800" dirty="0"/>
              <a:t>(a) the likely consequences of any decision in the long term,</a:t>
            </a:r>
          </a:p>
          <a:p>
            <a:pPr lvl="1"/>
            <a:r>
              <a:rPr lang="en-US" sz="1800" dirty="0"/>
              <a:t>(b) the interests of the company's employees,</a:t>
            </a:r>
          </a:p>
          <a:p>
            <a:pPr lvl="1"/>
            <a:r>
              <a:rPr lang="en-US" sz="1800" dirty="0"/>
              <a:t>(c) the need to foster the company's business relationships with suppliers, customers and others,</a:t>
            </a:r>
          </a:p>
          <a:p>
            <a:pPr lvl="1"/>
            <a:r>
              <a:rPr lang="en-US" sz="1800" dirty="0"/>
              <a:t>(d) the impact of the company's operations on the community and the environment,</a:t>
            </a:r>
          </a:p>
          <a:p>
            <a:pPr lvl="1"/>
            <a:r>
              <a:rPr lang="en-US" sz="1800" dirty="0"/>
              <a:t>(e) the desirability of the company maintaining a reputation for high standards of business conduct, and</a:t>
            </a:r>
          </a:p>
          <a:p>
            <a:pPr lvl="1"/>
            <a:r>
              <a:rPr lang="en-US" sz="1800" dirty="0"/>
              <a:t>(f) the need to act fairly as between members of the company.”</a:t>
            </a:r>
          </a:p>
          <a:p>
            <a:r>
              <a:rPr lang="en-US" sz="2000" dirty="0"/>
              <a:t>See also s 159(a) of Singapore’s Companies Act: “159.  The matters to which the directors of a company are entitled to have regard in exercising their powers </a:t>
            </a:r>
            <a:r>
              <a:rPr lang="en-US" sz="2000" b="1" i="1" dirty="0"/>
              <a:t>include the interests of the company’s employees generally</a:t>
            </a:r>
            <a:r>
              <a:rPr lang="en-US" sz="2000" dirty="0"/>
              <a:t>, </a:t>
            </a:r>
            <a:r>
              <a:rPr lang="en-US" sz="2000" b="1" i="1" dirty="0"/>
              <a:t>as well as the interests of its members</a:t>
            </a:r>
            <a:r>
              <a:rPr lang="en-US" sz="2000" dirty="0"/>
              <a:t>…”</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3315687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Since the company is the locus of fiduciary duties owed to the company, it is not surprising that most legal debates around corporate purpose focus on the </a:t>
            </a:r>
            <a:r>
              <a:rPr lang="en-US" sz="2000" b="1" i="1" dirty="0"/>
              <a:t>content/scope </a:t>
            </a:r>
            <a:r>
              <a:rPr lang="en-US" sz="2000" dirty="0"/>
              <a:t>of these duties.</a:t>
            </a:r>
          </a:p>
          <a:p>
            <a:pPr lvl="1"/>
            <a:r>
              <a:rPr lang="en-US" sz="1800" dirty="0"/>
              <a:t>NB: Fiduciary duties are legal directives as to how directors (and possibly senior managers) are supposed to exercise their discretion left by external regulation (Spamann and Fisher, 2022).</a:t>
            </a:r>
          </a:p>
          <a:p>
            <a:pPr lvl="1"/>
            <a:r>
              <a:rPr lang="en-US" sz="1800" dirty="0"/>
              <a:t>Within shareholder primacy, a distinction is sometimes made between furthering shareholders’ financial payoffs (“shareholder value”) or their overall wellbeing, which would include the ethical concerns discussed above (“shareholder welfare”). (Hart and Zingales, 2022)</a:t>
            </a:r>
          </a:p>
          <a:p>
            <a:r>
              <a:rPr lang="en-US" sz="2000" dirty="0"/>
              <a:t>Do directors possess greater or reduced discretion in decision-making under a stakeholder-oriented system compared to a shareholder-oriented system? Recall Blair and Stout (1999).</a:t>
            </a:r>
          </a:p>
          <a:p>
            <a:pPr lvl="1"/>
            <a:r>
              <a:rPr lang="en-US" sz="1800" dirty="0"/>
              <a:t>What are the potential costs associated with a stakeholder-oriented system?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577440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Esg and corporate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a:bodyPr>
          <a:lstStyle/>
          <a:p>
            <a:r>
              <a:rPr lang="en-US" sz="2000" dirty="0"/>
              <a:t>Spamann and Fisher (2022): “[The debate is often led by the] fear that a pure norm of shareholder value maximization </a:t>
            </a:r>
            <a:r>
              <a:rPr lang="en-US" sz="2000" i="1" dirty="0"/>
              <a:t>would force managers and directors to sacrifice potentially unlimited social welfare for infinitesimal shareholder wealth gains</a:t>
            </a:r>
            <a:r>
              <a:rPr lang="en-US" sz="2000" dirty="0"/>
              <a:t>. This emphasis and fear are misplaced. The primary reason is that fiduciary duties </a:t>
            </a:r>
            <a:r>
              <a:rPr lang="en-US" sz="2000" b="1" i="1" dirty="0"/>
              <a:t>are not enforceable with this level of precision, i.e., the shareholder/stakeholder distinction makes no practical legal difference. </a:t>
            </a:r>
            <a:r>
              <a:rPr lang="en-US" sz="2000" dirty="0"/>
              <a:t>Moreover, even the nominal content of existing fiduciary duties—that might matter to conscientious fiduciaries irrespective of enforcement—is far less shareholder-centric than the grotesque shareholder value norm sketched above. “Shareholder value” can have the feared nefarious effect only through a vulgar version that may have crept into managerial culture.”</a:t>
            </a:r>
          </a:p>
          <a:p>
            <a:r>
              <a:rPr lang="en-US" sz="2000" dirty="0"/>
              <a:t>“In corporate law, there </a:t>
            </a:r>
            <a:r>
              <a:rPr lang="en-US" sz="2000" b="1" i="1" dirty="0"/>
              <a:t>is not a single case of managers or directors being held personally liable for furthering stakeholder interests over shareholder interests—ever, anywhere</a:t>
            </a:r>
            <a:r>
              <a:rPr lang="en-US" sz="2000" dirty="0"/>
              <a:t>… Indeed, we are not aware of a single lawsuit or prosecution even attempting this in recent decades. This is hugely revealing because (a) companies take pro-stakeholder actions without rhetorically tying them to shareholder returns all the time and (b) directors and managers are sued all the time for different reasons in the U.S. If it were possible to sue managers and directors for being “too social,” somebody would have done so.”</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1465656089"/>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21190</TotalTime>
  <Words>5916</Words>
  <Application>Microsoft Office PowerPoint</Application>
  <PresentationFormat>Widescreen</PresentationFormat>
  <Paragraphs>278</Paragraphs>
  <Slides>53</Slides>
  <Notes>53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Calibri</vt:lpstr>
      <vt:lpstr>Gill Sans MT</vt:lpstr>
      <vt:lpstr>Wingdings 2</vt:lpstr>
      <vt:lpstr>Dividend</vt:lpstr>
      <vt:lpstr>Corporate law and economics (LL4489V/5489V/6489V) 10. esg and stakeholderism II</vt:lpstr>
      <vt:lpstr>Esg and stakeholderism</vt:lpstr>
      <vt:lpstr>ESG and Corporate law</vt:lpstr>
      <vt:lpstr>Esg and corporate law</vt:lpstr>
      <vt:lpstr>Esg and corporate law</vt:lpstr>
      <vt:lpstr>Esg and corporate law</vt:lpstr>
      <vt:lpstr>Esg and corporate law</vt:lpstr>
      <vt:lpstr>Esg and corporate law</vt:lpstr>
      <vt:lpstr>Esg and corporate law</vt:lpstr>
      <vt:lpstr>Esg and corporate law</vt:lpstr>
      <vt:lpstr>Esg and corporate law</vt:lpstr>
      <vt:lpstr>Esg and corporate law</vt:lpstr>
      <vt:lpstr>Esg and corporate law</vt:lpstr>
      <vt:lpstr>Esg and corporate law</vt:lpstr>
      <vt:lpstr>Esg and corporate law</vt:lpstr>
      <vt:lpstr>Esg and corporate law</vt:lpstr>
      <vt:lpstr>Esg and corporate law</vt:lpstr>
      <vt:lpstr>Esg and corporate law</vt:lpstr>
      <vt:lpstr>Esg and corporate law</vt:lpstr>
      <vt:lpstr>Esg and corporate law</vt:lpstr>
      <vt:lpstr>Esg and corporate law</vt:lpstr>
      <vt:lpstr>Esg and corporate law</vt:lpstr>
      <vt:lpstr>Esg and corporate law</vt:lpstr>
      <vt:lpstr>Greenwashing and accountability</vt:lpstr>
      <vt:lpstr>Greenwashing and accountability</vt:lpstr>
      <vt:lpstr>Greenwashing and accountability</vt:lpstr>
      <vt:lpstr>Greenwashing and accountability</vt:lpstr>
      <vt:lpstr>Greenwashing and accountability</vt:lpstr>
      <vt:lpstr>PowerPoint Presentation</vt:lpstr>
      <vt:lpstr>Shareholder and board preferences</vt:lpstr>
      <vt:lpstr>Greenwashing and accountability</vt:lpstr>
      <vt:lpstr>Greenwashing and accountability</vt:lpstr>
      <vt:lpstr>Greenwashing and accountability</vt:lpstr>
      <vt:lpstr>Greenwashing and accountability</vt:lpstr>
      <vt:lpstr>Greenwashing and accountability</vt:lpstr>
      <vt:lpstr>Greenwashing and accountability</vt:lpstr>
      <vt:lpstr>Greenwashing and accountability</vt:lpstr>
      <vt:lpstr>PowerPoint Presentation</vt:lpstr>
      <vt:lpstr>PowerPoint Presentation</vt:lpstr>
      <vt:lpstr>PowerPoint Presentation</vt:lpstr>
      <vt:lpstr>PowerPoint Presentation</vt:lpstr>
      <vt:lpstr>PowerPoint Presentation</vt:lpstr>
      <vt:lpstr>Greenwashing and accountability</vt:lpstr>
      <vt:lpstr> </vt:lpstr>
      <vt:lpstr> </vt:lpstr>
      <vt:lpstr> </vt:lpstr>
      <vt:lpstr>Greenwashing and accountability</vt:lpstr>
      <vt:lpstr>Greenwashing and accountability</vt:lpstr>
      <vt:lpstr> </vt:lpstr>
      <vt:lpstr> </vt:lpstr>
      <vt:lpstr> </vt:lpstr>
      <vt:lpstr> </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1038</cp:revision>
  <dcterms:created xsi:type="dcterms:W3CDTF">2020-08-16T02:59:54Z</dcterms:created>
  <dcterms:modified xsi:type="dcterms:W3CDTF">2024-10-20T03:09:57Z</dcterms:modified>
</cp:coreProperties>
</file>