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27" r:id="rId1"/>
  </p:sldMasterIdLst>
  <p:notesMasterIdLst>
    <p:notesMasterId r:id="rId23"/>
  </p:notesMasterIdLst>
  <p:sldIdLst>
    <p:sldId id="256" r:id="rId2"/>
    <p:sldId id="339" r:id="rId3"/>
    <p:sldId id="377" r:id="rId4"/>
    <p:sldId id="379" r:id="rId5"/>
    <p:sldId id="394" r:id="rId6"/>
    <p:sldId id="395" r:id="rId7"/>
    <p:sldId id="396" r:id="rId8"/>
    <p:sldId id="397" r:id="rId9"/>
    <p:sldId id="398" r:id="rId10"/>
    <p:sldId id="399" r:id="rId11"/>
    <p:sldId id="400" r:id="rId12"/>
    <p:sldId id="401" r:id="rId13"/>
    <p:sldId id="402" r:id="rId14"/>
    <p:sldId id="403" r:id="rId15"/>
    <p:sldId id="404" r:id="rId16"/>
    <p:sldId id="405" r:id="rId17"/>
    <p:sldId id="406" r:id="rId18"/>
    <p:sldId id="407" r:id="rId19"/>
    <p:sldId id="408" r:id="rId20"/>
    <p:sldId id="409" r:id="rId21"/>
    <p:sldId id="337" r:id="rId2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006" autoAdjust="0"/>
    <p:restoredTop sz="86093" autoAdjust="0"/>
  </p:normalViewPr>
  <p:slideViewPr>
    <p:cSldViewPr snapToGrid="0">
      <p:cViewPr varScale="1">
        <p:scale>
          <a:sx n="97" d="100"/>
          <a:sy n="97" d="100"/>
        </p:scale>
        <p:origin x="1002"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E62B2E0-41D4-4BD0-8F27-233CF851A423}" type="datetimeFigureOut">
              <a:rPr lang="en-US" smtClean="0"/>
              <a:t>1/13/2026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5CB39C3-7704-43B7-896D-E2F268455EEA}" type="slidenum">
              <a:rPr lang="en-US" smtClean="0"/>
              <a:t>‹#›</a:t>
            </a:fld>
            <a:endParaRPr lang="en-US" dirty="0"/>
          </a:p>
        </p:txBody>
      </p:sp>
    </p:spTree>
    <p:extLst>
      <p:ext uri="{BB962C8B-B14F-4D97-AF65-F5344CB8AC3E}">
        <p14:creationId xmlns:p14="http://schemas.microsoft.com/office/powerpoint/2010/main" val="36824139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a:t>
            </a:fld>
            <a:endParaRPr lang="en-US" dirty="0"/>
          </a:p>
        </p:txBody>
      </p:sp>
    </p:spTree>
    <p:extLst>
      <p:ext uri="{BB962C8B-B14F-4D97-AF65-F5344CB8AC3E}">
        <p14:creationId xmlns:p14="http://schemas.microsoft.com/office/powerpoint/2010/main" val="124723787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10</a:t>
            </a:fld>
            <a:endParaRPr lang="en-US" dirty="0"/>
          </a:p>
        </p:txBody>
      </p:sp>
    </p:spTree>
    <p:extLst>
      <p:ext uri="{BB962C8B-B14F-4D97-AF65-F5344CB8AC3E}">
        <p14:creationId xmlns:p14="http://schemas.microsoft.com/office/powerpoint/2010/main" val="304308100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11</a:t>
            </a:fld>
            <a:endParaRPr lang="en-US" dirty="0"/>
          </a:p>
        </p:txBody>
      </p:sp>
    </p:spTree>
    <p:extLst>
      <p:ext uri="{BB962C8B-B14F-4D97-AF65-F5344CB8AC3E}">
        <p14:creationId xmlns:p14="http://schemas.microsoft.com/office/powerpoint/2010/main" val="70729473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12</a:t>
            </a:fld>
            <a:endParaRPr lang="en-US" dirty="0"/>
          </a:p>
        </p:txBody>
      </p:sp>
    </p:spTree>
    <p:extLst>
      <p:ext uri="{BB962C8B-B14F-4D97-AF65-F5344CB8AC3E}">
        <p14:creationId xmlns:p14="http://schemas.microsoft.com/office/powerpoint/2010/main" val="350124529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13</a:t>
            </a:fld>
            <a:endParaRPr lang="en-US" dirty="0"/>
          </a:p>
        </p:txBody>
      </p:sp>
    </p:spTree>
    <p:extLst>
      <p:ext uri="{BB962C8B-B14F-4D97-AF65-F5344CB8AC3E}">
        <p14:creationId xmlns:p14="http://schemas.microsoft.com/office/powerpoint/2010/main" val="357935606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14</a:t>
            </a:fld>
            <a:endParaRPr lang="en-US" dirty="0"/>
          </a:p>
        </p:txBody>
      </p:sp>
    </p:spTree>
    <p:extLst>
      <p:ext uri="{BB962C8B-B14F-4D97-AF65-F5344CB8AC3E}">
        <p14:creationId xmlns:p14="http://schemas.microsoft.com/office/powerpoint/2010/main" val="347335727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15</a:t>
            </a:fld>
            <a:endParaRPr lang="en-US" dirty="0"/>
          </a:p>
        </p:txBody>
      </p:sp>
    </p:spTree>
    <p:extLst>
      <p:ext uri="{BB962C8B-B14F-4D97-AF65-F5344CB8AC3E}">
        <p14:creationId xmlns:p14="http://schemas.microsoft.com/office/powerpoint/2010/main" val="210360118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16</a:t>
            </a:fld>
            <a:endParaRPr lang="en-US" dirty="0"/>
          </a:p>
        </p:txBody>
      </p:sp>
    </p:spTree>
    <p:extLst>
      <p:ext uri="{BB962C8B-B14F-4D97-AF65-F5344CB8AC3E}">
        <p14:creationId xmlns:p14="http://schemas.microsoft.com/office/powerpoint/2010/main" val="296200997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17</a:t>
            </a:fld>
            <a:endParaRPr lang="en-US" dirty="0"/>
          </a:p>
        </p:txBody>
      </p:sp>
    </p:spTree>
    <p:extLst>
      <p:ext uri="{BB962C8B-B14F-4D97-AF65-F5344CB8AC3E}">
        <p14:creationId xmlns:p14="http://schemas.microsoft.com/office/powerpoint/2010/main" val="20126274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18</a:t>
            </a:fld>
            <a:endParaRPr lang="en-US" dirty="0"/>
          </a:p>
        </p:txBody>
      </p:sp>
    </p:spTree>
    <p:extLst>
      <p:ext uri="{BB962C8B-B14F-4D97-AF65-F5344CB8AC3E}">
        <p14:creationId xmlns:p14="http://schemas.microsoft.com/office/powerpoint/2010/main" val="173274048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19</a:t>
            </a:fld>
            <a:endParaRPr lang="en-US" dirty="0"/>
          </a:p>
        </p:txBody>
      </p:sp>
    </p:spTree>
    <p:extLst>
      <p:ext uri="{BB962C8B-B14F-4D97-AF65-F5344CB8AC3E}">
        <p14:creationId xmlns:p14="http://schemas.microsoft.com/office/powerpoint/2010/main" val="36910280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2</a:t>
            </a:fld>
            <a:endParaRPr lang="en-US" dirty="0"/>
          </a:p>
        </p:txBody>
      </p:sp>
    </p:spTree>
    <p:extLst>
      <p:ext uri="{BB962C8B-B14F-4D97-AF65-F5344CB8AC3E}">
        <p14:creationId xmlns:p14="http://schemas.microsoft.com/office/powerpoint/2010/main" val="219862407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20</a:t>
            </a:fld>
            <a:endParaRPr lang="en-US" dirty="0"/>
          </a:p>
        </p:txBody>
      </p:sp>
    </p:spTree>
    <p:extLst>
      <p:ext uri="{BB962C8B-B14F-4D97-AF65-F5344CB8AC3E}">
        <p14:creationId xmlns:p14="http://schemas.microsoft.com/office/powerpoint/2010/main" val="327606557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21</a:t>
            </a:fld>
            <a:endParaRPr lang="en-US" dirty="0"/>
          </a:p>
        </p:txBody>
      </p:sp>
    </p:spTree>
    <p:extLst>
      <p:ext uri="{BB962C8B-B14F-4D97-AF65-F5344CB8AC3E}">
        <p14:creationId xmlns:p14="http://schemas.microsoft.com/office/powerpoint/2010/main" val="23854739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3</a:t>
            </a:fld>
            <a:endParaRPr lang="en-US" dirty="0"/>
          </a:p>
        </p:txBody>
      </p:sp>
    </p:spTree>
    <p:extLst>
      <p:ext uri="{BB962C8B-B14F-4D97-AF65-F5344CB8AC3E}">
        <p14:creationId xmlns:p14="http://schemas.microsoft.com/office/powerpoint/2010/main" val="31792811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4</a:t>
            </a:fld>
            <a:endParaRPr lang="en-US" dirty="0"/>
          </a:p>
        </p:txBody>
      </p:sp>
    </p:spTree>
    <p:extLst>
      <p:ext uri="{BB962C8B-B14F-4D97-AF65-F5344CB8AC3E}">
        <p14:creationId xmlns:p14="http://schemas.microsoft.com/office/powerpoint/2010/main" val="146713072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5</a:t>
            </a:fld>
            <a:endParaRPr lang="en-US" dirty="0"/>
          </a:p>
        </p:txBody>
      </p:sp>
    </p:spTree>
    <p:extLst>
      <p:ext uri="{BB962C8B-B14F-4D97-AF65-F5344CB8AC3E}">
        <p14:creationId xmlns:p14="http://schemas.microsoft.com/office/powerpoint/2010/main" val="34632762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6</a:t>
            </a:fld>
            <a:endParaRPr lang="en-US" dirty="0"/>
          </a:p>
        </p:txBody>
      </p:sp>
    </p:spTree>
    <p:extLst>
      <p:ext uri="{BB962C8B-B14F-4D97-AF65-F5344CB8AC3E}">
        <p14:creationId xmlns:p14="http://schemas.microsoft.com/office/powerpoint/2010/main" val="304308100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7</a:t>
            </a:fld>
            <a:endParaRPr lang="en-US" dirty="0"/>
          </a:p>
        </p:txBody>
      </p:sp>
    </p:spTree>
    <p:extLst>
      <p:ext uri="{BB962C8B-B14F-4D97-AF65-F5344CB8AC3E}">
        <p14:creationId xmlns:p14="http://schemas.microsoft.com/office/powerpoint/2010/main" val="70729473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8</a:t>
            </a:fld>
            <a:endParaRPr lang="en-US" dirty="0"/>
          </a:p>
        </p:txBody>
      </p:sp>
    </p:spTree>
    <p:extLst>
      <p:ext uri="{BB962C8B-B14F-4D97-AF65-F5344CB8AC3E}">
        <p14:creationId xmlns:p14="http://schemas.microsoft.com/office/powerpoint/2010/main" val="327606557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9</a:t>
            </a:fld>
            <a:endParaRPr lang="en-US" dirty="0"/>
          </a:p>
        </p:txBody>
      </p:sp>
    </p:spTree>
    <p:extLst>
      <p:ext uri="{BB962C8B-B14F-4D97-AF65-F5344CB8AC3E}">
        <p14:creationId xmlns:p14="http://schemas.microsoft.com/office/powerpoint/2010/main" val="152375966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 name="Title 1"/>
          <p:cNvSpPr>
            <a:spLocks noGrp="1"/>
          </p:cNvSpPr>
          <p:nvPr>
            <p:ph type="ctrTitle"/>
          </p:nvPr>
        </p:nvSpPr>
        <p:spPr>
          <a:xfrm>
            <a:off x="581191" y="1020431"/>
            <a:ext cx="10993549" cy="1475013"/>
          </a:xfrm>
          <a:effectLst/>
        </p:spPr>
        <p:txBody>
          <a:bodyPr anchor="b">
            <a:normAutofit/>
          </a:bodyPr>
          <a:lstStyle>
            <a:lvl1pPr>
              <a:defRPr sz="36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7605951" y="5956137"/>
            <a:ext cx="2844800" cy="365125"/>
          </a:xfrm>
        </p:spPr>
        <p:txBody>
          <a:bodyPr/>
          <a:lstStyle>
            <a:lvl1pPr>
              <a:defRPr>
                <a:solidFill>
                  <a:schemeClr val="accent1">
                    <a:lumMod val="75000"/>
                    <a:lumOff val="25000"/>
                  </a:schemeClr>
                </a:solidFill>
              </a:defRPr>
            </a:lvl1pPr>
          </a:lstStyle>
          <a:p>
            <a:fld id="{BC9AB8A9-18BE-4EDF-90DD-E48A588FE9E1}" type="datetime1">
              <a:rPr lang="en-US" smtClean="0"/>
              <a:t>1/13/2026</a:t>
            </a:fld>
            <a:endParaRPr lang="en-US" dirty="0"/>
          </a:p>
        </p:txBody>
      </p:sp>
      <p:sp>
        <p:nvSpPr>
          <p:cNvPr id="5" name="Footer Placeholder 4"/>
          <p:cNvSpPr>
            <a:spLocks noGrp="1"/>
          </p:cNvSpPr>
          <p:nvPr>
            <p:ph type="ftr" sz="quarter" idx="11"/>
          </p:nvPr>
        </p:nvSpPr>
        <p:spPr>
          <a:xfrm>
            <a:off x="581192" y="5951811"/>
            <a:ext cx="6917210" cy="365125"/>
          </a:xfrm>
        </p:spPr>
        <p:txBody>
          <a:bodyPr/>
          <a:lstStyle>
            <a:lvl1pPr>
              <a:defRPr>
                <a:solidFill>
                  <a:schemeClr val="accent1">
                    <a:lumMod val="75000"/>
                    <a:lumOff val="25000"/>
                  </a:schemeClr>
                </a:solidFill>
              </a:defRPr>
            </a:lvl1pPr>
          </a:lstStyle>
          <a:p>
            <a:endParaRPr lang="en-US" dirty="0"/>
          </a:p>
        </p:txBody>
      </p:sp>
      <p:sp>
        <p:nvSpPr>
          <p:cNvPr id="6" name="Slide Number Placeholder 5"/>
          <p:cNvSpPr>
            <a:spLocks noGrp="1"/>
          </p:cNvSpPr>
          <p:nvPr>
            <p:ph type="sldNum" sz="quarter" idx="12"/>
          </p:nvPr>
        </p:nvSpPr>
        <p:spPr>
          <a:xfrm>
            <a:off x="10558300" y="5956137"/>
            <a:ext cx="1016440" cy="365125"/>
          </a:xfrm>
        </p:spPr>
        <p:txBody>
          <a:bodyPr/>
          <a:lstStyle>
            <a:lvl1pPr>
              <a:defRPr>
                <a:solidFill>
                  <a:schemeClr val="accent1">
                    <a:lumMod val="75000"/>
                    <a:lumOff val="25000"/>
                  </a:schemeClr>
                </a:solidFill>
              </a:defRPr>
            </a:lvl1pPr>
          </a:lstStyle>
          <a:p>
            <a:fld id="{7128DA7F-F6FE-453F-B8BB-1900E7257DA6}" type="slidenum">
              <a:rPr lang="en-US" smtClean="0"/>
              <a:t>‹#›</a:t>
            </a:fld>
            <a:endParaRPr lang="en-US" dirty="0"/>
          </a:p>
        </p:txBody>
      </p:sp>
    </p:spTree>
    <p:extLst>
      <p:ext uri="{BB962C8B-B14F-4D97-AF65-F5344CB8AC3E}">
        <p14:creationId xmlns:p14="http://schemas.microsoft.com/office/powerpoint/2010/main" val="7267998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8" name="Rectangle 7"/>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itle 1"/>
          <p:cNvSpPr>
            <a:spLocks noGrp="1"/>
          </p:cNvSpPr>
          <p:nvPr>
            <p:ph type="title"/>
          </p:nvPr>
        </p:nvSpPr>
        <p:spPr>
          <a:xfrm>
            <a:off x="581192" y="702156"/>
            <a:ext cx="11029616" cy="1013800"/>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1C11933-86B0-441A-B639-BD29FDFEFE70}" type="datetime1">
              <a:rPr lang="en-US" smtClean="0"/>
              <a:t>1/13/2026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128DA7F-F6FE-453F-B8BB-1900E7257DA6}" type="slidenum">
              <a:rPr lang="en-US" smtClean="0"/>
              <a:t>‹#›</a:t>
            </a:fld>
            <a:endParaRPr lang="en-US" dirty="0"/>
          </a:p>
        </p:txBody>
      </p:sp>
    </p:spTree>
    <p:extLst>
      <p:ext uri="{BB962C8B-B14F-4D97-AF65-F5344CB8AC3E}">
        <p14:creationId xmlns:p14="http://schemas.microsoft.com/office/powerpoint/2010/main" val="32902138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a:spLocks noChangeAspect="1"/>
          </p:cNvSpPr>
          <p:nvPr/>
        </p:nvSpPr>
        <p:spPr>
          <a:xfrm>
            <a:off x="8839201" y="599725"/>
            <a:ext cx="2906817"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839201" y="675726"/>
            <a:ext cx="2004164" cy="5183073"/>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774923" y="675726"/>
            <a:ext cx="7896279" cy="5183073"/>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8993673" y="5956137"/>
            <a:ext cx="1328141" cy="365125"/>
          </a:xfrm>
        </p:spPr>
        <p:txBody>
          <a:bodyPr/>
          <a:lstStyle>
            <a:lvl1pPr>
              <a:defRPr>
                <a:solidFill>
                  <a:schemeClr val="accent1">
                    <a:lumMod val="75000"/>
                    <a:lumOff val="25000"/>
                  </a:schemeClr>
                </a:solidFill>
              </a:defRPr>
            </a:lvl1pPr>
          </a:lstStyle>
          <a:p>
            <a:fld id="{74662F02-AFBF-41E7-AC4B-D00C212D7A74}" type="datetime1">
              <a:rPr lang="en-US" smtClean="0"/>
              <a:t>1/13/2026</a:t>
            </a:fld>
            <a:endParaRPr lang="en-US" dirty="0"/>
          </a:p>
        </p:txBody>
      </p:sp>
      <p:sp>
        <p:nvSpPr>
          <p:cNvPr id="5" name="Footer Placeholder 4"/>
          <p:cNvSpPr>
            <a:spLocks noGrp="1"/>
          </p:cNvSpPr>
          <p:nvPr>
            <p:ph type="ftr" sz="quarter" idx="11"/>
          </p:nvPr>
        </p:nvSpPr>
        <p:spPr>
          <a:xfrm>
            <a:off x="774923" y="5951811"/>
            <a:ext cx="7896279" cy="365125"/>
          </a:xfrm>
        </p:spPr>
        <p:txBody>
          <a:bodyPr/>
          <a:lstStyle/>
          <a:p>
            <a:endParaRPr lang="en-US" dirty="0"/>
          </a:p>
        </p:txBody>
      </p:sp>
      <p:sp>
        <p:nvSpPr>
          <p:cNvPr id="6" name="Slide Number Placeholder 5"/>
          <p:cNvSpPr>
            <a:spLocks noGrp="1"/>
          </p:cNvSpPr>
          <p:nvPr>
            <p:ph type="sldNum" sz="quarter" idx="12"/>
          </p:nvPr>
        </p:nvSpPr>
        <p:spPr>
          <a:xfrm>
            <a:off x="10446615" y="5956137"/>
            <a:ext cx="1164195" cy="365125"/>
          </a:xfrm>
        </p:spPr>
        <p:txBody>
          <a:bodyPr/>
          <a:lstStyle>
            <a:lvl1pPr>
              <a:defRPr>
                <a:solidFill>
                  <a:schemeClr val="accent1">
                    <a:lumMod val="75000"/>
                    <a:lumOff val="25000"/>
                  </a:schemeClr>
                </a:solidFill>
              </a:defRPr>
            </a:lvl1pPr>
          </a:lstStyle>
          <a:p>
            <a:fld id="{7128DA7F-F6FE-453F-B8BB-1900E7257DA6}" type="slidenum">
              <a:rPr lang="en-US" smtClean="0"/>
              <a:t>‹#›</a:t>
            </a:fld>
            <a:endParaRPr lang="en-US" dirty="0"/>
          </a:p>
        </p:txBody>
      </p:sp>
    </p:spTree>
    <p:extLst>
      <p:ext uri="{BB962C8B-B14F-4D97-AF65-F5344CB8AC3E}">
        <p14:creationId xmlns:p14="http://schemas.microsoft.com/office/powerpoint/2010/main" val="37293319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702156"/>
            <a:ext cx="11029616" cy="1013800"/>
          </a:xfrm>
        </p:spPr>
        <p:txBody>
          <a:bodyPr/>
          <a:lstStyle/>
          <a:p>
            <a:r>
              <a:rPr lang="en-US"/>
              <a:t>Click to edit Master title style</a:t>
            </a:r>
            <a:endParaRPr lang="en-US" dirty="0"/>
          </a:p>
        </p:txBody>
      </p:sp>
      <p:sp>
        <p:nvSpPr>
          <p:cNvPr id="3" name="Content Placeholder 2"/>
          <p:cNvSpPr>
            <a:spLocks noGrp="1"/>
          </p:cNvSpPr>
          <p:nvPr>
            <p:ph idx="1"/>
          </p:nvPr>
        </p:nvSpPr>
        <p:spPr>
          <a:xfrm>
            <a:off x="581192" y="2180496"/>
            <a:ext cx="11029615" cy="367830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F466308-2A9A-43A3-8189-DAED754C8691}" type="datetime1">
              <a:rPr lang="en-US" smtClean="0"/>
              <a:t>1/13/2026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558300" y="5956137"/>
            <a:ext cx="1052508" cy="365125"/>
          </a:xfrm>
        </p:spPr>
        <p:txBody>
          <a:bodyPr/>
          <a:lstStyle/>
          <a:p>
            <a:fld id="{7128DA7F-F6FE-453F-B8BB-1900E7257DA6}" type="slidenum">
              <a:rPr lang="en-US" smtClean="0"/>
              <a:t>‹#›</a:t>
            </a:fld>
            <a:endParaRPr lang="en-US" dirty="0"/>
          </a:p>
        </p:txBody>
      </p:sp>
    </p:spTree>
    <p:extLst>
      <p:ext uri="{BB962C8B-B14F-4D97-AF65-F5344CB8AC3E}">
        <p14:creationId xmlns:p14="http://schemas.microsoft.com/office/powerpoint/2010/main" val="40489350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8" name="Rectangle 7"/>
          <p:cNvSpPr>
            <a:spLocks noChangeAspect="1"/>
          </p:cNvSpPr>
          <p:nvPr/>
        </p:nvSpPr>
        <p:spPr>
          <a:xfrm>
            <a:off x="447817" y="5141974"/>
            <a:ext cx="11290860"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3043910"/>
            <a:ext cx="11029615" cy="1497507"/>
          </a:xfrm>
        </p:spPr>
        <p:txBody>
          <a:bodyPr anchor="b">
            <a:normAutofit/>
          </a:bodyPr>
          <a:lstStyle>
            <a:lvl1pPr algn="l">
              <a:defRPr sz="3600" b="0" cap="all">
                <a:solidFill>
                  <a:schemeClr val="accent1"/>
                </a:solidFill>
              </a:defRPr>
            </a:lvl1pPr>
          </a:lstStyle>
          <a:p>
            <a:r>
              <a:rPr lang="en-US"/>
              <a:t>Click to edit Master title style</a:t>
            </a:r>
            <a:endParaRPr lang="en-US" dirty="0"/>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FC51178D-1D9D-49FF-BA4D-77D5F3F2ABE7}" type="datetime1">
              <a:rPr lang="en-US" smtClean="0"/>
              <a:t>1/13/2026</a:t>
            </a:fld>
            <a:endParaRPr lang="en-US" dirty="0"/>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7128DA7F-F6FE-453F-B8BB-1900E7257DA6}" type="slidenum">
              <a:rPr lang="en-US" smtClean="0"/>
              <a:t>‹#›</a:t>
            </a:fld>
            <a:endParaRPr lang="en-US" dirty="0"/>
          </a:p>
        </p:txBody>
      </p:sp>
    </p:spTree>
    <p:extLst>
      <p:ext uri="{BB962C8B-B14F-4D97-AF65-F5344CB8AC3E}">
        <p14:creationId xmlns:p14="http://schemas.microsoft.com/office/powerpoint/2010/main" val="27209607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Rectangle 7"/>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Content Placeholder 2"/>
          <p:cNvSpPr>
            <a:spLocks noGrp="1"/>
          </p:cNvSpPr>
          <p:nvPr>
            <p:ph sz="half" idx="1"/>
          </p:nvPr>
        </p:nvSpPr>
        <p:spPr>
          <a:xfrm>
            <a:off x="581193" y="2228003"/>
            <a:ext cx="5422390" cy="363304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8417" y="2228003"/>
            <a:ext cx="5422392" cy="363304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4A73D5F-7352-4D75-84BB-BEEE96694360}" type="datetime1">
              <a:rPr lang="en-US" smtClean="0"/>
              <a:t>1/13/2026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128DA7F-F6FE-453F-B8BB-1900E7257DA6}" type="slidenum">
              <a:rPr lang="en-US" smtClean="0"/>
              <a:t>‹#›</a:t>
            </a:fld>
            <a:endParaRPr lang="en-US" dirty="0"/>
          </a:p>
        </p:txBody>
      </p:sp>
    </p:spTree>
    <p:extLst>
      <p:ext uri="{BB962C8B-B14F-4D97-AF65-F5344CB8AC3E}">
        <p14:creationId xmlns:p14="http://schemas.microsoft.com/office/powerpoint/2010/main" val="29665417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1" name="Rectangle 10"/>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Text Placeholder 2"/>
          <p:cNvSpPr>
            <a:spLocks noGrp="1"/>
          </p:cNvSpPr>
          <p:nvPr>
            <p:ph type="body" idx="1"/>
          </p:nvPr>
        </p:nvSpPr>
        <p:spPr>
          <a:xfrm>
            <a:off x="887219" y="2250892"/>
            <a:ext cx="5087075" cy="536005"/>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581194" y="2926052"/>
            <a:ext cx="5393100"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523735" y="2250892"/>
            <a:ext cx="5087073" cy="553373"/>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709" y="2926052"/>
            <a:ext cx="5393100"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3AEC2FA-EF00-4A47-8C60-11D9B66273AB}" type="datetime1">
              <a:rPr lang="en-US" smtClean="0"/>
              <a:t>1/13/2026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7128DA7F-F6FE-453F-B8BB-1900E7257DA6}" type="slidenum">
              <a:rPr lang="en-US" smtClean="0"/>
              <a:t>‹#›</a:t>
            </a:fld>
            <a:endParaRPr lang="en-US" dirty="0"/>
          </a:p>
        </p:txBody>
      </p:sp>
    </p:spTree>
    <p:extLst>
      <p:ext uri="{BB962C8B-B14F-4D97-AF65-F5344CB8AC3E}">
        <p14:creationId xmlns:p14="http://schemas.microsoft.com/office/powerpoint/2010/main" val="34816264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7" name="Rectangle 6"/>
          <p:cNvSpPr>
            <a:spLocks noChangeAspect="1"/>
          </p:cNvSpPr>
          <p:nvPr/>
        </p:nvSpPr>
        <p:spPr>
          <a:xfrm>
            <a:off x="440683"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itle 1"/>
          <p:cNvSpPr>
            <a:spLocks noGrp="1"/>
          </p:cNvSpPr>
          <p:nvPr>
            <p:ph type="title"/>
          </p:nvPr>
        </p:nvSpPr>
        <p:spPr>
          <a:xfrm>
            <a:off x="575894" y="729658"/>
            <a:ext cx="11029616" cy="988332"/>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9C03762-E4E4-41FB-87AC-4875A8A25370}" type="datetime1">
              <a:rPr lang="en-US" smtClean="0"/>
              <a:t>1/13/2026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7128DA7F-F6FE-453F-B8BB-1900E7257DA6}" type="slidenum">
              <a:rPr lang="en-US" smtClean="0"/>
              <a:t>‹#›</a:t>
            </a:fld>
            <a:endParaRPr lang="en-US" dirty="0"/>
          </a:p>
        </p:txBody>
      </p:sp>
    </p:spTree>
    <p:extLst>
      <p:ext uri="{BB962C8B-B14F-4D97-AF65-F5344CB8AC3E}">
        <p14:creationId xmlns:p14="http://schemas.microsoft.com/office/powerpoint/2010/main" val="4630672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63153EE-997E-48D6-BC05-B28D307B015C}" type="datetime1">
              <a:rPr lang="en-US" smtClean="0"/>
              <a:t>1/13/2026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7128DA7F-F6FE-453F-B8BB-1900E7257DA6}" type="slidenum">
              <a:rPr lang="en-US" smtClean="0"/>
              <a:t>‹#›</a:t>
            </a:fld>
            <a:endParaRPr lang="en-US" dirty="0"/>
          </a:p>
        </p:txBody>
      </p:sp>
    </p:spTree>
    <p:extLst>
      <p:ext uri="{BB962C8B-B14F-4D97-AF65-F5344CB8AC3E}">
        <p14:creationId xmlns:p14="http://schemas.microsoft.com/office/powerpoint/2010/main" val="1216849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9" name="Rectangle 8"/>
          <p:cNvSpPr>
            <a:spLocks noChangeAspect="1"/>
          </p:cNvSpPr>
          <p:nvPr/>
        </p:nvSpPr>
        <p:spPr>
          <a:xfrm>
            <a:off x="447817" y="5141973"/>
            <a:ext cx="11298200"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5262296"/>
            <a:ext cx="4909445" cy="689514"/>
          </a:xfrm>
        </p:spPr>
        <p:txBody>
          <a:bodyPr anchor="ctr"/>
          <a:lstStyle>
            <a:lvl1pPr algn="l">
              <a:defRPr sz="2000" b="0">
                <a:solidFill>
                  <a:schemeClr val="accent1">
                    <a:lumMod val="75000"/>
                    <a:lumOff val="25000"/>
                  </a:schemeClr>
                </a:solidFill>
              </a:defRPr>
            </a:lvl1pPr>
          </a:lstStyle>
          <a:p>
            <a:r>
              <a:rPr lang="en-US"/>
              <a:t>Click to edit Master title style</a:t>
            </a:r>
            <a:endParaRPr lang="en-US" dirty="0"/>
          </a:p>
        </p:txBody>
      </p:sp>
      <p:sp>
        <p:nvSpPr>
          <p:cNvPr id="3" name="Content Placeholder 2"/>
          <p:cNvSpPr>
            <a:spLocks noGrp="1"/>
          </p:cNvSpPr>
          <p:nvPr>
            <p:ph idx="1"/>
          </p:nvPr>
        </p:nvSpPr>
        <p:spPr>
          <a:xfrm>
            <a:off x="447816" y="601200"/>
            <a:ext cx="11292840" cy="4204800"/>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740823" y="5262296"/>
            <a:ext cx="5869987" cy="689515"/>
          </a:xfrm>
        </p:spPr>
        <p:txBody>
          <a:bodyPr anchor="ctr">
            <a:normAutofit/>
          </a:bodyPr>
          <a:lstStyle>
            <a:lvl1pPr marL="0" indent="0" algn="r">
              <a:buNone/>
              <a:defRPr sz="1100">
                <a:solidFill>
                  <a:schemeClr val="bg1"/>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fld id="{E67CB83A-8CDA-4EB5-9F88-80628B7C644C}" type="datetime1">
              <a:rPr lang="en-US" smtClean="0"/>
              <a:t>1/13/2026</a:t>
            </a:fld>
            <a:endParaRPr lang="en-US" dirty="0"/>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7128DA7F-F6FE-453F-B8BB-1900E7257DA6}" type="slidenum">
              <a:rPr lang="en-US" smtClean="0"/>
              <a:t>‹#›</a:t>
            </a:fld>
            <a:endParaRPr lang="en-US" dirty="0"/>
          </a:p>
        </p:txBody>
      </p:sp>
    </p:spTree>
    <p:extLst>
      <p:ext uri="{BB962C8B-B14F-4D97-AF65-F5344CB8AC3E}">
        <p14:creationId xmlns:p14="http://schemas.microsoft.com/office/powerpoint/2010/main" val="23991122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accent1"/>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447817" y="599725"/>
            <a:ext cx="11290859" cy="3557252"/>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4" name="Text Placeholder 3"/>
          <p:cNvSpPr>
            <a:spLocks noGrp="1"/>
          </p:cNvSpPr>
          <p:nvPr>
            <p:ph type="body" sz="half" idx="2"/>
          </p:nvPr>
        </p:nvSpPr>
        <p:spPr>
          <a:xfrm>
            <a:off x="581192" y="5260127"/>
            <a:ext cx="11029617"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2FEB533-51F5-4A09-A69B-BDA5FA92A366}" type="datetime1">
              <a:rPr lang="en-US" smtClean="0"/>
              <a:t>1/13/2026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128DA7F-F6FE-453F-B8BB-1900E7257DA6}" type="slidenum">
              <a:rPr lang="en-US" smtClean="0"/>
              <a:t>‹#›</a:t>
            </a:fld>
            <a:endParaRPr lang="en-US" dirty="0"/>
          </a:p>
        </p:txBody>
      </p:sp>
    </p:spTree>
    <p:extLst>
      <p:ext uri="{BB962C8B-B14F-4D97-AF65-F5344CB8AC3E}">
        <p14:creationId xmlns:p14="http://schemas.microsoft.com/office/powerpoint/2010/main" val="33420735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581192" y="2336003"/>
            <a:ext cx="11029616" cy="3522794"/>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05951" y="5956137"/>
            <a:ext cx="2844799" cy="365125"/>
          </a:xfrm>
          <a:prstGeom prst="rect">
            <a:avLst/>
          </a:prstGeom>
        </p:spPr>
        <p:txBody>
          <a:bodyPr vert="horz" lIns="91440" tIns="45720" rIns="91440" bIns="45720" rtlCol="0" anchor="ctr"/>
          <a:lstStyle>
            <a:lvl1pPr algn="r">
              <a:defRPr sz="900">
                <a:solidFill>
                  <a:schemeClr val="accent2"/>
                </a:solidFill>
              </a:defRPr>
            </a:lvl1pPr>
          </a:lstStyle>
          <a:p>
            <a:fld id="{64819377-49A4-4FAF-9376-1B9935A96765}" type="datetime1">
              <a:rPr lang="en-US" smtClean="0"/>
              <a:t>1/13/2026</a:t>
            </a:fld>
            <a:endParaRPr lang="en-US" dirty="0"/>
          </a:p>
        </p:txBody>
      </p:sp>
      <p:sp>
        <p:nvSpPr>
          <p:cNvPr id="5" name="Footer Placeholder 4"/>
          <p:cNvSpPr>
            <a:spLocks noGrp="1"/>
          </p:cNvSpPr>
          <p:nvPr>
            <p:ph type="ftr" sz="quarter" idx="3"/>
          </p:nvPr>
        </p:nvSpPr>
        <p:spPr>
          <a:xfrm>
            <a:off x="581192" y="5951811"/>
            <a:ext cx="6917210" cy="365125"/>
          </a:xfrm>
          <a:prstGeom prst="rect">
            <a:avLst/>
          </a:prstGeom>
        </p:spPr>
        <p:txBody>
          <a:bodyPr vert="horz" lIns="91440" tIns="45720" rIns="91440" bIns="45720" rtlCol="0" anchor="ctr"/>
          <a:lstStyle>
            <a:lvl1pPr algn="l">
              <a:defRPr sz="900" cap="all">
                <a:solidFill>
                  <a:schemeClr val="accent2"/>
                </a:solidFill>
              </a:defRPr>
            </a:lvl1pPr>
          </a:lstStyle>
          <a:p>
            <a:endParaRPr lang="en-US" dirty="0"/>
          </a:p>
        </p:txBody>
      </p:sp>
      <p:sp>
        <p:nvSpPr>
          <p:cNvPr id="6" name="Slide Number Placeholder 5"/>
          <p:cNvSpPr>
            <a:spLocks noGrp="1"/>
          </p:cNvSpPr>
          <p:nvPr>
            <p:ph type="sldNum" sz="quarter" idx="4"/>
          </p:nvPr>
        </p:nvSpPr>
        <p:spPr>
          <a:xfrm>
            <a:off x="10558300" y="5956137"/>
            <a:ext cx="1052510" cy="365125"/>
          </a:xfrm>
          <a:prstGeom prst="rect">
            <a:avLst/>
          </a:prstGeom>
        </p:spPr>
        <p:txBody>
          <a:bodyPr vert="horz" lIns="91440" tIns="45720" rIns="91440" bIns="45720" rtlCol="0" anchor="ctr"/>
          <a:lstStyle>
            <a:lvl1pPr algn="r">
              <a:defRPr sz="900">
                <a:solidFill>
                  <a:schemeClr val="accent2"/>
                </a:solidFill>
              </a:defRPr>
            </a:lvl1pPr>
          </a:lstStyle>
          <a:p>
            <a:fld id="{7128DA7F-F6FE-453F-B8BB-1900E7257DA6}" type="slidenum">
              <a:rPr lang="en-US" smtClean="0"/>
              <a:t>‹#›</a:t>
            </a:fld>
            <a:endParaRPr lang="en-US" dirty="0"/>
          </a:p>
        </p:txBody>
      </p:sp>
      <p:sp>
        <p:nvSpPr>
          <p:cNvPr id="9" name="Rectangle 8"/>
          <p:cNvSpPr/>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0" name="Rectangle 9"/>
          <p:cNvSpPr/>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1" name="Rectangle 10"/>
          <p:cNvSpPr/>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Tree>
    <p:extLst>
      <p:ext uri="{BB962C8B-B14F-4D97-AF65-F5344CB8AC3E}">
        <p14:creationId xmlns:p14="http://schemas.microsoft.com/office/powerpoint/2010/main" val="245226655"/>
      </p:ext>
    </p:extLst>
  </p:cSld>
  <p:clrMap bg1="lt1" tx1="dk1" bg2="lt2" tx2="dk2" accent1="accent1" accent2="accent2" accent3="accent3" accent4="accent4" accent5="accent5" accent6="accent6" hlink="hlink" folHlink="folHlink"/>
  <p:sldLayoutIdLst>
    <p:sldLayoutId id="2147483828" r:id="rId1"/>
    <p:sldLayoutId id="2147483829" r:id="rId2"/>
    <p:sldLayoutId id="2147483830" r:id="rId3"/>
    <p:sldLayoutId id="2147483831" r:id="rId4"/>
    <p:sldLayoutId id="2147483832" r:id="rId5"/>
    <p:sldLayoutId id="2147483833" r:id="rId6"/>
    <p:sldLayoutId id="2147483834" r:id="rId7"/>
    <p:sldLayoutId id="2147483835" r:id="rId8"/>
    <p:sldLayoutId id="2147483836" r:id="rId9"/>
    <p:sldLayoutId id="2147483837" r:id="rId10"/>
    <p:sldLayoutId id="2147483838" r:id="rId11"/>
  </p:sldLayoutIdLst>
  <p:hf hdr="0" ftr="0" dt="0"/>
  <p:txStyles>
    <p:title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2.xml"/><Relationship Id="rId1" Type="http://schemas.openxmlformats.org/officeDocument/2006/relationships/slideLayout" Target="../slideLayouts/slideLayout4.xml"/><Relationship Id="rId4" Type="http://schemas.openxmlformats.org/officeDocument/2006/relationships/image" Target="../media/image4.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7.xml"/><Relationship Id="rId1" Type="http://schemas.openxmlformats.org/officeDocument/2006/relationships/slideLayout" Target="../slideLayouts/slideLayout4.xml"/><Relationship Id="rId5" Type="http://schemas.openxmlformats.org/officeDocument/2006/relationships/image" Target="../media/image11.png"/><Relationship Id="rId4" Type="http://schemas.openxmlformats.org/officeDocument/2006/relationships/image" Target="../media/image10.png"/></Relationships>
</file>

<file path=ppt/slides/_rels/slide18.xml.rels><?xml version="1.0" encoding="UTF-8" standalone="yes"?>
<Relationships xmlns="http://schemas.openxmlformats.org/package/2006/relationships"><Relationship Id="rId3" Type="http://schemas.openxmlformats.org/officeDocument/2006/relationships/hyperlink" Target="https://en.wikipedia.org/wiki/Ordinal_utility" TargetMode="External"/><Relationship Id="rId2" Type="http://schemas.openxmlformats.org/officeDocument/2006/relationships/notesSlide" Target="../notesSlides/notesSlide18.xml"/><Relationship Id="rId1" Type="http://schemas.openxmlformats.org/officeDocument/2006/relationships/slideLayout" Target="../slideLayouts/slideLayout4.xml"/><Relationship Id="rId4" Type="http://schemas.openxmlformats.org/officeDocument/2006/relationships/hyperlink" Target="https://en.wikipedia.org/wiki/Cardinal_utility"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9.xml"/><Relationship Id="rId1" Type="http://schemas.openxmlformats.org/officeDocument/2006/relationships/slideLayout" Target="../slideLayouts/slideLayout4.xml"/><Relationship Id="rId4" Type="http://schemas.openxmlformats.org/officeDocument/2006/relationships/image" Target="../media/image13.png"/></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3" name="Rectangle 46">
            <a:extLst>
              <a:ext uri="{FF2B5EF4-FFF2-40B4-BE49-F238E27FC236}">
                <a16:creationId xmlns:a16="http://schemas.microsoft.com/office/drawing/2014/main" id="{4B526CBF-0AA4-49A9-B305-EE0AF3AF6D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9" name="Graphic 6">
            <a:extLst>
              <a:ext uri="{FF2B5EF4-FFF2-40B4-BE49-F238E27FC236}">
                <a16:creationId xmlns:a16="http://schemas.microsoft.com/office/drawing/2014/main" id="{D0C97962-9B04-4057-B188-11149357C5A9}"/>
              </a:ext>
            </a:extLst>
          </p:cNvPr>
          <p:cNvPicPr>
            <a:picLocks noChangeAspect="1"/>
          </p:cNvPicPr>
          <p:nvPr/>
        </p:nvPicPr>
        <p:blipFill rotWithShape="1">
          <a:blip r:embed="rId3">
            <a:extLst>
              <a:ext uri="{28A0092B-C50C-407E-A947-70E740481C1C}">
                <a14:useLocalDpi xmlns:a14="http://schemas.microsoft.com/office/drawing/2010/main" val="0"/>
              </a:ext>
            </a:extLst>
          </a:blip>
          <a:srcRect t="20410" r="9091"/>
          <a:stretch/>
        </p:blipFill>
        <p:spPr>
          <a:xfrm>
            <a:off x="20" y="10"/>
            <a:ext cx="12191980" cy="6857990"/>
          </a:xfrm>
          <a:prstGeom prst="rect">
            <a:avLst/>
          </a:prstGeom>
        </p:spPr>
      </p:pic>
      <p:grpSp>
        <p:nvGrpSpPr>
          <p:cNvPr id="54" name="Group 48">
            <a:extLst>
              <a:ext uri="{FF2B5EF4-FFF2-40B4-BE49-F238E27FC236}">
                <a16:creationId xmlns:a16="http://schemas.microsoft.com/office/drawing/2014/main" id="{CC8B5139-02E6-4DEA-9CCE-962CAF0AFBA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38068" y="457200"/>
            <a:ext cx="3703320" cy="5935132"/>
            <a:chOff x="438068" y="457200"/>
            <a:chExt cx="3703320" cy="5935132"/>
          </a:xfrm>
        </p:grpSpPr>
        <p:sp>
          <p:nvSpPr>
            <p:cNvPr id="50" name="Rectangle 49">
              <a:extLst>
                <a:ext uri="{FF2B5EF4-FFF2-40B4-BE49-F238E27FC236}">
                  <a16:creationId xmlns:a16="http://schemas.microsoft.com/office/drawing/2014/main" id="{C0470BC0-AB0D-4A03-B4F1-5DDA9A31C1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8068" y="618067"/>
              <a:ext cx="3702134" cy="5774265"/>
            </a:xfrm>
            <a:prstGeom prst="rect">
              <a:avLst/>
            </a:prstGeom>
            <a:solidFill>
              <a:schemeClr val="accent1">
                <a:alpha val="97000"/>
              </a:schemeClr>
            </a:solidFill>
            <a:ln w="6350" cmpd="sng">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55" name="Rectangle 50">
              <a:extLst>
                <a:ext uri="{FF2B5EF4-FFF2-40B4-BE49-F238E27FC236}">
                  <a16:creationId xmlns:a16="http://schemas.microsoft.com/office/drawing/2014/main" id="{724A08B2-EC2C-4641-81BE-FE8B068BE15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8068"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grpSp>
      <p:sp>
        <p:nvSpPr>
          <p:cNvPr id="2" name="Title 1">
            <a:extLst>
              <a:ext uri="{FF2B5EF4-FFF2-40B4-BE49-F238E27FC236}">
                <a16:creationId xmlns:a16="http://schemas.microsoft.com/office/drawing/2014/main" id="{BD45297A-70E3-4F5C-AA43-1D8C6B3C1737}"/>
              </a:ext>
            </a:extLst>
          </p:cNvPr>
          <p:cNvSpPr>
            <a:spLocks noGrp="1"/>
          </p:cNvSpPr>
          <p:nvPr>
            <p:ph type="ctrTitle"/>
          </p:nvPr>
        </p:nvSpPr>
        <p:spPr>
          <a:xfrm>
            <a:off x="584200" y="2142067"/>
            <a:ext cx="3412067" cy="2971801"/>
          </a:xfrm>
        </p:spPr>
        <p:txBody>
          <a:bodyPr>
            <a:normAutofit/>
          </a:bodyPr>
          <a:lstStyle/>
          <a:p>
            <a:pPr>
              <a:lnSpc>
                <a:spcPct val="90000"/>
              </a:lnSpc>
            </a:pPr>
            <a:r>
              <a:rPr lang="en-US" sz="2800" dirty="0">
                <a:solidFill>
                  <a:srgbClr val="FFFFFF"/>
                </a:solidFill>
              </a:rPr>
              <a:t>Corporate law and economics (LL4489V/5489V/6489V)</a:t>
            </a:r>
            <a:br>
              <a:rPr lang="en-US" sz="2800" dirty="0">
                <a:solidFill>
                  <a:srgbClr val="FFFFFF"/>
                </a:solidFill>
              </a:rPr>
            </a:br>
            <a:r>
              <a:rPr lang="en-US" sz="2800" dirty="0">
                <a:solidFill>
                  <a:srgbClr val="FFFFFF"/>
                </a:solidFill>
              </a:rPr>
              <a:t>2. the economic approach to corporate law I</a:t>
            </a:r>
          </a:p>
        </p:txBody>
      </p:sp>
      <p:sp>
        <p:nvSpPr>
          <p:cNvPr id="3" name="Subtitle 2">
            <a:extLst>
              <a:ext uri="{FF2B5EF4-FFF2-40B4-BE49-F238E27FC236}">
                <a16:creationId xmlns:a16="http://schemas.microsoft.com/office/drawing/2014/main" id="{B4F399D7-8786-400E-A7D4-C11F30DD6F1A}"/>
              </a:ext>
            </a:extLst>
          </p:cNvPr>
          <p:cNvSpPr>
            <a:spLocks noGrp="1"/>
          </p:cNvSpPr>
          <p:nvPr>
            <p:ph type="subTitle" idx="1"/>
          </p:nvPr>
        </p:nvSpPr>
        <p:spPr>
          <a:xfrm>
            <a:off x="584200" y="5145513"/>
            <a:ext cx="3412067" cy="738820"/>
          </a:xfrm>
        </p:spPr>
        <p:txBody>
          <a:bodyPr>
            <a:normAutofit/>
          </a:bodyPr>
          <a:lstStyle/>
          <a:p>
            <a:pPr>
              <a:lnSpc>
                <a:spcPct val="90000"/>
              </a:lnSpc>
            </a:pPr>
            <a:r>
              <a:rPr lang="en-US" sz="1000" dirty="0">
                <a:solidFill>
                  <a:srgbClr val="FFFFFF"/>
                </a:solidFill>
              </a:rPr>
              <a:t>LL4489V</a:t>
            </a:r>
            <a:endParaRPr lang="en-US" sz="1000" dirty="0">
              <a:solidFill>
                <a:srgbClr val="EBEBEB"/>
              </a:solidFill>
            </a:endParaRPr>
          </a:p>
          <a:p>
            <a:pPr>
              <a:lnSpc>
                <a:spcPct val="90000"/>
              </a:lnSpc>
            </a:pPr>
            <a:r>
              <a:rPr lang="en-US" sz="1000" cap="none" dirty="0">
                <a:solidFill>
                  <a:srgbClr val="EBEBEB"/>
                </a:solidFill>
              </a:rPr>
              <a:t>Kenneth Khoo</a:t>
            </a:r>
          </a:p>
          <a:p>
            <a:pPr>
              <a:lnSpc>
                <a:spcPct val="90000"/>
              </a:lnSpc>
            </a:pPr>
            <a:r>
              <a:rPr lang="en-US" sz="1000" cap="none" dirty="0">
                <a:solidFill>
                  <a:srgbClr val="EBEBEB"/>
                </a:solidFill>
              </a:rPr>
              <a:t>kenneth.khoo@nus.edu.sg</a:t>
            </a:r>
          </a:p>
        </p:txBody>
      </p:sp>
      <p:sp>
        <p:nvSpPr>
          <p:cNvPr id="4" name="Slide Number Placeholder 3">
            <a:extLst>
              <a:ext uri="{FF2B5EF4-FFF2-40B4-BE49-F238E27FC236}">
                <a16:creationId xmlns:a16="http://schemas.microsoft.com/office/drawing/2014/main" id="{E99180A0-7C01-47B5-8308-3D0F8B7C101C}"/>
              </a:ext>
            </a:extLst>
          </p:cNvPr>
          <p:cNvSpPr>
            <a:spLocks noGrp="1"/>
          </p:cNvSpPr>
          <p:nvPr>
            <p:ph type="sldNum" sz="quarter" idx="12"/>
          </p:nvPr>
        </p:nvSpPr>
        <p:spPr/>
        <p:txBody>
          <a:bodyPr/>
          <a:lstStyle/>
          <a:p>
            <a:fld id="{7128DA7F-F6FE-453F-B8BB-1900E7257DA6}" type="slidenum">
              <a:rPr lang="en-US" smtClean="0"/>
              <a:t>1</a:t>
            </a:fld>
            <a:endParaRPr lang="en-US" dirty="0"/>
          </a:p>
        </p:txBody>
      </p:sp>
    </p:spTree>
    <p:extLst>
      <p:ext uri="{BB962C8B-B14F-4D97-AF65-F5344CB8AC3E}">
        <p14:creationId xmlns:p14="http://schemas.microsoft.com/office/powerpoint/2010/main" val="21541499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a:xfrm>
            <a:off x="581192" y="702156"/>
            <a:ext cx="11029616" cy="1013800"/>
          </a:xfrm>
        </p:spPr>
        <p:txBody>
          <a:bodyPr vert="horz" lIns="91440" tIns="45720" rIns="91440" bIns="45720" rtlCol="0" anchor="b">
            <a:normAutofit/>
          </a:bodyPr>
          <a:lstStyle/>
          <a:p>
            <a:r>
              <a:rPr lang="en-US" dirty="0"/>
              <a:t>What is law and economics?</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a:xfrm>
            <a:off x="10558300" y="6400800"/>
            <a:ext cx="1052508" cy="365125"/>
          </a:xfrm>
        </p:spPr>
        <p:txBody>
          <a:bodyPr vert="horz" lIns="91440" tIns="45720" rIns="91440" bIns="45720" rtlCol="0" anchor="ctr">
            <a:normAutofit/>
          </a:bodyPr>
          <a:lstStyle/>
          <a:p>
            <a:pPr>
              <a:spcAft>
                <a:spcPts val="600"/>
              </a:spcAft>
            </a:pPr>
            <a:fld id="{7128DA7F-F6FE-453F-B8BB-1900E7257DA6}" type="slidenum">
              <a:rPr lang="en-US" smtClean="0"/>
              <a:pPr>
                <a:spcAft>
                  <a:spcPts val="600"/>
                </a:spcAft>
              </a:pPr>
              <a:t>10</a:t>
            </a:fld>
            <a:endParaRPr lang="en-US" dirty="0"/>
          </a:p>
        </p:txBody>
      </p:sp>
      <p:sp>
        <p:nvSpPr>
          <p:cNvPr id="10" name="Content Placeholder 2">
            <a:extLst>
              <a:ext uri="{FF2B5EF4-FFF2-40B4-BE49-F238E27FC236}">
                <a16:creationId xmlns:a16="http://schemas.microsoft.com/office/drawing/2014/main" id="{51090CC4-3B0F-DE48-9FA8-41E255641B8C}"/>
              </a:ext>
            </a:extLst>
          </p:cNvPr>
          <p:cNvSpPr>
            <a:spLocks noGrp="1"/>
          </p:cNvSpPr>
          <p:nvPr>
            <p:ph sz="half" idx="1"/>
          </p:nvPr>
        </p:nvSpPr>
        <p:spPr>
          <a:xfrm>
            <a:off x="485806" y="2039592"/>
            <a:ext cx="11220388" cy="4268952"/>
          </a:xfrm>
        </p:spPr>
        <p:txBody>
          <a:bodyPr vert="horz" lIns="91440" tIns="45720" rIns="91440" bIns="45720" rtlCol="0" anchor="ctr">
            <a:normAutofit lnSpcReduction="10000"/>
          </a:bodyPr>
          <a:lstStyle/>
          <a:p>
            <a:r>
              <a:rPr lang="en-US" dirty="0"/>
              <a:t>Economic Analysis consists of three core “pillars”</a:t>
            </a:r>
          </a:p>
          <a:p>
            <a:pPr marL="666900" lvl="1" indent="-342900">
              <a:buFont typeface="+mj-lt"/>
              <a:buAutoNum type="arabicPeriod"/>
            </a:pPr>
            <a:r>
              <a:rPr lang="en-US" sz="1800" b="1" dirty="0"/>
              <a:t>Maximization</a:t>
            </a:r>
            <a:r>
              <a:rPr lang="en-US" sz="1800" dirty="0"/>
              <a:t>: Each economic actor (this could relate to individuals or firms (more on firms later)) is assumed to maximize something subject to some constraints.</a:t>
            </a:r>
          </a:p>
          <a:p>
            <a:pPr marL="936900" lvl="2" indent="-342900">
              <a:buFont typeface="+mj-lt"/>
              <a:buAutoNum type="alphaLcParenR"/>
            </a:pPr>
            <a:r>
              <a:rPr lang="en-US" sz="1600" dirty="0"/>
              <a:t>Consumers maximize utility, firms maximize profits, politicians maximize votes, etc. We will focus on utility and profit maximization in this course.</a:t>
            </a:r>
          </a:p>
          <a:p>
            <a:pPr marL="666900" lvl="1" indent="-342900">
              <a:buFont typeface="+mj-lt"/>
              <a:buAutoNum type="arabicPeriod"/>
            </a:pPr>
            <a:r>
              <a:rPr lang="en-US" sz="1800" b="1" dirty="0"/>
              <a:t>Equilibrium</a:t>
            </a:r>
            <a:r>
              <a:rPr lang="en-US" sz="1800" dirty="0"/>
              <a:t>: When maximizing actors interact with each other, the social phenomenon that results is termed an equilibrium.</a:t>
            </a:r>
          </a:p>
          <a:p>
            <a:pPr marL="936900" lvl="2" indent="-342900">
              <a:buFont typeface="+mj-lt"/>
              <a:buAutoNum type="alphaLcParenR"/>
            </a:pPr>
            <a:r>
              <a:rPr lang="en-US" sz="1600" dirty="0"/>
              <a:t>One can conceive of this as the “state of affairs” resulting from maximizing behavior.</a:t>
            </a:r>
          </a:p>
          <a:p>
            <a:pPr marL="666900" lvl="1" indent="-342900">
              <a:buFont typeface="+mj-lt"/>
              <a:buAutoNum type="arabicPeriod"/>
            </a:pPr>
            <a:r>
              <a:rPr lang="en-US" sz="1800" b="1" dirty="0"/>
              <a:t>Efficiency</a:t>
            </a:r>
            <a:r>
              <a:rPr lang="en-US" sz="1800" dirty="0"/>
              <a:t>: This is the benchmark that economists use to determine whether a state of affairs (i.e., an equilibrium) is normatively desirable. </a:t>
            </a:r>
          </a:p>
          <a:p>
            <a:pPr marL="936900" lvl="2" indent="-342900">
              <a:buFont typeface="+mj-lt"/>
              <a:buAutoNum type="alphaLcParenR"/>
            </a:pPr>
            <a:r>
              <a:rPr lang="en-US" sz="1600" dirty="0"/>
              <a:t>A situation is said to be pareto or allocatively efficient if it is impossible to change it so as to make at least one person better off without making another person worse off. </a:t>
            </a:r>
          </a:p>
          <a:p>
            <a:r>
              <a:rPr lang="en-US" dirty="0"/>
              <a:t>As each of the three “pillars” are fundamental, we will go through each in term. </a:t>
            </a:r>
          </a:p>
        </p:txBody>
      </p:sp>
    </p:spTree>
    <p:extLst>
      <p:ext uri="{BB962C8B-B14F-4D97-AF65-F5344CB8AC3E}">
        <p14:creationId xmlns:p14="http://schemas.microsoft.com/office/powerpoint/2010/main" val="32274239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a:xfrm>
            <a:off x="581192" y="702156"/>
            <a:ext cx="11029616" cy="1013800"/>
          </a:xfrm>
        </p:spPr>
        <p:txBody>
          <a:bodyPr vert="horz" lIns="91440" tIns="45720" rIns="91440" bIns="45720" rtlCol="0" anchor="b">
            <a:normAutofit/>
          </a:bodyPr>
          <a:lstStyle/>
          <a:p>
            <a:r>
              <a:rPr lang="en-US" dirty="0"/>
              <a:t>What is law and economics?</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a:xfrm>
            <a:off x="10558300" y="6400800"/>
            <a:ext cx="1052508" cy="365125"/>
          </a:xfrm>
        </p:spPr>
        <p:txBody>
          <a:bodyPr vert="horz" lIns="91440" tIns="45720" rIns="91440" bIns="45720" rtlCol="0" anchor="ctr">
            <a:normAutofit/>
          </a:bodyPr>
          <a:lstStyle/>
          <a:p>
            <a:pPr>
              <a:spcAft>
                <a:spcPts val="600"/>
              </a:spcAft>
            </a:pPr>
            <a:fld id="{7128DA7F-F6FE-453F-B8BB-1900E7257DA6}" type="slidenum">
              <a:rPr lang="en-US" smtClean="0"/>
              <a:pPr>
                <a:spcAft>
                  <a:spcPts val="600"/>
                </a:spcAft>
              </a:pPr>
              <a:t>11</a:t>
            </a:fld>
            <a:endParaRPr lang="en-US" dirty="0"/>
          </a:p>
        </p:txBody>
      </p:sp>
      <p:sp>
        <p:nvSpPr>
          <p:cNvPr id="10" name="Content Placeholder 2">
            <a:extLst>
              <a:ext uri="{FF2B5EF4-FFF2-40B4-BE49-F238E27FC236}">
                <a16:creationId xmlns:a16="http://schemas.microsoft.com/office/drawing/2014/main" id="{51090CC4-3B0F-DE48-9FA8-41E255641B8C}"/>
              </a:ext>
            </a:extLst>
          </p:cNvPr>
          <p:cNvSpPr>
            <a:spLocks noGrp="1"/>
          </p:cNvSpPr>
          <p:nvPr>
            <p:ph sz="half" idx="1"/>
          </p:nvPr>
        </p:nvSpPr>
        <p:spPr>
          <a:xfrm>
            <a:off x="485806" y="2039592"/>
            <a:ext cx="11220388" cy="4268952"/>
          </a:xfrm>
        </p:spPr>
        <p:txBody>
          <a:bodyPr vert="horz" lIns="91440" tIns="45720" rIns="91440" bIns="45720" rtlCol="0" anchor="ctr">
            <a:normAutofit/>
          </a:bodyPr>
          <a:lstStyle/>
          <a:p>
            <a:pPr marL="400050" indent="-400050">
              <a:buFont typeface="+mj-lt"/>
              <a:buAutoNum type="romanUcPeriod"/>
            </a:pPr>
            <a:r>
              <a:rPr lang="en-US" b="1" dirty="0"/>
              <a:t>Maximization</a:t>
            </a:r>
            <a:r>
              <a:rPr lang="en-US" dirty="0"/>
              <a:t>: Each economic actor is assumed to maximize “something” subject to some constraints.</a:t>
            </a:r>
          </a:p>
          <a:p>
            <a:pPr lvl="1"/>
            <a:r>
              <a:rPr lang="en-US" dirty="0"/>
              <a:t>This is known by economists as the concept of </a:t>
            </a:r>
            <a:r>
              <a:rPr lang="en-US" b="1" i="1" dirty="0"/>
              <a:t>constrained maximization</a:t>
            </a:r>
            <a:r>
              <a:rPr lang="en-US" dirty="0"/>
              <a:t>. </a:t>
            </a:r>
          </a:p>
          <a:p>
            <a:pPr lvl="1"/>
            <a:r>
              <a:rPr lang="en-US" dirty="0"/>
              <a:t>In the vast majority of situations covered in this course, we will refer to the maximization problems of individuals, who will attempt to maximize their “utility”. In general, “utility” refers to “happiness” or “satisfaction”.</a:t>
            </a:r>
          </a:p>
          <a:p>
            <a:pPr lvl="2"/>
            <a:r>
              <a:rPr lang="en-US" dirty="0"/>
              <a:t>More precisely, individuals will attempt to behave in a way which reflects their preferences. </a:t>
            </a:r>
          </a:p>
          <a:p>
            <a:pPr lvl="2"/>
            <a:r>
              <a:rPr lang="en-US" dirty="0"/>
              <a:t>Example: If I prefer chocolate ice-cream over vanilla ice-cream, I will try to choose chocolate over vanilla at an ice-cream stall.</a:t>
            </a:r>
          </a:p>
          <a:p>
            <a:pPr lvl="1"/>
            <a:r>
              <a:rPr lang="en-US" dirty="0"/>
              <a:t>The maximization of utility by individuals is always constrained. Why must this be the case? </a:t>
            </a:r>
          </a:p>
          <a:p>
            <a:pPr lvl="2"/>
            <a:r>
              <a:rPr lang="en-US" dirty="0"/>
              <a:t>Example of constraints: Budget constraints, feasibility constraints, behavioral constraints of other agents</a:t>
            </a:r>
          </a:p>
          <a:p>
            <a:pPr lvl="1"/>
            <a:r>
              <a:rPr lang="en-US" dirty="0"/>
              <a:t>Classic example of constrained maximization: consumer who goes shopping at a supermarket chooses amongst the products available, subject to his/her budget constraint.</a:t>
            </a:r>
          </a:p>
          <a:p>
            <a:pPr lvl="1"/>
            <a:r>
              <a:rPr lang="en-US" dirty="0"/>
              <a:t>Q: Where do these “preferences” come from? </a:t>
            </a:r>
          </a:p>
        </p:txBody>
      </p:sp>
    </p:spTree>
    <p:extLst>
      <p:ext uri="{BB962C8B-B14F-4D97-AF65-F5344CB8AC3E}">
        <p14:creationId xmlns:p14="http://schemas.microsoft.com/office/powerpoint/2010/main" val="29464535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3D645B9-29F2-1AE5-021B-734A4271B608}"/>
              </a:ext>
            </a:extLst>
          </p:cNvPr>
          <p:cNvPicPr>
            <a:picLocks noChangeAspect="1"/>
          </p:cNvPicPr>
          <p:nvPr/>
        </p:nvPicPr>
        <p:blipFill>
          <a:blip r:embed="rId3"/>
          <a:stretch>
            <a:fillRect/>
          </a:stretch>
        </p:blipFill>
        <p:spPr>
          <a:xfrm>
            <a:off x="3074368" y="3569854"/>
            <a:ext cx="5417223" cy="3131661"/>
          </a:xfrm>
          <a:prstGeom prst="rect">
            <a:avLst/>
          </a:prstGeom>
        </p:spPr>
      </p:pic>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a:xfrm>
            <a:off x="581192" y="702156"/>
            <a:ext cx="11029616" cy="1013800"/>
          </a:xfrm>
        </p:spPr>
        <p:txBody>
          <a:bodyPr vert="horz" lIns="91440" tIns="45720" rIns="91440" bIns="45720" rtlCol="0" anchor="b">
            <a:normAutofit/>
          </a:bodyPr>
          <a:lstStyle/>
          <a:p>
            <a:r>
              <a:rPr lang="en-US" dirty="0"/>
              <a:t>What is law and economics?</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a:xfrm>
            <a:off x="10558300" y="6400800"/>
            <a:ext cx="1052508" cy="365125"/>
          </a:xfrm>
        </p:spPr>
        <p:txBody>
          <a:bodyPr vert="horz" lIns="91440" tIns="45720" rIns="91440" bIns="45720" rtlCol="0" anchor="ctr">
            <a:normAutofit/>
          </a:bodyPr>
          <a:lstStyle/>
          <a:p>
            <a:pPr>
              <a:spcAft>
                <a:spcPts val="600"/>
              </a:spcAft>
            </a:pPr>
            <a:fld id="{7128DA7F-F6FE-453F-B8BB-1900E7257DA6}" type="slidenum">
              <a:rPr lang="en-US" smtClean="0"/>
              <a:pPr>
                <a:spcAft>
                  <a:spcPts val="600"/>
                </a:spcAft>
              </a:pPr>
              <a:t>12</a:t>
            </a:fld>
            <a:endParaRPr lang="en-US" dirty="0"/>
          </a:p>
        </p:txBody>
      </p:sp>
      <mc:AlternateContent xmlns:mc="http://schemas.openxmlformats.org/markup-compatibility/2006" xmlns:a14="http://schemas.microsoft.com/office/drawing/2010/main">
        <mc:Choice Requires="a14">
          <p:sp>
            <p:nvSpPr>
              <p:cNvPr id="10" name="Content Placeholder 2">
                <a:extLst>
                  <a:ext uri="{FF2B5EF4-FFF2-40B4-BE49-F238E27FC236}">
                    <a16:creationId xmlns:a16="http://schemas.microsoft.com/office/drawing/2014/main" id="{51090CC4-3B0F-DE48-9FA8-41E255641B8C}"/>
                  </a:ext>
                </a:extLst>
              </p:cNvPr>
              <p:cNvSpPr>
                <a:spLocks noGrp="1"/>
              </p:cNvSpPr>
              <p:nvPr>
                <p:ph sz="half" idx="1"/>
              </p:nvPr>
            </p:nvSpPr>
            <p:spPr>
              <a:xfrm>
                <a:off x="283552" y="2031842"/>
                <a:ext cx="11231870" cy="2026536"/>
              </a:xfrm>
            </p:spPr>
            <p:txBody>
              <a:bodyPr vert="horz" lIns="91440" tIns="45720" rIns="91440" bIns="45720" rtlCol="0" anchor="ctr">
                <a:normAutofit/>
              </a:bodyPr>
              <a:lstStyle/>
              <a:p>
                <a:pPr marL="400050" indent="-400050">
                  <a:buFont typeface="+mj-lt"/>
                  <a:buAutoNum type="romanUcPeriod"/>
                </a:pPr>
                <a:r>
                  <a:rPr lang="en-US" sz="1600" b="1" dirty="0"/>
                  <a:t>Maximization</a:t>
                </a:r>
                <a:r>
                  <a:rPr lang="en-US" sz="1600" dirty="0"/>
                  <a:t>: Each economic actor is assumed to maximize “something” subject to some constraints.</a:t>
                </a:r>
              </a:p>
              <a:p>
                <a:pPr marL="724050" lvl="1" indent="-400050">
                  <a:buFont typeface="+mj-lt"/>
                  <a:buAutoNum type="romanUcPeriod"/>
                </a:pPr>
                <a:r>
                  <a:rPr lang="en-US" dirty="0"/>
                  <a:t>First-order conditions (i.e., equations 1-3) in this classic “consumer problem” have economic interpretations, but this beyond the scope of our course.</a:t>
                </a:r>
              </a:p>
              <a:p>
                <a:pPr marL="724050" lvl="1" indent="-400050">
                  <a:buFont typeface="+mj-lt"/>
                  <a:buAutoNum type="romanUcPeriod"/>
                </a:pPr>
                <a:r>
                  <a:rPr lang="en-US" dirty="0"/>
                  <a:t>What is “x” and “y”?</a:t>
                </a:r>
              </a:p>
              <a:p>
                <a:pPr marL="724050" lvl="1" indent="-400050">
                  <a:buFont typeface="+mj-lt"/>
                  <a:buAutoNum type="romanUcPeriod"/>
                </a:pPr>
                <a:r>
                  <a:rPr lang="en-US" dirty="0"/>
                  <a:t>Bonus Q:  What does the functional form </a:t>
                </a:r>
                <a14:m>
                  <m:oMath xmlns:m="http://schemas.openxmlformats.org/officeDocument/2006/math">
                    <m:r>
                      <a:rPr lang="en-SG" b="0" i="1" smtClean="0">
                        <a:latin typeface="Cambria Math" panose="02040503050406030204" pitchFamily="18" charset="0"/>
                      </a:rPr>
                      <m:t>𝑈</m:t>
                    </m:r>
                    <m:r>
                      <a:rPr lang="en-SG" b="0" i="1" smtClean="0">
                        <a:latin typeface="Cambria Math" panose="02040503050406030204" pitchFamily="18" charset="0"/>
                      </a:rPr>
                      <m:t>(</m:t>
                    </m:r>
                    <m:r>
                      <a:rPr lang="en-SG" b="0" i="1" smtClean="0">
                        <a:latin typeface="Cambria Math" panose="02040503050406030204" pitchFamily="18" charset="0"/>
                      </a:rPr>
                      <m:t>𝑥</m:t>
                    </m:r>
                    <m:r>
                      <a:rPr lang="en-SG" b="0" i="1" smtClean="0">
                        <a:latin typeface="Cambria Math" panose="02040503050406030204" pitchFamily="18" charset="0"/>
                      </a:rPr>
                      <m:t>,</m:t>
                    </m:r>
                    <m:r>
                      <a:rPr lang="en-SG" b="0" i="1" smtClean="0">
                        <a:latin typeface="Cambria Math" panose="02040503050406030204" pitchFamily="18" charset="0"/>
                      </a:rPr>
                      <m:t>𝑦</m:t>
                    </m:r>
                    <m:r>
                      <a:rPr lang="en-SG" b="0" i="1" smtClean="0">
                        <a:latin typeface="Cambria Math" panose="02040503050406030204" pitchFamily="18" charset="0"/>
                      </a:rPr>
                      <m:t>)</m:t>
                    </m:r>
                  </m:oMath>
                </a14:m>
                <a:r>
                  <a:rPr lang="en-US" dirty="0"/>
                  <a:t> assume? What does it depend on?</a:t>
                </a:r>
              </a:p>
              <a:p>
                <a:pPr marL="0" indent="0">
                  <a:buNone/>
                </a:pPr>
                <a:endParaRPr lang="en-US" sz="1600" dirty="0"/>
              </a:p>
            </p:txBody>
          </p:sp>
        </mc:Choice>
        <mc:Fallback xmlns="">
          <p:sp>
            <p:nvSpPr>
              <p:cNvPr id="10" name="Content Placeholder 2">
                <a:extLst>
                  <a:ext uri="{FF2B5EF4-FFF2-40B4-BE49-F238E27FC236}">
                    <a16:creationId xmlns:a16="http://schemas.microsoft.com/office/drawing/2014/main" id="{51090CC4-3B0F-DE48-9FA8-41E255641B8C}"/>
                  </a:ext>
                </a:extLst>
              </p:cNvPr>
              <p:cNvSpPr>
                <a:spLocks noGrp="1" noRot="1" noChangeAspect="1" noMove="1" noResize="1" noEditPoints="1" noAdjustHandles="1" noChangeArrowheads="1" noChangeShapeType="1" noTextEdit="1"/>
              </p:cNvSpPr>
              <p:nvPr>
                <p:ph sz="half" idx="1"/>
              </p:nvPr>
            </p:nvSpPr>
            <p:spPr>
              <a:xfrm>
                <a:off x="283552" y="2031842"/>
                <a:ext cx="11231870" cy="2026536"/>
              </a:xfrm>
              <a:blipFill>
                <a:blip r:embed="rId4"/>
                <a:stretch>
                  <a:fillRect l="-217" t="-1502" r="-217"/>
                </a:stretch>
              </a:blipFill>
            </p:spPr>
            <p:txBody>
              <a:bodyPr/>
              <a:lstStyle/>
              <a:p>
                <a:r>
                  <a:rPr lang="en-SG">
                    <a:noFill/>
                  </a:rPr>
                  <a:t> </a:t>
                </a:r>
              </a:p>
            </p:txBody>
          </p:sp>
        </mc:Fallback>
      </mc:AlternateContent>
    </p:spTree>
    <p:extLst>
      <p:ext uri="{BB962C8B-B14F-4D97-AF65-F5344CB8AC3E}">
        <p14:creationId xmlns:p14="http://schemas.microsoft.com/office/powerpoint/2010/main" val="26363339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a:xfrm>
            <a:off x="581192" y="702156"/>
            <a:ext cx="11029616" cy="1013800"/>
          </a:xfrm>
        </p:spPr>
        <p:txBody>
          <a:bodyPr vert="horz" lIns="91440" tIns="45720" rIns="91440" bIns="45720" rtlCol="0" anchor="b">
            <a:normAutofit/>
          </a:bodyPr>
          <a:lstStyle/>
          <a:p>
            <a:r>
              <a:rPr lang="en-US" dirty="0"/>
              <a:t>What is law and economics?</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a:xfrm>
            <a:off x="10558300" y="6400800"/>
            <a:ext cx="1052508" cy="365125"/>
          </a:xfrm>
        </p:spPr>
        <p:txBody>
          <a:bodyPr vert="horz" lIns="91440" tIns="45720" rIns="91440" bIns="45720" rtlCol="0" anchor="ctr">
            <a:normAutofit/>
          </a:bodyPr>
          <a:lstStyle/>
          <a:p>
            <a:pPr>
              <a:spcAft>
                <a:spcPts val="600"/>
              </a:spcAft>
            </a:pPr>
            <a:fld id="{7128DA7F-F6FE-453F-B8BB-1900E7257DA6}" type="slidenum">
              <a:rPr lang="en-US" smtClean="0"/>
              <a:pPr>
                <a:spcAft>
                  <a:spcPts val="600"/>
                </a:spcAft>
              </a:pPr>
              <a:t>13</a:t>
            </a:fld>
            <a:endParaRPr lang="en-US" dirty="0"/>
          </a:p>
        </p:txBody>
      </p:sp>
      <p:sp>
        <p:nvSpPr>
          <p:cNvPr id="10" name="Content Placeholder 2">
            <a:extLst>
              <a:ext uri="{FF2B5EF4-FFF2-40B4-BE49-F238E27FC236}">
                <a16:creationId xmlns:a16="http://schemas.microsoft.com/office/drawing/2014/main" id="{51090CC4-3B0F-DE48-9FA8-41E255641B8C}"/>
              </a:ext>
            </a:extLst>
          </p:cNvPr>
          <p:cNvSpPr>
            <a:spLocks noGrp="1"/>
          </p:cNvSpPr>
          <p:nvPr>
            <p:ph sz="half" idx="1"/>
          </p:nvPr>
        </p:nvSpPr>
        <p:spPr>
          <a:xfrm>
            <a:off x="485806" y="2039592"/>
            <a:ext cx="11220388" cy="4268952"/>
          </a:xfrm>
        </p:spPr>
        <p:txBody>
          <a:bodyPr vert="horz" lIns="91440" tIns="45720" rIns="91440" bIns="45720" rtlCol="0" anchor="ctr">
            <a:normAutofit/>
          </a:bodyPr>
          <a:lstStyle/>
          <a:p>
            <a:pPr marL="400050" indent="-400050">
              <a:buFont typeface="+mj-lt"/>
              <a:buAutoNum type="romanUcPeriod" startAt="2"/>
            </a:pPr>
            <a:r>
              <a:rPr lang="en-US" b="1" dirty="0"/>
              <a:t>Equilibrium</a:t>
            </a:r>
            <a:r>
              <a:rPr lang="en-US" dirty="0"/>
              <a:t>: </a:t>
            </a:r>
            <a:r>
              <a:rPr lang="en-US" sz="1800" dirty="0"/>
              <a:t>When maximizing actors interact with each other, the “state of affairs” that results is termed an equilibrium. </a:t>
            </a:r>
          </a:p>
          <a:p>
            <a:pPr lvl="1"/>
            <a:r>
              <a:rPr lang="en-US" dirty="0"/>
              <a:t>Economic agents interact with each other </a:t>
            </a:r>
            <a:r>
              <a:rPr lang="en-US" b="1" i="1" dirty="0"/>
              <a:t>through their choices</a:t>
            </a:r>
            <a:r>
              <a:rPr lang="en-US" dirty="0"/>
              <a:t>. </a:t>
            </a:r>
          </a:p>
          <a:p>
            <a:pPr lvl="1"/>
            <a:r>
              <a:rPr lang="en-US" dirty="0"/>
              <a:t>A rational, utility-maximizing individual will choose what is best for him/her (i.e., what maximizes his/her utility) </a:t>
            </a:r>
            <a:r>
              <a:rPr lang="en-US" b="1" i="1" dirty="0"/>
              <a:t>given</a:t>
            </a:r>
            <a:r>
              <a:rPr lang="en-US" dirty="0"/>
              <a:t> the set of alternatives and constraints that he/she faces. </a:t>
            </a:r>
          </a:p>
          <a:p>
            <a:pPr lvl="1"/>
            <a:r>
              <a:rPr lang="en-US" dirty="0"/>
              <a:t>The </a:t>
            </a:r>
            <a:r>
              <a:rPr lang="en-US" b="1" i="1" dirty="0"/>
              <a:t>aggregate</a:t>
            </a:r>
            <a:r>
              <a:rPr lang="en-US" dirty="0"/>
              <a:t> choices of an interacting set of economic agents give effect to the </a:t>
            </a:r>
            <a:r>
              <a:rPr lang="en-US" b="1" i="1" dirty="0"/>
              <a:t>market price</a:t>
            </a:r>
            <a:r>
              <a:rPr lang="en-US" dirty="0"/>
              <a:t>. </a:t>
            </a:r>
          </a:p>
          <a:p>
            <a:pPr lvl="1"/>
            <a:r>
              <a:rPr lang="en-US" dirty="0"/>
              <a:t>Thus, the concepts of “</a:t>
            </a:r>
            <a:r>
              <a:rPr lang="en-US" b="1" i="1" dirty="0"/>
              <a:t>supply</a:t>
            </a:r>
            <a:r>
              <a:rPr lang="en-US" dirty="0"/>
              <a:t>” and “</a:t>
            </a:r>
            <a:r>
              <a:rPr lang="en-US" b="1" i="1" dirty="0"/>
              <a:t>demand</a:t>
            </a:r>
            <a:r>
              <a:rPr lang="en-US" dirty="0"/>
              <a:t>” essentially stem from the aggregation of utility-maximizing choices across all individuals in a relevant situation. </a:t>
            </a:r>
          </a:p>
          <a:p>
            <a:pPr lvl="2"/>
            <a:r>
              <a:rPr lang="en-US" dirty="0"/>
              <a:t>“Aggregate Demand”: aggregation of utility-maximizing choices across all </a:t>
            </a:r>
            <a:r>
              <a:rPr lang="en-US" i="1" dirty="0"/>
              <a:t>buyers</a:t>
            </a:r>
            <a:r>
              <a:rPr lang="en-US" dirty="0"/>
              <a:t>. Likewise for sellers re supply. </a:t>
            </a:r>
          </a:p>
          <a:p>
            <a:pPr lvl="2"/>
            <a:r>
              <a:rPr lang="en-US" dirty="0"/>
              <a:t>At a </a:t>
            </a:r>
            <a:r>
              <a:rPr lang="en-US" b="1" i="1" dirty="0"/>
              <a:t>market clearing price</a:t>
            </a:r>
            <a:r>
              <a:rPr lang="en-US" dirty="0"/>
              <a:t>, aggregate supply = aggregate demand.</a:t>
            </a:r>
          </a:p>
          <a:p>
            <a:pPr lvl="1"/>
            <a:r>
              <a:rPr lang="en-US" dirty="0"/>
              <a:t>There are other game-theoretic concepts of equilibrium where utility-maximizing individuals will choose what is best for him/her </a:t>
            </a:r>
            <a:r>
              <a:rPr lang="en-US" b="1" i="1" dirty="0"/>
              <a:t>given how he/she expect other individuals to behave</a:t>
            </a:r>
            <a:r>
              <a:rPr lang="en-US" dirty="0"/>
              <a:t>. </a:t>
            </a:r>
          </a:p>
          <a:p>
            <a:pPr lvl="2"/>
            <a:r>
              <a:rPr lang="en-US" dirty="0"/>
              <a:t>Chess example.</a:t>
            </a:r>
          </a:p>
        </p:txBody>
      </p:sp>
    </p:spTree>
    <p:extLst>
      <p:ext uri="{BB962C8B-B14F-4D97-AF65-F5344CB8AC3E}">
        <p14:creationId xmlns:p14="http://schemas.microsoft.com/office/powerpoint/2010/main" val="198299803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a:xfrm>
            <a:off x="581192" y="702156"/>
            <a:ext cx="11029616" cy="1013800"/>
          </a:xfrm>
        </p:spPr>
        <p:txBody>
          <a:bodyPr vert="horz" lIns="91440" tIns="45720" rIns="91440" bIns="45720" rtlCol="0" anchor="b">
            <a:normAutofit/>
          </a:bodyPr>
          <a:lstStyle/>
          <a:p>
            <a:r>
              <a:rPr lang="en-US" dirty="0"/>
              <a:t>What is law and economics? (Varian (2010))</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a:xfrm>
            <a:off x="10558300" y="6400800"/>
            <a:ext cx="1052508" cy="365125"/>
          </a:xfrm>
        </p:spPr>
        <p:txBody>
          <a:bodyPr vert="horz" lIns="91440" tIns="45720" rIns="91440" bIns="45720" rtlCol="0" anchor="ctr">
            <a:normAutofit/>
          </a:bodyPr>
          <a:lstStyle/>
          <a:p>
            <a:pPr>
              <a:spcAft>
                <a:spcPts val="600"/>
              </a:spcAft>
            </a:pPr>
            <a:fld id="{7128DA7F-F6FE-453F-B8BB-1900E7257DA6}" type="slidenum">
              <a:rPr lang="en-US" smtClean="0"/>
              <a:pPr>
                <a:spcAft>
                  <a:spcPts val="600"/>
                </a:spcAft>
              </a:pPr>
              <a:t>14</a:t>
            </a:fld>
            <a:endParaRPr lang="en-US" dirty="0"/>
          </a:p>
        </p:txBody>
      </p:sp>
      <p:pic>
        <p:nvPicPr>
          <p:cNvPr id="7" name="Picture 6">
            <a:extLst>
              <a:ext uri="{FF2B5EF4-FFF2-40B4-BE49-F238E27FC236}">
                <a16:creationId xmlns:a16="http://schemas.microsoft.com/office/drawing/2014/main" id="{03364662-7FDF-A9A9-A8F2-DDB11EB41128}"/>
              </a:ext>
            </a:extLst>
          </p:cNvPr>
          <p:cNvPicPr>
            <a:picLocks noChangeAspect="1"/>
          </p:cNvPicPr>
          <p:nvPr/>
        </p:nvPicPr>
        <p:blipFill>
          <a:blip r:embed="rId3"/>
          <a:stretch>
            <a:fillRect/>
          </a:stretch>
        </p:blipFill>
        <p:spPr>
          <a:xfrm>
            <a:off x="2314214" y="2197372"/>
            <a:ext cx="7563572" cy="4033905"/>
          </a:xfrm>
          <a:prstGeom prst="rect">
            <a:avLst/>
          </a:prstGeom>
        </p:spPr>
      </p:pic>
    </p:spTree>
    <p:extLst>
      <p:ext uri="{BB962C8B-B14F-4D97-AF65-F5344CB8AC3E}">
        <p14:creationId xmlns:p14="http://schemas.microsoft.com/office/powerpoint/2010/main" val="394284552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a:xfrm>
            <a:off x="581192" y="702156"/>
            <a:ext cx="11029616" cy="1013800"/>
          </a:xfrm>
        </p:spPr>
        <p:txBody>
          <a:bodyPr vert="horz" lIns="91440" tIns="45720" rIns="91440" bIns="45720" rtlCol="0" anchor="b">
            <a:normAutofit/>
          </a:bodyPr>
          <a:lstStyle/>
          <a:p>
            <a:r>
              <a:rPr lang="en-US" dirty="0"/>
              <a:t>What is law and economics? (Varian (2010))</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a:xfrm>
            <a:off x="10558300" y="6400800"/>
            <a:ext cx="1052508" cy="365125"/>
          </a:xfrm>
        </p:spPr>
        <p:txBody>
          <a:bodyPr vert="horz" lIns="91440" tIns="45720" rIns="91440" bIns="45720" rtlCol="0" anchor="ctr">
            <a:normAutofit/>
          </a:bodyPr>
          <a:lstStyle/>
          <a:p>
            <a:pPr>
              <a:spcAft>
                <a:spcPts val="600"/>
              </a:spcAft>
            </a:pPr>
            <a:fld id="{7128DA7F-F6FE-453F-B8BB-1900E7257DA6}" type="slidenum">
              <a:rPr lang="en-US" smtClean="0"/>
              <a:pPr>
                <a:spcAft>
                  <a:spcPts val="600"/>
                </a:spcAft>
              </a:pPr>
              <a:t>15</a:t>
            </a:fld>
            <a:endParaRPr lang="en-US" dirty="0"/>
          </a:p>
        </p:txBody>
      </p:sp>
      <p:pic>
        <p:nvPicPr>
          <p:cNvPr id="9" name="Picture 8">
            <a:extLst>
              <a:ext uri="{FF2B5EF4-FFF2-40B4-BE49-F238E27FC236}">
                <a16:creationId xmlns:a16="http://schemas.microsoft.com/office/drawing/2014/main" id="{147D3309-6952-4591-A310-846D5A01745B}"/>
              </a:ext>
            </a:extLst>
          </p:cNvPr>
          <p:cNvPicPr>
            <a:picLocks noChangeAspect="1"/>
          </p:cNvPicPr>
          <p:nvPr/>
        </p:nvPicPr>
        <p:blipFill>
          <a:blip r:embed="rId3"/>
          <a:stretch>
            <a:fillRect/>
          </a:stretch>
        </p:blipFill>
        <p:spPr>
          <a:xfrm>
            <a:off x="2403915" y="2196628"/>
            <a:ext cx="7228107" cy="4127292"/>
          </a:xfrm>
          <a:prstGeom prst="rect">
            <a:avLst/>
          </a:prstGeom>
        </p:spPr>
      </p:pic>
    </p:spTree>
    <p:extLst>
      <p:ext uri="{BB962C8B-B14F-4D97-AF65-F5344CB8AC3E}">
        <p14:creationId xmlns:p14="http://schemas.microsoft.com/office/powerpoint/2010/main" val="243373945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a:xfrm>
            <a:off x="581192" y="702156"/>
            <a:ext cx="11029616" cy="1013800"/>
          </a:xfrm>
        </p:spPr>
        <p:txBody>
          <a:bodyPr vert="horz" lIns="91440" tIns="45720" rIns="91440" bIns="45720" rtlCol="0" anchor="b">
            <a:normAutofit/>
          </a:bodyPr>
          <a:lstStyle/>
          <a:p>
            <a:r>
              <a:rPr lang="en-US" dirty="0"/>
              <a:t>What is law and economics? (Varian (2010))</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a:xfrm>
            <a:off x="10558300" y="6400800"/>
            <a:ext cx="1052508" cy="365125"/>
          </a:xfrm>
        </p:spPr>
        <p:txBody>
          <a:bodyPr vert="horz" lIns="91440" tIns="45720" rIns="91440" bIns="45720" rtlCol="0" anchor="ctr">
            <a:normAutofit/>
          </a:bodyPr>
          <a:lstStyle/>
          <a:p>
            <a:pPr>
              <a:spcAft>
                <a:spcPts val="600"/>
              </a:spcAft>
            </a:pPr>
            <a:fld id="{7128DA7F-F6FE-453F-B8BB-1900E7257DA6}" type="slidenum">
              <a:rPr lang="en-US" smtClean="0"/>
              <a:pPr>
                <a:spcAft>
                  <a:spcPts val="600"/>
                </a:spcAft>
              </a:pPr>
              <a:t>16</a:t>
            </a:fld>
            <a:endParaRPr lang="en-US" dirty="0"/>
          </a:p>
        </p:txBody>
      </p:sp>
      <p:pic>
        <p:nvPicPr>
          <p:cNvPr id="7" name="Picture 6">
            <a:extLst>
              <a:ext uri="{FF2B5EF4-FFF2-40B4-BE49-F238E27FC236}">
                <a16:creationId xmlns:a16="http://schemas.microsoft.com/office/drawing/2014/main" id="{80CD6176-7AAC-263B-26D8-C4E36898368A}"/>
              </a:ext>
            </a:extLst>
          </p:cNvPr>
          <p:cNvPicPr>
            <a:picLocks noChangeAspect="1"/>
          </p:cNvPicPr>
          <p:nvPr/>
        </p:nvPicPr>
        <p:blipFill>
          <a:blip r:embed="rId3"/>
          <a:stretch>
            <a:fillRect/>
          </a:stretch>
        </p:blipFill>
        <p:spPr>
          <a:xfrm>
            <a:off x="2516980" y="2363057"/>
            <a:ext cx="7158040" cy="3491727"/>
          </a:xfrm>
          <a:prstGeom prst="rect">
            <a:avLst/>
          </a:prstGeom>
        </p:spPr>
      </p:pic>
    </p:spTree>
    <p:extLst>
      <p:ext uri="{BB962C8B-B14F-4D97-AF65-F5344CB8AC3E}">
        <p14:creationId xmlns:p14="http://schemas.microsoft.com/office/powerpoint/2010/main" val="33831026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a:xfrm>
            <a:off x="581192" y="702156"/>
            <a:ext cx="11029616" cy="1013800"/>
          </a:xfrm>
        </p:spPr>
        <p:txBody>
          <a:bodyPr vert="horz" lIns="91440" tIns="45720" rIns="91440" bIns="45720" rtlCol="0" anchor="b">
            <a:normAutofit/>
          </a:bodyPr>
          <a:lstStyle/>
          <a:p>
            <a:r>
              <a:rPr lang="en-US" dirty="0"/>
              <a:t>What is law and economics? (just for fun)</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a:xfrm>
            <a:off x="10558300" y="6400800"/>
            <a:ext cx="1052508" cy="365125"/>
          </a:xfrm>
        </p:spPr>
        <p:txBody>
          <a:bodyPr vert="horz" lIns="91440" tIns="45720" rIns="91440" bIns="45720" rtlCol="0" anchor="ctr">
            <a:normAutofit/>
          </a:bodyPr>
          <a:lstStyle/>
          <a:p>
            <a:pPr>
              <a:spcAft>
                <a:spcPts val="600"/>
              </a:spcAft>
            </a:pPr>
            <a:fld id="{7128DA7F-F6FE-453F-B8BB-1900E7257DA6}" type="slidenum">
              <a:rPr lang="en-US" smtClean="0"/>
              <a:pPr>
                <a:spcAft>
                  <a:spcPts val="600"/>
                </a:spcAft>
              </a:pPr>
              <a:t>17</a:t>
            </a:fld>
            <a:endParaRPr lang="en-US" dirty="0"/>
          </a:p>
        </p:txBody>
      </p:sp>
      <p:pic>
        <p:nvPicPr>
          <p:cNvPr id="14" name="Picture 13">
            <a:extLst>
              <a:ext uri="{FF2B5EF4-FFF2-40B4-BE49-F238E27FC236}">
                <a16:creationId xmlns:a16="http://schemas.microsoft.com/office/drawing/2014/main" id="{57654F04-C235-6F6F-9E57-F584E5661443}"/>
              </a:ext>
            </a:extLst>
          </p:cNvPr>
          <p:cNvPicPr>
            <a:picLocks noChangeAspect="1"/>
          </p:cNvPicPr>
          <p:nvPr/>
        </p:nvPicPr>
        <p:blipFill>
          <a:blip r:embed="rId3"/>
          <a:stretch>
            <a:fillRect/>
          </a:stretch>
        </p:blipFill>
        <p:spPr>
          <a:xfrm>
            <a:off x="478887" y="1960144"/>
            <a:ext cx="5924733" cy="976501"/>
          </a:xfrm>
          <a:prstGeom prst="rect">
            <a:avLst/>
          </a:prstGeom>
        </p:spPr>
      </p:pic>
      <p:pic>
        <p:nvPicPr>
          <p:cNvPr id="18" name="Picture 17">
            <a:extLst>
              <a:ext uri="{FF2B5EF4-FFF2-40B4-BE49-F238E27FC236}">
                <a16:creationId xmlns:a16="http://schemas.microsoft.com/office/drawing/2014/main" id="{95F247FF-BA7D-392C-01E3-34F10262CB3D}"/>
              </a:ext>
            </a:extLst>
          </p:cNvPr>
          <p:cNvPicPr>
            <a:picLocks noChangeAspect="1"/>
          </p:cNvPicPr>
          <p:nvPr/>
        </p:nvPicPr>
        <p:blipFill>
          <a:blip r:embed="rId4"/>
          <a:stretch>
            <a:fillRect/>
          </a:stretch>
        </p:blipFill>
        <p:spPr>
          <a:xfrm>
            <a:off x="661574" y="2820635"/>
            <a:ext cx="5742046" cy="3867842"/>
          </a:xfrm>
          <a:prstGeom prst="rect">
            <a:avLst/>
          </a:prstGeom>
        </p:spPr>
      </p:pic>
      <p:pic>
        <p:nvPicPr>
          <p:cNvPr id="22" name="Picture 21">
            <a:extLst>
              <a:ext uri="{FF2B5EF4-FFF2-40B4-BE49-F238E27FC236}">
                <a16:creationId xmlns:a16="http://schemas.microsoft.com/office/drawing/2014/main" id="{35CECE9B-3271-0732-9B9D-3E9DFA594DBC}"/>
              </a:ext>
            </a:extLst>
          </p:cNvPr>
          <p:cNvPicPr>
            <a:picLocks noChangeAspect="1"/>
          </p:cNvPicPr>
          <p:nvPr/>
        </p:nvPicPr>
        <p:blipFill>
          <a:blip r:embed="rId5"/>
          <a:stretch>
            <a:fillRect/>
          </a:stretch>
        </p:blipFill>
        <p:spPr>
          <a:xfrm>
            <a:off x="6386888" y="2360553"/>
            <a:ext cx="5143538" cy="3610001"/>
          </a:xfrm>
          <a:prstGeom prst="rect">
            <a:avLst/>
          </a:prstGeom>
        </p:spPr>
      </p:pic>
    </p:spTree>
    <p:extLst>
      <p:ext uri="{BB962C8B-B14F-4D97-AF65-F5344CB8AC3E}">
        <p14:creationId xmlns:p14="http://schemas.microsoft.com/office/powerpoint/2010/main" val="358177435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a:xfrm>
            <a:off x="581192" y="702156"/>
            <a:ext cx="11029616" cy="1013800"/>
          </a:xfrm>
        </p:spPr>
        <p:txBody>
          <a:bodyPr vert="horz" lIns="91440" tIns="45720" rIns="91440" bIns="45720" rtlCol="0" anchor="b">
            <a:normAutofit/>
          </a:bodyPr>
          <a:lstStyle/>
          <a:p>
            <a:r>
              <a:rPr lang="en-US" dirty="0"/>
              <a:t>What is law and economics?</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a:xfrm>
            <a:off x="10558300" y="6400800"/>
            <a:ext cx="1052508" cy="365125"/>
          </a:xfrm>
        </p:spPr>
        <p:txBody>
          <a:bodyPr vert="horz" lIns="91440" tIns="45720" rIns="91440" bIns="45720" rtlCol="0" anchor="ctr">
            <a:normAutofit/>
          </a:bodyPr>
          <a:lstStyle/>
          <a:p>
            <a:pPr>
              <a:spcAft>
                <a:spcPts val="600"/>
              </a:spcAft>
            </a:pPr>
            <a:fld id="{7128DA7F-F6FE-453F-B8BB-1900E7257DA6}" type="slidenum">
              <a:rPr lang="en-US" smtClean="0"/>
              <a:pPr>
                <a:spcAft>
                  <a:spcPts val="600"/>
                </a:spcAft>
              </a:pPr>
              <a:t>18</a:t>
            </a:fld>
            <a:endParaRPr lang="en-US" dirty="0"/>
          </a:p>
        </p:txBody>
      </p:sp>
      <p:sp>
        <p:nvSpPr>
          <p:cNvPr id="10" name="Content Placeholder 2">
            <a:extLst>
              <a:ext uri="{FF2B5EF4-FFF2-40B4-BE49-F238E27FC236}">
                <a16:creationId xmlns:a16="http://schemas.microsoft.com/office/drawing/2014/main" id="{51090CC4-3B0F-DE48-9FA8-41E255641B8C}"/>
              </a:ext>
            </a:extLst>
          </p:cNvPr>
          <p:cNvSpPr>
            <a:spLocks noGrp="1"/>
          </p:cNvSpPr>
          <p:nvPr>
            <p:ph sz="half" idx="1"/>
          </p:nvPr>
        </p:nvSpPr>
        <p:spPr>
          <a:xfrm>
            <a:off x="485806" y="2039592"/>
            <a:ext cx="11220388" cy="4268952"/>
          </a:xfrm>
        </p:spPr>
        <p:txBody>
          <a:bodyPr vert="horz" lIns="91440" tIns="45720" rIns="91440" bIns="45720" rtlCol="0" anchor="ctr">
            <a:normAutofit lnSpcReduction="10000"/>
          </a:bodyPr>
          <a:lstStyle/>
          <a:p>
            <a:pPr marL="400050" indent="-400050">
              <a:buFont typeface="+mj-lt"/>
              <a:buAutoNum type="romanUcPeriod" startAt="3"/>
            </a:pPr>
            <a:r>
              <a:rPr lang="en-US" b="1" dirty="0"/>
              <a:t>Efficiency</a:t>
            </a:r>
            <a:r>
              <a:rPr lang="en-US" dirty="0"/>
              <a:t>: A benchmark that economists use to determine whether an equilibrium is normatively desirable. </a:t>
            </a:r>
          </a:p>
          <a:p>
            <a:pPr lvl="1"/>
            <a:r>
              <a:rPr lang="en-US" dirty="0"/>
              <a:t>Once we have determined equilibrium outcomes, it may be important (at least for most policymakers and academics) to determine whether that “state of affairs” is normatively desirable.</a:t>
            </a:r>
          </a:p>
          <a:p>
            <a:pPr lvl="1"/>
            <a:r>
              <a:rPr lang="en-US" dirty="0"/>
              <a:t>Economists often assess the attractiveness of a situation by gauging its </a:t>
            </a:r>
            <a:r>
              <a:rPr lang="en-US" b="1" i="1" dirty="0"/>
              <a:t>efficiency</a:t>
            </a:r>
            <a:r>
              <a:rPr lang="en-US" dirty="0"/>
              <a:t>.</a:t>
            </a:r>
          </a:p>
          <a:p>
            <a:pPr lvl="1"/>
            <a:r>
              <a:rPr lang="en-US" dirty="0"/>
              <a:t>Possibly the most important notion of economic efficiency relates to </a:t>
            </a:r>
            <a:r>
              <a:rPr lang="en-US" b="1" i="1" dirty="0"/>
              <a:t>pareto efficiency</a:t>
            </a:r>
            <a:r>
              <a:rPr lang="en-US" dirty="0"/>
              <a:t>.  </a:t>
            </a:r>
          </a:p>
          <a:p>
            <a:pPr lvl="2"/>
            <a:r>
              <a:rPr lang="en-US" sz="1600" dirty="0"/>
              <a:t>Ulen and Cooter (2016): “A particular situation is said to be Pareto or allocatively efficient </a:t>
            </a:r>
            <a:r>
              <a:rPr lang="en-US" sz="1600" b="1" i="1" dirty="0"/>
              <a:t>if it is impossible to change it so as to make at least one person better off </a:t>
            </a:r>
            <a:r>
              <a:rPr lang="en-US" sz="1600" dirty="0"/>
              <a:t>(in his own estimation) </a:t>
            </a:r>
            <a:r>
              <a:rPr lang="en-US" sz="1600" b="1" i="1" dirty="0"/>
              <a:t>without making another person worse off </a:t>
            </a:r>
            <a:r>
              <a:rPr lang="en-US" sz="1600" dirty="0"/>
              <a:t>(again, in his own estimation).”</a:t>
            </a:r>
          </a:p>
          <a:p>
            <a:pPr lvl="1"/>
            <a:r>
              <a:rPr lang="en-US" dirty="0"/>
              <a:t>There are other important conceptions of efficiency used by economists (e.g., the notion of productive efficiency), but for the most part we won’t be referring to them in this course. </a:t>
            </a:r>
          </a:p>
          <a:p>
            <a:pPr lvl="1"/>
            <a:r>
              <a:rPr lang="en-US" dirty="0"/>
              <a:t>Intuition re pareto efficiency: “Cost-Benefit Analysis”, but in an </a:t>
            </a:r>
            <a:r>
              <a:rPr lang="en-US" b="1" i="1" dirty="0"/>
              <a:t>ordinal setting</a:t>
            </a:r>
            <a:r>
              <a:rPr lang="en-US" dirty="0"/>
              <a:t>.</a:t>
            </a:r>
          </a:p>
          <a:p>
            <a:pPr lvl="2"/>
            <a:r>
              <a:rPr lang="en-US" sz="1600" dirty="0"/>
              <a:t>What do we mean by cardinality vs ordinality? See </a:t>
            </a:r>
            <a:r>
              <a:rPr lang="en-US" sz="1600" dirty="0">
                <a:hlinkClick r:id="rId3"/>
              </a:rPr>
              <a:t>https://en.wikipedia.org/wiki/Ordinal_utility</a:t>
            </a:r>
            <a:r>
              <a:rPr lang="en-US" sz="1600" dirty="0"/>
              <a:t> vs </a:t>
            </a:r>
            <a:r>
              <a:rPr lang="en-US" sz="1600" dirty="0">
                <a:hlinkClick r:id="rId4"/>
              </a:rPr>
              <a:t>https://en.wikipedia.org/wiki/Cardinal_utility</a:t>
            </a:r>
            <a:r>
              <a:rPr lang="en-US" sz="1600" dirty="0"/>
              <a:t> </a:t>
            </a:r>
          </a:p>
          <a:p>
            <a:pPr lvl="2"/>
            <a:r>
              <a:rPr lang="en-US" sz="1600" dirty="0"/>
              <a:t>What about the cardinal setting?</a:t>
            </a:r>
          </a:p>
        </p:txBody>
      </p:sp>
    </p:spTree>
    <p:extLst>
      <p:ext uri="{BB962C8B-B14F-4D97-AF65-F5344CB8AC3E}">
        <p14:creationId xmlns:p14="http://schemas.microsoft.com/office/powerpoint/2010/main" val="363437146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a:xfrm>
            <a:off x="581192" y="702156"/>
            <a:ext cx="11029616" cy="1013800"/>
          </a:xfrm>
        </p:spPr>
        <p:txBody>
          <a:bodyPr vert="horz" lIns="91440" tIns="45720" rIns="91440" bIns="45720" rtlCol="0" anchor="b">
            <a:normAutofit/>
          </a:bodyPr>
          <a:lstStyle/>
          <a:p>
            <a:r>
              <a:rPr lang="en-US" dirty="0"/>
              <a:t>What is law and economics? (Varian (2010))</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a:xfrm>
            <a:off x="10558300" y="6400800"/>
            <a:ext cx="1052508" cy="365125"/>
          </a:xfrm>
        </p:spPr>
        <p:txBody>
          <a:bodyPr vert="horz" lIns="91440" tIns="45720" rIns="91440" bIns="45720" rtlCol="0" anchor="ctr">
            <a:normAutofit/>
          </a:bodyPr>
          <a:lstStyle/>
          <a:p>
            <a:pPr>
              <a:spcAft>
                <a:spcPts val="600"/>
              </a:spcAft>
            </a:pPr>
            <a:fld id="{7128DA7F-F6FE-453F-B8BB-1900E7257DA6}" type="slidenum">
              <a:rPr lang="en-US" smtClean="0"/>
              <a:pPr>
                <a:spcAft>
                  <a:spcPts val="600"/>
                </a:spcAft>
              </a:pPr>
              <a:t>19</a:t>
            </a:fld>
            <a:endParaRPr lang="en-US" dirty="0"/>
          </a:p>
        </p:txBody>
      </p:sp>
      <p:pic>
        <p:nvPicPr>
          <p:cNvPr id="5" name="Picture 4">
            <a:extLst>
              <a:ext uri="{FF2B5EF4-FFF2-40B4-BE49-F238E27FC236}">
                <a16:creationId xmlns:a16="http://schemas.microsoft.com/office/drawing/2014/main" id="{2745251C-718E-2CB6-B1B9-BE97D3E7EB39}"/>
              </a:ext>
            </a:extLst>
          </p:cNvPr>
          <p:cNvPicPr>
            <a:picLocks noChangeAspect="1"/>
          </p:cNvPicPr>
          <p:nvPr/>
        </p:nvPicPr>
        <p:blipFill>
          <a:blip r:embed="rId3"/>
          <a:stretch>
            <a:fillRect/>
          </a:stretch>
        </p:blipFill>
        <p:spPr>
          <a:xfrm>
            <a:off x="375710" y="2126750"/>
            <a:ext cx="5997326" cy="4312487"/>
          </a:xfrm>
          <a:prstGeom prst="rect">
            <a:avLst/>
          </a:prstGeom>
        </p:spPr>
      </p:pic>
      <p:pic>
        <p:nvPicPr>
          <p:cNvPr id="8" name="Picture 7">
            <a:extLst>
              <a:ext uri="{FF2B5EF4-FFF2-40B4-BE49-F238E27FC236}">
                <a16:creationId xmlns:a16="http://schemas.microsoft.com/office/drawing/2014/main" id="{23FAA5B0-BA4A-74E0-A16E-E8316E275522}"/>
              </a:ext>
            </a:extLst>
          </p:cNvPr>
          <p:cNvPicPr>
            <a:picLocks noChangeAspect="1"/>
          </p:cNvPicPr>
          <p:nvPr/>
        </p:nvPicPr>
        <p:blipFill>
          <a:blip r:embed="rId4"/>
          <a:stretch>
            <a:fillRect/>
          </a:stretch>
        </p:blipFill>
        <p:spPr>
          <a:xfrm>
            <a:off x="6256992" y="2632216"/>
            <a:ext cx="5635346" cy="2702926"/>
          </a:xfrm>
          <a:prstGeom prst="rect">
            <a:avLst/>
          </a:prstGeom>
        </p:spPr>
      </p:pic>
    </p:spTree>
    <p:extLst>
      <p:ext uri="{BB962C8B-B14F-4D97-AF65-F5344CB8AC3E}">
        <p14:creationId xmlns:p14="http://schemas.microsoft.com/office/powerpoint/2010/main" val="20373193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a:xfrm>
            <a:off x="581192" y="702156"/>
            <a:ext cx="11029616" cy="1013800"/>
          </a:xfrm>
        </p:spPr>
        <p:txBody>
          <a:bodyPr>
            <a:normAutofit/>
          </a:bodyPr>
          <a:lstStyle/>
          <a:p>
            <a:r>
              <a:rPr lang="en-US" dirty="0">
                <a:solidFill>
                  <a:srgbClr val="FFFFFF"/>
                </a:solidFill>
              </a:rPr>
              <a:t>THE FOUNDATIONS OF COMPANY LAW</a:t>
            </a:r>
          </a:p>
        </p:txBody>
      </p:sp>
      <p:sp>
        <p:nvSpPr>
          <p:cNvPr id="11" name="Rectangle 10">
            <a:extLst>
              <a:ext uri="{FF2B5EF4-FFF2-40B4-BE49-F238E27FC236}">
                <a16:creationId xmlns:a16="http://schemas.microsoft.com/office/drawing/2014/main" id="{5F9644DA-21E4-4D4B-B872-F14551490E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2180496"/>
            <a:ext cx="3703320" cy="4045683"/>
          </a:xfrm>
          <a:prstGeom prst="rect">
            <a:avLst/>
          </a:prstGeom>
          <a:solidFill>
            <a:srgbClr val="FFFFFF"/>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5" descr="A picture containing drawing&#10;&#10;Description automatically generated">
            <a:extLst>
              <a:ext uri="{FF2B5EF4-FFF2-40B4-BE49-F238E27FC236}">
                <a16:creationId xmlns:a16="http://schemas.microsoft.com/office/drawing/2014/main" id="{4BAA0921-244A-4243-B5C8-9DC525FF1CA0}"/>
              </a:ext>
            </a:extLst>
          </p:cNvPr>
          <p:cNvPicPr>
            <a:picLocks noChangeAspect="1"/>
          </p:cNvPicPr>
          <p:nvPr/>
        </p:nvPicPr>
        <p:blipFill rotWithShape="1">
          <a:blip r:embed="rId3">
            <a:extLst>
              <a:ext uri="{28A0092B-C50C-407E-A947-70E740481C1C}">
                <a14:useLocalDpi xmlns:a14="http://schemas.microsoft.com/office/drawing/2010/main" val="0"/>
              </a:ext>
            </a:extLst>
          </a:blip>
          <a:srcRect l="19870" r="44807" b="-2"/>
          <a:stretch/>
        </p:blipFill>
        <p:spPr>
          <a:xfrm>
            <a:off x="657225" y="2361056"/>
            <a:ext cx="3305175" cy="3649219"/>
          </a:xfrm>
          <a:prstGeom prst="rect">
            <a:avLst/>
          </a:prstGeom>
        </p:spPr>
      </p:pic>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4505325" y="2180496"/>
            <a:ext cx="7105481" cy="4045683"/>
          </a:xfrm>
        </p:spPr>
        <p:txBody>
          <a:bodyPr>
            <a:noAutofit/>
          </a:bodyPr>
          <a:lstStyle/>
          <a:p>
            <a:pPr>
              <a:lnSpc>
                <a:spcPct val="90000"/>
              </a:lnSpc>
            </a:pPr>
            <a:r>
              <a:rPr lang="en-US" sz="2000" dirty="0"/>
              <a:t>What is Law and Economics?</a:t>
            </a:r>
          </a:p>
          <a:p>
            <a:pPr>
              <a:lnSpc>
                <a:spcPct val="90000"/>
              </a:lnSpc>
            </a:pPr>
            <a:r>
              <a:rPr lang="en-US" sz="2000" dirty="0"/>
              <a:t>Exchange and the Coase Theorem</a:t>
            </a:r>
          </a:p>
        </p:txBody>
      </p:sp>
      <p:sp>
        <p:nvSpPr>
          <p:cNvPr id="4" name="Slide Number Placeholder 3">
            <a:extLst>
              <a:ext uri="{FF2B5EF4-FFF2-40B4-BE49-F238E27FC236}">
                <a16:creationId xmlns:a16="http://schemas.microsoft.com/office/drawing/2014/main" id="{0B5E5A25-AC98-493D-AB03-76077FCE0C45}"/>
              </a:ext>
            </a:extLst>
          </p:cNvPr>
          <p:cNvSpPr>
            <a:spLocks noGrp="1"/>
          </p:cNvSpPr>
          <p:nvPr>
            <p:ph type="sldNum" sz="quarter" idx="12"/>
          </p:nvPr>
        </p:nvSpPr>
        <p:spPr>
          <a:xfrm>
            <a:off x="10558300" y="6400800"/>
            <a:ext cx="1052508" cy="365125"/>
          </a:xfrm>
        </p:spPr>
        <p:txBody>
          <a:bodyPr>
            <a:normAutofit/>
          </a:bodyPr>
          <a:lstStyle/>
          <a:p>
            <a:pPr>
              <a:spcAft>
                <a:spcPts val="600"/>
              </a:spcAft>
            </a:pPr>
            <a:fld id="{7128DA7F-F6FE-453F-B8BB-1900E7257DA6}" type="slidenum">
              <a:rPr lang="en-US" smtClean="0"/>
              <a:pPr>
                <a:spcAft>
                  <a:spcPts val="600"/>
                </a:spcAft>
              </a:pPr>
              <a:t>2</a:t>
            </a:fld>
            <a:endParaRPr lang="en-US" dirty="0"/>
          </a:p>
        </p:txBody>
      </p:sp>
    </p:spTree>
    <p:extLst>
      <p:ext uri="{BB962C8B-B14F-4D97-AF65-F5344CB8AC3E}">
        <p14:creationId xmlns:p14="http://schemas.microsoft.com/office/powerpoint/2010/main" val="203648381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a:xfrm>
            <a:off x="581192" y="702156"/>
            <a:ext cx="11029616" cy="1013800"/>
          </a:xfrm>
        </p:spPr>
        <p:txBody>
          <a:bodyPr vert="horz" lIns="91440" tIns="45720" rIns="91440" bIns="45720" rtlCol="0" anchor="b">
            <a:normAutofit/>
          </a:bodyPr>
          <a:lstStyle/>
          <a:p>
            <a:r>
              <a:rPr lang="en-US" dirty="0"/>
              <a:t>What is law and economics?</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a:xfrm>
            <a:off x="10558300" y="6400800"/>
            <a:ext cx="1052508" cy="365125"/>
          </a:xfrm>
        </p:spPr>
        <p:txBody>
          <a:bodyPr vert="horz" lIns="91440" tIns="45720" rIns="91440" bIns="45720" rtlCol="0" anchor="ctr">
            <a:normAutofit/>
          </a:bodyPr>
          <a:lstStyle/>
          <a:p>
            <a:pPr>
              <a:spcAft>
                <a:spcPts val="600"/>
              </a:spcAft>
            </a:pPr>
            <a:fld id="{7128DA7F-F6FE-453F-B8BB-1900E7257DA6}" type="slidenum">
              <a:rPr lang="en-US" smtClean="0"/>
              <a:pPr>
                <a:spcAft>
                  <a:spcPts val="600"/>
                </a:spcAft>
              </a:pPr>
              <a:t>20</a:t>
            </a:fld>
            <a:endParaRPr lang="en-US" dirty="0"/>
          </a:p>
        </p:txBody>
      </p:sp>
      <p:sp>
        <p:nvSpPr>
          <p:cNvPr id="10" name="Content Placeholder 2">
            <a:extLst>
              <a:ext uri="{FF2B5EF4-FFF2-40B4-BE49-F238E27FC236}">
                <a16:creationId xmlns:a16="http://schemas.microsoft.com/office/drawing/2014/main" id="{51090CC4-3B0F-DE48-9FA8-41E255641B8C}"/>
              </a:ext>
            </a:extLst>
          </p:cNvPr>
          <p:cNvSpPr>
            <a:spLocks noGrp="1"/>
          </p:cNvSpPr>
          <p:nvPr>
            <p:ph sz="half" idx="1"/>
          </p:nvPr>
        </p:nvSpPr>
        <p:spPr>
          <a:xfrm>
            <a:off x="485806" y="2039592"/>
            <a:ext cx="11220388" cy="3015293"/>
          </a:xfrm>
        </p:spPr>
        <p:txBody>
          <a:bodyPr vert="horz" lIns="91440" tIns="45720" rIns="91440" bIns="45720" rtlCol="0" anchor="ctr">
            <a:normAutofit/>
          </a:bodyPr>
          <a:lstStyle/>
          <a:p>
            <a:r>
              <a:rPr lang="en-US" sz="1800" dirty="0"/>
              <a:t>Up to this point, our discussion of economic analysis has been purely theoretical.</a:t>
            </a:r>
          </a:p>
          <a:p>
            <a:r>
              <a:rPr lang="en-US" sz="1800" dirty="0"/>
              <a:t>What about the “fabled” empirical analysis that holds such significance in modern economics?</a:t>
            </a:r>
          </a:p>
          <a:p>
            <a:pPr lvl="1"/>
            <a:r>
              <a:rPr lang="en-US" dirty="0"/>
              <a:t>As we will discuss in future seminars, the starting position of much of this analysis is </a:t>
            </a:r>
            <a:r>
              <a:rPr lang="en-US" b="1" i="1" dirty="0"/>
              <a:t>that of statistics, not a framework of utility-maximization</a:t>
            </a:r>
            <a:r>
              <a:rPr lang="en-US" dirty="0"/>
              <a:t>.</a:t>
            </a:r>
          </a:p>
          <a:p>
            <a:pPr lvl="1"/>
            <a:r>
              <a:rPr lang="en-US" dirty="0"/>
              <a:t>Empirical models which rely on foundations which are associated with utility-maximization are known as “structural models” (as opposed to “reduced-form” models). These models are beyond the scope of this course.</a:t>
            </a:r>
          </a:p>
        </p:txBody>
      </p:sp>
      <p:pic>
        <p:nvPicPr>
          <p:cNvPr id="5" name="Picture 4">
            <a:extLst>
              <a:ext uri="{FF2B5EF4-FFF2-40B4-BE49-F238E27FC236}">
                <a16:creationId xmlns:a16="http://schemas.microsoft.com/office/drawing/2014/main" id="{3F2FF1DE-DCD6-24BF-8102-661298592252}"/>
              </a:ext>
            </a:extLst>
          </p:cNvPr>
          <p:cNvPicPr>
            <a:picLocks noChangeAspect="1"/>
          </p:cNvPicPr>
          <p:nvPr/>
        </p:nvPicPr>
        <p:blipFill>
          <a:blip r:embed="rId3"/>
          <a:stretch>
            <a:fillRect/>
          </a:stretch>
        </p:blipFill>
        <p:spPr>
          <a:xfrm>
            <a:off x="1304234" y="4579380"/>
            <a:ext cx="9110922" cy="1259233"/>
          </a:xfrm>
          <a:prstGeom prst="rect">
            <a:avLst/>
          </a:prstGeom>
        </p:spPr>
      </p:pic>
    </p:spTree>
    <p:extLst>
      <p:ext uri="{BB962C8B-B14F-4D97-AF65-F5344CB8AC3E}">
        <p14:creationId xmlns:p14="http://schemas.microsoft.com/office/powerpoint/2010/main" val="178093863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Q&amp;A</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180495"/>
            <a:ext cx="11029615" cy="4458843"/>
          </a:xfrm>
        </p:spPr>
        <p:txBody>
          <a:bodyPr>
            <a:normAutofit/>
          </a:bodyPr>
          <a:lstStyle/>
          <a:p>
            <a:r>
              <a:rPr lang="en-US" dirty="0"/>
              <a:t>See you guys on Tue.</a:t>
            </a:r>
            <a:endParaRPr lang="en-US" b="1" i="1" dirty="0"/>
          </a:p>
          <a:p>
            <a:pPr marL="324000" lvl="1" indent="0">
              <a:buNone/>
            </a:pPr>
            <a:endParaRPr lang="en-US" dirty="0"/>
          </a:p>
        </p:txBody>
      </p:sp>
      <p:sp>
        <p:nvSpPr>
          <p:cNvPr id="4" name="Slide Number Placeholder 3">
            <a:extLst>
              <a:ext uri="{FF2B5EF4-FFF2-40B4-BE49-F238E27FC236}">
                <a16:creationId xmlns:a16="http://schemas.microsoft.com/office/drawing/2014/main" id="{942B7CD3-B891-40DA-A5D4-110BD3FF3EBE}"/>
              </a:ext>
            </a:extLst>
          </p:cNvPr>
          <p:cNvSpPr>
            <a:spLocks noGrp="1"/>
          </p:cNvSpPr>
          <p:nvPr>
            <p:ph type="sldNum" sz="quarter" idx="12"/>
          </p:nvPr>
        </p:nvSpPr>
        <p:spPr/>
        <p:txBody>
          <a:bodyPr/>
          <a:lstStyle/>
          <a:p>
            <a:fld id="{7128DA7F-F6FE-453F-B8BB-1900E7257DA6}" type="slidenum">
              <a:rPr lang="en-US" smtClean="0"/>
              <a:t>21</a:t>
            </a:fld>
            <a:endParaRPr lang="en-US" dirty="0"/>
          </a:p>
        </p:txBody>
      </p:sp>
    </p:spTree>
    <p:extLst>
      <p:ext uri="{BB962C8B-B14F-4D97-AF65-F5344CB8AC3E}">
        <p14:creationId xmlns:p14="http://schemas.microsoft.com/office/powerpoint/2010/main" val="26055805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2928117C-9446-4E7F-AE62-95E0F6DB5B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25" name="Rectangle 24">
            <a:extLst>
              <a:ext uri="{FF2B5EF4-FFF2-40B4-BE49-F238E27FC236}">
                <a16:creationId xmlns:a16="http://schemas.microsoft.com/office/drawing/2014/main" id="{84D30AFB-4D71-48B0-AA00-28EE92363A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27" name="Rectangle 26">
            <a:extLst>
              <a:ext uri="{FF2B5EF4-FFF2-40B4-BE49-F238E27FC236}">
                <a16:creationId xmlns:a16="http://schemas.microsoft.com/office/drawing/2014/main" id="{96A0B76F-8010-4C62-B4B6-C5FC438C05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29" name="Rectangle 28">
            <a:extLst>
              <a:ext uri="{FF2B5EF4-FFF2-40B4-BE49-F238E27FC236}">
                <a16:creationId xmlns:a16="http://schemas.microsoft.com/office/drawing/2014/main" id="{B36BEBD5-A373-4C8C-8C06-CD8007E22F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a:xfrm>
            <a:off x="581192" y="702156"/>
            <a:ext cx="11029616" cy="1013800"/>
          </a:xfrm>
        </p:spPr>
        <p:txBody>
          <a:bodyPr vert="horz" lIns="91440" tIns="45720" rIns="91440" bIns="45720" rtlCol="0" anchor="b">
            <a:normAutofit/>
          </a:bodyPr>
          <a:lstStyle/>
          <a:p>
            <a:r>
              <a:rPr lang="en-US" dirty="0">
                <a:solidFill>
                  <a:srgbClr val="FFFFFF"/>
                </a:solidFill>
              </a:rPr>
              <a:t>What is law and economics?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sz="half" idx="1"/>
          </p:nvPr>
        </p:nvSpPr>
        <p:spPr>
          <a:xfrm>
            <a:off x="295820" y="2041795"/>
            <a:ext cx="7513454" cy="4574762"/>
          </a:xfrm>
        </p:spPr>
        <p:txBody>
          <a:bodyPr vert="horz" lIns="91440" tIns="45720" rIns="91440" bIns="45720" rtlCol="0" anchor="ctr">
            <a:normAutofit/>
          </a:bodyPr>
          <a:lstStyle/>
          <a:p>
            <a:r>
              <a:rPr lang="en-US" dirty="0"/>
              <a:t>Before we discuss Corporations and Corporate Law, we ought to address the methodological core of this course: “Law and Economics”.</a:t>
            </a:r>
          </a:p>
          <a:p>
            <a:r>
              <a:rPr lang="en-US" dirty="0"/>
              <a:t>“Law and Economics” is a methodological approach to the study of law that </a:t>
            </a:r>
            <a:r>
              <a:rPr lang="en-US" b="1" i="1" u="sng" dirty="0"/>
              <a:t>examines the effects of law on human </a:t>
            </a:r>
            <a:r>
              <a:rPr lang="en-US" b="1" i="1" u="sng" dirty="0" err="1"/>
              <a:t>behaviour</a:t>
            </a:r>
            <a:r>
              <a:rPr lang="en-US" dirty="0"/>
              <a:t> </a:t>
            </a:r>
            <a:r>
              <a:rPr lang="en-US" b="1" i="1" u="sng" dirty="0"/>
              <a:t>through an economic perspective</a:t>
            </a:r>
            <a:r>
              <a:rPr lang="en-US" dirty="0"/>
              <a:t>.</a:t>
            </a:r>
          </a:p>
          <a:p>
            <a:r>
              <a:rPr lang="en-US" dirty="0"/>
              <a:t>This distinguishes “Law and Economics” from a standard doctrinal course where the focus is on “what is the law is” from a judicial standpoint.</a:t>
            </a:r>
          </a:p>
          <a:p>
            <a:pPr lvl="1"/>
            <a:r>
              <a:rPr lang="en-US" sz="1800" dirty="0"/>
              <a:t>Even when the normative aspect of the law is considered in a doctrinal course, the pluralistic array of rationales often limits the discussion of “what the law should be”. Can you think of some conflicting rationales in Criminal Law?</a:t>
            </a:r>
          </a:p>
          <a:p>
            <a:pPr lvl="1"/>
            <a:r>
              <a:rPr lang="en-US" sz="1800" dirty="0"/>
              <a:t>The two “headers” deserve further discussion. Let’s review them in turn.</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a:xfrm>
            <a:off x="7264399" y="5956137"/>
            <a:ext cx="544875" cy="365125"/>
          </a:xfrm>
        </p:spPr>
        <p:txBody>
          <a:bodyPr vert="horz" lIns="91440" tIns="45720" rIns="91440" bIns="45720" rtlCol="0" anchor="ctr">
            <a:normAutofit/>
          </a:bodyPr>
          <a:lstStyle/>
          <a:p>
            <a:pPr>
              <a:spcAft>
                <a:spcPts val="600"/>
              </a:spcAft>
            </a:pPr>
            <a:fld id="{7128DA7F-F6FE-453F-B8BB-1900E7257DA6}" type="slidenum">
              <a:rPr lang="en-US" smtClean="0"/>
              <a:pPr>
                <a:spcAft>
                  <a:spcPts val="600"/>
                </a:spcAft>
              </a:pPr>
              <a:t>3</a:t>
            </a:fld>
            <a:endParaRPr lang="en-US"/>
          </a:p>
        </p:txBody>
      </p:sp>
      <p:pic>
        <p:nvPicPr>
          <p:cNvPr id="7" name="Content Placeholder 6">
            <a:extLst>
              <a:ext uri="{FF2B5EF4-FFF2-40B4-BE49-F238E27FC236}">
                <a16:creationId xmlns:a16="http://schemas.microsoft.com/office/drawing/2014/main" id="{F26DE1D4-5FCD-D7C6-F28D-E8620109A68B}"/>
              </a:ext>
            </a:extLst>
          </p:cNvPr>
          <p:cNvPicPr>
            <a:picLocks noGrp="1" noChangeAspect="1"/>
          </p:cNvPicPr>
          <p:nvPr>
            <p:ph sz="half" idx="2"/>
          </p:nvPr>
        </p:nvPicPr>
        <p:blipFill rotWithShape="1">
          <a:blip r:embed="rId3">
            <a:extLst>
              <a:ext uri="{28A0092B-C50C-407E-A947-70E740481C1C}">
                <a14:useLocalDpi xmlns:a14="http://schemas.microsoft.com/office/drawing/2010/main" val="0"/>
              </a:ext>
            </a:extLst>
          </a:blip>
          <a:srcRect l="2524" r="26860" b="1"/>
          <a:stretch/>
        </p:blipFill>
        <p:spPr>
          <a:xfrm>
            <a:off x="8051799" y="1871133"/>
            <a:ext cx="3683001" cy="4504267"/>
          </a:xfrm>
          <a:prstGeom prst="rect">
            <a:avLst/>
          </a:prstGeom>
        </p:spPr>
      </p:pic>
    </p:spTree>
    <p:extLst>
      <p:ext uri="{BB962C8B-B14F-4D97-AF65-F5344CB8AC3E}">
        <p14:creationId xmlns:p14="http://schemas.microsoft.com/office/powerpoint/2010/main" val="576415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2928117C-9446-4E7F-AE62-95E0F6DB5B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25" name="Rectangle 24">
            <a:extLst>
              <a:ext uri="{FF2B5EF4-FFF2-40B4-BE49-F238E27FC236}">
                <a16:creationId xmlns:a16="http://schemas.microsoft.com/office/drawing/2014/main" id="{84D30AFB-4D71-48B0-AA00-28EE92363A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27" name="Rectangle 26">
            <a:extLst>
              <a:ext uri="{FF2B5EF4-FFF2-40B4-BE49-F238E27FC236}">
                <a16:creationId xmlns:a16="http://schemas.microsoft.com/office/drawing/2014/main" id="{96A0B76F-8010-4C62-B4B6-C5FC438C05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29" name="Rectangle 28">
            <a:extLst>
              <a:ext uri="{FF2B5EF4-FFF2-40B4-BE49-F238E27FC236}">
                <a16:creationId xmlns:a16="http://schemas.microsoft.com/office/drawing/2014/main" id="{B36BEBD5-A373-4C8C-8C06-CD8007E22F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a:xfrm>
            <a:off x="581192" y="702156"/>
            <a:ext cx="11029616" cy="1013800"/>
          </a:xfrm>
        </p:spPr>
        <p:txBody>
          <a:bodyPr vert="horz" lIns="91440" tIns="45720" rIns="91440" bIns="45720" rtlCol="0" anchor="b">
            <a:normAutofit/>
          </a:bodyPr>
          <a:lstStyle/>
          <a:p>
            <a:r>
              <a:rPr lang="en-US" dirty="0"/>
              <a:t>What is law and economics?</a:t>
            </a:r>
          </a:p>
        </p:txBody>
      </p:sp>
      <p:sp>
        <p:nvSpPr>
          <p:cNvPr id="31" name="Rectangle 30">
            <a:extLst>
              <a:ext uri="{FF2B5EF4-FFF2-40B4-BE49-F238E27FC236}">
                <a16:creationId xmlns:a16="http://schemas.microsoft.com/office/drawing/2014/main" id="{FF48D04A-B18A-4669-86FA-1F7C104C46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3" y="2180496"/>
            <a:ext cx="5404639" cy="4045683"/>
          </a:xfrm>
          <a:prstGeom prst="rect">
            <a:avLst/>
          </a:prstGeom>
          <a:noFill/>
          <a:ln w="381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Content Placeholder 6">
            <a:extLst>
              <a:ext uri="{FF2B5EF4-FFF2-40B4-BE49-F238E27FC236}">
                <a16:creationId xmlns:a16="http://schemas.microsoft.com/office/drawing/2014/main" id="{F26DE1D4-5FCD-D7C6-F28D-E8620109A68B}"/>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rcRect l="18548" r="18548"/>
          <a:stretch/>
        </p:blipFill>
        <p:spPr>
          <a:xfrm>
            <a:off x="657225" y="2361056"/>
            <a:ext cx="4962525" cy="3649219"/>
          </a:xfrm>
          <a:prstGeom prst="rect">
            <a:avLst/>
          </a:prstGeom>
        </p:spPr>
      </p:pic>
      <p:sp>
        <p:nvSpPr>
          <p:cNvPr id="3" name="Content Placeholder 2">
            <a:extLst>
              <a:ext uri="{FF2B5EF4-FFF2-40B4-BE49-F238E27FC236}">
                <a16:creationId xmlns:a16="http://schemas.microsoft.com/office/drawing/2014/main" id="{D3D1AD1C-49A8-41B1-9189-3179F1DD1BE4}"/>
              </a:ext>
            </a:extLst>
          </p:cNvPr>
          <p:cNvSpPr>
            <a:spLocks noGrp="1"/>
          </p:cNvSpPr>
          <p:nvPr>
            <p:ph sz="half" idx="1"/>
          </p:nvPr>
        </p:nvSpPr>
        <p:spPr>
          <a:xfrm>
            <a:off x="6335805" y="2180496"/>
            <a:ext cx="5275001" cy="4045683"/>
          </a:xfrm>
        </p:spPr>
        <p:txBody>
          <a:bodyPr vert="horz" lIns="91440" tIns="45720" rIns="91440" bIns="45720" rtlCol="0" anchor="ctr">
            <a:normAutofit/>
          </a:bodyPr>
          <a:lstStyle/>
          <a:p>
            <a:pPr marL="342900" indent="-342900">
              <a:buFont typeface="+mj-lt"/>
              <a:buAutoNum type="arabicPeriod"/>
            </a:pPr>
            <a:r>
              <a:rPr lang="en-US" dirty="0"/>
              <a:t>Examining the Effect of Law on Human </a:t>
            </a:r>
            <a:r>
              <a:rPr lang="en-US" dirty="0" err="1"/>
              <a:t>Behaviour</a:t>
            </a:r>
            <a:r>
              <a:rPr lang="en-US" dirty="0"/>
              <a:t>:</a:t>
            </a:r>
          </a:p>
          <a:p>
            <a:pPr lvl="1"/>
            <a:r>
              <a:rPr lang="en-US" dirty="0"/>
              <a:t>In a standard doctrinal law course, debates often focus on “what the law is”. Often, room for differing interpretations stem from the “open textured” nature of Law (Hart, 1960)</a:t>
            </a:r>
          </a:p>
          <a:p>
            <a:pPr lvl="1"/>
            <a:r>
              <a:rPr lang="en-US" dirty="0"/>
              <a:t>Example: “s157 CA: The business of a company is to be managed by, or under the direction or supervision of, the directors.”</a:t>
            </a:r>
          </a:p>
          <a:p>
            <a:pPr lvl="1"/>
            <a:r>
              <a:rPr lang="en-US" dirty="0"/>
              <a:t>Legal Q arises as to whether the term “is” implies a mandatory obligation on corporate stakeholders to vest decision-making powers in the board.</a:t>
            </a:r>
          </a:p>
          <a:p>
            <a:r>
              <a:rPr lang="en-US" dirty="0"/>
              <a:t>Economists often find these questions “boring”. Why?</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a:xfrm>
            <a:off x="10558300" y="6400800"/>
            <a:ext cx="1052508" cy="365125"/>
          </a:xfrm>
        </p:spPr>
        <p:txBody>
          <a:bodyPr vert="horz" lIns="91440" tIns="45720" rIns="91440" bIns="45720" rtlCol="0" anchor="ctr">
            <a:normAutofit/>
          </a:bodyPr>
          <a:lstStyle/>
          <a:p>
            <a:pPr>
              <a:spcAft>
                <a:spcPts val="600"/>
              </a:spcAft>
            </a:pPr>
            <a:fld id="{7128DA7F-F6FE-453F-B8BB-1900E7257DA6}" type="slidenum">
              <a:rPr lang="en-US" smtClean="0"/>
              <a:pPr>
                <a:spcAft>
                  <a:spcPts val="600"/>
                </a:spcAft>
              </a:pPr>
              <a:t>4</a:t>
            </a:fld>
            <a:endParaRPr lang="en-US"/>
          </a:p>
        </p:txBody>
      </p:sp>
    </p:spTree>
    <p:extLst>
      <p:ext uri="{BB962C8B-B14F-4D97-AF65-F5344CB8AC3E}">
        <p14:creationId xmlns:p14="http://schemas.microsoft.com/office/powerpoint/2010/main" val="29999567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a:xfrm>
            <a:off x="581192" y="702156"/>
            <a:ext cx="11029616" cy="1013800"/>
          </a:xfrm>
        </p:spPr>
        <p:txBody>
          <a:bodyPr vert="horz" lIns="91440" tIns="45720" rIns="91440" bIns="45720" rtlCol="0" anchor="b">
            <a:normAutofit/>
          </a:bodyPr>
          <a:lstStyle/>
          <a:p>
            <a:r>
              <a:rPr lang="en-US" dirty="0"/>
              <a:t>What is law and economics?</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a:xfrm>
            <a:off x="10558300" y="6400800"/>
            <a:ext cx="1052508" cy="365125"/>
          </a:xfrm>
        </p:spPr>
        <p:txBody>
          <a:bodyPr vert="horz" lIns="91440" tIns="45720" rIns="91440" bIns="45720" rtlCol="0" anchor="ctr">
            <a:normAutofit/>
          </a:bodyPr>
          <a:lstStyle/>
          <a:p>
            <a:pPr>
              <a:spcAft>
                <a:spcPts val="600"/>
              </a:spcAft>
            </a:pPr>
            <a:fld id="{7128DA7F-F6FE-453F-B8BB-1900E7257DA6}" type="slidenum">
              <a:rPr lang="en-US" smtClean="0"/>
              <a:pPr>
                <a:spcAft>
                  <a:spcPts val="600"/>
                </a:spcAft>
              </a:pPr>
              <a:t>5</a:t>
            </a:fld>
            <a:endParaRPr lang="en-US"/>
          </a:p>
        </p:txBody>
      </p:sp>
      <p:sp>
        <p:nvSpPr>
          <p:cNvPr id="10" name="Content Placeholder 2">
            <a:extLst>
              <a:ext uri="{FF2B5EF4-FFF2-40B4-BE49-F238E27FC236}">
                <a16:creationId xmlns:a16="http://schemas.microsoft.com/office/drawing/2014/main" id="{51090CC4-3B0F-DE48-9FA8-41E255641B8C}"/>
              </a:ext>
            </a:extLst>
          </p:cNvPr>
          <p:cNvSpPr>
            <a:spLocks noGrp="1"/>
          </p:cNvSpPr>
          <p:nvPr>
            <p:ph sz="half" idx="1"/>
          </p:nvPr>
        </p:nvSpPr>
        <p:spPr>
          <a:xfrm>
            <a:off x="485806" y="2039592"/>
            <a:ext cx="11220388" cy="4268952"/>
          </a:xfrm>
        </p:spPr>
        <p:txBody>
          <a:bodyPr vert="horz" lIns="91440" tIns="45720" rIns="91440" bIns="45720" rtlCol="0" anchor="ctr">
            <a:normAutofit lnSpcReduction="10000"/>
          </a:bodyPr>
          <a:lstStyle/>
          <a:p>
            <a:pPr marL="342900" indent="-342900">
              <a:buFont typeface="+mj-lt"/>
              <a:buAutoNum type="arabicPeriod"/>
            </a:pPr>
            <a:r>
              <a:rPr lang="en-US" dirty="0"/>
              <a:t>Examining the Effect of Law on Human </a:t>
            </a:r>
            <a:r>
              <a:rPr lang="en-US" dirty="0" err="1"/>
              <a:t>Behaviour</a:t>
            </a:r>
            <a:r>
              <a:rPr lang="en-US" dirty="0"/>
              <a:t>:</a:t>
            </a:r>
          </a:p>
          <a:p>
            <a:pPr lvl="1"/>
            <a:r>
              <a:rPr lang="en-US" sz="1800" dirty="0"/>
              <a:t>Notice how the possible answers to these questions have little to no impact on many factors that social scientists or policymakers are interested in.</a:t>
            </a:r>
          </a:p>
          <a:p>
            <a:pPr lvl="1"/>
            <a:r>
              <a:rPr lang="en-US" sz="1800" dirty="0"/>
              <a:t>Using the aforementioned example, one might be interested in how board-friendly (corporate law) regimes might improve important measures such as shareholder returns, the level of creditor protection, the level of long-term investments made by the firm, or the extent to which board members would be willing to accept such terms. </a:t>
            </a:r>
          </a:p>
          <a:p>
            <a:pPr lvl="1"/>
            <a:r>
              <a:rPr lang="en-US" sz="1800" dirty="0"/>
              <a:t>More broadly, we might even extend this analysis to factors such as unemployment and economic growth.</a:t>
            </a:r>
          </a:p>
          <a:p>
            <a:pPr lvl="1"/>
            <a:r>
              <a:rPr lang="en-US" sz="1800" dirty="0"/>
              <a:t>All of the latter questions require an examination of </a:t>
            </a:r>
            <a:r>
              <a:rPr lang="en-US" sz="1800" b="1" i="1" dirty="0"/>
              <a:t>how the law influences human </a:t>
            </a:r>
            <a:r>
              <a:rPr lang="en-US" sz="1800" b="1" i="1" dirty="0" err="1"/>
              <a:t>behaviour</a:t>
            </a:r>
            <a:r>
              <a:rPr lang="en-US" sz="1800" dirty="0"/>
              <a:t>.</a:t>
            </a:r>
          </a:p>
          <a:p>
            <a:pPr lvl="2"/>
            <a:r>
              <a:rPr lang="en-US" sz="1600" dirty="0"/>
              <a:t>Note: Causality runs the other way as well, but we will not focus on this channel (i.e., the study of “political economy”) in our course (except for where contracting tools </a:t>
            </a:r>
            <a:r>
              <a:rPr lang="en-US" sz="1600"/>
              <a:t>are harnessed).</a:t>
            </a:r>
            <a:endParaRPr lang="en-US" sz="1600" dirty="0"/>
          </a:p>
          <a:p>
            <a:pPr lvl="1"/>
            <a:r>
              <a:rPr lang="en-US" sz="1800" dirty="0"/>
              <a:t>Problem: The law itself (and all of the tools associated with legal reasoning) does not provide us with a good way to address these questions. Why?</a:t>
            </a:r>
          </a:p>
        </p:txBody>
      </p:sp>
    </p:spTree>
    <p:extLst>
      <p:ext uri="{BB962C8B-B14F-4D97-AF65-F5344CB8AC3E}">
        <p14:creationId xmlns:p14="http://schemas.microsoft.com/office/powerpoint/2010/main" val="20385198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a:xfrm>
            <a:off x="581192" y="702156"/>
            <a:ext cx="11029616" cy="1013800"/>
          </a:xfrm>
        </p:spPr>
        <p:txBody>
          <a:bodyPr vert="horz" lIns="91440" tIns="45720" rIns="91440" bIns="45720" rtlCol="0" anchor="b">
            <a:normAutofit/>
          </a:bodyPr>
          <a:lstStyle/>
          <a:p>
            <a:r>
              <a:rPr lang="en-US" dirty="0"/>
              <a:t>What is law and economics?</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a:xfrm>
            <a:off x="10558300" y="6400800"/>
            <a:ext cx="1052508" cy="365125"/>
          </a:xfrm>
        </p:spPr>
        <p:txBody>
          <a:bodyPr vert="horz" lIns="91440" tIns="45720" rIns="91440" bIns="45720" rtlCol="0" anchor="ctr">
            <a:normAutofit/>
          </a:bodyPr>
          <a:lstStyle/>
          <a:p>
            <a:pPr>
              <a:spcAft>
                <a:spcPts val="600"/>
              </a:spcAft>
            </a:pPr>
            <a:fld id="{7128DA7F-F6FE-453F-B8BB-1900E7257DA6}" type="slidenum">
              <a:rPr lang="en-US" smtClean="0"/>
              <a:pPr>
                <a:spcAft>
                  <a:spcPts val="600"/>
                </a:spcAft>
              </a:pPr>
              <a:t>6</a:t>
            </a:fld>
            <a:endParaRPr lang="en-US"/>
          </a:p>
        </p:txBody>
      </p:sp>
      <p:sp>
        <p:nvSpPr>
          <p:cNvPr id="10" name="Content Placeholder 2">
            <a:extLst>
              <a:ext uri="{FF2B5EF4-FFF2-40B4-BE49-F238E27FC236}">
                <a16:creationId xmlns:a16="http://schemas.microsoft.com/office/drawing/2014/main" id="{51090CC4-3B0F-DE48-9FA8-41E255641B8C}"/>
              </a:ext>
            </a:extLst>
          </p:cNvPr>
          <p:cNvSpPr>
            <a:spLocks noGrp="1"/>
          </p:cNvSpPr>
          <p:nvPr>
            <p:ph sz="half" idx="1"/>
          </p:nvPr>
        </p:nvSpPr>
        <p:spPr>
          <a:xfrm>
            <a:off x="485806" y="2039592"/>
            <a:ext cx="11220388" cy="4268952"/>
          </a:xfrm>
        </p:spPr>
        <p:txBody>
          <a:bodyPr vert="horz" lIns="91440" tIns="45720" rIns="91440" bIns="45720" rtlCol="0" anchor="ctr">
            <a:normAutofit/>
          </a:bodyPr>
          <a:lstStyle/>
          <a:p>
            <a:pPr marL="400050" indent="-400050">
              <a:buFont typeface="+mj-lt"/>
              <a:buAutoNum type="romanUcPeriod" startAt="2"/>
            </a:pPr>
            <a:r>
              <a:rPr lang="en-US" dirty="0"/>
              <a:t>“Through an Economic Perspective”:</a:t>
            </a:r>
          </a:p>
          <a:p>
            <a:pPr lvl="1"/>
            <a:r>
              <a:rPr lang="en-US" sz="1800" dirty="0"/>
              <a:t>Evaluating the impact of law on human conduct thus requires a methodological perspective that is </a:t>
            </a:r>
            <a:r>
              <a:rPr lang="en-US" sz="1800" b="1" i="1" dirty="0"/>
              <a:t>external/exogenous to law</a:t>
            </a:r>
            <a:r>
              <a:rPr lang="en-US" sz="1800" dirty="0"/>
              <a:t>.</a:t>
            </a:r>
          </a:p>
          <a:p>
            <a:pPr lvl="1"/>
            <a:r>
              <a:rPr lang="en-US" sz="1800" dirty="0"/>
              <a:t>Traditionally, philosophy has assumed this role in law (recall “Introduction to Legal Theory”). But it has its limitations given the discipline’s aversion to assumptions. </a:t>
            </a:r>
          </a:p>
          <a:p>
            <a:pPr lvl="2"/>
            <a:r>
              <a:rPr lang="en-US" sz="1600" dirty="0"/>
              <a:t>What does this mean?</a:t>
            </a:r>
          </a:p>
          <a:p>
            <a:pPr lvl="1"/>
            <a:r>
              <a:rPr lang="en-US" sz="1800" dirty="0"/>
              <a:t>Other methodological perspectives include sociology and psychology.</a:t>
            </a:r>
          </a:p>
          <a:p>
            <a:pPr lvl="2"/>
            <a:r>
              <a:rPr lang="en-US" sz="1600" dirty="0"/>
              <a:t>Significant fields of “Law and </a:t>
            </a:r>
            <a:r>
              <a:rPr lang="en-US" sz="1600" dirty="0" err="1"/>
              <a:t>Soci</a:t>
            </a:r>
            <a:r>
              <a:rPr lang="en-US" sz="1600" dirty="0"/>
              <a:t>”, “Law and Psych”, especially in the U.S. </a:t>
            </a:r>
          </a:p>
          <a:p>
            <a:pPr lvl="1"/>
            <a:r>
              <a:rPr lang="en-US" sz="1800" dirty="0"/>
              <a:t>The methodological perspective we will adopt is the </a:t>
            </a:r>
            <a:r>
              <a:rPr lang="en-US" sz="1800" i="1" dirty="0"/>
              <a:t>one advanced by economics</a:t>
            </a:r>
            <a:r>
              <a:rPr lang="en-US" sz="1800" dirty="0"/>
              <a:t>. This has both pros and cons.</a:t>
            </a:r>
          </a:p>
        </p:txBody>
      </p:sp>
    </p:spTree>
    <p:extLst>
      <p:ext uri="{BB962C8B-B14F-4D97-AF65-F5344CB8AC3E}">
        <p14:creationId xmlns:p14="http://schemas.microsoft.com/office/powerpoint/2010/main" val="11963376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a:xfrm>
            <a:off x="581192" y="702156"/>
            <a:ext cx="11029616" cy="1013800"/>
          </a:xfrm>
        </p:spPr>
        <p:txBody>
          <a:bodyPr vert="horz" lIns="91440" tIns="45720" rIns="91440" bIns="45720" rtlCol="0" anchor="b">
            <a:normAutofit/>
          </a:bodyPr>
          <a:lstStyle/>
          <a:p>
            <a:r>
              <a:rPr lang="en-US" dirty="0"/>
              <a:t>What is law and economics?</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a:xfrm>
            <a:off x="10558300" y="6400800"/>
            <a:ext cx="1052508" cy="365125"/>
          </a:xfrm>
        </p:spPr>
        <p:txBody>
          <a:bodyPr vert="horz" lIns="91440" tIns="45720" rIns="91440" bIns="45720" rtlCol="0" anchor="ctr">
            <a:normAutofit/>
          </a:bodyPr>
          <a:lstStyle/>
          <a:p>
            <a:pPr>
              <a:spcAft>
                <a:spcPts val="600"/>
              </a:spcAft>
            </a:pPr>
            <a:fld id="{7128DA7F-F6FE-453F-B8BB-1900E7257DA6}" type="slidenum">
              <a:rPr lang="en-US" smtClean="0"/>
              <a:pPr>
                <a:spcAft>
                  <a:spcPts val="600"/>
                </a:spcAft>
              </a:pPr>
              <a:t>7</a:t>
            </a:fld>
            <a:endParaRPr lang="en-US"/>
          </a:p>
        </p:txBody>
      </p:sp>
      <p:sp>
        <p:nvSpPr>
          <p:cNvPr id="10" name="Content Placeholder 2">
            <a:extLst>
              <a:ext uri="{FF2B5EF4-FFF2-40B4-BE49-F238E27FC236}">
                <a16:creationId xmlns:a16="http://schemas.microsoft.com/office/drawing/2014/main" id="{51090CC4-3B0F-DE48-9FA8-41E255641B8C}"/>
              </a:ext>
            </a:extLst>
          </p:cNvPr>
          <p:cNvSpPr>
            <a:spLocks noGrp="1"/>
          </p:cNvSpPr>
          <p:nvPr>
            <p:ph sz="half" idx="1"/>
          </p:nvPr>
        </p:nvSpPr>
        <p:spPr>
          <a:xfrm>
            <a:off x="485806" y="2039592"/>
            <a:ext cx="11220388" cy="4268952"/>
          </a:xfrm>
        </p:spPr>
        <p:txBody>
          <a:bodyPr vert="horz" lIns="91440" tIns="45720" rIns="91440" bIns="45720" rtlCol="0" anchor="ctr">
            <a:normAutofit/>
          </a:bodyPr>
          <a:lstStyle/>
          <a:p>
            <a:pPr marL="400050" indent="-400050">
              <a:buFont typeface="+mj-lt"/>
              <a:buAutoNum type="romanUcPeriod" startAt="2"/>
            </a:pPr>
            <a:r>
              <a:rPr lang="en-US" dirty="0"/>
              <a:t>“Through an Economic Perspective”:</a:t>
            </a:r>
          </a:p>
          <a:p>
            <a:pPr lvl="1"/>
            <a:r>
              <a:rPr lang="en-US" dirty="0"/>
              <a:t>Pros: </a:t>
            </a:r>
          </a:p>
          <a:p>
            <a:pPr lvl="2"/>
            <a:r>
              <a:rPr lang="en-US" sz="1600" b="1" i="1" dirty="0"/>
              <a:t>Generalized theory of human behavior and conduct, based on the principle of utility maximization</a:t>
            </a:r>
            <a:r>
              <a:rPr lang="en-US" sz="1600" dirty="0"/>
              <a:t>. </a:t>
            </a:r>
          </a:p>
          <a:p>
            <a:pPr lvl="3"/>
            <a:r>
              <a:rPr lang="en-US" sz="1600" dirty="0"/>
              <a:t>This allows us to answer a vast array of related questions </a:t>
            </a:r>
            <a:r>
              <a:rPr lang="en-US" sz="1600" i="1" dirty="0"/>
              <a:t>without the need for context</a:t>
            </a:r>
            <a:r>
              <a:rPr lang="en-US" sz="1600" dirty="0"/>
              <a:t>. Schwartz (2016) terms this the “</a:t>
            </a:r>
            <a:r>
              <a:rPr lang="en-US" sz="1600" dirty="0" err="1"/>
              <a:t>transcontextual</a:t>
            </a:r>
            <a:r>
              <a:rPr lang="en-US" sz="1600" dirty="0"/>
              <a:t>” nature of economic analysis.</a:t>
            </a:r>
          </a:p>
          <a:p>
            <a:pPr lvl="2"/>
            <a:r>
              <a:rPr lang="en-US" sz="1600" dirty="0"/>
              <a:t>Historical relationship with mathematics, statistics, and computing techniques: tremendous array of tools to address causal inference problems when empirical evidence is available.</a:t>
            </a:r>
          </a:p>
          <a:p>
            <a:pPr lvl="1"/>
            <a:r>
              <a:rPr lang="en-US" dirty="0"/>
              <a:t>Cons:</a:t>
            </a:r>
          </a:p>
          <a:p>
            <a:pPr lvl="2"/>
            <a:r>
              <a:rPr lang="en-US" sz="1600" dirty="0"/>
              <a:t>Assumption-laden: If our assumptions re utility maximization are wrong, so are our answers to these questions</a:t>
            </a:r>
          </a:p>
          <a:p>
            <a:pPr lvl="2"/>
            <a:r>
              <a:rPr lang="en-US" sz="1600" dirty="0"/>
              <a:t>Priors regarding economic assumptions face many objections. Efficiency is not the “be-all-and-end-all”.</a:t>
            </a:r>
          </a:p>
          <a:p>
            <a:pPr lvl="3"/>
            <a:r>
              <a:rPr lang="en-US" sz="1600" dirty="0"/>
              <a:t>Strong deontological objections, especially in fields in criminal law. What about corporate law? Other objections?</a:t>
            </a:r>
          </a:p>
        </p:txBody>
      </p:sp>
    </p:spTree>
    <p:extLst>
      <p:ext uri="{BB962C8B-B14F-4D97-AF65-F5344CB8AC3E}">
        <p14:creationId xmlns:p14="http://schemas.microsoft.com/office/powerpoint/2010/main" val="33758664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a:xfrm>
            <a:off x="581192" y="702156"/>
            <a:ext cx="11029616" cy="1013800"/>
          </a:xfrm>
        </p:spPr>
        <p:txBody>
          <a:bodyPr vert="horz" lIns="91440" tIns="45720" rIns="91440" bIns="45720" rtlCol="0" anchor="b">
            <a:normAutofit/>
          </a:bodyPr>
          <a:lstStyle/>
          <a:p>
            <a:r>
              <a:rPr lang="en-US" dirty="0"/>
              <a:t>What is law and economics?</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a:xfrm>
            <a:off x="10558300" y="6400800"/>
            <a:ext cx="1052508" cy="365125"/>
          </a:xfrm>
        </p:spPr>
        <p:txBody>
          <a:bodyPr vert="horz" lIns="91440" tIns="45720" rIns="91440" bIns="45720" rtlCol="0" anchor="ctr">
            <a:normAutofit/>
          </a:bodyPr>
          <a:lstStyle/>
          <a:p>
            <a:pPr>
              <a:spcAft>
                <a:spcPts val="600"/>
              </a:spcAft>
            </a:pPr>
            <a:fld id="{7128DA7F-F6FE-453F-B8BB-1900E7257DA6}" type="slidenum">
              <a:rPr lang="en-US" smtClean="0"/>
              <a:pPr>
                <a:spcAft>
                  <a:spcPts val="600"/>
                </a:spcAft>
              </a:pPr>
              <a:t>8</a:t>
            </a:fld>
            <a:endParaRPr lang="en-US"/>
          </a:p>
        </p:txBody>
      </p:sp>
      <p:sp>
        <p:nvSpPr>
          <p:cNvPr id="10" name="Content Placeholder 2">
            <a:extLst>
              <a:ext uri="{FF2B5EF4-FFF2-40B4-BE49-F238E27FC236}">
                <a16:creationId xmlns:a16="http://schemas.microsoft.com/office/drawing/2014/main" id="{51090CC4-3B0F-DE48-9FA8-41E255641B8C}"/>
              </a:ext>
            </a:extLst>
          </p:cNvPr>
          <p:cNvSpPr>
            <a:spLocks noGrp="1"/>
          </p:cNvSpPr>
          <p:nvPr>
            <p:ph sz="half" idx="1"/>
          </p:nvPr>
        </p:nvSpPr>
        <p:spPr>
          <a:xfrm>
            <a:off x="485806" y="2039592"/>
            <a:ext cx="11220388" cy="4268952"/>
          </a:xfrm>
        </p:spPr>
        <p:txBody>
          <a:bodyPr vert="horz" lIns="91440" tIns="45720" rIns="91440" bIns="45720" rtlCol="0" anchor="ctr">
            <a:normAutofit fontScale="92500" lnSpcReduction="10000"/>
          </a:bodyPr>
          <a:lstStyle/>
          <a:p>
            <a:r>
              <a:rPr lang="en-US" sz="1800" dirty="0" err="1"/>
              <a:t>Ulen</a:t>
            </a:r>
            <a:r>
              <a:rPr lang="en-US" dirty="0"/>
              <a:t> and Cooter (2016): “Beginning in the early 1960s... the new use of economics in the law asked such questions as, “Will private ownership of the electromagnetic spectrum encourage its efficient use?”; “What remedy for breach of contract will cause efficient reliance on promises?”; “Do businesses take too much or too little precaution when the law holds them strictly liable for injuries to consumers?”; and “Will harsher punishments deter violent crime?””</a:t>
            </a:r>
          </a:p>
          <a:p>
            <a:r>
              <a:rPr lang="en-US" sz="1800" dirty="0"/>
              <a:t>Notice how the last </a:t>
            </a:r>
            <a:r>
              <a:rPr lang="en-US" dirty="0"/>
              <a:t>question (“Will harsher punishments deter violent crime?”) </a:t>
            </a:r>
            <a:r>
              <a:rPr lang="en-US" sz="1800" dirty="0"/>
              <a:t>relates to what we have discussed so far – a question </a:t>
            </a:r>
            <a:r>
              <a:rPr lang="en-US" sz="1800" b="1" i="1" dirty="0"/>
              <a:t>examining the effect of law on human conduct</a:t>
            </a:r>
            <a:r>
              <a:rPr lang="en-US" sz="1800" dirty="0"/>
              <a:t>.</a:t>
            </a:r>
          </a:p>
          <a:p>
            <a:r>
              <a:rPr lang="en-US" dirty="0"/>
              <a:t>(</a:t>
            </a:r>
            <a:r>
              <a:rPr lang="en-US" dirty="0" err="1"/>
              <a:t>contd</a:t>
            </a:r>
            <a:r>
              <a:rPr lang="en-US" dirty="0"/>
              <a:t>): “Lawmakers often ask, “How will a sanction affect behavior?” For example, if punitive damages are imposed upon the maker of a defective product, what will happen to the safety and price of the product in the future? Or will the amount of crime decrease if third-time offenders are automatically imprisoned? Lawyers answered such questions in 1960 in much the same way as they had 2000 years earlier—</a:t>
            </a:r>
            <a:r>
              <a:rPr lang="en-US" b="1" i="1" dirty="0"/>
              <a:t>by consulting intuition and any available facts. </a:t>
            </a:r>
            <a:r>
              <a:rPr lang="en-US" dirty="0"/>
              <a:t>Economics </a:t>
            </a:r>
            <a:r>
              <a:rPr lang="en-US" b="1" i="1" dirty="0"/>
              <a:t>provided a scientific theory to predict the effects of legal sanctions on behavior. </a:t>
            </a:r>
            <a:r>
              <a:rPr lang="en-US" dirty="0"/>
              <a:t>To economists, sanctions look like prices, and presumably, people respond to these sanctions much as they respond to prices. People respond to higher prices by consuming less of the more expensive good; presumably, people also respond to more severe legal sanctions by doing less of the sanctioned activity. Economics has mathematically precise theories (price theory and game theory) and empirically sound methods (statistics and econometrics) for analyzing the effects of the implicit prices that laws attach to behavior.”</a:t>
            </a:r>
            <a:endParaRPr lang="en-US" sz="1800" dirty="0"/>
          </a:p>
        </p:txBody>
      </p:sp>
    </p:spTree>
    <p:extLst>
      <p:ext uri="{BB962C8B-B14F-4D97-AF65-F5344CB8AC3E}">
        <p14:creationId xmlns:p14="http://schemas.microsoft.com/office/powerpoint/2010/main" val="21647426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a:xfrm>
            <a:off x="581192" y="702156"/>
            <a:ext cx="11029616" cy="1013800"/>
          </a:xfrm>
        </p:spPr>
        <p:txBody>
          <a:bodyPr vert="horz" lIns="91440" tIns="45720" rIns="91440" bIns="45720" rtlCol="0" anchor="b">
            <a:normAutofit/>
          </a:bodyPr>
          <a:lstStyle/>
          <a:p>
            <a:r>
              <a:rPr lang="en-US" dirty="0"/>
              <a:t>What is law and economics?</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a:xfrm>
            <a:off x="10558300" y="6400800"/>
            <a:ext cx="1052508" cy="365125"/>
          </a:xfrm>
        </p:spPr>
        <p:txBody>
          <a:bodyPr vert="horz" lIns="91440" tIns="45720" rIns="91440" bIns="45720" rtlCol="0" anchor="ctr">
            <a:normAutofit/>
          </a:bodyPr>
          <a:lstStyle/>
          <a:p>
            <a:pPr>
              <a:spcAft>
                <a:spcPts val="600"/>
              </a:spcAft>
            </a:pPr>
            <a:fld id="{7128DA7F-F6FE-453F-B8BB-1900E7257DA6}" type="slidenum">
              <a:rPr lang="en-US" smtClean="0"/>
              <a:pPr>
                <a:spcAft>
                  <a:spcPts val="600"/>
                </a:spcAft>
              </a:pPr>
              <a:t>9</a:t>
            </a:fld>
            <a:endParaRPr lang="en-US"/>
          </a:p>
        </p:txBody>
      </p:sp>
      <p:sp>
        <p:nvSpPr>
          <p:cNvPr id="10" name="Content Placeholder 2">
            <a:extLst>
              <a:ext uri="{FF2B5EF4-FFF2-40B4-BE49-F238E27FC236}">
                <a16:creationId xmlns:a16="http://schemas.microsoft.com/office/drawing/2014/main" id="{51090CC4-3B0F-DE48-9FA8-41E255641B8C}"/>
              </a:ext>
            </a:extLst>
          </p:cNvPr>
          <p:cNvSpPr>
            <a:spLocks noGrp="1"/>
          </p:cNvSpPr>
          <p:nvPr>
            <p:ph sz="half" idx="1"/>
          </p:nvPr>
        </p:nvSpPr>
        <p:spPr>
          <a:xfrm>
            <a:off x="485806" y="2039592"/>
            <a:ext cx="11220388" cy="4268952"/>
          </a:xfrm>
        </p:spPr>
        <p:txBody>
          <a:bodyPr vert="horz" lIns="91440" tIns="45720" rIns="91440" bIns="45720" rtlCol="0" anchor="ctr">
            <a:normAutofit/>
          </a:bodyPr>
          <a:lstStyle/>
          <a:p>
            <a:r>
              <a:rPr lang="en-US" dirty="0"/>
              <a:t>What is the impact of Law and Economics (L&amp;E)?</a:t>
            </a:r>
          </a:p>
          <a:p>
            <a:r>
              <a:rPr lang="en-US" sz="1800" dirty="0" err="1"/>
              <a:t>Ulen</a:t>
            </a:r>
            <a:r>
              <a:rPr lang="en-US" sz="1800" dirty="0"/>
              <a:t> </a:t>
            </a:r>
            <a:r>
              <a:rPr lang="en-US" dirty="0"/>
              <a:t>and Cooter (2016): “Economics has changed the nature of legal scholarship, the common understanding of legal rules and institutions, and even the practice of law. As proof, consider these indicators of the impact of economics on law. By 1990 at least one economist was on the faculty of each of the top law schools in North America and some in Western Europe. Joint degree programs (a Ph.D. in economics and a J.D. in law) exist at many prominent universities. Law reviews publish many articles using the economic approach, and there are several journals devoted exclusively to the field. An exhaustive study found that articles using the economic approach are cited in the major American law journals more than articles using any other approach. Many law school courses in America now include at least a brief summary of the economic analysis of law in question. </a:t>
            </a:r>
            <a:r>
              <a:rPr lang="en-US" b="1" i="1" dirty="0"/>
              <a:t>Many substantive law areas, such as corporation law, are often taught from a law-and-economics perspective</a:t>
            </a:r>
            <a:r>
              <a:rPr lang="en-US" dirty="0"/>
              <a:t>... Summing this up, Professor Bruce Ackerman of the Yale Law School described the economic approach to law as “the most important development in legal scholarship of the twentieth century.””</a:t>
            </a:r>
            <a:endParaRPr lang="en-US" sz="1800" dirty="0"/>
          </a:p>
        </p:txBody>
      </p:sp>
    </p:spTree>
    <p:extLst>
      <p:ext uri="{BB962C8B-B14F-4D97-AF65-F5344CB8AC3E}">
        <p14:creationId xmlns:p14="http://schemas.microsoft.com/office/powerpoint/2010/main" val="3308820111"/>
      </p:ext>
    </p:extLst>
  </p:cSld>
  <p:clrMapOvr>
    <a:masterClrMapping/>
  </p:clrMapOvr>
</p:sld>
</file>

<file path=ppt/theme/theme1.xml><?xml version="1.0" encoding="utf-8"?>
<a:theme xmlns:a="http://schemas.openxmlformats.org/drawingml/2006/main" name="Dividend">
  <a:themeElements>
    <a:clrScheme name="Dividend">
      <a:dk1>
        <a:sysClr val="windowText" lastClr="000000"/>
      </a:dk1>
      <a:lt1>
        <a:sysClr val="window" lastClr="FFFFFF"/>
      </a:lt1>
      <a:dk2>
        <a:srgbClr val="3D3D3D"/>
      </a:dk2>
      <a:lt2>
        <a:srgbClr val="EBEBEB"/>
      </a:lt2>
      <a:accent1>
        <a:srgbClr val="4D1434"/>
      </a:accent1>
      <a:accent2>
        <a:srgbClr val="903163"/>
      </a:accent2>
      <a:accent3>
        <a:srgbClr val="B2324B"/>
      </a:accent3>
      <a:accent4>
        <a:srgbClr val="969FA7"/>
      </a:accent4>
      <a:accent5>
        <a:srgbClr val="66B1CE"/>
      </a:accent5>
      <a:accent6>
        <a:srgbClr val="40619D"/>
      </a:accent6>
      <a:hlink>
        <a:srgbClr val="828282"/>
      </a:hlink>
      <a:folHlink>
        <a:srgbClr val="A5A5A5"/>
      </a:folHlink>
    </a:clrScheme>
    <a:fontScheme name="Dividend">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C21699FF-00E4-43C8-BBCC-D7E5536C371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6898</TotalTime>
  <Words>2408</Words>
  <Application>Microsoft Office PowerPoint</Application>
  <PresentationFormat>Widescreen</PresentationFormat>
  <Paragraphs>150</Paragraphs>
  <Slides>21</Slides>
  <Notes>21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21</vt:i4>
      </vt:variant>
    </vt:vector>
  </HeadingPairs>
  <TitlesOfParts>
    <vt:vector size="26" baseType="lpstr">
      <vt:lpstr>Calibri</vt:lpstr>
      <vt:lpstr>Cambria Math</vt:lpstr>
      <vt:lpstr>Gill Sans MT</vt:lpstr>
      <vt:lpstr>Wingdings 2</vt:lpstr>
      <vt:lpstr>Dividend</vt:lpstr>
      <vt:lpstr>Corporate law and economics (LL4489V/5489V/6489V) 2. the economic approach to corporate law I</vt:lpstr>
      <vt:lpstr>THE FOUNDATIONS OF COMPANY LAW</vt:lpstr>
      <vt:lpstr>What is law and economics?</vt:lpstr>
      <vt:lpstr>What is law and economics?</vt:lpstr>
      <vt:lpstr>What is law and economics?</vt:lpstr>
      <vt:lpstr>What is law and economics?</vt:lpstr>
      <vt:lpstr>What is law and economics?</vt:lpstr>
      <vt:lpstr>What is law and economics?</vt:lpstr>
      <vt:lpstr>What is law and economics?</vt:lpstr>
      <vt:lpstr>What is law and economics?</vt:lpstr>
      <vt:lpstr>What is law and economics?</vt:lpstr>
      <vt:lpstr>What is law and economics?</vt:lpstr>
      <vt:lpstr>What is law and economics?</vt:lpstr>
      <vt:lpstr>What is law and economics? (Varian (2010))</vt:lpstr>
      <vt:lpstr>What is law and economics? (Varian (2010))</vt:lpstr>
      <vt:lpstr>What is law and economics? (Varian (2010))</vt:lpstr>
      <vt:lpstr>What is law and economics? (just for fun)</vt:lpstr>
      <vt:lpstr>What is law and economics?</vt:lpstr>
      <vt:lpstr>What is law and economics? (Varian (2010))</vt:lpstr>
      <vt:lpstr>What is law and economics?</vt:lpstr>
      <vt:lpstr>Q&amp;A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Company Law (LC2008A) seminar 2: FOUNDATIONS OF COMPANY LAW (PART I)</dc:title>
  <dc:creator>Khoo Chian Yian Kenneth</dc:creator>
  <cp:lastModifiedBy>Kenneth Khoo</cp:lastModifiedBy>
  <cp:revision>446</cp:revision>
  <dcterms:created xsi:type="dcterms:W3CDTF">2020-08-16T02:59:54Z</dcterms:created>
  <dcterms:modified xsi:type="dcterms:W3CDTF">2026-01-13T06:47:05Z</dcterms:modified>
</cp:coreProperties>
</file>