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55"/>
  </p:notesMasterIdLst>
  <p:sldIdLst>
    <p:sldId id="256" r:id="rId2"/>
    <p:sldId id="339" r:id="rId3"/>
    <p:sldId id="377" r:id="rId4"/>
    <p:sldId id="382" r:id="rId5"/>
    <p:sldId id="383" r:id="rId6"/>
    <p:sldId id="395" r:id="rId7"/>
    <p:sldId id="396" r:id="rId8"/>
    <p:sldId id="265" r:id="rId9"/>
    <p:sldId id="384" r:id="rId10"/>
    <p:sldId id="340" r:id="rId11"/>
    <p:sldId id="343" r:id="rId12"/>
    <p:sldId id="355" r:id="rId13"/>
    <p:sldId id="385" r:id="rId14"/>
    <p:sldId id="397" r:id="rId15"/>
    <p:sldId id="365" r:id="rId16"/>
    <p:sldId id="347" r:id="rId17"/>
    <p:sldId id="398" r:id="rId18"/>
    <p:sldId id="400" r:id="rId19"/>
    <p:sldId id="399" r:id="rId20"/>
    <p:sldId id="401" r:id="rId21"/>
    <p:sldId id="402" r:id="rId22"/>
    <p:sldId id="403" r:id="rId23"/>
    <p:sldId id="404" r:id="rId24"/>
    <p:sldId id="405" r:id="rId25"/>
    <p:sldId id="407" r:id="rId26"/>
    <p:sldId id="406" r:id="rId27"/>
    <p:sldId id="408" r:id="rId28"/>
    <p:sldId id="409" r:id="rId29"/>
    <p:sldId id="410" r:id="rId30"/>
    <p:sldId id="411" r:id="rId31"/>
    <p:sldId id="412" r:id="rId32"/>
    <p:sldId id="414" r:id="rId33"/>
    <p:sldId id="413" r:id="rId34"/>
    <p:sldId id="415" r:id="rId35"/>
    <p:sldId id="416" r:id="rId36"/>
    <p:sldId id="417" r:id="rId37"/>
    <p:sldId id="418" r:id="rId38"/>
    <p:sldId id="420" r:id="rId39"/>
    <p:sldId id="419" r:id="rId40"/>
    <p:sldId id="364" r:id="rId41"/>
    <p:sldId id="421" r:id="rId42"/>
    <p:sldId id="422" r:id="rId43"/>
    <p:sldId id="367" r:id="rId44"/>
    <p:sldId id="368" r:id="rId45"/>
    <p:sldId id="369" r:id="rId46"/>
    <p:sldId id="370" r:id="rId47"/>
    <p:sldId id="390" r:id="rId48"/>
    <p:sldId id="394" r:id="rId49"/>
    <p:sldId id="423" r:id="rId50"/>
    <p:sldId id="425" r:id="rId51"/>
    <p:sldId id="360" r:id="rId52"/>
    <p:sldId id="434" r:id="rId53"/>
    <p:sldId id="337" r:id="rId5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84" autoAdjust="0"/>
    <p:restoredTop sz="83060" autoAdjust="0"/>
  </p:normalViewPr>
  <p:slideViewPr>
    <p:cSldViewPr snapToGrid="0">
      <p:cViewPr varScale="1">
        <p:scale>
          <a:sx n="62" d="100"/>
          <a:sy n="62" d="100"/>
        </p:scale>
        <p:origin x="717"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DC9D23-3568-4E02-98C0-217CFD7E05B6}"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80A08721-F1D8-4BD6-8953-09F6C8099B9D}">
      <dgm:prSet phldrT="[Text]" phldr="0"/>
      <dgm:spPr/>
      <dgm:t>
        <a:bodyPr/>
        <a:lstStyle/>
        <a:p>
          <a:r>
            <a:rPr lang="en-US" dirty="0"/>
            <a:t>Shareholders</a:t>
          </a:r>
        </a:p>
      </dgm:t>
    </dgm:pt>
    <dgm:pt modelId="{9FB9D112-C131-4105-A890-010DBCD9926D}" type="parTrans" cxnId="{85B7B4FE-85E8-48A5-A0A4-A23284B6904F}">
      <dgm:prSet/>
      <dgm:spPr/>
      <dgm:t>
        <a:bodyPr/>
        <a:lstStyle/>
        <a:p>
          <a:endParaRPr lang="en-US"/>
        </a:p>
      </dgm:t>
    </dgm:pt>
    <dgm:pt modelId="{B011F7F4-21E6-4664-81D6-6F5966B0C05E}" type="sibTrans" cxnId="{85B7B4FE-85E8-48A5-A0A4-A23284B6904F}">
      <dgm:prSet/>
      <dgm:spPr/>
      <dgm:t>
        <a:bodyPr/>
        <a:lstStyle/>
        <a:p>
          <a:endParaRPr lang="en-US"/>
        </a:p>
      </dgm:t>
    </dgm:pt>
    <dgm:pt modelId="{4185FEB3-BA12-401C-8831-7C8B4765908E}">
      <dgm:prSet phldrT="[Text]" phldr="0"/>
      <dgm:spPr/>
      <dgm:t>
        <a:bodyPr/>
        <a:lstStyle/>
        <a:p>
          <a:r>
            <a:rPr lang="en-US" dirty="0"/>
            <a:t>Board of Directors</a:t>
          </a:r>
        </a:p>
      </dgm:t>
    </dgm:pt>
    <dgm:pt modelId="{E6FD3C7A-FED4-44E5-A718-B3D71006E2DC}" type="parTrans" cxnId="{E699207F-6888-455E-938C-6ACED1E33B1F}">
      <dgm:prSet/>
      <dgm:spPr/>
      <dgm:t>
        <a:bodyPr/>
        <a:lstStyle/>
        <a:p>
          <a:endParaRPr lang="en-US"/>
        </a:p>
      </dgm:t>
    </dgm:pt>
    <dgm:pt modelId="{65955FAE-E1A3-4269-9962-07867E81EC8D}" type="sibTrans" cxnId="{E699207F-6888-455E-938C-6ACED1E33B1F}">
      <dgm:prSet/>
      <dgm:spPr/>
      <dgm:t>
        <a:bodyPr/>
        <a:lstStyle/>
        <a:p>
          <a:endParaRPr lang="en-US"/>
        </a:p>
      </dgm:t>
    </dgm:pt>
    <dgm:pt modelId="{E0D9EF67-DEDE-47A8-B753-6B5B2E38C839}">
      <dgm:prSet phldrT="[Text]" phldr="0"/>
      <dgm:spPr/>
      <dgm:t>
        <a:bodyPr/>
        <a:lstStyle/>
        <a:p>
          <a:r>
            <a:rPr lang="en-US" dirty="0"/>
            <a:t>Managers &amp; Employees</a:t>
          </a:r>
        </a:p>
      </dgm:t>
    </dgm:pt>
    <dgm:pt modelId="{B3ECB16A-CA78-443F-B0FB-688E0FAFBBE4}" type="parTrans" cxnId="{3FF6AC3C-1DA6-4C6E-9EDB-19C24FA973A4}">
      <dgm:prSet/>
      <dgm:spPr/>
      <dgm:t>
        <a:bodyPr/>
        <a:lstStyle/>
        <a:p>
          <a:endParaRPr lang="en-US"/>
        </a:p>
      </dgm:t>
    </dgm:pt>
    <dgm:pt modelId="{888A848B-3C67-4856-B854-6C7124B7E034}" type="sibTrans" cxnId="{3FF6AC3C-1DA6-4C6E-9EDB-19C24FA973A4}">
      <dgm:prSet/>
      <dgm:spPr/>
      <dgm:t>
        <a:bodyPr/>
        <a:lstStyle/>
        <a:p>
          <a:endParaRPr lang="en-US"/>
        </a:p>
      </dgm:t>
    </dgm:pt>
    <dgm:pt modelId="{A9F40127-DFBC-47E1-90E7-EE00AB4F1C2A}" type="pres">
      <dgm:prSet presAssocID="{16DC9D23-3568-4E02-98C0-217CFD7E05B6}" presName="hierChild1" presStyleCnt="0">
        <dgm:presLayoutVars>
          <dgm:chPref val="1"/>
          <dgm:dir/>
          <dgm:animOne val="branch"/>
          <dgm:animLvl val="lvl"/>
          <dgm:resizeHandles/>
        </dgm:presLayoutVars>
      </dgm:prSet>
      <dgm:spPr/>
    </dgm:pt>
    <dgm:pt modelId="{F4C0557C-1659-4E71-AEBC-E170D2DF3EC8}" type="pres">
      <dgm:prSet presAssocID="{80A08721-F1D8-4BD6-8953-09F6C8099B9D}" presName="hierRoot1" presStyleCnt="0"/>
      <dgm:spPr/>
    </dgm:pt>
    <dgm:pt modelId="{CA0B5FE2-5D34-4845-ABD5-0A20F872916C}" type="pres">
      <dgm:prSet presAssocID="{80A08721-F1D8-4BD6-8953-09F6C8099B9D}" presName="composite" presStyleCnt="0"/>
      <dgm:spPr/>
    </dgm:pt>
    <dgm:pt modelId="{F7790307-28F4-4525-9224-2B4415DAC462}" type="pres">
      <dgm:prSet presAssocID="{80A08721-F1D8-4BD6-8953-09F6C8099B9D}" presName="background" presStyleLbl="node0" presStyleIdx="0" presStyleCnt="1"/>
      <dgm:spPr/>
    </dgm:pt>
    <dgm:pt modelId="{41FD5F82-FE32-4CB8-A3D5-407B075641E9}" type="pres">
      <dgm:prSet presAssocID="{80A08721-F1D8-4BD6-8953-09F6C8099B9D}" presName="text" presStyleLbl="fgAcc0" presStyleIdx="0" presStyleCnt="1" custScaleX="212998">
        <dgm:presLayoutVars>
          <dgm:chPref val="3"/>
        </dgm:presLayoutVars>
      </dgm:prSet>
      <dgm:spPr/>
    </dgm:pt>
    <dgm:pt modelId="{39964F3D-18F7-427E-AC52-782BD54C79B3}" type="pres">
      <dgm:prSet presAssocID="{80A08721-F1D8-4BD6-8953-09F6C8099B9D}" presName="hierChild2" presStyleCnt="0"/>
      <dgm:spPr/>
    </dgm:pt>
    <dgm:pt modelId="{B67FD08F-6105-416D-BD4D-A0CE71C469AF}" type="pres">
      <dgm:prSet presAssocID="{E6FD3C7A-FED4-44E5-A718-B3D71006E2DC}" presName="Name10" presStyleLbl="parChTrans1D2" presStyleIdx="0" presStyleCnt="1"/>
      <dgm:spPr/>
    </dgm:pt>
    <dgm:pt modelId="{B7ADDF34-181B-4AEE-98AD-A79875420637}" type="pres">
      <dgm:prSet presAssocID="{4185FEB3-BA12-401C-8831-7C8B4765908E}" presName="hierRoot2" presStyleCnt="0"/>
      <dgm:spPr/>
    </dgm:pt>
    <dgm:pt modelId="{35455F3B-A106-4E84-8619-E9C669982BE8}" type="pres">
      <dgm:prSet presAssocID="{4185FEB3-BA12-401C-8831-7C8B4765908E}" presName="composite2" presStyleCnt="0"/>
      <dgm:spPr/>
    </dgm:pt>
    <dgm:pt modelId="{76E2333B-69A2-4981-BE06-97F42F50D233}" type="pres">
      <dgm:prSet presAssocID="{4185FEB3-BA12-401C-8831-7C8B4765908E}" presName="background2" presStyleLbl="node2" presStyleIdx="0" presStyleCnt="1"/>
      <dgm:spPr/>
    </dgm:pt>
    <dgm:pt modelId="{243DB4C3-3659-49C6-9465-CCFF8CB4420D}" type="pres">
      <dgm:prSet presAssocID="{4185FEB3-BA12-401C-8831-7C8B4765908E}" presName="text2" presStyleLbl="fgAcc2" presStyleIdx="0" presStyleCnt="1">
        <dgm:presLayoutVars>
          <dgm:chPref val="3"/>
        </dgm:presLayoutVars>
      </dgm:prSet>
      <dgm:spPr/>
    </dgm:pt>
    <dgm:pt modelId="{7C236B1A-DEBA-40EB-9C5C-851106BAB314}" type="pres">
      <dgm:prSet presAssocID="{4185FEB3-BA12-401C-8831-7C8B4765908E}" presName="hierChild3" presStyleCnt="0"/>
      <dgm:spPr/>
    </dgm:pt>
    <dgm:pt modelId="{6C615CA8-B0D9-499C-A81E-361F0FF6E208}" type="pres">
      <dgm:prSet presAssocID="{B3ECB16A-CA78-443F-B0FB-688E0FAFBBE4}" presName="Name17" presStyleLbl="parChTrans1D3" presStyleIdx="0" presStyleCnt="1"/>
      <dgm:spPr/>
    </dgm:pt>
    <dgm:pt modelId="{880EB292-9F94-4511-A027-C2E087E54F0A}" type="pres">
      <dgm:prSet presAssocID="{E0D9EF67-DEDE-47A8-B753-6B5B2E38C839}" presName="hierRoot3" presStyleCnt="0"/>
      <dgm:spPr/>
    </dgm:pt>
    <dgm:pt modelId="{802C770A-4C68-4378-BA17-83F060D97EED}" type="pres">
      <dgm:prSet presAssocID="{E0D9EF67-DEDE-47A8-B753-6B5B2E38C839}" presName="composite3" presStyleCnt="0"/>
      <dgm:spPr/>
    </dgm:pt>
    <dgm:pt modelId="{97C2B464-EDB7-47A5-9DC8-D53D7364BEAD}" type="pres">
      <dgm:prSet presAssocID="{E0D9EF67-DEDE-47A8-B753-6B5B2E38C839}" presName="background3" presStyleLbl="node3" presStyleIdx="0" presStyleCnt="1"/>
      <dgm:spPr/>
    </dgm:pt>
    <dgm:pt modelId="{CE55622A-60A7-4692-9EC5-54882EE6B09A}" type="pres">
      <dgm:prSet presAssocID="{E0D9EF67-DEDE-47A8-B753-6B5B2E38C839}" presName="text3" presStyleLbl="fgAcc3" presStyleIdx="0" presStyleCnt="1" custScaleX="448973">
        <dgm:presLayoutVars>
          <dgm:chPref val="3"/>
        </dgm:presLayoutVars>
      </dgm:prSet>
      <dgm:spPr/>
    </dgm:pt>
    <dgm:pt modelId="{518882A9-FFF2-4DD1-BFC2-55DAC353366A}" type="pres">
      <dgm:prSet presAssocID="{E0D9EF67-DEDE-47A8-B753-6B5B2E38C839}" presName="hierChild4" presStyleCnt="0"/>
      <dgm:spPr/>
    </dgm:pt>
  </dgm:ptLst>
  <dgm:cxnLst>
    <dgm:cxn modelId="{30A0DA1C-736E-4FB6-AD39-9C767A126A5D}" type="presOf" srcId="{E6FD3C7A-FED4-44E5-A718-B3D71006E2DC}" destId="{B67FD08F-6105-416D-BD4D-A0CE71C469AF}" srcOrd="0" destOrd="0" presId="urn:microsoft.com/office/officeart/2005/8/layout/hierarchy1"/>
    <dgm:cxn modelId="{D25EE838-1DEE-4052-B1AC-5CD6EE71A1AC}" type="presOf" srcId="{B3ECB16A-CA78-443F-B0FB-688E0FAFBBE4}" destId="{6C615CA8-B0D9-499C-A81E-361F0FF6E208}" srcOrd="0" destOrd="0" presId="urn:microsoft.com/office/officeart/2005/8/layout/hierarchy1"/>
    <dgm:cxn modelId="{3FF6AC3C-1DA6-4C6E-9EDB-19C24FA973A4}" srcId="{4185FEB3-BA12-401C-8831-7C8B4765908E}" destId="{E0D9EF67-DEDE-47A8-B753-6B5B2E38C839}" srcOrd="0" destOrd="0" parTransId="{B3ECB16A-CA78-443F-B0FB-688E0FAFBBE4}" sibTransId="{888A848B-3C67-4856-B854-6C7124B7E034}"/>
    <dgm:cxn modelId="{6041DB4A-2C1C-4380-A9DA-37B88656891F}" type="presOf" srcId="{80A08721-F1D8-4BD6-8953-09F6C8099B9D}" destId="{41FD5F82-FE32-4CB8-A3D5-407B075641E9}" srcOrd="0" destOrd="0" presId="urn:microsoft.com/office/officeart/2005/8/layout/hierarchy1"/>
    <dgm:cxn modelId="{55F4114E-BCC6-43A3-A80D-C7C457050B56}" type="presOf" srcId="{16DC9D23-3568-4E02-98C0-217CFD7E05B6}" destId="{A9F40127-DFBC-47E1-90E7-EE00AB4F1C2A}" srcOrd="0" destOrd="0" presId="urn:microsoft.com/office/officeart/2005/8/layout/hierarchy1"/>
    <dgm:cxn modelId="{A154E354-8F0B-41DA-A672-8800520C23C0}" type="presOf" srcId="{4185FEB3-BA12-401C-8831-7C8B4765908E}" destId="{243DB4C3-3659-49C6-9465-CCFF8CB4420D}" srcOrd="0" destOrd="0" presId="urn:microsoft.com/office/officeart/2005/8/layout/hierarchy1"/>
    <dgm:cxn modelId="{E699207F-6888-455E-938C-6ACED1E33B1F}" srcId="{80A08721-F1D8-4BD6-8953-09F6C8099B9D}" destId="{4185FEB3-BA12-401C-8831-7C8B4765908E}" srcOrd="0" destOrd="0" parTransId="{E6FD3C7A-FED4-44E5-A718-B3D71006E2DC}" sibTransId="{65955FAE-E1A3-4269-9962-07867E81EC8D}"/>
    <dgm:cxn modelId="{637C2AC6-7126-4792-9DC5-B088C773B412}" type="presOf" srcId="{E0D9EF67-DEDE-47A8-B753-6B5B2E38C839}" destId="{CE55622A-60A7-4692-9EC5-54882EE6B09A}" srcOrd="0" destOrd="0" presId="urn:microsoft.com/office/officeart/2005/8/layout/hierarchy1"/>
    <dgm:cxn modelId="{85B7B4FE-85E8-48A5-A0A4-A23284B6904F}" srcId="{16DC9D23-3568-4E02-98C0-217CFD7E05B6}" destId="{80A08721-F1D8-4BD6-8953-09F6C8099B9D}" srcOrd="0" destOrd="0" parTransId="{9FB9D112-C131-4105-A890-010DBCD9926D}" sibTransId="{B011F7F4-21E6-4664-81D6-6F5966B0C05E}"/>
    <dgm:cxn modelId="{3588FC2D-C9EE-4A0D-926F-2FE45CF0916C}" type="presParOf" srcId="{A9F40127-DFBC-47E1-90E7-EE00AB4F1C2A}" destId="{F4C0557C-1659-4E71-AEBC-E170D2DF3EC8}" srcOrd="0" destOrd="0" presId="urn:microsoft.com/office/officeart/2005/8/layout/hierarchy1"/>
    <dgm:cxn modelId="{51DC194B-B854-4535-95DF-18E57060BDE8}" type="presParOf" srcId="{F4C0557C-1659-4E71-AEBC-E170D2DF3EC8}" destId="{CA0B5FE2-5D34-4845-ABD5-0A20F872916C}" srcOrd="0" destOrd="0" presId="urn:microsoft.com/office/officeart/2005/8/layout/hierarchy1"/>
    <dgm:cxn modelId="{8F2B4479-6A03-4CAF-B1ED-E7563E8E6F13}" type="presParOf" srcId="{CA0B5FE2-5D34-4845-ABD5-0A20F872916C}" destId="{F7790307-28F4-4525-9224-2B4415DAC462}" srcOrd="0" destOrd="0" presId="urn:microsoft.com/office/officeart/2005/8/layout/hierarchy1"/>
    <dgm:cxn modelId="{78B1BEF3-BB22-4B21-847A-DAB881C94EB1}" type="presParOf" srcId="{CA0B5FE2-5D34-4845-ABD5-0A20F872916C}" destId="{41FD5F82-FE32-4CB8-A3D5-407B075641E9}" srcOrd="1" destOrd="0" presId="urn:microsoft.com/office/officeart/2005/8/layout/hierarchy1"/>
    <dgm:cxn modelId="{CA265725-E6BA-4026-AC74-AC90FB884C5A}" type="presParOf" srcId="{F4C0557C-1659-4E71-AEBC-E170D2DF3EC8}" destId="{39964F3D-18F7-427E-AC52-782BD54C79B3}" srcOrd="1" destOrd="0" presId="urn:microsoft.com/office/officeart/2005/8/layout/hierarchy1"/>
    <dgm:cxn modelId="{CB92A4CC-346A-4B54-9075-D6B055869CDE}" type="presParOf" srcId="{39964F3D-18F7-427E-AC52-782BD54C79B3}" destId="{B67FD08F-6105-416D-BD4D-A0CE71C469AF}" srcOrd="0" destOrd="0" presId="urn:microsoft.com/office/officeart/2005/8/layout/hierarchy1"/>
    <dgm:cxn modelId="{654628D9-A5D3-4E00-B45E-49492DA7934D}" type="presParOf" srcId="{39964F3D-18F7-427E-AC52-782BD54C79B3}" destId="{B7ADDF34-181B-4AEE-98AD-A79875420637}" srcOrd="1" destOrd="0" presId="urn:microsoft.com/office/officeart/2005/8/layout/hierarchy1"/>
    <dgm:cxn modelId="{0961A923-C938-491C-BE9B-F16353697C75}" type="presParOf" srcId="{B7ADDF34-181B-4AEE-98AD-A79875420637}" destId="{35455F3B-A106-4E84-8619-E9C669982BE8}" srcOrd="0" destOrd="0" presId="urn:microsoft.com/office/officeart/2005/8/layout/hierarchy1"/>
    <dgm:cxn modelId="{A942F524-2C76-48CA-A34C-09AA0F9A88FA}" type="presParOf" srcId="{35455F3B-A106-4E84-8619-E9C669982BE8}" destId="{76E2333B-69A2-4981-BE06-97F42F50D233}" srcOrd="0" destOrd="0" presId="urn:microsoft.com/office/officeart/2005/8/layout/hierarchy1"/>
    <dgm:cxn modelId="{EE29EE28-D44B-495F-BB4A-F393057123A3}" type="presParOf" srcId="{35455F3B-A106-4E84-8619-E9C669982BE8}" destId="{243DB4C3-3659-49C6-9465-CCFF8CB4420D}" srcOrd="1" destOrd="0" presId="urn:microsoft.com/office/officeart/2005/8/layout/hierarchy1"/>
    <dgm:cxn modelId="{0ECE7D30-A4A0-41B6-A1D1-8AB86B0C5FA9}" type="presParOf" srcId="{B7ADDF34-181B-4AEE-98AD-A79875420637}" destId="{7C236B1A-DEBA-40EB-9C5C-851106BAB314}" srcOrd="1" destOrd="0" presId="urn:microsoft.com/office/officeart/2005/8/layout/hierarchy1"/>
    <dgm:cxn modelId="{9DBF8E97-96F0-45A0-9C35-9F9EA1B63F29}" type="presParOf" srcId="{7C236B1A-DEBA-40EB-9C5C-851106BAB314}" destId="{6C615CA8-B0D9-499C-A81E-361F0FF6E208}" srcOrd="0" destOrd="0" presId="urn:microsoft.com/office/officeart/2005/8/layout/hierarchy1"/>
    <dgm:cxn modelId="{CDA7A296-6E7B-42AD-8FBF-12FED9BD4BB1}" type="presParOf" srcId="{7C236B1A-DEBA-40EB-9C5C-851106BAB314}" destId="{880EB292-9F94-4511-A027-C2E087E54F0A}" srcOrd="1" destOrd="0" presId="urn:microsoft.com/office/officeart/2005/8/layout/hierarchy1"/>
    <dgm:cxn modelId="{5E9296FC-F16E-4E5D-AC79-85D2C3AD103E}" type="presParOf" srcId="{880EB292-9F94-4511-A027-C2E087E54F0A}" destId="{802C770A-4C68-4378-BA17-83F060D97EED}" srcOrd="0" destOrd="0" presId="urn:microsoft.com/office/officeart/2005/8/layout/hierarchy1"/>
    <dgm:cxn modelId="{B26313FF-EA5D-457C-A93B-E9A34820751A}" type="presParOf" srcId="{802C770A-4C68-4378-BA17-83F060D97EED}" destId="{97C2B464-EDB7-47A5-9DC8-D53D7364BEAD}" srcOrd="0" destOrd="0" presId="urn:microsoft.com/office/officeart/2005/8/layout/hierarchy1"/>
    <dgm:cxn modelId="{CC62EC9A-4460-4119-9881-CB3A604B89F7}" type="presParOf" srcId="{802C770A-4C68-4378-BA17-83F060D97EED}" destId="{CE55622A-60A7-4692-9EC5-54882EE6B09A}" srcOrd="1" destOrd="0" presId="urn:microsoft.com/office/officeart/2005/8/layout/hierarchy1"/>
    <dgm:cxn modelId="{33F7BB88-BCEA-4F5A-A7AF-6CB320D43679}" type="presParOf" srcId="{880EB292-9F94-4511-A027-C2E087E54F0A}" destId="{518882A9-FFF2-4DD1-BFC2-55DAC353366A}"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DC9D23-3568-4E02-98C0-217CFD7E05B6}"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80A08721-F1D8-4BD6-8953-09F6C8099B9D}">
      <dgm:prSet phldrT="[Text]" phldr="0"/>
      <dgm:spPr/>
      <dgm:t>
        <a:bodyPr/>
        <a:lstStyle/>
        <a:p>
          <a:r>
            <a:rPr lang="en-US" dirty="0"/>
            <a:t>Shareholders</a:t>
          </a:r>
        </a:p>
      </dgm:t>
    </dgm:pt>
    <dgm:pt modelId="{9FB9D112-C131-4105-A890-010DBCD9926D}" type="parTrans" cxnId="{85B7B4FE-85E8-48A5-A0A4-A23284B6904F}">
      <dgm:prSet/>
      <dgm:spPr/>
      <dgm:t>
        <a:bodyPr/>
        <a:lstStyle/>
        <a:p>
          <a:endParaRPr lang="en-US"/>
        </a:p>
      </dgm:t>
    </dgm:pt>
    <dgm:pt modelId="{B011F7F4-21E6-4664-81D6-6F5966B0C05E}" type="sibTrans" cxnId="{85B7B4FE-85E8-48A5-A0A4-A23284B6904F}">
      <dgm:prSet/>
      <dgm:spPr/>
      <dgm:t>
        <a:bodyPr/>
        <a:lstStyle/>
        <a:p>
          <a:endParaRPr lang="en-US"/>
        </a:p>
      </dgm:t>
    </dgm:pt>
    <dgm:pt modelId="{4185FEB3-BA12-401C-8831-7C8B4765908E}">
      <dgm:prSet phldrT="[Text]" phldr="0"/>
      <dgm:spPr/>
      <dgm:t>
        <a:bodyPr/>
        <a:lstStyle/>
        <a:p>
          <a:r>
            <a:rPr lang="en-US" dirty="0"/>
            <a:t>Board of Directors</a:t>
          </a:r>
        </a:p>
      </dgm:t>
    </dgm:pt>
    <dgm:pt modelId="{E6FD3C7A-FED4-44E5-A718-B3D71006E2DC}" type="parTrans" cxnId="{E699207F-6888-455E-938C-6ACED1E33B1F}">
      <dgm:prSet/>
      <dgm:spPr/>
      <dgm:t>
        <a:bodyPr/>
        <a:lstStyle/>
        <a:p>
          <a:endParaRPr lang="en-US"/>
        </a:p>
      </dgm:t>
    </dgm:pt>
    <dgm:pt modelId="{65955FAE-E1A3-4269-9962-07867E81EC8D}" type="sibTrans" cxnId="{E699207F-6888-455E-938C-6ACED1E33B1F}">
      <dgm:prSet/>
      <dgm:spPr/>
      <dgm:t>
        <a:bodyPr/>
        <a:lstStyle/>
        <a:p>
          <a:endParaRPr lang="en-US"/>
        </a:p>
      </dgm:t>
    </dgm:pt>
    <dgm:pt modelId="{E0D9EF67-DEDE-47A8-B753-6B5B2E38C839}">
      <dgm:prSet phldrT="[Text]" phldr="0"/>
      <dgm:spPr/>
      <dgm:t>
        <a:bodyPr/>
        <a:lstStyle/>
        <a:p>
          <a:r>
            <a:rPr lang="en-US" dirty="0"/>
            <a:t>Managers &amp; Employees</a:t>
          </a:r>
        </a:p>
      </dgm:t>
    </dgm:pt>
    <dgm:pt modelId="{B3ECB16A-CA78-443F-B0FB-688E0FAFBBE4}" type="parTrans" cxnId="{3FF6AC3C-1DA6-4C6E-9EDB-19C24FA973A4}">
      <dgm:prSet/>
      <dgm:spPr/>
      <dgm:t>
        <a:bodyPr/>
        <a:lstStyle/>
        <a:p>
          <a:endParaRPr lang="en-US"/>
        </a:p>
      </dgm:t>
    </dgm:pt>
    <dgm:pt modelId="{888A848B-3C67-4856-B854-6C7124B7E034}" type="sibTrans" cxnId="{3FF6AC3C-1DA6-4C6E-9EDB-19C24FA973A4}">
      <dgm:prSet/>
      <dgm:spPr/>
      <dgm:t>
        <a:bodyPr/>
        <a:lstStyle/>
        <a:p>
          <a:endParaRPr lang="en-US"/>
        </a:p>
      </dgm:t>
    </dgm:pt>
    <dgm:pt modelId="{A9F40127-DFBC-47E1-90E7-EE00AB4F1C2A}" type="pres">
      <dgm:prSet presAssocID="{16DC9D23-3568-4E02-98C0-217CFD7E05B6}" presName="hierChild1" presStyleCnt="0">
        <dgm:presLayoutVars>
          <dgm:chPref val="1"/>
          <dgm:dir/>
          <dgm:animOne val="branch"/>
          <dgm:animLvl val="lvl"/>
          <dgm:resizeHandles/>
        </dgm:presLayoutVars>
      </dgm:prSet>
      <dgm:spPr/>
    </dgm:pt>
    <dgm:pt modelId="{F4C0557C-1659-4E71-AEBC-E170D2DF3EC8}" type="pres">
      <dgm:prSet presAssocID="{80A08721-F1D8-4BD6-8953-09F6C8099B9D}" presName="hierRoot1" presStyleCnt="0"/>
      <dgm:spPr/>
    </dgm:pt>
    <dgm:pt modelId="{CA0B5FE2-5D34-4845-ABD5-0A20F872916C}" type="pres">
      <dgm:prSet presAssocID="{80A08721-F1D8-4BD6-8953-09F6C8099B9D}" presName="composite" presStyleCnt="0"/>
      <dgm:spPr/>
    </dgm:pt>
    <dgm:pt modelId="{F7790307-28F4-4525-9224-2B4415DAC462}" type="pres">
      <dgm:prSet presAssocID="{80A08721-F1D8-4BD6-8953-09F6C8099B9D}" presName="background" presStyleLbl="node0" presStyleIdx="0" presStyleCnt="1"/>
      <dgm:spPr/>
    </dgm:pt>
    <dgm:pt modelId="{41FD5F82-FE32-4CB8-A3D5-407B075641E9}" type="pres">
      <dgm:prSet presAssocID="{80A08721-F1D8-4BD6-8953-09F6C8099B9D}" presName="text" presStyleLbl="fgAcc0" presStyleIdx="0" presStyleCnt="1" custScaleX="212998">
        <dgm:presLayoutVars>
          <dgm:chPref val="3"/>
        </dgm:presLayoutVars>
      </dgm:prSet>
      <dgm:spPr/>
    </dgm:pt>
    <dgm:pt modelId="{39964F3D-18F7-427E-AC52-782BD54C79B3}" type="pres">
      <dgm:prSet presAssocID="{80A08721-F1D8-4BD6-8953-09F6C8099B9D}" presName="hierChild2" presStyleCnt="0"/>
      <dgm:spPr/>
    </dgm:pt>
    <dgm:pt modelId="{B67FD08F-6105-416D-BD4D-A0CE71C469AF}" type="pres">
      <dgm:prSet presAssocID="{E6FD3C7A-FED4-44E5-A718-B3D71006E2DC}" presName="Name10" presStyleLbl="parChTrans1D2" presStyleIdx="0" presStyleCnt="1"/>
      <dgm:spPr/>
    </dgm:pt>
    <dgm:pt modelId="{B7ADDF34-181B-4AEE-98AD-A79875420637}" type="pres">
      <dgm:prSet presAssocID="{4185FEB3-BA12-401C-8831-7C8B4765908E}" presName="hierRoot2" presStyleCnt="0"/>
      <dgm:spPr/>
    </dgm:pt>
    <dgm:pt modelId="{35455F3B-A106-4E84-8619-E9C669982BE8}" type="pres">
      <dgm:prSet presAssocID="{4185FEB3-BA12-401C-8831-7C8B4765908E}" presName="composite2" presStyleCnt="0"/>
      <dgm:spPr/>
    </dgm:pt>
    <dgm:pt modelId="{76E2333B-69A2-4981-BE06-97F42F50D233}" type="pres">
      <dgm:prSet presAssocID="{4185FEB3-BA12-401C-8831-7C8B4765908E}" presName="background2" presStyleLbl="node2" presStyleIdx="0" presStyleCnt="1"/>
      <dgm:spPr/>
    </dgm:pt>
    <dgm:pt modelId="{243DB4C3-3659-49C6-9465-CCFF8CB4420D}" type="pres">
      <dgm:prSet presAssocID="{4185FEB3-BA12-401C-8831-7C8B4765908E}" presName="text2" presStyleLbl="fgAcc2" presStyleIdx="0" presStyleCnt="1">
        <dgm:presLayoutVars>
          <dgm:chPref val="3"/>
        </dgm:presLayoutVars>
      </dgm:prSet>
      <dgm:spPr/>
    </dgm:pt>
    <dgm:pt modelId="{7C236B1A-DEBA-40EB-9C5C-851106BAB314}" type="pres">
      <dgm:prSet presAssocID="{4185FEB3-BA12-401C-8831-7C8B4765908E}" presName="hierChild3" presStyleCnt="0"/>
      <dgm:spPr/>
    </dgm:pt>
    <dgm:pt modelId="{6C615CA8-B0D9-499C-A81E-361F0FF6E208}" type="pres">
      <dgm:prSet presAssocID="{B3ECB16A-CA78-443F-B0FB-688E0FAFBBE4}" presName="Name17" presStyleLbl="parChTrans1D3" presStyleIdx="0" presStyleCnt="1"/>
      <dgm:spPr/>
    </dgm:pt>
    <dgm:pt modelId="{880EB292-9F94-4511-A027-C2E087E54F0A}" type="pres">
      <dgm:prSet presAssocID="{E0D9EF67-DEDE-47A8-B753-6B5B2E38C839}" presName="hierRoot3" presStyleCnt="0"/>
      <dgm:spPr/>
    </dgm:pt>
    <dgm:pt modelId="{802C770A-4C68-4378-BA17-83F060D97EED}" type="pres">
      <dgm:prSet presAssocID="{E0D9EF67-DEDE-47A8-B753-6B5B2E38C839}" presName="composite3" presStyleCnt="0"/>
      <dgm:spPr/>
    </dgm:pt>
    <dgm:pt modelId="{97C2B464-EDB7-47A5-9DC8-D53D7364BEAD}" type="pres">
      <dgm:prSet presAssocID="{E0D9EF67-DEDE-47A8-B753-6B5B2E38C839}" presName="background3" presStyleLbl="node3" presStyleIdx="0" presStyleCnt="1"/>
      <dgm:spPr/>
    </dgm:pt>
    <dgm:pt modelId="{CE55622A-60A7-4692-9EC5-54882EE6B09A}" type="pres">
      <dgm:prSet presAssocID="{E0D9EF67-DEDE-47A8-B753-6B5B2E38C839}" presName="text3" presStyleLbl="fgAcc3" presStyleIdx="0" presStyleCnt="1" custScaleX="448973">
        <dgm:presLayoutVars>
          <dgm:chPref val="3"/>
        </dgm:presLayoutVars>
      </dgm:prSet>
      <dgm:spPr/>
    </dgm:pt>
    <dgm:pt modelId="{518882A9-FFF2-4DD1-BFC2-55DAC353366A}" type="pres">
      <dgm:prSet presAssocID="{E0D9EF67-DEDE-47A8-B753-6B5B2E38C839}" presName="hierChild4" presStyleCnt="0"/>
      <dgm:spPr/>
    </dgm:pt>
  </dgm:ptLst>
  <dgm:cxnLst>
    <dgm:cxn modelId="{30A0DA1C-736E-4FB6-AD39-9C767A126A5D}" type="presOf" srcId="{E6FD3C7A-FED4-44E5-A718-B3D71006E2DC}" destId="{B67FD08F-6105-416D-BD4D-A0CE71C469AF}" srcOrd="0" destOrd="0" presId="urn:microsoft.com/office/officeart/2005/8/layout/hierarchy1"/>
    <dgm:cxn modelId="{D25EE838-1DEE-4052-B1AC-5CD6EE71A1AC}" type="presOf" srcId="{B3ECB16A-CA78-443F-B0FB-688E0FAFBBE4}" destId="{6C615CA8-B0D9-499C-A81E-361F0FF6E208}" srcOrd="0" destOrd="0" presId="urn:microsoft.com/office/officeart/2005/8/layout/hierarchy1"/>
    <dgm:cxn modelId="{3FF6AC3C-1DA6-4C6E-9EDB-19C24FA973A4}" srcId="{4185FEB3-BA12-401C-8831-7C8B4765908E}" destId="{E0D9EF67-DEDE-47A8-B753-6B5B2E38C839}" srcOrd="0" destOrd="0" parTransId="{B3ECB16A-CA78-443F-B0FB-688E0FAFBBE4}" sibTransId="{888A848B-3C67-4856-B854-6C7124B7E034}"/>
    <dgm:cxn modelId="{6041DB4A-2C1C-4380-A9DA-37B88656891F}" type="presOf" srcId="{80A08721-F1D8-4BD6-8953-09F6C8099B9D}" destId="{41FD5F82-FE32-4CB8-A3D5-407B075641E9}" srcOrd="0" destOrd="0" presId="urn:microsoft.com/office/officeart/2005/8/layout/hierarchy1"/>
    <dgm:cxn modelId="{55F4114E-BCC6-43A3-A80D-C7C457050B56}" type="presOf" srcId="{16DC9D23-3568-4E02-98C0-217CFD7E05B6}" destId="{A9F40127-DFBC-47E1-90E7-EE00AB4F1C2A}" srcOrd="0" destOrd="0" presId="urn:microsoft.com/office/officeart/2005/8/layout/hierarchy1"/>
    <dgm:cxn modelId="{A154E354-8F0B-41DA-A672-8800520C23C0}" type="presOf" srcId="{4185FEB3-BA12-401C-8831-7C8B4765908E}" destId="{243DB4C3-3659-49C6-9465-CCFF8CB4420D}" srcOrd="0" destOrd="0" presId="urn:microsoft.com/office/officeart/2005/8/layout/hierarchy1"/>
    <dgm:cxn modelId="{E699207F-6888-455E-938C-6ACED1E33B1F}" srcId="{80A08721-F1D8-4BD6-8953-09F6C8099B9D}" destId="{4185FEB3-BA12-401C-8831-7C8B4765908E}" srcOrd="0" destOrd="0" parTransId="{E6FD3C7A-FED4-44E5-A718-B3D71006E2DC}" sibTransId="{65955FAE-E1A3-4269-9962-07867E81EC8D}"/>
    <dgm:cxn modelId="{637C2AC6-7126-4792-9DC5-B088C773B412}" type="presOf" srcId="{E0D9EF67-DEDE-47A8-B753-6B5B2E38C839}" destId="{CE55622A-60A7-4692-9EC5-54882EE6B09A}" srcOrd="0" destOrd="0" presId="urn:microsoft.com/office/officeart/2005/8/layout/hierarchy1"/>
    <dgm:cxn modelId="{85B7B4FE-85E8-48A5-A0A4-A23284B6904F}" srcId="{16DC9D23-3568-4E02-98C0-217CFD7E05B6}" destId="{80A08721-F1D8-4BD6-8953-09F6C8099B9D}" srcOrd="0" destOrd="0" parTransId="{9FB9D112-C131-4105-A890-010DBCD9926D}" sibTransId="{B011F7F4-21E6-4664-81D6-6F5966B0C05E}"/>
    <dgm:cxn modelId="{3588FC2D-C9EE-4A0D-926F-2FE45CF0916C}" type="presParOf" srcId="{A9F40127-DFBC-47E1-90E7-EE00AB4F1C2A}" destId="{F4C0557C-1659-4E71-AEBC-E170D2DF3EC8}" srcOrd="0" destOrd="0" presId="urn:microsoft.com/office/officeart/2005/8/layout/hierarchy1"/>
    <dgm:cxn modelId="{51DC194B-B854-4535-95DF-18E57060BDE8}" type="presParOf" srcId="{F4C0557C-1659-4E71-AEBC-E170D2DF3EC8}" destId="{CA0B5FE2-5D34-4845-ABD5-0A20F872916C}" srcOrd="0" destOrd="0" presId="urn:microsoft.com/office/officeart/2005/8/layout/hierarchy1"/>
    <dgm:cxn modelId="{8F2B4479-6A03-4CAF-B1ED-E7563E8E6F13}" type="presParOf" srcId="{CA0B5FE2-5D34-4845-ABD5-0A20F872916C}" destId="{F7790307-28F4-4525-9224-2B4415DAC462}" srcOrd="0" destOrd="0" presId="urn:microsoft.com/office/officeart/2005/8/layout/hierarchy1"/>
    <dgm:cxn modelId="{78B1BEF3-BB22-4B21-847A-DAB881C94EB1}" type="presParOf" srcId="{CA0B5FE2-5D34-4845-ABD5-0A20F872916C}" destId="{41FD5F82-FE32-4CB8-A3D5-407B075641E9}" srcOrd="1" destOrd="0" presId="urn:microsoft.com/office/officeart/2005/8/layout/hierarchy1"/>
    <dgm:cxn modelId="{CA265725-E6BA-4026-AC74-AC90FB884C5A}" type="presParOf" srcId="{F4C0557C-1659-4E71-AEBC-E170D2DF3EC8}" destId="{39964F3D-18F7-427E-AC52-782BD54C79B3}" srcOrd="1" destOrd="0" presId="urn:microsoft.com/office/officeart/2005/8/layout/hierarchy1"/>
    <dgm:cxn modelId="{CB92A4CC-346A-4B54-9075-D6B055869CDE}" type="presParOf" srcId="{39964F3D-18F7-427E-AC52-782BD54C79B3}" destId="{B67FD08F-6105-416D-BD4D-A0CE71C469AF}" srcOrd="0" destOrd="0" presId="urn:microsoft.com/office/officeart/2005/8/layout/hierarchy1"/>
    <dgm:cxn modelId="{654628D9-A5D3-4E00-B45E-49492DA7934D}" type="presParOf" srcId="{39964F3D-18F7-427E-AC52-782BD54C79B3}" destId="{B7ADDF34-181B-4AEE-98AD-A79875420637}" srcOrd="1" destOrd="0" presId="urn:microsoft.com/office/officeart/2005/8/layout/hierarchy1"/>
    <dgm:cxn modelId="{0961A923-C938-491C-BE9B-F16353697C75}" type="presParOf" srcId="{B7ADDF34-181B-4AEE-98AD-A79875420637}" destId="{35455F3B-A106-4E84-8619-E9C669982BE8}" srcOrd="0" destOrd="0" presId="urn:microsoft.com/office/officeart/2005/8/layout/hierarchy1"/>
    <dgm:cxn modelId="{A942F524-2C76-48CA-A34C-09AA0F9A88FA}" type="presParOf" srcId="{35455F3B-A106-4E84-8619-E9C669982BE8}" destId="{76E2333B-69A2-4981-BE06-97F42F50D233}" srcOrd="0" destOrd="0" presId="urn:microsoft.com/office/officeart/2005/8/layout/hierarchy1"/>
    <dgm:cxn modelId="{EE29EE28-D44B-495F-BB4A-F393057123A3}" type="presParOf" srcId="{35455F3B-A106-4E84-8619-E9C669982BE8}" destId="{243DB4C3-3659-49C6-9465-CCFF8CB4420D}" srcOrd="1" destOrd="0" presId="urn:microsoft.com/office/officeart/2005/8/layout/hierarchy1"/>
    <dgm:cxn modelId="{0ECE7D30-A4A0-41B6-A1D1-8AB86B0C5FA9}" type="presParOf" srcId="{B7ADDF34-181B-4AEE-98AD-A79875420637}" destId="{7C236B1A-DEBA-40EB-9C5C-851106BAB314}" srcOrd="1" destOrd="0" presId="urn:microsoft.com/office/officeart/2005/8/layout/hierarchy1"/>
    <dgm:cxn modelId="{9DBF8E97-96F0-45A0-9C35-9F9EA1B63F29}" type="presParOf" srcId="{7C236B1A-DEBA-40EB-9C5C-851106BAB314}" destId="{6C615CA8-B0D9-499C-A81E-361F0FF6E208}" srcOrd="0" destOrd="0" presId="urn:microsoft.com/office/officeart/2005/8/layout/hierarchy1"/>
    <dgm:cxn modelId="{CDA7A296-6E7B-42AD-8FBF-12FED9BD4BB1}" type="presParOf" srcId="{7C236B1A-DEBA-40EB-9C5C-851106BAB314}" destId="{880EB292-9F94-4511-A027-C2E087E54F0A}" srcOrd="1" destOrd="0" presId="urn:microsoft.com/office/officeart/2005/8/layout/hierarchy1"/>
    <dgm:cxn modelId="{5E9296FC-F16E-4E5D-AC79-85D2C3AD103E}" type="presParOf" srcId="{880EB292-9F94-4511-A027-C2E087E54F0A}" destId="{802C770A-4C68-4378-BA17-83F060D97EED}" srcOrd="0" destOrd="0" presId="urn:microsoft.com/office/officeart/2005/8/layout/hierarchy1"/>
    <dgm:cxn modelId="{B26313FF-EA5D-457C-A93B-E9A34820751A}" type="presParOf" srcId="{802C770A-4C68-4378-BA17-83F060D97EED}" destId="{97C2B464-EDB7-47A5-9DC8-D53D7364BEAD}" srcOrd="0" destOrd="0" presId="urn:microsoft.com/office/officeart/2005/8/layout/hierarchy1"/>
    <dgm:cxn modelId="{CC62EC9A-4460-4119-9881-CB3A604B89F7}" type="presParOf" srcId="{802C770A-4C68-4378-BA17-83F060D97EED}" destId="{CE55622A-60A7-4692-9EC5-54882EE6B09A}" srcOrd="1" destOrd="0" presId="urn:microsoft.com/office/officeart/2005/8/layout/hierarchy1"/>
    <dgm:cxn modelId="{33F7BB88-BCEA-4F5A-A7AF-6CB320D43679}" type="presParOf" srcId="{880EB292-9F94-4511-A027-C2E087E54F0A}" destId="{518882A9-FFF2-4DD1-BFC2-55DAC353366A}"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615CA8-B0D9-499C-A81E-361F0FF6E208}">
      <dsp:nvSpPr>
        <dsp:cNvPr id="0" name=""/>
        <dsp:cNvSpPr/>
      </dsp:nvSpPr>
      <dsp:spPr>
        <a:xfrm>
          <a:off x="2780719" y="2262698"/>
          <a:ext cx="91440" cy="366106"/>
        </a:xfrm>
        <a:custGeom>
          <a:avLst/>
          <a:gdLst/>
          <a:ahLst/>
          <a:cxnLst/>
          <a:rect l="0" t="0" r="0" b="0"/>
          <a:pathLst>
            <a:path>
              <a:moveTo>
                <a:pt x="45720" y="0"/>
              </a:moveTo>
              <a:lnTo>
                <a:pt x="45720" y="366106"/>
              </a:lnTo>
            </a:path>
          </a:pathLst>
        </a:custGeom>
        <a:noFill/>
        <a:ln w="22225" cap="rnd"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67FD08F-6105-416D-BD4D-A0CE71C469AF}">
      <dsp:nvSpPr>
        <dsp:cNvPr id="0" name=""/>
        <dsp:cNvSpPr/>
      </dsp:nvSpPr>
      <dsp:spPr>
        <a:xfrm>
          <a:off x="2780719" y="1097242"/>
          <a:ext cx="91440" cy="366106"/>
        </a:xfrm>
        <a:custGeom>
          <a:avLst/>
          <a:gdLst/>
          <a:ahLst/>
          <a:cxnLst/>
          <a:rect l="0" t="0" r="0" b="0"/>
          <a:pathLst>
            <a:path>
              <a:moveTo>
                <a:pt x="45720" y="0"/>
              </a:moveTo>
              <a:lnTo>
                <a:pt x="45720" y="366106"/>
              </a:lnTo>
            </a:path>
          </a:pathLst>
        </a:custGeom>
        <a:noFill/>
        <a:ln w="2222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7790307-28F4-4525-9224-2B4415DAC462}">
      <dsp:nvSpPr>
        <dsp:cNvPr id="0" name=""/>
        <dsp:cNvSpPr/>
      </dsp:nvSpPr>
      <dsp:spPr>
        <a:xfrm>
          <a:off x="1485809" y="297891"/>
          <a:ext cx="2681260" cy="799350"/>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FD5F82-FE32-4CB8-A3D5-407B075641E9}">
      <dsp:nvSpPr>
        <dsp:cNvPr id="0" name=""/>
        <dsp:cNvSpPr/>
      </dsp:nvSpPr>
      <dsp:spPr>
        <a:xfrm>
          <a:off x="1625677" y="430767"/>
          <a:ext cx="2681260" cy="799350"/>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Shareholders</a:t>
          </a:r>
        </a:p>
      </dsp:txBody>
      <dsp:txXfrm>
        <a:off x="1649089" y="454179"/>
        <a:ext cx="2634436" cy="752526"/>
      </dsp:txXfrm>
    </dsp:sp>
    <dsp:sp modelId="{76E2333B-69A2-4981-BE06-97F42F50D233}">
      <dsp:nvSpPr>
        <dsp:cNvPr id="0" name=""/>
        <dsp:cNvSpPr/>
      </dsp:nvSpPr>
      <dsp:spPr>
        <a:xfrm>
          <a:off x="2197029" y="1463348"/>
          <a:ext cx="1258819" cy="799350"/>
        </a:xfrm>
        <a:prstGeom prst="roundRect">
          <a:avLst>
            <a:gd name="adj" fmla="val 10000"/>
          </a:avLst>
        </a:prstGeom>
        <a:solidFill>
          <a:schemeClr val="accent3">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3DB4C3-3659-49C6-9465-CCFF8CB4420D}">
      <dsp:nvSpPr>
        <dsp:cNvPr id="0" name=""/>
        <dsp:cNvSpPr/>
      </dsp:nvSpPr>
      <dsp:spPr>
        <a:xfrm>
          <a:off x="2336898" y="1596224"/>
          <a:ext cx="1258819" cy="799350"/>
        </a:xfrm>
        <a:prstGeom prst="roundRect">
          <a:avLst>
            <a:gd name="adj" fmla="val 10000"/>
          </a:avLst>
        </a:prstGeom>
        <a:solidFill>
          <a:schemeClr val="lt1">
            <a:alpha val="90000"/>
            <a:hueOff val="0"/>
            <a:satOff val="0"/>
            <a:lumOff val="0"/>
            <a:alphaOff val="0"/>
          </a:schemeClr>
        </a:solidFill>
        <a:ln w="2222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Board of Directors</a:t>
          </a:r>
        </a:p>
      </dsp:txBody>
      <dsp:txXfrm>
        <a:off x="2360310" y="1619636"/>
        <a:ext cx="1211995" cy="752526"/>
      </dsp:txXfrm>
    </dsp:sp>
    <dsp:sp modelId="{97C2B464-EDB7-47A5-9DC8-D53D7364BEAD}">
      <dsp:nvSpPr>
        <dsp:cNvPr id="0" name=""/>
        <dsp:cNvSpPr/>
      </dsp:nvSpPr>
      <dsp:spPr>
        <a:xfrm>
          <a:off x="559" y="2628805"/>
          <a:ext cx="5651759" cy="799350"/>
        </a:xfrm>
        <a:prstGeom prst="roundRect">
          <a:avLst>
            <a:gd name="adj" fmla="val 10000"/>
          </a:avLst>
        </a:prstGeom>
        <a:solidFill>
          <a:schemeClr val="accent4">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55622A-60A7-4692-9EC5-54882EE6B09A}">
      <dsp:nvSpPr>
        <dsp:cNvPr id="0" name=""/>
        <dsp:cNvSpPr/>
      </dsp:nvSpPr>
      <dsp:spPr>
        <a:xfrm>
          <a:off x="140428" y="2761680"/>
          <a:ext cx="5651759" cy="799350"/>
        </a:xfrm>
        <a:prstGeom prst="roundRect">
          <a:avLst>
            <a:gd name="adj" fmla="val 10000"/>
          </a:avLst>
        </a:prstGeom>
        <a:solidFill>
          <a:schemeClr val="lt1">
            <a:alpha val="90000"/>
            <a:hueOff val="0"/>
            <a:satOff val="0"/>
            <a:lumOff val="0"/>
            <a:alphaOff val="0"/>
          </a:schemeClr>
        </a:solidFill>
        <a:ln w="2222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Managers &amp; Employees</a:t>
          </a:r>
        </a:p>
      </dsp:txBody>
      <dsp:txXfrm>
        <a:off x="163840" y="2785092"/>
        <a:ext cx="5604935" cy="7525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615CA8-B0D9-499C-A81E-361F0FF6E208}">
      <dsp:nvSpPr>
        <dsp:cNvPr id="0" name=""/>
        <dsp:cNvSpPr/>
      </dsp:nvSpPr>
      <dsp:spPr>
        <a:xfrm>
          <a:off x="2780719" y="2262698"/>
          <a:ext cx="91440" cy="366106"/>
        </a:xfrm>
        <a:custGeom>
          <a:avLst/>
          <a:gdLst/>
          <a:ahLst/>
          <a:cxnLst/>
          <a:rect l="0" t="0" r="0" b="0"/>
          <a:pathLst>
            <a:path>
              <a:moveTo>
                <a:pt x="45720" y="0"/>
              </a:moveTo>
              <a:lnTo>
                <a:pt x="45720" y="366106"/>
              </a:lnTo>
            </a:path>
          </a:pathLst>
        </a:custGeom>
        <a:noFill/>
        <a:ln w="22225" cap="rnd"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67FD08F-6105-416D-BD4D-A0CE71C469AF}">
      <dsp:nvSpPr>
        <dsp:cNvPr id="0" name=""/>
        <dsp:cNvSpPr/>
      </dsp:nvSpPr>
      <dsp:spPr>
        <a:xfrm>
          <a:off x="2780719" y="1097242"/>
          <a:ext cx="91440" cy="366106"/>
        </a:xfrm>
        <a:custGeom>
          <a:avLst/>
          <a:gdLst/>
          <a:ahLst/>
          <a:cxnLst/>
          <a:rect l="0" t="0" r="0" b="0"/>
          <a:pathLst>
            <a:path>
              <a:moveTo>
                <a:pt x="45720" y="0"/>
              </a:moveTo>
              <a:lnTo>
                <a:pt x="45720" y="366106"/>
              </a:lnTo>
            </a:path>
          </a:pathLst>
        </a:custGeom>
        <a:noFill/>
        <a:ln w="2222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7790307-28F4-4525-9224-2B4415DAC462}">
      <dsp:nvSpPr>
        <dsp:cNvPr id="0" name=""/>
        <dsp:cNvSpPr/>
      </dsp:nvSpPr>
      <dsp:spPr>
        <a:xfrm>
          <a:off x="1485809" y="297891"/>
          <a:ext cx="2681260" cy="799350"/>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FD5F82-FE32-4CB8-A3D5-407B075641E9}">
      <dsp:nvSpPr>
        <dsp:cNvPr id="0" name=""/>
        <dsp:cNvSpPr/>
      </dsp:nvSpPr>
      <dsp:spPr>
        <a:xfrm>
          <a:off x="1625677" y="430767"/>
          <a:ext cx="2681260" cy="799350"/>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Shareholders</a:t>
          </a:r>
        </a:p>
      </dsp:txBody>
      <dsp:txXfrm>
        <a:off x="1649089" y="454179"/>
        <a:ext cx="2634436" cy="752526"/>
      </dsp:txXfrm>
    </dsp:sp>
    <dsp:sp modelId="{76E2333B-69A2-4981-BE06-97F42F50D233}">
      <dsp:nvSpPr>
        <dsp:cNvPr id="0" name=""/>
        <dsp:cNvSpPr/>
      </dsp:nvSpPr>
      <dsp:spPr>
        <a:xfrm>
          <a:off x="2197029" y="1463348"/>
          <a:ext cx="1258819" cy="799350"/>
        </a:xfrm>
        <a:prstGeom prst="roundRect">
          <a:avLst>
            <a:gd name="adj" fmla="val 10000"/>
          </a:avLst>
        </a:prstGeom>
        <a:solidFill>
          <a:schemeClr val="accent3">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3DB4C3-3659-49C6-9465-CCFF8CB4420D}">
      <dsp:nvSpPr>
        <dsp:cNvPr id="0" name=""/>
        <dsp:cNvSpPr/>
      </dsp:nvSpPr>
      <dsp:spPr>
        <a:xfrm>
          <a:off x="2336898" y="1596224"/>
          <a:ext cx="1258819" cy="799350"/>
        </a:xfrm>
        <a:prstGeom prst="roundRect">
          <a:avLst>
            <a:gd name="adj" fmla="val 10000"/>
          </a:avLst>
        </a:prstGeom>
        <a:solidFill>
          <a:schemeClr val="lt1">
            <a:alpha val="90000"/>
            <a:hueOff val="0"/>
            <a:satOff val="0"/>
            <a:lumOff val="0"/>
            <a:alphaOff val="0"/>
          </a:schemeClr>
        </a:solidFill>
        <a:ln w="2222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Board of Directors</a:t>
          </a:r>
        </a:p>
      </dsp:txBody>
      <dsp:txXfrm>
        <a:off x="2360310" y="1619636"/>
        <a:ext cx="1211995" cy="752526"/>
      </dsp:txXfrm>
    </dsp:sp>
    <dsp:sp modelId="{97C2B464-EDB7-47A5-9DC8-D53D7364BEAD}">
      <dsp:nvSpPr>
        <dsp:cNvPr id="0" name=""/>
        <dsp:cNvSpPr/>
      </dsp:nvSpPr>
      <dsp:spPr>
        <a:xfrm>
          <a:off x="559" y="2628805"/>
          <a:ext cx="5651759" cy="799350"/>
        </a:xfrm>
        <a:prstGeom prst="roundRect">
          <a:avLst>
            <a:gd name="adj" fmla="val 10000"/>
          </a:avLst>
        </a:prstGeom>
        <a:solidFill>
          <a:schemeClr val="accent4">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55622A-60A7-4692-9EC5-54882EE6B09A}">
      <dsp:nvSpPr>
        <dsp:cNvPr id="0" name=""/>
        <dsp:cNvSpPr/>
      </dsp:nvSpPr>
      <dsp:spPr>
        <a:xfrm>
          <a:off x="140428" y="2761680"/>
          <a:ext cx="5651759" cy="799350"/>
        </a:xfrm>
        <a:prstGeom prst="roundRect">
          <a:avLst>
            <a:gd name="adj" fmla="val 10000"/>
          </a:avLst>
        </a:prstGeom>
        <a:solidFill>
          <a:schemeClr val="lt1">
            <a:alpha val="90000"/>
            <a:hueOff val="0"/>
            <a:satOff val="0"/>
            <a:lumOff val="0"/>
            <a:alphaOff val="0"/>
          </a:schemeClr>
        </a:solidFill>
        <a:ln w="2222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Managers &amp; Employees</a:t>
          </a:r>
        </a:p>
      </dsp:txBody>
      <dsp:txXfrm>
        <a:off x="163840" y="2785092"/>
        <a:ext cx="5604935" cy="75252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2/3/2026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30792233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3079223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32228050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1381903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21072879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30792233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30792233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3233613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11669032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3754631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5183108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29749738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23159788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10816139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10758901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41377495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28034343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13818340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20845925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1868310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31792811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11111683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4932422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Screening inefficiency (adverse selection): “efficiency at the top”</a:t>
            </a:r>
          </a:p>
          <a:p>
            <a:endParaRPr lang="en-US" dirty="0"/>
          </a:p>
          <a:p>
            <a:r>
              <a:rPr lang="en-US" dirty="0"/>
              <a:t>* **Idea:** Firm can’t observe “type” (e.g., CEO ability), so it offers a **MENU of contracts** to make types self-select.</a:t>
            </a:r>
          </a:p>
          <a:p>
            <a:r>
              <a:rPr lang="en-US" dirty="0"/>
              <a:t>* **Benchmark (full info):** Give each type its efficient deal.</a:t>
            </a:r>
          </a:p>
          <a:p>
            <a:r>
              <a:rPr lang="en-US" dirty="0"/>
              <a:t>* **With hidden type:** To make separation work, the firm must leave the **top type an INFORMATION RENT** and usually **distort the lower-type contract downward** (make it less attractive / lower responsibility / lower power) so the **low type doesn’t want to pretend to be high type**.</a:t>
            </a:r>
          </a:p>
          <a:p>
            <a:r>
              <a:rPr lang="en-US" dirty="0"/>
              <a:t>  → **Efficiency at the top; inefficiency in the lower contract(s)**. </a:t>
            </a:r>
          </a:p>
          <a:p>
            <a:r>
              <a:rPr lang="en-US" dirty="0"/>
              <a:t>* **CEO framing:** “We slightly ‘damage’ the safe/low-responsibility track so it’s not too good; otherwise weaker candidates would claim the high-type package. The cost is under-utilizing the lower type; the benefit is truth-telling.”</a:t>
            </a:r>
          </a:p>
          <a:p>
            <a:endParaRPr lang="en-US" dirty="0"/>
          </a:p>
          <a:p>
            <a:r>
              <a:rPr lang="en-US" dirty="0"/>
              <a:t>---</a:t>
            </a:r>
          </a:p>
          <a:p>
            <a:endParaRPr lang="en-US" dirty="0"/>
          </a:p>
          <a:p>
            <a:r>
              <a:rPr lang="en-US" dirty="0"/>
              <a:t>## </a:t>
            </a:r>
            <a:r>
              <a:rPr lang="en-US" dirty="0" err="1"/>
              <a:t>Signalling</a:t>
            </a:r>
            <a:r>
              <a:rPr lang="en-US" dirty="0"/>
              <a:t>/adverse selection in financing (Myers–Majluf): equity vs debt</a:t>
            </a:r>
          </a:p>
          <a:p>
            <a:endParaRPr lang="en-US" dirty="0"/>
          </a:p>
          <a:p>
            <a:r>
              <a:rPr lang="en-US" dirty="0"/>
              <a:t>* **Setup:** CEO/management knows more about firm value/project quality than investors. </a:t>
            </a:r>
          </a:p>
          <a:p>
            <a:r>
              <a:rPr lang="en-US" dirty="0"/>
              <a:t>* **Equity issue logic:** If the firm **issues equity**, investors worry it’s because the stock is **overvalued** (or prospects are weaker). So they **mark down the price**. Good firms hate issuing equity at that discounted price because it **dilutes existing shareholders**. * **Key inefficiency:** Some **undervalued good firms may PASS on positive-NPV projects** rather than raise equity on bad terms (classic **underinvestment** result). </a:t>
            </a:r>
          </a:p>
          <a:p>
            <a:r>
              <a:rPr lang="en-US" dirty="0"/>
              <a:t>* **Debt contrast:** Relative to equity, debt (especially safer debt) is typically **less sensitive to this adverse-selection discount**, so firms try to avoid equity if they can (use internal funds / safer borrowing first). </a:t>
            </a:r>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22408512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30678523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27084239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32747328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29305084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9402696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143807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3163870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25475569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40</a:t>
            </a:fld>
            <a:endParaRPr lang="en-US" dirty="0"/>
          </a:p>
        </p:txBody>
      </p:sp>
    </p:spTree>
    <p:extLst>
      <p:ext uri="{BB962C8B-B14F-4D97-AF65-F5344CB8AC3E}">
        <p14:creationId xmlns:p14="http://schemas.microsoft.com/office/powerpoint/2010/main" val="27867723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Chandler </a:t>
            </a:r>
            <a:r>
              <a:rPr lang="en-US"/>
              <a:t>v Webster</a:t>
            </a: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41</a:t>
            </a:fld>
            <a:endParaRPr lang="en-US" dirty="0"/>
          </a:p>
        </p:txBody>
      </p:sp>
    </p:spTree>
    <p:extLst>
      <p:ext uri="{BB962C8B-B14F-4D97-AF65-F5344CB8AC3E}">
        <p14:creationId xmlns:p14="http://schemas.microsoft.com/office/powerpoint/2010/main" val="405021463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42</a:t>
            </a:fld>
            <a:endParaRPr lang="en-US" dirty="0"/>
          </a:p>
        </p:txBody>
      </p:sp>
    </p:spTree>
    <p:extLst>
      <p:ext uri="{BB962C8B-B14F-4D97-AF65-F5344CB8AC3E}">
        <p14:creationId xmlns:p14="http://schemas.microsoft.com/office/powerpoint/2010/main" val="27867723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44</a:t>
            </a:fld>
            <a:endParaRPr lang="en-US" dirty="0"/>
          </a:p>
        </p:txBody>
      </p:sp>
    </p:spTree>
    <p:extLst>
      <p:ext uri="{BB962C8B-B14F-4D97-AF65-F5344CB8AC3E}">
        <p14:creationId xmlns:p14="http://schemas.microsoft.com/office/powerpoint/2010/main" val="17334518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45</a:t>
            </a:fld>
            <a:endParaRPr lang="en-US" dirty="0"/>
          </a:p>
        </p:txBody>
      </p:sp>
    </p:spTree>
    <p:extLst>
      <p:ext uri="{BB962C8B-B14F-4D97-AF65-F5344CB8AC3E}">
        <p14:creationId xmlns:p14="http://schemas.microsoft.com/office/powerpoint/2010/main" val="1733451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46</a:t>
            </a:fld>
            <a:endParaRPr lang="en-US" dirty="0"/>
          </a:p>
        </p:txBody>
      </p:sp>
    </p:spTree>
    <p:extLst>
      <p:ext uri="{BB962C8B-B14F-4D97-AF65-F5344CB8AC3E}">
        <p14:creationId xmlns:p14="http://schemas.microsoft.com/office/powerpoint/2010/main" val="278677231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47</a:t>
            </a:fld>
            <a:endParaRPr lang="en-US" dirty="0"/>
          </a:p>
        </p:txBody>
      </p:sp>
    </p:spTree>
    <p:extLst>
      <p:ext uri="{BB962C8B-B14F-4D97-AF65-F5344CB8AC3E}">
        <p14:creationId xmlns:p14="http://schemas.microsoft.com/office/powerpoint/2010/main" val="28983389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48</a:t>
            </a:fld>
            <a:endParaRPr lang="en-US" dirty="0"/>
          </a:p>
        </p:txBody>
      </p:sp>
    </p:spTree>
    <p:extLst>
      <p:ext uri="{BB962C8B-B14F-4D97-AF65-F5344CB8AC3E}">
        <p14:creationId xmlns:p14="http://schemas.microsoft.com/office/powerpoint/2010/main" val="206244599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49</a:t>
            </a:fld>
            <a:endParaRPr lang="en-US" dirty="0"/>
          </a:p>
        </p:txBody>
      </p:sp>
    </p:spTree>
    <p:extLst>
      <p:ext uri="{BB962C8B-B14F-4D97-AF65-F5344CB8AC3E}">
        <p14:creationId xmlns:p14="http://schemas.microsoft.com/office/powerpoint/2010/main" val="17336434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50</a:t>
            </a:fld>
            <a:endParaRPr lang="en-US" dirty="0"/>
          </a:p>
        </p:txBody>
      </p:sp>
    </p:spTree>
    <p:extLst>
      <p:ext uri="{BB962C8B-B14F-4D97-AF65-F5344CB8AC3E}">
        <p14:creationId xmlns:p14="http://schemas.microsoft.com/office/powerpoint/2010/main" val="1294270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96302220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51</a:t>
            </a:fld>
            <a:endParaRPr lang="en-US" dirty="0"/>
          </a:p>
        </p:txBody>
      </p:sp>
    </p:spTree>
    <p:extLst>
      <p:ext uri="{BB962C8B-B14F-4D97-AF65-F5344CB8AC3E}">
        <p14:creationId xmlns:p14="http://schemas.microsoft.com/office/powerpoint/2010/main" val="27867723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52</a:t>
            </a:fld>
            <a:endParaRPr lang="en-US" dirty="0"/>
          </a:p>
        </p:txBody>
      </p:sp>
    </p:spTree>
    <p:extLst>
      <p:ext uri="{BB962C8B-B14F-4D97-AF65-F5344CB8AC3E}">
        <p14:creationId xmlns:p14="http://schemas.microsoft.com/office/powerpoint/2010/main" val="27761726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53</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36199701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1745408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528991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C9AB8A9-18BE-4EDF-90DD-E48A588FE9E1}" type="datetime1">
              <a:rPr lang="en-US" smtClean="0"/>
              <a:t>2/3/2026</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74662F02-AFBF-41E7-AC4B-D00C212D7A74}" type="datetime1">
              <a:rPr lang="en-US" smtClean="0"/>
              <a:t>2/3/2026</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2/3/2026</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2/3/2026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2/3/2026</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2/3/2026</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0" y="10"/>
            <a:ext cx="12191980" cy="6857990"/>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0" y="2142067"/>
            <a:ext cx="3412067" cy="2971801"/>
          </a:xfrm>
        </p:spPr>
        <p:txBody>
          <a:bodyPr>
            <a:normAutofit fontScale="90000"/>
          </a:bodyPr>
          <a:lstStyle/>
          <a:p>
            <a:pPr>
              <a:lnSpc>
                <a:spcPct val="90000"/>
              </a:lnSpc>
            </a:pPr>
            <a:r>
              <a:rPr lang="en-US" sz="2800" dirty="0">
                <a:solidFill>
                  <a:srgbClr val="FFFFFF"/>
                </a:solidFill>
              </a:rPr>
              <a:t>Corporate law and economics (LL4489V/5489V/6489V)</a:t>
            </a:r>
            <a:br>
              <a:rPr lang="en-US" sz="2800" dirty="0">
                <a:solidFill>
                  <a:srgbClr val="FFFFFF"/>
                </a:solidFill>
              </a:rPr>
            </a:br>
            <a:r>
              <a:rPr lang="en-US" sz="2800" dirty="0">
                <a:solidFill>
                  <a:srgbClr val="FFFFFF"/>
                </a:solidFill>
              </a:rPr>
              <a:t>3. CONTRACTARIAN VS PROPRIETARY APPROACHES</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0" y="5145513"/>
            <a:ext cx="3412067" cy="738820"/>
          </a:xfrm>
        </p:spPr>
        <p:txBody>
          <a:bodyPr>
            <a:normAutofit/>
          </a:bodyPr>
          <a:lstStyle/>
          <a:p>
            <a:pPr>
              <a:lnSpc>
                <a:spcPct val="90000"/>
              </a:lnSpc>
            </a:pPr>
            <a:r>
              <a:rPr lang="en-US" sz="1000">
                <a:solidFill>
                  <a:srgbClr val="FFFFFF"/>
                </a:solidFill>
              </a:rPr>
              <a:t>LL4489V</a:t>
            </a:r>
            <a:endParaRPr lang="en-US" sz="1000" dirty="0">
              <a:solidFill>
                <a:srgbClr val="EBEBEB"/>
              </a:solidFill>
            </a:endParaRP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t>Motivation</a:t>
            </a:r>
          </a:p>
        </p:txBody>
      </p:sp>
      <p:sp>
        <p:nvSpPr>
          <p:cNvPr id="15" name="Rectangle 14">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03206201-554E-4D99-8591-C6C6DD2BEFE0}"/>
              </a:ext>
            </a:extLst>
          </p:cNvPr>
          <p:cNvPicPr>
            <a:picLocks noChangeAspect="1"/>
          </p:cNvPicPr>
          <p:nvPr/>
        </p:nvPicPr>
        <p:blipFill rotWithShape="1">
          <a:blip r:embed="rId3">
            <a:extLst>
              <a:ext uri="{28A0092B-C50C-407E-A947-70E740481C1C}">
                <a14:useLocalDpi xmlns:a14="http://schemas.microsoft.com/office/drawing/2010/main" val="0"/>
              </a:ext>
            </a:extLst>
          </a:blip>
          <a:srcRect l="11677" r="25429" b="2"/>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35805" y="2180496"/>
            <a:ext cx="5275001" cy="4045683"/>
          </a:xfrm>
        </p:spPr>
        <p:txBody>
          <a:bodyPr>
            <a:normAutofit/>
          </a:bodyPr>
          <a:lstStyle/>
          <a:p>
            <a:pPr>
              <a:lnSpc>
                <a:spcPct val="90000"/>
              </a:lnSpc>
            </a:pPr>
            <a:endParaRPr lang="en-US" dirty="0"/>
          </a:p>
          <a:p>
            <a:pPr>
              <a:lnSpc>
                <a:spcPct val="90000"/>
              </a:lnSpc>
            </a:pPr>
            <a:r>
              <a:rPr lang="en-US" dirty="0"/>
              <a:t>Given the vast number of individuals involved in large-scale businesses, there's a necessity for “something beyond” just having contract law. Why?</a:t>
            </a:r>
          </a:p>
          <a:p>
            <a:pPr>
              <a:lnSpc>
                <a:spcPct val="90000"/>
              </a:lnSpc>
            </a:pPr>
            <a:r>
              <a:rPr lang="en-US" dirty="0"/>
              <a:t>I will break the key rationale down into two simple but fundamental reasons:</a:t>
            </a:r>
          </a:p>
          <a:p>
            <a:pPr marL="342900" indent="-342900">
              <a:lnSpc>
                <a:spcPct val="90000"/>
              </a:lnSpc>
              <a:buFont typeface="+mj-lt"/>
              <a:buAutoNum type="arabicPeriod"/>
            </a:pPr>
            <a:r>
              <a:rPr lang="en-US" dirty="0"/>
              <a:t>Corporate Law regulates a “</a:t>
            </a:r>
            <a:r>
              <a:rPr lang="en-US" b="1" i="1" u="sng" dirty="0"/>
              <a:t>very special type of contract</a:t>
            </a:r>
            <a:r>
              <a:rPr lang="en-US" dirty="0"/>
              <a:t>” (Contractarian Approach).</a:t>
            </a:r>
          </a:p>
          <a:p>
            <a:pPr marL="342900" indent="-342900">
              <a:lnSpc>
                <a:spcPct val="90000"/>
              </a:lnSpc>
              <a:buFont typeface="+mj-lt"/>
              <a:buAutoNum type="arabicPeriod"/>
            </a:pPr>
            <a:r>
              <a:rPr lang="en-US" dirty="0"/>
              <a:t>Corporate Law regulates “</a:t>
            </a:r>
            <a:r>
              <a:rPr lang="en-US" b="1" i="1" u="sng" dirty="0"/>
              <a:t>conflicting contracts</a:t>
            </a:r>
            <a:r>
              <a:rPr lang="en-US" dirty="0"/>
              <a:t>” (Proprietary Approach). </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10</a:t>
            </a:fld>
            <a:endParaRPr lang="en-US" dirty="0"/>
          </a:p>
        </p:txBody>
      </p:sp>
    </p:spTree>
    <p:extLst>
      <p:ext uri="{BB962C8B-B14F-4D97-AF65-F5344CB8AC3E}">
        <p14:creationId xmlns:p14="http://schemas.microsoft.com/office/powerpoint/2010/main" val="2214876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The contractarian approach to corporate law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385256" y="1871133"/>
            <a:ext cx="7421012" cy="4757107"/>
          </a:xfrm>
        </p:spPr>
        <p:txBody>
          <a:bodyPr>
            <a:normAutofit/>
          </a:bodyPr>
          <a:lstStyle/>
          <a:p>
            <a:pPr>
              <a:lnSpc>
                <a:spcPct val="90000"/>
              </a:lnSpc>
            </a:pPr>
            <a:r>
              <a:rPr lang="en-US" sz="1600" dirty="0"/>
              <a:t>Before we discuss why the corporate contract is so “special” that it requires a separate branch of law (that is distinct from contract law), let us examine how contemporary corporations are organized.</a:t>
            </a:r>
          </a:p>
          <a:p>
            <a:r>
              <a:rPr lang="en-US" sz="1600" dirty="0"/>
              <a:t>One of the central features of companies around the world is the widespread adoption of </a:t>
            </a:r>
            <a:r>
              <a:rPr lang="en-US" sz="1600" i="1" dirty="0"/>
              <a:t>delegated management with a board structure</a:t>
            </a:r>
            <a:r>
              <a:rPr lang="en-US" sz="1600" dirty="0"/>
              <a:t> (</a:t>
            </a:r>
            <a:r>
              <a:rPr lang="en-US" sz="1600" dirty="0" err="1"/>
              <a:t>Kraakman</a:t>
            </a:r>
            <a:r>
              <a:rPr lang="en-US" sz="1600" dirty="0"/>
              <a:t> et.al, 2017)</a:t>
            </a:r>
          </a:p>
          <a:p>
            <a:pPr lvl="1"/>
            <a:r>
              <a:rPr lang="en-US" dirty="0"/>
              <a:t>All but the most fundamental [business] decisions are generally delegated to a board of directors that has four basic features:</a:t>
            </a:r>
            <a:endParaRPr lang="en-US" i="1" dirty="0"/>
          </a:p>
          <a:p>
            <a:pPr marL="666900" lvl="1" indent="-342900">
              <a:buFont typeface="+mj-lt"/>
              <a:buAutoNum type="arabicPeriod"/>
            </a:pPr>
            <a:r>
              <a:rPr lang="en-US" dirty="0"/>
              <a:t>Formal separation between board and employees</a:t>
            </a:r>
          </a:p>
          <a:p>
            <a:pPr marL="666900" lvl="1" indent="-342900">
              <a:buFont typeface="+mj-lt"/>
              <a:buAutoNum type="arabicPeriod"/>
            </a:pPr>
            <a:r>
              <a:rPr lang="en-US" dirty="0"/>
              <a:t>Board is elected by the firm’s shareholders</a:t>
            </a:r>
          </a:p>
          <a:p>
            <a:pPr marL="666900" lvl="1" indent="-342900">
              <a:buFont typeface="+mj-lt"/>
              <a:buAutoNum type="arabicPeriod"/>
            </a:pPr>
            <a:r>
              <a:rPr lang="en-US" dirty="0"/>
              <a:t>Board formally distinct from firm’s shareholders</a:t>
            </a:r>
          </a:p>
          <a:p>
            <a:pPr marL="666900" lvl="1" indent="-342900">
              <a:buFont typeface="+mj-lt"/>
              <a:buAutoNum type="arabicPeriod"/>
            </a:pPr>
            <a:r>
              <a:rPr lang="en-US" dirty="0"/>
              <a:t>Board has multiple members</a:t>
            </a:r>
          </a:p>
          <a:p>
            <a:r>
              <a:rPr lang="en-US" sz="1600" dirty="0"/>
              <a:t>Assume the company’s separate legal personality for now (TBD in detail in the next set of slides).</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a:xfrm>
            <a:off x="7264399" y="5956137"/>
            <a:ext cx="544875" cy="365125"/>
          </a:xfrm>
        </p:spPr>
        <p:txBody>
          <a:bodyPr>
            <a:normAutofit/>
          </a:bodyPr>
          <a:lstStyle/>
          <a:p>
            <a:pPr>
              <a:spcAft>
                <a:spcPts val="600"/>
              </a:spcAft>
            </a:pPr>
            <a:fld id="{7128DA7F-F6FE-453F-B8BB-1900E7257DA6}" type="slidenum">
              <a:rPr lang="en-US" smtClean="0"/>
              <a:pPr>
                <a:spcAft>
                  <a:spcPts val="600"/>
                </a:spcAft>
              </a:pPr>
              <a:t>11</a:t>
            </a:fld>
            <a:endParaRPr lang="en-US" dirty="0"/>
          </a:p>
        </p:txBody>
      </p:sp>
      <p:pic>
        <p:nvPicPr>
          <p:cNvPr id="6" name="Picture 5" descr="A person in a suit&#10;&#10;Description automatically generated with medium confidence">
            <a:extLst>
              <a:ext uri="{FF2B5EF4-FFF2-40B4-BE49-F238E27FC236}">
                <a16:creationId xmlns:a16="http://schemas.microsoft.com/office/drawing/2014/main" id="{F9078844-FA4C-4F5C-B1AE-3CFB28853E39}"/>
              </a:ext>
            </a:extLst>
          </p:cNvPr>
          <p:cNvPicPr>
            <a:picLocks noChangeAspect="1"/>
          </p:cNvPicPr>
          <p:nvPr/>
        </p:nvPicPr>
        <p:blipFill rotWithShape="1">
          <a:blip r:embed="rId3">
            <a:extLst>
              <a:ext uri="{28A0092B-C50C-407E-A947-70E740481C1C}">
                <a14:useLocalDpi xmlns:a14="http://schemas.microsoft.com/office/drawing/2010/main" val="0"/>
              </a:ext>
            </a:extLst>
          </a:blip>
          <a:srcRect r="-1" b="7052"/>
          <a:stretch/>
        </p:blipFill>
        <p:spPr>
          <a:xfrm>
            <a:off x="8051799" y="1871133"/>
            <a:ext cx="3683001" cy="4504267"/>
          </a:xfrm>
          <a:prstGeom prst="rect">
            <a:avLst/>
          </a:prstGeom>
        </p:spPr>
      </p:pic>
    </p:spTree>
    <p:extLst>
      <p:ext uri="{BB962C8B-B14F-4D97-AF65-F5344CB8AC3E}">
        <p14:creationId xmlns:p14="http://schemas.microsoft.com/office/powerpoint/2010/main" val="37019735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1BA23-9859-46EF-9607-299A9B7A9A1D}"/>
              </a:ext>
            </a:extLst>
          </p:cNvPr>
          <p:cNvSpPr>
            <a:spLocks noGrp="1"/>
          </p:cNvSpPr>
          <p:nvPr>
            <p:ph type="title"/>
          </p:nvPr>
        </p:nvSpPr>
        <p:spPr/>
        <p:txBody>
          <a:bodyPr/>
          <a:lstStyle/>
          <a:p>
            <a:r>
              <a:rPr lang="en-US" dirty="0">
                <a:solidFill>
                  <a:srgbClr val="FFFFFF"/>
                </a:solidFill>
              </a:rPr>
              <a:t>The contractarian approach to corporate law</a:t>
            </a:r>
            <a:endParaRPr lang="en-US" dirty="0"/>
          </a:p>
        </p:txBody>
      </p:sp>
      <p:graphicFrame>
        <p:nvGraphicFramePr>
          <p:cNvPr id="5" name="Content Placeholder 4">
            <a:extLst>
              <a:ext uri="{FF2B5EF4-FFF2-40B4-BE49-F238E27FC236}">
                <a16:creationId xmlns:a16="http://schemas.microsoft.com/office/drawing/2014/main" id="{84F1CC4A-6AF7-4366-8EEA-FD8831455519}"/>
              </a:ext>
            </a:extLst>
          </p:cNvPr>
          <p:cNvGraphicFramePr>
            <a:graphicFrameLocks noGrp="1"/>
          </p:cNvGraphicFramePr>
          <p:nvPr>
            <p:ph idx="1"/>
            <p:extLst>
              <p:ext uri="{D42A27DB-BD31-4B8C-83A1-F6EECF244321}">
                <p14:modId xmlns:p14="http://schemas.microsoft.com/office/powerpoint/2010/main" val="1129419372"/>
              </p:ext>
            </p:extLst>
          </p:nvPr>
        </p:nvGraphicFramePr>
        <p:xfrm>
          <a:off x="6145511" y="2005182"/>
          <a:ext cx="5792747" cy="38589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C234772F-4A1A-45D8-9766-5198FF239C67}"/>
              </a:ext>
            </a:extLst>
          </p:cNvPr>
          <p:cNvSpPr>
            <a:spLocks noGrp="1"/>
          </p:cNvSpPr>
          <p:nvPr>
            <p:ph type="sldNum" sz="quarter" idx="12"/>
          </p:nvPr>
        </p:nvSpPr>
        <p:spPr/>
        <p:txBody>
          <a:bodyPr/>
          <a:lstStyle/>
          <a:p>
            <a:fld id="{7128DA7F-F6FE-453F-B8BB-1900E7257DA6}" type="slidenum">
              <a:rPr lang="en-US" smtClean="0"/>
              <a:t>12</a:t>
            </a:fld>
            <a:endParaRPr lang="en-US" dirty="0"/>
          </a:p>
        </p:txBody>
      </p:sp>
      <p:sp>
        <p:nvSpPr>
          <p:cNvPr id="7" name="Content Placeholder 2">
            <a:extLst>
              <a:ext uri="{FF2B5EF4-FFF2-40B4-BE49-F238E27FC236}">
                <a16:creationId xmlns:a16="http://schemas.microsoft.com/office/drawing/2014/main" id="{F5C69D95-7EB6-473B-B10D-732C35C73CCD}"/>
              </a:ext>
            </a:extLst>
          </p:cNvPr>
          <p:cNvSpPr txBox="1">
            <a:spLocks/>
          </p:cNvSpPr>
          <p:nvPr/>
        </p:nvSpPr>
        <p:spPr>
          <a:xfrm>
            <a:off x="581193" y="2431145"/>
            <a:ext cx="5452920" cy="3678303"/>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1600" dirty="0"/>
              <a:t>In larger (public) companies, the shareholders, board of directors and the managers of the company are usually distinct groups of persons.</a:t>
            </a:r>
          </a:p>
          <a:p>
            <a:r>
              <a:rPr lang="en-US" sz="1600" dirty="0"/>
              <a:t>Shareholders provide pecuniary </a:t>
            </a:r>
            <a:r>
              <a:rPr lang="en-US" sz="1600" i="1" dirty="0"/>
              <a:t>capital</a:t>
            </a:r>
            <a:r>
              <a:rPr lang="en-US" sz="1600" dirty="0"/>
              <a:t> for the organization’s use. These funds are used to purchase assets that are then used for business (e.g. machinery for production of goods).</a:t>
            </a:r>
          </a:p>
          <a:p>
            <a:r>
              <a:rPr lang="en-US" sz="1600" dirty="0"/>
              <a:t>The board of directors are persons elected by the shareholders to run the business of the company. </a:t>
            </a:r>
          </a:p>
          <a:p>
            <a:pPr lvl="1"/>
            <a:r>
              <a:rPr lang="en-US" sz="1400" dirty="0"/>
              <a:t>In smaller companies, shareholders tend to retain significant control rights.</a:t>
            </a:r>
          </a:p>
          <a:p>
            <a:r>
              <a:rPr lang="en-US" sz="1600" dirty="0"/>
              <a:t>The board of directors can then delegate some (but not all) decision-making authority to the managers and employees of the company.</a:t>
            </a:r>
          </a:p>
          <a:p>
            <a:r>
              <a:rPr lang="en-US" sz="1600" dirty="0"/>
              <a:t>This is known as </a:t>
            </a:r>
            <a:r>
              <a:rPr lang="en-US" sz="1600" b="1" i="1" dirty="0"/>
              <a:t>the separation of ownership and control </a:t>
            </a:r>
            <a:r>
              <a:rPr lang="en-US" sz="1600" dirty="0"/>
              <a:t>(</a:t>
            </a:r>
            <a:r>
              <a:rPr lang="en-US" sz="1600" dirty="0" err="1"/>
              <a:t>Berle</a:t>
            </a:r>
            <a:r>
              <a:rPr lang="en-US" sz="1600" dirty="0"/>
              <a:t> and Means, 1932).</a:t>
            </a:r>
          </a:p>
        </p:txBody>
      </p:sp>
    </p:spTree>
    <p:extLst>
      <p:ext uri="{BB962C8B-B14F-4D97-AF65-F5344CB8AC3E}">
        <p14:creationId xmlns:p14="http://schemas.microsoft.com/office/powerpoint/2010/main" val="29378542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1BA23-9859-46EF-9607-299A9B7A9A1D}"/>
              </a:ext>
            </a:extLst>
          </p:cNvPr>
          <p:cNvSpPr>
            <a:spLocks noGrp="1"/>
          </p:cNvSpPr>
          <p:nvPr>
            <p:ph type="title"/>
          </p:nvPr>
        </p:nvSpPr>
        <p:spPr/>
        <p:txBody>
          <a:bodyPr/>
          <a:lstStyle/>
          <a:p>
            <a:r>
              <a:rPr lang="en-US" dirty="0">
                <a:solidFill>
                  <a:srgbClr val="FFFFFF"/>
                </a:solidFill>
              </a:rPr>
              <a:t>The contractarian approach to corporate law</a:t>
            </a:r>
            <a:endParaRPr lang="en-US" dirty="0"/>
          </a:p>
        </p:txBody>
      </p:sp>
      <p:graphicFrame>
        <p:nvGraphicFramePr>
          <p:cNvPr id="5" name="Content Placeholder 4">
            <a:extLst>
              <a:ext uri="{FF2B5EF4-FFF2-40B4-BE49-F238E27FC236}">
                <a16:creationId xmlns:a16="http://schemas.microsoft.com/office/drawing/2014/main" id="{84F1CC4A-6AF7-4366-8EEA-FD8831455519}"/>
              </a:ext>
            </a:extLst>
          </p:cNvPr>
          <p:cNvGraphicFramePr>
            <a:graphicFrameLocks noGrp="1"/>
          </p:cNvGraphicFramePr>
          <p:nvPr>
            <p:ph idx="1"/>
          </p:nvPr>
        </p:nvGraphicFramePr>
        <p:xfrm>
          <a:off x="6145511" y="2005182"/>
          <a:ext cx="5792747" cy="38589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C234772F-4A1A-45D8-9766-5198FF239C67}"/>
              </a:ext>
            </a:extLst>
          </p:cNvPr>
          <p:cNvSpPr>
            <a:spLocks noGrp="1"/>
          </p:cNvSpPr>
          <p:nvPr>
            <p:ph type="sldNum" sz="quarter" idx="12"/>
          </p:nvPr>
        </p:nvSpPr>
        <p:spPr/>
        <p:txBody>
          <a:bodyPr/>
          <a:lstStyle/>
          <a:p>
            <a:fld id="{7128DA7F-F6FE-453F-B8BB-1900E7257DA6}" type="slidenum">
              <a:rPr lang="en-US" smtClean="0"/>
              <a:t>13</a:t>
            </a:fld>
            <a:endParaRPr lang="en-US" dirty="0"/>
          </a:p>
        </p:txBody>
      </p:sp>
      <p:sp>
        <p:nvSpPr>
          <p:cNvPr id="7" name="Content Placeholder 2">
            <a:extLst>
              <a:ext uri="{FF2B5EF4-FFF2-40B4-BE49-F238E27FC236}">
                <a16:creationId xmlns:a16="http://schemas.microsoft.com/office/drawing/2014/main" id="{F5C69D95-7EB6-473B-B10D-732C35C73CCD}"/>
              </a:ext>
            </a:extLst>
          </p:cNvPr>
          <p:cNvSpPr txBox="1">
            <a:spLocks/>
          </p:cNvSpPr>
          <p:nvPr/>
        </p:nvSpPr>
        <p:spPr>
          <a:xfrm>
            <a:off x="581193" y="2431145"/>
            <a:ext cx="5452920" cy="3678303"/>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1600" dirty="0"/>
              <a:t>The separation of ownership and control in corporations is really </a:t>
            </a:r>
            <a:r>
              <a:rPr lang="en-US" sz="1600" b="1" i="1" dirty="0"/>
              <a:t>just another instance of trade</a:t>
            </a:r>
            <a:r>
              <a:rPr lang="en-US" sz="1600" dirty="0"/>
              <a:t>. Why?</a:t>
            </a:r>
          </a:p>
          <a:p>
            <a:pPr lvl="1"/>
            <a:r>
              <a:rPr lang="en-US" sz="1400" dirty="0"/>
              <a:t>The shareholders are trading their capital input ($$$) for an expected return beyond the expected costs of paying the directors, managers, and employees.</a:t>
            </a:r>
          </a:p>
          <a:p>
            <a:pPr lvl="1"/>
            <a:r>
              <a:rPr lang="en-US" sz="1400" dirty="0"/>
              <a:t>The directors and managers are trading their </a:t>
            </a:r>
            <a:r>
              <a:rPr lang="en-US" sz="1400" dirty="0" err="1"/>
              <a:t>labour</a:t>
            </a:r>
            <a:r>
              <a:rPr lang="en-US" sz="1400" dirty="0"/>
              <a:t> (time + effort) for salaries/fees which are in part funded by the shareholders’ capital.</a:t>
            </a:r>
          </a:p>
          <a:p>
            <a:pPr lvl="2"/>
            <a:r>
              <a:rPr lang="en-US" dirty="0"/>
              <a:t>NB: A “functional approach” is taken here. </a:t>
            </a:r>
          </a:p>
          <a:p>
            <a:r>
              <a:rPr lang="en-US" sz="1600" dirty="0"/>
              <a:t>Typically, this setup is </a:t>
            </a:r>
            <a:r>
              <a:rPr lang="en-US" sz="1600" b="1" i="1" dirty="0"/>
              <a:t>mutually beneficial </a:t>
            </a:r>
            <a:r>
              <a:rPr lang="en-US" sz="1600" dirty="0"/>
              <a:t>to both parties involved.</a:t>
            </a:r>
          </a:p>
        </p:txBody>
      </p:sp>
    </p:spTree>
    <p:extLst>
      <p:ext uri="{BB962C8B-B14F-4D97-AF65-F5344CB8AC3E}">
        <p14:creationId xmlns:p14="http://schemas.microsoft.com/office/powerpoint/2010/main" val="3160096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1BA23-9859-46EF-9607-299A9B7A9A1D}"/>
              </a:ext>
            </a:extLst>
          </p:cNvPr>
          <p:cNvSpPr>
            <a:spLocks noGrp="1"/>
          </p:cNvSpPr>
          <p:nvPr>
            <p:ph type="title"/>
          </p:nvPr>
        </p:nvSpPr>
        <p:spPr/>
        <p:txBody>
          <a:bodyPr/>
          <a:lstStyle/>
          <a:p>
            <a:r>
              <a:rPr lang="en-US" dirty="0">
                <a:solidFill>
                  <a:srgbClr val="FFFFFF"/>
                </a:solidFill>
              </a:rPr>
              <a:t>The contractarian approach to corporate law</a:t>
            </a:r>
            <a:endParaRPr lang="en-US" dirty="0"/>
          </a:p>
        </p:txBody>
      </p:sp>
      <p:sp>
        <p:nvSpPr>
          <p:cNvPr id="4" name="Slide Number Placeholder 3">
            <a:extLst>
              <a:ext uri="{FF2B5EF4-FFF2-40B4-BE49-F238E27FC236}">
                <a16:creationId xmlns:a16="http://schemas.microsoft.com/office/drawing/2014/main" id="{C234772F-4A1A-45D8-9766-5198FF239C67}"/>
              </a:ext>
            </a:extLst>
          </p:cNvPr>
          <p:cNvSpPr>
            <a:spLocks noGrp="1"/>
          </p:cNvSpPr>
          <p:nvPr>
            <p:ph type="sldNum" sz="quarter" idx="12"/>
          </p:nvPr>
        </p:nvSpPr>
        <p:spPr/>
        <p:txBody>
          <a:bodyPr/>
          <a:lstStyle/>
          <a:p>
            <a:fld id="{7128DA7F-F6FE-453F-B8BB-1900E7257DA6}" type="slidenum">
              <a:rPr lang="en-US" smtClean="0"/>
              <a:t>14</a:t>
            </a:fld>
            <a:endParaRPr lang="en-US" dirty="0"/>
          </a:p>
        </p:txBody>
      </p:sp>
      <p:sp>
        <p:nvSpPr>
          <p:cNvPr id="7" name="Content Placeholder 2">
            <a:extLst>
              <a:ext uri="{FF2B5EF4-FFF2-40B4-BE49-F238E27FC236}">
                <a16:creationId xmlns:a16="http://schemas.microsoft.com/office/drawing/2014/main" id="{F5C69D95-7EB6-473B-B10D-732C35C73CCD}"/>
              </a:ext>
            </a:extLst>
          </p:cNvPr>
          <p:cNvSpPr txBox="1">
            <a:spLocks/>
          </p:cNvSpPr>
          <p:nvPr/>
        </p:nvSpPr>
        <p:spPr>
          <a:xfrm>
            <a:off x="288797" y="1948774"/>
            <a:ext cx="11029615" cy="3678303"/>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dirty="0"/>
              <a:t>What about other relationships between and amongst different corporate stakeholders?</a:t>
            </a:r>
          </a:p>
          <a:p>
            <a:pPr lvl="1"/>
            <a:r>
              <a:rPr lang="en-US" dirty="0"/>
              <a:t>E.g., Creditor-Company relationships, Employee-Company Relationships, Shareholder-Shareholder Relationships.</a:t>
            </a:r>
          </a:p>
          <a:p>
            <a:pPr lvl="2"/>
            <a:r>
              <a:rPr lang="en-US" sz="1600" dirty="0"/>
              <a:t>A supplier provides goods or services to a Company (as a separate legal entity) in consideration for funding ($$$), as it inherently prefers the payment to its subjective valuation of the good or service. Why must this be the case?</a:t>
            </a:r>
          </a:p>
          <a:p>
            <a:pPr lvl="2"/>
            <a:r>
              <a:rPr lang="en-US" sz="1600" dirty="0"/>
              <a:t>A minority shareholder invests in a Company even when they are aware that a controlling shareholder (i.e., a shareholder who owns more than 50% of the shares in the company) might act against their own interests. What is the minority shareholder expecting in return?</a:t>
            </a:r>
          </a:p>
          <a:p>
            <a:pPr lvl="2"/>
            <a:r>
              <a:rPr lang="en-US" sz="1600" dirty="0"/>
              <a:t>A shareholder enters into a formal agreement (via the constitution/shareholder agreement) with a controlling shareholder that he/she would retain a right to appoint three directors on the board.</a:t>
            </a:r>
          </a:p>
          <a:p>
            <a:pPr lvl="1"/>
            <a:r>
              <a:rPr lang="en-US" dirty="0"/>
              <a:t>Again, </a:t>
            </a:r>
            <a:r>
              <a:rPr lang="en-US" b="1" i="1" u="sng" dirty="0"/>
              <a:t>all</a:t>
            </a:r>
            <a:r>
              <a:rPr lang="en-US" b="1" i="1" dirty="0"/>
              <a:t> of these relationships are instances of exchange/trade, and tend to be mutually beneficial for all parties involved.</a:t>
            </a:r>
            <a:endParaRPr lang="en-US" dirty="0"/>
          </a:p>
          <a:p>
            <a:r>
              <a:rPr lang="en-US" dirty="0"/>
              <a:t>Nevertheless, in the relationships expounded above, things can go awfully wrong…</a:t>
            </a:r>
          </a:p>
        </p:txBody>
      </p:sp>
      <p:grpSp>
        <p:nvGrpSpPr>
          <p:cNvPr id="12" name="Group 11">
            <a:extLst>
              <a:ext uri="{FF2B5EF4-FFF2-40B4-BE49-F238E27FC236}">
                <a16:creationId xmlns:a16="http://schemas.microsoft.com/office/drawing/2014/main" id="{3ED91C56-7A29-9B8A-1C8E-2619B5D2CC1A}"/>
              </a:ext>
            </a:extLst>
          </p:cNvPr>
          <p:cNvGrpSpPr/>
          <p:nvPr/>
        </p:nvGrpSpPr>
        <p:grpSpPr>
          <a:xfrm>
            <a:off x="3678059" y="5854856"/>
            <a:ext cx="4911636" cy="685799"/>
            <a:chOff x="3018838" y="5073361"/>
            <a:chExt cx="4911636" cy="685799"/>
          </a:xfrm>
        </p:grpSpPr>
        <p:sp>
          <p:nvSpPr>
            <p:cNvPr id="8" name="Rectangle: Rounded Corners 7">
              <a:extLst>
                <a:ext uri="{FF2B5EF4-FFF2-40B4-BE49-F238E27FC236}">
                  <a16:creationId xmlns:a16="http://schemas.microsoft.com/office/drawing/2014/main" id="{A01DD125-FCCB-051E-BF01-88457FA47825}"/>
                </a:ext>
              </a:extLst>
            </p:cNvPr>
            <p:cNvSpPr/>
            <p:nvPr/>
          </p:nvSpPr>
          <p:spPr>
            <a:xfrm>
              <a:off x="3018838" y="5073361"/>
              <a:ext cx="1645050" cy="548640"/>
            </a:xfrm>
            <a:prstGeom prst="roundRect">
              <a:avLst>
                <a:gd name="adj" fmla="val 30000"/>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1600" dirty="0"/>
                <a:t>Company</a:t>
              </a:r>
            </a:p>
          </p:txBody>
        </p:sp>
        <p:sp>
          <p:nvSpPr>
            <p:cNvPr id="9" name="Rectangle: Rounded Corners 8">
              <a:extLst>
                <a:ext uri="{FF2B5EF4-FFF2-40B4-BE49-F238E27FC236}">
                  <a16:creationId xmlns:a16="http://schemas.microsoft.com/office/drawing/2014/main" id="{EC235C70-F62A-EEDF-8812-352D0F52EBF5}"/>
                </a:ext>
              </a:extLst>
            </p:cNvPr>
            <p:cNvSpPr/>
            <p:nvPr/>
          </p:nvSpPr>
          <p:spPr>
            <a:xfrm>
              <a:off x="6285424" y="5073361"/>
              <a:ext cx="1645050" cy="548640"/>
            </a:xfrm>
            <a:prstGeom prst="roundRect">
              <a:avLst>
                <a:gd name="adj" fmla="val 30000"/>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1600" dirty="0"/>
                <a:t>Supplier</a:t>
              </a:r>
            </a:p>
          </p:txBody>
        </p:sp>
        <p:cxnSp>
          <p:nvCxnSpPr>
            <p:cNvPr id="10" name="Straight Arrow Connector 9">
              <a:extLst>
                <a:ext uri="{FF2B5EF4-FFF2-40B4-BE49-F238E27FC236}">
                  <a16:creationId xmlns:a16="http://schemas.microsoft.com/office/drawing/2014/main" id="{D1D285DF-26D5-7EA6-9ED7-C040D4E515DF}"/>
                </a:ext>
              </a:extLst>
            </p:cNvPr>
            <p:cNvCxnSpPr>
              <a:cxnSpLocks/>
              <a:stCxn id="8" idx="3"/>
              <a:endCxn id="9" idx="1"/>
            </p:cNvCxnSpPr>
            <p:nvPr/>
          </p:nvCxnSpPr>
          <p:spPr>
            <a:xfrm>
              <a:off x="4663888" y="5347681"/>
              <a:ext cx="1621536"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FD99210-9995-9FE0-B0B3-4CF13AD8D74E}"/>
                </a:ext>
              </a:extLst>
            </p:cNvPr>
            <p:cNvSpPr txBox="1"/>
            <p:nvPr/>
          </p:nvSpPr>
          <p:spPr>
            <a:xfrm>
              <a:off x="4633929" y="5482161"/>
              <a:ext cx="3296545" cy="276999"/>
            </a:xfrm>
            <a:prstGeom prst="rect">
              <a:avLst/>
            </a:prstGeom>
            <a:noFill/>
          </p:spPr>
          <p:txBody>
            <a:bodyPr wrap="square" rtlCol="0">
              <a:spAutoFit/>
            </a:bodyPr>
            <a:lstStyle/>
            <a:p>
              <a:r>
                <a:rPr lang="en-US" sz="1200" dirty="0"/>
                <a:t>Contractual Relationship</a:t>
              </a:r>
            </a:p>
          </p:txBody>
        </p:sp>
      </p:grpSp>
    </p:spTree>
    <p:extLst>
      <p:ext uri="{BB962C8B-B14F-4D97-AF65-F5344CB8AC3E}">
        <p14:creationId xmlns:p14="http://schemas.microsoft.com/office/powerpoint/2010/main" val="2984413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36F6DB7-CF8D-494A-82F6-13B58DCA98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B7E5194-6E82-4A44-99C3-FE7D87F34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14407"/>
            <a:ext cx="3707477"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764110" y="826346"/>
            <a:ext cx="3171905" cy="1013800"/>
          </a:xfrm>
        </p:spPr>
        <p:txBody>
          <a:bodyPr>
            <a:normAutofit fontScale="90000"/>
          </a:bodyPr>
          <a:lstStyle/>
          <a:p>
            <a:pPr>
              <a:lnSpc>
                <a:spcPct val="90000"/>
              </a:lnSpc>
            </a:pPr>
            <a:r>
              <a:rPr lang="en-US" sz="2400" dirty="0">
                <a:solidFill>
                  <a:srgbClr val="FFFFFF"/>
                </a:solidFill>
              </a:rPr>
              <a:t>The contractarian approach to corporate law</a:t>
            </a:r>
            <a:endParaRPr lang="en-US" sz="2200" dirty="0">
              <a:solidFill>
                <a:schemeClr val="tx1"/>
              </a:solidFill>
            </a:endParaRPr>
          </a:p>
        </p:txBody>
      </p:sp>
      <p:grpSp>
        <p:nvGrpSpPr>
          <p:cNvPr id="20" name="Group 19">
            <a:extLst>
              <a:ext uri="{FF2B5EF4-FFF2-40B4-BE49-F238E27FC236}">
                <a16:creationId xmlns:a16="http://schemas.microsoft.com/office/drawing/2014/main" id="{49FCC1E1-84D3-494D-A0A0-286AFA1C301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21" name="Rectangle 20">
              <a:extLst>
                <a:ext uri="{FF2B5EF4-FFF2-40B4-BE49-F238E27FC236}">
                  <a16:creationId xmlns:a16="http://schemas.microsoft.com/office/drawing/2014/main" id="{96E09E90-FF79-402E-AF01-97A279BEAD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2" name="Rectangle 21">
              <a:extLst>
                <a:ext uri="{FF2B5EF4-FFF2-40B4-BE49-F238E27FC236}">
                  <a16:creationId xmlns:a16="http://schemas.microsoft.com/office/drawing/2014/main" id="{EC6946F8-4B9B-4C51-9F51-2DB377392C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3" name="Rectangle 22">
              <a:extLst>
                <a:ext uri="{FF2B5EF4-FFF2-40B4-BE49-F238E27FC236}">
                  <a16:creationId xmlns:a16="http://schemas.microsoft.com/office/drawing/2014/main" id="{7B3D2B3D-A285-438C-A344-AED3E46A07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13" name="Content Placeholder 12">
            <a:extLst>
              <a:ext uri="{FF2B5EF4-FFF2-40B4-BE49-F238E27FC236}">
                <a16:creationId xmlns:a16="http://schemas.microsoft.com/office/drawing/2014/main" id="{DCAE7482-DD71-FB2C-3A12-8E36D6F0C4C1}"/>
              </a:ext>
            </a:extLst>
          </p:cNvPr>
          <p:cNvSpPr>
            <a:spLocks noGrp="1"/>
          </p:cNvSpPr>
          <p:nvPr>
            <p:ph idx="1"/>
          </p:nvPr>
        </p:nvSpPr>
        <p:spPr>
          <a:xfrm>
            <a:off x="764110" y="1963487"/>
            <a:ext cx="3047996" cy="4068167"/>
          </a:xfrm>
        </p:spPr>
        <p:txBody>
          <a:bodyPr anchor="t">
            <a:normAutofit fontScale="92500"/>
          </a:bodyPr>
          <a:lstStyle/>
          <a:p>
            <a:pPr marL="0" indent="0">
              <a:buNone/>
            </a:pPr>
            <a:r>
              <a:rPr lang="en-US" sz="1200" dirty="0"/>
              <a:t>“Just hours after Carlos Ghosn was led away by prosecutors from a private company jet at Tokyo’s Haneda airport last November, Nissan was already </a:t>
            </a:r>
            <a:r>
              <a:rPr lang="en-US" sz="1200" dirty="0" err="1"/>
              <a:t>characterising</a:t>
            </a:r>
            <a:r>
              <a:rPr lang="en-US" sz="1200" dirty="0"/>
              <a:t> the fiasco — at least in part — as a crisis of corporate governance. </a:t>
            </a:r>
          </a:p>
          <a:p>
            <a:pPr marL="0" indent="0">
              <a:buNone/>
            </a:pPr>
            <a:r>
              <a:rPr lang="en-US" sz="1200" dirty="0"/>
              <a:t>At a fraught press conference that evening, </a:t>
            </a:r>
            <a:r>
              <a:rPr lang="en-US" sz="1200" dirty="0" err="1"/>
              <a:t>Hiroto</a:t>
            </a:r>
            <a:r>
              <a:rPr lang="en-US" sz="1200" dirty="0"/>
              <a:t> </a:t>
            </a:r>
            <a:r>
              <a:rPr lang="en-US" sz="1200" dirty="0" err="1"/>
              <a:t>Saikawa</a:t>
            </a:r>
            <a:r>
              <a:rPr lang="en-US" sz="1200" dirty="0"/>
              <a:t>, </a:t>
            </a:r>
            <a:r>
              <a:rPr lang="en-US" sz="1200" dirty="0" err="1"/>
              <a:t>Mr</a:t>
            </a:r>
            <a:r>
              <a:rPr lang="en-US" sz="1200" dirty="0"/>
              <a:t> Ghosn’s handpicked successor as Nissan chief executive, declared his “indignation and despair” at the overall situation in which Nissan’s chairman had been arrested on suspicion of financial misconduct. But he quickly homed in on the structural problems created by his mentor’s 19-year “regime”. </a:t>
            </a:r>
          </a:p>
          <a:p>
            <a:pPr marL="0" indent="0">
              <a:buNone/>
            </a:pPr>
            <a:r>
              <a:rPr lang="en-US" sz="1200" dirty="0"/>
              <a:t>Nissan came under heavy fire for its own corporate role in allegations that included </a:t>
            </a:r>
            <a:r>
              <a:rPr lang="en-US" sz="1200" dirty="0" err="1"/>
              <a:t>Mr</a:t>
            </a:r>
            <a:r>
              <a:rPr lang="en-US" sz="1200" dirty="0"/>
              <a:t> Ghosn submitting accounts that understated his pay — and within three days the company had announced it would set up an independent panel to probe its governance shortcomings.”</a:t>
            </a:r>
          </a:p>
          <a:p>
            <a:pPr marL="0" indent="0">
              <a:buNone/>
            </a:pPr>
            <a:r>
              <a:rPr lang="en-US" sz="1200" dirty="0">
                <a:solidFill>
                  <a:srgbClr val="FFFFFF"/>
                </a:solidFill>
              </a:rPr>
              <a:t>https://www.ft.com/content/d6aca7b8-39d9-11e9-9988-28303f70fcff</a:t>
            </a:r>
          </a:p>
        </p:txBody>
      </p:sp>
      <p:pic>
        <p:nvPicPr>
          <p:cNvPr id="9" name="Content Placeholder 8" descr="A person in a suit&#10;&#10;Description automatically generated">
            <a:extLst>
              <a:ext uri="{FF2B5EF4-FFF2-40B4-BE49-F238E27FC236}">
                <a16:creationId xmlns:a16="http://schemas.microsoft.com/office/drawing/2014/main" id="{303168A8-4FA1-4D77-0494-83FFE70192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7007" y="742929"/>
            <a:ext cx="5892530" cy="5789411"/>
          </a:xfrm>
          <a:prstGeom prst="rect">
            <a:avLst/>
          </a:prstGeom>
        </p:spPr>
      </p:pic>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15</a:t>
            </a:fld>
            <a:endParaRPr lang="en-US" dirty="0"/>
          </a:p>
        </p:txBody>
      </p:sp>
    </p:spTree>
    <p:extLst>
      <p:ext uri="{BB962C8B-B14F-4D97-AF65-F5344CB8AC3E}">
        <p14:creationId xmlns:p14="http://schemas.microsoft.com/office/powerpoint/2010/main" val="1498174850"/>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The contractarian approach to corporate law</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73927" cy="4280645"/>
          </a:xfrm>
        </p:spPr>
        <p:txBody>
          <a:bodyPr>
            <a:normAutofit/>
          </a:bodyPr>
          <a:lstStyle/>
          <a:p>
            <a:r>
              <a:rPr lang="en-US" dirty="0"/>
              <a:t>Recall our suggestion that Corporate Law regulates a “very special type of contract” (Contractarian Approach).</a:t>
            </a:r>
          </a:p>
          <a:p>
            <a:r>
              <a:rPr lang="en-US" dirty="0"/>
              <a:t>Recall also what we have learnt in our previous lecture regarding the Coase Theorem:</a:t>
            </a:r>
          </a:p>
          <a:p>
            <a:pPr lvl="1"/>
            <a:r>
              <a:rPr lang="en-US" sz="1600" dirty="0"/>
              <a:t>When transaction costs are high enough to prevent bargaining, </a:t>
            </a:r>
            <a:r>
              <a:rPr lang="en-US" sz="1600" b="1" i="1" u="sng" dirty="0"/>
              <a:t>the efficient use of resources will depend on how legal rights are assigned.</a:t>
            </a:r>
          </a:p>
          <a:p>
            <a:pPr lvl="1"/>
            <a:r>
              <a:rPr lang="en-US" dirty="0"/>
              <a:t>In other words, “the law matters”.</a:t>
            </a:r>
          </a:p>
          <a:p>
            <a:r>
              <a:rPr lang="en-US" dirty="0"/>
              <a:t>In all of the examples provided in Slides 12-13, is </a:t>
            </a:r>
            <a:r>
              <a:rPr lang="en-US" dirty="0" err="1"/>
              <a:t>Coasean</a:t>
            </a:r>
            <a:r>
              <a:rPr lang="en-US" dirty="0"/>
              <a:t> bargaining amongst the corporate stakeholders possible? Why, or why not?</a:t>
            </a:r>
          </a:p>
          <a:p>
            <a:r>
              <a:rPr lang="en-US" dirty="0"/>
              <a:t>The basic intuition behind the “contractarian approach to corporate law” is that the optimal (i.e., socially-desirable) corporate law regime needs to:</a:t>
            </a:r>
          </a:p>
          <a:p>
            <a:pPr marL="666900" lvl="1" indent="-342900">
              <a:buFont typeface="+mj-lt"/>
              <a:buAutoNum type="arabicPeriod"/>
            </a:pPr>
            <a:r>
              <a:rPr lang="en-US" dirty="0"/>
              <a:t>Consider the </a:t>
            </a:r>
            <a:r>
              <a:rPr lang="en-US" b="1" i="1" dirty="0"/>
              <a:t>massive transaction costs</a:t>
            </a:r>
            <a:r>
              <a:rPr lang="en-US" dirty="0"/>
              <a:t> amongst all of the different corporate stakeholders</a:t>
            </a:r>
          </a:p>
          <a:p>
            <a:pPr marL="666900" lvl="1" indent="-342900">
              <a:buFont typeface="+mj-lt"/>
              <a:buAutoNum type="arabicPeriod"/>
            </a:pPr>
            <a:r>
              <a:rPr lang="en-US" dirty="0"/>
              <a:t>Attempt to </a:t>
            </a:r>
            <a:r>
              <a:rPr lang="en-US" b="1" i="1" dirty="0"/>
              <a:t>reduce the transaction costs </a:t>
            </a:r>
            <a:r>
              <a:rPr lang="en-US" dirty="0"/>
              <a:t>determined in (1).</a:t>
            </a:r>
          </a:p>
          <a:p>
            <a:pPr marL="666900" lvl="1" indent="-342900">
              <a:buFont typeface="+mj-lt"/>
              <a:buAutoNum type="arabicPeriod"/>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16</a:t>
            </a:fld>
            <a:endParaRPr lang="en-US" dirty="0"/>
          </a:p>
        </p:txBody>
      </p:sp>
    </p:spTree>
    <p:extLst>
      <p:ext uri="{BB962C8B-B14F-4D97-AF65-F5344CB8AC3E}">
        <p14:creationId xmlns:p14="http://schemas.microsoft.com/office/powerpoint/2010/main" val="38136518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The contractarian approach to corporate law</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73927" cy="4280645"/>
          </a:xfrm>
        </p:spPr>
        <p:txBody>
          <a:bodyPr>
            <a:normAutofit/>
          </a:bodyPr>
          <a:lstStyle/>
          <a:p>
            <a:r>
              <a:rPr lang="en-US" dirty="0"/>
              <a:t>Problem: What precisely are the "transaction costs" that emerge within the corporation, among its stakeholders, and in the wider business landscape?</a:t>
            </a:r>
          </a:p>
          <a:p>
            <a:pPr lvl="1"/>
            <a:r>
              <a:rPr lang="en-US" sz="1800" dirty="0"/>
              <a:t>Despite his seminal articles in 1937 and 1960, Coase did not elaborate on the exact </a:t>
            </a:r>
            <a:r>
              <a:rPr lang="en-US" sz="1800" i="1" dirty="0"/>
              <a:t>nature</a:t>
            </a:r>
            <a:r>
              <a:rPr lang="en-US" sz="1800" dirty="0"/>
              <a:t> of these transaction costs.</a:t>
            </a:r>
          </a:p>
          <a:p>
            <a:r>
              <a:rPr lang="en-US" dirty="0"/>
              <a:t>To motivate the nature of these transaction costs from “first principles”, we must first delve into the core attributes of the </a:t>
            </a:r>
            <a:r>
              <a:rPr lang="en-US" i="1" dirty="0"/>
              <a:t>typical transactions </a:t>
            </a:r>
            <a:r>
              <a:rPr lang="en-US" dirty="0"/>
              <a:t>that take place within a corporation.</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17</a:t>
            </a:fld>
            <a:endParaRPr lang="en-US" dirty="0"/>
          </a:p>
        </p:txBody>
      </p:sp>
    </p:spTree>
    <p:extLst>
      <p:ext uri="{BB962C8B-B14F-4D97-AF65-F5344CB8AC3E}">
        <p14:creationId xmlns:p14="http://schemas.microsoft.com/office/powerpoint/2010/main" val="39323719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The contractarian approach to corporate law</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73927" cy="4280645"/>
          </a:xfrm>
        </p:spPr>
        <p:txBody>
          <a:bodyPr>
            <a:normAutofit/>
          </a:bodyPr>
          <a:lstStyle/>
          <a:p>
            <a:r>
              <a:rPr lang="en-US" dirty="0"/>
              <a:t>Let us begin with the separation of ownership from control (between shareholders and managers). More formally, defined by Easterbrook and </a:t>
            </a:r>
            <a:r>
              <a:rPr lang="en-US" dirty="0" err="1"/>
              <a:t>Fischel</a:t>
            </a:r>
            <a:r>
              <a:rPr lang="en-US" dirty="0"/>
              <a:t> (1999):</a:t>
            </a:r>
          </a:p>
          <a:p>
            <a:pPr lvl="1"/>
            <a:r>
              <a:rPr lang="en-US" dirty="0"/>
              <a:t>A corporation is characterized by a statement of capital contributions as </a:t>
            </a:r>
            <a:r>
              <a:rPr lang="en-US" b="1" i="1" dirty="0"/>
              <a:t>formal claims against the firm's income that are distinct from participation in the firm's productive activities. </a:t>
            </a:r>
            <a:r>
              <a:rPr lang="en-US" dirty="0"/>
              <a:t>The corporation issues "stock" in exchange for an investment; stock need not be held by the firm's employees. Investors bear the risk of failure (sometimes we call them "risk-bearers") and receive the marginal rewards of success. Equity investors are paid last, after debt investors, employees, and other investors with (relatively) "fixed" claims. These equity investors have the "residual" claim in the sense that they get only what is left over-but they get all of what is left over.</a:t>
            </a:r>
          </a:p>
          <a:p>
            <a:pPr lvl="1"/>
            <a:r>
              <a:rPr lang="en-US" b="1" i="1" dirty="0"/>
              <a:t>The separation of risk bearing from employment is a form of the division of labor. </a:t>
            </a:r>
            <a:r>
              <a:rPr lang="en-US" b="1" i="1" u="sng" dirty="0"/>
              <a:t>Those who have wealth can employ it productively even if they are not good managers; those who can manage but lack wealth can hire capital in the market</a:t>
            </a:r>
            <a:r>
              <a:rPr lang="en-US" b="1" i="1" dirty="0"/>
              <a:t>; and the existence of claims that can be traded separately from employment allows investors to diversify their investment interests.</a:t>
            </a:r>
          </a:p>
          <a:p>
            <a:r>
              <a:rPr lang="en-US" dirty="0"/>
              <a:t>One can clearly see the potential gains from trade which arise from this exchange/transaction.</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18</a:t>
            </a:fld>
            <a:endParaRPr lang="en-US" dirty="0"/>
          </a:p>
        </p:txBody>
      </p:sp>
    </p:spTree>
    <p:extLst>
      <p:ext uri="{BB962C8B-B14F-4D97-AF65-F5344CB8AC3E}">
        <p14:creationId xmlns:p14="http://schemas.microsoft.com/office/powerpoint/2010/main" val="3228018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The contractarian approach to corporate law</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73927" cy="4280645"/>
          </a:xfrm>
        </p:spPr>
        <p:txBody>
          <a:bodyPr>
            <a:normAutofit/>
          </a:bodyPr>
          <a:lstStyle/>
          <a:p>
            <a:r>
              <a:rPr lang="en-US" dirty="0"/>
              <a:t>Given this separation of ownership from control, shareholders (especially diffuse shareholders in public corporations) are often “ignorant and passive” (Easterbrook and </a:t>
            </a:r>
            <a:r>
              <a:rPr lang="en-US" dirty="0" err="1"/>
              <a:t>Fischel</a:t>
            </a:r>
            <a:r>
              <a:rPr lang="en-US" dirty="0"/>
              <a:t>, 1999).</a:t>
            </a:r>
          </a:p>
          <a:p>
            <a:pPr lvl="1"/>
            <a:r>
              <a:rPr lang="en-US" dirty="0"/>
              <a:t>In other words, many shareholders do not participate in any of the business’s operations.</a:t>
            </a:r>
          </a:p>
          <a:p>
            <a:r>
              <a:rPr lang="en-US" dirty="0"/>
              <a:t>Who runs the business activities? It is the board of directors and managers (who are delegated legal authority to act on behalf of the board) who effectively run these business operations.</a:t>
            </a:r>
          </a:p>
          <a:p>
            <a:r>
              <a:rPr lang="en-US" dirty="0"/>
              <a:t>Problem: What is to stop the managers from abusing the decision-making powers granted to them by the shareholders? Recall that the managers are supposed to </a:t>
            </a:r>
            <a:r>
              <a:rPr lang="en-US" i="1" dirty="0"/>
              <a:t>maximize the profits </a:t>
            </a:r>
            <a:r>
              <a:rPr lang="en-US" dirty="0"/>
              <a:t>of the corporation’s business!</a:t>
            </a:r>
          </a:p>
          <a:p>
            <a:pPr lvl="1"/>
            <a:r>
              <a:rPr lang="en-US" dirty="0"/>
              <a:t>Can they act in their own self-interest at the expense of the shareholders?</a:t>
            </a:r>
          </a:p>
          <a:p>
            <a:pPr lvl="1"/>
            <a:r>
              <a:rPr lang="en-US" dirty="0"/>
              <a:t>Is there the potential for a conflict of interests?</a:t>
            </a:r>
          </a:p>
          <a:p>
            <a:r>
              <a:rPr lang="en-US" dirty="0" err="1"/>
              <a:t>Kraakman</a:t>
            </a:r>
            <a:r>
              <a:rPr lang="en-US" dirty="0"/>
              <a:t> et al. (2017):  Managers may act </a:t>
            </a:r>
            <a:r>
              <a:rPr lang="en-US" i="1" dirty="0"/>
              <a:t>opportunistically</a:t>
            </a:r>
            <a:r>
              <a:rPr lang="en-US" dirty="0"/>
              <a:t> vis-à-vis shareholders. </a:t>
            </a:r>
          </a:p>
          <a:p>
            <a:pPr lvl="1"/>
            <a:r>
              <a:rPr lang="en-US" dirty="0"/>
              <a:t>Opportunism relates to “self-interested behavior that involves some element of guile, deception, misrepresentation, or bad faith.”</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19</a:t>
            </a:fld>
            <a:endParaRPr lang="en-US" dirty="0"/>
          </a:p>
        </p:txBody>
      </p:sp>
    </p:spTree>
    <p:extLst>
      <p:ext uri="{BB962C8B-B14F-4D97-AF65-F5344CB8AC3E}">
        <p14:creationId xmlns:p14="http://schemas.microsoft.com/office/powerpoint/2010/main" val="2015610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CONTRACTARIAN AND PROPRIETARY APPROACHES</a:t>
            </a:r>
          </a:p>
        </p:txBody>
      </p:sp>
      <p:sp>
        <p:nvSpPr>
          <p:cNvPr id="11" name="Rectangle 10">
            <a:extLst>
              <a:ext uri="{FF2B5EF4-FFF2-40B4-BE49-F238E27FC236}">
                <a16:creationId xmlns:a16="http://schemas.microsoft.com/office/drawing/2014/main" id="{5F9644DA-21E4-4D4B-B872-F14551490E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9870" r="44807" b="-2"/>
          <a:stretch/>
        </p:blipFill>
        <p:spPr>
          <a:xfrm>
            <a:off x="657225" y="2361056"/>
            <a:ext cx="330517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05325" y="2180496"/>
            <a:ext cx="7105481" cy="4045683"/>
          </a:xfrm>
        </p:spPr>
        <p:txBody>
          <a:bodyPr>
            <a:noAutofit/>
          </a:bodyPr>
          <a:lstStyle/>
          <a:p>
            <a:pPr>
              <a:lnSpc>
                <a:spcPct val="90000"/>
              </a:lnSpc>
            </a:pPr>
            <a:r>
              <a:rPr lang="en-US" sz="1600" dirty="0"/>
              <a:t>Sidenote on Friedman’s “The Methodology of Positive Economics” (1953)</a:t>
            </a:r>
          </a:p>
          <a:p>
            <a:pPr>
              <a:lnSpc>
                <a:spcPct val="90000"/>
              </a:lnSpc>
            </a:pPr>
            <a:r>
              <a:rPr lang="en-US" sz="1600" dirty="0"/>
              <a:t>Motivation</a:t>
            </a:r>
          </a:p>
          <a:p>
            <a:pPr>
              <a:lnSpc>
                <a:spcPct val="90000"/>
              </a:lnSpc>
            </a:pPr>
            <a:r>
              <a:rPr lang="en-US" sz="1600" dirty="0"/>
              <a:t>The Contractarian Approach to Corporate Law</a:t>
            </a:r>
          </a:p>
          <a:p>
            <a:pPr lvl="1">
              <a:lnSpc>
                <a:spcPct val="90000"/>
              </a:lnSpc>
            </a:pPr>
            <a:r>
              <a:rPr lang="en-US" dirty="0"/>
              <a:t>Departures from the Coase Theorem</a:t>
            </a:r>
          </a:p>
          <a:p>
            <a:pPr lvl="2">
              <a:lnSpc>
                <a:spcPct val="90000"/>
              </a:lnSpc>
            </a:pPr>
            <a:r>
              <a:rPr lang="en-US" dirty="0"/>
              <a:t>Agency Costs and Information Asymmetry: Moral Hazard and Adverse Selection</a:t>
            </a:r>
          </a:p>
          <a:p>
            <a:pPr lvl="2">
              <a:lnSpc>
                <a:spcPct val="90000"/>
              </a:lnSpc>
            </a:pPr>
            <a:r>
              <a:rPr lang="en-US" dirty="0"/>
              <a:t>Incomplete Contracting and “</a:t>
            </a:r>
            <a:r>
              <a:rPr lang="en-US" dirty="0" err="1"/>
              <a:t>Unforseeability</a:t>
            </a:r>
            <a:r>
              <a:rPr lang="en-US" dirty="0"/>
              <a:t>”</a:t>
            </a:r>
          </a:p>
          <a:p>
            <a:pPr lvl="2">
              <a:lnSpc>
                <a:spcPct val="90000"/>
              </a:lnSpc>
            </a:pPr>
            <a:r>
              <a:rPr lang="en-US" dirty="0"/>
              <a:t>Multiple Parties to a “Contract”</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2036483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Agency Costs and Information Asymmetry: Moral Hazard and Adverse Selection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73927" cy="4280645"/>
          </a:xfrm>
        </p:spPr>
        <p:txBody>
          <a:bodyPr>
            <a:normAutofit/>
          </a:bodyPr>
          <a:lstStyle/>
          <a:p>
            <a:r>
              <a:rPr lang="en-US" dirty="0"/>
              <a:t>Recall that under the voluntary agreement leading to the  “separation of ownership and control”, the directors and managers (for simplicity, let's call them "managers“) of a company are </a:t>
            </a:r>
            <a:r>
              <a:rPr lang="en-US" b="1" i="1" dirty="0"/>
              <a:t>motivated by their own self-interest</a:t>
            </a:r>
            <a:r>
              <a:rPr lang="en-US" dirty="0"/>
              <a:t>, rather than the combined interests of all shareholders.</a:t>
            </a:r>
          </a:p>
          <a:p>
            <a:pPr lvl="1"/>
            <a:r>
              <a:rPr lang="en-US" dirty="0"/>
              <a:t>This follows directly from the principle of rational utility-maximization. As individuals, managers will maximize their own utility, not the collective utilities of shareholders (or firm-level profits for that matter). </a:t>
            </a:r>
          </a:p>
          <a:p>
            <a:r>
              <a:rPr lang="en-US" dirty="0"/>
              <a:t>However, as rational utility-maximizing agents, shareholders of a company </a:t>
            </a:r>
            <a:r>
              <a:rPr lang="en-US" b="1" i="1" dirty="0"/>
              <a:t>are also motivated by their own self-interest</a:t>
            </a:r>
            <a:r>
              <a:rPr lang="en-US" dirty="0"/>
              <a:t>. </a:t>
            </a:r>
          </a:p>
          <a:p>
            <a:pPr lvl="1"/>
            <a:r>
              <a:rPr lang="en-US" dirty="0"/>
              <a:t>Since shareholders know that managers will act in their own interests as opposed to the shareholders’ interests, they can </a:t>
            </a:r>
            <a:r>
              <a:rPr lang="en-US" b="1" i="1" dirty="0"/>
              <a:t>design the terms of exchange </a:t>
            </a:r>
            <a:r>
              <a:rPr lang="en-US" dirty="0"/>
              <a:t>(alternatively, we can think of this as the relevant “contract”) </a:t>
            </a:r>
            <a:r>
              <a:rPr lang="en-US" b="1" i="1" dirty="0"/>
              <a:t>to attenuate managerial opportunism</a:t>
            </a:r>
            <a:r>
              <a:rPr lang="en-US" dirty="0"/>
              <a:t>.</a:t>
            </a:r>
          </a:p>
          <a:p>
            <a:pPr lvl="1"/>
            <a:r>
              <a:rPr lang="en-US" dirty="0"/>
              <a:t>The extent to which shareholders of a company are able to do so is a </a:t>
            </a:r>
            <a:r>
              <a:rPr lang="en-US" i="1" dirty="0"/>
              <a:t>major issue in corporate law and governance</a:t>
            </a:r>
            <a:r>
              <a:rPr lang="en-US" dirty="0"/>
              <a:t>. </a:t>
            </a:r>
          </a:p>
          <a:p>
            <a:pPr lvl="1"/>
            <a:r>
              <a:rPr lang="en-US" dirty="0"/>
              <a:t>Q: Do the shareholders need “law” to do so? Are shareholders able to attenuate managerial opportunism in the absence of law?</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20</a:t>
            </a:fld>
            <a:endParaRPr lang="en-US" dirty="0"/>
          </a:p>
        </p:txBody>
      </p:sp>
    </p:spTree>
    <p:extLst>
      <p:ext uri="{BB962C8B-B14F-4D97-AF65-F5344CB8AC3E}">
        <p14:creationId xmlns:p14="http://schemas.microsoft.com/office/powerpoint/2010/main" val="35673552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Agency Costs and Information Asymmetry: Moral Hazard and Adverse Selection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7"/>
            <a:ext cx="11073927" cy="1817346"/>
          </a:xfrm>
        </p:spPr>
        <p:txBody>
          <a:bodyPr>
            <a:normAutofit/>
          </a:bodyPr>
          <a:lstStyle/>
          <a:p>
            <a:r>
              <a:rPr lang="en-US" dirty="0"/>
              <a:t>The </a:t>
            </a:r>
            <a:r>
              <a:rPr lang="en-US" b="1" i="1" dirty="0"/>
              <a:t>sum of all costs </a:t>
            </a:r>
            <a:r>
              <a:rPr lang="en-US" dirty="0"/>
              <a:t>(including opportunity costs) </a:t>
            </a:r>
            <a:r>
              <a:rPr lang="en-US" b="1" i="1" dirty="0"/>
              <a:t>involved in attenuating </a:t>
            </a:r>
            <a:r>
              <a:rPr lang="en-US" dirty="0"/>
              <a:t>this type of </a:t>
            </a:r>
            <a:r>
              <a:rPr lang="en-US" b="1" i="1" dirty="0"/>
              <a:t>opportunism </a:t>
            </a:r>
            <a:r>
              <a:rPr lang="en-US" dirty="0"/>
              <a:t>are termed as </a:t>
            </a:r>
            <a:r>
              <a:rPr lang="en-US" b="1" i="1" u="sng" dirty="0"/>
              <a:t>agency costs</a:t>
            </a:r>
            <a:r>
              <a:rPr lang="en-US" b="1" i="1" dirty="0"/>
              <a:t> </a:t>
            </a:r>
            <a:r>
              <a:rPr lang="en-US" dirty="0"/>
              <a:t>(Jensen and Meckling, 1976).</a:t>
            </a:r>
          </a:p>
          <a:p>
            <a:pPr lvl="1"/>
            <a:r>
              <a:rPr lang="en-US" dirty="0"/>
              <a:t>Jensen and </a:t>
            </a:r>
            <a:r>
              <a:rPr lang="en-US" dirty="0" err="1"/>
              <a:t>Meckling’s</a:t>
            </a:r>
            <a:r>
              <a:rPr lang="en-US" dirty="0"/>
              <a:t> article is possibly the </a:t>
            </a:r>
            <a:r>
              <a:rPr lang="en-US" i="1" dirty="0"/>
              <a:t>most cited article </a:t>
            </a:r>
            <a:r>
              <a:rPr lang="en-US" dirty="0"/>
              <a:t>in </a:t>
            </a:r>
            <a:r>
              <a:rPr lang="en-US" i="1" dirty="0"/>
              <a:t>all</a:t>
            </a:r>
            <a:r>
              <a:rPr lang="en-US" dirty="0"/>
              <a:t> of the social sciences + humanities.</a:t>
            </a:r>
          </a:p>
          <a:p>
            <a:pPr lvl="1"/>
            <a:r>
              <a:rPr lang="en-US" dirty="0"/>
              <a:t>Idea has evolved over the years to include interactions between different stakeholders, not merely the owner-manager.</a:t>
            </a:r>
          </a:p>
          <a:p>
            <a:pPr lvl="1"/>
            <a:r>
              <a:rPr lang="en-US" dirty="0"/>
              <a:t>Taxonomizing the term “agency costs” is non-trivial, as multiple types of frictions are involved (see Khoo, 2022). </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21</a:t>
            </a:fld>
            <a:endParaRPr lang="en-US" dirty="0"/>
          </a:p>
        </p:txBody>
      </p:sp>
      <p:pic>
        <p:nvPicPr>
          <p:cNvPr id="6" name="Picture 5">
            <a:extLst>
              <a:ext uri="{FF2B5EF4-FFF2-40B4-BE49-F238E27FC236}">
                <a16:creationId xmlns:a16="http://schemas.microsoft.com/office/drawing/2014/main" id="{18411BF5-5BB4-F1EB-40C1-35AAA512F83D}"/>
              </a:ext>
            </a:extLst>
          </p:cNvPr>
          <p:cNvPicPr>
            <a:picLocks noChangeAspect="1"/>
          </p:cNvPicPr>
          <p:nvPr/>
        </p:nvPicPr>
        <p:blipFill>
          <a:blip r:embed="rId3"/>
          <a:stretch>
            <a:fillRect/>
          </a:stretch>
        </p:blipFill>
        <p:spPr>
          <a:xfrm>
            <a:off x="854183" y="4165314"/>
            <a:ext cx="10483633" cy="1623352"/>
          </a:xfrm>
          <a:prstGeom prst="rect">
            <a:avLst/>
          </a:prstGeom>
        </p:spPr>
      </p:pic>
    </p:spTree>
    <p:extLst>
      <p:ext uri="{BB962C8B-B14F-4D97-AF65-F5344CB8AC3E}">
        <p14:creationId xmlns:p14="http://schemas.microsoft.com/office/powerpoint/2010/main" val="32899229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Agency Costs and Information Asymmetry: Moral Hazard and Adverse Selection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73927" cy="4280645"/>
          </a:xfrm>
        </p:spPr>
        <p:txBody>
          <a:bodyPr>
            <a:normAutofit fontScale="92500"/>
          </a:bodyPr>
          <a:lstStyle/>
          <a:p>
            <a:r>
              <a:rPr lang="en-US" dirty="0" err="1"/>
              <a:t>Kraakman</a:t>
            </a:r>
            <a:r>
              <a:rPr lang="en-US" dirty="0"/>
              <a:t> et al. (2017): “Corporate law attempts to control conflicts of interest among corporate constituents… These conflicts all have the character of what economists refer to as “agency problems” or “principal-agent” problems. For readers unfamiliar with the jargon of economists, an “agency problem”— in the most general sense of the term— </a:t>
            </a:r>
            <a:r>
              <a:rPr lang="en-US" b="1" i="1" dirty="0"/>
              <a:t>arises whenever one party, termed the “principal,” relies upon actions taken by another party, termed the “agent,” which will affect the principal’s welfare. The problem lies in motivating the agent to act in the principal’s interest rather than simply in the agent’s own interest. </a:t>
            </a:r>
            <a:r>
              <a:rPr lang="en-US" dirty="0"/>
              <a:t>Viewed in these broad terms, agency problems arise in a broad range of contexts that go well beyond those that would formally be classified as agency relationships by lawyers.</a:t>
            </a:r>
          </a:p>
          <a:p>
            <a:r>
              <a:rPr lang="en-US" dirty="0"/>
              <a:t>“almost any contractual relationship, in which one party (the “agent”) promises performance to another (the “principal”), is potentially subject to an agency problem. The core of the difficulty is that, </a:t>
            </a:r>
            <a:r>
              <a:rPr lang="en-US" b="1" i="1" dirty="0"/>
              <a:t>because the agent commonly has better information than does the principal about the relevant facts, the principal cannot easily assure himself that the agent’s performance is precisely what was promised. </a:t>
            </a:r>
            <a:r>
              <a:rPr lang="en-US" dirty="0"/>
              <a:t>As a consequence, the agent has an incentive to act opportunistically, skimping on the quality of his performance, or even diverting to himself some of what was promised to the principal.”</a:t>
            </a:r>
          </a:p>
          <a:p>
            <a:r>
              <a:rPr lang="en-US" dirty="0"/>
              <a:t>NB: The use of the terms “agent” and “principal” here are distinct from what lawyers term “agents” and “principals” in agency law.</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22</a:t>
            </a:fld>
            <a:endParaRPr lang="en-US" dirty="0"/>
          </a:p>
        </p:txBody>
      </p:sp>
    </p:spTree>
    <p:extLst>
      <p:ext uri="{BB962C8B-B14F-4D97-AF65-F5344CB8AC3E}">
        <p14:creationId xmlns:p14="http://schemas.microsoft.com/office/powerpoint/2010/main" val="805478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Agency Costs and Information Asymmetry: Moral Hazard and Adverse Selection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73927" cy="4280645"/>
          </a:xfrm>
        </p:spPr>
        <p:txBody>
          <a:bodyPr>
            <a:normAutofit/>
          </a:bodyPr>
          <a:lstStyle/>
          <a:p>
            <a:r>
              <a:rPr lang="en-US" dirty="0" err="1"/>
              <a:t>Kraakman</a:t>
            </a:r>
            <a:r>
              <a:rPr lang="en-US" dirty="0"/>
              <a:t> et al. (2017): “… This means, in turn, that the </a:t>
            </a:r>
            <a:r>
              <a:rPr lang="en-US" b="1" i="1" dirty="0"/>
              <a:t>value of the agent’s performance to the principal will be reduced</a:t>
            </a:r>
            <a:r>
              <a:rPr lang="en-US" dirty="0"/>
              <a:t>, either directly or because, to assure the quality of the agent’s performance, the principal must engage in costly monitoring [or bonding] of the agent. The greater the complexity of the tasks undertaken by the agent, and the greater the discretion the agent must be given, the larger these “agency costs” are likely to be.”</a:t>
            </a:r>
          </a:p>
          <a:p>
            <a:pPr lvl="1"/>
            <a:r>
              <a:rPr lang="en-US" dirty="0"/>
              <a:t>Q: When the “value of the agent’s performance” is reduced, is the resulting state of affairs efficient? Why, or why not? </a:t>
            </a:r>
          </a:p>
          <a:p>
            <a:pPr lvl="2"/>
            <a:r>
              <a:rPr lang="en-US" sz="1600" dirty="0"/>
              <a:t>Is a strict definition of “pareto efficiency” always useful here? Why, or why not? Hint: What is the agent doing when he/she acts in her own self interest?</a:t>
            </a:r>
          </a:p>
          <a:p>
            <a:pPr lvl="2"/>
            <a:r>
              <a:rPr lang="en-US" sz="1600" dirty="0"/>
              <a:t>Kaldor-Hicks Efficiency: “A Pareto efficiency arises when at least one person is made better off and no one is made worse off. In practice, however, it is extremely difficult to make any change without making at least one person worse off. Under the Kaldor-Hicks efficiency test, an outcome is efficient </a:t>
            </a:r>
            <a:r>
              <a:rPr lang="en-US" sz="1600" b="1" i="1" dirty="0"/>
              <a:t>if those who are made better off could in theory compensate those who are made worse off and so produce a Pareto efficient outcome</a:t>
            </a:r>
            <a:r>
              <a:rPr lang="en-US" sz="1600" dirty="0"/>
              <a:t>.”</a:t>
            </a:r>
          </a:p>
          <a:p>
            <a:pPr lvl="1"/>
            <a:r>
              <a:rPr lang="en-US" dirty="0"/>
              <a:t>In the corporate context, what is the relevant counterfactual here?</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23</a:t>
            </a:fld>
            <a:endParaRPr lang="en-US" dirty="0"/>
          </a:p>
        </p:txBody>
      </p:sp>
    </p:spTree>
    <p:extLst>
      <p:ext uri="{BB962C8B-B14F-4D97-AF65-F5344CB8AC3E}">
        <p14:creationId xmlns:p14="http://schemas.microsoft.com/office/powerpoint/2010/main" val="10379538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Agency Costs and Information Asymmetry: Moral Hazard and Adverse Selection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73927" cy="4280645"/>
          </a:xfrm>
        </p:spPr>
        <p:txBody>
          <a:bodyPr>
            <a:normAutofit/>
          </a:bodyPr>
          <a:lstStyle/>
          <a:p>
            <a:r>
              <a:rPr lang="en-US" dirty="0"/>
              <a:t>Most legal scholars tend to gloss over how agency-cost theories remain useful for a theory of corporate law, complicating the task of clearly defining what agency costs entail.</a:t>
            </a:r>
          </a:p>
          <a:p>
            <a:r>
              <a:rPr lang="en-US" dirty="0"/>
              <a:t>One taxonomy which I like involves taxonomizing agency costs pursuant to three (or four, depending on your view) sub-components:</a:t>
            </a:r>
          </a:p>
          <a:p>
            <a:pPr marL="342900" indent="-342900">
              <a:buFont typeface="+mj-lt"/>
              <a:buAutoNum type="arabicPeriod"/>
            </a:pPr>
            <a:r>
              <a:rPr lang="en-US" dirty="0"/>
              <a:t>Information Asymmetry</a:t>
            </a:r>
          </a:p>
          <a:p>
            <a:pPr marL="666900" lvl="1" indent="-342900">
              <a:buFont typeface="+mj-lt"/>
              <a:buAutoNum type="arabicPeriod"/>
            </a:pPr>
            <a:r>
              <a:rPr lang="en-US" dirty="0"/>
              <a:t>Moral Hazard</a:t>
            </a:r>
          </a:p>
          <a:p>
            <a:pPr marL="666900" lvl="1" indent="-342900">
              <a:buFont typeface="+mj-lt"/>
              <a:buAutoNum type="arabicPeriod"/>
            </a:pPr>
            <a:r>
              <a:rPr lang="en-US" dirty="0"/>
              <a:t>Adverse Selection</a:t>
            </a:r>
          </a:p>
          <a:p>
            <a:pPr marL="342900" indent="-342900">
              <a:buFont typeface="+mj-lt"/>
              <a:buAutoNum type="arabicPeriod"/>
            </a:pPr>
            <a:r>
              <a:rPr lang="en-US" dirty="0"/>
              <a:t>Monitoring Costs</a:t>
            </a:r>
          </a:p>
          <a:p>
            <a:pPr marL="342900" indent="-342900">
              <a:buFont typeface="+mj-lt"/>
              <a:buAutoNum type="arabicPeriod"/>
            </a:pPr>
            <a:r>
              <a:rPr lang="en-US" dirty="0"/>
              <a:t>Bonding Costs</a:t>
            </a:r>
          </a:p>
          <a:p>
            <a:pPr marL="342900" indent="-342900">
              <a:buFont typeface="+mj-lt"/>
              <a:buAutoNum type="arabicPeriod"/>
            </a:pPr>
            <a:r>
              <a:rPr lang="en-US" dirty="0"/>
              <a:t>Opportunism in Incomplete Contracting (possibly not an agency cost…?)</a:t>
            </a:r>
          </a:p>
          <a:p>
            <a:r>
              <a:rPr lang="en-US" dirty="0"/>
              <a:t>We will go through each in turn.</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24</a:t>
            </a:fld>
            <a:endParaRPr lang="en-US" dirty="0"/>
          </a:p>
        </p:txBody>
      </p:sp>
    </p:spTree>
    <p:extLst>
      <p:ext uri="{BB962C8B-B14F-4D97-AF65-F5344CB8AC3E}">
        <p14:creationId xmlns:p14="http://schemas.microsoft.com/office/powerpoint/2010/main" val="38777586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Agency Costs and Information Asymmetry: Moral Hazard and Adverse Selection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73927" cy="4280645"/>
          </a:xfrm>
        </p:spPr>
        <p:txBody>
          <a:bodyPr>
            <a:normAutofit lnSpcReduction="10000"/>
          </a:bodyPr>
          <a:lstStyle/>
          <a:p>
            <a:r>
              <a:rPr lang="en-US" dirty="0"/>
              <a:t>Recall: Given that shareholders understand managers might prioritize their own interests over those of the shareholders, we suggested that rational shareholders will often </a:t>
            </a:r>
            <a:r>
              <a:rPr lang="en-US" i="1" dirty="0"/>
              <a:t>design the terms of exchange to attenuate managerial opportunism</a:t>
            </a:r>
            <a:r>
              <a:rPr lang="en-US" dirty="0"/>
              <a:t>.</a:t>
            </a:r>
          </a:p>
          <a:p>
            <a:r>
              <a:rPr lang="en-US" dirty="0"/>
              <a:t>In our previous lecture, we discussed the example of Adam and Blair where neither party to the proposed exchange had an information advantage over the other.</a:t>
            </a:r>
          </a:p>
          <a:p>
            <a:pPr lvl="1"/>
            <a:r>
              <a:rPr lang="en-US" dirty="0"/>
              <a:t>By assumption, Adam knew that Blair’s willingness to pay for the car was $4000.</a:t>
            </a:r>
          </a:p>
          <a:p>
            <a:pPr lvl="1"/>
            <a:r>
              <a:rPr lang="en-US" dirty="0"/>
              <a:t>Similarly, Blair knew that Adam’s willingness to sell the car was valued at $3000.</a:t>
            </a:r>
          </a:p>
          <a:p>
            <a:pPr lvl="1"/>
            <a:r>
              <a:rPr lang="en-US" dirty="0"/>
              <a:t>As </a:t>
            </a:r>
            <a:r>
              <a:rPr lang="en-US" dirty="0" err="1"/>
              <a:t>Ulen</a:t>
            </a:r>
            <a:r>
              <a:rPr lang="en-US" dirty="0"/>
              <a:t> and Cooter (2016) noted, “private information impedes bargaining because much of it must be converted into public information before computing reasonable terms for cooperation… [Each party may be] reluctant to divulge [this information], since [their individual] share of the cooperative surplus depends, in part, on keeping some information private. But concluding the bargain requires making some information public. Balancing these conflicting pulls is difficult and potentially costly.”</a:t>
            </a:r>
          </a:p>
          <a:p>
            <a:r>
              <a:rPr lang="en-US" dirty="0"/>
              <a:t>However, the separation of ownership and control introduces information asymmetry </a:t>
            </a:r>
            <a:r>
              <a:rPr lang="en-US" i="1" dirty="0"/>
              <a:t>by design</a:t>
            </a:r>
            <a:r>
              <a:rPr lang="en-US" dirty="0"/>
              <a:t>, since managers are likely to have a tremendous</a:t>
            </a:r>
            <a:r>
              <a:rPr lang="en-US" b="1" i="1" dirty="0"/>
              <a:t> informational advantage </a:t>
            </a:r>
            <a:r>
              <a:rPr lang="en-US" dirty="0"/>
              <a:t>over the shareholders. </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25</a:t>
            </a:fld>
            <a:endParaRPr lang="en-US" dirty="0"/>
          </a:p>
        </p:txBody>
      </p:sp>
    </p:spTree>
    <p:extLst>
      <p:ext uri="{BB962C8B-B14F-4D97-AF65-F5344CB8AC3E}">
        <p14:creationId xmlns:p14="http://schemas.microsoft.com/office/powerpoint/2010/main" val="9996851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Agency Costs and Information Asymmetry: Moral Hazard and Adverse Selection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73927" cy="4280645"/>
          </a:xfrm>
        </p:spPr>
        <p:txBody>
          <a:bodyPr>
            <a:normAutofit/>
          </a:bodyPr>
          <a:lstStyle/>
          <a:p>
            <a:r>
              <a:rPr lang="en-US" dirty="0"/>
              <a:t>Recall: Managers run the day-to-day business operations of the corporation, not the shareholders. </a:t>
            </a:r>
          </a:p>
          <a:p>
            <a:pPr lvl="1"/>
            <a:r>
              <a:rPr lang="en-US" dirty="0"/>
              <a:t>During the course of these business operations, do shareholders have access to the information that managers obtain?</a:t>
            </a:r>
          </a:p>
          <a:p>
            <a:r>
              <a:rPr lang="en-US" dirty="0"/>
              <a:t>Example: Employer-Employee relationship. </a:t>
            </a:r>
          </a:p>
          <a:p>
            <a:pPr lvl="1"/>
            <a:r>
              <a:rPr lang="en-US" sz="1800" dirty="0"/>
              <a:t>Employer wants employee to work as hard as possible to maximize the business’ profits. But:</a:t>
            </a:r>
          </a:p>
          <a:p>
            <a:pPr lvl="2"/>
            <a:r>
              <a:rPr lang="en-US" sz="1600" dirty="0"/>
              <a:t>Employee takes some of the stationary from work back home for personal use. Is an employer likely to discover this?</a:t>
            </a:r>
          </a:p>
          <a:p>
            <a:pPr lvl="2"/>
            <a:r>
              <a:rPr lang="en-US" sz="1600" dirty="0"/>
              <a:t>Employee takes a long lunch break of several hours. Is an employer likely to discover this?</a:t>
            </a:r>
          </a:p>
          <a:p>
            <a:pPr lvl="1"/>
            <a:r>
              <a:rPr lang="en-US" sz="1800" dirty="0"/>
              <a:t>Intuition: The employee “shirks” or “slacks” due to the inherent </a:t>
            </a:r>
            <a:r>
              <a:rPr lang="en-US" sz="1800" b="1" i="1" dirty="0"/>
              <a:t>unobservability of the employee’s actions</a:t>
            </a:r>
            <a:r>
              <a:rPr lang="en-US" sz="1800" dirty="0"/>
              <a:t>. </a:t>
            </a:r>
          </a:p>
          <a:p>
            <a:r>
              <a:rPr lang="en-US" dirty="0"/>
              <a:t>Q: Are there still gains from trade in this “exchange” notwithstanding the employee’s conduct?</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26</a:t>
            </a:fld>
            <a:endParaRPr lang="en-US" dirty="0"/>
          </a:p>
        </p:txBody>
      </p:sp>
    </p:spTree>
    <p:extLst>
      <p:ext uri="{BB962C8B-B14F-4D97-AF65-F5344CB8AC3E}">
        <p14:creationId xmlns:p14="http://schemas.microsoft.com/office/powerpoint/2010/main" val="11091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a:t>Agency Costs and Information Asymmetry: Moral Hazard and Adverse Selection</a:t>
            </a:r>
          </a:p>
        </p:txBody>
      </p:sp>
      <p:sp>
        <p:nvSpPr>
          <p:cNvPr id="11" name="Rectangle 10">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ollage of a person with glasses&#10;&#10;Description automatically generated">
            <a:extLst>
              <a:ext uri="{FF2B5EF4-FFF2-40B4-BE49-F238E27FC236}">
                <a16:creationId xmlns:a16="http://schemas.microsoft.com/office/drawing/2014/main" id="{80716E33-F0C5-64D5-A8AF-4F60A362E1EF}"/>
              </a:ext>
            </a:extLst>
          </p:cNvPr>
          <p:cNvPicPr>
            <a:picLocks noChangeAspect="1"/>
          </p:cNvPicPr>
          <p:nvPr/>
        </p:nvPicPr>
        <p:blipFill rotWithShape="1">
          <a:blip r:embed="rId3">
            <a:extLst>
              <a:ext uri="{28A0092B-C50C-407E-A947-70E740481C1C}">
                <a14:useLocalDpi xmlns:a14="http://schemas.microsoft.com/office/drawing/2010/main" val="0"/>
              </a:ext>
            </a:extLst>
          </a:blip>
          <a:srcRect l="3367" r="12998" b="-2"/>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35805" y="2180496"/>
            <a:ext cx="5275001" cy="4045683"/>
          </a:xfrm>
        </p:spPr>
        <p:txBody>
          <a:bodyPr>
            <a:normAutofit/>
          </a:bodyPr>
          <a:lstStyle/>
          <a:p>
            <a:r>
              <a:rPr lang="en-US" dirty="0"/>
              <a:t>In the aforementioned example, the employer may be able to </a:t>
            </a:r>
            <a:r>
              <a:rPr lang="en-US" b="1" i="1" dirty="0"/>
              <a:t>design the employment contract with the objective of attenuating the employee’s incentives to shirk</a:t>
            </a:r>
            <a:r>
              <a:rPr lang="en-US" dirty="0"/>
              <a:t>. </a:t>
            </a:r>
          </a:p>
          <a:p>
            <a:pPr lvl="1"/>
            <a:r>
              <a:rPr lang="en-US" dirty="0"/>
              <a:t>This is known in economics as a “</a:t>
            </a:r>
            <a:r>
              <a:rPr lang="en-US" i="1" dirty="0"/>
              <a:t>contracting problem</a:t>
            </a:r>
            <a:r>
              <a:rPr lang="en-US" dirty="0"/>
              <a:t>”, and has led to an </a:t>
            </a:r>
            <a:r>
              <a:rPr lang="en-US" i="1" dirty="0"/>
              <a:t>entire field of economics </a:t>
            </a:r>
            <a:r>
              <a:rPr lang="en-US" dirty="0"/>
              <a:t>known as “</a:t>
            </a:r>
            <a:r>
              <a:rPr lang="en-US" b="1" i="1" dirty="0"/>
              <a:t>contract theory</a:t>
            </a:r>
            <a:r>
              <a:rPr lang="en-US" dirty="0"/>
              <a:t>”. </a:t>
            </a:r>
          </a:p>
          <a:p>
            <a:pPr lvl="1"/>
            <a:r>
              <a:rPr lang="en-US" dirty="0"/>
              <a:t>In 2016, Oliver Hart and Bengt </a:t>
            </a:r>
            <a:r>
              <a:rPr lang="en-US" dirty="0" err="1"/>
              <a:t>Holmström</a:t>
            </a:r>
            <a:r>
              <a:rPr lang="en-US" dirty="0"/>
              <a:t> were honored with the Nobel Prize in Economics for their pioneering work in this field.</a:t>
            </a:r>
          </a:p>
          <a:p>
            <a:r>
              <a:rPr lang="en-US" dirty="0"/>
              <a:t>Q (Challenging): How can the employer possibly design the employment contract so as to reduce the level of employee shirking?</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27</a:t>
            </a:fld>
            <a:endParaRPr lang="en-US"/>
          </a:p>
        </p:txBody>
      </p:sp>
    </p:spTree>
    <p:extLst>
      <p:ext uri="{BB962C8B-B14F-4D97-AF65-F5344CB8AC3E}">
        <p14:creationId xmlns:p14="http://schemas.microsoft.com/office/powerpoint/2010/main" val="1830609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Agency Costs and Information Asymmetry: Moral Hazard and Adverse Selection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73927" cy="4280645"/>
          </a:xfrm>
        </p:spPr>
        <p:txBody>
          <a:bodyPr>
            <a:normAutofit/>
          </a:bodyPr>
          <a:lstStyle/>
          <a:p>
            <a:r>
              <a:rPr lang="en-US" dirty="0"/>
              <a:t>Economists divide these issues of information asymmetry into two main categories:</a:t>
            </a:r>
          </a:p>
          <a:p>
            <a:pPr marL="666900" lvl="1" indent="-342900">
              <a:buFont typeface="+mj-lt"/>
              <a:buAutoNum type="arabicPeriod"/>
            </a:pPr>
            <a:r>
              <a:rPr lang="en-US" sz="1800" b="1" dirty="0"/>
              <a:t>Moral Hazard</a:t>
            </a:r>
            <a:r>
              <a:rPr lang="en-US" sz="1800" dirty="0"/>
              <a:t>: Moral Hazard arises in the principal-agent relationship when the agent undertakes a </a:t>
            </a:r>
            <a:r>
              <a:rPr lang="en-US" sz="1800" b="1" i="1" dirty="0"/>
              <a:t>hidden action </a:t>
            </a:r>
            <a:r>
              <a:rPr lang="en-US" sz="1800" dirty="0"/>
              <a:t>which is of value to the principal. </a:t>
            </a:r>
          </a:p>
          <a:p>
            <a:pPr marL="936900" lvl="2" indent="-342900">
              <a:buFont typeface="+mj-lt"/>
              <a:buAutoNum type="alphaLcParenR"/>
            </a:pPr>
            <a:r>
              <a:rPr lang="en-US" sz="1800" dirty="0"/>
              <a:t>Example of a hidden action: the amount of effort that the employee undertakes in discharging his/her duties of employment. </a:t>
            </a:r>
          </a:p>
          <a:p>
            <a:pPr marL="936900" lvl="2" indent="-342900">
              <a:buFont typeface="+mj-lt"/>
              <a:buAutoNum type="alphaLcParenR"/>
            </a:pPr>
            <a:r>
              <a:rPr lang="en-US" sz="1800" dirty="0"/>
              <a:t>In most cases, this hidden action is costly to the agent and requires the principal to compensate him/her for choosing the action which would maximize the principal’s payoff. However, as the hidden action is unobservable to the principal, the principal </a:t>
            </a:r>
            <a:r>
              <a:rPr lang="en-US" sz="1800" b="1" i="1" dirty="0"/>
              <a:t>can only offer contracts which contain observable and verifiable measures that are noisy signals of the agent’s action </a:t>
            </a:r>
            <a:r>
              <a:rPr lang="en-US" sz="1800" dirty="0"/>
              <a:t>(Holmstrom, 1982).</a:t>
            </a:r>
          </a:p>
          <a:p>
            <a:pPr lvl="1"/>
            <a:r>
              <a:rPr lang="en-US" sz="1800" dirty="0"/>
              <a:t>Q: Is the level of “effort” a valid term in contract law? Why, or why not?</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28</a:t>
            </a:fld>
            <a:endParaRPr lang="en-US" dirty="0"/>
          </a:p>
        </p:txBody>
      </p:sp>
    </p:spTree>
    <p:extLst>
      <p:ext uri="{BB962C8B-B14F-4D97-AF65-F5344CB8AC3E}">
        <p14:creationId xmlns:p14="http://schemas.microsoft.com/office/powerpoint/2010/main" val="23256721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Agency Costs and Information Asymmetry: Moral Hazard and Adverse Selection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73927" cy="4280645"/>
          </a:xfrm>
        </p:spPr>
        <p:txBody>
          <a:bodyPr>
            <a:normAutofit/>
          </a:bodyPr>
          <a:lstStyle/>
          <a:p>
            <a:r>
              <a:rPr lang="en-US" dirty="0"/>
              <a:t>Consider a typical instance of moral hazard in corporate governance, where a chief executive officer (“CEO”) has to decide how much effort to exert when working for a corporation. </a:t>
            </a:r>
          </a:p>
          <a:p>
            <a:r>
              <a:rPr lang="en-US" dirty="0"/>
              <a:t>As managerial effort is clearly unobservable to the corporation’s shareholders, the shareholders can only offer executive compensation contracts which contain contractible measures that are imperfect proxies of the CEO’s managerial effort. </a:t>
            </a:r>
          </a:p>
          <a:p>
            <a:r>
              <a:rPr lang="en-US" dirty="0"/>
              <a:t>Here, the shareholders may offer a contract to the CEO that probabilistically conditions the CEO’s compensation quantum on the corporation’s financial performance – say, its profits for the financial year.</a:t>
            </a:r>
          </a:p>
          <a:p>
            <a:pPr lvl="1"/>
            <a:r>
              <a:rPr lang="en-US" dirty="0"/>
              <a:t>Q: Is such a term (e.g., you will be paid a bonus if the company’s annual profits exceed SGD 30 mil) enforceable? Why, or why not?</a:t>
            </a:r>
          </a:p>
          <a:p>
            <a:pPr lvl="1"/>
            <a:r>
              <a:rPr lang="en-US" dirty="0"/>
              <a:t>Under what circumstances will the CEO enjoy the bonus while exerting little to no managerial effort?</a:t>
            </a:r>
          </a:p>
          <a:p>
            <a:pPr lvl="1"/>
            <a:r>
              <a:rPr lang="en-US" dirty="0"/>
              <a:t>Similarly, under what circumstances will the CEO not enjoy the bonus while exerting considerable managerial effort?</a:t>
            </a:r>
          </a:p>
          <a:p>
            <a:pPr lvl="1"/>
            <a:r>
              <a:rPr lang="en-US" dirty="0"/>
              <a:t>Would the CEO be willing to accept such contractual term in his/her employment contract? What about ordinary employees?</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29</a:t>
            </a:fld>
            <a:endParaRPr lang="en-US" dirty="0"/>
          </a:p>
        </p:txBody>
      </p:sp>
    </p:spTree>
    <p:extLst>
      <p:ext uri="{BB962C8B-B14F-4D97-AF65-F5344CB8AC3E}">
        <p14:creationId xmlns:p14="http://schemas.microsoft.com/office/powerpoint/2010/main" val="4262883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4" name="Rectangle 13">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6" name="Rectangle 15">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8" name="Rectangle 17">
            <a:extLst>
              <a:ext uri="{FF2B5EF4-FFF2-40B4-BE49-F238E27FC236}">
                <a16:creationId xmlns:a16="http://schemas.microsoft.com/office/drawing/2014/main" id="{B36BEBD5-A373-4C8C-8C06-CD8007E22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FFF"/>
                </a:solidFill>
              </a:rPr>
              <a:t>motivation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sz="half" idx="1"/>
          </p:nvPr>
        </p:nvSpPr>
        <p:spPr>
          <a:xfrm>
            <a:off x="499901" y="1994748"/>
            <a:ext cx="7299906" cy="4693731"/>
          </a:xfrm>
        </p:spPr>
        <p:txBody>
          <a:bodyPr vert="horz" lIns="91440" tIns="45720" rIns="91440" bIns="45720" rtlCol="0" anchor="ctr">
            <a:noAutofit/>
          </a:bodyPr>
          <a:lstStyle/>
          <a:p>
            <a:r>
              <a:rPr lang="en-US" sz="1700" dirty="0"/>
              <a:t>Recall: In our last lecture, we discussed:</a:t>
            </a:r>
          </a:p>
          <a:p>
            <a:pPr lvl="1"/>
            <a:r>
              <a:rPr lang="en-US" sz="1500" dirty="0"/>
              <a:t>The fundamental assumptions which drive economic analysis</a:t>
            </a:r>
          </a:p>
          <a:p>
            <a:pPr lvl="1"/>
            <a:r>
              <a:rPr lang="en-US" sz="1500" dirty="0"/>
              <a:t>Why exchange/trade is normatively desirable</a:t>
            </a:r>
          </a:p>
          <a:p>
            <a:pPr lvl="1"/>
            <a:r>
              <a:rPr lang="en-US" sz="1500" dirty="0"/>
              <a:t>How the legal framework may or may not support exchange</a:t>
            </a:r>
          </a:p>
          <a:p>
            <a:pPr lvl="1"/>
            <a:r>
              <a:rPr lang="en-US" sz="1500" dirty="0"/>
              <a:t>How the existence of property and contract law may facilitate mutually beneficial exchange</a:t>
            </a:r>
          </a:p>
          <a:p>
            <a:r>
              <a:rPr lang="en-US" sz="1700" dirty="0"/>
              <a:t>We now possess the tools to examine the underlying principles of company law. </a:t>
            </a:r>
          </a:p>
          <a:p>
            <a:r>
              <a:rPr lang="en-US" sz="1700" dirty="0"/>
              <a:t>In simple terms, just as with contract and property law, </a:t>
            </a:r>
            <a:r>
              <a:rPr lang="en-US" sz="1700" b="1" i="1" dirty="0"/>
              <a:t>the economic rationale behind corporate law is to enable mutually advantageous exchanges.</a:t>
            </a:r>
          </a:p>
          <a:p>
            <a:pPr lvl="1"/>
            <a:r>
              <a:rPr lang="en-US" sz="1500" dirty="0"/>
              <a:t>However, the Q arises as to why contract and property law are </a:t>
            </a:r>
            <a:r>
              <a:rPr lang="en-US" sz="1500" i="1" dirty="0"/>
              <a:t>insufficient</a:t>
            </a:r>
            <a:r>
              <a:rPr lang="en-US" sz="1500" dirty="0"/>
              <a:t> to protect business interests.</a:t>
            </a:r>
          </a:p>
          <a:p>
            <a:pPr lvl="1"/>
            <a:r>
              <a:rPr lang="en-US" sz="1500" dirty="0"/>
              <a:t>To do that, let us expand a little more re the concept of “gains from trade”…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7264399" y="5956137"/>
            <a:ext cx="544875"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a:t>
            </a:fld>
            <a:endParaRPr lang="en-US"/>
          </a:p>
        </p:txBody>
      </p:sp>
      <p:pic>
        <p:nvPicPr>
          <p:cNvPr id="7" name="Content Placeholder 6">
            <a:extLst>
              <a:ext uri="{FF2B5EF4-FFF2-40B4-BE49-F238E27FC236}">
                <a16:creationId xmlns:a16="http://schemas.microsoft.com/office/drawing/2014/main" id="{F26DE1D4-5FCD-D7C6-F28D-E8620109A68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31089" r="31089"/>
          <a:stretch/>
        </p:blipFill>
        <p:spPr>
          <a:xfrm>
            <a:off x="8051799" y="1871133"/>
            <a:ext cx="3683001" cy="4504267"/>
          </a:xfrm>
          <a:prstGeom prst="rect">
            <a:avLst/>
          </a:prstGeom>
        </p:spPr>
      </p:pic>
    </p:spTree>
    <p:extLst>
      <p:ext uri="{BB962C8B-B14F-4D97-AF65-F5344CB8AC3E}">
        <p14:creationId xmlns:p14="http://schemas.microsoft.com/office/powerpoint/2010/main" val="576415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Agency Costs and Information Asymmetry: Moral Hazard and Adverse Selection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73927" cy="4280645"/>
          </a:xfrm>
        </p:spPr>
        <p:txBody>
          <a:bodyPr>
            <a:normAutofit/>
          </a:bodyPr>
          <a:lstStyle/>
          <a:p>
            <a:r>
              <a:rPr lang="en-US" dirty="0"/>
              <a:t>Economists divide these issues of information asymmetry into two main categories:</a:t>
            </a:r>
          </a:p>
          <a:p>
            <a:pPr marL="666900" lvl="1" indent="-342900">
              <a:buFont typeface="+mj-lt"/>
              <a:buAutoNum type="arabicPeriod" startAt="2"/>
            </a:pPr>
            <a:r>
              <a:rPr lang="en-US" sz="1800" b="1" dirty="0"/>
              <a:t>Adverse Selection</a:t>
            </a:r>
            <a:r>
              <a:rPr lang="en-US" sz="1800" dirty="0"/>
              <a:t>: Adverse Selection arises in the principal-agent relationship when the agent has a </a:t>
            </a:r>
            <a:r>
              <a:rPr lang="en-US" sz="1800" i="1" dirty="0"/>
              <a:t>hidden characteristic</a:t>
            </a:r>
            <a:r>
              <a:rPr lang="en-US" sz="1800" dirty="0"/>
              <a:t> which is of value to the principal. </a:t>
            </a:r>
          </a:p>
          <a:p>
            <a:pPr marL="936900" lvl="2" indent="-342900">
              <a:buFont typeface="+mj-lt"/>
              <a:buAutoNum type="alphaLcParenR"/>
            </a:pPr>
            <a:r>
              <a:rPr lang="en-US" sz="1800" dirty="0"/>
              <a:t>Example of a hidden characteristic: the </a:t>
            </a:r>
            <a:r>
              <a:rPr lang="en-US" sz="1800" i="1" dirty="0"/>
              <a:t>inherent ability </a:t>
            </a:r>
            <a:r>
              <a:rPr lang="en-US" sz="1800" dirty="0"/>
              <a:t>that a prospective employee has in performing a particular task required for employment.</a:t>
            </a:r>
          </a:p>
          <a:p>
            <a:pPr marL="936900" lvl="2" indent="-342900">
              <a:buFont typeface="+mj-lt"/>
              <a:buAutoNum type="alphaLcParenR"/>
            </a:pPr>
            <a:r>
              <a:rPr lang="en-US" sz="1800" dirty="0"/>
              <a:t>The employer aims to select the most capable candidate from a pool of potential employees. However, during interviews, </a:t>
            </a:r>
            <a:r>
              <a:rPr lang="en-US" sz="1800" i="1" dirty="0"/>
              <a:t>every candidate will claim to be highly skilled</a:t>
            </a:r>
            <a:r>
              <a:rPr lang="en-US" sz="1800" dirty="0"/>
              <a:t>, making it challenging for the employer to differentiate between those who are genuinely skilled and those who are not. </a:t>
            </a:r>
          </a:p>
          <a:p>
            <a:pPr marL="936900" lvl="2" indent="-342900">
              <a:buFont typeface="+mj-lt"/>
              <a:buAutoNum type="alphaLcParenR"/>
            </a:pPr>
            <a:r>
              <a:rPr lang="en-US" sz="1800" dirty="0"/>
              <a:t>Following (b), high-skilled employees will exit the employment market in the “worst-case scenario”. This is known as the “market for lemons”, after George </a:t>
            </a:r>
            <a:r>
              <a:rPr lang="en-US" sz="1800" dirty="0" err="1"/>
              <a:t>Akerlof’s</a:t>
            </a:r>
            <a:r>
              <a:rPr lang="en-US" sz="1800" dirty="0"/>
              <a:t> seminal work in 1970.</a:t>
            </a:r>
          </a:p>
          <a:p>
            <a:pPr lvl="1"/>
            <a:r>
              <a:rPr lang="en-US" sz="1800" dirty="0"/>
              <a:t>Q: Why would high-skilled employees refuse to participate in such an employment market? Explain the underlying intuition here.</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30</a:t>
            </a:fld>
            <a:endParaRPr lang="en-US" dirty="0"/>
          </a:p>
        </p:txBody>
      </p:sp>
    </p:spTree>
    <p:extLst>
      <p:ext uri="{BB962C8B-B14F-4D97-AF65-F5344CB8AC3E}">
        <p14:creationId xmlns:p14="http://schemas.microsoft.com/office/powerpoint/2010/main" val="11555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Agency Costs and Information Asymmetry: Moral Hazard and Adverse Selection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43272" y="1817148"/>
            <a:ext cx="7059008" cy="4558252"/>
          </a:xfrm>
        </p:spPr>
        <p:txBody>
          <a:bodyPr>
            <a:normAutofit/>
          </a:bodyPr>
          <a:lstStyle/>
          <a:p>
            <a:pPr>
              <a:lnSpc>
                <a:spcPct val="90000"/>
              </a:lnSpc>
            </a:pPr>
            <a:r>
              <a:rPr lang="en-US" dirty="0"/>
              <a:t>Issues of adverse selection tend to arise when quality is a key consideration in decision-making.</a:t>
            </a:r>
          </a:p>
          <a:p>
            <a:pPr>
              <a:lnSpc>
                <a:spcPct val="90000"/>
              </a:lnSpc>
            </a:pPr>
            <a:r>
              <a:rPr lang="en-US" dirty="0"/>
              <a:t>For instance, a CEO might have long-term plans for the company that are ostensibly more expensive (e.g., a plan to shift the company’s energy needs to renewables), but lacking this information on long-term profitability, shareholders may simply want to go for the cheapest option (e.g., fossil fuels).</a:t>
            </a:r>
          </a:p>
          <a:p>
            <a:pPr lvl="1">
              <a:lnSpc>
                <a:spcPct val="90000"/>
              </a:lnSpc>
            </a:pPr>
            <a:r>
              <a:rPr lang="en-US" dirty="0"/>
              <a:t>The CEO needs to convey this information in a </a:t>
            </a:r>
            <a:r>
              <a:rPr lang="en-US" i="1" dirty="0"/>
              <a:t>credible</a:t>
            </a:r>
            <a:r>
              <a:rPr lang="en-US" dirty="0"/>
              <a:t> way. This can be very costly. Q: In the aforementioned example, what would this involve?</a:t>
            </a:r>
          </a:p>
          <a:p>
            <a:pPr lvl="1">
              <a:lnSpc>
                <a:spcPct val="90000"/>
              </a:lnSpc>
            </a:pPr>
            <a:r>
              <a:rPr lang="en-US" dirty="0"/>
              <a:t>When the informed party has to address an adverse selection problem, economists term this phenomenon </a:t>
            </a:r>
            <a:r>
              <a:rPr lang="en-US" b="1" i="1" dirty="0"/>
              <a:t>signaling</a:t>
            </a:r>
            <a:r>
              <a:rPr lang="en-US" dirty="0"/>
              <a:t>. </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a:xfrm>
            <a:off x="7264399" y="5956137"/>
            <a:ext cx="544875" cy="365125"/>
          </a:xfrm>
        </p:spPr>
        <p:txBody>
          <a:bodyPr>
            <a:normAutofit/>
          </a:bodyPr>
          <a:lstStyle/>
          <a:p>
            <a:pPr>
              <a:spcAft>
                <a:spcPts val="600"/>
              </a:spcAft>
            </a:pPr>
            <a:fld id="{7128DA7F-F6FE-453F-B8BB-1900E7257DA6}" type="slidenum">
              <a:rPr lang="en-US" smtClean="0"/>
              <a:pPr>
                <a:spcAft>
                  <a:spcPts val="600"/>
                </a:spcAft>
              </a:pPr>
              <a:t>31</a:t>
            </a:fld>
            <a:endParaRPr lang="en-US"/>
          </a:p>
        </p:txBody>
      </p:sp>
      <p:pic>
        <p:nvPicPr>
          <p:cNvPr id="6" name="Picture 5" descr="Traffic light on barren dirt road">
            <a:extLst>
              <a:ext uri="{FF2B5EF4-FFF2-40B4-BE49-F238E27FC236}">
                <a16:creationId xmlns:a16="http://schemas.microsoft.com/office/drawing/2014/main" id="{2D5A4FE0-F396-E6DF-034C-CB8B9FEA0BF8}"/>
              </a:ext>
            </a:extLst>
          </p:cNvPr>
          <p:cNvPicPr>
            <a:picLocks noChangeAspect="1"/>
          </p:cNvPicPr>
          <p:nvPr/>
        </p:nvPicPr>
        <p:blipFill rotWithShape="1">
          <a:blip r:embed="rId3">
            <a:extLst>
              <a:ext uri="{28A0092B-C50C-407E-A947-70E740481C1C}">
                <a14:useLocalDpi xmlns:a14="http://schemas.microsoft.com/office/drawing/2010/main" val="0"/>
              </a:ext>
            </a:extLst>
          </a:blip>
          <a:srcRect l="8179" r="25589"/>
          <a:stretch/>
        </p:blipFill>
        <p:spPr>
          <a:xfrm>
            <a:off x="8051799" y="1871133"/>
            <a:ext cx="3683001" cy="4504267"/>
          </a:xfrm>
          <a:prstGeom prst="rect">
            <a:avLst/>
          </a:prstGeom>
        </p:spPr>
      </p:pic>
    </p:spTree>
    <p:extLst>
      <p:ext uri="{BB962C8B-B14F-4D97-AF65-F5344CB8AC3E}">
        <p14:creationId xmlns:p14="http://schemas.microsoft.com/office/powerpoint/2010/main" val="23597065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Agency Costs and Information Asymmetry: Moral Hazard and Adverse Selection</a:t>
            </a:r>
          </a:p>
        </p:txBody>
      </p:sp>
      <p:pic>
        <p:nvPicPr>
          <p:cNvPr id="6" name="Picture 5" descr="A large machine in a room&#10;&#10;Description automatically generated">
            <a:extLst>
              <a:ext uri="{FF2B5EF4-FFF2-40B4-BE49-F238E27FC236}">
                <a16:creationId xmlns:a16="http://schemas.microsoft.com/office/drawing/2014/main" id="{2D5A4FE0-F396-E6DF-034C-CB8B9FEA0BF8}"/>
              </a:ext>
            </a:extLst>
          </p:cNvPr>
          <p:cNvPicPr>
            <a:picLocks noChangeAspect="1"/>
          </p:cNvPicPr>
          <p:nvPr/>
        </p:nvPicPr>
        <p:blipFill rotWithShape="1">
          <a:blip r:embed="rId3">
            <a:extLst>
              <a:ext uri="{28A0092B-C50C-407E-A947-70E740481C1C}">
                <a14:useLocalDpi xmlns:a14="http://schemas.microsoft.com/office/drawing/2010/main" val="0"/>
              </a:ext>
            </a:extLst>
          </a:blip>
          <a:srcRect t="4138" r="3" b="4141"/>
          <a:stretch/>
        </p:blipFill>
        <p:spPr>
          <a:xfrm>
            <a:off x="448732" y="1871133"/>
            <a:ext cx="3683001" cy="4504267"/>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475858" y="2180496"/>
            <a:ext cx="7140407" cy="3678303"/>
          </a:xfrm>
        </p:spPr>
        <p:txBody>
          <a:bodyPr>
            <a:normAutofit/>
          </a:bodyPr>
          <a:lstStyle/>
          <a:p>
            <a:r>
              <a:rPr lang="en-US" dirty="0"/>
              <a:t>In other situations, the uninformed party has to address an adverse selection problem. For instance, shareholders may need to decide which set of directors to vote for in a proxy contest.</a:t>
            </a:r>
          </a:p>
          <a:p>
            <a:pPr lvl="1"/>
            <a:r>
              <a:rPr lang="en-US" dirty="0"/>
              <a:t>Like an employer attempting to hire a high-skilled employee, a controlling shareholder might wish to design contractual terms so that only skilled directors are attracted to apply.</a:t>
            </a:r>
          </a:p>
          <a:p>
            <a:pPr lvl="1"/>
            <a:r>
              <a:rPr lang="en-US" dirty="0"/>
              <a:t>Economists term this phenomenon </a:t>
            </a:r>
            <a:r>
              <a:rPr lang="en-US" b="1" i="1" dirty="0"/>
              <a:t>screening</a:t>
            </a:r>
            <a:r>
              <a:rPr lang="en-US" dirty="0"/>
              <a:t>. </a:t>
            </a:r>
          </a:p>
          <a:p>
            <a:r>
              <a:rPr lang="en-US" dirty="0"/>
              <a:t>Q: Is signaling or screening “efficient” (say, in a pareto sense)? Why, or why not? </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a:xfrm>
            <a:off x="11065932" y="5956137"/>
            <a:ext cx="544875" cy="365125"/>
          </a:xfrm>
        </p:spPr>
        <p:txBody>
          <a:bodyPr>
            <a:normAutofit/>
          </a:bodyPr>
          <a:lstStyle/>
          <a:p>
            <a:pPr>
              <a:spcAft>
                <a:spcPts val="600"/>
              </a:spcAft>
            </a:pPr>
            <a:fld id="{7128DA7F-F6FE-453F-B8BB-1900E7257DA6}" type="slidenum">
              <a:rPr lang="en-US" smtClean="0"/>
              <a:pPr>
                <a:spcAft>
                  <a:spcPts val="600"/>
                </a:spcAft>
              </a:pPr>
              <a:t>32</a:t>
            </a:fld>
            <a:endParaRPr lang="en-US"/>
          </a:p>
        </p:txBody>
      </p:sp>
    </p:spTree>
    <p:extLst>
      <p:ext uri="{BB962C8B-B14F-4D97-AF65-F5344CB8AC3E}">
        <p14:creationId xmlns:p14="http://schemas.microsoft.com/office/powerpoint/2010/main" val="39797492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Agency Costs and Information Asymmetry: Moral Hazard and Adverse Selection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73927" cy="4280645"/>
          </a:xfrm>
        </p:spPr>
        <p:txBody>
          <a:bodyPr>
            <a:normAutofit/>
          </a:bodyPr>
          <a:lstStyle/>
          <a:p>
            <a:r>
              <a:rPr lang="en-US" dirty="0"/>
              <a:t>Recall Jensen and Meckling (1976)’s suggestion that the sum of all costs (including opportunity costs) involved in attenuating agent opportunism may be termed as “agency costs”.</a:t>
            </a:r>
          </a:p>
          <a:p>
            <a:r>
              <a:rPr lang="en-US" dirty="0"/>
              <a:t>In their paper, Jensen and Meckling assume that “individuals [have] solve[d] [optimal contracting problems] and given that only stocks and bonds can be issued as claims, [they] investigate the incentives faced by each of the parties… characterizing the relationship between the manager (i.e., agent) of the firm and the [shareholders] and debt holders (i.e., principals)”.</a:t>
            </a:r>
          </a:p>
          <a:p>
            <a:pPr lvl="1"/>
            <a:r>
              <a:rPr lang="en-US" dirty="0"/>
              <a:t>In other words, Jensen and Meckling assume in their paper that the principal has already “tried their best” to resolve all of the aforementioned problems associated with the agent’s information advantage, </a:t>
            </a:r>
            <a:r>
              <a:rPr lang="en-US" i="1" dirty="0"/>
              <a:t>by designing contractual terms so as to maximize the principal’s utility</a:t>
            </a:r>
            <a:r>
              <a:rPr lang="en-US" dirty="0"/>
              <a:t>.</a:t>
            </a:r>
          </a:p>
          <a:p>
            <a:r>
              <a:rPr lang="en-US" dirty="0"/>
              <a:t>Jensen and Meckling raise a further question: Can shareholders do more?</a:t>
            </a:r>
          </a:p>
          <a:p>
            <a:pPr lvl="1"/>
            <a:r>
              <a:rPr lang="en-US" dirty="0"/>
              <a:t>Ans: Yes, by </a:t>
            </a:r>
            <a:r>
              <a:rPr lang="en-US" b="1" i="1" dirty="0"/>
              <a:t>monitoring</a:t>
            </a:r>
            <a:r>
              <a:rPr lang="en-US" dirty="0"/>
              <a:t> or </a:t>
            </a:r>
            <a:r>
              <a:rPr lang="en-US" b="1" i="1" dirty="0"/>
              <a:t>bonding</a:t>
            </a:r>
            <a:r>
              <a:rPr lang="en-US" dirty="0"/>
              <a:t> the corporation’s managers. One can conceive of monitoring and bonding costs as costly actions which the principal can undertake to reduce the information asymmetry between the principal and her agent.</a:t>
            </a:r>
          </a:p>
          <a:p>
            <a:pPr lvl="1"/>
            <a:r>
              <a:rPr lang="en-US" dirty="0"/>
              <a:t>What exactly do these terms mean?</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33</a:t>
            </a:fld>
            <a:endParaRPr lang="en-US" dirty="0"/>
          </a:p>
        </p:txBody>
      </p:sp>
    </p:spTree>
    <p:extLst>
      <p:ext uri="{BB962C8B-B14F-4D97-AF65-F5344CB8AC3E}">
        <p14:creationId xmlns:p14="http://schemas.microsoft.com/office/powerpoint/2010/main" val="18448006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Agency Costs and Information Asymmetry: Moral Hazard and Adverse Selection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73927" cy="4280645"/>
          </a:xfrm>
        </p:spPr>
        <p:txBody>
          <a:bodyPr>
            <a:normAutofit fontScale="92500" lnSpcReduction="10000"/>
          </a:bodyPr>
          <a:lstStyle/>
          <a:p>
            <a:r>
              <a:rPr lang="en-US" b="1" dirty="0"/>
              <a:t>Monitoring</a:t>
            </a:r>
            <a:r>
              <a:rPr lang="en-US" dirty="0"/>
              <a:t>: </a:t>
            </a:r>
            <a:r>
              <a:rPr lang="en-US" i="1" dirty="0"/>
              <a:t>Measuring + Observing </a:t>
            </a:r>
            <a:r>
              <a:rPr lang="en-US" dirty="0"/>
              <a:t>the actions of managers which may influence firm value. </a:t>
            </a:r>
          </a:p>
          <a:p>
            <a:pPr lvl="1"/>
            <a:r>
              <a:rPr lang="en-US" dirty="0"/>
              <a:t>Simple Example: Employer installing CCTVs to “monitor” factory workers while they are working on the production line.</a:t>
            </a:r>
          </a:p>
          <a:p>
            <a:pPr lvl="1"/>
            <a:r>
              <a:rPr lang="en-US" dirty="0"/>
              <a:t>Intuition: Monitoring involves the costly </a:t>
            </a:r>
            <a:r>
              <a:rPr lang="en-US" i="1" dirty="0"/>
              <a:t>collection of information</a:t>
            </a:r>
            <a:r>
              <a:rPr lang="en-US" dirty="0"/>
              <a:t>.</a:t>
            </a:r>
          </a:p>
          <a:p>
            <a:pPr lvl="1"/>
            <a:r>
              <a:rPr lang="en-US" dirty="0"/>
              <a:t>Thus, some managerial activities that are usually unobserved would now be observed!</a:t>
            </a:r>
          </a:p>
          <a:p>
            <a:r>
              <a:rPr lang="en-US" dirty="0"/>
              <a:t>Jensen and Meckling (1976): Monitoring activities could include “auditing, formal control systems and budget restrictions… which serve to more closely identify the manager’s interests with [shareholders]”…</a:t>
            </a:r>
          </a:p>
          <a:p>
            <a:r>
              <a:rPr lang="en-US" dirty="0"/>
              <a:t>Other examples by </a:t>
            </a:r>
            <a:r>
              <a:rPr lang="en-US" dirty="0" err="1"/>
              <a:t>Tirole</a:t>
            </a:r>
            <a:r>
              <a:rPr lang="en-US" dirty="0"/>
              <a:t> (2006): </a:t>
            </a:r>
          </a:p>
          <a:p>
            <a:pPr lvl="1"/>
            <a:r>
              <a:rPr lang="en-US" dirty="0"/>
              <a:t>An active (shareholder) monitor may collect and process information concerning a management policy which they believe would influence firm value – backed by the implicit threat that the monitor would be willing to exercise their control rights to replace current management should the policy result in a large decrease in firm value.</a:t>
            </a:r>
          </a:p>
          <a:p>
            <a:pPr lvl="1"/>
            <a:r>
              <a:rPr lang="en-US" dirty="0"/>
              <a:t>A speculative (shareholder) monitor may collect and process historical information on the firm’s historical value pursuant to an array of financial benchmarks. If an adverse inference is drawn, the shareholder could exit the firm by selling her shares on a secondary market.</a:t>
            </a:r>
          </a:p>
          <a:p>
            <a:r>
              <a:rPr lang="en-US" dirty="0"/>
              <a:t>Q: What is the relevant counterfactual here in relation to efficiency?</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34</a:t>
            </a:fld>
            <a:endParaRPr lang="en-US" dirty="0"/>
          </a:p>
        </p:txBody>
      </p:sp>
    </p:spTree>
    <p:extLst>
      <p:ext uri="{BB962C8B-B14F-4D97-AF65-F5344CB8AC3E}">
        <p14:creationId xmlns:p14="http://schemas.microsoft.com/office/powerpoint/2010/main" val="23888568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Agency Costs and Information Asymmetry: Moral Hazard and Adverse Selection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73927" cy="4280645"/>
          </a:xfrm>
        </p:spPr>
        <p:txBody>
          <a:bodyPr>
            <a:normAutofit/>
          </a:bodyPr>
          <a:lstStyle/>
          <a:p>
            <a:r>
              <a:rPr lang="en-US" b="1" dirty="0"/>
              <a:t>Bonding</a:t>
            </a:r>
            <a:r>
              <a:rPr lang="en-US" dirty="0"/>
              <a:t>: The expenditure of resources to guarantee shareholders that the managers will limit their activities.</a:t>
            </a:r>
          </a:p>
          <a:p>
            <a:pPr lvl="1"/>
            <a:r>
              <a:rPr lang="en-US" sz="1700" dirty="0"/>
              <a:t>Simple Example: Manager might promise to pay contractual damages if he/she were to act beyond the powers granted to him/her via contract/corporate constitution (if he/she were a member).</a:t>
            </a:r>
          </a:p>
          <a:p>
            <a:pPr lvl="1"/>
            <a:r>
              <a:rPr lang="en-US" sz="1700" dirty="0"/>
              <a:t>Intuition: Bonding involves </a:t>
            </a:r>
            <a:r>
              <a:rPr lang="en-US" sz="1700" b="1" i="1" dirty="0"/>
              <a:t>credible commitments</a:t>
            </a:r>
            <a:r>
              <a:rPr lang="en-US" sz="1700" dirty="0"/>
              <a:t> (recall last seminar) by managers that are costly. Why?</a:t>
            </a:r>
          </a:p>
          <a:p>
            <a:pPr lvl="2"/>
            <a:r>
              <a:rPr lang="en-US" sz="1700" dirty="0"/>
              <a:t>Jensen and Meckling (1976): “[Bonding]… impost costs on the firm because they limit [managers’] ability to take full advantage of some profitable opportunities as well as limiting his ability to harm the stockholders while making [themselves] better off)”.</a:t>
            </a:r>
          </a:p>
          <a:p>
            <a:pPr lvl="2"/>
            <a:r>
              <a:rPr lang="en-US" sz="1700" dirty="0"/>
              <a:t>Can you think of an example in Corporate Law (LC2008)?</a:t>
            </a:r>
          </a:p>
          <a:p>
            <a:r>
              <a:rPr lang="en-US" dirty="0"/>
              <a:t>Jensen and Meckling (1976): Bonding costs would “take such forms as contractual guarantees to have the financial accounts audited by a public account, explicit bonding against malfeasance on the part of the manager, and contractual limitations on the manager’s decision- making power.”</a:t>
            </a:r>
          </a:p>
          <a:p>
            <a:r>
              <a:rPr lang="en-US" dirty="0"/>
              <a:t>Q: Again, what is the counterfactual here in relation to efficiency?</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35</a:t>
            </a:fld>
            <a:endParaRPr lang="en-US" dirty="0"/>
          </a:p>
        </p:txBody>
      </p:sp>
    </p:spTree>
    <p:extLst>
      <p:ext uri="{BB962C8B-B14F-4D97-AF65-F5344CB8AC3E}">
        <p14:creationId xmlns:p14="http://schemas.microsoft.com/office/powerpoint/2010/main" val="13620654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Agency Costs and Information Asymmetry: Moral Hazard and Adverse Selection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73927" cy="4280645"/>
          </a:xfrm>
        </p:spPr>
        <p:txBody>
          <a:bodyPr>
            <a:normAutofit/>
          </a:bodyPr>
          <a:lstStyle/>
          <a:p>
            <a:r>
              <a:rPr lang="en-US" dirty="0"/>
              <a:t>Jensen and Meckling (1976): “In most agency relationships the principal and the agent will incur positive monitoring and bonding costs (non-pecuniary as well as pecuniary), and in addition there will be some divergence between the agent’s decisions and those decisions which would maximize the welfare of the principal. The dollar equivalent of the reduction in welfare experienced by the principal due to this divergence is also a cost of the agency relationship, and we refer to this latter cost as the “residual loss”. We define agency costs as the sum of: </a:t>
            </a:r>
          </a:p>
          <a:p>
            <a:pPr marL="666900" lvl="1" indent="-342900">
              <a:buFont typeface="+mj-lt"/>
              <a:buAutoNum type="arabicPeriod"/>
            </a:pPr>
            <a:r>
              <a:rPr lang="en-US" sz="1800" dirty="0"/>
              <a:t>the monitoring expenditures by the principal,</a:t>
            </a:r>
          </a:p>
          <a:p>
            <a:pPr marL="666900" lvl="1" indent="-342900">
              <a:buFont typeface="+mj-lt"/>
              <a:buAutoNum type="arabicPeriod"/>
            </a:pPr>
            <a:r>
              <a:rPr lang="en-US" sz="1800" dirty="0"/>
              <a:t>the bonding expenditures by the agent, </a:t>
            </a:r>
          </a:p>
          <a:p>
            <a:pPr marL="666900" lvl="1" indent="-342900">
              <a:buFont typeface="+mj-lt"/>
              <a:buAutoNum type="arabicPeriod"/>
            </a:pPr>
            <a:r>
              <a:rPr lang="en-US" sz="1800" dirty="0"/>
              <a:t>the residual loss.</a:t>
            </a:r>
          </a:p>
          <a:p>
            <a:r>
              <a:rPr lang="en-US" dirty="0"/>
              <a:t>NB: Note how any efficiency losses arising from information asymmetry are subsumed within the category of “residual losses”. </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36</a:t>
            </a:fld>
            <a:endParaRPr lang="en-US" dirty="0"/>
          </a:p>
        </p:txBody>
      </p:sp>
    </p:spTree>
    <p:extLst>
      <p:ext uri="{BB962C8B-B14F-4D97-AF65-F5344CB8AC3E}">
        <p14:creationId xmlns:p14="http://schemas.microsoft.com/office/powerpoint/2010/main" val="7731140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Incomplete Contracting and “</a:t>
            </a:r>
            <a:r>
              <a:rPr lang="en-US" dirty="0" err="1">
                <a:solidFill>
                  <a:srgbClr val="FFFFFF"/>
                </a:solidFill>
              </a:rPr>
              <a:t>Unforseeability</a:t>
            </a:r>
            <a:r>
              <a:rPr lang="en-US" dirty="0">
                <a:solidFill>
                  <a:srgbClr val="FFFFFF"/>
                </a:solidFill>
              </a:rPr>
              <a:t>”</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73927" cy="4280645"/>
          </a:xfrm>
        </p:spPr>
        <p:txBody>
          <a:bodyPr>
            <a:normAutofit/>
          </a:bodyPr>
          <a:lstStyle/>
          <a:p>
            <a:r>
              <a:rPr lang="en-US" sz="2000" dirty="0"/>
              <a:t>In the taxonomy advanced on Slide 9, we suggested that agency costs may be taxonomized pursuant to three (or four, depending on your view) sub-components:</a:t>
            </a:r>
          </a:p>
          <a:p>
            <a:pPr marL="342900" indent="-342900">
              <a:buFont typeface="+mj-lt"/>
              <a:buAutoNum type="arabicPeriod"/>
            </a:pPr>
            <a:r>
              <a:rPr lang="en-US" sz="2000" dirty="0"/>
              <a:t>Information Asymmetry</a:t>
            </a:r>
          </a:p>
          <a:p>
            <a:pPr marL="666900" lvl="1" indent="-342900">
              <a:buFont typeface="+mj-lt"/>
              <a:buAutoNum type="arabicPeriod"/>
            </a:pPr>
            <a:r>
              <a:rPr lang="en-US" sz="1800" dirty="0"/>
              <a:t>Moral Hazard</a:t>
            </a:r>
          </a:p>
          <a:p>
            <a:pPr marL="666900" lvl="1" indent="-342900">
              <a:buFont typeface="+mj-lt"/>
              <a:buAutoNum type="arabicPeriod"/>
            </a:pPr>
            <a:r>
              <a:rPr lang="en-US" sz="1800" dirty="0"/>
              <a:t>Adverse Selection</a:t>
            </a:r>
          </a:p>
          <a:p>
            <a:pPr marL="342900" indent="-342900">
              <a:buFont typeface="+mj-lt"/>
              <a:buAutoNum type="arabicPeriod"/>
            </a:pPr>
            <a:r>
              <a:rPr lang="en-US" sz="2000" dirty="0"/>
              <a:t>Monitoring Costs</a:t>
            </a:r>
          </a:p>
          <a:p>
            <a:pPr marL="342900" indent="-342900">
              <a:buFont typeface="+mj-lt"/>
              <a:buAutoNum type="arabicPeriod"/>
            </a:pPr>
            <a:r>
              <a:rPr lang="en-US" sz="2000" dirty="0"/>
              <a:t>Bonding Costs</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37</a:t>
            </a:fld>
            <a:endParaRPr lang="en-US" dirty="0"/>
          </a:p>
        </p:txBody>
      </p:sp>
    </p:spTree>
    <p:extLst>
      <p:ext uri="{BB962C8B-B14F-4D97-AF65-F5344CB8AC3E}">
        <p14:creationId xmlns:p14="http://schemas.microsoft.com/office/powerpoint/2010/main" val="7645837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Incomplete Contracting and “</a:t>
            </a:r>
            <a:r>
              <a:rPr lang="en-US" dirty="0" err="1">
                <a:solidFill>
                  <a:srgbClr val="FFFFFF"/>
                </a:solidFill>
              </a:rPr>
              <a:t>Unforseeability</a:t>
            </a:r>
            <a:r>
              <a:rPr lang="en-US" dirty="0">
                <a:solidFill>
                  <a:srgbClr val="FFFFFF"/>
                </a:solidFill>
              </a:rPr>
              <a:t>”</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73927" cy="4280645"/>
          </a:xfrm>
        </p:spPr>
        <p:txBody>
          <a:bodyPr>
            <a:normAutofit/>
          </a:bodyPr>
          <a:lstStyle/>
          <a:p>
            <a:r>
              <a:rPr lang="en-US" dirty="0"/>
              <a:t>Nevertheless, in 1976, when Jensen and </a:t>
            </a:r>
            <a:r>
              <a:rPr lang="en-US" dirty="0" err="1"/>
              <a:t>Meckling's</a:t>
            </a:r>
            <a:r>
              <a:rPr lang="en-US" dirty="0"/>
              <a:t> foundational article was published, the concept of incomplete contracting had not yet evolved in contract theory. This idea arguably provides a more accurate depiction of the relationship between shareholders and managers compared to the prevailing agency cost theories at the time.</a:t>
            </a:r>
          </a:p>
          <a:p>
            <a:pPr lvl="1"/>
            <a:r>
              <a:rPr lang="en-US" dirty="0"/>
              <a:t>Seminal article on the aforementioned by Grossman and Hart (1986).</a:t>
            </a:r>
          </a:p>
          <a:p>
            <a:r>
              <a:rPr lang="en-US" dirty="0"/>
              <a:t>Bolton and </a:t>
            </a:r>
            <a:r>
              <a:rPr lang="en-US" dirty="0" err="1"/>
              <a:t>Dewatripont</a:t>
            </a:r>
            <a:r>
              <a:rPr lang="en-US" dirty="0"/>
              <a:t> (2006): “The introduction of </a:t>
            </a:r>
            <a:r>
              <a:rPr lang="en-US" b="1" i="1" dirty="0"/>
              <a:t>incomplete contracting </a:t>
            </a:r>
            <a:r>
              <a:rPr lang="en-US" dirty="0"/>
              <a:t>involves a “substantive and methodological” break from the principal-agent paradigm.”</a:t>
            </a:r>
          </a:p>
          <a:p>
            <a:r>
              <a:rPr lang="en-US" dirty="0"/>
              <a:t>How then should we understand the concept of “Opportunism in Incomplete Contracting”? What does an “incomplete contract mean”?</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38</a:t>
            </a:fld>
            <a:endParaRPr lang="en-US" dirty="0"/>
          </a:p>
        </p:txBody>
      </p:sp>
    </p:spTree>
    <p:extLst>
      <p:ext uri="{BB962C8B-B14F-4D97-AF65-F5344CB8AC3E}">
        <p14:creationId xmlns:p14="http://schemas.microsoft.com/office/powerpoint/2010/main" val="28820616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Incomplete Contracting and “</a:t>
            </a:r>
            <a:r>
              <a:rPr lang="en-US">
                <a:solidFill>
                  <a:srgbClr val="FFFFFF"/>
                </a:solidFill>
              </a:rPr>
              <a:t>Unforseeability</a:t>
            </a:r>
            <a:r>
              <a:rPr lang="en-US" dirty="0">
                <a:solidFill>
                  <a:srgbClr val="FFFFFF"/>
                </a:solidFill>
              </a:rPr>
              <a:t>”</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7225075" cy="3678303"/>
          </a:xfrm>
        </p:spPr>
        <p:txBody>
          <a:bodyPr>
            <a:normAutofit/>
          </a:bodyPr>
          <a:lstStyle/>
          <a:p>
            <a:r>
              <a:rPr lang="en-US" sz="2000" dirty="0"/>
              <a:t>Hint: https://en.wikipedia.org/wiki/There_are_unknown_unknowns</a:t>
            </a:r>
          </a:p>
          <a:p>
            <a:pPr lvl="1"/>
            <a:r>
              <a:rPr lang="en-US" sz="1800" dirty="0"/>
              <a:t>Rumsfeld in 2002: “Reports that say that something hasn't happened are always interesting to me, because as we know, there are known knowns; there are things we know we know. </a:t>
            </a:r>
            <a:r>
              <a:rPr lang="en-US" sz="1800" i="1" dirty="0"/>
              <a:t>We also know there are known unknowns; that is to say we know there are some things we do not know. </a:t>
            </a:r>
            <a:r>
              <a:rPr lang="en-US" sz="1800" b="1" i="1" dirty="0"/>
              <a:t>But there are also unknown unknowns—the ones we don't know we don't know. </a:t>
            </a:r>
            <a:r>
              <a:rPr lang="en-US" sz="1800" dirty="0"/>
              <a:t>And if one looks throughout the history of our country and other free countries, it is the latter category that tends to be the difficult ones.”</a:t>
            </a:r>
          </a:p>
          <a:p>
            <a:r>
              <a:rPr lang="en-US" sz="2000" dirty="0"/>
              <a:t>Let’s motivate this idea using an example.</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a:xfrm>
            <a:off x="7264399" y="5956137"/>
            <a:ext cx="544875" cy="365125"/>
          </a:xfrm>
        </p:spPr>
        <p:txBody>
          <a:bodyPr>
            <a:normAutofit/>
          </a:bodyPr>
          <a:lstStyle/>
          <a:p>
            <a:pPr>
              <a:spcAft>
                <a:spcPts val="600"/>
              </a:spcAft>
            </a:pPr>
            <a:fld id="{7128DA7F-F6FE-453F-B8BB-1900E7257DA6}" type="slidenum">
              <a:rPr lang="en-US" smtClean="0"/>
              <a:pPr>
                <a:spcAft>
                  <a:spcPts val="600"/>
                </a:spcAft>
              </a:pPr>
              <a:t>39</a:t>
            </a:fld>
            <a:endParaRPr lang="en-US"/>
          </a:p>
        </p:txBody>
      </p:sp>
      <p:pic>
        <p:nvPicPr>
          <p:cNvPr id="6" name="Picture 5" descr="A person in a suit and tie&#10;&#10;Description automatically generated">
            <a:extLst>
              <a:ext uri="{FF2B5EF4-FFF2-40B4-BE49-F238E27FC236}">
                <a16:creationId xmlns:a16="http://schemas.microsoft.com/office/drawing/2014/main" id="{C1B96F63-B8C1-C5B1-E7AF-DC66BEE38D83}"/>
              </a:ext>
            </a:extLst>
          </p:cNvPr>
          <p:cNvPicPr>
            <a:picLocks noChangeAspect="1"/>
          </p:cNvPicPr>
          <p:nvPr/>
        </p:nvPicPr>
        <p:blipFill rotWithShape="1">
          <a:blip r:embed="rId3">
            <a:extLst>
              <a:ext uri="{28A0092B-C50C-407E-A947-70E740481C1C}">
                <a14:useLocalDpi xmlns:a14="http://schemas.microsoft.com/office/drawing/2010/main" val="0"/>
              </a:ext>
            </a:extLst>
          </a:blip>
          <a:srcRect l="24995" r="21242" b="-3"/>
          <a:stretch/>
        </p:blipFill>
        <p:spPr>
          <a:xfrm>
            <a:off x="8051799" y="1871133"/>
            <a:ext cx="3683001" cy="4504267"/>
          </a:xfrm>
          <a:prstGeom prst="rect">
            <a:avLst/>
          </a:prstGeom>
        </p:spPr>
      </p:pic>
    </p:spTree>
    <p:extLst>
      <p:ext uri="{BB962C8B-B14F-4D97-AF65-F5344CB8AC3E}">
        <p14:creationId xmlns:p14="http://schemas.microsoft.com/office/powerpoint/2010/main" val="394369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a:solidFill>
                  <a:srgbClr val="FFFFFF"/>
                </a:solidFill>
              </a:rPr>
              <a:t>motivation</a:t>
            </a:r>
            <a:endParaRPr lang="en-US" dirty="0">
              <a:solidFill>
                <a:srgbClr val="FFFFFF"/>
              </a:solidFill>
            </a:endParaRPr>
          </a:p>
        </p:txBody>
      </p:sp>
      <p:sp useBgFill="1">
        <p:nvSpPr>
          <p:cNvPr id="13" name="Rectangle 10">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F1500D27-7394-4AF5-B32F-AFF11CC48C56}"/>
              </a:ext>
            </a:extLst>
          </p:cNvPr>
          <p:cNvPicPr>
            <a:picLocks noChangeAspect="1"/>
          </p:cNvPicPr>
          <p:nvPr/>
        </p:nvPicPr>
        <p:blipFill>
          <a:blip r:embed="rId3">
            <a:extLst>
              <a:ext uri="{28A0092B-C50C-407E-A947-70E740481C1C}">
                <a14:useLocalDpi xmlns:a14="http://schemas.microsoft.com/office/drawing/2010/main" val="0"/>
              </a:ext>
            </a:extLst>
          </a:blip>
          <a:srcRect l="31417" r="31417"/>
          <a:stretch/>
        </p:blipFill>
        <p:spPr>
          <a:xfrm>
            <a:off x="819408" y="2361056"/>
            <a:ext cx="2980809"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05325" y="2180496"/>
            <a:ext cx="7105481" cy="4045683"/>
          </a:xfrm>
        </p:spPr>
        <p:txBody>
          <a:bodyPr>
            <a:normAutofit/>
          </a:bodyPr>
          <a:lstStyle/>
          <a:p>
            <a:pPr>
              <a:lnSpc>
                <a:spcPct val="90000"/>
              </a:lnSpc>
            </a:pPr>
            <a:r>
              <a:rPr lang="en-US" dirty="0"/>
              <a:t>We already know that the </a:t>
            </a:r>
            <a:r>
              <a:rPr lang="en-US" b="1" i="1" dirty="0"/>
              <a:t>act of trading</a:t>
            </a:r>
            <a:r>
              <a:rPr lang="en-US" dirty="0"/>
              <a:t>, or </a:t>
            </a:r>
            <a:r>
              <a:rPr lang="en-US" b="1" i="1" dirty="0"/>
              <a:t>exchange</a:t>
            </a:r>
            <a:r>
              <a:rPr lang="en-US" dirty="0"/>
              <a:t>, is </a:t>
            </a:r>
            <a:r>
              <a:rPr lang="en-US" b="1" i="1" dirty="0"/>
              <a:t>fundamental</a:t>
            </a:r>
            <a:r>
              <a:rPr lang="en-US" dirty="0"/>
              <a:t> to the foundation of a viable business. </a:t>
            </a:r>
          </a:p>
          <a:p>
            <a:pPr lvl="1">
              <a:lnSpc>
                <a:spcPct val="90000"/>
              </a:lnSpc>
            </a:pPr>
            <a:r>
              <a:rPr lang="en-US" sz="1800" dirty="0"/>
              <a:t>Recall: Trading goods and services benefits both parties to the trade. Economists term these benefits the “</a:t>
            </a:r>
            <a:r>
              <a:rPr lang="en-US" sz="1800" b="1" i="1" dirty="0"/>
              <a:t>gains from trade</a:t>
            </a:r>
            <a:r>
              <a:rPr lang="en-US" sz="1800" dirty="0"/>
              <a:t>”. </a:t>
            </a:r>
          </a:p>
          <a:p>
            <a:pPr lvl="1">
              <a:lnSpc>
                <a:spcPct val="90000"/>
              </a:lnSpc>
            </a:pPr>
            <a:r>
              <a:rPr lang="en-US" sz="1800" dirty="0"/>
              <a:t>Recall: In our stylized examples in earlier slides (e.g., trading of the car between Adam and Blair), these gains from trade were </a:t>
            </a:r>
            <a:r>
              <a:rPr lang="en-US" sz="1800" b="1" i="1" dirty="0"/>
              <a:t>exogenously determined </a:t>
            </a:r>
            <a:r>
              <a:rPr lang="en-US" sz="1800" dirty="0"/>
              <a:t>by Adam and Blair’s subjective preferences. </a:t>
            </a:r>
          </a:p>
          <a:p>
            <a:pPr lvl="2">
              <a:lnSpc>
                <a:spcPct val="90000"/>
              </a:lnSpc>
            </a:pPr>
            <a:r>
              <a:rPr lang="en-US" sz="1600" dirty="0"/>
              <a:t>Q: What does this mean?</a:t>
            </a:r>
          </a:p>
          <a:p>
            <a:pPr lvl="2">
              <a:lnSpc>
                <a:spcPct val="90000"/>
              </a:lnSpc>
            </a:pPr>
            <a:r>
              <a:rPr lang="en-US" sz="1600" dirty="0"/>
              <a:t>Is this satisfactory? Ideally, we would like to motivate why these gains from trade arise in the first place. </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4</a:t>
            </a:fld>
            <a:endParaRPr lang="en-US" dirty="0"/>
          </a:p>
        </p:txBody>
      </p:sp>
    </p:spTree>
    <p:extLst>
      <p:ext uri="{BB962C8B-B14F-4D97-AF65-F5344CB8AC3E}">
        <p14:creationId xmlns:p14="http://schemas.microsoft.com/office/powerpoint/2010/main" val="25670748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Incomplete Contracting and “</a:t>
            </a:r>
            <a:r>
              <a:rPr lang="en-US" dirty="0" err="1">
                <a:solidFill>
                  <a:srgbClr val="FFFFFF"/>
                </a:solidFill>
              </a:rPr>
              <a:t>Unforseeability</a:t>
            </a:r>
            <a:r>
              <a:rPr lang="en-US" dirty="0">
                <a:solidFill>
                  <a:srgbClr val="FFFFFF"/>
                </a:solidFill>
              </a:rPr>
              <a:t>”</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73446" y="2180496"/>
            <a:ext cx="11137361" cy="4364194"/>
          </a:xfrm>
        </p:spPr>
        <p:txBody>
          <a:bodyPr>
            <a:normAutofit fontScale="92500"/>
          </a:bodyPr>
          <a:lstStyle/>
          <a:p>
            <a:r>
              <a:rPr lang="en-US" dirty="0"/>
              <a:t>Consider a situation where two parties enter into an ostensibly </a:t>
            </a:r>
            <a:r>
              <a:rPr lang="en-US" i="1" dirty="0"/>
              <a:t>mutually beneficial</a:t>
            </a:r>
            <a:r>
              <a:rPr lang="en-US" dirty="0"/>
              <a:t> transaction. </a:t>
            </a:r>
          </a:p>
          <a:p>
            <a:r>
              <a:rPr lang="en-US" dirty="0"/>
              <a:t>In commerce, the parties may </a:t>
            </a:r>
            <a:r>
              <a:rPr lang="en-US" i="1" dirty="0"/>
              <a:t>attempt</a:t>
            </a:r>
            <a:r>
              <a:rPr lang="en-US" dirty="0"/>
              <a:t> to describe all of the terms that may be relevant to that transaction.</a:t>
            </a:r>
          </a:p>
          <a:p>
            <a:r>
              <a:rPr lang="en-US" dirty="0"/>
              <a:t>For instance, in a contract for a sale of goods (e.g., pecuniary consideration for socks), the contract between a supplier and a distributor may stipulate terms concerning:</a:t>
            </a:r>
          </a:p>
          <a:p>
            <a:pPr lvl="1"/>
            <a:r>
              <a:rPr lang="en-US" sz="1800" dirty="0"/>
              <a:t>The price of the goods</a:t>
            </a:r>
          </a:p>
          <a:p>
            <a:pPr lvl="1"/>
            <a:r>
              <a:rPr lang="en-US" sz="1800" dirty="0"/>
              <a:t>Certain characteristics of the goods (e.g., the socks must be blue in color, the socks must be made of wool, etc.)</a:t>
            </a:r>
          </a:p>
          <a:p>
            <a:pPr lvl="1"/>
            <a:r>
              <a:rPr lang="en-US" sz="1800" dirty="0"/>
              <a:t>The time and venue of delivery, etc.</a:t>
            </a:r>
          </a:p>
          <a:p>
            <a:r>
              <a:rPr lang="en-US" dirty="0"/>
              <a:t>The parties may also attempt to contract on events that may or may not happen (in other terms, </a:t>
            </a:r>
            <a:r>
              <a:rPr lang="en-US" i="1" dirty="0"/>
              <a:t>probabilistic</a:t>
            </a:r>
            <a:r>
              <a:rPr lang="en-US" dirty="0"/>
              <a:t> events).</a:t>
            </a:r>
          </a:p>
          <a:p>
            <a:pPr lvl="1"/>
            <a:r>
              <a:rPr lang="en-US" sz="1800" dirty="0"/>
              <a:t>For instance, the parties may contract to determine how losses should be allocated if the socks are seized by customs officials.</a:t>
            </a:r>
          </a:p>
          <a:p>
            <a:pPr lvl="1"/>
            <a:r>
              <a:rPr lang="en-US" sz="1800" dirty="0"/>
              <a:t>In most commercial transactions, one party may be willing to bear these contingent losses if they are able to insure these losses are a lower cost when compared to their counterparty. </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40</a:t>
            </a:fld>
            <a:endParaRPr lang="en-US" dirty="0"/>
          </a:p>
        </p:txBody>
      </p:sp>
    </p:spTree>
    <p:extLst>
      <p:ext uri="{BB962C8B-B14F-4D97-AF65-F5344CB8AC3E}">
        <p14:creationId xmlns:p14="http://schemas.microsoft.com/office/powerpoint/2010/main" val="4643332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Incomplete Contracting and “</a:t>
            </a:r>
            <a:r>
              <a:rPr lang="en-US" dirty="0" err="1">
                <a:solidFill>
                  <a:srgbClr val="FFFFFF"/>
                </a:solidFill>
              </a:rPr>
              <a:t>Unforseeability</a:t>
            </a:r>
            <a:r>
              <a:rPr lang="en-US" dirty="0">
                <a:solidFill>
                  <a:srgbClr val="FFFFFF"/>
                </a:solidFill>
              </a:rPr>
              <a:t>”</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73446" y="2180496"/>
            <a:ext cx="11137361" cy="4364194"/>
          </a:xfrm>
        </p:spPr>
        <p:txBody>
          <a:bodyPr>
            <a:normAutofit/>
          </a:bodyPr>
          <a:lstStyle/>
          <a:p>
            <a:r>
              <a:rPr lang="en-US" dirty="0"/>
              <a:t>Despite their best attempts, most commercial parties will inevitably fail to describe all of the events that will affect their eventual payoffs/profits/utilities.</a:t>
            </a:r>
          </a:p>
          <a:p>
            <a:pPr lvl="1"/>
            <a:r>
              <a:rPr lang="en-US" dirty="0"/>
              <a:t>In other terms, some events (even those which could be highly significant to the parties involved) are simply </a:t>
            </a:r>
            <a:r>
              <a:rPr lang="en-US" b="1" i="1" dirty="0"/>
              <a:t>unforeseeable</a:t>
            </a:r>
            <a:r>
              <a:rPr lang="en-US" dirty="0"/>
              <a:t> at the time when the contract was initially established.</a:t>
            </a:r>
          </a:p>
          <a:p>
            <a:pPr lvl="1"/>
            <a:r>
              <a:rPr lang="en-US" dirty="0"/>
              <a:t>While the events may be unforeseeable before they happen, they are often easily recognized after they occur. Q: Can you think of an example?</a:t>
            </a:r>
          </a:p>
          <a:p>
            <a:pPr lvl="1"/>
            <a:r>
              <a:rPr lang="en-US" dirty="0"/>
              <a:t>Economists refer to the existence of vague or poorly defined trade terms at the beginning of a contractual relationship (that is, ex ante) as “</a:t>
            </a:r>
            <a:r>
              <a:rPr lang="en-US" b="1" i="1" dirty="0"/>
              <a:t>incomplete contracting</a:t>
            </a:r>
            <a:r>
              <a:rPr lang="en-US" dirty="0"/>
              <a:t>.”</a:t>
            </a:r>
          </a:p>
          <a:p>
            <a:r>
              <a:rPr lang="en-US" dirty="0"/>
              <a:t>Where incomplete contracting occurs, the contracting parties must determine how to address the “gaps” in the contract as unforeseen circumstances arise (i.e., ex post).</a:t>
            </a:r>
          </a:p>
          <a:p>
            <a:pPr lvl="1"/>
            <a:r>
              <a:rPr lang="en-US" dirty="0"/>
              <a:t>Law and legal institutions play a central role in determining how incomplete contracts are “</a:t>
            </a:r>
            <a:r>
              <a:rPr lang="en-US" b="1" i="1" dirty="0"/>
              <a:t>gap-filled</a:t>
            </a:r>
            <a:r>
              <a:rPr lang="en-US" dirty="0"/>
              <a:t>” ex post.</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41</a:t>
            </a:fld>
            <a:endParaRPr lang="en-US" dirty="0"/>
          </a:p>
        </p:txBody>
      </p:sp>
    </p:spTree>
    <p:extLst>
      <p:ext uri="{BB962C8B-B14F-4D97-AF65-F5344CB8AC3E}">
        <p14:creationId xmlns:p14="http://schemas.microsoft.com/office/powerpoint/2010/main" val="13198316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Incomplete Contracting and “</a:t>
            </a:r>
            <a:r>
              <a:rPr lang="en-US" dirty="0" err="1">
                <a:solidFill>
                  <a:srgbClr val="FFFFFF"/>
                </a:solidFill>
              </a:rPr>
              <a:t>Unforseeability</a:t>
            </a:r>
            <a:r>
              <a:rPr lang="en-US" dirty="0">
                <a:solidFill>
                  <a:srgbClr val="FFFFFF"/>
                </a:solidFill>
              </a:rPr>
              <a:t>”</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73446" y="2180496"/>
            <a:ext cx="11137361" cy="4364194"/>
          </a:xfrm>
        </p:spPr>
        <p:txBody>
          <a:bodyPr>
            <a:normAutofit/>
          </a:bodyPr>
          <a:lstStyle/>
          <a:p>
            <a:r>
              <a:rPr lang="en-US" dirty="0"/>
              <a:t>The nature of contracting within the corporation happens to be </a:t>
            </a:r>
            <a:r>
              <a:rPr lang="en-US" i="1" dirty="0"/>
              <a:t>extremely incomplete </a:t>
            </a:r>
            <a:r>
              <a:rPr lang="en-US" dirty="0"/>
              <a:t>and </a:t>
            </a:r>
            <a:r>
              <a:rPr lang="en-US" i="1" dirty="0"/>
              <a:t>dynamic</a:t>
            </a:r>
            <a:r>
              <a:rPr lang="en-US" dirty="0"/>
              <a:t> when compared to typical </a:t>
            </a:r>
            <a:r>
              <a:rPr lang="en-US" i="1" dirty="0"/>
              <a:t>spot contracts</a:t>
            </a:r>
            <a:r>
              <a:rPr lang="en-US" dirty="0"/>
              <a:t>. </a:t>
            </a:r>
          </a:p>
          <a:p>
            <a:r>
              <a:rPr lang="en-US" dirty="0"/>
              <a:t>Recall our last seminar: “Spot contracts” involve “exchanges occur instantly and simultaneously, as when a shopper pays cash for goods in the grocery store.” (</a:t>
            </a:r>
            <a:r>
              <a:rPr lang="en-US" dirty="0" err="1"/>
              <a:t>Ulen</a:t>
            </a:r>
            <a:r>
              <a:rPr lang="en-US" dirty="0"/>
              <a:t> and Cooter, 2016).</a:t>
            </a:r>
          </a:p>
          <a:p>
            <a:r>
              <a:rPr lang="en-US" dirty="0"/>
              <a:t>What about deferred exchanges as per our last seminar? </a:t>
            </a:r>
          </a:p>
          <a:p>
            <a:pPr lvl="1"/>
            <a:r>
              <a:rPr lang="en-US" dirty="0"/>
              <a:t>When parties are aware of these payoff-relevant terms, they will include these terms in the contract governing their relationship (“known knowns”).</a:t>
            </a:r>
          </a:p>
          <a:p>
            <a:pPr lvl="1"/>
            <a:r>
              <a:rPr lang="en-US" dirty="0"/>
              <a:t>When parties are aware of payoff-relevant terms which involve actions that are unobservable, they will attempt to mitigate them as per our discussion on agency costs and information asymmetry (“known unknowns”).</a:t>
            </a:r>
          </a:p>
          <a:p>
            <a:pPr lvl="1"/>
            <a:r>
              <a:rPr lang="en-US" dirty="0"/>
              <a:t>Q: What about a situation where parties are unaware of the existence of payoff-relevant terms which may surface in the future (“unknown unknowns”)? What can they do?</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42</a:t>
            </a:fld>
            <a:endParaRPr lang="en-US" dirty="0"/>
          </a:p>
        </p:txBody>
      </p:sp>
    </p:spTree>
    <p:extLst>
      <p:ext uri="{BB962C8B-B14F-4D97-AF65-F5344CB8AC3E}">
        <p14:creationId xmlns:p14="http://schemas.microsoft.com/office/powerpoint/2010/main" val="31571046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3A481CDC-FE35-4C0B-875D-10C9BD0659A2}"/>
              </a:ext>
            </a:extLst>
          </p:cNvPr>
          <p:cNvSpPr/>
          <p:nvPr/>
        </p:nvSpPr>
        <p:spPr>
          <a:xfrm>
            <a:off x="841938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7E36EB02-5861-4DA6-AF96-022BDCCF3BEA}"/>
              </a:ext>
            </a:extLst>
          </p:cNvPr>
          <p:cNvSpPr/>
          <p:nvPr/>
        </p:nvSpPr>
        <p:spPr>
          <a:xfrm>
            <a:off x="535233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E51E2F5-B00E-4505-BC2A-71D83FCD3714}"/>
              </a:ext>
            </a:extLst>
          </p:cNvPr>
          <p:cNvSpPr>
            <a:spLocks noGrp="1"/>
          </p:cNvSpPr>
          <p:nvPr>
            <p:ph type="title"/>
          </p:nvPr>
        </p:nvSpPr>
        <p:spPr/>
        <p:txBody>
          <a:bodyPr/>
          <a:lstStyle/>
          <a:p>
            <a:r>
              <a:rPr lang="en-US" dirty="0">
                <a:solidFill>
                  <a:srgbClr val="FFFFFF"/>
                </a:solidFill>
              </a:rPr>
              <a:t>Incomplete Contracting and “</a:t>
            </a:r>
            <a:r>
              <a:rPr lang="en-US" dirty="0" err="1">
                <a:solidFill>
                  <a:srgbClr val="FFFFFF"/>
                </a:solidFill>
              </a:rPr>
              <a:t>Unforseeability</a:t>
            </a:r>
            <a:r>
              <a:rPr lang="en-US" dirty="0">
                <a:solidFill>
                  <a:srgbClr val="FFFFFF"/>
                </a:solidFill>
              </a:rPr>
              <a:t>”</a:t>
            </a:r>
            <a:endParaRPr lang="en-US" dirty="0"/>
          </a:p>
        </p:txBody>
      </p:sp>
      <p:sp>
        <p:nvSpPr>
          <p:cNvPr id="4" name="Slide Number Placeholder 3">
            <a:extLst>
              <a:ext uri="{FF2B5EF4-FFF2-40B4-BE49-F238E27FC236}">
                <a16:creationId xmlns:a16="http://schemas.microsoft.com/office/drawing/2014/main" id="{2807272C-F893-475F-9798-7AFFF9FB6854}"/>
              </a:ext>
            </a:extLst>
          </p:cNvPr>
          <p:cNvSpPr>
            <a:spLocks noGrp="1"/>
          </p:cNvSpPr>
          <p:nvPr>
            <p:ph type="sldNum" sz="quarter" idx="12"/>
          </p:nvPr>
        </p:nvSpPr>
        <p:spPr/>
        <p:txBody>
          <a:bodyPr/>
          <a:lstStyle/>
          <a:p>
            <a:fld id="{7128DA7F-F6FE-453F-B8BB-1900E7257DA6}" type="slidenum">
              <a:rPr lang="en-US" smtClean="0"/>
              <a:t>43</a:t>
            </a:fld>
            <a:endParaRPr lang="en-US" dirty="0"/>
          </a:p>
        </p:txBody>
      </p:sp>
      <p:cxnSp>
        <p:nvCxnSpPr>
          <p:cNvPr id="6" name="Straight Arrow Connector 5">
            <a:extLst>
              <a:ext uri="{FF2B5EF4-FFF2-40B4-BE49-F238E27FC236}">
                <a16:creationId xmlns:a16="http://schemas.microsoft.com/office/drawing/2014/main" id="{560501C9-AF76-4CB4-BB12-36708FAA0905}"/>
              </a:ext>
            </a:extLst>
          </p:cNvPr>
          <p:cNvCxnSpPr>
            <a:cxnSpLocks/>
          </p:cNvCxnSpPr>
          <p:nvPr/>
        </p:nvCxnSpPr>
        <p:spPr>
          <a:xfrm>
            <a:off x="4689821" y="4606448"/>
            <a:ext cx="67987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C691403-CA50-42EE-8EA8-3703B000D02C}"/>
              </a:ext>
            </a:extLst>
          </p:cNvPr>
          <p:cNvSpPr/>
          <p:nvPr/>
        </p:nvSpPr>
        <p:spPr>
          <a:xfrm>
            <a:off x="5777789"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9B92E295-F734-4611-8923-C838B151D0DD}"/>
              </a:ext>
            </a:extLst>
          </p:cNvPr>
          <p:cNvSpPr/>
          <p:nvPr/>
        </p:nvSpPr>
        <p:spPr>
          <a:xfrm>
            <a:off x="6848824"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B299EC7E-4C26-4194-AD53-AE4A4476974B}"/>
              </a:ext>
            </a:extLst>
          </p:cNvPr>
          <p:cNvSpPr/>
          <p:nvPr/>
        </p:nvSpPr>
        <p:spPr>
          <a:xfrm>
            <a:off x="6311189" y="3742847"/>
            <a:ext cx="533400" cy="529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9CE0EA6-885D-43D1-B0A3-871FA610DAEA}"/>
              </a:ext>
            </a:extLst>
          </p:cNvPr>
          <p:cNvSpPr/>
          <p:nvPr/>
        </p:nvSpPr>
        <p:spPr>
          <a:xfrm>
            <a:off x="8842722"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17BDB4E-7594-48E8-9ABE-9E50A4DC6507}"/>
              </a:ext>
            </a:extLst>
          </p:cNvPr>
          <p:cNvSpPr/>
          <p:nvPr/>
        </p:nvSpPr>
        <p:spPr>
          <a:xfrm>
            <a:off x="9913757"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C88DB0C-7DBC-4592-8AF3-7C0945DE5179}"/>
              </a:ext>
            </a:extLst>
          </p:cNvPr>
          <p:cNvSpPr/>
          <p:nvPr/>
        </p:nvSpPr>
        <p:spPr>
          <a:xfrm>
            <a:off x="9376122" y="3742847"/>
            <a:ext cx="533400" cy="5291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a:extLst>
              <a:ext uri="{FF2B5EF4-FFF2-40B4-BE49-F238E27FC236}">
                <a16:creationId xmlns:a16="http://schemas.microsoft.com/office/drawing/2014/main" id="{BB723AE7-F724-4E21-99F5-B2D98D56C5CF}"/>
              </a:ext>
            </a:extLst>
          </p:cNvPr>
          <p:cNvCxnSpPr/>
          <p:nvPr/>
        </p:nvCxnSpPr>
        <p:spPr>
          <a:xfrm>
            <a:off x="6577889" y="4559881"/>
            <a:ext cx="0" cy="846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BFAB8DB-7C1C-4A1C-A564-50B61B647F17}"/>
              </a:ext>
            </a:extLst>
          </p:cNvPr>
          <p:cNvCxnSpPr/>
          <p:nvPr/>
        </p:nvCxnSpPr>
        <p:spPr>
          <a:xfrm>
            <a:off x="9642823" y="4559881"/>
            <a:ext cx="0" cy="84667"/>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C7631BF-9BB0-41DD-902C-B6294BB35166}"/>
              </a:ext>
            </a:extLst>
          </p:cNvPr>
          <p:cNvSpPr txBox="1"/>
          <p:nvPr/>
        </p:nvSpPr>
        <p:spPr>
          <a:xfrm>
            <a:off x="5664337" y="2910481"/>
            <a:ext cx="1827103" cy="369332"/>
          </a:xfrm>
          <a:prstGeom prst="rect">
            <a:avLst/>
          </a:prstGeom>
          <a:noFill/>
        </p:spPr>
        <p:txBody>
          <a:bodyPr wrap="none" rtlCol="0">
            <a:spAutoFit/>
          </a:bodyPr>
          <a:lstStyle/>
          <a:p>
            <a:r>
              <a:rPr lang="en-US" dirty="0"/>
              <a:t>Ex Ante Contract</a:t>
            </a:r>
          </a:p>
        </p:txBody>
      </p:sp>
      <p:sp>
        <p:nvSpPr>
          <p:cNvPr id="19" name="TextBox 18">
            <a:extLst>
              <a:ext uri="{FF2B5EF4-FFF2-40B4-BE49-F238E27FC236}">
                <a16:creationId xmlns:a16="http://schemas.microsoft.com/office/drawing/2014/main" id="{2AD64CB7-3CCE-41DB-AD67-F1DD63D21D83}"/>
              </a:ext>
            </a:extLst>
          </p:cNvPr>
          <p:cNvSpPr txBox="1"/>
          <p:nvPr/>
        </p:nvSpPr>
        <p:spPr>
          <a:xfrm>
            <a:off x="8682462" y="2880848"/>
            <a:ext cx="2077172" cy="369332"/>
          </a:xfrm>
          <a:prstGeom prst="rect">
            <a:avLst/>
          </a:prstGeom>
          <a:noFill/>
        </p:spPr>
        <p:txBody>
          <a:bodyPr wrap="none" rtlCol="0">
            <a:spAutoFit/>
          </a:bodyPr>
          <a:lstStyle/>
          <a:p>
            <a:r>
              <a:rPr lang="en-US" dirty="0"/>
              <a:t>Ex Post “Gap Filling”</a:t>
            </a:r>
          </a:p>
        </p:txBody>
      </p:sp>
      <p:sp>
        <p:nvSpPr>
          <p:cNvPr id="20" name="TextBox 19">
            <a:extLst>
              <a:ext uri="{FF2B5EF4-FFF2-40B4-BE49-F238E27FC236}">
                <a16:creationId xmlns:a16="http://schemas.microsoft.com/office/drawing/2014/main" id="{639EF525-9AA9-4642-8EF8-AE49F157B6A1}"/>
              </a:ext>
            </a:extLst>
          </p:cNvPr>
          <p:cNvSpPr txBox="1"/>
          <p:nvPr/>
        </p:nvSpPr>
        <p:spPr>
          <a:xfrm>
            <a:off x="11450383" y="4392150"/>
            <a:ext cx="601447" cy="369332"/>
          </a:xfrm>
          <a:prstGeom prst="rect">
            <a:avLst/>
          </a:prstGeom>
          <a:noFill/>
        </p:spPr>
        <p:txBody>
          <a:bodyPr wrap="none" rtlCol="0">
            <a:spAutoFit/>
          </a:bodyPr>
          <a:lstStyle/>
          <a:p>
            <a:r>
              <a:rPr lang="en-US" dirty="0"/>
              <a:t>time</a:t>
            </a:r>
          </a:p>
        </p:txBody>
      </p:sp>
      <p:sp>
        <p:nvSpPr>
          <p:cNvPr id="21" name="TextBox 20">
            <a:extLst>
              <a:ext uri="{FF2B5EF4-FFF2-40B4-BE49-F238E27FC236}">
                <a16:creationId xmlns:a16="http://schemas.microsoft.com/office/drawing/2014/main" id="{DAD84C6E-18DD-4691-A17F-B63DA81F427B}"/>
              </a:ext>
            </a:extLst>
          </p:cNvPr>
          <p:cNvSpPr txBox="1"/>
          <p:nvPr/>
        </p:nvSpPr>
        <p:spPr>
          <a:xfrm>
            <a:off x="6427847" y="4610683"/>
            <a:ext cx="300082" cy="369332"/>
          </a:xfrm>
          <a:prstGeom prst="rect">
            <a:avLst/>
          </a:prstGeom>
          <a:noFill/>
        </p:spPr>
        <p:txBody>
          <a:bodyPr wrap="none" rtlCol="0">
            <a:spAutoFit/>
          </a:bodyPr>
          <a:lstStyle/>
          <a:p>
            <a:r>
              <a:rPr lang="en-US" dirty="0"/>
              <a:t>0</a:t>
            </a:r>
          </a:p>
        </p:txBody>
      </p:sp>
      <p:sp>
        <p:nvSpPr>
          <p:cNvPr id="22" name="TextBox 21">
            <a:extLst>
              <a:ext uri="{FF2B5EF4-FFF2-40B4-BE49-F238E27FC236}">
                <a16:creationId xmlns:a16="http://schemas.microsoft.com/office/drawing/2014/main" id="{919A4DB3-224F-4549-AB31-89061FE47D23}"/>
              </a:ext>
            </a:extLst>
          </p:cNvPr>
          <p:cNvSpPr txBox="1"/>
          <p:nvPr/>
        </p:nvSpPr>
        <p:spPr>
          <a:xfrm>
            <a:off x="9492780" y="4610683"/>
            <a:ext cx="300082" cy="369332"/>
          </a:xfrm>
          <a:prstGeom prst="rect">
            <a:avLst/>
          </a:prstGeom>
          <a:noFill/>
        </p:spPr>
        <p:txBody>
          <a:bodyPr wrap="none" rtlCol="0">
            <a:spAutoFit/>
          </a:bodyPr>
          <a:lstStyle/>
          <a:p>
            <a:r>
              <a:rPr lang="en-US" dirty="0"/>
              <a:t>1</a:t>
            </a:r>
          </a:p>
        </p:txBody>
      </p:sp>
      <p:cxnSp>
        <p:nvCxnSpPr>
          <p:cNvPr id="25" name="Straight Connector 24">
            <a:extLst>
              <a:ext uri="{FF2B5EF4-FFF2-40B4-BE49-F238E27FC236}">
                <a16:creationId xmlns:a16="http://schemas.microsoft.com/office/drawing/2014/main" id="{2FD1D366-9146-44F8-8BCC-30DED433CA1E}"/>
              </a:ext>
            </a:extLst>
          </p:cNvPr>
          <p:cNvCxnSpPr/>
          <p:nvPr/>
        </p:nvCxnSpPr>
        <p:spPr>
          <a:xfrm>
            <a:off x="4689821" y="4568349"/>
            <a:ext cx="0" cy="84667"/>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Content Placeholder 2">
                <a:extLst>
                  <a:ext uri="{FF2B5EF4-FFF2-40B4-BE49-F238E27FC236}">
                    <a16:creationId xmlns:a16="http://schemas.microsoft.com/office/drawing/2014/main" id="{69A1CC55-044F-46D3-86AB-BE82BBB4CCC4}"/>
                  </a:ext>
                </a:extLst>
              </p:cNvPr>
              <p:cNvSpPr txBox="1">
                <a:spLocks/>
              </p:cNvSpPr>
              <p:nvPr/>
            </p:nvSpPr>
            <p:spPr>
              <a:xfrm>
                <a:off x="581193" y="2176928"/>
                <a:ext cx="4121086" cy="3872178"/>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en-US" sz="1600" b="1" u="sng" dirty="0"/>
                  <a:t>Incompleteness and Dynamism</a:t>
                </a:r>
              </a:p>
              <a:p>
                <a:r>
                  <a:rPr lang="en-US" sz="1600" dirty="0"/>
                  <a:t>At </a:t>
                </a:r>
                <a14:m>
                  <m:oMath xmlns:m="http://schemas.openxmlformats.org/officeDocument/2006/math">
                    <m:r>
                      <a:rPr lang="en-US" sz="1600" i="1" dirty="0" smtClean="0">
                        <a:latin typeface="Cambria Math" panose="02040503050406030204" pitchFamily="18" charset="0"/>
                      </a:rPr>
                      <m:t>𝑡</m:t>
                    </m:r>
                    <m:r>
                      <a:rPr lang="en-US" sz="1600" i="1" dirty="0" smtClean="0">
                        <a:latin typeface="Cambria Math" panose="02040503050406030204" pitchFamily="18" charset="0"/>
                      </a:rPr>
                      <m:t>=0</m:t>
                    </m:r>
                  </m:oMath>
                </a14:m>
                <a:r>
                  <a:rPr lang="en-US" sz="1600" dirty="0"/>
                  <a:t>, shareholders and directors enter into a “contract” that defines their respective rights and duties (say, through the company’s constitution) at that point in time. </a:t>
                </a:r>
              </a:p>
              <a:p>
                <a:r>
                  <a:rPr lang="en-US" sz="1600" dirty="0"/>
                  <a:t>At </a:t>
                </a:r>
                <a14:m>
                  <m:oMath xmlns:m="http://schemas.openxmlformats.org/officeDocument/2006/math">
                    <m:r>
                      <a:rPr lang="en-US" sz="1600" i="1" dirty="0" smtClean="0">
                        <a:latin typeface="Cambria Math" panose="02040503050406030204" pitchFamily="18" charset="0"/>
                      </a:rPr>
                      <m:t>𝑡</m:t>
                    </m:r>
                    <m:r>
                      <a:rPr lang="en-US" sz="1600" i="1" dirty="0" smtClean="0">
                        <a:latin typeface="Cambria Math" panose="02040503050406030204" pitchFamily="18" charset="0"/>
                      </a:rPr>
                      <m:t>=1</m:t>
                    </m:r>
                  </m:oMath>
                </a14:m>
                <a:r>
                  <a:rPr lang="en-US" sz="1600" dirty="0"/>
                  <a:t>, unforeseen contingencies/circumstances arise. What do the parties to such a contract do?</a:t>
                </a:r>
              </a:p>
              <a:p>
                <a:pPr lvl="1"/>
                <a:r>
                  <a:rPr lang="en-US" sz="1400" dirty="0"/>
                  <a:t>In contracts which resemble “spot contracts”, the issue may proceed to litigation. The courts “gap fill” the incomplete contract via implied terms and/or vitiating factors.</a:t>
                </a:r>
              </a:p>
            </p:txBody>
          </p:sp>
        </mc:Choice>
        <mc:Fallback xmlns="">
          <p:sp>
            <p:nvSpPr>
              <p:cNvPr id="23" name="Content Placeholder 2">
                <a:extLst>
                  <a:ext uri="{FF2B5EF4-FFF2-40B4-BE49-F238E27FC236}">
                    <a16:creationId xmlns:a16="http://schemas.microsoft.com/office/drawing/2014/main" id="{69A1CC55-044F-46D3-86AB-BE82BBB4CCC4}"/>
                  </a:ext>
                </a:extLst>
              </p:cNvPr>
              <p:cNvSpPr txBox="1">
                <a:spLocks noRot="1" noChangeAspect="1" noMove="1" noResize="1" noEditPoints="1" noAdjustHandles="1" noChangeArrowheads="1" noChangeShapeType="1" noTextEdit="1"/>
              </p:cNvSpPr>
              <p:nvPr/>
            </p:nvSpPr>
            <p:spPr>
              <a:xfrm>
                <a:off x="581193" y="2176928"/>
                <a:ext cx="4121086" cy="3872178"/>
              </a:xfrm>
              <a:prstGeom prst="rect">
                <a:avLst/>
              </a:prstGeom>
              <a:blipFill>
                <a:blip r:embed="rId2"/>
                <a:stretch>
                  <a:fillRect l="-740" r="-888"/>
                </a:stretch>
              </a:blipFill>
            </p:spPr>
            <p:txBody>
              <a:bodyPr/>
              <a:lstStyle/>
              <a:p>
                <a:r>
                  <a:rPr lang="en-US">
                    <a:noFill/>
                  </a:rPr>
                  <a:t> </a:t>
                </a:r>
              </a:p>
            </p:txBody>
          </p:sp>
        </mc:Fallback>
      </mc:AlternateContent>
    </p:spTree>
    <p:extLst>
      <p:ext uri="{BB962C8B-B14F-4D97-AF65-F5344CB8AC3E}">
        <p14:creationId xmlns:p14="http://schemas.microsoft.com/office/powerpoint/2010/main" val="23746698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3A481CDC-FE35-4C0B-875D-10C9BD0659A2}"/>
              </a:ext>
            </a:extLst>
          </p:cNvPr>
          <p:cNvSpPr/>
          <p:nvPr/>
        </p:nvSpPr>
        <p:spPr>
          <a:xfrm>
            <a:off x="841938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7E36EB02-5861-4DA6-AF96-022BDCCF3BEA}"/>
              </a:ext>
            </a:extLst>
          </p:cNvPr>
          <p:cNvSpPr/>
          <p:nvPr/>
        </p:nvSpPr>
        <p:spPr>
          <a:xfrm>
            <a:off x="535233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E51E2F5-B00E-4505-BC2A-71D83FCD3714}"/>
              </a:ext>
            </a:extLst>
          </p:cNvPr>
          <p:cNvSpPr>
            <a:spLocks noGrp="1"/>
          </p:cNvSpPr>
          <p:nvPr>
            <p:ph type="title"/>
          </p:nvPr>
        </p:nvSpPr>
        <p:spPr/>
        <p:txBody>
          <a:bodyPr/>
          <a:lstStyle/>
          <a:p>
            <a:r>
              <a:rPr lang="en-US" dirty="0">
                <a:solidFill>
                  <a:srgbClr val="FFFFFF"/>
                </a:solidFill>
              </a:rPr>
              <a:t>Incomplete Contracting and “</a:t>
            </a:r>
            <a:r>
              <a:rPr lang="en-US" dirty="0" err="1">
                <a:solidFill>
                  <a:srgbClr val="FFFFFF"/>
                </a:solidFill>
              </a:rPr>
              <a:t>Unforseeability</a:t>
            </a:r>
            <a:r>
              <a:rPr lang="en-US" dirty="0">
                <a:solidFill>
                  <a:srgbClr val="FFFFFF"/>
                </a:solidFill>
              </a:rPr>
              <a:t>”</a:t>
            </a:r>
            <a:endParaRPr lang="en-US" dirty="0"/>
          </a:p>
        </p:txBody>
      </p:sp>
      <p:sp>
        <p:nvSpPr>
          <p:cNvPr id="4" name="Slide Number Placeholder 3">
            <a:extLst>
              <a:ext uri="{FF2B5EF4-FFF2-40B4-BE49-F238E27FC236}">
                <a16:creationId xmlns:a16="http://schemas.microsoft.com/office/drawing/2014/main" id="{2807272C-F893-475F-9798-7AFFF9FB6854}"/>
              </a:ext>
            </a:extLst>
          </p:cNvPr>
          <p:cNvSpPr>
            <a:spLocks noGrp="1"/>
          </p:cNvSpPr>
          <p:nvPr>
            <p:ph type="sldNum" sz="quarter" idx="12"/>
          </p:nvPr>
        </p:nvSpPr>
        <p:spPr/>
        <p:txBody>
          <a:bodyPr/>
          <a:lstStyle/>
          <a:p>
            <a:fld id="{7128DA7F-F6FE-453F-B8BB-1900E7257DA6}" type="slidenum">
              <a:rPr lang="en-US" smtClean="0"/>
              <a:t>44</a:t>
            </a:fld>
            <a:endParaRPr lang="en-US" dirty="0"/>
          </a:p>
        </p:txBody>
      </p:sp>
      <p:cxnSp>
        <p:nvCxnSpPr>
          <p:cNvPr id="6" name="Straight Arrow Connector 5">
            <a:extLst>
              <a:ext uri="{FF2B5EF4-FFF2-40B4-BE49-F238E27FC236}">
                <a16:creationId xmlns:a16="http://schemas.microsoft.com/office/drawing/2014/main" id="{560501C9-AF76-4CB4-BB12-36708FAA0905}"/>
              </a:ext>
            </a:extLst>
          </p:cNvPr>
          <p:cNvCxnSpPr>
            <a:cxnSpLocks/>
          </p:cNvCxnSpPr>
          <p:nvPr/>
        </p:nvCxnSpPr>
        <p:spPr>
          <a:xfrm>
            <a:off x="4689821" y="4606448"/>
            <a:ext cx="67987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C691403-CA50-42EE-8EA8-3703B000D02C}"/>
              </a:ext>
            </a:extLst>
          </p:cNvPr>
          <p:cNvSpPr/>
          <p:nvPr/>
        </p:nvSpPr>
        <p:spPr>
          <a:xfrm>
            <a:off x="5777789"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9B92E295-F734-4611-8923-C838B151D0DD}"/>
              </a:ext>
            </a:extLst>
          </p:cNvPr>
          <p:cNvSpPr/>
          <p:nvPr/>
        </p:nvSpPr>
        <p:spPr>
          <a:xfrm>
            <a:off x="6848824"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B299EC7E-4C26-4194-AD53-AE4A4476974B}"/>
              </a:ext>
            </a:extLst>
          </p:cNvPr>
          <p:cNvSpPr/>
          <p:nvPr/>
        </p:nvSpPr>
        <p:spPr>
          <a:xfrm>
            <a:off x="6311189" y="3742847"/>
            <a:ext cx="533400" cy="529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9CE0EA6-885D-43D1-B0A3-871FA610DAEA}"/>
              </a:ext>
            </a:extLst>
          </p:cNvPr>
          <p:cNvSpPr/>
          <p:nvPr/>
        </p:nvSpPr>
        <p:spPr>
          <a:xfrm>
            <a:off x="8842722"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17BDB4E-7594-48E8-9ABE-9E50A4DC6507}"/>
              </a:ext>
            </a:extLst>
          </p:cNvPr>
          <p:cNvSpPr/>
          <p:nvPr/>
        </p:nvSpPr>
        <p:spPr>
          <a:xfrm>
            <a:off x="9913757"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C88DB0C-7DBC-4592-8AF3-7C0945DE5179}"/>
              </a:ext>
            </a:extLst>
          </p:cNvPr>
          <p:cNvSpPr/>
          <p:nvPr/>
        </p:nvSpPr>
        <p:spPr>
          <a:xfrm>
            <a:off x="9376122" y="3742847"/>
            <a:ext cx="533400" cy="5291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a:extLst>
              <a:ext uri="{FF2B5EF4-FFF2-40B4-BE49-F238E27FC236}">
                <a16:creationId xmlns:a16="http://schemas.microsoft.com/office/drawing/2014/main" id="{BB723AE7-F724-4E21-99F5-B2D98D56C5CF}"/>
              </a:ext>
            </a:extLst>
          </p:cNvPr>
          <p:cNvCxnSpPr/>
          <p:nvPr/>
        </p:nvCxnSpPr>
        <p:spPr>
          <a:xfrm>
            <a:off x="6577889" y="4559881"/>
            <a:ext cx="0" cy="846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BFAB8DB-7C1C-4A1C-A564-50B61B647F17}"/>
              </a:ext>
            </a:extLst>
          </p:cNvPr>
          <p:cNvCxnSpPr/>
          <p:nvPr/>
        </p:nvCxnSpPr>
        <p:spPr>
          <a:xfrm>
            <a:off x="9642823" y="4559881"/>
            <a:ext cx="0" cy="84667"/>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C7631BF-9BB0-41DD-902C-B6294BB35166}"/>
              </a:ext>
            </a:extLst>
          </p:cNvPr>
          <p:cNvSpPr txBox="1"/>
          <p:nvPr/>
        </p:nvSpPr>
        <p:spPr>
          <a:xfrm>
            <a:off x="5664337" y="2910481"/>
            <a:ext cx="1827103" cy="369332"/>
          </a:xfrm>
          <a:prstGeom prst="rect">
            <a:avLst/>
          </a:prstGeom>
          <a:noFill/>
        </p:spPr>
        <p:txBody>
          <a:bodyPr wrap="none" rtlCol="0">
            <a:spAutoFit/>
          </a:bodyPr>
          <a:lstStyle/>
          <a:p>
            <a:r>
              <a:rPr lang="en-US" dirty="0"/>
              <a:t>Ex Ante Contract</a:t>
            </a:r>
          </a:p>
        </p:txBody>
      </p:sp>
      <p:sp>
        <p:nvSpPr>
          <p:cNvPr id="19" name="TextBox 18">
            <a:extLst>
              <a:ext uri="{FF2B5EF4-FFF2-40B4-BE49-F238E27FC236}">
                <a16:creationId xmlns:a16="http://schemas.microsoft.com/office/drawing/2014/main" id="{2AD64CB7-3CCE-41DB-AD67-F1DD63D21D83}"/>
              </a:ext>
            </a:extLst>
          </p:cNvPr>
          <p:cNvSpPr txBox="1"/>
          <p:nvPr/>
        </p:nvSpPr>
        <p:spPr>
          <a:xfrm>
            <a:off x="8682462" y="2880848"/>
            <a:ext cx="2077172" cy="369332"/>
          </a:xfrm>
          <a:prstGeom prst="rect">
            <a:avLst/>
          </a:prstGeom>
          <a:noFill/>
        </p:spPr>
        <p:txBody>
          <a:bodyPr wrap="none" rtlCol="0">
            <a:spAutoFit/>
          </a:bodyPr>
          <a:lstStyle/>
          <a:p>
            <a:r>
              <a:rPr lang="en-US" dirty="0"/>
              <a:t>Ex Post “Gap Filling”</a:t>
            </a:r>
          </a:p>
        </p:txBody>
      </p:sp>
      <p:sp>
        <p:nvSpPr>
          <p:cNvPr id="20" name="TextBox 19">
            <a:extLst>
              <a:ext uri="{FF2B5EF4-FFF2-40B4-BE49-F238E27FC236}">
                <a16:creationId xmlns:a16="http://schemas.microsoft.com/office/drawing/2014/main" id="{639EF525-9AA9-4642-8EF8-AE49F157B6A1}"/>
              </a:ext>
            </a:extLst>
          </p:cNvPr>
          <p:cNvSpPr txBox="1"/>
          <p:nvPr/>
        </p:nvSpPr>
        <p:spPr>
          <a:xfrm>
            <a:off x="11450383" y="4392150"/>
            <a:ext cx="601447" cy="369332"/>
          </a:xfrm>
          <a:prstGeom prst="rect">
            <a:avLst/>
          </a:prstGeom>
          <a:noFill/>
        </p:spPr>
        <p:txBody>
          <a:bodyPr wrap="none" rtlCol="0">
            <a:spAutoFit/>
          </a:bodyPr>
          <a:lstStyle/>
          <a:p>
            <a:r>
              <a:rPr lang="en-US" dirty="0"/>
              <a:t>time</a:t>
            </a:r>
          </a:p>
        </p:txBody>
      </p:sp>
      <p:sp>
        <p:nvSpPr>
          <p:cNvPr id="21" name="TextBox 20">
            <a:extLst>
              <a:ext uri="{FF2B5EF4-FFF2-40B4-BE49-F238E27FC236}">
                <a16:creationId xmlns:a16="http://schemas.microsoft.com/office/drawing/2014/main" id="{DAD84C6E-18DD-4691-A17F-B63DA81F427B}"/>
              </a:ext>
            </a:extLst>
          </p:cNvPr>
          <p:cNvSpPr txBox="1"/>
          <p:nvPr/>
        </p:nvSpPr>
        <p:spPr>
          <a:xfrm>
            <a:off x="6427847" y="4610683"/>
            <a:ext cx="300082" cy="369332"/>
          </a:xfrm>
          <a:prstGeom prst="rect">
            <a:avLst/>
          </a:prstGeom>
          <a:noFill/>
        </p:spPr>
        <p:txBody>
          <a:bodyPr wrap="none" rtlCol="0">
            <a:spAutoFit/>
          </a:bodyPr>
          <a:lstStyle/>
          <a:p>
            <a:r>
              <a:rPr lang="en-US" dirty="0"/>
              <a:t>0</a:t>
            </a:r>
          </a:p>
        </p:txBody>
      </p:sp>
      <p:sp>
        <p:nvSpPr>
          <p:cNvPr id="22" name="TextBox 21">
            <a:extLst>
              <a:ext uri="{FF2B5EF4-FFF2-40B4-BE49-F238E27FC236}">
                <a16:creationId xmlns:a16="http://schemas.microsoft.com/office/drawing/2014/main" id="{919A4DB3-224F-4549-AB31-89061FE47D23}"/>
              </a:ext>
            </a:extLst>
          </p:cNvPr>
          <p:cNvSpPr txBox="1"/>
          <p:nvPr/>
        </p:nvSpPr>
        <p:spPr>
          <a:xfrm>
            <a:off x="9492780" y="4610683"/>
            <a:ext cx="300082" cy="369332"/>
          </a:xfrm>
          <a:prstGeom prst="rect">
            <a:avLst/>
          </a:prstGeom>
          <a:noFill/>
        </p:spPr>
        <p:txBody>
          <a:bodyPr wrap="none" rtlCol="0">
            <a:spAutoFit/>
          </a:bodyPr>
          <a:lstStyle/>
          <a:p>
            <a:r>
              <a:rPr lang="en-US" dirty="0"/>
              <a:t>1</a:t>
            </a:r>
          </a:p>
        </p:txBody>
      </p:sp>
      <p:cxnSp>
        <p:nvCxnSpPr>
          <p:cNvPr id="25" name="Straight Connector 24">
            <a:extLst>
              <a:ext uri="{FF2B5EF4-FFF2-40B4-BE49-F238E27FC236}">
                <a16:creationId xmlns:a16="http://schemas.microsoft.com/office/drawing/2014/main" id="{2FD1D366-9146-44F8-8BCC-30DED433CA1E}"/>
              </a:ext>
            </a:extLst>
          </p:cNvPr>
          <p:cNvCxnSpPr/>
          <p:nvPr/>
        </p:nvCxnSpPr>
        <p:spPr>
          <a:xfrm>
            <a:off x="4689821" y="4568349"/>
            <a:ext cx="0" cy="84667"/>
          </a:xfrm>
          <a:prstGeom prst="line">
            <a:avLst/>
          </a:prstGeom>
        </p:spPr>
        <p:style>
          <a:lnRef idx="1">
            <a:schemeClr val="accent1"/>
          </a:lnRef>
          <a:fillRef idx="0">
            <a:schemeClr val="accent1"/>
          </a:fillRef>
          <a:effectRef idx="0">
            <a:schemeClr val="accent1"/>
          </a:effectRef>
          <a:fontRef idx="minor">
            <a:schemeClr val="tx1"/>
          </a:fontRef>
        </p:style>
      </p:cxnSp>
      <p:sp>
        <p:nvSpPr>
          <p:cNvPr id="23" name="Content Placeholder 2">
            <a:extLst>
              <a:ext uri="{FF2B5EF4-FFF2-40B4-BE49-F238E27FC236}">
                <a16:creationId xmlns:a16="http://schemas.microsoft.com/office/drawing/2014/main" id="{69A1CC55-044F-46D3-86AB-BE82BBB4CCC4}"/>
              </a:ext>
            </a:extLst>
          </p:cNvPr>
          <p:cNvSpPr txBox="1">
            <a:spLocks/>
          </p:cNvSpPr>
          <p:nvPr/>
        </p:nvSpPr>
        <p:spPr>
          <a:xfrm>
            <a:off x="581193" y="2176928"/>
            <a:ext cx="4121086" cy="3872178"/>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en-US" sz="1600" b="1" u="sng" dirty="0"/>
              <a:t>Incompleteness and Dynamism</a:t>
            </a:r>
          </a:p>
          <a:p>
            <a:r>
              <a:rPr lang="en-US" sz="1600" dirty="0"/>
              <a:t>In the corporate context, resorting to litigation to resolve these issues every time they arise would be close to impossible, given how </a:t>
            </a:r>
            <a:r>
              <a:rPr lang="en-US" sz="1600" i="1" dirty="0"/>
              <a:t>endemic</a:t>
            </a:r>
            <a:r>
              <a:rPr lang="en-US" sz="1600" dirty="0"/>
              <a:t> unforeseen circumstances are.</a:t>
            </a:r>
          </a:p>
          <a:p>
            <a:pPr lvl="1"/>
            <a:r>
              <a:rPr lang="en-US" sz="1400" dirty="0"/>
              <a:t>Bakery example: Hundreds, if not thousands of business decisions to make everyday. </a:t>
            </a:r>
          </a:p>
          <a:p>
            <a:r>
              <a:rPr lang="en-US" sz="1600" dirty="0"/>
              <a:t>What corporate law does is to </a:t>
            </a:r>
            <a:r>
              <a:rPr lang="en-US" sz="1600" i="1" dirty="0"/>
              <a:t>give ex-ante decision powers</a:t>
            </a:r>
            <a:r>
              <a:rPr lang="en-US" sz="1600" dirty="0"/>
              <a:t> to one or more parties to make ex-post decisions.</a:t>
            </a:r>
          </a:p>
          <a:p>
            <a:r>
              <a:rPr lang="en-US" sz="1600" dirty="0"/>
              <a:t>Party with power essentially has the legal right to “gap fill” incomplete contracts: that is, they have the legal rights to determine all unforeseen circumstances </a:t>
            </a:r>
          </a:p>
        </p:txBody>
      </p:sp>
    </p:spTree>
    <p:extLst>
      <p:ext uri="{BB962C8B-B14F-4D97-AF65-F5344CB8AC3E}">
        <p14:creationId xmlns:p14="http://schemas.microsoft.com/office/powerpoint/2010/main" val="11693435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3A481CDC-FE35-4C0B-875D-10C9BD0659A2}"/>
              </a:ext>
            </a:extLst>
          </p:cNvPr>
          <p:cNvSpPr/>
          <p:nvPr/>
        </p:nvSpPr>
        <p:spPr>
          <a:xfrm>
            <a:off x="841938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7E36EB02-5861-4DA6-AF96-022BDCCF3BEA}"/>
              </a:ext>
            </a:extLst>
          </p:cNvPr>
          <p:cNvSpPr/>
          <p:nvPr/>
        </p:nvSpPr>
        <p:spPr>
          <a:xfrm>
            <a:off x="535233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E51E2F5-B00E-4505-BC2A-71D83FCD3714}"/>
              </a:ext>
            </a:extLst>
          </p:cNvPr>
          <p:cNvSpPr>
            <a:spLocks noGrp="1"/>
          </p:cNvSpPr>
          <p:nvPr>
            <p:ph type="title"/>
          </p:nvPr>
        </p:nvSpPr>
        <p:spPr/>
        <p:txBody>
          <a:bodyPr/>
          <a:lstStyle/>
          <a:p>
            <a:r>
              <a:rPr lang="en-US" dirty="0">
                <a:solidFill>
                  <a:srgbClr val="FFFFFF"/>
                </a:solidFill>
              </a:rPr>
              <a:t>Incomplete Contracting and “</a:t>
            </a:r>
            <a:r>
              <a:rPr lang="en-US" dirty="0" err="1">
                <a:solidFill>
                  <a:srgbClr val="FFFFFF"/>
                </a:solidFill>
              </a:rPr>
              <a:t>Unforseeability</a:t>
            </a:r>
            <a:r>
              <a:rPr lang="en-US" dirty="0">
                <a:solidFill>
                  <a:srgbClr val="FFFFFF"/>
                </a:solidFill>
              </a:rPr>
              <a:t>”</a:t>
            </a:r>
            <a:endParaRPr lang="en-US" dirty="0"/>
          </a:p>
        </p:txBody>
      </p:sp>
      <p:sp>
        <p:nvSpPr>
          <p:cNvPr id="4" name="Slide Number Placeholder 3">
            <a:extLst>
              <a:ext uri="{FF2B5EF4-FFF2-40B4-BE49-F238E27FC236}">
                <a16:creationId xmlns:a16="http://schemas.microsoft.com/office/drawing/2014/main" id="{2807272C-F893-475F-9798-7AFFF9FB6854}"/>
              </a:ext>
            </a:extLst>
          </p:cNvPr>
          <p:cNvSpPr>
            <a:spLocks noGrp="1"/>
          </p:cNvSpPr>
          <p:nvPr>
            <p:ph type="sldNum" sz="quarter" idx="12"/>
          </p:nvPr>
        </p:nvSpPr>
        <p:spPr/>
        <p:txBody>
          <a:bodyPr/>
          <a:lstStyle/>
          <a:p>
            <a:fld id="{7128DA7F-F6FE-453F-B8BB-1900E7257DA6}" type="slidenum">
              <a:rPr lang="en-US" smtClean="0"/>
              <a:t>45</a:t>
            </a:fld>
            <a:endParaRPr lang="en-US" dirty="0"/>
          </a:p>
        </p:txBody>
      </p:sp>
      <p:cxnSp>
        <p:nvCxnSpPr>
          <p:cNvPr id="6" name="Straight Arrow Connector 5">
            <a:extLst>
              <a:ext uri="{FF2B5EF4-FFF2-40B4-BE49-F238E27FC236}">
                <a16:creationId xmlns:a16="http://schemas.microsoft.com/office/drawing/2014/main" id="{560501C9-AF76-4CB4-BB12-36708FAA0905}"/>
              </a:ext>
            </a:extLst>
          </p:cNvPr>
          <p:cNvCxnSpPr>
            <a:cxnSpLocks/>
          </p:cNvCxnSpPr>
          <p:nvPr/>
        </p:nvCxnSpPr>
        <p:spPr>
          <a:xfrm>
            <a:off x="4689821" y="4606448"/>
            <a:ext cx="67987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C691403-CA50-42EE-8EA8-3703B000D02C}"/>
              </a:ext>
            </a:extLst>
          </p:cNvPr>
          <p:cNvSpPr/>
          <p:nvPr/>
        </p:nvSpPr>
        <p:spPr>
          <a:xfrm>
            <a:off x="5777789"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9B92E295-F734-4611-8923-C838B151D0DD}"/>
              </a:ext>
            </a:extLst>
          </p:cNvPr>
          <p:cNvSpPr/>
          <p:nvPr/>
        </p:nvSpPr>
        <p:spPr>
          <a:xfrm>
            <a:off x="6848824"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B299EC7E-4C26-4194-AD53-AE4A4476974B}"/>
              </a:ext>
            </a:extLst>
          </p:cNvPr>
          <p:cNvSpPr/>
          <p:nvPr/>
        </p:nvSpPr>
        <p:spPr>
          <a:xfrm>
            <a:off x="6311189" y="3742847"/>
            <a:ext cx="533400" cy="529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9CE0EA6-885D-43D1-B0A3-871FA610DAEA}"/>
              </a:ext>
            </a:extLst>
          </p:cNvPr>
          <p:cNvSpPr/>
          <p:nvPr/>
        </p:nvSpPr>
        <p:spPr>
          <a:xfrm>
            <a:off x="8842722"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17BDB4E-7594-48E8-9ABE-9E50A4DC6507}"/>
              </a:ext>
            </a:extLst>
          </p:cNvPr>
          <p:cNvSpPr/>
          <p:nvPr/>
        </p:nvSpPr>
        <p:spPr>
          <a:xfrm>
            <a:off x="9913757"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C88DB0C-7DBC-4592-8AF3-7C0945DE5179}"/>
              </a:ext>
            </a:extLst>
          </p:cNvPr>
          <p:cNvSpPr/>
          <p:nvPr/>
        </p:nvSpPr>
        <p:spPr>
          <a:xfrm>
            <a:off x="9376122" y="3742847"/>
            <a:ext cx="533400" cy="5291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a:extLst>
              <a:ext uri="{FF2B5EF4-FFF2-40B4-BE49-F238E27FC236}">
                <a16:creationId xmlns:a16="http://schemas.microsoft.com/office/drawing/2014/main" id="{BB723AE7-F724-4E21-99F5-B2D98D56C5CF}"/>
              </a:ext>
            </a:extLst>
          </p:cNvPr>
          <p:cNvCxnSpPr/>
          <p:nvPr/>
        </p:nvCxnSpPr>
        <p:spPr>
          <a:xfrm>
            <a:off x="6577889" y="4559881"/>
            <a:ext cx="0" cy="846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BFAB8DB-7C1C-4A1C-A564-50B61B647F17}"/>
              </a:ext>
            </a:extLst>
          </p:cNvPr>
          <p:cNvCxnSpPr/>
          <p:nvPr/>
        </p:nvCxnSpPr>
        <p:spPr>
          <a:xfrm>
            <a:off x="9642823" y="4559881"/>
            <a:ext cx="0" cy="84667"/>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C7631BF-9BB0-41DD-902C-B6294BB35166}"/>
              </a:ext>
            </a:extLst>
          </p:cNvPr>
          <p:cNvSpPr txBox="1"/>
          <p:nvPr/>
        </p:nvSpPr>
        <p:spPr>
          <a:xfrm>
            <a:off x="5664337" y="2910481"/>
            <a:ext cx="1827103" cy="369332"/>
          </a:xfrm>
          <a:prstGeom prst="rect">
            <a:avLst/>
          </a:prstGeom>
          <a:noFill/>
        </p:spPr>
        <p:txBody>
          <a:bodyPr wrap="none" rtlCol="0">
            <a:spAutoFit/>
          </a:bodyPr>
          <a:lstStyle/>
          <a:p>
            <a:r>
              <a:rPr lang="en-US" dirty="0"/>
              <a:t>Ex Ante Contract</a:t>
            </a:r>
          </a:p>
        </p:txBody>
      </p:sp>
      <p:sp>
        <p:nvSpPr>
          <p:cNvPr id="19" name="TextBox 18">
            <a:extLst>
              <a:ext uri="{FF2B5EF4-FFF2-40B4-BE49-F238E27FC236}">
                <a16:creationId xmlns:a16="http://schemas.microsoft.com/office/drawing/2014/main" id="{2AD64CB7-3CCE-41DB-AD67-F1DD63D21D83}"/>
              </a:ext>
            </a:extLst>
          </p:cNvPr>
          <p:cNvSpPr txBox="1"/>
          <p:nvPr/>
        </p:nvSpPr>
        <p:spPr>
          <a:xfrm>
            <a:off x="8682462" y="2880848"/>
            <a:ext cx="2077172" cy="369332"/>
          </a:xfrm>
          <a:prstGeom prst="rect">
            <a:avLst/>
          </a:prstGeom>
          <a:noFill/>
        </p:spPr>
        <p:txBody>
          <a:bodyPr wrap="none" rtlCol="0">
            <a:spAutoFit/>
          </a:bodyPr>
          <a:lstStyle/>
          <a:p>
            <a:r>
              <a:rPr lang="en-US" dirty="0"/>
              <a:t>Ex Post “Gap Filling”</a:t>
            </a:r>
          </a:p>
        </p:txBody>
      </p:sp>
      <p:sp>
        <p:nvSpPr>
          <p:cNvPr id="20" name="TextBox 19">
            <a:extLst>
              <a:ext uri="{FF2B5EF4-FFF2-40B4-BE49-F238E27FC236}">
                <a16:creationId xmlns:a16="http://schemas.microsoft.com/office/drawing/2014/main" id="{639EF525-9AA9-4642-8EF8-AE49F157B6A1}"/>
              </a:ext>
            </a:extLst>
          </p:cNvPr>
          <p:cNvSpPr txBox="1"/>
          <p:nvPr/>
        </p:nvSpPr>
        <p:spPr>
          <a:xfrm>
            <a:off x="11450383" y="4392150"/>
            <a:ext cx="601447" cy="369332"/>
          </a:xfrm>
          <a:prstGeom prst="rect">
            <a:avLst/>
          </a:prstGeom>
          <a:noFill/>
        </p:spPr>
        <p:txBody>
          <a:bodyPr wrap="none" rtlCol="0">
            <a:spAutoFit/>
          </a:bodyPr>
          <a:lstStyle/>
          <a:p>
            <a:r>
              <a:rPr lang="en-US" dirty="0"/>
              <a:t>time</a:t>
            </a:r>
          </a:p>
        </p:txBody>
      </p:sp>
      <p:sp>
        <p:nvSpPr>
          <p:cNvPr id="21" name="TextBox 20">
            <a:extLst>
              <a:ext uri="{FF2B5EF4-FFF2-40B4-BE49-F238E27FC236}">
                <a16:creationId xmlns:a16="http://schemas.microsoft.com/office/drawing/2014/main" id="{DAD84C6E-18DD-4691-A17F-B63DA81F427B}"/>
              </a:ext>
            </a:extLst>
          </p:cNvPr>
          <p:cNvSpPr txBox="1"/>
          <p:nvPr/>
        </p:nvSpPr>
        <p:spPr>
          <a:xfrm>
            <a:off x="6427847" y="4610683"/>
            <a:ext cx="300082" cy="369332"/>
          </a:xfrm>
          <a:prstGeom prst="rect">
            <a:avLst/>
          </a:prstGeom>
          <a:noFill/>
        </p:spPr>
        <p:txBody>
          <a:bodyPr wrap="none" rtlCol="0">
            <a:spAutoFit/>
          </a:bodyPr>
          <a:lstStyle/>
          <a:p>
            <a:r>
              <a:rPr lang="en-US" dirty="0"/>
              <a:t>0</a:t>
            </a:r>
          </a:p>
        </p:txBody>
      </p:sp>
      <p:sp>
        <p:nvSpPr>
          <p:cNvPr id="22" name="TextBox 21">
            <a:extLst>
              <a:ext uri="{FF2B5EF4-FFF2-40B4-BE49-F238E27FC236}">
                <a16:creationId xmlns:a16="http://schemas.microsoft.com/office/drawing/2014/main" id="{919A4DB3-224F-4549-AB31-89061FE47D23}"/>
              </a:ext>
            </a:extLst>
          </p:cNvPr>
          <p:cNvSpPr txBox="1"/>
          <p:nvPr/>
        </p:nvSpPr>
        <p:spPr>
          <a:xfrm>
            <a:off x="9492780" y="4610683"/>
            <a:ext cx="300082" cy="369332"/>
          </a:xfrm>
          <a:prstGeom prst="rect">
            <a:avLst/>
          </a:prstGeom>
          <a:noFill/>
        </p:spPr>
        <p:txBody>
          <a:bodyPr wrap="none" rtlCol="0">
            <a:spAutoFit/>
          </a:bodyPr>
          <a:lstStyle/>
          <a:p>
            <a:r>
              <a:rPr lang="en-US" dirty="0"/>
              <a:t>1</a:t>
            </a:r>
          </a:p>
        </p:txBody>
      </p:sp>
      <p:cxnSp>
        <p:nvCxnSpPr>
          <p:cNvPr id="25" name="Straight Connector 24">
            <a:extLst>
              <a:ext uri="{FF2B5EF4-FFF2-40B4-BE49-F238E27FC236}">
                <a16:creationId xmlns:a16="http://schemas.microsoft.com/office/drawing/2014/main" id="{2FD1D366-9146-44F8-8BCC-30DED433CA1E}"/>
              </a:ext>
            </a:extLst>
          </p:cNvPr>
          <p:cNvCxnSpPr/>
          <p:nvPr/>
        </p:nvCxnSpPr>
        <p:spPr>
          <a:xfrm>
            <a:off x="4689821" y="4568349"/>
            <a:ext cx="0" cy="84667"/>
          </a:xfrm>
          <a:prstGeom prst="line">
            <a:avLst/>
          </a:prstGeom>
        </p:spPr>
        <p:style>
          <a:lnRef idx="1">
            <a:schemeClr val="accent1"/>
          </a:lnRef>
          <a:fillRef idx="0">
            <a:schemeClr val="accent1"/>
          </a:fillRef>
          <a:effectRef idx="0">
            <a:schemeClr val="accent1"/>
          </a:effectRef>
          <a:fontRef idx="minor">
            <a:schemeClr val="tx1"/>
          </a:fontRef>
        </p:style>
      </p:cxnSp>
      <p:sp>
        <p:nvSpPr>
          <p:cNvPr id="23" name="Content Placeholder 2">
            <a:extLst>
              <a:ext uri="{FF2B5EF4-FFF2-40B4-BE49-F238E27FC236}">
                <a16:creationId xmlns:a16="http://schemas.microsoft.com/office/drawing/2014/main" id="{69A1CC55-044F-46D3-86AB-BE82BBB4CCC4}"/>
              </a:ext>
            </a:extLst>
          </p:cNvPr>
          <p:cNvSpPr txBox="1">
            <a:spLocks/>
          </p:cNvSpPr>
          <p:nvPr/>
        </p:nvSpPr>
        <p:spPr>
          <a:xfrm>
            <a:off x="581193" y="2390442"/>
            <a:ext cx="4121086" cy="3872178"/>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en-US" sz="1500" b="1" u="sng" dirty="0"/>
              <a:t>Incompleteness and Dynamism</a:t>
            </a:r>
          </a:p>
          <a:p>
            <a:r>
              <a:rPr lang="en-US" sz="1500" dirty="0"/>
              <a:t>Topic: Board Power vs Shareholder Power. </a:t>
            </a:r>
          </a:p>
          <a:p>
            <a:r>
              <a:rPr lang="en-US" sz="1500" dirty="0"/>
              <a:t>See s 157A(1) CA: “The business of a company shall be managed by, or under the direction or supervision of, the directors.”</a:t>
            </a:r>
          </a:p>
          <a:p>
            <a:r>
              <a:rPr lang="en-US" sz="1500" dirty="0"/>
              <a:t>Corporate Law has a crucial role to play in deciding </a:t>
            </a:r>
            <a:r>
              <a:rPr lang="en-US" sz="1500" b="1" i="1" dirty="0"/>
              <a:t>who</a:t>
            </a:r>
            <a:r>
              <a:rPr lang="en-US" sz="1500" dirty="0"/>
              <a:t> is vested with decision-making powers to make decisions on behalf of the company that are not inconsistent with prior contracts (like the company’s constitution).</a:t>
            </a:r>
          </a:p>
          <a:p>
            <a:pPr lvl="1"/>
            <a:r>
              <a:rPr lang="en-US" sz="1500" dirty="0"/>
              <a:t>When it is vested in the board, the board of directors </a:t>
            </a:r>
            <a:r>
              <a:rPr lang="en-US" sz="1500" i="1" dirty="0"/>
              <a:t>vote</a:t>
            </a:r>
            <a:r>
              <a:rPr lang="en-US" sz="1500" dirty="0"/>
              <a:t> to determine an issue.</a:t>
            </a:r>
          </a:p>
          <a:p>
            <a:pPr lvl="1"/>
            <a:r>
              <a:rPr lang="en-US" sz="1500" dirty="0"/>
              <a:t>When it is vested in the shareholders, a general meeting of shareholders </a:t>
            </a:r>
            <a:r>
              <a:rPr lang="en-US" sz="1500" i="1" dirty="0"/>
              <a:t>vote</a:t>
            </a:r>
            <a:r>
              <a:rPr lang="en-US" sz="1500" dirty="0"/>
              <a:t> to determine an issue.</a:t>
            </a:r>
          </a:p>
        </p:txBody>
      </p:sp>
    </p:spTree>
    <p:extLst>
      <p:ext uri="{BB962C8B-B14F-4D97-AF65-F5344CB8AC3E}">
        <p14:creationId xmlns:p14="http://schemas.microsoft.com/office/powerpoint/2010/main" val="33815148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Incomplete Contracting and “</a:t>
            </a:r>
            <a:r>
              <a:rPr lang="en-US" dirty="0" err="1">
                <a:solidFill>
                  <a:srgbClr val="FFFFFF"/>
                </a:solidFill>
              </a:rPr>
              <a:t>Unforseeability</a:t>
            </a:r>
            <a:r>
              <a:rPr lang="en-US" dirty="0">
                <a:solidFill>
                  <a:srgbClr val="FFFFFF"/>
                </a:solidFill>
              </a:rPr>
              <a:t>”</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73446" y="2180496"/>
            <a:ext cx="11137361" cy="4364194"/>
          </a:xfrm>
        </p:spPr>
        <p:txBody>
          <a:bodyPr>
            <a:normAutofit lnSpcReduction="10000"/>
          </a:bodyPr>
          <a:lstStyle/>
          <a:p>
            <a:r>
              <a:rPr lang="en-US" dirty="0"/>
              <a:t>In theory, shareholders could vest decision-making powers to “gap-fill” the corporate contract in an array of different parties – not merely the courts and the board of directors. </a:t>
            </a:r>
          </a:p>
          <a:p>
            <a:pPr lvl="1"/>
            <a:r>
              <a:rPr lang="en-US" dirty="0"/>
              <a:t>Q: Can you think of some examples? Consider the landscape of corporate governance in Singapore.</a:t>
            </a:r>
          </a:p>
          <a:p>
            <a:r>
              <a:rPr lang="en-US" dirty="0"/>
              <a:t>In Grossman and Hart (1986), the learned authors suggest that residual rights of control (i.e., the power to “gap-fill” incomplete contracts) should lie with the party </a:t>
            </a:r>
            <a:r>
              <a:rPr lang="en-US" b="1" i="1" dirty="0"/>
              <a:t>whose ex-ante relationship-specific/asset-specific investments are most valuable to the firm.</a:t>
            </a:r>
          </a:p>
          <a:p>
            <a:pPr lvl="1"/>
            <a:r>
              <a:rPr lang="en-US" dirty="0"/>
              <a:t>We will discuss this notion of a “relationship-specific investment” in great detail when we cover the topic on “Board vs Shareholder Power”.</a:t>
            </a:r>
          </a:p>
          <a:p>
            <a:pPr lvl="1"/>
            <a:r>
              <a:rPr lang="en-US" dirty="0"/>
              <a:t>Basic intuition: A </a:t>
            </a:r>
            <a:r>
              <a:rPr lang="en-US" b="1" i="1" dirty="0"/>
              <a:t>relationship-specific investment is an investment whose returns depend on the relationship’s continuation</a:t>
            </a:r>
            <a:r>
              <a:rPr lang="en-US" dirty="0"/>
              <a:t>. These investments tend to have little to no value outside of the relationship.</a:t>
            </a:r>
          </a:p>
          <a:p>
            <a:pPr lvl="2"/>
            <a:r>
              <a:rPr lang="en-US" sz="1600" dirty="0"/>
              <a:t>Investment: Time, Effort, Money (NB: We can think of these as costs that a party has to expend), etc.</a:t>
            </a:r>
          </a:p>
          <a:p>
            <a:pPr lvl="2"/>
            <a:r>
              <a:rPr lang="en-US" sz="1600" dirty="0"/>
              <a:t>Example of a r/s-specific investment: If a McDonald’s employee invests effort into learning how to operate a (proprietary) French-fries fryer at McDonald’s, such investments no longer have value in the event where the employee no longer works for McDonald’s. </a:t>
            </a:r>
          </a:p>
          <a:p>
            <a:pPr lvl="2"/>
            <a:endParaRPr lang="en-US" sz="1600"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46</a:t>
            </a:fld>
            <a:endParaRPr lang="en-US" dirty="0"/>
          </a:p>
        </p:txBody>
      </p:sp>
    </p:spTree>
    <p:extLst>
      <p:ext uri="{BB962C8B-B14F-4D97-AF65-F5344CB8AC3E}">
        <p14:creationId xmlns:p14="http://schemas.microsoft.com/office/powerpoint/2010/main" val="17316842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Multiple parties to a firm</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73927" cy="4280645"/>
          </a:xfrm>
        </p:spPr>
        <p:txBody>
          <a:bodyPr>
            <a:normAutofit lnSpcReduction="10000"/>
          </a:bodyPr>
          <a:lstStyle/>
          <a:p>
            <a:r>
              <a:rPr lang="en-US" dirty="0"/>
              <a:t>Beyond the core “frictions” elucidated on Slide 9, there are further problems when collective decision-making is required for “gap-filling” incomplete contracts.</a:t>
            </a:r>
          </a:p>
          <a:p>
            <a:r>
              <a:rPr lang="en-US" dirty="0"/>
              <a:t>In a bilateral scenario, one party to a contract may have the residual power to “gap-fill” the contract where unforeseen events arise ex post, after the contract was first formed. </a:t>
            </a:r>
          </a:p>
          <a:p>
            <a:r>
              <a:rPr lang="en-US" dirty="0"/>
              <a:t>In a multilateral scenario, complexities arise. For instance, if multiple shareholders have this residual power to “gap-fill” the corporate contract, we need a mechanism to </a:t>
            </a:r>
            <a:r>
              <a:rPr lang="en-US" b="1" i="1" dirty="0"/>
              <a:t>aggregate individual shareholder preferences to a single decision</a:t>
            </a:r>
            <a:r>
              <a:rPr lang="en-US" dirty="0"/>
              <a:t> that represents the shareholders as a collective whole. </a:t>
            </a:r>
          </a:p>
          <a:p>
            <a:pPr lvl="1"/>
            <a:r>
              <a:rPr lang="en-US" sz="1800" dirty="0"/>
              <a:t>This is most commonly done through the mechanism of a </a:t>
            </a:r>
            <a:r>
              <a:rPr lang="en-US" sz="1800" b="1" i="1" dirty="0"/>
              <a:t>voting rule</a:t>
            </a:r>
            <a:r>
              <a:rPr lang="en-US" sz="1800" dirty="0"/>
              <a:t>.</a:t>
            </a:r>
          </a:p>
          <a:p>
            <a:pPr lvl="2"/>
            <a:r>
              <a:rPr lang="en-US" sz="1600" dirty="0"/>
              <a:t>Where a voting rule is </a:t>
            </a:r>
            <a:r>
              <a:rPr lang="en-US" sz="1600" i="1" dirty="0"/>
              <a:t>majoritarian</a:t>
            </a:r>
            <a:r>
              <a:rPr lang="en-US" sz="1600" dirty="0"/>
              <a:t> in nature, “differences of opinion” amongst the shareholder base are resolved via majority vote. The “winning issue” in a corporate election is determined by the issue which receives more than 50% of the total votes.</a:t>
            </a:r>
          </a:p>
          <a:p>
            <a:pPr lvl="2"/>
            <a:r>
              <a:rPr lang="en-US" sz="1600" dirty="0"/>
              <a:t>Hansmann (1996) refers to the inefficiencies arising from voting rules as the "costs of collective decision-making," highlighting them as a distinct source of frictions. We will discuss these frictions in detail when we cover the topic “Shareholder Activism, Voting, and Proxy Access”. </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47</a:t>
            </a:fld>
            <a:endParaRPr lang="en-US" dirty="0"/>
          </a:p>
        </p:txBody>
      </p:sp>
    </p:spTree>
    <p:extLst>
      <p:ext uri="{BB962C8B-B14F-4D97-AF65-F5344CB8AC3E}">
        <p14:creationId xmlns:p14="http://schemas.microsoft.com/office/powerpoint/2010/main" val="17683194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Multiple parties to a firm</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286820"/>
            <a:ext cx="11029616" cy="2019095"/>
          </a:xfrm>
        </p:spPr>
        <p:txBody>
          <a:bodyPr>
            <a:noAutofit/>
          </a:bodyPr>
          <a:lstStyle/>
          <a:p>
            <a:r>
              <a:rPr lang="en-US" sz="1600" dirty="0"/>
              <a:t>Hansmann (1996) describes the “costs of collective decision-making” as the costs that result from the heterogeneity of interests amongst the owners of a firm. </a:t>
            </a:r>
          </a:p>
          <a:p>
            <a:r>
              <a:rPr lang="en-US" sz="1600" dirty="0"/>
              <a:t>Q: Which party will always be outvoted under a majoritarian voting rule? Why?</a:t>
            </a:r>
          </a:p>
          <a:p>
            <a:pPr lvl="1"/>
            <a:r>
              <a:rPr lang="en-US" dirty="0"/>
              <a:t>Some inefficiencies which could arise here:</a:t>
            </a:r>
          </a:p>
          <a:p>
            <a:pPr lvl="2"/>
            <a:r>
              <a:rPr lang="en-US" sz="1600" dirty="0"/>
              <a:t>Rent-seeking</a:t>
            </a:r>
          </a:p>
          <a:p>
            <a:pPr lvl="2"/>
            <a:r>
              <a:rPr lang="en-US" sz="1600" dirty="0"/>
              <a:t>Reduction in Ex-Ante Investments</a:t>
            </a:r>
          </a:p>
          <a:p>
            <a:r>
              <a:rPr lang="en-US" sz="1600" dirty="0"/>
              <a:t>More on this in topic: “Minority Shareholder Protection”.</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48</a:t>
            </a:fld>
            <a:endParaRPr lang="en-US" dirty="0"/>
          </a:p>
        </p:txBody>
      </p:sp>
      <p:grpSp>
        <p:nvGrpSpPr>
          <p:cNvPr id="16" name="Group 15">
            <a:extLst>
              <a:ext uri="{FF2B5EF4-FFF2-40B4-BE49-F238E27FC236}">
                <a16:creationId xmlns:a16="http://schemas.microsoft.com/office/drawing/2014/main" id="{2B36F48E-18ED-F89B-755B-51AC9F9CFBD0}"/>
              </a:ext>
            </a:extLst>
          </p:cNvPr>
          <p:cNvGrpSpPr/>
          <p:nvPr/>
        </p:nvGrpSpPr>
        <p:grpSpPr>
          <a:xfrm>
            <a:off x="2626653" y="4977902"/>
            <a:ext cx="6938694" cy="1238286"/>
            <a:chOff x="2761768" y="3271371"/>
            <a:chExt cx="6938694" cy="1238286"/>
          </a:xfrm>
        </p:grpSpPr>
        <p:cxnSp>
          <p:nvCxnSpPr>
            <p:cNvPr id="5" name="Straight Arrow Connector 4">
              <a:extLst>
                <a:ext uri="{FF2B5EF4-FFF2-40B4-BE49-F238E27FC236}">
                  <a16:creationId xmlns:a16="http://schemas.microsoft.com/office/drawing/2014/main" id="{81ED5366-0EA7-1FD9-4EAC-CAF56B0CE578}"/>
                </a:ext>
              </a:extLst>
            </p:cNvPr>
            <p:cNvCxnSpPr>
              <a:cxnSpLocks/>
            </p:cNvCxnSpPr>
            <p:nvPr/>
          </p:nvCxnSpPr>
          <p:spPr>
            <a:xfrm>
              <a:off x="2761768" y="4061417"/>
              <a:ext cx="408463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A19F3E8B-DE2F-28E9-ACF8-5E9ED7872DB9}"/>
                </a:ext>
              </a:extLst>
            </p:cNvPr>
            <p:cNvSpPr/>
            <p:nvPr/>
          </p:nvSpPr>
          <p:spPr>
            <a:xfrm>
              <a:off x="4291183" y="4021963"/>
              <a:ext cx="78908" cy="789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5A75EF8E-B98C-9633-1FA5-1B37A9220137}"/>
                </a:ext>
              </a:extLst>
            </p:cNvPr>
            <p:cNvSpPr/>
            <p:nvPr/>
          </p:nvSpPr>
          <p:spPr>
            <a:xfrm>
              <a:off x="5899505" y="4021963"/>
              <a:ext cx="78908" cy="789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3DBD1B2A-DEDA-66AC-AE5E-70C56AACF050}"/>
                </a:ext>
              </a:extLst>
            </p:cNvPr>
            <p:cNvSpPr/>
            <p:nvPr/>
          </p:nvSpPr>
          <p:spPr>
            <a:xfrm>
              <a:off x="5134798" y="4021963"/>
              <a:ext cx="78908" cy="789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D1082E6E-FDA4-239B-1156-707C12697235}"/>
                </a:ext>
              </a:extLst>
            </p:cNvPr>
            <p:cNvSpPr/>
            <p:nvPr/>
          </p:nvSpPr>
          <p:spPr>
            <a:xfrm>
              <a:off x="3447568" y="4021963"/>
              <a:ext cx="78908" cy="789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4A3A28A2-54BA-6994-BF72-64B6A784A346}"/>
                </a:ext>
              </a:extLst>
            </p:cNvPr>
            <p:cNvSpPr txBox="1"/>
            <p:nvPr/>
          </p:nvSpPr>
          <p:spPr>
            <a:xfrm>
              <a:off x="3317745" y="4140325"/>
              <a:ext cx="338554" cy="369332"/>
            </a:xfrm>
            <a:prstGeom prst="rect">
              <a:avLst/>
            </a:prstGeom>
            <a:noFill/>
          </p:spPr>
          <p:txBody>
            <a:bodyPr wrap="none" rtlCol="0">
              <a:spAutoFit/>
            </a:bodyPr>
            <a:lstStyle/>
            <a:p>
              <a:r>
                <a:rPr lang="en-US" dirty="0"/>
                <a:t>A</a:t>
              </a:r>
            </a:p>
          </p:txBody>
        </p:sp>
        <p:sp>
          <p:nvSpPr>
            <p:cNvPr id="11" name="TextBox 10">
              <a:extLst>
                <a:ext uri="{FF2B5EF4-FFF2-40B4-BE49-F238E27FC236}">
                  <a16:creationId xmlns:a16="http://schemas.microsoft.com/office/drawing/2014/main" id="{4DEA73AC-1746-A396-215F-54640FBFD1C1}"/>
                </a:ext>
              </a:extLst>
            </p:cNvPr>
            <p:cNvSpPr txBox="1"/>
            <p:nvPr/>
          </p:nvSpPr>
          <p:spPr>
            <a:xfrm>
              <a:off x="5769682" y="4140325"/>
              <a:ext cx="348172" cy="369332"/>
            </a:xfrm>
            <a:prstGeom prst="rect">
              <a:avLst/>
            </a:prstGeom>
            <a:noFill/>
          </p:spPr>
          <p:txBody>
            <a:bodyPr wrap="none" rtlCol="0">
              <a:spAutoFit/>
            </a:bodyPr>
            <a:lstStyle/>
            <a:p>
              <a:r>
                <a:rPr lang="en-US" dirty="0"/>
                <a:t>C</a:t>
              </a:r>
            </a:p>
          </p:txBody>
        </p:sp>
        <p:sp>
          <p:nvSpPr>
            <p:cNvPr id="12" name="TextBox 11">
              <a:extLst>
                <a:ext uri="{FF2B5EF4-FFF2-40B4-BE49-F238E27FC236}">
                  <a16:creationId xmlns:a16="http://schemas.microsoft.com/office/drawing/2014/main" id="{97935BE5-9D4E-4735-3B70-DEDD1CF19BE5}"/>
                </a:ext>
              </a:extLst>
            </p:cNvPr>
            <p:cNvSpPr txBox="1"/>
            <p:nvPr/>
          </p:nvSpPr>
          <p:spPr>
            <a:xfrm>
              <a:off x="5004975" y="4140325"/>
              <a:ext cx="314510" cy="369332"/>
            </a:xfrm>
            <a:prstGeom prst="rect">
              <a:avLst/>
            </a:prstGeom>
            <a:noFill/>
          </p:spPr>
          <p:txBody>
            <a:bodyPr wrap="none" rtlCol="0">
              <a:spAutoFit/>
            </a:bodyPr>
            <a:lstStyle/>
            <a:p>
              <a:r>
                <a:rPr lang="en-US" dirty="0"/>
                <a:t>B</a:t>
              </a:r>
            </a:p>
          </p:txBody>
        </p:sp>
        <p:sp>
          <p:nvSpPr>
            <p:cNvPr id="13" name="TextBox 12">
              <a:extLst>
                <a:ext uri="{FF2B5EF4-FFF2-40B4-BE49-F238E27FC236}">
                  <a16:creationId xmlns:a16="http://schemas.microsoft.com/office/drawing/2014/main" id="{09D1B282-0BBB-AA50-0B12-BB2555F67C77}"/>
                </a:ext>
              </a:extLst>
            </p:cNvPr>
            <p:cNvSpPr txBox="1"/>
            <p:nvPr/>
          </p:nvSpPr>
          <p:spPr>
            <a:xfrm>
              <a:off x="4751415" y="3271371"/>
              <a:ext cx="4949047" cy="369332"/>
            </a:xfrm>
            <a:prstGeom prst="rect">
              <a:avLst/>
            </a:prstGeom>
            <a:noFill/>
          </p:spPr>
          <p:txBody>
            <a:bodyPr wrap="none" rtlCol="0">
              <a:spAutoFit/>
            </a:bodyPr>
            <a:lstStyle/>
            <a:p>
              <a:r>
                <a:rPr lang="en-US" dirty="0"/>
                <a:t>A and B can vote to have the org choose this point</a:t>
              </a:r>
            </a:p>
          </p:txBody>
        </p:sp>
        <p:cxnSp>
          <p:nvCxnSpPr>
            <p:cNvPr id="14" name="Connector: Curved 13">
              <a:extLst>
                <a:ext uri="{FF2B5EF4-FFF2-40B4-BE49-F238E27FC236}">
                  <a16:creationId xmlns:a16="http://schemas.microsoft.com/office/drawing/2014/main" id="{98F3F8D3-11AE-4E39-1575-ECEACB86E868}"/>
                </a:ext>
              </a:extLst>
            </p:cNvPr>
            <p:cNvCxnSpPr>
              <a:cxnSpLocks/>
              <a:stCxn id="13" idx="1"/>
            </p:cNvCxnSpPr>
            <p:nvPr/>
          </p:nvCxnSpPr>
          <p:spPr>
            <a:xfrm rot="10800000" flipV="1">
              <a:off x="4319033" y="3456037"/>
              <a:ext cx="432383" cy="482646"/>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A6833C62-FC42-DED7-CCC0-DB63B492F382}"/>
                </a:ext>
              </a:extLst>
            </p:cNvPr>
            <p:cNvSpPr txBox="1"/>
            <p:nvPr/>
          </p:nvSpPr>
          <p:spPr>
            <a:xfrm>
              <a:off x="6897042" y="3876751"/>
              <a:ext cx="2348720" cy="369332"/>
            </a:xfrm>
            <a:prstGeom prst="rect">
              <a:avLst/>
            </a:prstGeom>
            <a:noFill/>
          </p:spPr>
          <p:txBody>
            <a:bodyPr wrap="none" rtlCol="0">
              <a:spAutoFit/>
            </a:bodyPr>
            <a:lstStyle/>
            <a:p>
              <a:r>
                <a:rPr lang="en-US" dirty="0"/>
                <a:t>Amount spent on R&amp;D</a:t>
              </a:r>
            </a:p>
          </p:txBody>
        </p:sp>
      </p:grpSp>
    </p:spTree>
    <p:extLst>
      <p:ext uri="{BB962C8B-B14F-4D97-AF65-F5344CB8AC3E}">
        <p14:creationId xmlns:p14="http://schemas.microsoft.com/office/powerpoint/2010/main" val="12287816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Multiple parties to a firm</a:t>
            </a: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49</a:t>
            </a:fld>
            <a:endParaRPr lang="en-US" dirty="0"/>
          </a:p>
        </p:txBody>
      </p:sp>
      <p:cxnSp>
        <p:nvCxnSpPr>
          <p:cNvPr id="19" name="Straight Arrow Connector 18">
            <a:extLst>
              <a:ext uri="{FF2B5EF4-FFF2-40B4-BE49-F238E27FC236}">
                <a16:creationId xmlns:a16="http://schemas.microsoft.com/office/drawing/2014/main" id="{269EE56F-3F89-18A0-7017-F04E852648C1}"/>
              </a:ext>
            </a:extLst>
          </p:cNvPr>
          <p:cNvCxnSpPr/>
          <p:nvPr/>
        </p:nvCxnSpPr>
        <p:spPr>
          <a:xfrm>
            <a:off x="3601900" y="5820597"/>
            <a:ext cx="373650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3357145F-ED8D-8E83-B1CF-9DDD990AF7BC}"/>
              </a:ext>
            </a:extLst>
          </p:cNvPr>
          <p:cNvCxnSpPr>
            <a:cxnSpLocks/>
          </p:cNvCxnSpPr>
          <p:nvPr/>
        </p:nvCxnSpPr>
        <p:spPr>
          <a:xfrm flipV="1">
            <a:off x="3601900" y="2780333"/>
            <a:ext cx="0" cy="30402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Isosceles Triangle 20">
            <a:extLst>
              <a:ext uri="{FF2B5EF4-FFF2-40B4-BE49-F238E27FC236}">
                <a16:creationId xmlns:a16="http://schemas.microsoft.com/office/drawing/2014/main" id="{57B6683F-1C37-E5BB-A95D-E8E38DF3F02A}"/>
              </a:ext>
            </a:extLst>
          </p:cNvPr>
          <p:cNvSpPr/>
          <p:nvPr/>
        </p:nvSpPr>
        <p:spPr>
          <a:xfrm rot="16200000">
            <a:off x="4382821" y="3239643"/>
            <a:ext cx="1794209" cy="2037028"/>
          </a:xfrm>
          <a:prstGeom prst="triangle">
            <a:avLst/>
          </a:prstGeom>
          <a:solidFill>
            <a:schemeClr val="accent1">
              <a:lumMod val="10000"/>
              <a:lumOff val="90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AB7E3EBC-1230-B001-DE42-885B8557E2B7}"/>
              </a:ext>
            </a:extLst>
          </p:cNvPr>
          <p:cNvSpPr/>
          <p:nvPr/>
        </p:nvSpPr>
        <p:spPr>
          <a:xfrm>
            <a:off x="4221957" y="4218703"/>
            <a:ext cx="78908" cy="789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110F9492-4035-2AF3-2892-3A24E02FF4AB}"/>
              </a:ext>
            </a:extLst>
          </p:cNvPr>
          <p:cNvSpPr/>
          <p:nvPr/>
        </p:nvSpPr>
        <p:spPr>
          <a:xfrm>
            <a:off x="5240471" y="3754162"/>
            <a:ext cx="78908" cy="789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65ED0CE3-9810-B627-309C-EEEDE820A129}"/>
              </a:ext>
            </a:extLst>
          </p:cNvPr>
          <p:cNvSpPr/>
          <p:nvPr/>
        </p:nvSpPr>
        <p:spPr>
          <a:xfrm>
            <a:off x="6258986" y="3321598"/>
            <a:ext cx="78908" cy="789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a:extLst>
              <a:ext uri="{FF2B5EF4-FFF2-40B4-BE49-F238E27FC236}">
                <a16:creationId xmlns:a16="http://schemas.microsoft.com/office/drawing/2014/main" id="{3036FAA0-298A-7217-430D-463605E16940}"/>
              </a:ext>
            </a:extLst>
          </p:cNvPr>
          <p:cNvSpPr/>
          <p:nvPr/>
        </p:nvSpPr>
        <p:spPr>
          <a:xfrm>
            <a:off x="6258986" y="5115808"/>
            <a:ext cx="78908" cy="789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a:extLst>
              <a:ext uri="{FF2B5EF4-FFF2-40B4-BE49-F238E27FC236}">
                <a16:creationId xmlns:a16="http://schemas.microsoft.com/office/drawing/2014/main" id="{800402F7-6C4B-9B87-6AE3-DE38C26F5DC8}"/>
              </a:ext>
            </a:extLst>
          </p:cNvPr>
          <p:cNvSpPr txBox="1"/>
          <p:nvPr/>
        </p:nvSpPr>
        <p:spPr>
          <a:xfrm>
            <a:off x="3883403" y="4073491"/>
            <a:ext cx="338554" cy="369332"/>
          </a:xfrm>
          <a:prstGeom prst="rect">
            <a:avLst/>
          </a:prstGeom>
          <a:noFill/>
        </p:spPr>
        <p:txBody>
          <a:bodyPr wrap="none" rtlCol="0">
            <a:spAutoFit/>
          </a:bodyPr>
          <a:lstStyle/>
          <a:p>
            <a:r>
              <a:rPr lang="en-US" dirty="0"/>
              <a:t>A</a:t>
            </a:r>
          </a:p>
        </p:txBody>
      </p:sp>
      <p:sp>
        <p:nvSpPr>
          <p:cNvPr id="27" name="TextBox 26">
            <a:extLst>
              <a:ext uri="{FF2B5EF4-FFF2-40B4-BE49-F238E27FC236}">
                <a16:creationId xmlns:a16="http://schemas.microsoft.com/office/drawing/2014/main" id="{51627C67-AA83-6ABF-054C-76F3AB961472}"/>
              </a:ext>
            </a:extLst>
          </p:cNvPr>
          <p:cNvSpPr txBox="1"/>
          <p:nvPr/>
        </p:nvSpPr>
        <p:spPr>
          <a:xfrm>
            <a:off x="6322901" y="3184036"/>
            <a:ext cx="314510" cy="369332"/>
          </a:xfrm>
          <a:prstGeom prst="rect">
            <a:avLst/>
          </a:prstGeom>
          <a:noFill/>
        </p:spPr>
        <p:txBody>
          <a:bodyPr wrap="none" rtlCol="0">
            <a:spAutoFit/>
          </a:bodyPr>
          <a:lstStyle/>
          <a:p>
            <a:r>
              <a:rPr lang="en-US" dirty="0"/>
              <a:t>B</a:t>
            </a:r>
          </a:p>
        </p:txBody>
      </p:sp>
      <p:sp>
        <p:nvSpPr>
          <p:cNvPr id="28" name="TextBox 27">
            <a:extLst>
              <a:ext uri="{FF2B5EF4-FFF2-40B4-BE49-F238E27FC236}">
                <a16:creationId xmlns:a16="http://schemas.microsoft.com/office/drawing/2014/main" id="{BE1A84A8-4290-349B-451A-EE7346BD6A24}"/>
              </a:ext>
            </a:extLst>
          </p:cNvPr>
          <p:cNvSpPr txBox="1"/>
          <p:nvPr/>
        </p:nvSpPr>
        <p:spPr>
          <a:xfrm>
            <a:off x="6337894" y="4970596"/>
            <a:ext cx="348172" cy="369332"/>
          </a:xfrm>
          <a:prstGeom prst="rect">
            <a:avLst/>
          </a:prstGeom>
          <a:noFill/>
        </p:spPr>
        <p:txBody>
          <a:bodyPr wrap="none" rtlCol="0">
            <a:spAutoFit/>
          </a:bodyPr>
          <a:lstStyle/>
          <a:p>
            <a:r>
              <a:rPr lang="en-US" dirty="0"/>
              <a:t>C</a:t>
            </a:r>
          </a:p>
        </p:txBody>
      </p:sp>
      <p:sp>
        <p:nvSpPr>
          <p:cNvPr id="29" name="TextBox 28">
            <a:extLst>
              <a:ext uri="{FF2B5EF4-FFF2-40B4-BE49-F238E27FC236}">
                <a16:creationId xmlns:a16="http://schemas.microsoft.com/office/drawing/2014/main" id="{70021A3A-62A0-4160-6D3F-3ECC2810B5B4}"/>
              </a:ext>
            </a:extLst>
          </p:cNvPr>
          <p:cNvSpPr txBox="1"/>
          <p:nvPr/>
        </p:nvSpPr>
        <p:spPr>
          <a:xfrm>
            <a:off x="5756322" y="2391852"/>
            <a:ext cx="3364470" cy="646331"/>
          </a:xfrm>
          <a:prstGeom prst="rect">
            <a:avLst/>
          </a:prstGeom>
          <a:noFill/>
        </p:spPr>
        <p:txBody>
          <a:bodyPr wrap="square" rtlCol="0">
            <a:spAutoFit/>
          </a:bodyPr>
          <a:lstStyle/>
          <a:p>
            <a:r>
              <a:rPr lang="en-US" dirty="0"/>
              <a:t>A and B can vote to have the org choose this point</a:t>
            </a:r>
          </a:p>
        </p:txBody>
      </p:sp>
      <p:cxnSp>
        <p:nvCxnSpPr>
          <p:cNvPr id="30" name="Connector: Curved 29">
            <a:extLst>
              <a:ext uri="{FF2B5EF4-FFF2-40B4-BE49-F238E27FC236}">
                <a16:creationId xmlns:a16="http://schemas.microsoft.com/office/drawing/2014/main" id="{C466ABFF-0BFA-2C58-9F36-E2534601D5D6}"/>
              </a:ext>
            </a:extLst>
          </p:cNvPr>
          <p:cNvCxnSpPr>
            <a:cxnSpLocks/>
          </p:cNvCxnSpPr>
          <p:nvPr/>
        </p:nvCxnSpPr>
        <p:spPr>
          <a:xfrm rot="10800000" flipV="1">
            <a:off x="5279925" y="2943043"/>
            <a:ext cx="476397" cy="757110"/>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4194FA34-C814-0C2A-6F42-76575C3B265E}"/>
              </a:ext>
            </a:extLst>
          </p:cNvPr>
          <p:cNvSpPr txBox="1"/>
          <p:nvPr/>
        </p:nvSpPr>
        <p:spPr>
          <a:xfrm>
            <a:off x="5180052" y="3488180"/>
            <a:ext cx="914400" cy="914400"/>
          </a:xfrm>
          <a:prstGeom prst="rect">
            <a:avLst/>
          </a:prstGeom>
          <a:noFill/>
        </p:spPr>
        <p:txBody>
          <a:bodyPr wrap="square" rtlCol="0">
            <a:spAutoFit/>
          </a:bodyPr>
          <a:lstStyle/>
          <a:p>
            <a:endParaRPr lang="en-US" dirty="0"/>
          </a:p>
        </p:txBody>
      </p:sp>
      <p:sp>
        <p:nvSpPr>
          <p:cNvPr id="32" name="TextBox 31">
            <a:extLst>
              <a:ext uri="{FF2B5EF4-FFF2-40B4-BE49-F238E27FC236}">
                <a16:creationId xmlns:a16="http://schemas.microsoft.com/office/drawing/2014/main" id="{E36C8FBC-ED11-5BDB-8D08-8ED060CC37FB}"/>
              </a:ext>
            </a:extLst>
          </p:cNvPr>
          <p:cNvSpPr txBox="1"/>
          <p:nvPr/>
        </p:nvSpPr>
        <p:spPr>
          <a:xfrm>
            <a:off x="7408032" y="5635931"/>
            <a:ext cx="2348720" cy="369332"/>
          </a:xfrm>
          <a:prstGeom prst="rect">
            <a:avLst/>
          </a:prstGeom>
          <a:noFill/>
        </p:spPr>
        <p:txBody>
          <a:bodyPr wrap="none" rtlCol="0">
            <a:spAutoFit/>
          </a:bodyPr>
          <a:lstStyle/>
          <a:p>
            <a:r>
              <a:rPr lang="en-US" dirty="0"/>
              <a:t>Amount spent on R&amp;D</a:t>
            </a:r>
          </a:p>
        </p:txBody>
      </p:sp>
      <p:sp>
        <p:nvSpPr>
          <p:cNvPr id="33" name="TextBox 32">
            <a:extLst>
              <a:ext uri="{FF2B5EF4-FFF2-40B4-BE49-F238E27FC236}">
                <a16:creationId xmlns:a16="http://schemas.microsoft.com/office/drawing/2014/main" id="{C2BF3E29-5ED6-5D30-B269-48D54BE04915}"/>
              </a:ext>
            </a:extLst>
          </p:cNvPr>
          <p:cNvSpPr txBox="1"/>
          <p:nvPr/>
        </p:nvSpPr>
        <p:spPr>
          <a:xfrm>
            <a:off x="2568753" y="2052240"/>
            <a:ext cx="2066293" cy="646331"/>
          </a:xfrm>
          <a:prstGeom prst="rect">
            <a:avLst/>
          </a:prstGeom>
          <a:noFill/>
        </p:spPr>
        <p:txBody>
          <a:bodyPr wrap="square" rtlCol="0">
            <a:spAutoFit/>
          </a:bodyPr>
          <a:lstStyle/>
          <a:p>
            <a:r>
              <a:rPr lang="en-US" dirty="0"/>
              <a:t>Amount spent on CEO compensation</a:t>
            </a:r>
          </a:p>
        </p:txBody>
      </p:sp>
    </p:spTree>
    <p:extLst>
      <p:ext uri="{BB962C8B-B14F-4D97-AF65-F5344CB8AC3E}">
        <p14:creationId xmlns:p14="http://schemas.microsoft.com/office/powerpoint/2010/main" val="181807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24">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6" name="Rectangle 26">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7" name="Rectangle 28">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8" name="Rectangle 30">
            <a:extLst>
              <a:ext uri="{FF2B5EF4-FFF2-40B4-BE49-F238E27FC236}">
                <a16:creationId xmlns:a16="http://schemas.microsoft.com/office/drawing/2014/main" id="{B36BEBD5-A373-4C8C-8C06-CD8007E22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FFF"/>
                </a:solidFill>
              </a:rPr>
              <a:t>motivation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sz="half" idx="1"/>
          </p:nvPr>
        </p:nvSpPr>
        <p:spPr>
          <a:xfrm>
            <a:off x="297951" y="1990424"/>
            <a:ext cx="7456946" cy="4504267"/>
          </a:xfrm>
        </p:spPr>
        <p:txBody>
          <a:bodyPr vert="horz" lIns="91440" tIns="45720" rIns="91440" bIns="45720" rtlCol="0" anchor="ctr">
            <a:normAutofit fontScale="92500" lnSpcReduction="20000"/>
          </a:bodyPr>
          <a:lstStyle/>
          <a:p>
            <a:r>
              <a:rPr lang="en-US" dirty="0"/>
              <a:t>As it turns out, there is a key reason why gains from trade are so endemic across the commercial world.</a:t>
            </a:r>
          </a:p>
          <a:p>
            <a:r>
              <a:rPr lang="en-US" dirty="0"/>
              <a:t>Specialization and the Division of Labor: The phenomenon of individuals/organizations </a:t>
            </a:r>
            <a:r>
              <a:rPr lang="en-US" i="1" dirty="0"/>
              <a:t>concentrating their productive efforts on a limited range of tasks</a:t>
            </a:r>
            <a:r>
              <a:rPr lang="en-US" dirty="0"/>
              <a:t>.</a:t>
            </a:r>
          </a:p>
          <a:p>
            <a:pPr lvl="1"/>
            <a:r>
              <a:rPr lang="en-US" dirty="0"/>
              <a:t>When parties to trade specialize, each party tends to have a </a:t>
            </a:r>
            <a:r>
              <a:rPr lang="en-US" b="1" i="1" dirty="0"/>
              <a:t>comparative advantage</a:t>
            </a:r>
            <a:r>
              <a:rPr lang="en-US" dirty="0"/>
              <a:t> at the tasks which they specialize in.</a:t>
            </a:r>
          </a:p>
          <a:p>
            <a:pPr lvl="1"/>
            <a:r>
              <a:rPr lang="en-US" dirty="0"/>
              <a:t>Comparative advantage: a party’s ability to produce a particular good or service at a </a:t>
            </a:r>
            <a:r>
              <a:rPr lang="en-US" b="1" i="1" dirty="0"/>
              <a:t>lower opportunity cost </a:t>
            </a:r>
            <a:r>
              <a:rPr lang="en-US" dirty="0"/>
              <a:t>than its trading partners.</a:t>
            </a:r>
          </a:p>
          <a:p>
            <a:r>
              <a:rPr lang="en-US" dirty="0"/>
              <a:t>Specialization leads to a phenomenon known as “Economies of Scale”: </a:t>
            </a:r>
          </a:p>
          <a:p>
            <a:pPr lvl="1"/>
            <a:r>
              <a:rPr lang="en-US" dirty="0"/>
              <a:t>When more units of a good or service can be produced on a larger scale, yet with fewer input costs, economies of scale are said to be achieved.</a:t>
            </a:r>
          </a:p>
          <a:p>
            <a:pPr lvl="1"/>
            <a:r>
              <a:rPr lang="en-US" dirty="0"/>
              <a:t>Rough intuition: As a business gets larger, it is able to spread out its fixed costs (e.g., manufacturing equipment, cost of land) across a larger number of units. The cost of producing each item falls. </a:t>
            </a:r>
          </a:p>
          <a:p>
            <a:pPr lvl="1"/>
            <a:r>
              <a:rPr lang="en-US" dirty="0"/>
              <a:t>A business which specializes in steel production can concentrate on acquiring manufacturing equipment, such as furnaces, specifically tailored for steel manufacturing, rather than for coal or other material production.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7264399" y="5956137"/>
            <a:ext cx="544875"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5</a:t>
            </a:fld>
            <a:endParaRPr lang="en-US"/>
          </a:p>
        </p:txBody>
      </p:sp>
      <p:pic>
        <p:nvPicPr>
          <p:cNvPr id="7" name="Content Placeholder 6" descr="Underneath an urban bridge">
            <a:extLst>
              <a:ext uri="{FF2B5EF4-FFF2-40B4-BE49-F238E27FC236}">
                <a16:creationId xmlns:a16="http://schemas.microsoft.com/office/drawing/2014/main" id="{F26DE1D4-5FCD-D7C6-F28D-E8620109A68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22751" r="22751"/>
          <a:stretch/>
        </p:blipFill>
        <p:spPr>
          <a:xfrm>
            <a:off x="8051799" y="1871133"/>
            <a:ext cx="3683001" cy="4504267"/>
          </a:xfrm>
          <a:prstGeom prst="rect">
            <a:avLst/>
          </a:prstGeom>
        </p:spPr>
      </p:pic>
    </p:spTree>
    <p:extLst>
      <p:ext uri="{BB962C8B-B14F-4D97-AF65-F5344CB8AC3E}">
        <p14:creationId xmlns:p14="http://schemas.microsoft.com/office/powerpoint/2010/main" val="6102101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Multiple parties to a firm</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59036" y="1765827"/>
            <a:ext cx="11073927" cy="876364"/>
          </a:xfrm>
        </p:spPr>
        <p:txBody>
          <a:bodyPr>
            <a:normAutofit/>
          </a:bodyPr>
          <a:lstStyle/>
          <a:p>
            <a:r>
              <a:rPr lang="en-US" dirty="0"/>
              <a:t>Bolton et. al (2020) on “Investor Ideology”:</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50</a:t>
            </a:fld>
            <a:endParaRPr lang="en-US" dirty="0"/>
          </a:p>
        </p:txBody>
      </p:sp>
      <p:pic>
        <p:nvPicPr>
          <p:cNvPr id="18" name="Picture 17">
            <a:extLst>
              <a:ext uri="{FF2B5EF4-FFF2-40B4-BE49-F238E27FC236}">
                <a16:creationId xmlns:a16="http://schemas.microsoft.com/office/drawing/2014/main" id="{9EC202F2-4BC2-5C8F-A175-D86E0A407F08}"/>
              </a:ext>
            </a:extLst>
          </p:cNvPr>
          <p:cNvPicPr>
            <a:picLocks noChangeAspect="1"/>
          </p:cNvPicPr>
          <p:nvPr/>
        </p:nvPicPr>
        <p:blipFill>
          <a:blip r:embed="rId3"/>
          <a:stretch>
            <a:fillRect/>
          </a:stretch>
        </p:blipFill>
        <p:spPr>
          <a:xfrm>
            <a:off x="3241145" y="2507399"/>
            <a:ext cx="5709708" cy="4116908"/>
          </a:xfrm>
          <a:prstGeom prst="rect">
            <a:avLst/>
          </a:prstGeom>
        </p:spPr>
      </p:pic>
    </p:spTree>
    <p:extLst>
      <p:ext uri="{BB962C8B-B14F-4D97-AF65-F5344CB8AC3E}">
        <p14:creationId xmlns:p14="http://schemas.microsoft.com/office/powerpoint/2010/main" val="27967560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Contractarian Approach: Reducing the Costs of Contracting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73446" y="2180496"/>
            <a:ext cx="11137361" cy="4364194"/>
          </a:xfrm>
        </p:spPr>
        <p:txBody>
          <a:bodyPr>
            <a:normAutofit/>
          </a:bodyPr>
          <a:lstStyle/>
          <a:p>
            <a:r>
              <a:rPr lang="en-US" dirty="0"/>
              <a:t>Finally, the simplest justification arising from the contractarian approach to Company Law is to “reduce the cost that users of the law would have incurred in bargaining for such a legal structure”.</a:t>
            </a:r>
          </a:p>
          <a:p>
            <a:r>
              <a:rPr lang="en-US" dirty="0"/>
              <a:t>Company Law then acts as a set of </a:t>
            </a:r>
            <a:r>
              <a:rPr lang="en-US" b="1" i="1" dirty="0"/>
              <a:t>default (contractual) rules.</a:t>
            </a:r>
            <a:endParaRPr lang="en-US" dirty="0"/>
          </a:p>
          <a:p>
            <a:r>
              <a:rPr lang="en-US" dirty="0"/>
              <a:t>Parties can elect to decide whether they want to retain these default rules, or deviate from them via contract in accordance with their preferences. </a:t>
            </a:r>
          </a:p>
          <a:p>
            <a:pPr lvl="1"/>
            <a:r>
              <a:rPr lang="en-US" dirty="0"/>
              <a:t>We will discuss the extensive literature on default vs mandatory rules in our topic on “Board vs Shareholder Power”. </a:t>
            </a:r>
          </a:p>
          <a:p>
            <a:r>
              <a:rPr lang="en-US" dirty="0"/>
              <a:t>NB: If company law is only there to provide default rules, the default rules of Company Law should be set up in a way that reflects the majoritarian preferences of businessmen/businesswomen.</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51</a:t>
            </a:fld>
            <a:endParaRPr lang="en-US" dirty="0"/>
          </a:p>
        </p:txBody>
      </p:sp>
    </p:spTree>
    <p:extLst>
      <p:ext uri="{BB962C8B-B14F-4D97-AF65-F5344CB8AC3E}">
        <p14:creationId xmlns:p14="http://schemas.microsoft.com/office/powerpoint/2010/main" val="21462500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solidFill>
                  <a:srgbClr val="FFFFFF"/>
                </a:solidFill>
              </a:rPr>
              <a:t>The contractarian approach to corporate law</a:t>
            </a:r>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52</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a:bodyPr>
          <a:lstStyle/>
          <a:p>
            <a:r>
              <a:rPr lang="en-US" sz="2000" dirty="0"/>
              <a:t>To summarize, in this lecture, we have discussed:</a:t>
            </a:r>
          </a:p>
          <a:p>
            <a:pPr lvl="1"/>
            <a:r>
              <a:rPr lang="en-US" sz="1800" dirty="0"/>
              <a:t>The Motivation for why Corporate Law may simply reflect the regulation of a “very special contract”.</a:t>
            </a:r>
          </a:p>
          <a:p>
            <a:pPr lvl="1"/>
            <a:r>
              <a:rPr lang="en-US" sz="1800" dirty="0"/>
              <a:t>The array of “frictions” which arise in the “Corporate Contract”.</a:t>
            </a:r>
          </a:p>
          <a:p>
            <a:pPr lvl="1"/>
            <a:r>
              <a:rPr lang="en-US" sz="1800" dirty="0"/>
              <a:t>How a “Contractarian Approach” to Corporate Law explains substantially more than what detractors of the theory suggests.</a:t>
            </a:r>
          </a:p>
          <a:p>
            <a:r>
              <a:rPr lang="en-US" sz="2000" dirty="0"/>
              <a:t>Note that we have not discussed anything remotely related to the Company’s Separate Legal Personality. This requires a discussion of the “proprietary approach” to Corporate Law, which we will turn to next week.</a:t>
            </a:r>
          </a:p>
        </p:txBody>
      </p:sp>
    </p:spTree>
    <p:extLst>
      <p:ext uri="{BB962C8B-B14F-4D97-AF65-F5344CB8AC3E}">
        <p14:creationId xmlns:p14="http://schemas.microsoft.com/office/powerpoint/2010/main" val="36118252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dirty="0"/>
              <a:t>See you guys on Tue.</a:t>
            </a:r>
            <a:endParaRPr lang="en-US"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53</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a:solidFill>
                  <a:srgbClr val="FFFFFF"/>
                </a:solidFill>
              </a:rPr>
              <a:t>motivation</a:t>
            </a:r>
            <a:endParaRPr lang="en-US" dirty="0">
              <a:solidFill>
                <a:srgbClr val="FFFFFF"/>
              </a:solidFill>
            </a:endParaRPr>
          </a:p>
        </p:txBody>
      </p:sp>
      <p:pic>
        <p:nvPicPr>
          <p:cNvPr id="6" name="Picture 5" descr="Shadow of a person welding">
            <a:extLst>
              <a:ext uri="{FF2B5EF4-FFF2-40B4-BE49-F238E27FC236}">
                <a16:creationId xmlns:a16="http://schemas.microsoft.com/office/drawing/2014/main" id="{F1500D27-7394-4AF5-B32F-AFF11CC48C56}"/>
              </a:ext>
            </a:extLst>
          </p:cNvPr>
          <p:cNvPicPr>
            <a:picLocks noChangeAspect="1"/>
          </p:cNvPicPr>
          <p:nvPr/>
        </p:nvPicPr>
        <p:blipFill>
          <a:blip r:embed="rId3">
            <a:extLst>
              <a:ext uri="{28A0092B-C50C-407E-A947-70E740481C1C}">
                <a14:useLocalDpi xmlns:a14="http://schemas.microsoft.com/office/drawing/2010/main" val="0"/>
              </a:ext>
            </a:extLst>
          </a:blip>
          <a:srcRect l="22900" r="22900"/>
          <a:stretch/>
        </p:blipFill>
        <p:spPr>
          <a:xfrm>
            <a:off x="819408" y="2361056"/>
            <a:ext cx="2980809"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3945277" y="1972639"/>
            <a:ext cx="7465184" cy="4690545"/>
          </a:xfrm>
        </p:spPr>
        <p:txBody>
          <a:bodyPr>
            <a:normAutofit/>
          </a:bodyPr>
          <a:lstStyle/>
          <a:p>
            <a:pPr>
              <a:lnSpc>
                <a:spcPct val="90000"/>
              </a:lnSpc>
            </a:pPr>
            <a:r>
              <a:rPr lang="en-US" sz="1600" dirty="0"/>
              <a:t>An example from Investopedia: The key to understanding comparative advantage is a solid grasp of opportunity cost. Put simply, an opportunity cost </a:t>
            </a:r>
            <a:r>
              <a:rPr lang="en-US" sz="1600" i="1" dirty="0"/>
              <a:t>is a potential benefit that someone loses out on when selecting a particular option over another</a:t>
            </a:r>
            <a:r>
              <a:rPr lang="en-US" sz="1600" dirty="0"/>
              <a:t>... </a:t>
            </a:r>
          </a:p>
          <a:p>
            <a:pPr>
              <a:lnSpc>
                <a:spcPct val="90000"/>
              </a:lnSpc>
            </a:pPr>
            <a:r>
              <a:rPr lang="en-US" sz="1600" dirty="0"/>
              <a:t>Consider a famous athlete like Michael Jordan. As a renowned basketball and baseball star, Michael Jordan is an exceptional athlete whose physical abilities surpass those of most other individuals. Michael Jordan would likely be able to, say, paint his house quickly, owing to his abilities as well as his impressive height.</a:t>
            </a:r>
          </a:p>
          <a:p>
            <a:pPr lvl="1">
              <a:lnSpc>
                <a:spcPct val="90000"/>
              </a:lnSpc>
            </a:pPr>
            <a:r>
              <a:rPr lang="en-US" sz="1400" dirty="0"/>
              <a:t>Hypothetically, say that Michael Jordan could paint his house in eight hours. In those same eight hours, though, he could also take part in the filming of a television commercial which would earn him $50,000. By contrast, Jordan's neighbor Joe could paint the house in 10 hours. In that same period of time, he could work at a fast food restaurant and earn $100.</a:t>
            </a:r>
          </a:p>
          <a:p>
            <a:pPr lvl="1">
              <a:lnSpc>
                <a:spcPct val="90000"/>
              </a:lnSpc>
            </a:pPr>
            <a:r>
              <a:rPr lang="en-US" sz="1400" dirty="0"/>
              <a:t>In this example, Joe has a comparative advantage, even though Michael Jordan could paint the house faster and better. The best trade would be for Michael Jordan to film a television commercial and pay Joe to paint his house. So long as Michael Jordan makes the expected $50,000 and Joe earns more than $100, the trade is a “winner”. Owing to their diversity of skills, Michael Jordan and Joe would likely find this to be the best arrangement for their mutual benefit.</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6</a:t>
            </a:fld>
            <a:endParaRPr lang="en-US" dirty="0"/>
          </a:p>
        </p:txBody>
      </p:sp>
    </p:spTree>
    <p:extLst>
      <p:ext uri="{BB962C8B-B14F-4D97-AF65-F5344CB8AC3E}">
        <p14:creationId xmlns:p14="http://schemas.microsoft.com/office/powerpoint/2010/main" val="1350752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FFF"/>
                </a:solidFill>
              </a:rPr>
              <a:t>motivation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sz="half" idx="1"/>
          </p:nvPr>
        </p:nvSpPr>
        <p:spPr>
          <a:xfrm>
            <a:off x="297951" y="1990424"/>
            <a:ext cx="7456946" cy="4504267"/>
          </a:xfrm>
        </p:spPr>
        <p:txBody>
          <a:bodyPr vert="horz" lIns="91440" tIns="45720" rIns="91440" bIns="45720" rtlCol="0" anchor="ctr">
            <a:normAutofit/>
          </a:bodyPr>
          <a:lstStyle/>
          <a:p>
            <a:r>
              <a:rPr lang="en-US" dirty="0"/>
              <a:t>Easterbrook and </a:t>
            </a:r>
            <a:r>
              <a:rPr lang="en-US" dirty="0" err="1"/>
              <a:t>Fischel</a:t>
            </a:r>
            <a:r>
              <a:rPr lang="en-US" dirty="0"/>
              <a:t> (1991): “The extended conflict among selfish people produces prices that allocate resources to their best uses. This is an old story, and Adam Smith's The Wealth of Nations (1776) remains the best exposition. A series of short-term dealings in a market may be more useful for trading than for producing goods, however. The firm – an aggregation of people banded together for a longer period-permits greater use of specialization. </a:t>
            </a:r>
            <a:r>
              <a:rPr lang="en-US" b="1" i="1" dirty="0"/>
              <a:t>People can organize as teams with the functions of each member identified, so that each member's specialization makes the team as a whole more productive than it would otherwise be</a:t>
            </a:r>
            <a:r>
              <a:rPr lang="en-US"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7264399" y="5956137"/>
            <a:ext cx="544875"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7</a:t>
            </a:fld>
            <a:endParaRPr lang="en-US"/>
          </a:p>
        </p:txBody>
      </p:sp>
      <p:pic>
        <p:nvPicPr>
          <p:cNvPr id="7" name="Content Placeholder 6" descr="Empty conference room">
            <a:extLst>
              <a:ext uri="{FF2B5EF4-FFF2-40B4-BE49-F238E27FC236}">
                <a16:creationId xmlns:a16="http://schemas.microsoft.com/office/drawing/2014/main" id="{F26DE1D4-5FCD-D7C6-F28D-E8620109A68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22814" r="22814"/>
          <a:stretch/>
        </p:blipFill>
        <p:spPr>
          <a:xfrm>
            <a:off x="8051799" y="1871133"/>
            <a:ext cx="3683001" cy="4504267"/>
          </a:xfrm>
          <a:prstGeom prst="rect">
            <a:avLst/>
          </a:prstGeom>
        </p:spPr>
      </p:pic>
    </p:spTree>
    <p:extLst>
      <p:ext uri="{BB962C8B-B14F-4D97-AF65-F5344CB8AC3E}">
        <p14:creationId xmlns:p14="http://schemas.microsoft.com/office/powerpoint/2010/main" val="646761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Motivation</a:t>
            </a:r>
          </a:p>
        </p:txBody>
      </p:sp>
      <p:sp useBgFill="1">
        <p:nvSpPr>
          <p:cNvPr id="10" name="Rectangle 9">
            <a:extLst>
              <a:ext uri="{FF2B5EF4-FFF2-40B4-BE49-F238E27FC236}">
                <a16:creationId xmlns:a16="http://schemas.microsoft.com/office/drawing/2014/main" id="{9E661D03-4DD4-45E7-A047-ED722E826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11">
            <a:extLst>
              <a:ext uri="{FF2B5EF4-FFF2-40B4-BE49-F238E27FC236}">
                <a16:creationId xmlns:a16="http://schemas.microsoft.com/office/drawing/2014/main" id="{2B32DC21-840D-7B28-990E-97EE78B90A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225" y="2504610"/>
            <a:ext cx="4962525" cy="3362110"/>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202241" y="2067481"/>
            <a:ext cx="5275003" cy="4749423"/>
          </a:xfrm>
        </p:spPr>
        <p:txBody>
          <a:bodyPr>
            <a:normAutofit lnSpcReduction="10000"/>
          </a:bodyPr>
          <a:lstStyle/>
          <a:p>
            <a:r>
              <a:rPr lang="en-US" sz="1900" dirty="0"/>
              <a:t>Now that we have motivated why gains from trade are endemic across commerce, let us begin to examine some stylized facts. </a:t>
            </a:r>
          </a:p>
          <a:p>
            <a:pPr lvl="1"/>
            <a:r>
              <a:rPr lang="en-US" sz="1700" dirty="0"/>
              <a:t>Dictionary definition of a business: “The activity of buying goods and services”. This is a </a:t>
            </a:r>
            <a:r>
              <a:rPr lang="en-US" sz="1700" b="1" i="1" dirty="0"/>
              <a:t>form of trade</a:t>
            </a:r>
            <a:r>
              <a:rPr lang="en-US" sz="1700" dirty="0"/>
              <a:t>.</a:t>
            </a:r>
          </a:p>
          <a:p>
            <a:pPr lvl="1"/>
            <a:r>
              <a:rPr lang="en-US" sz="1700" dirty="0"/>
              <a:t>Despite the ubiquity of contracts (governed by contract law) in modern commerce, the vast majority of business today is </a:t>
            </a:r>
            <a:r>
              <a:rPr lang="en-US" sz="1700" b="1" i="1" dirty="0"/>
              <a:t>conducted through corporations (a species of organizations), not individuals. </a:t>
            </a:r>
          </a:p>
          <a:p>
            <a:pPr lvl="2"/>
            <a:r>
              <a:rPr lang="en-US" sz="1700" dirty="0"/>
              <a:t>Is your laptop manufactured by a company, or a person?</a:t>
            </a:r>
          </a:p>
          <a:p>
            <a:pPr lvl="1"/>
            <a:r>
              <a:rPr lang="en-US" sz="1700" dirty="0"/>
              <a:t>Tjio et al. (2015): “Although it is an unruly horse, the company has created enormous wealth and for various reasons, other types of business vehicles have not done so well.”</a:t>
            </a:r>
            <a:endParaRPr lang="en-US" dirty="0"/>
          </a:p>
          <a:p>
            <a:pPr lvl="1"/>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8</a:t>
            </a:fld>
            <a:endParaRPr lang="en-US"/>
          </a:p>
        </p:txBody>
      </p:sp>
    </p:spTree>
    <p:extLst>
      <p:ext uri="{BB962C8B-B14F-4D97-AF65-F5344CB8AC3E}">
        <p14:creationId xmlns:p14="http://schemas.microsoft.com/office/powerpoint/2010/main" val="3666732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Motivation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Large corporations may consist of individuals, but it is the corporation that ultimately represents the business.</a:t>
            </a:r>
          </a:p>
          <a:p>
            <a:r>
              <a:rPr lang="en-US" dirty="0"/>
              <a:t>When you buy an iPhone from an Apple Store, the counterparty to the contract is Apple South Asia Pte. Ltd., not the Apple employee who sold you the phone.  </a:t>
            </a:r>
          </a:p>
          <a:p>
            <a:r>
              <a:rPr lang="en-US" dirty="0"/>
              <a:t>Consider what it takes to manufacture and distribute an iPhone. Thousands of individuals are involved:</a:t>
            </a:r>
          </a:p>
          <a:p>
            <a:pPr lvl="1"/>
            <a:r>
              <a:rPr lang="en-US" dirty="0"/>
              <a:t>A large team of engineers designed and implemented all the features in the iPhone</a:t>
            </a:r>
          </a:p>
          <a:p>
            <a:pPr lvl="1"/>
            <a:r>
              <a:rPr lang="en-US" dirty="0"/>
              <a:t>A huge team of production-line workers and machines were involved in manufacturing</a:t>
            </a:r>
          </a:p>
          <a:p>
            <a:pPr lvl="1"/>
            <a:r>
              <a:rPr lang="en-US" dirty="0"/>
              <a:t>A large sales and marketing team launched the product.</a:t>
            </a:r>
          </a:p>
          <a:p>
            <a:pPr lvl="1"/>
            <a:r>
              <a:rPr lang="en-US" dirty="0"/>
              <a:t>A tremendous amount of capital ($$$) was involved to fund all of these operations.</a:t>
            </a:r>
          </a:p>
          <a:p>
            <a:r>
              <a:rPr lang="en-US" dirty="0"/>
              <a:t>In essence, we can see that businesses run by corporations involve </a:t>
            </a:r>
            <a:r>
              <a:rPr lang="en-US" b="1" i="1" dirty="0"/>
              <a:t>multiple individuals working in teams</a:t>
            </a:r>
            <a:r>
              <a:rPr lang="en-US" dirty="0"/>
              <a:t>. In contrast, consider the </a:t>
            </a:r>
            <a:r>
              <a:rPr lang="en-US" b="1" i="1" dirty="0"/>
              <a:t>bilateral nature </a:t>
            </a:r>
            <a:r>
              <a:rPr lang="en-US" dirty="0"/>
              <a:t>of contracts and contract law.</a:t>
            </a:r>
          </a:p>
          <a:p>
            <a:r>
              <a:rPr lang="en-US" dirty="0"/>
              <a:t>Is it possible to run Apple’s business via ordinary contracts between the employees of Apple? Why or why not?</a:t>
            </a:r>
          </a:p>
          <a:p>
            <a:pPr lvl="1"/>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a:t>
            </a:fld>
            <a:endParaRPr lang="en-US" dirty="0"/>
          </a:p>
        </p:txBody>
      </p:sp>
    </p:spTree>
    <p:extLst>
      <p:ext uri="{BB962C8B-B14F-4D97-AF65-F5344CB8AC3E}">
        <p14:creationId xmlns:p14="http://schemas.microsoft.com/office/powerpoint/2010/main" val="842150873"/>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13854</TotalTime>
  <Words>8232</Words>
  <Application>Microsoft Office PowerPoint</Application>
  <PresentationFormat>Widescreen</PresentationFormat>
  <Paragraphs>496</Paragraphs>
  <Slides>53</Slides>
  <Notes>52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53</vt:i4>
      </vt:variant>
    </vt:vector>
  </HeadingPairs>
  <TitlesOfParts>
    <vt:vector size="58" baseType="lpstr">
      <vt:lpstr>Calibri</vt:lpstr>
      <vt:lpstr>Cambria Math</vt:lpstr>
      <vt:lpstr>Gill Sans MT</vt:lpstr>
      <vt:lpstr>Wingdings 2</vt:lpstr>
      <vt:lpstr>Dividend</vt:lpstr>
      <vt:lpstr>Corporate law and economics (LL4489V/5489V/6489V) 3. CONTRACTARIAN VS PROPRIETARY APPROACHES</vt:lpstr>
      <vt:lpstr>CONTRACTARIAN AND PROPRIETARY APPROACHES</vt:lpstr>
      <vt:lpstr>motivation</vt:lpstr>
      <vt:lpstr>motivation</vt:lpstr>
      <vt:lpstr>motivation</vt:lpstr>
      <vt:lpstr>motivation</vt:lpstr>
      <vt:lpstr>motivation</vt:lpstr>
      <vt:lpstr>Motivation</vt:lpstr>
      <vt:lpstr>Motivation</vt:lpstr>
      <vt:lpstr>Motivation</vt:lpstr>
      <vt:lpstr>The contractarian approach to corporate law</vt:lpstr>
      <vt:lpstr>The contractarian approach to corporate law</vt:lpstr>
      <vt:lpstr>The contractarian approach to corporate law</vt:lpstr>
      <vt:lpstr>The contractarian approach to corporate law</vt:lpstr>
      <vt:lpstr>The contractarian approach to corporate law</vt:lpstr>
      <vt:lpstr>The contractarian approach to corporate law</vt:lpstr>
      <vt:lpstr>The contractarian approach to corporate law</vt:lpstr>
      <vt:lpstr>The contractarian approach to corporate law</vt:lpstr>
      <vt:lpstr>The contractarian approach to corporate law</vt:lpstr>
      <vt:lpstr>Agency Costs and Information Asymmetry: Moral Hazard and Adverse Selection</vt:lpstr>
      <vt:lpstr>Agency Costs and Information Asymmetry: Moral Hazard and Adverse Selection</vt:lpstr>
      <vt:lpstr>Agency Costs and Information Asymmetry: Moral Hazard and Adverse Selection</vt:lpstr>
      <vt:lpstr>Agency Costs and Information Asymmetry: Moral Hazard and Adverse Selection</vt:lpstr>
      <vt:lpstr>Agency Costs and Information Asymmetry: Moral Hazard and Adverse Selection</vt:lpstr>
      <vt:lpstr>Agency Costs and Information Asymmetry: Moral Hazard and Adverse Selection</vt:lpstr>
      <vt:lpstr>Agency Costs and Information Asymmetry: Moral Hazard and Adverse Selection</vt:lpstr>
      <vt:lpstr>Agency Costs and Information Asymmetry: Moral Hazard and Adverse Selection</vt:lpstr>
      <vt:lpstr>Agency Costs and Information Asymmetry: Moral Hazard and Adverse Selection</vt:lpstr>
      <vt:lpstr>Agency Costs and Information Asymmetry: Moral Hazard and Adverse Selection</vt:lpstr>
      <vt:lpstr>Agency Costs and Information Asymmetry: Moral Hazard and Adverse Selection</vt:lpstr>
      <vt:lpstr>Agency Costs and Information Asymmetry: Moral Hazard and Adverse Selection</vt:lpstr>
      <vt:lpstr>Agency Costs and Information Asymmetry: Moral Hazard and Adverse Selection</vt:lpstr>
      <vt:lpstr>Agency Costs and Information Asymmetry: Moral Hazard and Adverse Selection</vt:lpstr>
      <vt:lpstr>Agency Costs and Information Asymmetry: Moral Hazard and Adverse Selection</vt:lpstr>
      <vt:lpstr>Agency Costs and Information Asymmetry: Moral Hazard and Adverse Selection</vt:lpstr>
      <vt:lpstr>Agency Costs and Information Asymmetry: Moral Hazard and Adverse Selection</vt:lpstr>
      <vt:lpstr>Incomplete Contracting and “Unforseeability”</vt:lpstr>
      <vt:lpstr>Incomplete Contracting and “Unforseeability”</vt:lpstr>
      <vt:lpstr>Incomplete Contracting and “Unforseeability”</vt:lpstr>
      <vt:lpstr>Incomplete Contracting and “Unforseeability”</vt:lpstr>
      <vt:lpstr>Incomplete Contracting and “Unforseeability”</vt:lpstr>
      <vt:lpstr>Incomplete Contracting and “Unforseeability”</vt:lpstr>
      <vt:lpstr>Incomplete Contracting and “Unforseeability”</vt:lpstr>
      <vt:lpstr>Incomplete Contracting and “Unforseeability”</vt:lpstr>
      <vt:lpstr>Incomplete Contracting and “Unforseeability”</vt:lpstr>
      <vt:lpstr>Incomplete Contracting and “Unforseeability”</vt:lpstr>
      <vt:lpstr>Multiple parties to a firm</vt:lpstr>
      <vt:lpstr>Multiple parties to a firm</vt:lpstr>
      <vt:lpstr>Multiple parties to a firm</vt:lpstr>
      <vt:lpstr>Multiple parties to a firm</vt:lpstr>
      <vt:lpstr>THE Contractarian Approach: Reducing the Costs of Contracting</vt:lpstr>
      <vt:lpstr>The contractarian approach to corporate law</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2: FOUNDATIONS OF COMPANY LAW (PART I)</dc:title>
  <dc:creator>Khoo Chian Yian Kenneth</dc:creator>
  <cp:lastModifiedBy>Kenneth Khoo</cp:lastModifiedBy>
  <cp:revision>597</cp:revision>
  <dcterms:created xsi:type="dcterms:W3CDTF">2020-08-16T02:59:54Z</dcterms:created>
  <dcterms:modified xsi:type="dcterms:W3CDTF">2026-02-03T05:54:00Z</dcterms:modified>
</cp:coreProperties>
</file>