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56"/>
  </p:notesMasterIdLst>
  <p:sldIdLst>
    <p:sldId id="256" r:id="rId2"/>
    <p:sldId id="339" r:id="rId3"/>
    <p:sldId id="377" r:id="rId4"/>
    <p:sldId id="435" r:id="rId5"/>
    <p:sldId id="383" r:id="rId6"/>
    <p:sldId id="437" r:id="rId7"/>
    <p:sldId id="438" r:id="rId8"/>
    <p:sldId id="439" r:id="rId9"/>
    <p:sldId id="335" r:id="rId10"/>
    <p:sldId id="386" r:id="rId11"/>
    <p:sldId id="397" r:id="rId12"/>
    <p:sldId id="398" r:id="rId13"/>
    <p:sldId id="265" r:id="rId14"/>
    <p:sldId id="402" r:id="rId15"/>
    <p:sldId id="390" r:id="rId16"/>
    <p:sldId id="389" r:id="rId17"/>
    <p:sldId id="436" r:id="rId18"/>
    <p:sldId id="341" r:id="rId19"/>
    <p:sldId id="340" r:id="rId20"/>
    <p:sldId id="342" r:id="rId21"/>
    <p:sldId id="403" r:id="rId22"/>
    <p:sldId id="343" r:id="rId23"/>
    <p:sldId id="344" r:id="rId24"/>
    <p:sldId id="393" r:id="rId25"/>
    <p:sldId id="391" r:id="rId26"/>
    <p:sldId id="345" r:id="rId27"/>
    <p:sldId id="346" r:id="rId28"/>
    <p:sldId id="347" r:id="rId29"/>
    <p:sldId id="348" r:id="rId30"/>
    <p:sldId id="349" r:id="rId31"/>
    <p:sldId id="350" r:id="rId32"/>
    <p:sldId id="399" r:id="rId33"/>
    <p:sldId id="388" r:id="rId34"/>
    <p:sldId id="395" r:id="rId35"/>
    <p:sldId id="392" r:id="rId36"/>
    <p:sldId id="396" r:id="rId37"/>
    <p:sldId id="351" r:id="rId38"/>
    <p:sldId id="352" r:id="rId39"/>
    <p:sldId id="353" r:id="rId40"/>
    <p:sldId id="400" r:id="rId41"/>
    <p:sldId id="359" r:id="rId42"/>
    <p:sldId id="354" r:id="rId43"/>
    <p:sldId id="356" r:id="rId44"/>
    <p:sldId id="357" r:id="rId45"/>
    <p:sldId id="358" r:id="rId46"/>
    <p:sldId id="360" r:id="rId47"/>
    <p:sldId id="361" r:id="rId48"/>
    <p:sldId id="362" r:id="rId49"/>
    <p:sldId id="363" r:id="rId50"/>
    <p:sldId id="365" r:id="rId51"/>
    <p:sldId id="367" r:id="rId52"/>
    <p:sldId id="368" r:id="rId53"/>
    <p:sldId id="366" r:id="rId54"/>
    <p:sldId id="369"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4" autoAdjust="0"/>
    <p:restoredTop sz="83060" autoAdjust="0"/>
  </p:normalViewPr>
  <p:slideViewPr>
    <p:cSldViewPr snapToGrid="0">
      <p:cViewPr varScale="1">
        <p:scale>
          <a:sx n="62" d="100"/>
          <a:sy n="62" d="100"/>
        </p:scale>
        <p:origin x="717"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BACC47-42A1-48A1-A824-B8D79E09C5E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7CD1719-B8C3-4E72-B67D-6FF0F4ED4C67}">
      <dgm:prSet phldrT="[Text]" phldr="0" custT="1"/>
      <dgm:spPr/>
      <dgm:t>
        <a:bodyPr/>
        <a:lstStyle/>
        <a:p>
          <a:r>
            <a:rPr lang="en-US" sz="1800" dirty="0"/>
            <a:t>Parent Company</a:t>
          </a:r>
        </a:p>
      </dgm:t>
    </dgm:pt>
    <dgm:pt modelId="{0FC50239-3988-4743-A3D3-C9F2CC0C0BE0}" type="parTrans" cxnId="{3DD46931-0210-4D3F-BD85-B306B78C5F14}">
      <dgm:prSet/>
      <dgm:spPr/>
      <dgm:t>
        <a:bodyPr/>
        <a:lstStyle/>
        <a:p>
          <a:endParaRPr lang="en-US"/>
        </a:p>
      </dgm:t>
    </dgm:pt>
    <dgm:pt modelId="{5C4037D2-CA42-4AD5-98CC-08BE9A40BA7C}" type="sibTrans" cxnId="{3DD46931-0210-4D3F-BD85-B306B78C5F14}">
      <dgm:prSet/>
      <dgm:spPr/>
      <dgm:t>
        <a:bodyPr/>
        <a:lstStyle/>
        <a:p>
          <a:endParaRPr lang="en-US"/>
        </a:p>
      </dgm:t>
    </dgm:pt>
    <dgm:pt modelId="{DB989707-FD6B-4EF8-99D9-A38C255ACFB0}">
      <dgm:prSet phldrT="[Text]" phldr="0" custT="1"/>
      <dgm:spPr/>
      <dgm:t>
        <a:bodyPr/>
        <a:lstStyle/>
        <a:p>
          <a:r>
            <a:rPr lang="en-US" sz="1800" dirty="0"/>
            <a:t>Subsidiary 1</a:t>
          </a:r>
        </a:p>
      </dgm:t>
    </dgm:pt>
    <dgm:pt modelId="{79342619-E362-4D8F-B4AB-BA94F098C945}" type="parTrans" cxnId="{79E86A8C-C525-4C89-BB76-5D121F8511EE}">
      <dgm:prSet/>
      <dgm:spPr/>
      <dgm:t>
        <a:bodyPr/>
        <a:lstStyle/>
        <a:p>
          <a:endParaRPr lang="en-US"/>
        </a:p>
      </dgm:t>
    </dgm:pt>
    <dgm:pt modelId="{E9B7BC0A-1E61-4E51-8FB5-8A91BFD4D925}" type="sibTrans" cxnId="{79E86A8C-C525-4C89-BB76-5D121F8511EE}">
      <dgm:prSet/>
      <dgm:spPr/>
      <dgm:t>
        <a:bodyPr/>
        <a:lstStyle/>
        <a:p>
          <a:endParaRPr lang="en-US"/>
        </a:p>
      </dgm:t>
    </dgm:pt>
    <dgm:pt modelId="{CB8E3BBF-7260-46C1-A1C2-015D74D76556}">
      <dgm:prSet phldrT="[Text]" phldr="0" custT="1"/>
      <dgm:spPr/>
      <dgm:t>
        <a:bodyPr/>
        <a:lstStyle/>
        <a:p>
          <a:r>
            <a:rPr lang="en-US" sz="1800" dirty="0"/>
            <a:t>Subsidiary 2</a:t>
          </a:r>
        </a:p>
      </dgm:t>
    </dgm:pt>
    <dgm:pt modelId="{FDF9CFE6-CEF3-4D35-8ACF-F2BE572BEF50}" type="parTrans" cxnId="{60F298ED-08A4-4EEB-AEA2-EC8ED4FB9F42}">
      <dgm:prSet/>
      <dgm:spPr/>
      <dgm:t>
        <a:bodyPr/>
        <a:lstStyle/>
        <a:p>
          <a:endParaRPr lang="en-US"/>
        </a:p>
      </dgm:t>
    </dgm:pt>
    <dgm:pt modelId="{075F173E-822E-470D-A942-0A6A9E317D73}" type="sibTrans" cxnId="{60F298ED-08A4-4EEB-AEA2-EC8ED4FB9F42}">
      <dgm:prSet/>
      <dgm:spPr/>
      <dgm:t>
        <a:bodyPr/>
        <a:lstStyle/>
        <a:p>
          <a:endParaRPr lang="en-US"/>
        </a:p>
      </dgm:t>
    </dgm:pt>
    <dgm:pt modelId="{7BD001F5-EBCD-44AE-A5E7-454D62547E21}" type="pres">
      <dgm:prSet presAssocID="{6ABACC47-42A1-48A1-A824-B8D79E09C5E6}" presName="hierChild1" presStyleCnt="0">
        <dgm:presLayoutVars>
          <dgm:orgChart val="1"/>
          <dgm:chPref val="1"/>
          <dgm:dir/>
          <dgm:animOne val="branch"/>
          <dgm:animLvl val="lvl"/>
          <dgm:resizeHandles/>
        </dgm:presLayoutVars>
      </dgm:prSet>
      <dgm:spPr/>
    </dgm:pt>
    <dgm:pt modelId="{00CED1DA-B24F-451D-BD76-9121021555DE}" type="pres">
      <dgm:prSet presAssocID="{27CD1719-B8C3-4E72-B67D-6FF0F4ED4C67}" presName="hierRoot1" presStyleCnt="0">
        <dgm:presLayoutVars>
          <dgm:hierBranch val="init"/>
        </dgm:presLayoutVars>
      </dgm:prSet>
      <dgm:spPr/>
    </dgm:pt>
    <dgm:pt modelId="{CC54A147-F431-45FA-8420-57B9F78FABF3}" type="pres">
      <dgm:prSet presAssocID="{27CD1719-B8C3-4E72-B67D-6FF0F4ED4C67}" presName="rootComposite1" presStyleCnt="0"/>
      <dgm:spPr/>
    </dgm:pt>
    <dgm:pt modelId="{7F25601B-FF33-4273-9F97-41EB69FAD30E}" type="pres">
      <dgm:prSet presAssocID="{27CD1719-B8C3-4E72-B67D-6FF0F4ED4C67}" presName="rootText1" presStyleLbl="node0" presStyleIdx="0" presStyleCnt="1">
        <dgm:presLayoutVars>
          <dgm:chPref val="3"/>
        </dgm:presLayoutVars>
      </dgm:prSet>
      <dgm:spPr/>
    </dgm:pt>
    <dgm:pt modelId="{FEA32A0E-97E9-4EEF-9AEC-5D70B115DD9B}" type="pres">
      <dgm:prSet presAssocID="{27CD1719-B8C3-4E72-B67D-6FF0F4ED4C67}" presName="rootConnector1" presStyleLbl="node1" presStyleIdx="0" presStyleCnt="0"/>
      <dgm:spPr/>
    </dgm:pt>
    <dgm:pt modelId="{0752A246-F052-40B6-B7ED-4888A9B60145}" type="pres">
      <dgm:prSet presAssocID="{27CD1719-B8C3-4E72-B67D-6FF0F4ED4C67}" presName="hierChild2" presStyleCnt="0"/>
      <dgm:spPr/>
    </dgm:pt>
    <dgm:pt modelId="{85AC7991-A850-4FCD-BC88-83A68EC174AC}" type="pres">
      <dgm:prSet presAssocID="{79342619-E362-4D8F-B4AB-BA94F098C945}" presName="Name37" presStyleLbl="parChTrans1D2" presStyleIdx="0" presStyleCnt="2"/>
      <dgm:spPr/>
    </dgm:pt>
    <dgm:pt modelId="{97A42675-AA67-4431-820C-A0BC965FDA48}" type="pres">
      <dgm:prSet presAssocID="{DB989707-FD6B-4EF8-99D9-A38C255ACFB0}" presName="hierRoot2" presStyleCnt="0">
        <dgm:presLayoutVars>
          <dgm:hierBranch val="init"/>
        </dgm:presLayoutVars>
      </dgm:prSet>
      <dgm:spPr/>
    </dgm:pt>
    <dgm:pt modelId="{665F600F-1699-44C4-85ED-5B2F274F4718}" type="pres">
      <dgm:prSet presAssocID="{DB989707-FD6B-4EF8-99D9-A38C255ACFB0}" presName="rootComposite" presStyleCnt="0"/>
      <dgm:spPr/>
    </dgm:pt>
    <dgm:pt modelId="{20AE5778-A264-4EB4-9792-408CD493B8E5}" type="pres">
      <dgm:prSet presAssocID="{DB989707-FD6B-4EF8-99D9-A38C255ACFB0}" presName="rootText" presStyleLbl="node2" presStyleIdx="0" presStyleCnt="2">
        <dgm:presLayoutVars>
          <dgm:chPref val="3"/>
        </dgm:presLayoutVars>
      </dgm:prSet>
      <dgm:spPr/>
    </dgm:pt>
    <dgm:pt modelId="{9B8CA655-83FA-486A-A424-5476BB21FADA}" type="pres">
      <dgm:prSet presAssocID="{DB989707-FD6B-4EF8-99D9-A38C255ACFB0}" presName="rootConnector" presStyleLbl="node2" presStyleIdx="0" presStyleCnt="2"/>
      <dgm:spPr/>
    </dgm:pt>
    <dgm:pt modelId="{F8C7F34D-323B-4008-806B-3899BEBEC4B1}" type="pres">
      <dgm:prSet presAssocID="{DB989707-FD6B-4EF8-99D9-A38C255ACFB0}" presName="hierChild4" presStyleCnt="0"/>
      <dgm:spPr/>
    </dgm:pt>
    <dgm:pt modelId="{7BF26D3E-CB78-4523-AA52-E5AC579162F9}" type="pres">
      <dgm:prSet presAssocID="{DB989707-FD6B-4EF8-99D9-A38C255ACFB0}" presName="hierChild5" presStyleCnt="0"/>
      <dgm:spPr/>
    </dgm:pt>
    <dgm:pt modelId="{D3052938-05FE-40D1-8302-6B120E026AD1}" type="pres">
      <dgm:prSet presAssocID="{FDF9CFE6-CEF3-4D35-8ACF-F2BE572BEF50}" presName="Name37" presStyleLbl="parChTrans1D2" presStyleIdx="1" presStyleCnt="2"/>
      <dgm:spPr/>
    </dgm:pt>
    <dgm:pt modelId="{C9631EAB-043D-4703-BF0D-8982097D6C91}" type="pres">
      <dgm:prSet presAssocID="{CB8E3BBF-7260-46C1-A1C2-015D74D76556}" presName="hierRoot2" presStyleCnt="0">
        <dgm:presLayoutVars>
          <dgm:hierBranch val="init"/>
        </dgm:presLayoutVars>
      </dgm:prSet>
      <dgm:spPr/>
    </dgm:pt>
    <dgm:pt modelId="{FF6A1071-BEFF-4D5D-8BA8-A61ADF3431E1}" type="pres">
      <dgm:prSet presAssocID="{CB8E3BBF-7260-46C1-A1C2-015D74D76556}" presName="rootComposite" presStyleCnt="0"/>
      <dgm:spPr/>
    </dgm:pt>
    <dgm:pt modelId="{4744F023-DDB4-4C7D-813F-172E29E0B878}" type="pres">
      <dgm:prSet presAssocID="{CB8E3BBF-7260-46C1-A1C2-015D74D76556}" presName="rootText" presStyleLbl="node2" presStyleIdx="1" presStyleCnt="2">
        <dgm:presLayoutVars>
          <dgm:chPref val="3"/>
        </dgm:presLayoutVars>
      </dgm:prSet>
      <dgm:spPr/>
    </dgm:pt>
    <dgm:pt modelId="{7DC58D01-1F67-4B1C-81F9-0080F3C6F0E1}" type="pres">
      <dgm:prSet presAssocID="{CB8E3BBF-7260-46C1-A1C2-015D74D76556}" presName="rootConnector" presStyleLbl="node2" presStyleIdx="1" presStyleCnt="2"/>
      <dgm:spPr/>
    </dgm:pt>
    <dgm:pt modelId="{6BF1E7BA-0A11-47E3-9E8C-06A03D09455D}" type="pres">
      <dgm:prSet presAssocID="{CB8E3BBF-7260-46C1-A1C2-015D74D76556}" presName="hierChild4" presStyleCnt="0"/>
      <dgm:spPr/>
    </dgm:pt>
    <dgm:pt modelId="{E4D07EA2-E3CB-47ED-846D-2689618226A6}" type="pres">
      <dgm:prSet presAssocID="{CB8E3BBF-7260-46C1-A1C2-015D74D76556}" presName="hierChild5" presStyleCnt="0"/>
      <dgm:spPr/>
    </dgm:pt>
    <dgm:pt modelId="{BB295BBB-2DA5-418F-B300-A3EF3E7FB6ED}" type="pres">
      <dgm:prSet presAssocID="{27CD1719-B8C3-4E72-B67D-6FF0F4ED4C67}" presName="hierChild3" presStyleCnt="0"/>
      <dgm:spPr/>
    </dgm:pt>
  </dgm:ptLst>
  <dgm:cxnLst>
    <dgm:cxn modelId="{4E5A0106-751E-4025-B0BA-3A8178068C2B}" type="presOf" srcId="{DB989707-FD6B-4EF8-99D9-A38C255ACFB0}" destId="{20AE5778-A264-4EB4-9792-408CD493B8E5}" srcOrd="0" destOrd="0" presId="urn:microsoft.com/office/officeart/2005/8/layout/orgChart1"/>
    <dgm:cxn modelId="{DEE38A10-F82C-44C4-92E6-1F8189933173}" type="presOf" srcId="{27CD1719-B8C3-4E72-B67D-6FF0F4ED4C67}" destId="{FEA32A0E-97E9-4EEF-9AEC-5D70B115DD9B}" srcOrd="1" destOrd="0" presId="urn:microsoft.com/office/officeart/2005/8/layout/orgChart1"/>
    <dgm:cxn modelId="{FD873A20-FB80-4164-904C-DF136121FB97}" type="presOf" srcId="{DB989707-FD6B-4EF8-99D9-A38C255ACFB0}" destId="{9B8CA655-83FA-486A-A424-5476BB21FADA}" srcOrd="1" destOrd="0" presId="urn:microsoft.com/office/officeart/2005/8/layout/orgChart1"/>
    <dgm:cxn modelId="{38F19021-876F-43DA-81B9-86D57BEEBBE3}" type="presOf" srcId="{CB8E3BBF-7260-46C1-A1C2-015D74D76556}" destId="{7DC58D01-1F67-4B1C-81F9-0080F3C6F0E1}" srcOrd="1" destOrd="0" presId="urn:microsoft.com/office/officeart/2005/8/layout/orgChart1"/>
    <dgm:cxn modelId="{3DD46931-0210-4D3F-BD85-B306B78C5F14}" srcId="{6ABACC47-42A1-48A1-A824-B8D79E09C5E6}" destId="{27CD1719-B8C3-4E72-B67D-6FF0F4ED4C67}" srcOrd="0" destOrd="0" parTransId="{0FC50239-3988-4743-A3D3-C9F2CC0C0BE0}" sibTransId="{5C4037D2-CA42-4AD5-98CC-08BE9A40BA7C}"/>
    <dgm:cxn modelId="{50822960-DABB-470E-B352-EA144B1F9AD3}" type="presOf" srcId="{27CD1719-B8C3-4E72-B67D-6FF0F4ED4C67}" destId="{7F25601B-FF33-4273-9F97-41EB69FAD30E}" srcOrd="0" destOrd="0" presId="urn:microsoft.com/office/officeart/2005/8/layout/orgChart1"/>
    <dgm:cxn modelId="{79E86A8C-C525-4C89-BB76-5D121F8511EE}" srcId="{27CD1719-B8C3-4E72-B67D-6FF0F4ED4C67}" destId="{DB989707-FD6B-4EF8-99D9-A38C255ACFB0}" srcOrd="0" destOrd="0" parTransId="{79342619-E362-4D8F-B4AB-BA94F098C945}" sibTransId="{E9B7BC0A-1E61-4E51-8FB5-8A91BFD4D925}"/>
    <dgm:cxn modelId="{0BFE419E-6384-42D6-A607-16D41BAE34F7}" type="presOf" srcId="{6ABACC47-42A1-48A1-A824-B8D79E09C5E6}" destId="{7BD001F5-EBCD-44AE-A5E7-454D62547E21}" srcOrd="0" destOrd="0" presId="urn:microsoft.com/office/officeart/2005/8/layout/orgChart1"/>
    <dgm:cxn modelId="{3817B7B5-F171-4257-A6C9-4607A9DFC332}" type="presOf" srcId="{79342619-E362-4D8F-B4AB-BA94F098C945}" destId="{85AC7991-A850-4FCD-BC88-83A68EC174AC}" srcOrd="0" destOrd="0" presId="urn:microsoft.com/office/officeart/2005/8/layout/orgChart1"/>
    <dgm:cxn modelId="{60F298ED-08A4-4EEB-AEA2-EC8ED4FB9F42}" srcId="{27CD1719-B8C3-4E72-B67D-6FF0F4ED4C67}" destId="{CB8E3BBF-7260-46C1-A1C2-015D74D76556}" srcOrd="1" destOrd="0" parTransId="{FDF9CFE6-CEF3-4D35-8ACF-F2BE572BEF50}" sibTransId="{075F173E-822E-470D-A942-0A6A9E317D73}"/>
    <dgm:cxn modelId="{75C7F3F5-E210-4382-8BA7-D0A46F23AA31}" type="presOf" srcId="{FDF9CFE6-CEF3-4D35-8ACF-F2BE572BEF50}" destId="{D3052938-05FE-40D1-8302-6B120E026AD1}" srcOrd="0" destOrd="0" presId="urn:microsoft.com/office/officeart/2005/8/layout/orgChart1"/>
    <dgm:cxn modelId="{EA4D76F7-EE5E-45D4-995E-6B2979510726}" type="presOf" srcId="{CB8E3BBF-7260-46C1-A1C2-015D74D76556}" destId="{4744F023-DDB4-4C7D-813F-172E29E0B878}" srcOrd="0" destOrd="0" presId="urn:microsoft.com/office/officeart/2005/8/layout/orgChart1"/>
    <dgm:cxn modelId="{4E68DF3C-7209-4170-91F3-44D8D67C2896}" type="presParOf" srcId="{7BD001F5-EBCD-44AE-A5E7-454D62547E21}" destId="{00CED1DA-B24F-451D-BD76-9121021555DE}" srcOrd="0" destOrd="0" presId="urn:microsoft.com/office/officeart/2005/8/layout/orgChart1"/>
    <dgm:cxn modelId="{C3C6787F-A591-4CA9-B0A1-C83BD32218CF}" type="presParOf" srcId="{00CED1DA-B24F-451D-BD76-9121021555DE}" destId="{CC54A147-F431-45FA-8420-57B9F78FABF3}" srcOrd="0" destOrd="0" presId="urn:microsoft.com/office/officeart/2005/8/layout/orgChart1"/>
    <dgm:cxn modelId="{08EC66A9-27D4-446E-9AA4-17442EAC1C7C}" type="presParOf" srcId="{CC54A147-F431-45FA-8420-57B9F78FABF3}" destId="{7F25601B-FF33-4273-9F97-41EB69FAD30E}" srcOrd="0" destOrd="0" presId="urn:microsoft.com/office/officeart/2005/8/layout/orgChart1"/>
    <dgm:cxn modelId="{C5198BBC-AA87-4543-B987-E55FE13B5275}" type="presParOf" srcId="{CC54A147-F431-45FA-8420-57B9F78FABF3}" destId="{FEA32A0E-97E9-4EEF-9AEC-5D70B115DD9B}" srcOrd="1" destOrd="0" presId="urn:microsoft.com/office/officeart/2005/8/layout/orgChart1"/>
    <dgm:cxn modelId="{4F7B7435-A4B0-40D4-9252-117D2EC764F6}" type="presParOf" srcId="{00CED1DA-B24F-451D-BD76-9121021555DE}" destId="{0752A246-F052-40B6-B7ED-4888A9B60145}" srcOrd="1" destOrd="0" presId="urn:microsoft.com/office/officeart/2005/8/layout/orgChart1"/>
    <dgm:cxn modelId="{501C0EDD-93EA-48BA-8A37-6A2DEC20FAA3}" type="presParOf" srcId="{0752A246-F052-40B6-B7ED-4888A9B60145}" destId="{85AC7991-A850-4FCD-BC88-83A68EC174AC}" srcOrd="0" destOrd="0" presId="urn:microsoft.com/office/officeart/2005/8/layout/orgChart1"/>
    <dgm:cxn modelId="{FD6456ED-C94B-467A-8F08-F62CA5200C6D}" type="presParOf" srcId="{0752A246-F052-40B6-B7ED-4888A9B60145}" destId="{97A42675-AA67-4431-820C-A0BC965FDA48}" srcOrd="1" destOrd="0" presId="urn:microsoft.com/office/officeart/2005/8/layout/orgChart1"/>
    <dgm:cxn modelId="{4CE5354D-9330-49BE-BB9B-DF9BFF19548C}" type="presParOf" srcId="{97A42675-AA67-4431-820C-A0BC965FDA48}" destId="{665F600F-1699-44C4-85ED-5B2F274F4718}" srcOrd="0" destOrd="0" presId="urn:microsoft.com/office/officeart/2005/8/layout/orgChart1"/>
    <dgm:cxn modelId="{230D5A68-336D-4339-898A-147596968B48}" type="presParOf" srcId="{665F600F-1699-44C4-85ED-5B2F274F4718}" destId="{20AE5778-A264-4EB4-9792-408CD493B8E5}" srcOrd="0" destOrd="0" presId="urn:microsoft.com/office/officeart/2005/8/layout/orgChart1"/>
    <dgm:cxn modelId="{BA7F38F3-9DA0-4850-BA41-5D2826471EC6}" type="presParOf" srcId="{665F600F-1699-44C4-85ED-5B2F274F4718}" destId="{9B8CA655-83FA-486A-A424-5476BB21FADA}" srcOrd="1" destOrd="0" presId="urn:microsoft.com/office/officeart/2005/8/layout/orgChart1"/>
    <dgm:cxn modelId="{2F67D342-AB50-47F3-BE39-4C5A19D5ECC4}" type="presParOf" srcId="{97A42675-AA67-4431-820C-A0BC965FDA48}" destId="{F8C7F34D-323B-4008-806B-3899BEBEC4B1}" srcOrd="1" destOrd="0" presId="urn:microsoft.com/office/officeart/2005/8/layout/orgChart1"/>
    <dgm:cxn modelId="{F2B32AE3-4B74-47C8-9B2F-78B78E46ED19}" type="presParOf" srcId="{97A42675-AA67-4431-820C-A0BC965FDA48}" destId="{7BF26D3E-CB78-4523-AA52-E5AC579162F9}" srcOrd="2" destOrd="0" presId="urn:microsoft.com/office/officeart/2005/8/layout/orgChart1"/>
    <dgm:cxn modelId="{9CEDCAD2-8CF2-4187-92B4-23FD6BE8F321}" type="presParOf" srcId="{0752A246-F052-40B6-B7ED-4888A9B60145}" destId="{D3052938-05FE-40D1-8302-6B120E026AD1}" srcOrd="2" destOrd="0" presId="urn:microsoft.com/office/officeart/2005/8/layout/orgChart1"/>
    <dgm:cxn modelId="{AE665D65-6ABB-4C31-88BB-F77378BC9FB5}" type="presParOf" srcId="{0752A246-F052-40B6-B7ED-4888A9B60145}" destId="{C9631EAB-043D-4703-BF0D-8982097D6C91}" srcOrd="3" destOrd="0" presId="urn:microsoft.com/office/officeart/2005/8/layout/orgChart1"/>
    <dgm:cxn modelId="{4BB69727-8A75-4AC4-8415-9B4FB67BA09D}" type="presParOf" srcId="{C9631EAB-043D-4703-BF0D-8982097D6C91}" destId="{FF6A1071-BEFF-4D5D-8BA8-A61ADF3431E1}" srcOrd="0" destOrd="0" presId="urn:microsoft.com/office/officeart/2005/8/layout/orgChart1"/>
    <dgm:cxn modelId="{C1DFB71E-9F75-40CE-9B62-2B2250E63BB3}" type="presParOf" srcId="{FF6A1071-BEFF-4D5D-8BA8-A61ADF3431E1}" destId="{4744F023-DDB4-4C7D-813F-172E29E0B878}" srcOrd="0" destOrd="0" presId="urn:microsoft.com/office/officeart/2005/8/layout/orgChart1"/>
    <dgm:cxn modelId="{461EC19C-25BC-4443-BEB3-2656562DD772}" type="presParOf" srcId="{FF6A1071-BEFF-4D5D-8BA8-A61ADF3431E1}" destId="{7DC58D01-1F67-4B1C-81F9-0080F3C6F0E1}" srcOrd="1" destOrd="0" presId="urn:microsoft.com/office/officeart/2005/8/layout/orgChart1"/>
    <dgm:cxn modelId="{1858F402-A410-4846-A397-2BA1BD977679}" type="presParOf" srcId="{C9631EAB-043D-4703-BF0D-8982097D6C91}" destId="{6BF1E7BA-0A11-47E3-9E8C-06A03D09455D}" srcOrd="1" destOrd="0" presId="urn:microsoft.com/office/officeart/2005/8/layout/orgChart1"/>
    <dgm:cxn modelId="{604ABFA6-4855-4749-9241-E3CD6511C01B}" type="presParOf" srcId="{C9631EAB-043D-4703-BF0D-8982097D6C91}" destId="{E4D07EA2-E3CB-47ED-846D-2689618226A6}" srcOrd="2" destOrd="0" presId="urn:microsoft.com/office/officeart/2005/8/layout/orgChart1"/>
    <dgm:cxn modelId="{25104727-2B99-4A38-93E5-053729558651}" type="presParOf" srcId="{00CED1DA-B24F-451D-BD76-9121021555DE}" destId="{BB295BBB-2DA5-418F-B300-A3EF3E7FB6E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52938-05FE-40D1-8302-6B120E026AD1}">
      <dsp:nvSpPr>
        <dsp:cNvPr id="0" name=""/>
        <dsp:cNvSpPr/>
      </dsp:nvSpPr>
      <dsp:spPr>
        <a:xfrm>
          <a:off x="1621321" y="2332724"/>
          <a:ext cx="887263" cy="307975"/>
        </a:xfrm>
        <a:custGeom>
          <a:avLst/>
          <a:gdLst/>
          <a:ahLst/>
          <a:cxnLst/>
          <a:rect l="0" t="0" r="0" b="0"/>
          <a:pathLst>
            <a:path>
              <a:moveTo>
                <a:pt x="0" y="0"/>
              </a:moveTo>
              <a:lnTo>
                <a:pt x="0" y="153987"/>
              </a:lnTo>
              <a:lnTo>
                <a:pt x="887263" y="153987"/>
              </a:lnTo>
              <a:lnTo>
                <a:pt x="887263" y="30797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AC7991-A850-4FCD-BC88-83A68EC174AC}">
      <dsp:nvSpPr>
        <dsp:cNvPr id="0" name=""/>
        <dsp:cNvSpPr/>
      </dsp:nvSpPr>
      <dsp:spPr>
        <a:xfrm>
          <a:off x="734057" y="2332724"/>
          <a:ext cx="887263" cy="307975"/>
        </a:xfrm>
        <a:custGeom>
          <a:avLst/>
          <a:gdLst/>
          <a:ahLst/>
          <a:cxnLst/>
          <a:rect l="0" t="0" r="0" b="0"/>
          <a:pathLst>
            <a:path>
              <a:moveTo>
                <a:pt x="887263" y="0"/>
              </a:moveTo>
              <a:lnTo>
                <a:pt x="887263" y="153987"/>
              </a:lnTo>
              <a:lnTo>
                <a:pt x="0" y="153987"/>
              </a:lnTo>
              <a:lnTo>
                <a:pt x="0" y="30797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25601B-FF33-4273-9F97-41EB69FAD30E}">
      <dsp:nvSpPr>
        <dsp:cNvPr id="0" name=""/>
        <dsp:cNvSpPr/>
      </dsp:nvSpPr>
      <dsp:spPr>
        <a:xfrm>
          <a:off x="888045" y="1599448"/>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Parent Company</a:t>
          </a:r>
        </a:p>
      </dsp:txBody>
      <dsp:txXfrm>
        <a:off x="888045" y="1599448"/>
        <a:ext cx="1466551" cy="733275"/>
      </dsp:txXfrm>
    </dsp:sp>
    <dsp:sp modelId="{20AE5778-A264-4EB4-9792-408CD493B8E5}">
      <dsp:nvSpPr>
        <dsp:cNvPr id="0" name=""/>
        <dsp:cNvSpPr/>
      </dsp:nvSpPr>
      <dsp:spPr>
        <a:xfrm>
          <a:off x="781" y="2640700"/>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Subsidiary 1</a:t>
          </a:r>
        </a:p>
      </dsp:txBody>
      <dsp:txXfrm>
        <a:off x="781" y="2640700"/>
        <a:ext cx="1466551" cy="733275"/>
      </dsp:txXfrm>
    </dsp:sp>
    <dsp:sp modelId="{4744F023-DDB4-4C7D-813F-172E29E0B878}">
      <dsp:nvSpPr>
        <dsp:cNvPr id="0" name=""/>
        <dsp:cNvSpPr/>
      </dsp:nvSpPr>
      <dsp:spPr>
        <a:xfrm>
          <a:off x="1775309" y="2640700"/>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Subsidiary 2</a:t>
          </a:r>
        </a:p>
      </dsp:txBody>
      <dsp:txXfrm>
        <a:off x="1775309" y="2640700"/>
        <a:ext cx="1466551" cy="73327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140372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140372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“Collateral/Security” is an </a:t>
            </a:r>
            <a:r>
              <a:rPr lang="en-US" dirty="0" err="1"/>
              <a:t>encumberence</a:t>
            </a:r>
            <a:r>
              <a:rPr lang="en-US" dirty="0"/>
              <a:t>.</a:t>
            </a:r>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Horizontal Axis: Empty Voting</a:t>
            </a:r>
          </a:p>
          <a:p>
            <a:r>
              <a:rPr lang="en-US" dirty="0"/>
              <a:t>Vertical Axis: Creditors of the company. </a:t>
            </a:r>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675256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1059709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1440945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3801210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38012102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60668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4211183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42111839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“Fair”: Some food for thought – no right answer.</a:t>
            </a:r>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42111839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400907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8246902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2457259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1078127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3179281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 claim takes priority over the </a:t>
            </a:r>
            <a:r>
              <a:rPr lang="en-US"/>
              <a:t>casino’s claim.</a:t>
            </a: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14587672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35504175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35504175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1403721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1403721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3598393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16486370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169197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30601409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1754875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 Without organizational law, a large number of capital providers would be subject to massive (and potentially) unlimited liability. This would seem to reduce the incentives to invest in large businesses; only small businesses with identified partners would be economically viable. Anonymized investing not possible.</a:t>
            </a:r>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400169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17548757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16486370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31240117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8322574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4294596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26704261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39450242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36821796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36357882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891133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Caveat: Incomplete contracting</a:t>
            </a:r>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9630222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524235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17307285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6037489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207945609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288046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Economists term this “contracting with externalities”. </a:t>
            </a:r>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375262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1871364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a situation where a property owner uses the same asset, such as a piece of real estate, to secure multiple loans from different lenders. In this case, asset partitioning occurs through the creation of security interests. The property may have a first mortgage, granting one lender priority over another lender who holds a second mortgage. If the property owner defaults, the first lender has priority in claims, subordinating the second lender's interest</a:t>
            </a:r>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97726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907525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2/3/2026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2/3/2026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2/3/2026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2/3/2026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2/3/2026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fontScale="90000"/>
          </a:bodyPr>
          <a:lstStyle/>
          <a:p>
            <a:pPr>
              <a:lnSpc>
                <a:spcPct val="90000"/>
              </a:lnSpc>
            </a:pPr>
            <a:r>
              <a:rPr lang="en-US" sz="2800" dirty="0">
                <a:solidFill>
                  <a:srgbClr val="FFFFFF"/>
                </a:solidFill>
              </a:rPr>
              <a:t>Corporate law and economics (LL4489V/5489V/6489V)</a:t>
            </a:r>
            <a:br>
              <a:rPr lang="en-US" sz="2800" dirty="0">
                <a:solidFill>
                  <a:srgbClr val="FFFFFF"/>
                </a:solidFill>
              </a:rPr>
            </a:br>
            <a:r>
              <a:rPr lang="en-US" sz="2800" dirty="0">
                <a:solidFill>
                  <a:srgbClr val="FFFFFF"/>
                </a:solidFill>
              </a:rPr>
              <a:t>5. CONTRACTARIAN VS PROPRIETARY APPROACHES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 refresher on property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6" cy="4239759"/>
          </a:xfrm>
        </p:spPr>
        <p:txBody>
          <a:bodyPr>
            <a:normAutofit/>
          </a:bodyPr>
          <a:lstStyle/>
          <a:p>
            <a:r>
              <a:rPr lang="en-US" dirty="0"/>
              <a:t>As opposed to </a:t>
            </a:r>
            <a:r>
              <a:rPr lang="en-US" b="1" i="1" dirty="0"/>
              <a:t>in personam </a:t>
            </a:r>
            <a:r>
              <a:rPr lang="en-US" dirty="0"/>
              <a:t>rights, Property Rights usually attach to “things” (whether tangible or intangible)</a:t>
            </a:r>
          </a:p>
          <a:p>
            <a:r>
              <a:rPr lang="en-US" dirty="0"/>
              <a:t>In company law, we are interested in </a:t>
            </a:r>
            <a:r>
              <a:rPr lang="en-US" b="1" i="1" dirty="0"/>
              <a:t>two types of property rights.</a:t>
            </a:r>
          </a:p>
          <a:p>
            <a:pPr marL="666900" lvl="1" indent="-342900">
              <a:buFont typeface="+mj-lt"/>
              <a:buAutoNum type="arabicPeriod"/>
            </a:pPr>
            <a:r>
              <a:rPr lang="en-US" sz="1800" dirty="0"/>
              <a:t>First, the attachment of property rights to the company’s </a:t>
            </a:r>
            <a:r>
              <a:rPr lang="en-US" sz="1800" i="1" dirty="0"/>
              <a:t>assets</a:t>
            </a:r>
            <a:r>
              <a:rPr lang="en-US" sz="1800" dirty="0"/>
              <a:t>.</a:t>
            </a:r>
          </a:p>
          <a:p>
            <a:pPr lvl="2"/>
            <a:r>
              <a:rPr lang="en-US" sz="1800" dirty="0"/>
              <a:t>E.g. physical objects like machinery that the company owns, real estate, or intellectual property.</a:t>
            </a:r>
          </a:p>
          <a:p>
            <a:pPr lvl="2"/>
            <a:r>
              <a:rPr lang="en-US" sz="1800" dirty="0"/>
              <a:t>In the absence of contracting, a company as a separate legal person has </a:t>
            </a:r>
            <a:r>
              <a:rPr lang="en-US" sz="1800" i="1" dirty="0"/>
              <a:t>full property rights over its assets</a:t>
            </a:r>
            <a:r>
              <a:rPr lang="en-US" sz="1800" dirty="0"/>
              <a:t>.</a:t>
            </a:r>
          </a:p>
          <a:p>
            <a:pPr marL="666900" lvl="1" indent="-342900">
              <a:buFont typeface="+mj-lt"/>
              <a:buAutoNum type="arabicPeriod"/>
            </a:pPr>
            <a:r>
              <a:rPr lang="en-US" sz="1800" dirty="0"/>
              <a:t>Second, the attachment of property rights to ownership of the company as a separate legal person, embodied in </a:t>
            </a:r>
            <a:r>
              <a:rPr lang="en-US" sz="1800" i="1" dirty="0"/>
              <a:t>shares</a:t>
            </a:r>
            <a:r>
              <a:rPr lang="en-US" sz="1800" dirty="0"/>
              <a:t>.</a:t>
            </a:r>
          </a:p>
          <a:p>
            <a:r>
              <a:rPr lang="en-US" dirty="0"/>
              <a:t>These property rights can then be </a:t>
            </a:r>
            <a:r>
              <a:rPr lang="en-US" i="1" dirty="0"/>
              <a:t>transferred</a:t>
            </a:r>
            <a:r>
              <a:rPr lang="en-US" dirty="0"/>
              <a:t> to other persons or organizations with separate legal personality.</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2531051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 refresher on property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6" cy="4239759"/>
          </a:xfrm>
        </p:spPr>
        <p:txBody>
          <a:bodyPr>
            <a:normAutofit/>
          </a:bodyPr>
          <a:lstStyle/>
          <a:p>
            <a:r>
              <a:rPr lang="en-US" dirty="0"/>
              <a:t>Insofar as (1) is concerned, property rights are useful for companies because </a:t>
            </a:r>
            <a:r>
              <a:rPr lang="en-US" b="1" i="1" dirty="0"/>
              <a:t>by giving up some of these rights</a:t>
            </a:r>
            <a:r>
              <a:rPr lang="en-US" dirty="0"/>
              <a:t>,  they make the company’s contracting </a:t>
            </a:r>
            <a:r>
              <a:rPr lang="en-US" b="1" i="1" dirty="0"/>
              <a:t>more</a:t>
            </a:r>
            <a:r>
              <a:rPr lang="en-US" dirty="0"/>
              <a:t> </a:t>
            </a:r>
            <a:r>
              <a:rPr lang="en-US" b="1" i="1" dirty="0"/>
              <a:t>credible</a:t>
            </a:r>
            <a:r>
              <a:rPr lang="en-US" dirty="0"/>
              <a:t>. This lowers the costs of trade.</a:t>
            </a:r>
          </a:p>
          <a:p>
            <a:pPr lvl="1"/>
            <a:r>
              <a:rPr lang="en-US" sz="1700" dirty="0"/>
              <a:t>If person A contracts with company B and company B breaches the contract, owing A a debt, A has a default right (contractual lien/pledge) to seize company B’s assets to satisfy B’s contractual debt without more. </a:t>
            </a:r>
          </a:p>
          <a:p>
            <a:pPr lvl="1"/>
            <a:r>
              <a:rPr lang="en-US" sz="1700" dirty="0"/>
              <a:t>Creditors can protect themselves further by explicitly contracting for security/collateral.</a:t>
            </a:r>
          </a:p>
          <a:p>
            <a:pPr lvl="1"/>
            <a:r>
              <a:rPr lang="en-US" sz="1700" dirty="0"/>
              <a:t>This right (contractual lien/pledge) of person A is a property right, or equivalently a “proprietary right”. Other forms of collateral/security include mortgages and charges (see Practice Note).</a:t>
            </a:r>
          </a:p>
          <a:p>
            <a:pPr lvl="1"/>
            <a:r>
              <a:rPr lang="en-US" sz="1700" dirty="0"/>
              <a:t>Note: The same concept applies for the shareholders and their personal creditors.</a:t>
            </a:r>
          </a:p>
          <a:p>
            <a:r>
              <a:rPr lang="en-US" dirty="0"/>
              <a:t>Kraakman et al. (2017) refer to this vesting of property rights as “bonding the firm’s contractual commitments”:</a:t>
            </a:r>
          </a:p>
          <a:p>
            <a:pPr lvl="1"/>
            <a:r>
              <a:rPr lang="en-US" sz="1700" dirty="0"/>
              <a:t>“[the] firm’s assets are, </a:t>
            </a:r>
            <a:r>
              <a:rPr lang="en-US" sz="1700" b="1" i="1" dirty="0"/>
              <a:t>as a default rule of law, automatically made available for the enforcement of contractual liabilities entered into in the name of the firm</a:t>
            </a:r>
            <a:r>
              <a:rPr lang="en-US" sz="1700" dirty="0"/>
              <a:t>. By thus bonding the firm’s contractual commitments, the rule makes these commitments credible.”</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2580484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 refresher on property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grpSp>
        <p:nvGrpSpPr>
          <p:cNvPr id="37" name="Group 36">
            <a:extLst>
              <a:ext uri="{FF2B5EF4-FFF2-40B4-BE49-F238E27FC236}">
                <a16:creationId xmlns:a16="http://schemas.microsoft.com/office/drawing/2014/main" id="{6454E4C7-A4AC-4F4A-8618-F1A5C5DD3EA7}"/>
              </a:ext>
            </a:extLst>
          </p:cNvPr>
          <p:cNvGrpSpPr/>
          <p:nvPr/>
        </p:nvGrpSpPr>
        <p:grpSpPr>
          <a:xfrm>
            <a:off x="1774376" y="3400439"/>
            <a:ext cx="6576312" cy="3286521"/>
            <a:chOff x="1183481" y="2376488"/>
            <a:chExt cx="6576312" cy="3286521"/>
          </a:xfrm>
        </p:grpSpPr>
        <p:sp>
          <p:nvSpPr>
            <p:cNvPr id="8" name="Rectangle: Rounded Corners 7">
              <a:extLst>
                <a:ext uri="{FF2B5EF4-FFF2-40B4-BE49-F238E27FC236}">
                  <a16:creationId xmlns:a16="http://schemas.microsoft.com/office/drawing/2014/main" id="{9CD87007-935D-401D-9870-CC885C88D82A}"/>
                </a:ext>
              </a:extLst>
            </p:cNvPr>
            <p:cNvSpPr/>
            <p:nvPr/>
          </p:nvSpPr>
          <p:spPr>
            <a:xfrm>
              <a:off x="4662488" y="2376488"/>
              <a:ext cx="1585912" cy="652462"/>
            </a:xfrm>
            <a:prstGeom prst="roundRect">
              <a:avLst>
                <a:gd name="adj" fmla="val 32725"/>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dirty="0"/>
                <a:t>Shareholders</a:t>
              </a:r>
            </a:p>
          </p:txBody>
        </p:sp>
        <p:sp>
          <p:nvSpPr>
            <p:cNvPr id="10" name="Rectangle: Rounded Corners 9">
              <a:extLst>
                <a:ext uri="{FF2B5EF4-FFF2-40B4-BE49-F238E27FC236}">
                  <a16:creationId xmlns:a16="http://schemas.microsoft.com/office/drawing/2014/main" id="{3DBFFCA3-B19F-4FC1-AF47-A2FD42340CE1}"/>
                </a:ext>
              </a:extLst>
            </p:cNvPr>
            <p:cNvSpPr/>
            <p:nvPr/>
          </p:nvSpPr>
          <p:spPr>
            <a:xfrm>
              <a:off x="4662488" y="3657334"/>
              <a:ext cx="1585912" cy="652462"/>
            </a:xfrm>
            <a:prstGeom prst="roundRect">
              <a:avLst>
                <a:gd name="adj" fmla="val 32725"/>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dirty="0"/>
                <a:t>Company</a:t>
              </a:r>
            </a:p>
          </p:txBody>
        </p:sp>
        <p:sp>
          <p:nvSpPr>
            <p:cNvPr id="11" name="Rectangle: Rounded Corners 10">
              <a:extLst>
                <a:ext uri="{FF2B5EF4-FFF2-40B4-BE49-F238E27FC236}">
                  <a16:creationId xmlns:a16="http://schemas.microsoft.com/office/drawing/2014/main" id="{7E3E02E2-0B8D-45D7-BFF5-0DCE8FA712B4}"/>
                </a:ext>
              </a:extLst>
            </p:cNvPr>
            <p:cNvSpPr/>
            <p:nvPr/>
          </p:nvSpPr>
          <p:spPr>
            <a:xfrm>
              <a:off x="4662488" y="5010547"/>
              <a:ext cx="1585912" cy="652462"/>
            </a:xfrm>
            <a:prstGeom prst="roundRect">
              <a:avLst>
                <a:gd name="adj" fmla="val 32725"/>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dirty="0"/>
                <a:t>Company’s Assets</a:t>
              </a:r>
            </a:p>
          </p:txBody>
        </p:sp>
        <p:sp>
          <p:nvSpPr>
            <p:cNvPr id="12" name="Rectangle: Rounded Corners 11">
              <a:extLst>
                <a:ext uri="{FF2B5EF4-FFF2-40B4-BE49-F238E27FC236}">
                  <a16:creationId xmlns:a16="http://schemas.microsoft.com/office/drawing/2014/main" id="{02F17768-0CE0-4084-8CE0-AFC8AE895F1D}"/>
                </a:ext>
              </a:extLst>
            </p:cNvPr>
            <p:cNvSpPr/>
            <p:nvPr/>
          </p:nvSpPr>
          <p:spPr>
            <a:xfrm>
              <a:off x="1183481" y="3649571"/>
              <a:ext cx="1585912" cy="652462"/>
            </a:xfrm>
            <a:prstGeom prst="roundRect">
              <a:avLst>
                <a:gd name="adj" fmla="val 32725"/>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Company’s Creditors</a:t>
              </a:r>
            </a:p>
          </p:txBody>
        </p:sp>
        <p:cxnSp>
          <p:nvCxnSpPr>
            <p:cNvPr id="14" name="Straight Arrow Connector 13">
              <a:extLst>
                <a:ext uri="{FF2B5EF4-FFF2-40B4-BE49-F238E27FC236}">
                  <a16:creationId xmlns:a16="http://schemas.microsoft.com/office/drawing/2014/main" id="{68AF127F-3F9D-4CDF-923F-3A1A7DED8936}"/>
                </a:ext>
              </a:extLst>
            </p:cNvPr>
            <p:cNvCxnSpPr>
              <a:stCxn id="8" idx="2"/>
              <a:endCxn id="10" idx="0"/>
            </p:cNvCxnSpPr>
            <p:nvPr/>
          </p:nvCxnSpPr>
          <p:spPr>
            <a:xfrm>
              <a:off x="5455444" y="3028950"/>
              <a:ext cx="0" cy="628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9C8D96E-DE20-45D8-88DD-2DB9F51F6CE8}"/>
                </a:ext>
              </a:extLst>
            </p:cNvPr>
            <p:cNvCxnSpPr>
              <a:cxnSpLocks/>
              <a:stCxn id="10" idx="2"/>
              <a:endCxn id="11" idx="0"/>
            </p:cNvCxnSpPr>
            <p:nvPr/>
          </p:nvCxnSpPr>
          <p:spPr>
            <a:xfrm>
              <a:off x="5455444" y="4309796"/>
              <a:ext cx="0" cy="7007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4C4D7A1-F930-45E3-AC63-DCB2ABA8F056}"/>
                </a:ext>
              </a:extLst>
            </p:cNvPr>
            <p:cNvCxnSpPr>
              <a:cxnSpLocks/>
            </p:cNvCxnSpPr>
            <p:nvPr/>
          </p:nvCxnSpPr>
          <p:spPr>
            <a:xfrm flipH="1" flipV="1">
              <a:off x="2759013" y="3975802"/>
              <a:ext cx="1893095" cy="7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9D51181-CDAB-479D-AF90-18FC1AA25736}"/>
                </a:ext>
              </a:extLst>
            </p:cNvPr>
            <p:cNvCxnSpPr>
              <a:cxnSpLocks/>
              <a:stCxn id="12" idx="2"/>
              <a:endCxn id="11" idx="0"/>
            </p:cNvCxnSpPr>
            <p:nvPr/>
          </p:nvCxnSpPr>
          <p:spPr>
            <a:xfrm>
              <a:off x="1976437" y="4302033"/>
              <a:ext cx="3479007" cy="708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8BB99ACC-7864-407F-806E-1C6DF96BD7C7}"/>
                </a:ext>
              </a:extLst>
            </p:cNvPr>
            <p:cNvSpPr txBox="1"/>
            <p:nvPr/>
          </p:nvSpPr>
          <p:spPr>
            <a:xfrm>
              <a:off x="5455444" y="3137575"/>
              <a:ext cx="2304349" cy="369332"/>
            </a:xfrm>
            <a:prstGeom prst="rect">
              <a:avLst/>
            </a:prstGeom>
            <a:noFill/>
          </p:spPr>
          <p:txBody>
            <a:bodyPr wrap="none" rtlCol="0">
              <a:spAutoFit/>
            </a:bodyPr>
            <a:lstStyle/>
            <a:p>
              <a:r>
                <a:rPr lang="en-US" dirty="0"/>
                <a:t>have property rights in</a:t>
              </a:r>
            </a:p>
          </p:txBody>
        </p:sp>
        <p:sp>
          <p:nvSpPr>
            <p:cNvPr id="33" name="TextBox 32">
              <a:extLst>
                <a:ext uri="{FF2B5EF4-FFF2-40B4-BE49-F238E27FC236}">
                  <a16:creationId xmlns:a16="http://schemas.microsoft.com/office/drawing/2014/main" id="{24B0C58E-FEBD-4182-9EAF-1FF6EB4B026F}"/>
                </a:ext>
              </a:extLst>
            </p:cNvPr>
            <p:cNvSpPr txBox="1"/>
            <p:nvPr/>
          </p:nvSpPr>
          <p:spPr>
            <a:xfrm>
              <a:off x="5455444" y="4475505"/>
              <a:ext cx="2193677" cy="369332"/>
            </a:xfrm>
            <a:prstGeom prst="rect">
              <a:avLst/>
            </a:prstGeom>
            <a:noFill/>
          </p:spPr>
          <p:txBody>
            <a:bodyPr wrap="none" rtlCol="0">
              <a:spAutoFit/>
            </a:bodyPr>
            <a:lstStyle/>
            <a:p>
              <a:r>
                <a:rPr lang="en-US" dirty="0"/>
                <a:t>has property rights in</a:t>
              </a:r>
            </a:p>
          </p:txBody>
        </p:sp>
        <p:sp>
          <p:nvSpPr>
            <p:cNvPr id="34" name="TextBox 33">
              <a:extLst>
                <a:ext uri="{FF2B5EF4-FFF2-40B4-BE49-F238E27FC236}">
                  <a16:creationId xmlns:a16="http://schemas.microsoft.com/office/drawing/2014/main" id="{7DEDFBEC-1C98-47AD-9A12-F85093B48F81}"/>
                </a:ext>
              </a:extLst>
            </p:cNvPr>
            <p:cNvSpPr txBox="1"/>
            <p:nvPr/>
          </p:nvSpPr>
          <p:spPr>
            <a:xfrm>
              <a:off x="2788436" y="3637534"/>
              <a:ext cx="1931194" cy="646331"/>
            </a:xfrm>
            <a:prstGeom prst="rect">
              <a:avLst/>
            </a:prstGeom>
            <a:noFill/>
          </p:spPr>
          <p:txBody>
            <a:bodyPr wrap="square" rtlCol="0">
              <a:spAutoFit/>
            </a:bodyPr>
            <a:lstStyle/>
            <a:p>
              <a:pPr algn="ctr"/>
              <a:r>
                <a:rPr lang="en-US" dirty="0"/>
                <a:t>can transfer property rights to</a:t>
              </a:r>
            </a:p>
          </p:txBody>
        </p:sp>
      </p:grpSp>
      <p:sp>
        <p:nvSpPr>
          <p:cNvPr id="16" name="Rectangle: Rounded Corners 15">
            <a:extLst>
              <a:ext uri="{FF2B5EF4-FFF2-40B4-BE49-F238E27FC236}">
                <a16:creationId xmlns:a16="http://schemas.microsoft.com/office/drawing/2014/main" id="{BD52061D-F398-4A49-AC36-CFD662A410C7}"/>
              </a:ext>
            </a:extLst>
          </p:cNvPr>
          <p:cNvSpPr/>
          <p:nvPr/>
        </p:nvSpPr>
        <p:spPr>
          <a:xfrm>
            <a:off x="8834440" y="3448872"/>
            <a:ext cx="1585912" cy="652462"/>
          </a:xfrm>
          <a:prstGeom prst="roundRect">
            <a:avLst>
              <a:gd name="adj" fmla="val 32725"/>
            </a:avLst>
          </a:prstGeom>
          <a:solidFill>
            <a:schemeClr val="tx1">
              <a:lumMod val="85000"/>
              <a:lumOff val="1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Third Parties</a:t>
            </a:r>
          </a:p>
        </p:txBody>
      </p:sp>
      <p:sp>
        <p:nvSpPr>
          <p:cNvPr id="17" name="TextBox 16">
            <a:extLst>
              <a:ext uri="{FF2B5EF4-FFF2-40B4-BE49-F238E27FC236}">
                <a16:creationId xmlns:a16="http://schemas.microsoft.com/office/drawing/2014/main" id="{EE009779-826A-4D20-8A32-78875425B924}"/>
              </a:ext>
            </a:extLst>
          </p:cNvPr>
          <p:cNvSpPr txBox="1"/>
          <p:nvPr/>
        </p:nvSpPr>
        <p:spPr>
          <a:xfrm>
            <a:off x="6752981" y="3426370"/>
            <a:ext cx="1931194" cy="646331"/>
          </a:xfrm>
          <a:prstGeom prst="rect">
            <a:avLst/>
          </a:prstGeom>
          <a:noFill/>
        </p:spPr>
        <p:txBody>
          <a:bodyPr wrap="square" rtlCol="0">
            <a:spAutoFit/>
          </a:bodyPr>
          <a:lstStyle/>
          <a:p>
            <a:pPr algn="ctr"/>
            <a:r>
              <a:rPr lang="en-US" dirty="0"/>
              <a:t>can transfer company shares to</a:t>
            </a:r>
          </a:p>
        </p:txBody>
      </p:sp>
      <p:sp>
        <p:nvSpPr>
          <p:cNvPr id="19" name="Rectangle: Rounded Corners 18">
            <a:extLst>
              <a:ext uri="{FF2B5EF4-FFF2-40B4-BE49-F238E27FC236}">
                <a16:creationId xmlns:a16="http://schemas.microsoft.com/office/drawing/2014/main" id="{38D1C7BD-8A11-465A-8B20-484538F7588A}"/>
              </a:ext>
            </a:extLst>
          </p:cNvPr>
          <p:cNvSpPr/>
          <p:nvPr/>
        </p:nvSpPr>
        <p:spPr>
          <a:xfrm>
            <a:off x="1793419" y="3444791"/>
            <a:ext cx="1585912" cy="652462"/>
          </a:xfrm>
          <a:prstGeom prst="roundRect">
            <a:avLst>
              <a:gd name="adj" fmla="val 32725"/>
            </a:avLst>
          </a:prstGeom>
          <a:solidFill>
            <a:schemeClr val="tx2">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Shareholder’s Creditors</a:t>
            </a:r>
          </a:p>
        </p:txBody>
      </p:sp>
      <p:sp>
        <p:nvSpPr>
          <p:cNvPr id="20" name="TextBox 19">
            <a:extLst>
              <a:ext uri="{FF2B5EF4-FFF2-40B4-BE49-F238E27FC236}">
                <a16:creationId xmlns:a16="http://schemas.microsoft.com/office/drawing/2014/main" id="{8A30E619-AA2F-48E5-AEE9-7B4B2EBD16A9}"/>
              </a:ext>
            </a:extLst>
          </p:cNvPr>
          <p:cNvSpPr txBox="1"/>
          <p:nvPr/>
        </p:nvSpPr>
        <p:spPr>
          <a:xfrm>
            <a:off x="3379331" y="3444175"/>
            <a:ext cx="1931194" cy="646331"/>
          </a:xfrm>
          <a:prstGeom prst="rect">
            <a:avLst/>
          </a:prstGeom>
          <a:noFill/>
        </p:spPr>
        <p:txBody>
          <a:bodyPr wrap="square" rtlCol="0">
            <a:spAutoFit/>
          </a:bodyPr>
          <a:lstStyle/>
          <a:p>
            <a:pPr algn="ctr"/>
            <a:r>
              <a:rPr lang="en-US" dirty="0"/>
              <a:t>can transfer property rights to</a:t>
            </a:r>
          </a:p>
        </p:txBody>
      </p:sp>
      <p:cxnSp>
        <p:nvCxnSpPr>
          <p:cNvPr id="24" name="Straight Arrow Connector 23">
            <a:extLst>
              <a:ext uri="{FF2B5EF4-FFF2-40B4-BE49-F238E27FC236}">
                <a16:creationId xmlns:a16="http://schemas.microsoft.com/office/drawing/2014/main" id="{B6BCAABB-2F68-4A45-BBA8-ECD344189CFD}"/>
              </a:ext>
            </a:extLst>
          </p:cNvPr>
          <p:cNvCxnSpPr>
            <a:cxnSpLocks/>
          </p:cNvCxnSpPr>
          <p:nvPr/>
        </p:nvCxnSpPr>
        <p:spPr>
          <a:xfrm flipV="1">
            <a:off x="6839295" y="3767340"/>
            <a:ext cx="199514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49EB29F-00B4-477B-ACE9-5EC3628CEA77}"/>
              </a:ext>
            </a:extLst>
          </p:cNvPr>
          <p:cNvCxnSpPr>
            <a:cxnSpLocks/>
          </p:cNvCxnSpPr>
          <p:nvPr/>
        </p:nvCxnSpPr>
        <p:spPr>
          <a:xfrm flipH="1" flipV="1">
            <a:off x="3360288" y="3767340"/>
            <a:ext cx="1893095" cy="7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84E7F65-37BF-48D9-A8AF-479DCD309B05}"/>
              </a:ext>
            </a:extLst>
          </p:cNvPr>
          <p:cNvSpPr txBox="1"/>
          <p:nvPr/>
        </p:nvSpPr>
        <p:spPr>
          <a:xfrm>
            <a:off x="2120630" y="5626284"/>
            <a:ext cx="2304349" cy="369332"/>
          </a:xfrm>
          <a:prstGeom prst="rect">
            <a:avLst/>
          </a:prstGeom>
          <a:noFill/>
        </p:spPr>
        <p:txBody>
          <a:bodyPr wrap="none" rtlCol="0">
            <a:spAutoFit/>
          </a:bodyPr>
          <a:lstStyle/>
          <a:p>
            <a:r>
              <a:rPr lang="en-US" dirty="0"/>
              <a:t>have property rights in</a:t>
            </a:r>
          </a:p>
        </p:txBody>
      </p:sp>
      <p:cxnSp>
        <p:nvCxnSpPr>
          <p:cNvPr id="27" name="Straight Arrow Connector 26">
            <a:extLst>
              <a:ext uri="{FF2B5EF4-FFF2-40B4-BE49-F238E27FC236}">
                <a16:creationId xmlns:a16="http://schemas.microsoft.com/office/drawing/2014/main" id="{D59C1138-A262-4D28-B78C-A64BF27371EB}"/>
              </a:ext>
            </a:extLst>
          </p:cNvPr>
          <p:cNvCxnSpPr>
            <a:cxnSpLocks/>
          </p:cNvCxnSpPr>
          <p:nvPr/>
        </p:nvCxnSpPr>
        <p:spPr>
          <a:xfrm flipV="1">
            <a:off x="6046339" y="2662238"/>
            <a:ext cx="0" cy="781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DEAB566-F2FC-4831-AE84-245E92DF43E0}"/>
              </a:ext>
            </a:extLst>
          </p:cNvPr>
          <p:cNvSpPr txBox="1"/>
          <p:nvPr/>
        </p:nvSpPr>
        <p:spPr>
          <a:xfrm>
            <a:off x="6046339" y="2928558"/>
            <a:ext cx="2304349" cy="369332"/>
          </a:xfrm>
          <a:prstGeom prst="rect">
            <a:avLst/>
          </a:prstGeom>
          <a:noFill/>
        </p:spPr>
        <p:txBody>
          <a:bodyPr wrap="none" rtlCol="0">
            <a:spAutoFit/>
          </a:bodyPr>
          <a:lstStyle/>
          <a:p>
            <a:r>
              <a:rPr lang="en-US" dirty="0"/>
              <a:t>have property rights in</a:t>
            </a:r>
          </a:p>
        </p:txBody>
      </p:sp>
      <p:sp>
        <p:nvSpPr>
          <p:cNvPr id="29" name="Rectangle: Rounded Corners 28">
            <a:extLst>
              <a:ext uri="{FF2B5EF4-FFF2-40B4-BE49-F238E27FC236}">
                <a16:creationId xmlns:a16="http://schemas.microsoft.com/office/drawing/2014/main" id="{8FED0B66-8D0F-4044-809D-2573B8A0FF67}"/>
              </a:ext>
            </a:extLst>
          </p:cNvPr>
          <p:cNvSpPr/>
          <p:nvPr/>
        </p:nvSpPr>
        <p:spPr>
          <a:xfrm>
            <a:off x="5253383" y="2031348"/>
            <a:ext cx="1585912" cy="652462"/>
          </a:xfrm>
          <a:prstGeom prst="roundRect">
            <a:avLst>
              <a:gd name="adj" fmla="val 32725"/>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dirty="0"/>
              <a:t>Shareholder’s Assets</a:t>
            </a:r>
          </a:p>
        </p:txBody>
      </p:sp>
      <p:cxnSp>
        <p:nvCxnSpPr>
          <p:cNvPr id="30" name="Straight Arrow Connector 29">
            <a:extLst>
              <a:ext uri="{FF2B5EF4-FFF2-40B4-BE49-F238E27FC236}">
                <a16:creationId xmlns:a16="http://schemas.microsoft.com/office/drawing/2014/main" id="{CF82309F-B00B-4523-B54A-21E9F0C14AAE}"/>
              </a:ext>
            </a:extLst>
          </p:cNvPr>
          <p:cNvCxnSpPr>
            <a:cxnSpLocks/>
            <a:stCxn id="19" idx="0"/>
            <a:endCxn id="29" idx="1"/>
          </p:cNvCxnSpPr>
          <p:nvPr/>
        </p:nvCxnSpPr>
        <p:spPr>
          <a:xfrm flipV="1">
            <a:off x="2586375" y="2357579"/>
            <a:ext cx="2667008" cy="1087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6D63858-EB8C-4196-AC14-A9ACDD152159}"/>
              </a:ext>
            </a:extLst>
          </p:cNvPr>
          <p:cNvSpPr txBox="1"/>
          <p:nvPr/>
        </p:nvSpPr>
        <p:spPr>
          <a:xfrm>
            <a:off x="1924744" y="2454745"/>
            <a:ext cx="2304349" cy="369332"/>
          </a:xfrm>
          <a:prstGeom prst="rect">
            <a:avLst/>
          </a:prstGeom>
          <a:noFill/>
        </p:spPr>
        <p:txBody>
          <a:bodyPr wrap="none" rtlCol="0">
            <a:spAutoFit/>
          </a:bodyPr>
          <a:lstStyle/>
          <a:p>
            <a:r>
              <a:rPr lang="en-US" dirty="0"/>
              <a:t>have property rights in</a:t>
            </a:r>
          </a:p>
        </p:txBody>
      </p:sp>
      <p:cxnSp>
        <p:nvCxnSpPr>
          <p:cNvPr id="36" name="Straight Arrow Connector 35">
            <a:extLst>
              <a:ext uri="{FF2B5EF4-FFF2-40B4-BE49-F238E27FC236}">
                <a16:creationId xmlns:a16="http://schemas.microsoft.com/office/drawing/2014/main" id="{C671B7CE-6ADA-4BF9-9BD2-195BA6BBE66F}"/>
              </a:ext>
            </a:extLst>
          </p:cNvPr>
          <p:cNvCxnSpPr>
            <a:cxnSpLocks/>
            <a:stCxn id="16" idx="2"/>
            <a:endCxn id="10" idx="3"/>
          </p:cNvCxnSpPr>
          <p:nvPr/>
        </p:nvCxnSpPr>
        <p:spPr>
          <a:xfrm flipH="1">
            <a:off x="6839295" y="4101334"/>
            <a:ext cx="2788101" cy="906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08C7351-D10D-4BD9-99CA-69CCFFF3C03D}"/>
              </a:ext>
            </a:extLst>
          </p:cNvPr>
          <p:cNvSpPr txBox="1"/>
          <p:nvPr/>
        </p:nvSpPr>
        <p:spPr>
          <a:xfrm>
            <a:off x="7996576" y="4569130"/>
            <a:ext cx="2304349" cy="369332"/>
          </a:xfrm>
          <a:prstGeom prst="rect">
            <a:avLst/>
          </a:prstGeom>
          <a:noFill/>
        </p:spPr>
        <p:txBody>
          <a:bodyPr wrap="none" rtlCol="0">
            <a:spAutoFit/>
          </a:bodyPr>
          <a:lstStyle/>
          <a:p>
            <a:r>
              <a:rPr lang="en-US" dirty="0"/>
              <a:t>have property rights in</a:t>
            </a:r>
          </a:p>
        </p:txBody>
      </p:sp>
      <p:sp>
        <p:nvSpPr>
          <p:cNvPr id="45" name="TextBox 44">
            <a:extLst>
              <a:ext uri="{FF2B5EF4-FFF2-40B4-BE49-F238E27FC236}">
                <a16:creationId xmlns:a16="http://schemas.microsoft.com/office/drawing/2014/main" id="{DC821DEA-8980-4BDE-8839-17B0B4390FB9}"/>
              </a:ext>
            </a:extLst>
          </p:cNvPr>
          <p:cNvSpPr txBox="1"/>
          <p:nvPr/>
        </p:nvSpPr>
        <p:spPr>
          <a:xfrm>
            <a:off x="1462829" y="2716211"/>
            <a:ext cx="2247090" cy="369332"/>
          </a:xfrm>
          <a:prstGeom prst="rect">
            <a:avLst/>
          </a:prstGeom>
          <a:noFill/>
        </p:spPr>
        <p:txBody>
          <a:bodyPr wrap="none" rtlCol="0">
            <a:spAutoFit/>
          </a:bodyPr>
          <a:lstStyle/>
          <a:p>
            <a:r>
              <a:rPr lang="en-US" dirty="0"/>
              <a:t>as “collateral/security”</a:t>
            </a:r>
          </a:p>
        </p:txBody>
      </p:sp>
      <p:sp>
        <p:nvSpPr>
          <p:cNvPr id="46" name="TextBox 45">
            <a:extLst>
              <a:ext uri="{FF2B5EF4-FFF2-40B4-BE49-F238E27FC236}">
                <a16:creationId xmlns:a16="http://schemas.microsoft.com/office/drawing/2014/main" id="{E49EB124-A16F-4F27-93EA-981553B20ABF}"/>
              </a:ext>
            </a:extLst>
          </p:cNvPr>
          <p:cNvSpPr txBox="1"/>
          <p:nvPr/>
        </p:nvSpPr>
        <p:spPr>
          <a:xfrm>
            <a:off x="2988140" y="5870055"/>
            <a:ext cx="2247090" cy="369332"/>
          </a:xfrm>
          <a:prstGeom prst="rect">
            <a:avLst/>
          </a:prstGeom>
          <a:noFill/>
        </p:spPr>
        <p:txBody>
          <a:bodyPr wrap="none" rtlCol="0">
            <a:spAutoFit/>
          </a:bodyPr>
          <a:lstStyle/>
          <a:p>
            <a:r>
              <a:rPr lang="en-US" dirty="0"/>
              <a:t>as “collateral/security”</a:t>
            </a:r>
          </a:p>
        </p:txBody>
      </p:sp>
    </p:spTree>
    <p:extLst>
      <p:ext uri="{BB962C8B-B14F-4D97-AF65-F5344CB8AC3E}">
        <p14:creationId xmlns:p14="http://schemas.microsoft.com/office/powerpoint/2010/main" val="1977017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Company's Separate Legal Personality and the Bifurcation of the Company’s Ownership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Recall our last lecture on the functions/justifications of corporate law.</a:t>
            </a:r>
          </a:p>
          <a:p>
            <a:pPr lvl="1"/>
            <a:r>
              <a:rPr lang="en-US" dirty="0"/>
              <a:t>We discussed the nature of the “internal aspect of company law” via the contractarian approach, without any reference to “non-contractual” rights or “proprietary rights”.</a:t>
            </a:r>
          </a:p>
          <a:p>
            <a:r>
              <a:rPr lang="en-US" dirty="0"/>
              <a:t>But earlier, we just spoke about the company as a separate legal person </a:t>
            </a:r>
            <a:r>
              <a:rPr lang="en-US" i="1" dirty="0"/>
              <a:t>having property rights over its own assets.</a:t>
            </a:r>
          </a:p>
          <a:p>
            <a:r>
              <a:rPr lang="en-US" dirty="0"/>
              <a:t>We also noted how the company can </a:t>
            </a:r>
            <a:r>
              <a:rPr lang="en-US" i="1" dirty="0"/>
              <a:t>transfer some of these property rights </a:t>
            </a:r>
            <a:r>
              <a:rPr lang="en-US" dirty="0"/>
              <a:t>to its contractual counterparties.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3666732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Company's Separate Legal Personality and the Bifurcation of the Company’s Ownership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It turns out that shareholders </a:t>
            </a:r>
            <a:r>
              <a:rPr lang="en-US" i="1" dirty="0"/>
              <a:t>also have property rights in the company </a:t>
            </a:r>
            <a:r>
              <a:rPr lang="en-US" dirty="0"/>
              <a:t>as a separate legal person. These property rights come in the form of </a:t>
            </a:r>
            <a:r>
              <a:rPr lang="en-US" b="1" i="1" dirty="0"/>
              <a:t>shares</a:t>
            </a:r>
            <a:r>
              <a:rPr lang="en-US" dirty="0"/>
              <a:t>. </a:t>
            </a:r>
          </a:p>
          <a:p>
            <a:pPr lvl="1"/>
            <a:r>
              <a:rPr lang="en-US" dirty="0"/>
              <a:t>Shares are </a:t>
            </a:r>
            <a:r>
              <a:rPr lang="en-US" i="1" dirty="0"/>
              <a:t>proprietary</a:t>
            </a:r>
            <a:r>
              <a:rPr lang="en-US" dirty="0"/>
              <a:t> in nature. If person X steals person Y’s shares, that infringes on Y’s proprietary rights in the shares. Therefore, X would be (in addition to criminal liability) liable for the proprietary tort of conversion.</a:t>
            </a:r>
          </a:p>
          <a:p>
            <a:pPr lvl="1"/>
            <a:r>
              <a:rPr lang="en-US" dirty="0"/>
              <a:t>The rights </a:t>
            </a:r>
            <a:r>
              <a:rPr lang="en-US" i="1" dirty="0"/>
              <a:t>attached</a:t>
            </a:r>
            <a:r>
              <a:rPr lang="en-US" dirty="0"/>
              <a:t> to these shares, however, are </a:t>
            </a:r>
            <a:r>
              <a:rPr lang="en-US" i="1" dirty="0"/>
              <a:t>contractual</a:t>
            </a:r>
            <a:r>
              <a:rPr lang="en-US" dirty="0"/>
              <a:t>.  Anyone who owns a share (i.e. a shareholder) has a “contract” between himself/herself, the company, and its constituents. This was what we were referring to when we were talking about the “internal” contracting within the company.</a:t>
            </a:r>
          </a:p>
          <a:p>
            <a:pPr lvl="1"/>
            <a:r>
              <a:rPr lang="en-US" dirty="0"/>
              <a:t>Thus, the </a:t>
            </a:r>
            <a:r>
              <a:rPr lang="en-US" b="1" i="1" dirty="0"/>
              <a:t>shares themselves are proprietary, but the rights attached to them are contractual</a:t>
            </a:r>
            <a:r>
              <a:rPr lang="en-US" dirty="0"/>
              <a:t>.</a:t>
            </a:r>
          </a:p>
          <a:p>
            <a:pPr lvl="2"/>
            <a:r>
              <a:rPr lang="en-US" sz="1600" dirty="0"/>
              <a:t>Q: Is this possible with normal contracts?</a:t>
            </a:r>
          </a:p>
          <a:p>
            <a:pPr lvl="1"/>
            <a:r>
              <a:rPr lang="en-US" dirty="0"/>
              <a:t>These </a:t>
            </a:r>
            <a:r>
              <a:rPr lang="en-US" i="1" dirty="0"/>
              <a:t>contractual</a:t>
            </a:r>
            <a:r>
              <a:rPr lang="en-US" dirty="0"/>
              <a:t> rights relate to (1) rights of control over the company (“control rights”) and (2) residual rights over the company’s profits (“cash-flow rights”) (Hansmann, 1996).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3159221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Company's Separate Legal Personality and the Bifurcation of the Company’s Ownership Structure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grpSp>
        <p:nvGrpSpPr>
          <p:cNvPr id="9" name="Group 8">
            <a:extLst>
              <a:ext uri="{FF2B5EF4-FFF2-40B4-BE49-F238E27FC236}">
                <a16:creationId xmlns:a16="http://schemas.microsoft.com/office/drawing/2014/main" id="{E8D28B24-A4C1-4596-9108-3C97FC7668A6}"/>
              </a:ext>
            </a:extLst>
          </p:cNvPr>
          <p:cNvGrpSpPr/>
          <p:nvPr/>
        </p:nvGrpSpPr>
        <p:grpSpPr>
          <a:xfrm>
            <a:off x="2877169" y="2142005"/>
            <a:ext cx="6056600" cy="4206777"/>
            <a:chOff x="2877169" y="1079961"/>
            <a:chExt cx="6056600" cy="4206777"/>
          </a:xfrm>
        </p:grpSpPr>
        <p:sp>
          <p:nvSpPr>
            <p:cNvPr id="11" name="Isosceles Triangle 10">
              <a:extLst>
                <a:ext uri="{FF2B5EF4-FFF2-40B4-BE49-F238E27FC236}">
                  <a16:creationId xmlns:a16="http://schemas.microsoft.com/office/drawing/2014/main" id="{1358AA89-67AF-4114-9E54-535CE13DD216}"/>
                </a:ext>
              </a:extLst>
            </p:cNvPr>
            <p:cNvSpPr/>
            <p:nvPr/>
          </p:nvSpPr>
          <p:spPr>
            <a:xfrm rot="10800000">
              <a:off x="3502063" y="2299118"/>
              <a:ext cx="2693738" cy="2671801"/>
            </a:xfrm>
            <a:prstGeom prst="triangle">
              <a:avLst>
                <a:gd name="adj" fmla="val 99576"/>
              </a:avLst>
            </a:prstGeom>
            <a:solidFill>
              <a:schemeClr val="accent2">
                <a:lumMod val="20000"/>
                <a:lumOff val="80000"/>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Isosceles Triangle 11">
              <a:extLst>
                <a:ext uri="{FF2B5EF4-FFF2-40B4-BE49-F238E27FC236}">
                  <a16:creationId xmlns:a16="http://schemas.microsoft.com/office/drawing/2014/main" id="{5B8E3743-1FDC-4AF3-B844-13FCC7B8AF2B}"/>
                </a:ext>
              </a:extLst>
            </p:cNvPr>
            <p:cNvSpPr/>
            <p:nvPr/>
          </p:nvSpPr>
          <p:spPr>
            <a:xfrm>
              <a:off x="3514762" y="2307584"/>
              <a:ext cx="2693738" cy="2671801"/>
            </a:xfrm>
            <a:prstGeom prst="triangle">
              <a:avLst>
                <a:gd name="adj" fmla="val 99576"/>
              </a:avLst>
            </a:prstGeom>
            <a:solidFill>
              <a:schemeClr val="bg2">
                <a:lumMod val="90000"/>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89B0600F-B795-4DBE-9771-55BAC8D45949}"/>
                </a:ext>
              </a:extLst>
            </p:cNvPr>
            <p:cNvCxnSpPr/>
            <p:nvPr/>
          </p:nvCxnSpPr>
          <p:spPr>
            <a:xfrm flipV="1">
              <a:off x="3502991" y="1395896"/>
              <a:ext cx="0" cy="359133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9F9BF16-D178-4E65-BDEF-CCB01EE0A2B6}"/>
                </a:ext>
              </a:extLst>
            </p:cNvPr>
            <p:cNvCxnSpPr>
              <a:cxnSpLocks/>
            </p:cNvCxnSpPr>
            <p:nvPr/>
          </p:nvCxnSpPr>
          <p:spPr>
            <a:xfrm>
              <a:off x="3502991" y="4987235"/>
              <a:ext cx="394956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55C34BC-D7D1-43A8-B1BE-DCF4E7A03CC4}"/>
                </a:ext>
              </a:extLst>
            </p:cNvPr>
            <p:cNvCxnSpPr>
              <a:cxnSpLocks/>
            </p:cNvCxnSpPr>
            <p:nvPr/>
          </p:nvCxnSpPr>
          <p:spPr>
            <a:xfrm>
              <a:off x="3502991" y="2295811"/>
              <a:ext cx="269373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A7573F8-0908-4BB5-9789-FF1694AD519B}"/>
                </a:ext>
              </a:extLst>
            </p:cNvPr>
            <p:cNvCxnSpPr/>
            <p:nvPr/>
          </p:nvCxnSpPr>
          <p:spPr>
            <a:xfrm>
              <a:off x="6196737" y="2307585"/>
              <a:ext cx="0" cy="267965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3BFD1B8-9238-4EDA-82AE-7FB53CD5763E}"/>
                </a:ext>
              </a:extLst>
            </p:cNvPr>
            <p:cNvCxnSpPr>
              <a:cxnSpLocks/>
            </p:cNvCxnSpPr>
            <p:nvPr/>
          </p:nvCxnSpPr>
          <p:spPr>
            <a:xfrm flipV="1">
              <a:off x="3502991" y="1870765"/>
              <a:ext cx="3116470" cy="3116471"/>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07B2C80-CB49-4201-B37E-EE73BEFCC9CE}"/>
                </a:ext>
              </a:extLst>
            </p:cNvPr>
            <p:cNvSpPr txBox="1"/>
            <p:nvPr/>
          </p:nvSpPr>
          <p:spPr>
            <a:xfrm>
              <a:off x="6207571" y="3598333"/>
              <a:ext cx="1801941" cy="307777"/>
            </a:xfrm>
            <a:prstGeom prst="rect">
              <a:avLst/>
            </a:prstGeom>
            <a:noFill/>
          </p:spPr>
          <p:txBody>
            <a:bodyPr wrap="square" rtlCol="0">
              <a:spAutoFit/>
            </a:bodyPr>
            <a:lstStyle/>
            <a:p>
              <a:r>
                <a:rPr lang="en-US" sz="1400" dirty="0"/>
                <a:t>Dual class shares</a:t>
              </a:r>
            </a:p>
          </p:txBody>
        </p:sp>
        <p:sp>
          <p:nvSpPr>
            <p:cNvPr id="21" name="TextBox 20">
              <a:extLst>
                <a:ext uri="{FF2B5EF4-FFF2-40B4-BE49-F238E27FC236}">
                  <a16:creationId xmlns:a16="http://schemas.microsoft.com/office/drawing/2014/main" id="{578D643F-6730-467C-8E14-7ED964E55A7A}"/>
                </a:ext>
              </a:extLst>
            </p:cNvPr>
            <p:cNvSpPr txBox="1"/>
            <p:nvPr/>
          </p:nvSpPr>
          <p:spPr>
            <a:xfrm>
              <a:off x="7452556" y="4802569"/>
              <a:ext cx="1481213" cy="307777"/>
            </a:xfrm>
            <a:prstGeom prst="rect">
              <a:avLst/>
            </a:prstGeom>
            <a:noFill/>
          </p:spPr>
          <p:txBody>
            <a:bodyPr wrap="square" rtlCol="0">
              <a:spAutoFit/>
            </a:bodyPr>
            <a:lstStyle/>
            <a:p>
              <a:r>
                <a:rPr lang="en-US" sz="1400" dirty="0"/>
                <a:t>Control rights</a:t>
              </a:r>
            </a:p>
          </p:txBody>
        </p:sp>
        <p:sp>
          <p:nvSpPr>
            <p:cNvPr id="23" name="TextBox 22">
              <a:extLst>
                <a:ext uri="{FF2B5EF4-FFF2-40B4-BE49-F238E27FC236}">
                  <a16:creationId xmlns:a16="http://schemas.microsoft.com/office/drawing/2014/main" id="{3DBD61FA-6D3E-4A98-8065-EDCF1D685C23}"/>
                </a:ext>
              </a:extLst>
            </p:cNvPr>
            <p:cNvSpPr txBox="1"/>
            <p:nvPr/>
          </p:nvSpPr>
          <p:spPr>
            <a:xfrm>
              <a:off x="4724126" y="1727153"/>
              <a:ext cx="1801941" cy="523220"/>
            </a:xfrm>
            <a:prstGeom prst="rect">
              <a:avLst/>
            </a:prstGeom>
            <a:noFill/>
          </p:spPr>
          <p:txBody>
            <a:bodyPr wrap="square" rtlCol="0">
              <a:spAutoFit/>
            </a:bodyPr>
            <a:lstStyle/>
            <a:p>
              <a:r>
                <a:rPr lang="en-US" sz="1400" dirty="0"/>
                <a:t>Some types of preference shares</a:t>
              </a:r>
            </a:p>
          </p:txBody>
        </p:sp>
        <p:sp>
          <p:nvSpPr>
            <p:cNvPr id="28" name="TextBox 27">
              <a:extLst>
                <a:ext uri="{FF2B5EF4-FFF2-40B4-BE49-F238E27FC236}">
                  <a16:creationId xmlns:a16="http://schemas.microsoft.com/office/drawing/2014/main" id="{AEEC6D04-0D3F-4254-B8E9-E1595E6E68CD}"/>
                </a:ext>
              </a:extLst>
            </p:cNvPr>
            <p:cNvSpPr txBox="1"/>
            <p:nvPr/>
          </p:nvSpPr>
          <p:spPr>
            <a:xfrm>
              <a:off x="6126404" y="1611505"/>
              <a:ext cx="1964274" cy="307777"/>
            </a:xfrm>
            <a:prstGeom prst="rect">
              <a:avLst/>
            </a:prstGeom>
            <a:noFill/>
          </p:spPr>
          <p:txBody>
            <a:bodyPr wrap="square" rtlCol="0">
              <a:spAutoFit/>
            </a:bodyPr>
            <a:lstStyle/>
            <a:p>
              <a:r>
                <a:rPr lang="en-US" sz="1400" dirty="0"/>
                <a:t>“One-share-one-vote”</a:t>
              </a:r>
            </a:p>
          </p:txBody>
        </p:sp>
        <p:sp>
          <p:nvSpPr>
            <p:cNvPr id="29" name="TextBox 28">
              <a:extLst>
                <a:ext uri="{FF2B5EF4-FFF2-40B4-BE49-F238E27FC236}">
                  <a16:creationId xmlns:a16="http://schemas.microsoft.com/office/drawing/2014/main" id="{A237EF8B-9124-4F25-9CE4-A81516063C23}"/>
                </a:ext>
              </a:extLst>
            </p:cNvPr>
            <p:cNvSpPr txBox="1"/>
            <p:nvPr/>
          </p:nvSpPr>
          <p:spPr>
            <a:xfrm>
              <a:off x="2877169" y="1079961"/>
              <a:ext cx="1801941" cy="307777"/>
            </a:xfrm>
            <a:prstGeom prst="rect">
              <a:avLst/>
            </a:prstGeom>
            <a:noFill/>
          </p:spPr>
          <p:txBody>
            <a:bodyPr wrap="square" rtlCol="0">
              <a:spAutoFit/>
            </a:bodyPr>
            <a:lstStyle/>
            <a:p>
              <a:r>
                <a:rPr lang="en-US" sz="1400" dirty="0"/>
                <a:t>Cash flow rights</a:t>
              </a:r>
            </a:p>
          </p:txBody>
        </p:sp>
        <p:sp>
          <p:nvSpPr>
            <p:cNvPr id="30" name="Arc 29">
              <a:extLst>
                <a:ext uri="{FF2B5EF4-FFF2-40B4-BE49-F238E27FC236}">
                  <a16:creationId xmlns:a16="http://schemas.microsoft.com/office/drawing/2014/main" id="{E71A4572-F2FD-464D-9D45-E59C35E95EBF}"/>
                </a:ext>
              </a:extLst>
            </p:cNvPr>
            <p:cNvSpPr/>
            <p:nvPr/>
          </p:nvSpPr>
          <p:spPr>
            <a:xfrm rot="15290171">
              <a:off x="4463021" y="2003024"/>
              <a:ext cx="861660" cy="861660"/>
            </a:xfrm>
            <a:prstGeom prst="arc">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Arc 30">
              <a:extLst>
                <a:ext uri="{FF2B5EF4-FFF2-40B4-BE49-F238E27FC236}">
                  <a16:creationId xmlns:a16="http://schemas.microsoft.com/office/drawing/2014/main" id="{745ECBDE-9E8C-4831-AD67-0B26016712C8}"/>
                </a:ext>
              </a:extLst>
            </p:cNvPr>
            <p:cNvSpPr/>
            <p:nvPr/>
          </p:nvSpPr>
          <p:spPr>
            <a:xfrm rot="5915551">
              <a:off x="5657164" y="3394287"/>
              <a:ext cx="861660" cy="861660"/>
            </a:xfrm>
            <a:prstGeom prst="arc">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 name="TextBox 33">
              <a:extLst>
                <a:ext uri="{FF2B5EF4-FFF2-40B4-BE49-F238E27FC236}">
                  <a16:creationId xmlns:a16="http://schemas.microsoft.com/office/drawing/2014/main" id="{EDAD55FF-A19D-4FC3-A2C8-BC5EFC98BE85}"/>
                </a:ext>
              </a:extLst>
            </p:cNvPr>
            <p:cNvSpPr txBox="1"/>
            <p:nvPr/>
          </p:nvSpPr>
          <p:spPr>
            <a:xfrm>
              <a:off x="3269981" y="4748204"/>
              <a:ext cx="265454" cy="307777"/>
            </a:xfrm>
            <a:prstGeom prst="rect">
              <a:avLst/>
            </a:prstGeom>
            <a:noFill/>
          </p:spPr>
          <p:txBody>
            <a:bodyPr wrap="square" rtlCol="0">
              <a:spAutoFit/>
            </a:bodyPr>
            <a:lstStyle/>
            <a:p>
              <a:r>
                <a:rPr lang="en-US" sz="1400" dirty="0"/>
                <a:t>0</a:t>
              </a:r>
            </a:p>
          </p:txBody>
        </p:sp>
        <p:sp>
          <p:nvSpPr>
            <p:cNvPr id="35" name="TextBox 34">
              <a:extLst>
                <a:ext uri="{FF2B5EF4-FFF2-40B4-BE49-F238E27FC236}">
                  <a16:creationId xmlns:a16="http://schemas.microsoft.com/office/drawing/2014/main" id="{EE2A8E31-C331-4FDE-A62D-D4775371C1D8}"/>
                </a:ext>
              </a:extLst>
            </p:cNvPr>
            <p:cNvSpPr txBox="1"/>
            <p:nvPr/>
          </p:nvSpPr>
          <p:spPr>
            <a:xfrm>
              <a:off x="6063074" y="4978961"/>
              <a:ext cx="265454" cy="307777"/>
            </a:xfrm>
            <a:prstGeom prst="rect">
              <a:avLst/>
            </a:prstGeom>
            <a:noFill/>
          </p:spPr>
          <p:txBody>
            <a:bodyPr wrap="square" rtlCol="0">
              <a:spAutoFit/>
            </a:bodyPr>
            <a:lstStyle/>
            <a:p>
              <a:r>
                <a:rPr lang="en-US" sz="1400" dirty="0"/>
                <a:t>1</a:t>
              </a:r>
            </a:p>
          </p:txBody>
        </p:sp>
        <p:sp>
          <p:nvSpPr>
            <p:cNvPr id="36" name="TextBox 35">
              <a:extLst>
                <a:ext uri="{FF2B5EF4-FFF2-40B4-BE49-F238E27FC236}">
                  <a16:creationId xmlns:a16="http://schemas.microsoft.com/office/drawing/2014/main" id="{D1CB4208-F169-4CFD-8943-B4AB3AA36954}"/>
                </a:ext>
              </a:extLst>
            </p:cNvPr>
            <p:cNvSpPr txBox="1"/>
            <p:nvPr/>
          </p:nvSpPr>
          <p:spPr>
            <a:xfrm>
              <a:off x="3270222" y="2147810"/>
              <a:ext cx="265454" cy="307777"/>
            </a:xfrm>
            <a:prstGeom prst="rect">
              <a:avLst/>
            </a:prstGeom>
            <a:noFill/>
          </p:spPr>
          <p:txBody>
            <a:bodyPr wrap="square" rtlCol="0">
              <a:spAutoFit/>
            </a:bodyPr>
            <a:lstStyle/>
            <a:p>
              <a:r>
                <a:rPr lang="en-US" sz="1400" dirty="0"/>
                <a:t>1</a:t>
              </a:r>
            </a:p>
          </p:txBody>
        </p:sp>
        <p:sp>
          <p:nvSpPr>
            <p:cNvPr id="39" name="Arc 38">
              <a:extLst>
                <a:ext uri="{FF2B5EF4-FFF2-40B4-BE49-F238E27FC236}">
                  <a16:creationId xmlns:a16="http://schemas.microsoft.com/office/drawing/2014/main" id="{D7816D38-FB5B-4372-A116-BBFDF638C0CC}"/>
                </a:ext>
              </a:extLst>
            </p:cNvPr>
            <p:cNvSpPr/>
            <p:nvPr/>
          </p:nvSpPr>
          <p:spPr>
            <a:xfrm>
              <a:off x="3216597" y="4707904"/>
              <a:ext cx="558661" cy="558661"/>
            </a:xfrm>
            <a:prstGeom prst="arc">
              <a:avLst>
                <a:gd name="adj1" fmla="val 19070278"/>
                <a:gd name="adj2" fmla="val 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0" name="TextBox 39">
              <a:extLst>
                <a:ext uri="{FF2B5EF4-FFF2-40B4-BE49-F238E27FC236}">
                  <a16:creationId xmlns:a16="http://schemas.microsoft.com/office/drawing/2014/main" id="{4CB11C07-FC17-4C88-AC08-9C74353C2D6B}"/>
                </a:ext>
              </a:extLst>
            </p:cNvPr>
            <p:cNvSpPr txBox="1"/>
            <p:nvPr/>
          </p:nvSpPr>
          <p:spPr>
            <a:xfrm>
              <a:off x="3682686" y="4723661"/>
              <a:ext cx="421364" cy="261610"/>
            </a:xfrm>
            <a:prstGeom prst="rect">
              <a:avLst/>
            </a:prstGeom>
            <a:noFill/>
          </p:spPr>
          <p:txBody>
            <a:bodyPr wrap="square" rtlCol="0">
              <a:spAutoFit/>
            </a:bodyPr>
            <a:lstStyle/>
            <a:p>
              <a:r>
                <a:rPr lang="en-US" sz="1100" dirty="0"/>
                <a:t>45</a:t>
              </a:r>
              <a:r>
                <a:rPr lang="en-US" sz="1100" baseline="30000" dirty="0"/>
                <a:t>o</a:t>
              </a:r>
            </a:p>
          </p:txBody>
        </p:sp>
      </p:grpSp>
    </p:spTree>
    <p:extLst>
      <p:ext uri="{BB962C8B-B14F-4D97-AF65-F5344CB8AC3E}">
        <p14:creationId xmlns:p14="http://schemas.microsoft.com/office/powerpoint/2010/main" val="3101739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Company's Separate Legal Personality and the Bifurcation of the Company’s Ownership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7225075" cy="3678303"/>
          </a:xfrm>
        </p:spPr>
        <p:txBody>
          <a:bodyPr>
            <a:normAutofit/>
          </a:bodyPr>
          <a:lstStyle/>
          <a:p>
            <a:r>
              <a:rPr lang="en-US" dirty="0"/>
              <a:t>Where do these proprietary rights come from? </a:t>
            </a:r>
          </a:p>
          <a:p>
            <a:pPr lvl="1"/>
            <a:r>
              <a:rPr lang="en-US" dirty="0"/>
              <a:t>Surely not by explicit </a:t>
            </a:r>
            <a:r>
              <a:rPr lang="en-US" i="1" dirty="0"/>
              <a:t>agreement</a:t>
            </a:r>
            <a:r>
              <a:rPr lang="en-US" dirty="0"/>
              <a:t>, since those rights would be contractual</a:t>
            </a:r>
          </a:p>
          <a:p>
            <a:pPr lvl="1"/>
            <a:r>
              <a:rPr lang="en-US" dirty="0"/>
              <a:t>One Answer: One of the most important roles of Organizational Law (including Corporate Law) is the </a:t>
            </a:r>
            <a:r>
              <a:rPr lang="en-US" b="1" i="1" dirty="0"/>
              <a:t>creation of property rights.</a:t>
            </a:r>
          </a:p>
          <a:p>
            <a:pPr lvl="1"/>
            <a:r>
              <a:rPr lang="en-US" dirty="0"/>
              <a:t>Let’s use the corporate context from now 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16</a:t>
            </a:fld>
            <a:endParaRPr lang="en-US" dirty="0"/>
          </a:p>
        </p:txBody>
      </p:sp>
      <p:pic>
        <p:nvPicPr>
          <p:cNvPr id="6" name="Picture 5" descr="A few scales on a table&#10;&#10;Description automatically generated with low confidence">
            <a:extLst>
              <a:ext uri="{FF2B5EF4-FFF2-40B4-BE49-F238E27FC236}">
                <a16:creationId xmlns:a16="http://schemas.microsoft.com/office/drawing/2014/main" id="{385A51E6-64E4-43AD-B548-BA59161A0942}"/>
              </a:ext>
            </a:extLst>
          </p:cNvPr>
          <p:cNvPicPr>
            <a:picLocks noChangeAspect="1"/>
          </p:cNvPicPr>
          <p:nvPr/>
        </p:nvPicPr>
        <p:blipFill rotWithShape="1">
          <a:blip r:embed="rId3">
            <a:extLst>
              <a:ext uri="{28A0092B-C50C-407E-A947-70E740481C1C}">
                <a14:useLocalDpi xmlns:a14="http://schemas.microsoft.com/office/drawing/2010/main" val="0"/>
              </a:ext>
            </a:extLst>
          </a:blip>
          <a:srcRect l="10671" r="34953" b="-2"/>
          <a:stretch/>
        </p:blipFill>
        <p:spPr>
          <a:xfrm>
            <a:off x="8051799" y="1871133"/>
            <a:ext cx="3683001" cy="4504267"/>
          </a:xfrm>
          <a:prstGeom prst="rect">
            <a:avLst/>
          </a:prstGeom>
        </p:spPr>
      </p:pic>
    </p:spTree>
    <p:extLst>
      <p:ext uri="{BB962C8B-B14F-4D97-AF65-F5344CB8AC3E}">
        <p14:creationId xmlns:p14="http://schemas.microsoft.com/office/powerpoint/2010/main" val="431969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Company's Separate Legal Personality and the Bifurcation of the Company’s Ownership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5" cy="2126461"/>
          </a:xfrm>
        </p:spPr>
        <p:txBody>
          <a:bodyPr/>
          <a:lstStyle/>
          <a:p>
            <a:r>
              <a:rPr lang="en-US" dirty="0"/>
              <a:t>This might sound very perplexing</a:t>
            </a:r>
          </a:p>
          <a:p>
            <a:pPr lvl="1"/>
            <a:r>
              <a:rPr lang="en-US" dirty="0"/>
              <a:t>After all, if I opened a bakery alone without creating any legal entity, all property that I acquired in the course of business would be held under my name.</a:t>
            </a:r>
          </a:p>
          <a:p>
            <a:pPr lvl="1"/>
            <a:r>
              <a:rPr lang="en-US" dirty="0"/>
              <a:t>If I bought an oven or some ingredients, then I would hold property rights over those chattels</a:t>
            </a:r>
          </a:p>
          <a:p>
            <a:pPr lvl="2"/>
            <a:r>
              <a:rPr lang="en-US" sz="1600" dirty="0"/>
              <a:t>If my business went well, nothing would change with my failure to incorporate (create) a company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pic>
        <p:nvPicPr>
          <p:cNvPr id="6" name="Picture 5" descr="A person looking at the camera&#10;&#10;Description automatically generated">
            <a:extLst>
              <a:ext uri="{FF2B5EF4-FFF2-40B4-BE49-F238E27FC236}">
                <a16:creationId xmlns:a16="http://schemas.microsoft.com/office/drawing/2014/main" id="{4741831A-D49B-4B1E-8406-A3779A33F9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5497" y="4306957"/>
            <a:ext cx="3941004" cy="2387929"/>
          </a:xfrm>
          <a:prstGeom prst="rect">
            <a:avLst/>
          </a:prstGeom>
        </p:spPr>
      </p:pic>
    </p:spTree>
    <p:extLst>
      <p:ext uri="{BB962C8B-B14F-4D97-AF65-F5344CB8AC3E}">
        <p14:creationId xmlns:p14="http://schemas.microsoft.com/office/powerpoint/2010/main" val="2899560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Company's Separate Legal Personality and the Bifurcation of the Company’s Ownership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lnSpcReduction="10000"/>
          </a:bodyPr>
          <a:lstStyle/>
          <a:p>
            <a:r>
              <a:rPr lang="en-US" dirty="0"/>
              <a:t>The key to this puzzle lies partly in the principle that a Company is a </a:t>
            </a:r>
            <a:r>
              <a:rPr lang="en-US" b="1" i="1" dirty="0"/>
              <a:t>Separate Legal Person</a:t>
            </a:r>
          </a:p>
          <a:p>
            <a:pPr lvl="1"/>
            <a:r>
              <a:rPr lang="en-US" dirty="0"/>
              <a:t>What does this mean? </a:t>
            </a:r>
          </a:p>
          <a:p>
            <a:pPr lvl="2"/>
            <a:r>
              <a:rPr lang="en-US" sz="1600" dirty="0"/>
              <a:t>At Law, it is seen as a </a:t>
            </a:r>
            <a:r>
              <a:rPr lang="en-US" sz="1600" b="1" i="1" dirty="0"/>
              <a:t>separate being</a:t>
            </a:r>
            <a:r>
              <a:rPr lang="en-US" sz="1600" dirty="0"/>
              <a:t>, </a:t>
            </a:r>
            <a:r>
              <a:rPr lang="en-US" sz="1600" b="1" i="1" dirty="0"/>
              <a:t>distinct</a:t>
            </a:r>
            <a:r>
              <a:rPr lang="en-US" sz="1600" dirty="0"/>
              <a:t> from its owners!</a:t>
            </a:r>
          </a:p>
          <a:p>
            <a:pPr lvl="1"/>
            <a:r>
              <a:rPr lang="en-US" dirty="0"/>
              <a:t>The Company:</a:t>
            </a:r>
          </a:p>
          <a:p>
            <a:pPr lvl="2"/>
            <a:r>
              <a:rPr lang="en-US" sz="1600" dirty="0"/>
              <a:t>May sue and be sued in its own name</a:t>
            </a:r>
          </a:p>
          <a:p>
            <a:pPr lvl="2"/>
            <a:r>
              <a:rPr lang="en-US" sz="1600" dirty="0"/>
              <a:t>Enjoys perpetual succession</a:t>
            </a:r>
          </a:p>
          <a:p>
            <a:pPr lvl="2"/>
            <a:r>
              <a:rPr lang="en-US" sz="1600" dirty="0"/>
              <a:t>May enter into contracts in its own name</a:t>
            </a:r>
          </a:p>
          <a:p>
            <a:pPr lvl="2"/>
            <a:r>
              <a:rPr lang="en-US" sz="1600" b="1" i="1" dirty="0"/>
              <a:t>May own property in its own name</a:t>
            </a:r>
          </a:p>
          <a:p>
            <a:pPr lvl="2"/>
            <a:r>
              <a:rPr lang="en-US" sz="1600" dirty="0"/>
              <a:t>Is liable for taxes</a:t>
            </a:r>
          </a:p>
          <a:p>
            <a:pPr lvl="1"/>
            <a:r>
              <a:rPr lang="en-US" sz="1800" dirty="0"/>
              <a:t>See s 19(5) CA.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pic>
        <p:nvPicPr>
          <p:cNvPr id="6" name="Picture 5" descr="A close up of a logo&#10;&#10;Description automatically generated">
            <a:extLst>
              <a:ext uri="{FF2B5EF4-FFF2-40B4-BE49-F238E27FC236}">
                <a16:creationId xmlns:a16="http://schemas.microsoft.com/office/drawing/2014/main" id="{09C9EBFC-832B-4D59-8BE4-237D91FCE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2013" y="3170440"/>
            <a:ext cx="3393287" cy="2688359"/>
          </a:xfrm>
          <a:prstGeom prst="rect">
            <a:avLst/>
          </a:prstGeom>
        </p:spPr>
      </p:pic>
    </p:spTree>
    <p:extLst>
      <p:ext uri="{BB962C8B-B14F-4D97-AF65-F5344CB8AC3E}">
        <p14:creationId xmlns:p14="http://schemas.microsoft.com/office/powerpoint/2010/main" val="2511211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Company's Separate Legal Personality and the Bifurcation of the Company’s Ownership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lstStyle/>
          <a:p>
            <a:r>
              <a:rPr lang="en-US" dirty="0"/>
              <a:t>Let’s think of a crazy example.</a:t>
            </a:r>
          </a:p>
          <a:p>
            <a:pPr lvl="1"/>
            <a:r>
              <a:rPr lang="en-US" dirty="0"/>
              <a:t>Let’s say I go out to the store to buy a pencil.</a:t>
            </a:r>
          </a:p>
          <a:p>
            <a:pPr lvl="1"/>
            <a:r>
              <a:rPr lang="en-US" dirty="0"/>
              <a:t>The law provides me with property rights over that pencil. </a:t>
            </a:r>
          </a:p>
          <a:p>
            <a:pPr lvl="2"/>
            <a:r>
              <a:rPr lang="en-US" sz="1600" dirty="0"/>
              <a:t>For example, if someone steals it, they would not only be subject to criminal prosecution for theft, but also the (proprietary) tort of conversion</a:t>
            </a:r>
          </a:p>
          <a:p>
            <a:pPr lvl="1"/>
            <a:r>
              <a:rPr lang="en-US" dirty="0"/>
              <a:t>But what if I incorporated a company (complying with all formalities) and </a:t>
            </a:r>
            <a:r>
              <a:rPr lang="en-US" i="1" dirty="0"/>
              <a:t>transferred</a:t>
            </a:r>
            <a:r>
              <a:rPr lang="en-US" dirty="0"/>
              <a:t> that pencil to the company?</a:t>
            </a:r>
          </a:p>
          <a:p>
            <a:pPr lvl="2"/>
            <a:r>
              <a:rPr lang="en-US" sz="1600" dirty="0"/>
              <a:t>Because of the company’s separate legal personality, </a:t>
            </a:r>
            <a:r>
              <a:rPr lang="en-US" sz="1600" b="1" i="1" dirty="0"/>
              <a:t>the company now has property rights over that pencil</a:t>
            </a:r>
          </a:p>
          <a:p>
            <a:pPr lvl="2"/>
            <a:r>
              <a:rPr lang="en-US" sz="1600" dirty="0"/>
              <a:t>What I have is </a:t>
            </a:r>
            <a:r>
              <a:rPr lang="en-US" sz="1600" b="1" i="1" dirty="0"/>
              <a:t>not</a:t>
            </a:r>
            <a:r>
              <a:rPr lang="en-US" sz="1600" dirty="0"/>
              <a:t> the property right over the pencil, but </a:t>
            </a:r>
            <a:r>
              <a:rPr lang="en-US" sz="1600" b="1" i="1" dirty="0"/>
              <a:t>shares (which are proprietary) in the company </a:t>
            </a:r>
            <a:r>
              <a:rPr lang="en-US" sz="1600" dirty="0"/>
              <a:t>that owns the pencil.</a:t>
            </a:r>
          </a:p>
          <a:p>
            <a:pPr lvl="1"/>
            <a:r>
              <a:rPr lang="en-US" sz="1800" dirty="0"/>
              <a:t>In effect, Corporate Law has just </a:t>
            </a:r>
            <a:r>
              <a:rPr lang="en-US" sz="1800" b="1" i="1" dirty="0"/>
              <a:t>created</a:t>
            </a:r>
            <a:r>
              <a:rPr lang="en-US" sz="1800" dirty="0"/>
              <a:t> Property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pic>
        <p:nvPicPr>
          <p:cNvPr id="8" name="Picture 7" descr="A close up of a device&#10;&#10;Description automatically generated">
            <a:extLst>
              <a:ext uri="{FF2B5EF4-FFF2-40B4-BE49-F238E27FC236}">
                <a16:creationId xmlns:a16="http://schemas.microsoft.com/office/drawing/2014/main" id="{17C8EE34-36F6-4E1C-909E-00F0597C9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6208" y="2006324"/>
            <a:ext cx="3105150" cy="1466850"/>
          </a:xfrm>
          <a:prstGeom prst="rect">
            <a:avLst/>
          </a:prstGeom>
        </p:spPr>
      </p:pic>
    </p:spTree>
    <p:extLst>
      <p:ext uri="{BB962C8B-B14F-4D97-AF65-F5344CB8AC3E}">
        <p14:creationId xmlns:p14="http://schemas.microsoft.com/office/powerpoint/2010/main" val="70065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CONTRACTARIAN AND PROPRIETARY APPROACHES</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1600" dirty="0"/>
              <a:t>Motivation</a:t>
            </a:r>
          </a:p>
          <a:p>
            <a:pPr>
              <a:lnSpc>
                <a:spcPct val="90000"/>
              </a:lnSpc>
            </a:pPr>
            <a:r>
              <a:rPr lang="en-US" sz="1600" dirty="0"/>
              <a:t>The Proprietary Approach to Corporate Law</a:t>
            </a:r>
          </a:p>
          <a:p>
            <a:pPr lvl="1">
              <a:lnSpc>
                <a:spcPct val="90000"/>
              </a:lnSpc>
            </a:pPr>
            <a:r>
              <a:rPr lang="en-US" dirty="0"/>
              <a:t>A Refresher on Property Rights</a:t>
            </a:r>
          </a:p>
          <a:p>
            <a:pPr lvl="1">
              <a:lnSpc>
                <a:spcPct val="90000"/>
              </a:lnSpc>
            </a:pPr>
            <a:r>
              <a:rPr lang="en-US" dirty="0"/>
              <a:t>The Company's Separate Legal Personality and the Bifurcation of the Company’s Ownership Structure</a:t>
            </a:r>
          </a:p>
          <a:p>
            <a:pPr lvl="1">
              <a:lnSpc>
                <a:spcPct val="90000"/>
              </a:lnSpc>
            </a:pPr>
            <a:r>
              <a:rPr lang="en-US" dirty="0"/>
              <a:t>Asset Partitioning</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Company's Separate Legal Personality and the Bifurcation of the Company’s Ownership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lnSpcReduction="10000"/>
          </a:bodyPr>
          <a:lstStyle/>
          <a:p>
            <a:pPr marL="0" indent="0">
              <a:buNone/>
            </a:pPr>
            <a:r>
              <a:rPr lang="en-US" b="1" dirty="0"/>
              <a:t>The Bifurcation of the Company’s Ownership Structure</a:t>
            </a:r>
          </a:p>
          <a:p>
            <a:r>
              <a:rPr lang="en-US" dirty="0"/>
              <a:t>This subtle distinction is </a:t>
            </a:r>
            <a:r>
              <a:rPr lang="en-US" b="1" i="1" u="sng" dirty="0"/>
              <a:t>fundamental</a:t>
            </a:r>
          </a:p>
          <a:p>
            <a:pPr lvl="1"/>
            <a:r>
              <a:rPr lang="en-US" dirty="0"/>
              <a:t>Tjio et.al (2015) at p 5: The Company is… “a segregated fund comprising the corporate assets and business </a:t>
            </a:r>
            <a:r>
              <a:rPr lang="en-US" b="1" i="1" dirty="0"/>
              <a:t>that are quite distinct</a:t>
            </a:r>
            <a:r>
              <a:rPr lang="en-US" dirty="0"/>
              <a:t> from the shares owned by the shareholders…”</a:t>
            </a:r>
          </a:p>
          <a:p>
            <a:pPr lvl="1"/>
            <a:r>
              <a:rPr lang="en-US" dirty="0"/>
              <a:t>Tjio et.al (2015) at p 5: “the shareholders’ property interest is really an intangible chose in action in seeing to the proper administration of the company, a spes, </a:t>
            </a:r>
            <a:r>
              <a:rPr lang="en-US" b="1" i="1" dirty="0"/>
              <a:t>rather than direct ownership rights in a fund</a:t>
            </a:r>
            <a:r>
              <a:rPr lang="en-US" dirty="0"/>
              <a:t>…”</a:t>
            </a:r>
          </a:p>
          <a:p>
            <a:r>
              <a:rPr lang="en-US" dirty="0"/>
              <a:t>The segregation/separation of </a:t>
            </a:r>
            <a:r>
              <a:rPr lang="en-US" i="1" dirty="0"/>
              <a:t>ownership rights over the company </a:t>
            </a:r>
            <a:r>
              <a:rPr lang="en-US" dirty="0"/>
              <a:t>and </a:t>
            </a:r>
            <a:r>
              <a:rPr lang="en-US" i="1" dirty="0"/>
              <a:t>ownership rights over the company’s assets </a:t>
            </a:r>
            <a:r>
              <a:rPr lang="en-US" dirty="0"/>
              <a:t>is known as the </a:t>
            </a:r>
            <a:r>
              <a:rPr lang="en-US" b="1" i="1" u="sng" dirty="0"/>
              <a:t>bifurcated</a:t>
            </a:r>
            <a:r>
              <a:rPr lang="en-US" dirty="0"/>
              <a:t> ownership structure of the company</a:t>
            </a:r>
          </a:p>
          <a:p>
            <a:pPr lvl="1"/>
            <a:r>
              <a:rPr lang="en-US" dirty="0"/>
              <a:t>See Tjio et.al (2015) at p 12, 30 and 38.</a:t>
            </a:r>
          </a:p>
          <a:p>
            <a:r>
              <a:rPr lang="en-US" dirty="0"/>
              <a:t>The key intuition? Shareholders </a:t>
            </a:r>
            <a:r>
              <a:rPr lang="en-US" b="1" i="1" dirty="0"/>
              <a:t>own shares, they do not </a:t>
            </a:r>
            <a:r>
              <a:rPr lang="en-US" dirty="0"/>
              <a:t>(directly) </a:t>
            </a:r>
            <a:r>
              <a:rPr lang="en-US" b="1" i="1" dirty="0"/>
              <a:t>own the assets of the company</a:t>
            </a:r>
            <a:r>
              <a:rPr lang="en-US" dirty="0"/>
              <a:t>.</a:t>
            </a:r>
          </a:p>
          <a:p>
            <a:r>
              <a:rPr lang="en-US" dirty="0"/>
              <a:t>It is the company as a separate legal person who </a:t>
            </a:r>
            <a:r>
              <a:rPr lang="en-US" b="1" i="1" dirty="0"/>
              <a:t>owns its own assets.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1772065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The Company's Separate Legal Personality and the Bifurcation of the Company’s Ownership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7225075" cy="3678303"/>
          </a:xfrm>
        </p:spPr>
        <p:txBody>
          <a:bodyPr>
            <a:normAutofit lnSpcReduction="10000"/>
          </a:bodyPr>
          <a:lstStyle/>
          <a:p>
            <a:pPr marL="0" indent="0">
              <a:buNone/>
            </a:pPr>
            <a:r>
              <a:rPr lang="en-US" b="1" dirty="0"/>
              <a:t>The Bifurcation of the Company’s Ownership Structure</a:t>
            </a:r>
          </a:p>
          <a:p>
            <a:r>
              <a:rPr lang="en-US" dirty="0"/>
              <a:t>As the company is a separate legal person who can own property rights (assets), </a:t>
            </a:r>
            <a:r>
              <a:rPr lang="en-US" b="1" i="1" dirty="0"/>
              <a:t>it can also own shares</a:t>
            </a:r>
            <a:r>
              <a:rPr lang="en-US" dirty="0"/>
              <a:t>.</a:t>
            </a:r>
          </a:p>
          <a:p>
            <a:pPr lvl="1"/>
            <a:r>
              <a:rPr lang="en-US" dirty="0"/>
              <a:t>As discussed above, shares are also proprietary in nature.</a:t>
            </a:r>
          </a:p>
          <a:p>
            <a:r>
              <a:rPr lang="en-US" dirty="0"/>
              <a:t>Thus, a company may own shares in </a:t>
            </a:r>
            <a:r>
              <a:rPr lang="en-US" i="1" dirty="0"/>
              <a:t>another</a:t>
            </a:r>
            <a:r>
              <a:rPr lang="en-US" dirty="0"/>
              <a:t> company. This is known as a “parent-subsidiary” relationship. </a:t>
            </a:r>
          </a:p>
          <a:p>
            <a:r>
              <a:rPr lang="en-US" dirty="0"/>
              <a:t>In the diagram on the right, the parent company owns 100% of the shares in subsidiary company 1 and 100% of the shares in subsidiary company 2.</a:t>
            </a:r>
          </a:p>
          <a:p>
            <a:r>
              <a:rPr lang="en-US" dirty="0"/>
              <a:t>Many issues in company law arise in the setting where artificial legal persons (i.e. companies) have ownership stakes in one another.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21</a:t>
            </a:fld>
            <a:endParaRPr lang="en-US"/>
          </a:p>
        </p:txBody>
      </p:sp>
      <p:graphicFrame>
        <p:nvGraphicFramePr>
          <p:cNvPr id="12" name="Diagram 11">
            <a:extLst>
              <a:ext uri="{FF2B5EF4-FFF2-40B4-BE49-F238E27FC236}">
                <a16:creationId xmlns:a16="http://schemas.microsoft.com/office/drawing/2014/main" id="{4FEA03BB-097A-4F1F-86EC-1A564D0CCEE1}"/>
              </a:ext>
            </a:extLst>
          </p:cNvPr>
          <p:cNvGraphicFramePr/>
          <p:nvPr/>
        </p:nvGraphicFramePr>
        <p:xfrm>
          <a:off x="8534400" y="1804988"/>
          <a:ext cx="3242643" cy="4973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TextBox 23">
            <a:extLst>
              <a:ext uri="{FF2B5EF4-FFF2-40B4-BE49-F238E27FC236}">
                <a16:creationId xmlns:a16="http://schemas.microsoft.com/office/drawing/2014/main" id="{1281271B-8BBC-44BC-BFA7-B6FF2EE60384}"/>
              </a:ext>
            </a:extLst>
          </p:cNvPr>
          <p:cNvSpPr txBox="1"/>
          <p:nvPr/>
        </p:nvSpPr>
        <p:spPr>
          <a:xfrm>
            <a:off x="8754217" y="4072035"/>
            <a:ext cx="575799" cy="307777"/>
          </a:xfrm>
          <a:prstGeom prst="rect">
            <a:avLst/>
          </a:prstGeom>
          <a:noFill/>
        </p:spPr>
        <p:txBody>
          <a:bodyPr wrap="none" rtlCol="0">
            <a:spAutoFit/>
          </a:bodyPr>
          <a:lstStyle/>
          <a:p>
            <a:r>
              <a:rPr lang="en-US" sz="1400" dirty="0"/>
              <a:t>100%</a:t>
            </a:r>
          </a:p>
        </p:txBody>
      </p:sp>
      <p:sp>
        <p:nvSpPr>
          <p:cNvPr id="25" name="TextBox 24">
            <a:extLst>
              <a:ext uri="{FF2B5EF4-FFF2-40B4-BE49-F238E27FC236}">
                <a16:creationId xmlns:a16="http://schemas.microsoft.com/office/drawing/2014/main" id="{10AACD2F-0498-4953-9C20-3CDCBDAE4236}"/>
              </a:ext>
            </a:extLst>
          </p:cNvPr>
          <p:cNvSpPr txBox="1"/>
          <p:nvPr/>
        </p:nvSpPr>
        <p:spPr>
          <a:xfrm>
            <a:off x="10978305" y="4063197"/>
            <a:ext cx="575799" cy="307777"/>
          </a:xfrm>
          <a:prstGeom prst="rect">
            <a:avLst/>
          </a:prstGeom>
          <a:noFill/>
        </p:spPr>
        <p:txBody>
          <a:bodyPr wrap="none" rtlCol="0">
            <a:spAutoFit/>
          </a:bodyPr>
          <a:lstStyle/>
          <a:p>
            <a:r>
              <a:rPr lang="en-US" sz="1400" dirty="0"/>
              <a:t>100%</a:t>
            </a:r>
          </a:p>
        </p:txBody>
      </p:sp>
    </p:spTree>
    <p:extLst>
      <p:ext uri="{BB962C8B-B14F-4D97-AF65-F5344CB8AC3E}">
        <p14:creationId xmlns:p14="http://schemas.microsoft.com/office/powerpoint/2010/main" val="1127212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Company's Separate Legal Personality and the Bifurcation of the Company’s Ownership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lgn="just">
              <a:buNone/>
            </a:pPr>
            <a:r>
              <a:rPr lang="en-US" sz="2400" dirty="0"/>
              <a:t>“The first and </a:t>
            </a:r>
            <a:r>
              <a:rPr lang="en-US" sz="2400" b="1" i="1" dirty="0"/>
              <a:t>most important </a:t>
            </a:r>
            <a:r>
              <a:rPr lang="en-US" sz="2400" dirty="0"/>
              <a:t>contribution of corporate law, as of other forms of organizational law, is to permit a firm to serve [the coordinating role as a nexus for contracts] </a:t>
            </a:r>
            <a:r>
              <a:rPr lang="en-US" sz="2400" b="1" i="1" dirty="0"/>
              <a:t>by operating as a single contracting party that is distinct from the various individuals who own or manage the firm</a:t>
            </a:r>
            <a:r>
              <a:rPr lang="en-US" sz="2400" dirty="0"/>
              <a:t>”</a:t>
            </a:r>
          </a:p>
          <a:p>
            <a:pPr>
              <a:buFontTx/>
              <a:buChar char="-"/>
            </a:pPr>
            <a:r>
              <a:rPr lang="en-US" dirty="0"/>
              <a:t>Kraakman et. al (2017), The Anatomy of Corporate Law: A Comparative and Functional Approach.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1191291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So far, we have discussed the notion that a shareholder’s shares in a company are </a:t>
            </a:r>
            <a:r>
              <a:rPr lang="en-US" i="1" dirty="0"/>
              <a:t>distinct</a:t>
            </a:r>
            <a:r>
              <a:rPr lang="en-US" dirty="0"/>
              <a:t> from the company’s assets. </a:t>
            </a:r>
          </a:p>
          <a:p>
            <a:r>
              <a:rPr lang="en-US" dirty="0"/>
              <a:t>Logically, it follows that the shareholder’s </a:t>
            </a:r>
            <a:r>
              <a:rPr lang="en-US" i="1" dirty="0"/>
              <a:t>personal assets </a:t>
            </a:r>
            <a:r>
              <a:rPr lang="en-US" dirty="0"/>
              <a:t>(other than the shares of the company)</a:t>
            </a:r>
            <a:r>
              <a:rPr lang="en-US" i="1" dirty="0"/>
              <a:t> </a:t>
            </a:r>
            <a:r>
              <a:rPr lang="en-US" b="1" i="1" dirty="0"/>
              <a:t>should also be distinct</a:t>
            </a:r>
            <a:r>
              <a:rPr lang="en-US" dirty="0"/>
              <a:t> from the </a:t>
            </a:r>
            <a:r>
              <a:rPr lang="en-US" i="1" dirty="0"/>
              <a:t>company’s assets</a:t>
            </a:r>
            <a:r>
              <a:rPr lang="en-US" dirty="0"/>
              <a:t>.</a:t>
            </a:r>
          </a:p>
          <a:p>
            <a:pPr lvl="1"/>
            <a:r>
              <a:rPr lang="en-US" sz="1800" dirty="0"/>
              <a:t>This separation of assets is known as </a:t>
            </a:r>
            <a:r>
              <a:rPr lang="en-US" sz="1800" b="1" i="1" u="sng" dirty="0"/>
              <a:t>Asset Partitioning</a:t>
            </a:r>
          </a:p>
          <a:p>
            <a:pPr lvl="1"/>
            <a:r>
              <a:rPr lang="en-US" sz="1800" dirty="0"/>
              <a:t>The stronger the degree of Asset Partitioning, </a:t>
            </a:r>
            <a:r>
              <a:rPr lang="en-US" sz="1800" b="1" i="1" u="sng" dirty="0"/>
              <a:t>the more conceptually distinct </a:t>
            </a:r>
            <a:r>
              <a:rPr lang="en-US" sz="1800" dirty="0"/>
              <a:t>the shareholder’s assets are from the organization’s assets.</a:t>
            </a:r>
          </a:p>
          <a:p>
            <a:pPr lvl="1"/>
            <a:r>
              <a:rPr lang="en-US" sz="1800" dirty="0"/>
              <a:t>Asset Partitioning </a:t>
            </a:r>
            <a:r>
              <a:rPr lang="en-US" sz="1800" i="1" dirty="0"/>
              <a:t>does not arise organically</a:t>
            </a:r>
            <a:r>
              <a:rPr lang="en-US" sz="1800" dirty="0"/>
              <a:t>, it is a creature of Corporate Law (or more generally, organizational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2767449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Logically, it follows that the shareholder’s </a:t>
            </a:r>
            <a:r>
              <a:rPr lang="en-US" i="1" dirty="0"/>
              <a:t>personal assets </a:t>
            </a:r>
            <a:r>
              <a:rPr lang="en-US" dirty="0"/>
              <a:t>(other than the shares of the company)</a:t>
            </a:r>
            <a:r>
              <a:rPr lang="en-US" i="1" dirty="0"/>
              <a:t> </a:t>
            </a:r>
            <a:r>
              <a:rPr lang="en-US" b="1" i="1" dirty="0"/>
              <a:t>should also be distinct</a:t>
            </a:r>
            <a:r>
              <a:rPr lang="en-US" dirty="0"/>
              <a:t> from the </a:t>
            </a:r>
            <a:r>
              <a:rPr lang="en-US" i="1" dirty="0"/>
              <a:t>company’s assets</a:t>
            </a:r>
            <a:r>
              <a:rPr lang="en-US" dirty="0"/>
              <a:t>.</a:t>
            </a:r>
          </a:p>
          <a:p>
            <a:pPr lvl="1"/>
            <a:r>
              <a:rPr lang="en-US" sz="1800" dirty="0"/>
              <a:t>The shareholder’s “connection” to the Company is by way of his/her rights associated with his/her shares. He/she has </a:t>
            </a:r>
            <a:r>
              <a:rPr lang="en-US" sz="1800" b="1" i="1" dirty="0"/>
              <a:t>no direct interest</a:t>
            </a:r>
            <a:r>
              <a:rPr lang="en-US" sz="1800" dirty="0"/>
              <a:t> in the Company’s assets.</a:t>
            </a:r>
          </a:p>
          <a:p>
            <a:pPr lvl="1"/>
            <a:r>
              <a:rPr lang="en-US" sz="1800" dirty="0"/>
              <a:t>Asset Partitioning is not categorical, it is a matter of degree. Other organizational forms, like Partnerships, have weaker forms of Asset Partitioning when compared to companies. </a:t>
            </a:r>
          </a:p>
          <a:p>
            <a:pPr lvl="1"/>
            <a:r>
              <a:rPr lang="en-US" sz="1800" dirty="0"/>
              <a:t>The strongest form of Asset Partitioning does not arise in companies. Rather it arises in organizations where beneficiaries have almost no control over the organization’s assets (usually nonprofits or non-charitable purpose trusts).</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718330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i="1" dirty="0"/>
              <a:t>Food for thought</a:t>
            </a:r>
            <a:r>
              <a:rPr lang="en-US" dirty="0"/>
              <a:t>. Say I have an expensive car and a company which I wholly own (100% equity stake). </a:t>
            </a:r>
          </a:p>
          <a:p>
            <a:r>
              <a:rPr lang="en-US" dirty="0"/>
              <a:t>Suppose the company owns title to the car. If I go bankrupt, is it “fair” that my creditors are unable to foreclose (that is, seize the car and put it up for sale to satisfy the debt) on the car given that it is held under the company’s name?</a:t>
            </a:r>
          </a:p>
          <a:p>
            <a:r>
              <a:rPr lang="en-US" dirty="0"/>
              <a:t>Suppose that I own title to the car. Likewise, if my company goes bankrupt, is it “fair” that the company’s creditors are unable to foreclose on the car given that it is held under my name? </a:t>
            </a:r>
          </a:p>
          <a:p>
            <a:r>
              <a:rPr lang="en-US" dirty="0"/>
              <a:t>Note that my (the shareholder’s) creditors are conceptually distinct from my company’s creditors.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723246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ASSET PARTITIONING</a:t>
            </a:r>
          </a:p>
        </p:txBody>
      </p:sp>
      <p:pic>
        <p:nvPicPr>
          <p:cNvPr id="8" name="Picture 7" descr="A close up of a sign&#10;&#10;Description automatically generated">
            <a:extLst>
              <a:ext uri="{FF2B5EF4-FFF2-40B4-BE49-F238E27FC236}">
                <a16:creationId xmlns:a16="http://schemas.microsoft.com/office/drawing/2014/main" id="{F882D43B-C21C-4F78-894F-9F1B8450F214}"/>
              </a:ext>
            </a:extLst>
          </p:cNvPr>
          <p:cNvPicPr>
            <a:picLocks noChangeAspect="1"/>
          </p:cNvPicPr>
          <p:nvPr/>
        </p:nvPicPr>
        <p:blipFill rotWithShape="1">
          <a:blip r:embed="rId3">
            <a:extLst>
              <a:ext uri="{28A0092B-C50C-407E-A947-70E740481C1C}">
                <a14:useLocalDpi xmlns:a14="http://schemas.microsoft.com/office/drawing/2010/main" val="0"/>
              </a:ext>
            </a:extLst>
          </a:blip>
          <a:srcRect l="4508" r="4920" b="-1"/>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rmAutofit/>
          </a:bodyPr>
          <a:lstStyle/>
          <a:p>
            <a:r>
              <a:rPr lang="en-US" dirty="0"/>
              <a:t>In order to achieve Asset Partitioning, corporate law needs to do </a:t>
            </a:r>
            <a:r>
              <a:rPr lang="en-US" b="1" i="1" dirty="0"/>
              <a:t>two</a:t>
            </a:r>
            <a:r>
              <a:rPr lang="en-US" dirty="0"/>
              <a:t> things:</a:t>
            </a:r>
          </a:p>
          <a:p>
            <a:pPr lvl="1"/>
            <a:r>
              <a:rPr lang="en-US" sz="1800" dirty="0"/>
              <a:t>First, it needs to </a:t>
            </a:r>
            <a:r>
              <a:rPr lang="en-US" sz="1800" i="1" dirty="0"/>
              <a:t>shield</a:t>
            </a:r>
            <a:r>
              <a:rPr lang="en-US" sz="1800" dirty="0"/>
              <a:t> the assets of the company from the creditors of the company’s owner (shareholder). </a:t>
            </a:r>
          </a:p>
          <a:p>
            <a:pPr lvl="2"/>
            <a:r>
              <a:rPr lang="en-US" sz="1800" dirty="0"/>
              <a:t>This is known as </a:t>
            </a:r>
            <a:r>
              <a:rPr lang="en-US" sz="1800" b="1" i="1" u="sng" dirty="0"/>
              <a:t>“entity shielding”</a:t>
            </a:r>
            <a:r>
              <a:rPr lang="en-US" sz="1800" dirty="0"/>
              <a:t>.</a:t>
            </a:r>
          </a:p>
          <a:p>
            <a:pPr lvl="1"/>
            <a:r>
              <a:rPr lang="en-US" sz="1800" dirty="0"/>
              <a:t>Second, it needs to </a:t>
            </a:r>
            <a:r>
              <a:rPr lang="en-US" sz="1800" i="1" dirty="0"/>
              <a:t>shield</a:t>
            </a:r>
            <a:r>
              <a:rPr lang="en-US" sz="1800" dirty="0"/>
              <a:t> the assets of the shareholder from the creditors of the company.</a:t>
            </a:r>
          </a:p>
          <a:p>
            <a:pPr lvl="2"/>
            <a:r>
              <a:rPr lang="en-US" sz="1800" dirty="0"/>
              <a:t>This is known as </a:t>
            </a:r>
            <a:r>
              <a:rPr lang="en-US" sz="1800" b="1" i="1" u="sng" dirty="0"/>
              <a:t>“owner shielding”</a:t>
            </a:r>
            <a:r>
              <a:rPr lang="en-US" sz="1800" dirty="0"/>
              <a:t>.</a:t>
            </a:r>
          </a:p>
          <a:p>
            <a:r>
              <a:rPr lang="en-US" dirty="0"/>
              <a:t>“Shielding”: </a:t>
            </a:r>
            <a:r>
              <a:rPr lang="en-US" i="1" dirty="0"/>
              <a:t>making assets </a:t>
            </a:r>
            <a:r>
              <a:rPr lang="en-US" b="1" i="1" dirty="0"/>
              <a:t>unavailable</a:t>
            </a:r>
            <a:r>
              <a:rPr lang="en-US" i="1" dirty="0"/>
              <a:t> for attachment </a:t>
            </a:r>
            <a:r>
              <a:rPr lang="en-US" dirty="0"/>
              <a:t>(even if the underlying claim (say in contract) is </a:t>
            </a:r>
            <a:r>
              <a:rPr lang="en-US" i="1" dirty="0"/>
              <a:t>valid</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26</a:t>
            </a:fld>
            <a:endParaRPr lang="en-US" dirty="0"/>
          </a:p>
        </p:txBody>
      </p:sp>
    </p:spTree>
    <p:extLst>
      <p:ext uri="{BB962C8B-B14F-4D97-AF65-F5344CB8AC3E}">
        <p14:creationId xmlns:p14="http://schemas.microsoft.com/office/powerpoint/2010/main" val="3228730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Entity Shielding</a:t>
            </a:r>
          </a:p>
          <a:p>
            <a:r>
              <a:rPr lang="en-US" dirty="0"/>
              <a:t>Objective: </a:t>
            </a:r>
            <a:r>
              <a:rPr lang="en-US" i="1" dirty="0"/>
              <a:t>shield</a:t>
            </a:r>
            <a:r>
              <a:rPr lang="en-US" dirty="0"/>
              <a:t> the assets of the company from the creditors of the company’s owner (shareholder). </a:t>
            </a:r>
          </a:p>
          <a:p>
            <a:r>
              <a:rPr lang="en-US" dirty="0"/>
              <a:t>Involves two distinct rules</a:t>
            </a:r>
          </a:p>
          <a:p>
            <a:pPr marL="666900" lvl="1" indent="-342900">
              <a:buFont typeface="+mj-lt"/>
              <a:buAutoNum type="arabicPeriod"/>
            </a:pPr>
            <a:r>
              <a:rPr lang="en-US" sz="1800" b="1" i="1" dirty="0"/>
              <a:t>“Creditor Priority”</a:t>
            </a:r>
            <a:r>
              <a:rPr lang="en-US" sz="1800" i="1" dirty="0"/>
              <a:t>: </a:t>
            </a:r>
            <a:r>
              <a:rPr lang="en-US" sz="1800" dirty="0"/>
              <a:t>Creditors of the company have a claim on the company’s assets that is </a:t>
            </a:r>
            <a:r>
              <a:rPr lang="en-US" sz="1800" b="1" i="1" dirty="0"/>
              <a:t>prior</a:t>
            </a:r>
            <a:r>
              <a:rPr lang="en-US" sz="1800" dirty="0"/>
              <a:t> to the claims of the personal creditors of the shareholders.</a:t>
            </a:r>
          </a:p>
          <a:p>
            <a:pPr marL="666900" lvl="1" indent="-342900">
              <a:buFont typeface="+mj-lt"/>
              <a:buAutoNum type="arabicPeriod"/>
            </a:pPr>
            <a:r>
              <a:rPr lang="en-US" sz="1800" dirty="0"/>
              <a:t>“</a:t>
            </a:r>
            <a:r>
              <a:rPr lang="en-US" sz="1800" b="1" i="1" dirty="0"/>
              <a:t>Liquidation Protection</a:t>
            </a:r>
            <a:r>
              <a:rPr lang="en-US" sz="1800" dirty="0"/>
              <a:t>”: Individual owners of the company </a:t>
            </a:r>
            <a:r>
              <a:rPr lang="en-US" sz="1800" b="1" i="1" dirty="0"/>
              <a:t>cannot unilaterally withdraw </a:t>
            </a:r>
            <a:r>
              <a:rPr lang="en-US" sz="1800" dirty="0"/>
              <a:t>their share of the company’s assets at will + personal creditors of shareholders </a:t>
            </a:r>
            <a:r>
              <a:rPr lang="en-US" sz="1800" b="1" i="1" dirty="0"/>
              <a:t>cannot foreclose </a:t>
            </a:r>
            <a:r>
              <a:rPr lang="en-US" sz="1800" dirty="0"/>
              <a:t>on company’s assets.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4107094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Creditor Priority</a:t>
            </a:r>
          </a:p>
          <a:p>
            <a:r>
              <a:rPr lang="en-US" dirty="0"/>
              <a:t>After working for Mary for a few years, Peter has decided to start his own Bakery.</a:t>
            </a:r>
          </a:p>
          <a:p>
            <a:r>
              <a:rPr lang="en-US" dirty="0"/>
              <a:t>Peter marks the new career change by incorporating the new company “Peter’s Delights Pte Ltd”.</a:t>
            </a:r>
          </a:p>
          <a:p>
            <a:r>
              <a:rPr lang="en-US" dirty="0"/>
              <a:t>Due to his many years of experience in the industry, business is brisk, and Peter wants to expand his business by setting up a new branch</a:t>
            </a:r>
          </a:p>
          <a:p>
            <a:pPr lvl="1"/>
            <a:r>
              <a:rPr lang="en-US" dirty="0"/>
              <a:t>This is costly: The new shophouse has to be rented, renovations have to be made, etc. </a:t>
            </a:r>
          </a:p>
          <a:p>
            <a:pPr lvl="1"/>
            <a:r>
              <a:rPr lang="en-US" dirty="0"/>
              <a:t>Expanding is also risky – Peter has no idea whether the expansion will pay off.</a:t>
            </a:r>
          </a:p>
          <a:p>
            <a:r>
              <a:rPr lang="en-US" dirty="0"/>
              <a:t>Peter approaches his friend, Amy, for a loan.</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4074659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Creditor Priority</a:t>
            </a:r>
          </a:p>
          <a:p>
            <a:r>
              <a:rPr lang="en-US" dirty="0"/>
              <a:t>Amy: I’ll lend the money to you for X% interest.</a:t>
            </a:r>
          </a:p>
          <a:p>
            <a:r>
              <a:rPr lang="en-US" dirty="0"/>
              <a:t>Peter: OK, would you like to contract with me or Peter’s Delights Pte. Ltd?</a:t>
            </a:r>
          </a:p>
          <a:p>
            <a:pPr marL="0" indent="0">
              <a:buNone/>
            </a:pPr>
            <a:r>
              <a:rPr lang="en-US" dirty="0"/>
              <a:t>*Amy thinks about Creditor Priority*</a:t>
            </a:r>
          </a:p>
          <a:p>
            <a:r>
              <a:rPr lang="en-US" dirty="0"/>
              <a:t>Amy: I’ll lend it to your company, Peter’s Delights Pte Ltd. Can I have a look at its assets?</a:t>
            </a:r>
          </a:p>
          <a:p>
            <a:r>
              <a:rPr lang="en-US" dirty="0"/>
              <a:t>Peter: OK. The company owns a few machines, the physical premises of its headquarters, as well as intellectual property rights over a special manufacturing process.</a:t>
            </a:r>
          </a:p>
          <a:p>
            <a:r>
              <a:rPr lang="en-US" dirty="0"/>
              <a:t>Amy: Great!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652011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499901" y="1994748"/>
            <a:ext cx="7299906" cy="4693731"/>
          </a:xfrm>
        </p:spPr>
        <p:txBody>
          <a:bodyPr vert="horz" lIns="91440" tIns="45720" rIns="91440" bIns="45720" rtlCol="0" anchor="ctr">
            <a:noAutofit/>
          </a:bodyPr>
          <a:lstStyle/>
          <a:p>
            <a:r>
              <a:rPr lang="en-US" dirty="0"/>
              <a:t>Recall: In our last lecture, we discussed:</a:t>
            </a:r>
          </a:p>
          <a:p>
            <a:pPr lvl="1"/>
            <a:r>
              <a:rPr lang="en-US" dirty="0"/>
              <a:t>The Motivation for why Corporate Law may simply reflect the regulation of a “very special contract”.</a:t>
            </a:r>
          </a:p>
          <a:p>
            <a:pPr lvl="1"/>
            <a:r>
              <a:rPr lang="en-US" dirty="0"/>
              <a:t>The array of “frictions” which arise in the “Corporate Contract”.</a:t>
            </a:r>
          </a:p>
          <a:p>
            <a:pPr lvl="1"/>
            <a:r>
              <a:rPr lang="en-US" dirty="0"/>
              <a:t>How a “Contractarian Approach” to Corporate Law explains substantially more than what detractors of the theory suggests.</a:t>
            </a:r>
          </a:p>
          <a:p>
            <a:r>
              <a:rPr lang="en-US" dirty="0"/>
              <a:t>Nevertheless, we have not discussed anything remotely related to the Company’s Separate Legal Personality. We will turn to this today.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a:p>
        </p:txBody>
      </p:sp>
      <p:pic>
        <p:nvPicPr>
          <p:cNvPr id="7" name="Content Placeholder 6" descr="High-rise conference room">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22880" r="22880"/>
          <a:stretch/>
        </p:blipFill>
        <p:spPr>
          <a:xfrm>
            <a:off x="8051799" y="1871133"/>
            <a:ext cx="3683001" cy="4504267"/>
          </a:xfrm>
          <a:prstGeom prst="rect">
            <a:avLst/>
          </a:prstGeom>
        </p:spPr>
      </p:pic>
    </p:spTree>
    <p:extLst>
      <p:ext uri="{BB962C8B-B14F-4D97-AF65-F5344CB8AC3E}">
        <p14:creationId xmlns:p14="http://schemas.microsoft.com/office/powerpoint/2010/main" val="57641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Creditor Priority</a:t>
            </a:r>
          </a:p>
          <a:p>
            <a:pPr marL="0" indent="0">
              <a:buNone/>
            </a:pPr>
            <a:r>
              <a:rPr lang="en-US" dirty="0"/>
              <a:t>*A few years pass and Peter commences a bad habit, gambling. He incurs substantial personal debt.*</a:t>
            </a:r>
          </a:p>
          <a:p>
            <a:pPr marL="0" indent="0">
              <a:buNone/>
            </a:pPr>
            <a:r>
              <a:rPr lang="en-US" dirty="0"/>
              <a:t>*The casino starts to take legal action against Peter, suing to recover whatever they can*</a:t>
            </a:r>
          </a:p>
          <a:p>
            <a:pPr marL="0" indent="0">
              <a:buNone/>
            </a:pPr>
            <a:r>
              <a:rPr lang="en-US" dirty="0"/>
              <a:t>*Amy hears of this and is alarmed. Peter is personally insolvent!*</a:t>
            </a:r>
          </a:p>
          <a:p>
            <a:r>
              <a:rPr lang="en-US" dirty="0"/>
              <a:t>She files suit against Peter’s Delights Pte Ltd and gets her money back, as the company still has substantial assets.</a:t>
            </a:r>
          </a:p>
          <a:p>
            <a:r>
              <a:rPr lang="en-US" dirty="0"/>
              <a:t>Amy is protected because of Creditor Priority!</a:t>
            </a:r>
          </a:p>
          <a:p>
            <a:pPr lvl="1"/>
            <a:r>
              <a:rPr lang="en-US" dirty="0"/>
              <a:t>Her claim against Peter’s Delights Pte Ltd is unaffected by Peter’s personal issues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2332524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5" cy="4140766"/>
          </a:xfrm>
        </p:spPr>
        <p:txBody>
          <a:bodyPr>
            <a:normAutofit/>
          </a:bodyPr>
          <a:lstStyle/>
          <a:p>
            <a:pPr marL="0" indent="0">
              <a:buNone/>
            </a:pPr>
            <a:r>
              <a:rPr lang="en-US" b="1" dirty="0"/>
              <a:t>Benefits of Creditor Priority</a:t>
            </a:r>
          </a:p>
          <a:p>
            <a:r>
              <a:rPr lang="en-US" dirty="0"/>
              <a:t>What does Creditor Priority do? What are its benefits?</a:t>
            </a:r>
          </a:p>
          <a:p>
            <a:pPr marL="342900" indent="-342900">
              <a:buFont typeface="+mj-lt"/>
              <a:buAutoNum type="arabicPeriod"/>
            </a:pPr>
            <a:r>
              <a:rPr lang="en-US" dirty="0"/>
              <a:t>It makes the company’s contractual commitments </a:t>
            </a:r>
            <a:r>
              <a:rPr lang="en-US" b="1" i="1" dirty="0"/>
              <a:t>more credible</a:t>
            </a:r>
          </a:p>
          <a:p>
            <a:pPr lvl="1"/>
            <a:r>
              <a:rPr lang="en-US" dirty="0"/>
              <a:t>As a default rule of law, the company’s assets are </a:t>
            </a:r>
            <a:r>
              <a:rPr lang="en-US" b="1" i="1" dirty="0"/>
              <a:t>automatically made available </a:t>
            </a:r>
            <a:r>
              <a:rPr lang="en-US" dirty="0"/>
              <a:t>for the enforcement of contractual liabilities entered into in the name of the firm (Kraakman et al. 2017)</a:t>
            </a:r>
          </a:p>
          <a:p>
            <a:pPr lvl="1"/>
            <a:r>
              <a:rPr lang="en-US" b="1" i="1" dirty="0"/>
              <a:t>Decreases the risks of the company’s creditors facing corporate insolvency.</a:t>
            </a:r>
            <a:r>
              <a:rPr lang="en-US" dirty="0"/>
              <a:t> If the firm goes insolvent, they may be able to foreclose on corporate assets prior to the shareholder’s creditors. </a:t>
            </a:r>
          </a:p>
          <a:p>
            <a:pPr lvl="1"/>
            <a:r>
              <a:rPr lang="en-US" dirty="0"/>
              <a:t>This </a:t>
            </a:r>
            <a:r>
              <a:rPr lang="en-US" b="1" i="1" dirty="0"/>
              <a:t>lowers the cost of providing capital via debt.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3902973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5" cy="4140766"/>
          </a:xfrm>
        </p:spPr>
        <p:txBody>
          <a:bodyPr>
            <a:normAutofit lnSpcReduction="10000"/>
          </a:bodyPr>
          <a:lstStyle/>
          <a:p>
            <a:pPr marL="0" indent="0">
              <a:buNone/>
            </a:pPr>
            <a:r>
              <a:rPr lang="en-US" b="1" dirty="0"/>
              <a:t>Benefits of Creditor Priority</a:t>
            </a:r>
          </a:p>
          <a:p>
            <a:r>
              <a:rPr lang="en-US" dirty="0"/>
              <a:t>What does Creditor Priority do? What are its benefits?</a:t>
            </a:r>
          </a:p>
          <a:p>
            <a:pPr marL="342900" indent="-342900">
              <a:buFont typeface="+mj-lt"/>
              <a:buAutoNum type="arabicPeriod" startAt="2"/>
            </a:pPr>
            <a:r>
              <a:rPr lang="en-US" dirty="0"/>
              <a:t>It </a:t>
            </a:r>
            <a:r>
              <a:rPr lang="en-US" b="1" i="1" dirty="0"/>
              <a:t>controls the extent of negative externalities that a shareholder and his/her personal creditors can impose </a:t>
            </a:r>
            <a:r>
              <a:rPr lang="en-US" dirty="0"/>
              <a:t>on the company’s creditors and (other) shareholders.</a:t>
            </a:r>
          </a:p>
          <a:p>
            <a:pPr lvl="1"/>
            <a:r>
              <a:rPr lang="en-US" dirty="0"/>
              <a:t>Creditor priority </a:t>
            </a:r>
            <a:r>
              <a:rPr lang="en-US" b="1" i="1" dirty="0"/>
              <a:t>focuses on preventing the shareholders’ creditors from displacing the company’s assets.</a:t>
            </a:r>
          </a:p>
          <a:p>
            <a:pPr lvl="1"/>
            <a:r>
              <a:rPr lang="en-US" dirty="0"/>
              <a:t>In the example above, Amy doesn’t have to worry about Peter’s financial position. </a:t>
            </a:r>
          </a:p>
          <a:p>
            <a:pPr lvl="1"/>
            <a:r>
              <a:rPr lang="en-US" dirty="0"/>
              <a:t>The extent of negative externalities that Peter and his personal creditors can impose on Amy is limited, because Peter and the Casino cannot contract around Amy’s </a:t>
            </a:r>
            <a:r>
              <a:rPr lang="en-US" i="1" dirty="0"/>
              <a:t>priority</a:t>
            </a:r>
            <a:r>
              <a:rPr lang="en-US" dirty="0"/>
              <a:t> on corporate assets. </a:t>
            </a:r>
            <a:endParaRPr lang="en-US" b="1" i="1" dirty="0"/>
          </a:p>
          <a:p>
            <a:pPr lvl="1"/>
            <a:r>
              <a:rPr lang="en-US" dirty="0"/>
              <a:t>Because the Company is a SLP, she only needs to decide whether to make the loan on the basis of Peter’s Delights Pte Ltd’s financial position. </a:t>
            </a:r>
          </a:p>
          <a:p>
            <a:pPr lvl="1"/>
            <a:r>
              <a:rPr lang="en-US" dirty="0"/>
              <a:t>Peter’s own financial position is largely </a:t>
            </a:r>
            <a:r>
              <a:rPr lang="en-US" i="1" dirty="0"/>
              <a:t>irrelevant</a:t>
            </a:r>
            <a:r>
              <a:rPr lang="en-US" dirty="0"/>
              <a:t>.</a:t>
            </a:r>
          </a:p>
          <a:p>
            <a:pPr lvl="1"/>
            <a:r>
              <a:rPr lang="en-US" dirty="0"/>
              <a:t>The Casino could acquire Peter’s </a:t>
            </a:r>
            <a:r>
              <a:rPr lang="en-US" i="1" dirty="0"/>
              <a:t>shares</a:t>
            </a:r>
            <a:r>
              <a:rPr lang="en-US" dirty="0"/>
              <a:t>, but Amy’s claim is unaffected because </a:t>
            </a:r>
            <a:r>
              <a:rPr lang="en-US" i="1" dirty="0"/>
              <a:t>debt holder claims are prioritized over equity holder claims</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2617582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6" cy="4239759"/>
          </a:xfrm>
        </p:spPr>
        <p:txBody>
          <a:bodyPr>
            <a:normAutofit/>
          </a:bodyPr>
          <a:lstStyle/>
          <a:p>
            <a:pPr marL="0" indent="0">
              <a:buNone/>
            </a:pPr>
            <a:r>
              <a:rPr lang="en-US" b="1" dirty="0"/>
              <a:t>Benefits of Creditor Priority</a:t>
            </a:r>
            <a:endParaRPr lang="en-US" dirty="0"/>
          </a:p>
          <a:p>
            <a:r>
              <a:rPr lang="en-US" dirty="0"/>
              <a:t>More intuition on (2): Here we see the utility of property rights. </a:t>
            </a:r>
          </a:p>
          <a:p>
            <a:r>
              <a:rPr lang="en-US" dirty="0"/>
              <a:t>Because property rights are enforceable “against the world”, they are very useful in controlling contracts with negative externalities (detrimental third-party effects). How so?</a:t>
            </a:r>
          </a:p>
          <a:p>
            <a:pPr lvl="1"/>
            <a:r>
              <a:rPr lang="en-US" dirty="0"/>
              <a:t>Suppose that A and B write a contract that is detrimental to C’s financial interests. If the law vests C with property rights, C can enforce these rights against </a:t>
            </a:r>
            <a:r>
              <a:rPr lang="en-US" i="1" dirty="0"/>
              <a:t>both</a:t>
            </a:r>
            <a:r>
              <a:rPr lang="en-US" dirty="0"/>
              <a:t> A and B (because these rights are enforceable “against the world”).</a:t>
            </a:r>
          </a:p>
          <a:p>
            <a:pPr lvl="1"/>
            <a:r>
              <a:rPr lang="en-US" dirty="0"/>
              <a:t>In a world without asset partitioning, the shareholder creditors (e.g. Casino) and the shareholders (Peter) can contract in a way that harms the company’s creditors’ (Amy) interests by reducing the amount of the company’s bonding assets. If company law vests the company creditors’ interests (Amy) with property rights, these creditors can enforce the property rights against the company and the shareholder’s creditors (Casino + Peter).</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1205722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6" cy="4239759"/>
          </a:xfrm>
        </p:spPr>
        <p:txBody>
          <a:bodyPr>
            <a:normAutofit/>
          </a:bodyPr>
          <a:lstStyle/>
          <a:p>
            <a:pPr marL="0" indent="0">
              <a:buNone/>
            </a:pPr>
            <a:r>
              <a:rPr lang="en-US" b="1" dirty="0"/>
              <a:t>Benefits of Creditor Priority</a:t>
            </a:r>
            <a:endParaRPr lang="en-US" dirty="0"/>
          </a:p>
          <a:p>
            <a:r>
              <a:rPr lang="en-US" dirty="0"/>
              <a:t>Here, the rule of creditor priority is a</a:t>
            </a:r>
            <a:r>
              <a:rPr lang="en-US" b="1" i="1" dirty="0"/>
              <a:t> property rule </a:t>
            </a:r>
            <a:r>
              <a:rPr lang="en-US" dirty="0"/>
              <a:t>that protects company assets from the shareholder’s creditors.</a:t>
            </a:r>
          </a:p>
          <a:p>
            <a:r>
              <a:rPr lang="en-US" dirty="0"/>
              <a:t>Gives effect to “entity shielding”, also known as “affirmative asset partitioning”.</a:t>
            </a:r>
          </a:p>
          <a:p>
            <a:r>
              <a:rPr lang="en-US" dirty="0"/>
              <a:t>Can the rule creditor priority be recreated by contract? No! “To establish the priority of business creditors by contract [creditor priority], a firm’s owners would have to contract with its business creditors to include subordination provisions, with respect to business assets, </a:t>
            </a:r>
            <a:r>
              <a:rPr lang="en-US" b="1" i="1" dirty="0"/>
              <a:t>in all contracts</a:t>
            </a:r>
            <a:r>
              <a:rPr lang="en-US" dirty="0"/>
              <a:t> between individual owners and individual creditors. Not only would such provisions </a:t>
            </a:r>
            <a:r>
              <a:rPr lang="en-US" b="1" i="1" dirty="0"/>
              <a:t>be cumbersome to draft and costly to monitor</a:t>
            </a:r>
            <a:r>
              <a:rPr lang="en-US" dirty="0"/>
              <a:t>, but they would be subject to a high degree of moral hazard – </a:t>
            </a:r>
            <a:r>
              <a:rPr lang="en-US" b="1" i="1" dirty="0"/>
              <a:t>an individual owner could breach her promise to subordinate the claims of her personal creditors on the firm’s assets with impunity, since this promise would be unenforceable against personal creditors who were not party to the bargain </a:t>
            </a:r>
            <a:r>
              <a:rPr lang="en-US" dirty="0"/>
              <a:t>[due to privity of contract]” – Kraakman et. al (2016)</a:t>
            </a:r>
            <a:r>
              <a:rPr lang="en-US" i="1" dirty="0"/>
              <a:t>, The Anatomy of Corporate Law: A Comparative and Functional Approach</a:t>
            </a:r>
            <a:r>
              <a:rPr lang="en-US" dirty="0"/>
              <a:t> on “entity shielding”. </a:t>
            </a:r>
          </a:p>
          <a:p>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104981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35</a:t>
            </a:fld>
            <a:endParaRPr lang="en-US" dirty="0"/>
          </a:p>
        </p:txBody>
      </p:sp>
      <p:sp>
        <p:nvSpPr>
          <p:cNvPr id="6" name="Rectangle 5">
            <a:extLst>
              <a:ext uri="{FF2B5EF4-FFF2-40B4-BE49-F238E27FC236}">
                <a16:creationId xmlns:a16="http://schemas.microsoft.com/office/drawing/2014/main" id="{09A353A1-F150-4CD9-9D3A-6CA824CE3245}"/>
              </a:ext>
            </a:extLst>
          </p:cNvPr>
          <p:cNvSpPr/>
          <p:nvPr/>
        </p:nvSpPr>
        <p:spPr>
          <a:xfrm>
            <a:off x="6555492" y="2362318"/>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a:t>
            </a:r>
            <a:endParaRPr lang="en-GB" b="1" dirty="0">
              <a:solidFill>
                <a:schemeClr val="accent1"/>
              </a:solidFill>
            </a:endParaRPr>
          </a:p>
        </p:txBody>
      </p:sp>
      <p:cxnSp>
        <p:nvCxnSpPr>
          <p:cNvPr id="8" name="Straight Arrow Connector 7">
            <a:extLst>
              <a:ext uri="{FF2B5EF4-FFF2-40B4-BE49-F238E27FC236}">
                <a16:creationId xmlns:a16="http://schemas.microsoft.com/office/drawing/2014/main" id="{A8041417-3509-4EA1-A53C-CB23B954301E}"/>
              </a:ext>
            </a:extLst>
          </p:cNvPr>
          <p:cNvCxnSpPr>
            <a:cxnSpLocks/>
            <a:stCxn id="6" idx="2"/>
          </p:cNvCxnSpPr>
          <p:nvPr/>
        </p:nvCxnSpPr>
        <p:spPr>
          <a:xfrm flipH="1">
            <a:off x="7478310" y="3376118"/>
            <a:ext cx="20320" cy="1931344"/>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CE4EEB0-F89A-420E-A5D1-EFF7C91465FD}"/>
              </a:ext>
            </a:extLst>
          </p:cNvPr>
          <p:cNvSpPr/>
          <p:nvPr/>
        </p:nvSpPr>
        <p:spPr>
          <a:xfrm>
            <a:off x="6910382" y="4332866"/>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Contract between</a:t>
            </a:r>
            <a:endParaRPr lang="en-GB" sz="1100" dirty="0"/>
          </a:p>
        </p:txBody>
      </p:sp>
      <p:sp>
        <p:nvSpPr>
          <p:cNvPr id="11" name="Rectangle 10">
            <a:extLst>
              <a:ext uri="{FF2B5EF4-FFF2-40B4-BE49-F238E27FC236}">
                <a16:creationId xmlns:a16="http://schemas.microsoft.com/office/drawing/2014/main" id="{9FAD52A0-54AA-4C06-953E-521DFEC8A588}"/>
              </a:ext>
            </a:extLst>
          </p:cNvPr>
          <p:cNvSpPr/>
          <p:nvPr/>
        </p:nvSpPr>
        <p:spPr>
          <a:xfrm>
            <a:off x="6555492" y="5307462"/>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Company’s</a:t>
            </a:r>
          </a:p>
          <a:p>
            <a:pPr algn="ctr"/>
            <a:r>
              <a:rPr lang="en-US" b="1" dirty="0">
                <a:solidFill>
                  <a:schemeClr val="accent1"/>
                </a:solidFill>
              </a:rPr>
              <a:t>Creditor</a:t>
            </a:r>
            <a:endParaRPr lang="en-GB" b="1" dirty="0">
              <a:solidFill>
                <a:schemeClr val="accent1"/>
              </a:solidFill>
            </a:endParaRPr>
          </a:p>
        </p:txBody>
      </p:sp>
      <p:sp>
        <p:nvSpPr>
          <p:cNvPr id="16" name="Rectangle 15">
            <a:extLst>
              <a:ext uri="{FF2B5EF4-FFF2-40B4-BE49-F238E27FC236}">
                <a16:creationId xmlns:a16="http://schemas.microsoft.com/office/drawing/2014/main" id="{2E80B7C9-2290-41C7-8594-BE7A5F6A47B9}"/>
              </a:ext>
            </a:extLst>
          </p:cNvPr>
          <p:cNvSpPr/>
          <p:nvPr/>
        </p:nvSpPr>
        <p:spPr>
          <a:xfrm>
            <a:off x="9278372" y="3759251"/>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Shareholder’s</a:t>
            </a:r>
          </a:p>
          <a:p>
            <a:pPr algn="ctr"/>
            <a:r>
              <a:rPr lang="en-US" b="1" dirty="0">
                <a:solidFill>
                  <a:schemeClr val="accent1"/>
                </a:solidFill>
              </a:rPr>
              <a:t>Creditor</a:t>
            </a:r>
            <a:endParaRPr lang="en-GB" b="1" dirty="0">
              <a:solidFill>
                <a:schemeClr val="accent1"/>
              </a:solidFill>
            </a:endParaRPr>
          </a:p>
        </p:txBody>
      </p:sp>
      <p:cxnSp>
        <p:nvCxnSpPr>
          <p:cNvPr id="18" name="Straight Arrow Connector 17">
            <a:extLst>
              <a:ext uri="{FF2B5EF4-FFF2-40B4-BE49-F238E27FC236}">
                <a16:creationId xmlns:a16="http://schemas.microsoft.com/office/drawing/2014/main" id="{4E922D74-843B-4D51-BC76-69E47A64C3F6}"/>
              </a:ext>
            </a:extLst>
          </p:cNvPr>
          <p:cNvCxnSpPr>
            <a:cxnSpLocks/>
          </p:cNvCxnSpPr>
          <p:nvPr/>
        </p:nvCxnSpPr>
        <p:spPr>
          <a:xfrm>
            <a:off x="8462088" y="3367194"/>
            <a:ext cx="816284" cy="392057"/>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Multiplication Sign 19">
            <a:extLst>
              <a:ext uri="{FF2B5EF4-FFF2-40B4-BE49-F238E27FC236}">
                <a16:creationId xmlns:a16="http://schemas.microsoft.com/office/drawing/2014/main" id="{26728261-B75B-43C0-965B-E60E4DE6CAF4}"/>
              </a:ext>
            </a:extLst>
          </p:cNvPr>
          <p:cNvSpPr/>
          <p:nvPr/>
        </p:nvSpPr>
        <p:spPr>
          <a:xfrm>
            <a:off x="8665776" y="3323512"/>
            <a:ext cx="479420" cy="479420"/>
          </a:xfrm>
          <a:prstGeom prst="mathMultiply">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1EBF4D40-CB4A-4304-B565-B1D6D0E8D497}"/>
              </a:ext>
            </a:extLst>
          </p:cNvPr>
          <p:cNvSpPr/>
          <p:nvPr/>
        </p:nvSpPr>
        <p:spPr>
          <a:xfrm>
            <a:off x="9573012" y="2907099"/>
            <a:ext cx="1188289" cy="7048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Not Bound due to </a:t>
            </a:r>
            <a:r>
              <a:rPr lang="en-US" sz="1100" b="1" dirty="0"/>
              <a:t>Privity</a:t>
            </a:r>
            <a:r>
              <a:rPr lang="en-US" sz="1100" dirty="0"/>
              <a:t> of Contract</a:t>
            </a:r>
            <a:endParaRPr lang="en-GB" sz="1100" dirty="0"/>
          </a:p>
        </p:txBody>
      </p:sp>
      <p:sp>
        <p:nvSpPr>
          <p:cNvPr id="13" name="Content Placeholder 2">
            <a:extLst>
              <a:ext uri="{FF2B5EF4-FFF2-40B4-BE49-F238E27FC236}">
                <a16:creationId xmlns:a16="http://schemas.microsoft.com/office/drawing/2014/main" id="{578B628B-76AE-43E7-A52A-A51184A4C2A9}"/>
              </a:ext>
            </a:extLst>
          </p:cNvPr>
          <p:cNvSpPr txBox="1">
            <a:spLocks/>
          </p:cNvSpPr>
          <p:nvPr/>
        </p:nvSpPr>
        <p:spPr>
          <a:xfrm>
            <a:off x="291467" y="2591978"/>
            <a:ext cx="3874053" cy="4045683"/>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endParaRPr lang="en-US" dirty="0"/>
          </a:p>
        </p:txBody>
      </p:sp>
      <p:sp>
        <p:nvSpPr>
          <p:cNvPr id="17" name="Content Placeholder 2">
            <a:extLst>
              <a:ext uri="{FF2B5EF4-FFF2-40B4-BE49-F238E27FC236}">
                <a16:creationId xmlns:a16="http://schemas.microsoft.com/office/drawing/2014/main" id="{325BF66C-A4F3-4522-9671-2B985DB43761}"/>
              </a:ext>
            </a:extLst>
          </p:cNvPr>
          <p:cNvSpPr txBox="1">
            <a:spLocks/>
          </p:cNvSpPr>
          <p:nvPr/>
        </p:nvSpPr>
        <p:spPr>
          <a:xfrm>
            <a:off x="544235" y="2169797"/>
            <a:ext cx="5727293" cy="4045683"/>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b="1" dirty="0"/>
              <a:t>Benefits of Creditor Priority</a:t>
            </a:r>
          </a:p>
          <a:p>
            <a:r>
              <a:rPr lang="en-US" dirty="0"/>
              <a:t>Without asset partitioning, a shareholder could in principle agree (vis-a-vis the company’s creditor) to </a:t>
            </a:r>
            <a:r>
              <a:rPr lang="en-US" b="1" i="1" dirty="0"/>
              <a:t>subordinate all personal debt </a:t>
            </a:r>
            <a:r>
              <a:rPr lang="en-US" dirty="0"/>
              <a:t>to the company creditor’s claims.</a:t>
            </a:r>
          </a:p>
          <a:p>
            <a:r>
              <a:rPr lang="en-US" dirty="0"/>
              <a:t>This would not bind a 3P personal creditor due to rules concerning the </a:t>
            </a:r>
            <a:r>
              <a:rPr lang="en-US" b="1" i="1" dirty="0"/>
              <a:t>privity of contract</a:t>
            </a:r>
            <a:r>
              <a:rPr lang="en-US" dirty="0"/>
              <a:t>.  </a:t>
            </a:r>
          </a:p>
          <a:p>
            <a:r>
              <a:rPr lang="en-US" dirty="0"/>
              <a:t>Only a property rule like that of creditor priority can perform this function.</a:t>
            </a:r>
          </a:p>
        </p:txBody>
      </p:sp>
    </p:spTree>
    <p:extLst>
      <p:ext uri="{BB962C8B-B14F-4D97-AF65-F5344CB8AC3E}">
        <p14:creationId xmlns:p14="http://schemas.microsoft.com/office/powerpoint/2010/main" val="2312193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Costs of Creditor Priority</a:t>
            </a:r>
          </a:p>
          <a:p>
            <a:pPr lvl="2"/>
            <a:r>
              <a:rPr lang="en-US" sz="2000" dirty="0"/>
              <a:t>Increases cost of capital for Peter’s personal loans by reducing overall amount of assets available for bonding.</a:t>
            </a:r>
          </a:p>
          <a:p>
            <a:pPr lvl="2"/>
            <a:r>
              <a:rPr lang="en-US" sz="2000" dirty="0"/>
              <a:t>If shareholders only have limited wealth, the creation of an artificial entity with legal personhood will not solve collateral problems.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25063961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Liquidation Protection</a:t>
            </a:r>
          </a:p>
          <a:p>
            <a:r>
              <a:rPr lang="en-US" dirty="0"/>
              <a:t>Mary’s Bakery business is doing well, and Peter is playing a major contribution to that end. </a:t>
            </a:r>
          </a:p>
          <a:p>
            <a:r>
              <a:rPr lang="en-US" dirty="0"/>
              <a:t>After a while, she (as a 100% equity holder) decides to make Peter a co-owner</a:t>
            </a:r>
          </a:p>
          <a:p>
            <a:r>
              <a:rPr lang="en-US" dirty="0"/>
              <a:t>Mary: Peter, would you like to be co-owner? I’ll sell you 40% of my company for $X. But this company is almost a “child” of sorts, I am in it for the long-haul.</a:t>
            </a:r>
          </a:p>
          <a:p>
            <a:r>
              <a:rPr lang="en-US" dirty="0"/>
              <a:t>Peter: Sure, that would be great!</a:t>
            </a:r>
          </a:p>
          <a:p>
            <a:pPr marL="0" indent="0">
              <a:buNone/>
            </a:pPr>
            <a:r>
              <a:rPr lang="en-US" dirty="0"/>
              <a:t>*Peter and Mary are now “co-owners”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675813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5" cy="3827197"/>
          </a:xfrm>
        </p:spPr>
        <p:txBody>
          <a:bodyPr>
            <a:normAutofit lnSpcReduction="10000"/>
          </a:bodyPr>
          <a:lstStyle/>
          <a:p>
            <a:pPr marL="0" indent="0">
              <a:buNone/>
            </a:pPr>
            <a:r>
              <a:rPr lang="en-US" b="1" dirty="0"/>
              <a:t>Liquidation Protection</a:t>
            </a:r>
          </a:p>
          <a:p>
            <a:pPr marL="0" indent="0">
              <a:buNone/>
            </a:pPr>
            <a:r>
              <a:rPr lang="en-US" dirty="0"/>
              <a:t>*A few years pass and Peter commences a bad habit, gambling. He incurs substantial personal debt.*</a:t>
            </a:r>
          </a:p>
          <a:p>
            <a:r>
              <a:rPr lang="en-US" dirty="0"/>
              <a:t>Peter: Mary, I’m having personal difficulties right now. Would you be so kind as to return me my capital investment of $X?</a:t>
            </a:r>
          </a:p>
          <a:p>
            <a:r>
              <a:rPr lang="en-US" dirty="0"/>
              <a:t>Mary: I don’t have the cash to do so right now, and in any case you said that you would be in this business for the long run!</a:t>
            </a:r>
          </a:p>
          <a:p>
            <a:pPr marL="0" indent="0">
              <a:buNone/>
            </a:pPr>
            <a:r>
              <a:rPr lang="en-US" dirty="0"/>
              <a:t>*</a:t>
            </a:r>
            <a:r>
              <a:rPr lang="en-US" i="1" dirty="0"/>
              <a:t>Because of Liquidation Protection, Peter cannot withdraw his capital from the Company</a:t>
            </a:r>
            <a:r>
              <a:rPr lang="en-US" dirty="0"/>
              <a:t>*</a:t>
            </a:r>
          </a:p>
          <a:p>
            <a:pPr marL="0" indent="0">
              <a:buNone/>
            </a:pPr>
            <a:r>
              <a:rPr lang="en-US" dirty="0"/>
              <a:t>*After a few more months of struggling, the casino starts to take legal action against Peter, suing to recover whatever they can*</a:t>
            </a:r>
          </a:p>
          <a:p>
            <a:pPr marL="0" indent="0">
              <a:buNone/>
            </a:pPr>
            <a:r>
              <a:rPr lang="en-US" dirty="0"/>
              <a:t>*</a:t>
            </a:r>
            <a:r>
              <a:rPr lang="en-US" i="1" dirty="0"/>
              <a:t>The casino tries to foreclose on Peter’s shares in the company, but cannot do so because of Liquidation Protection</a:t>
            </a:r>
            <a:r>
              <a:rPr lang="en-US" dirty="0"/>
              <a:t>*</a:t>
            </a:r>
          </a:p>
          <a:p>
            <a:r>
              <a:rPr lang="en-US" dirty="0"/>
              <a:t>Mary’s Bakery business continues to flourish...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35787560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Benefits of Liquidation Protection</a:t>
            </a:r>
          </a:p>
          <a:p>
            <a:r>
              <a:rPr lang="en-US" dirty="0"/>
              <a:t>What does Liquidation Protection do? What are its benefits?</a:t>
            </a:r>
          </a:p>
          <a:p>
            <a:pPr marL="666900" lvl="1" indent="-342900">
              <a:buFont typeface="+mj-lt"/>
              <a:buAutoNum type="arabicPeriod"/>
            </a:pPr>
            <a:r>
              <a:rPr lang="en-US" sz="1800" dirty="0"/>
              <a:t>It protects the going concern value of the firm against destruction by individual shareholders or their creditors</a:t>
            </a:r>
          </a:p>
          <a:p>
            <a:pPr lvl="2"/>
            <a:r>
              <a:rPr lang="en-US" sz="1600" dirty="0"/>
              <a:t>Most firms/businesses are worth more when they are operating, rather than when they are liquidated. </a:t>
            </a:r>
          </a:p>
          <a:p>
            <a:pPr lvl="2"/>
            <a:r>
              <a:rPr lang="en-US" sz="1600" dirty="0"/>
              <a:t>This enables </a:t>
            </a:r>
            <a:r>
              <a:rPr lang="en-US" sz="1600" b="1" i="1" dirty="0"/>
              <a:t>long-term investment</a:t>
            </a:r>
            <a:r>
              <a:rPr lang="en-US" sz="1600" dirty="0"/>
              <a:t>, because investors cannot withdraw their money at will.</a:t>
            </a:r>
          </a:p>
          <a:p>
            <a:pPr lvl="2"/>
            <a:r>
              <a:rPr lang="en-US" sz="1600" dirty="0"/>
              <a:t>Hence, liquidation protection is also known as “capital lock-in”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3620973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pPr>
              <a:lnSpc>
                <a:spcPct val="90000"/>
              </a:lnSpc>
            </a:pPr>
            <a:r>
              <a:rPr lang="en-US" dirty="0"/>
              <a:t>A merely contractual perspective on business organizations explains much of what corporate law is, but fails to explain how corporate law </a:t>
            </a:r>
            <a:r>
              <a:rPr lang="en-US" b="1" i="1" dirty="0"/>
              <a:t>regulates claims on firm assets</a:t>
            </a:r>
            <a:r>
              <a:rPr lang="en-US" dirty="0"/>
              <a:t>.</a:t>
            </a:r>
          </a:p>
          <a:p>
            <a:pPr lvl="1">
              <a:lnSpc>
                <a:spcPct val="90000"/>
              </a:lnSpc>
            </a:pPr>
            <a:r>
              <a:rPr lang="en-US" sz="1800" dirty="0"/>
              <a:t>To see why this is crucial, consider the following notes by Dari-</a:t>
            </a:r>
            <a:r>
              <a:rPr lang="en-US" sz="1800" dirty="0" err="1"/>
              <a:t>Mattiacci</a:t>
            </a:r>
            <a:r>
              <a:rPr lang="en-US" sz="1800" dirty="0"/>
              <a:t> (2017): “Without organizational law, firm assets would be owned (possibly, jointly) by the firm owners, they would be </a:t>
            </a:r>
            <a:r>
              <a:rPr lang="en-US" sz="1800" dirty="0" err="1"/>
              <a:t>seizable</a:t>
            </a:r>
            <a:r>
              <a:rPr lang="en-US" sz="1800" dirty="0"/>
              <a:t> by their personal creditors and give raise to liabilities that would be guaranteed by the owners’ personal assets. Moreover, the owners, rather than the firm, would acquire property, enter into contracts and stand in court to bring or defend against lawsuits…”</a:t>
            </a:r>
          </a:p>
          <a:p>
            <a:pPr lvl="1">
              <a:lnSpc>
                <a:spcPct val="90000"/>
              </a:lnSpc>
            </a:pPr>
            <a:r>
              <a:rPr lang="en-US" sz="1800" dirty="0"/>
              <a:t>“…</a:t>
            </a:r>
            <a:r>
              <a:rPr lang="en-US" sz="1800" b="1" i="1" dirty="0"/>
              <a:t>Organizing businesses of the scale we know today would be impossible</a:t>
            </a:r>
            <a:r>
              <a:rPr lang="en-US" sz="1800" dirty="0"/>
              <a:t>, but this </a:t>
            </a:r>
            <a:r>
              <a:rPr lang="en-US" sz="1800" i="1" dirty="0"/>
              <a:t>was</a:t>
            </a:r>
            <a:r>
              <a:rPr lang="en-US" sz="1800" dirty="0"/>
              <a:t> the western world before the invention of organizational law. It took centuries to develop the set of rules that allow us to say that firms have their own assets, clearly separated from the personal assets of the owners, and can enter into contracts, own property and stand in court in their own name through (human) agents. Those rules do not establish default contractual rights; they create mandatory proprietary rights”</a:t>
            </a:r>
          </a:p>
          <a:p>
            <a:pPr>
              <a:lnSpc>
                <a:spcPct val="90000"/>
              </a:lnSpc>
            </a:pPr>
            <a:r>
              <a:rPr lang="en-US" dirty="0"/>
              <a:t>Q: Intuitively, why would it be difficult for businesses to gain economies of scale without organizational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2445043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450005"/>
            <a:ext cx="11029615" cy="3678303"/>
          </a:xfrm>
        </p:spPr>
        <p:txBody>
          <a:bodyPr>
            <a:noAutofit/>
          </a:bodyPr>
          <a:lstStyle/>
          <a:p>
            <a:pPr marL="0" indent="0">
              <a:buNone/>
            </a:pPr>
            <a:r>
              <a:rPr lang="en-US" sz="1600" b="1" dirty="0"/>
              <a:t>Benefits of Liquidation Protection</a:t>
            </a:r>
          </a:p>
          <a:p>
            <a:r>
              <a:rPr lang="en-US" sz="1600" dirty="0"/>
              <a:t>What does Liquidation Protection do? What are its benefits?</a:t>
            </a:r>
          </a:p>
          <a:p>
            <a:pPr marL="666900" lvl="1" indent="-342900">
              <a:buFont typeface="+mj-lt"/>
              <a:buAutoNum type="arabicPeriod" startAt="2"/>
            </a:pPr>
            <a:r>
              <a:rPr lang="en-US" dirty="0"/>
              <a:t>It </a:t>
            </a:r>
            <a:r>
              <a:rPr lang="en-US" b="1" i="1" dirty="0"/>
              <a:t>controls the extent of negative externalities that a shareholder and his/her creditors can impose </a:t>
            </a:r>
            <a:r>
              <a:rPr lang="en-US" dirty="0"/>
              <a:t>on the company’s shareholders and creditors.</a:t>
            </a:r>
          </a:p>
          <a:p>
            <a:pPr marL="936900" lvl="2" indent="-342900"/>
            <a:r>
              <a:rPr lang="en-US" dirty="0"/>
              <a:t>Liquidation Protection </a:t>
            </a:r>
            <a:r>
              <a:rPr lang="en-US" b="1" i="1" dirty="0"/>
              <a:t>focuses on preventing shareholders from displacing the company’s assets </a:t>
            </a:r>
            <a:r>
              <a:rPr lang="en-US" dirty="0"/>
              <a:t>(except for a winding up of the company).</a:t>
            </a:r>
          </a:p>
          <a:p>
            <a:pPr lvl="2"/>
            <a:r>
              <a:rPr lang="en-US" dirty="0"/>
              <a:t>Again, Mary doesn’t have to worry about Peter’s financial position. </a:t>
            </a:r>
          </a:p>
          <a:p>
            <a:pPr lvl="2"/>
            <a:r>
              <a:rPr lang="en-US" dirty="0"/>
              <a:t>The extent of negative externalities that Peter can impose on Mary and other shareholders is limited, because he cannot withdraw his capital (except where provided by corporate law)</a:t>
            </a:r>
          </a:p>
          <a:p>
            <a:pPr lvl="2"/>
            <a:r>
              <a:rPr lang="en-US" b="1" i="1" dirty="0"/>
              <a:t>Controls the extent of negative externalities that Peter and his creditors can impose on Mary and other shareholders</a:t>
            </a:r>
            <a:endParaRPr lang="en-US" dirty="0"/>
          </a:p>
          <a:p>
            <a:pPr lvl="2"/>
            <a:r>
              <a:rPr lang="en-US" dirty="0"/>
              <a:t>Unlike many partnerships, Mary can keep her company running even if Peter is insolvent.</a:t>
            </a:r>
          </a:p>
          <a:p>
            <a:pPr lvl="3"/>
            <a:r>
              <a:rPr lang="en-US" sz="1400" dirty="0"/>
              <a:t>Even if Peter’s estate or Official Assignee takes over his shares, the company is largely unaffected. </a:t>
            </a:r>
          </a:p>
          <a:p>
            <a:pPr lvl="2"/>
            <a:r>
              <a:rPr lang="en-US" dirty="0"/>
              <a:t>Peter’s own financial position is also largely </a:t>
            </a:r>
            <a:r>
              <a:rPr lang="en-US" i="1" dirty="0"/>
              <a:t>irrelevant</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972919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Costs of Liquidation Protection</a:t>
            </a:r>
          </a:p>
          <a:p>
            <a:pPr marL="1087200" lvl="2" indent="-457200">
              <a:buFont typeface="+mj-lt"/>
              <a:buAutoNum type="arabicPeriod"/>
            </a:pPr>
            <a:r>
              <a:rPr lang="en-US" sz="2000" dirty="0"/>
              <a:t>In some cases, minority shareholders have no exit rights available to them, making them </a:t>
            </a:r>
            <a:r>
              <a:rPr lang="en-US" sz="2000" b="1" i="1" dirty="0"/>
              <a:t>vulnerable to majority-shareholder opportunism</a:t>
            </a:r>
          </a:p>
          <a:p>
            <a:pPr marL="1087200" lvl="2" indent="-457200">
              <a:buFont typeface="+mj-lt"/>
              <a:buAutoNum type="arabicPeriod"/>
            </a:pPr>
            <a:r>
              <a:rPr lang="en-US" sz="2000" dirty="0"/>
              <a:t>Increases cost of capital for Peter’s personal loans by reducing amount of assets available for bonding.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18171711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entity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5" cy="4245941"/>
          </a:xfrm>
        </p:spPr>
        <p:txBody>
          <a:bodyPr>
            <a:normAutofit/>
          </a:bodyPr>
          <a:lstStyle/>
          <a:p>
            <a:pPr marL="0" indent="0">
              <a:buNone/>
            </a:pPr>
            <a:r>
              <a:rPr lang="en-US" sz="2000" b="1" dirty="0"/>
              <a:t>“Strong” vs “Weak” form Entity Shielding</a:t>
            </a:r>
          </a:p>
          <a:p>
            <a:pPr marL="342900" indent="-342900">
              <a:buFont typeface="+mj-lt"/>
              <a:buAutoNum type="arabicPeriod"/>
            </a:pPr>
            <a:r>
              <a:rPr lang="en-US" sz="2000" b="1" i="1" dirty="0"/>
              <a:t>“Strong” </a:t>
            </a:r>
            <a:r>
              <a:rPr lang="en-US" sz="2000" dirty="0"/>
              <a:t>form Entity Shielding: Creditor Priority + Liquidation Protection</a:t>
            </a:r>
          </a:p>
          <a:p>
            <a:pPr marL="342900" indent="-342900">
              <a:buFont typeface="+mj-lt"/>
              <a:buAutoNum type="arabicPeriod"/>
            </a:pPr>
            <a:r>
              <a:rPr lang="en-US" sz="2000" b="1" i="1" dirty="0"/>
              <a:t>“Weak” </a:t>
            </a:r>
            <a:r>
              <a:rPr lang="en-US" sz="2000" dirty="0"/>
              <a:t>form Entity Shielding: Creditor Priority only</a:t>
            </a:r>
          </a:p>
          <a:p>
            <a:r>
              <a:rPr lang="en-US" sz="2000" dirty="0"/>
              <a:t>“Strong” form entity shielding is a key distinguishing characteristic of Companies when compared to their organizational counterparts like Partnerships</a:t>
            </a:r>
          </a:p>
          <a:p>
            <a:pPr lvl="1"/>
            <a:r>
              <a:rPr lang="en-US" sz="1800" dirty="0"/>
              <a:t>In many partnerships (such as the General Partnership), death or bankruptcy of one partner can force the partnership to be dissolved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3121866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Owner Shielding</a:t>
            </a:r>
          </a:p>
          <a:p>
            <a:r>
              <a:rPr lang="en-US" dirty="0"/>
              <a:t>Objective: </a:t>
            </a:r>
            <a:r>
              <a:rPr lang="en-US" i="1" dirty="0"/>
              <a:t>shield</a:t>
            </a:r>
            <a:r>
              <a:rPr lang="en-US" dirty="0"/>
              <a:t> the assets of the shareholder from the creditors of the company.</a:t>
            </a:r>
          </a:p>
          <a:p>
            <a:r>
              <a:rPr lang="en-US" b="1" i="1" dirty="0"/>
              <a:t>Limited Liability</a:t>
            </a:r>
            <a:r>
              <a:rPr lang="en-US" dirty="0"/>
              <a:t>: The company’s creditors are </a:t>
            </a:r>
            <a:r>
              <a:rPr lang="en-US" b="1" i="1" dirty="0"/>
              <a:t>limited to making claims against assets that are held in the company’s name</a:t>
            </a:r>
            <a:r>
              <a:rPr lang="en-US" dirty="0"/>
              <a:t> itself, and have </a:t>
            </a:r>
            <a:r>
              <a:rPr lang="en-US" b="1" i="1" dirty="0"/>
              <a:t>no claim against assets</a:t>
            </a:r>
            <a:r>
              <a:rPr lang="en-US" dirty="0"/>
              <a:t> that the company’s shareholders hold in their own names</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22842593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Limited Liability</a:t>
            </a:r>
          </a:p>
          <a:p>
            <a:r>
              <a:rPr lang="en-US" dirty="0"/>
              <a:t>Mary (60% equity stake) and Peter (40% equity stake) are co-owners of </a:t>
            </a:r>
            <a:r>
              <a:rPr lang="en-US" i="1" dirty="0"/>
              <a:t>Mary’s Delights Pte Ltd</a:t>
            </a:r>
          </a:p>
          <a:p>
            <a:pPr lvl="1"/>
            <a:r>
              <a:rPr lang="en-US" sz="1800" dirty="0"/>
              <a:t>When founding the company, Mary put in $240 of her own money and Peter $160. </a:t>
            </a:r>
          </a:p>
          <a:p>
            <a:pPr lvl="1"/>
            <a:r>
              <a:rPr lang="en-US" sz="1800" dirty="0"/>
              <a:t>The business is doing well, and Mary and Peter take a corporate loan from a bank to open another Bakery.</a:t>
            </a:r>
          </a:p>
          <a:p>
            <a:r>
              <a:rPr lang="en-US" dirty="0"/>
              <a:t>COVID-19 hits and “Circuit Breaker” measures have a tremendous (negative) impact on their business. Sales are almost non-existent.</a:t>
            </a:r>
          </a:p>
          <a:p>
            <a:r>
              <a:rPr lang="en-US" dirty="0"/>
              <a:t>Mary’s Delights Pte Ltd cannot pay its debts, and the bank sues the company, trying to recover whatever it can.</a:t>
            </a:r>
          </a:p>
          <a:p>
            <a:r>
              <a:rPr lang="en-US" dirty="0"/>
              <a:t>Can Mary lose more than $240 (her initial investment)? Can Peter lose more than $160?</a:t>
            </a:r>
          </a:p>
          <a:p>
            <a:pPr lvl="1"/>
            <a:r>
              <a:rPr lang="en-US" sz="1800" dirty="0"/>
              <a:t>No. Limited liability places a </a:t>
            </a:r>
            <a:r>
              <a:rPr lang="en-US" sz="1800" i="1" dirty="0"/>
              <a:t>limit</a:t>
            </a:r>
            <a:r>
              <a:rPr lang="en-US" sz="1800" dirty="0"/>
              <a:t> on their losses to whatever their capital investment once was.</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1718289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Benefits of Limited Liability</a:t>
            </a:r>
          </a:p>
          <a:p>
            <a:r>
              <a:rPr lang="en-US" dirty="0"/>
              <a:t>What are the benefits of Limited Liability?</a:t>
            </a:r>
          </a:p>
          <a:p>
            <a:pPr marL="342900" indent="-342900">
              <a:buFont typeface="+mj-lt"/>
              <a:buAutoNum type="arabicPeriod"/>
            </a:pPr>
            <a:r>
              <a:rPr lang="en-US" dirty="0"/>
              <a:t>Facilitates Diversification</a:t>
            </a:r>
          </a:p>
          <a:p>
            <a:pPr marL="342900" indent="-342900">
              <a:buFont typeface="+mj-lt"/>
              <a:buAutoNum type="arabicPeriod"/>
            </a:pPr>
            <a:r>
              <a:rPr lang="en-US" dirty="0"/>
              <a:t>Reduces the Costs of Monitoring Other Shareholders</a:t>
            </a:r>
          </a:p>
          <a:p>
            <a:pPr marL="342900" indent="-342900">
              <a:buFont typeface="+mj-lt"/>
              <a:buAutoNum type="arabicPeriod"/>
            </a:pPr>
            <a:r>
              <a:rPr lang="en-US" dirty="0"/>
              <a:t>Promotes Free Transferability of Shares and so Constrains Agency costs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34737340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sz="2000" b="1" dirty="0"/>
              <a:t>Facilitates Diversification</a:t>
            </a:r>
          </a:p>
          <a:p>
            <a:pPr lvl="1"/>
            <a:r>
              <a:rPr lang="en-US" sz="2000" dirty="0"/>
              <a:t>What is diversification?</a:t>
            </a:r>
          </a:p>
          <a:p>
            <a:pPr lvl="2"/>
            <a:r>
              <a:rPr lang="en-US" sz="1800" dirty="0"/>
              <a:t>Formal definition:  “Diversification is a </a:t>
            </a:r>
            <a:r>
              <a:rPr lang="en-US" sz="1800" b="1" i="1" dirty="0"/>
              <a:t>risk management strategy </a:t>
            </a:r>
            <a:r>
              <a:rPr lang="en-US" sz="1800" dirty="0"/>
              <a:t>that mixes a </a:t>
            </a:r>
            <a:r>
              <a:rPr lang="en-US" sz="1800" b="1" i="1" dirty="0"/>
              <a:t>wide variety of investments </a:t>
            </a:r>
            <a:r>
              <a:rPr lang="en-US" sz="1800" dirty="0"/>
              <a:t>within a portfolio. A diversified portfolio contains a mix of distinct asset types and investment vehicles in an attempt at </a:t>
            </a:r>
            <a:r>
              <a:rPr lang="en-US" sz="1800" b="1" i="1" dirty="0"/>
              <a:t>limiting exposure to any single asset or risk</a:t>
            </a:r>
            <a:r>
              <a:rPr lang="en-US" sz="1800" dirty="0"/>
              <a:t>. The rationale behind this technique is that a portfolio constructed of different kinds of assets will, on average, yield higher long-term returns and lower the risk of any individual holding or security.”</a:t>
            </a:r>
          </a:p>
          <a:p>
            <a:pPr lvl="2"/>
            <a:r>
              <a:rPr lang="en-US" sz="1800" dirty="0"/>
              <a:t>Rough intuition – “Even if one firm in my portfolio does badly, another will do well” </a:t>
            </a:r>
          </a:p>
          <a:p>
            <a:pPr lvl="2"/>
            <a:r>
              <a:rPr lang="en-US" sz="1800" dirty="0"/>
              <a:t>Mathematical intuition – “Returns on any one stock may be negatively correlated with another”</a:t>
            </a:r>
          </a:p>
          <a:p>
            <a:pPr lvl="3"/>
            <a:r>
              <a:rPr lang="en-US" sz="1600" dirty="0"/>
              <a:t>Example: Airline stock and Crude Oil Producer stock</a:t>
            </a:r>
          </a:p>
          <a:p>
            <a:pPr marL="342900" indent="-342900">
              <a:buFont typeface="+mj-lt"/>
              <a:buAutoNum type="arabicPeriod"/>
            </a:pP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34599587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fontScale="92500" lnSpcReduction="20000"/>
          </a:bodyPr>
          <a:lstStyle/>
          <a:p>
            <a:pPr marL="0" indent="0">
              <a:buNone/>
            </a:pPr>
            <a:r>
              <a:rPr lang="en-US" sz="2000" b="1" dirty="0"/>
              <a:t>Facilitates Diversification</a:t>
            </a:r>
          </a:p>
          <a:p>
            <a:pPr lvl="1"/>
            <a:r>
              <a:rPr lang="en-US" sz="2000" dirty="0"/>
              <a:t>Should I invest all my savings in one company?</a:t>
            </a:r>
          </a:p>
          <a:p>
            <a:pPr lvl="2"/>
            <a:r>
              <a:rPr lang="en-US" sz="1800" dirty="0"/>
              <a:t>Business is an inherently risky venture </a:t>
            </a:r>
          </a:p>
          <a:p>
            <a:pPr lvl="2"/>
            <a:r>
              <a:rPr lang="en-US" sz="1800" dirty="0"/>
              <a:t>What if I put all my wealth in SIA?</a:t>
            </a:r>
          </a:p>
          <a:p>
            <a:pPr lvl="3"/>
            <a:r>
              <a:rPr lang="en-US" sz="1600" dirty="0"/>
              <a:t>If things go badly, large portion of my savings would be wiped out</a:t>
            </a:r>
          </a:p>
          <a:p>
            <a:pPr lvl="2"/>
            <a:r>
              <a:rPr lang="en-US" sz="1800" dirty="0"/>
              <a:t>Key here: Invest in something else that does well when SIA does poorly</a:t>
            </a:r>
          </a:p>
          <a:p>
            <a:pPr lvl="3"/>
            <a:r>
              <a:rPr lang="en-US" sz="1600" dirty="0"/>
              <a:t>Crude Oil Stock? If crude oil prices are high, SIA likely to suffer… </a:t>
            </a:r>
          </a:p>
          <a:p>
            <a:pPr lvl="3"/>
            <a:r>
              <a:rPr lang="en-US" sz="1600" dirty="0"/>
              <a:t>Strategy of 50% investment in SIA and 50% investment in ExxonMobil would lower risk as compared to 100% investment in SIA</a:t>
            </a:r>
          </a:p>
          <a:p>
            <a:pPr lvl="1"/>
            <a:r>
              <a:rPr lang="en-US" sz="2000" dirty="0"/>
              <a:t>How do I still accrue gains over the long run?</a:t>
            </a:r>
          </a:p>
          <a:p>
            <a:pPr lvl="2"/>
            <a:r>
              <a:rPr lang="en-US" sz="1800" dirty="0"/>
              <a:t>If the economy is doing well, </a:t>
            </a:r>
            <a:r>
              <a:rPr lang="en-US" sz="1800" i="1" dirty="0"/>
              <a:t>all</a:t>
            </a:r>
            <a:r>
              <a:rPr lang="en-US" sz="1800" dirty="0"/>
              <a:t> stock prices are likely to increase</a:t>
            </a:r>
          </a:p>
          <a:p>
            <a:pPr marL="342900" indent="-342900">
              <a:buFont typeface="+mj-lt"/>
              <a:buAutoNum type="arabicPeriod"/>
            </a:pP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pic>
        <p:nvPicPr>
          <p:cNvPr id="6" name="Picture 5" descr="A close up of a sign&#10;&#10;Description automatically generated">
            <a:extLst>
              <a:ext uri="{FF2B5EF4-FFF2-40B4-BE49-F238E27FC236}">
                <a16:creationId xmlns:a16="http://schemas.microsoft.com/office/drawing/2014/main" id="{4AD8A770-11BB-4867-A8DF-07B5E09F3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9027" y="2037438"/>
            <a:ext cx="2181225" cy="2095500"/>
          </a:xfrm>
          <a:prstGeom prst="rect">
            <a:avLst/>
          </a:prstGeom>
        </p:spPr>
      </p:pic>
    </p:spTree>
    <p:extLst>
      <p:ext uri="{BB962C8B-B14F-4D97-AF65-F5344CB8AC3E}">
        <p14:creationId xmlns:p14="http://schemas.microsoft.com/office/powerpoint/2010/main" val="26279560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pic>
        <p:nvPicPr>
          <p:cNvPr id="6" name="Picture 5" descr="A screenshot of a computer&#10;&#10;Description automatically generated">
            <a:extLst>
              <a:ext uri="{FF2B5EF4-FFF2-40B4-BE49-F238E27FC236}">
                <a16:creationId xmlns:a16="http://schemas.microsoft.com/office/drawing/2014/main" id="{1AF181F7-F65F-4804-83DF-40172699B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2392" y="1908313"/>
            <a:ext cx="3687216" cy="4949687"/>
          </a:xfrm>
          <a:prstGeom prst="rect">
            <a:avLst/>
          </a:prstGeom>
        </p:spPr>
      </p:pic>
    </p:spTree>
    <p:extLst>
      <p:ext uri="{BB962C8B-B14F-4D97-AF65-F5344CB8AC3E}">
        <p14:creationId xmlns:p14="http://schemas.microsoft.com/office/powerpoint/2010/main" val="3225063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sz="2000" b="1" dirty="0"/>
              <a:t>Facilitates Diversification</a:t>
            </a:r>
          </a:p>
          <a:p>
            <a:pPr lvl="1"/>
            <a:r>
              <a:rPr lang="en-US" sz="2000" dirty="0"/>
              <a:t>How does limited liability facilitate diversification?</a:t>
            </a:r>
          </a:p>
          <a:p>
            <a:pPr lvl="2"/>
            <a:r>
              <a:rPr lang="en-US" sz="1800" dirty="0"/>
              <a:t>With unlimited liability, </a:t>
            </a:r>
            <a:r>
              <a:rPr lang="en-US" sz="1800" b="1" i="1" dirty="0"/>
              <a:t>the downside risk borne by the shareholders depends on the way the business is carried out</a:t>
            </a:r>
          </a:p>
          <a:p>
            <a:pPr lvl="2"/>
            <a:r>
              <a:rPr lang="en-US" sz="1800" dirty="0"/>
              <a:t>They would want to be </a:t>
            </a:r>
            <a:r>
              <a:rPr lang="en-US" sz="1800" b="1" i="1" dirty="0"/>
              <a:t>actively involved </a:t>
            </a:r>
            <a:r>
              <a:rPr lang="en-US" sz="1800" dirty="0"/>
              <a:t>in the running of the business so as to keep this risk under control</a:t>
            </a:r>
          </a:p>
          <a:p>
            <a:pPr lvl="2"/>
            <a:r>
              <a:rPr lang="en-US" sz="1800" dirty="0"/>
              <a:t>LL imposes a </a:t>
            </a:r>
            <a:r>
              <a:rPr lang="en-US" sz="1800" b="1" i="1" dirty="0"/>
              <a:t>finite cap </a:t>
            </a:r>
            <a:r>
              <a:rPr lang="en-US" sz="1800" dirty="0"/>
              <a:t>on downside losses, making it feasible for shareholders to diversify.</a:t>
            </a:r>
          </a:p>
          <a:p>
            <a:pPr marL="342900" indent="-342900">
              <a:buFont typeface="+mj-lt"/>
              <a:buAutoNum type="arabicPeriod"/>
            </a:pP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1091743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2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6" name="Rectangle 2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7" name="Rectangle 2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8" name="Rectangle 30">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297951" y="1990424"/>
            <a:ext cx="7456946" cy="4504267"/>
          </a:xfrm>
        </p:spPr>
        <p:txBody>
          <a:bodyPr vert="horz" lIns="91440" tIns="45720" rIns="91440" bIns="45720" rtlCol="0" anchor="ctr">
            <a:normAutofit/>
          </a:bodyPr>
          <a:lstStyle/>
          <a:p>
            <a:r>
              <a:rPr lang="en-US" sz="2000" dirty="0"/>
              <a:t>Recall the “Contractarian Approach” to Corporate Law in our last lecture</a:t>
            </a:r>
          </a:p>
          <a:p>
            <a:pPr lvl="1"/>
            <a:r>
              <a:rPr lang="en-US" sz="1800" dirty="0"/>
              <a:t>As detailed there, contracting amongst the various stakeholders of the corporation may be </a:t>
            </a:r>
            <a:r>
              <a:rPr lang="en-US" sz="1800" i="1" dirty="0"/>
              <a:t>considerably involved</a:t>
            </a:r>
            <a:r>
              <a:rPr lang="en-US" sz="1800" dirty="0"/>
              <a:t>.</a:t>
            </a:r>
          </a:p>
          <a:p>
            <a:pPr lvl="1"/>
            <a:r>
              <a:rPr lang="en-US" sz="1800" dirty="0"/>
              <a:t>For instance, we know that rational, utility-maximizing shareholders will </a:t>
            </a:r>
            <a:r>
              <a:rPr lang="en-US" sz="1800" i="1" dirty="0"/>
              <a:t>internalize</a:t>
            </a:r>
            <a:r>
              <a:rPr lang="en-US" sz="1800" dirty="0"/>
              <a:t> the possibility that managers will act opportunistically against their interests.</a:t>
            </a:r>
          </a:p>
          <a:p>
            <a:pPr lvl="2"/>
            <a:r>
              <a:rPr lang="en-US" sz="1600" dirty="0"/>
              <a:t>Similarly, rational, utility-maximizing managers understand the incentives of shareholders to curb their opportunism and will react accordingly.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a:p>
        </p:txBody>
      </p:sp>
      <p:pic>
        <p:nvPicPr>
          <p:cNvPr id="7" name="Content Placeholder 6" descr="Woman signing contract">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22751" r="22751"/>
          <a:stretch/>
        </p:blipFill>
        <p:spPr>
          <a:xfrm>
            <a:off x="8051799" y="1871133"/>
            <a:ext cx="3683001" cy="4504267"/>
          </a:xfrm>
          <a:prstGeom prst="rect">
            <a:avLst/>
          </a:prstGeom>
        </p:spPr>
      </p:pic>
    </p:spTree>
    <p:extLst>
      <p:ext uri="{BB962C8B-B14F-4D97-AF65-F5344CB8AC3E}">
        <p14:creationId xmlns:p14="http://schemas.microsoft.com/office/powerpoint/2010/main" val="6102101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3" y="2539419"/>
            <a:ext cx="11029615" cy="3678303"/>
          </a:xfrm>
        </p:spPr>
        <p:txBody>
          <a:bodyPr>
            <a:normAutofit/>
          </a:bodyPr>
          <a:lstStyle/>
          <a:p>
            <a:pPr marL="0" indent="0">
              <a:buNone/>
            </a:pPr>
            <a:r>
              <a:rPr lang="en-US" sz="2000" b="1" dirty="0"/>
              <a:t>Reducing Costs of Monitoring Other Shareholders</a:t>
            </a:r>
          </a:p>
          <a:p>
            <a:pPr lvl="1"/>
            <a:r>
              <a:rPr lang="en-US" sz="2000" dirty="0"/>
              <a:t>Under a rule of unlimited liability, the greater the wealth of other shareholders, the lower the probability that any one shareholder’s assets will be needed to pay a judgement.</a:t>
            </a:r>
          </a:p>
          <a:p>
            <a:pPr lvl="1"/>
            <a:r>
              <a:rPr lang="en-US" sz="2000" dirty="0"/>
              <a:t>Why? Consider the General Partnership that lacks LL. Partners are </a:t>
            </a:r>
            <a:r>
              <a:rPr lang="en-US" sz="2000" b="1" i="1" dirty="0"/>
              <a:t>jointly liable </a:t>
            </a:r>
            <a:r>
              <a:rPr lang="en-US" sz="2000" dirty="0"/>
              <a:t>for the debts of the Partnership.</a:t>
            </a:r>
          </a:p>
          <a:p>
            <a:pPr lvl="2"/>
            <a:r>
              <a:rPr lang="en-US" sz="1800" dirty="0"/>
              <a:t>This means that if one partner dies, disappears or becomes insolvent, the other remains </a:t>
            </a:r>
            <a:r>
              <a:rPr lang="en-US" sz="1800" b="1" i="1" dirty="0"/>
              <a:t>fully liable</a:t>
            </a:r>
            <a:r>
              <a:rPr lang="en-US" sz="1800" dirty="0"/>
              <a:t>. </a:t>
            </a:r>
          </a:p>
          <a:p>
            <a:pPr lvl="2"/>
            <a:r>
              <a:rPr lang="en-US" sz="1800" dirty="0"/>
              <a:t>So each partner has a strong incentive to engage in costly monitoring of other shareholders to ensure that they do not transfer assets to others or sell their shares to others with less wealth</a:t>
            </a:r>
          </a:p>
          <a:p>
            <a:pPr lvl="1"/>
            <a:r>
              <a:rPr lang="en-US" sz="2000" dirty="0"/>
              <a:t>With LL, the wealth level of other shareholders becomes </a:t>
            </a:r>
            <a:r>
              <a:rPr lang="en-US" sz="2000" i="1" dirty="0"/>
              <a:t>irrelevant</a:t>
            </a:r>
            <a:r>
              <a:rPr lang="en-US" sz="2000" dirty="0"/>
              <a:t>.</a:t>
            </a:r>
          </a:p>
          <a:p>
            <a:pPr lvl="1"/>
            <a:endParaRPr lang="en-US" sz="2000" dirty="0"/>
          </a:p>
          <a:p>
            <a:pPr marL="342900" indent="-342900">
              <a:buFont typeface="+mj-lt"/>
              <a:buAutoNum type="arabicPeriod"/>
            </a:pP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20125336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869619"/>
            <a:ext cx="11029615" cy="3678303"/>
          </a:xfrm>
        </p:spPr>
        <p:txBody>
          <a:bodyPr>
            <a:normAutofit fontScale="77500" lnSpcReduction="20000"/>
          </a:bodyPr>
          <a:lstStyle/>
          <a:p>
            <a:pPr marL="0" indent="0">
              <a:buNone/>
            </a:pPr>
            <a:r>
              <a:rPr lang="en-US" sz="2000" b="1" dirty="0"/>
              <a:t>Promotes Free Transferability of Shares and so Constrains Agency Costs</a:t>
            </a:r>
          </a:p>
          <a:p>
            <a:r>
              <a:rPr lang="en-US" sz="2100" dirty="0"/>
              <a:t>Because the wealth level of other shareholders becomes irrelevant under LL, LL facilitates transferability of shares</a:t>
            </a:r>
          </a:p>
          <a:p>
            <a:r>
              <a:rPr lang="en-US" sz="2100" dirty="0"/>
              <a:t>Recall that under a rule of unlimited liability, each equity owner has a strong incentive to ensure that their co-owners do not transfer their shares to others with less wealth</a:t>
            </a:r>
          </a:p>
          <a:p>
            <a:r>
              <a:rPr lang="en-US" sz="2100" dirty="0"/>
              <a:t>This restriction of transferability prevents shareholders from “punishing” errant directors who act in their own self interest. </a:t>
            </a:r>
          </a:p>
          <a:p>
            <a:pPr lvl="1"/>
            <a:r>
              <a:rPr lang="en-US" sz="2100" dirty="0"/>
              <a:t>In the absence of transferability, they could exercise their residual rights of control (e.g. voting to remove directors, or by suing them for a breach of fiduciary duties). This is </a:t>
            </a:r>
            <a:r>
              <a:rPr lang="en-US" sz="2100" i="1" dirty="0"/>
              <a:t>costly</a:t>
            </a:r>
            <a:r>
              <a:rPr lang="en-US" sz="2100" dirty="0"/>
              <a:t>.</a:t>
            </a:r>
          </a:p>
          <a:p>
            <a:pPr lvl="1"/>
            <a:r>
              <a:rPr lang="en-US" sz="2100" dirty="0"/>
              <a:t>With free transferability, shareholders can simply sell their shares on a secondary market. </a:t>
            </a:r>
          </a:p>
          <a:p>
            <a:pPr lvl="2"/>
            <a:r>
              <a:rPr lang="en-US" sz="2100" dirty="0"/>
              <a:t>New investors can take over the company and install new directors.</a:t>
            </a:r>
          </a:p>
          <a:p>
            <a:pPr lvl="2"/>
            <a:r>
              <a:rPr lang="en-US" sz="2100" dirty="0"/>
              <a:t>This prevents directors from acting opportunistically in the first place, reducing agency costs.</a:t>
            </a:r>
          </a:p>
          <a:p>
            <a:pPr lvl="2"/>
            <a:r>
              <a:rPr lang="en-US" sz="2100" dirty="0"/>
              <a:t>Takeovers play a large role in constraining Agency Costs (see Khoo and Tjio, 2020).</a:t>
            </a:r>
          </a:p>
          <a:p>
            <a:pPr lvl="2"/>
            <a:endParaRPr lang="en-US" sz="2100" dirty="0"/>
          </a:p>
          <a:p>
            <a:pPr lvl="2"/>
            <a:endParaRPr lang="en-US" sz="1900" dirty="0"/>
          </a:p>
          <a:p>
            <a:pPr lvl="1"/>
            <a:endParaRPr lang="en-US" sz="2000" dirty="0"/>
          </a:p>
          <a:p>
            <a:pPr marL="342900" indent="-342900">
              <a:buFont typeface="+mj-lt"/>
              <a:buAutoNum type="arabicPeriod"/>
            </a:pP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24147943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 OWNER SHIELDING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pPr marL="0" indent="0">
              <a:buNone/>
            </a:pPr>
            <a:r>
              <a:rPr lang="en-US" b="1" dirty="0"/>
              <a:t>Costs of Limited Liability</a:t>
            </a:r>
          </a:p>
          <a:p>
            <a:r>
              <a:rPr lang="en-US" dirty="0"/>
              <a:t>What are the costs of Limited Liability?</a:t>
            </a:r>
          </a:p>
          <a:p>
            <a:pPr lvl="1"/>
            <a:r>
              <a:rPr lang="en-US" sz="1800" dirty="0"/>
              <a:t>Involuntary Creditors: If a company’s employee engages in a tort, the company is usually held vicariously liable. However, because of limited liability, the injured party may be left without compensation.</a:t>
            </a:r>
          </a:p>
          <a:p>
            <a:pPr lvl="1"/>
            <a:r>
              <a:rPr lang="en-US" sz="1800" dirty="0"/>
              <a:t>Undercapitalization: Agency Relationship between Shareholders and Creditors</a:t>
            </a:r>
          </a:p>
          <a:p>
            <a:pPr lvl="2"/>
            <a:r>
              <a:rPr lang="en-US" sz="1800" dirty="0"/>
              <a:t>Insolvency Law</a:t>
            </a:r>
          </a:p>
          <a:p>
            <a:r>
              <a:rPr lang="en-US" dirty="0"/>
              <a:t>The area of corporate law concerning “Veil Piercing” essentially deals with the </a:t>
            </a:r>
            <a:r>
              <a:rPr lang="en-US" b="1" i="1" dirty="0"/>
              <a:t>difficult issue of whether there should be exceptions to Limited Liability (“Owner Shielding”) and Affirmative Asset Partitioning (“Entity Shielding”).</a:t>
            </a:r>
            <a:endParaRPr lang="en-US" sz="1600" b="1" i="1"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37815937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ASSET PARTITIONING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5" cy="4237396"/>
          </a:xfrm>
        </p:spPr>
        <p:txBody>
          <a:bodyPr>
            <a:normAutofit fontScale="92500" lnSpcReduction="20000"/>
          </a:bodyPr>
          <a:lstStyle/>
          <a:p>
            <a:pPr marL="0" indent="0">
              <a:buNone/>
            </a:pPr>
            <a:r>
              <a:rPr lang="en-US" b="1" dirty="0"/>
              <a:t>Summary so far</a:t>
            </a:r>
          </a:p>
          <a:p>
            <a:r>
              <a:rPr lang="en-US" sz="1900" dirty="0"/>
              <a:t>Asset Partitioning: </a:t>
            </a:r>
            <a:r>
              <a:rPr lang="en-US" sz="1900" b="1" i="1" dirty="0"/>
              <a:t>Legal </a:t>
            </a:r>
            <a:r>
              <a:rPr lang="en-US" sz="1900" b="1" i="1" u="sng" dirty="0"/>
              <a:t>separation</a:t>
            </a:r>
            <a:r>
              <a:rPr lang="en-US" sz="1900" b="1" i="1" dirty="0"/>
              <a:t> </a:t>
            </a:r>
            <a:r>
              <a:rPr lang="en-US" sz="1900" dirty="0"/>
              <a:t>of shareholder’s assets from the company’s assets.</a:t>
            </a:r>
          </a:p>
          <a:p>
            <a:r>
              <a:rPr lang="en-US" sz="1900" dirty="0"/>
              <a:t>Series of Legal Rules that create this separation:</a:t>
            </a:r>
          </a:p>
          <a:p>
            <a:pPr lvl="1"/>
            <a:r>
              <a:rPr lang="en-US" sz="1700" dirty="0"/>
              <a:t>“Entity Shielding”: Creditor Priority and Liquidation Protection</a:t>
            </a:r>
          </a:p>
          <a:p>
            <a:pPr lvl="1"/>
            <a:r>
              <a:rPr lang="en-US" sz="1700" dirty="0"/>
              <a:t>“Owner Shielding”: Limited Liability</a:t>
            </a:r>
          </a:p>
          <a:p>
            <a:r>
              <a:rPr lang="en-US" sz="1900" dirty="0"/>
              <a:t>Common consensus that </a:t>
            </a:r>
            <a:r>
              <a:rPr lang="en-US" sz="1900" b="1" i="1" dirty="0"/>
              <a:t>benefits of asset partitioning outweigh the costs</a:t>
            </a:r>
            <a:r>
              <a:rPr lang="en-US" sz="1900" dirty="0"/>
              <a:t>. Why?</a:t>
            </a:r>
          </a:p>
          <a:p>
            <a:pPr lvl="1"/>
            <a:r>
              <a:rPr lang="en-US" sz="1700" dirty="0"/>
              <a:t>Limits creditor-shareholder opportunism (vis-à-vis other creditors)</a:t>
            </a:r>
          </a:p>
          <a:p>
            <a:pPr lvl="1"/>
            <a:r>
              <a:rPr lang="en-US" sz="1700" dirty="0"/>
              <a:t>Even though fewer assets are available for each type of creditor (company and personal), each type of creditor finds it far </a:t>
            </a:r>
            <a:r>
              <a:rPr lang="en-US" sz="1700" b="1" i="1" dirty="0"/>
              <a:t>easier to evaluate and monitor the assets</a:t>
            </a:r>
            <a:r>
              <a:rPr lang="en-US" sz="1700" dirty="0"/>
              <a:t> of the respective legal person under a regime of asset partitioning as compared to one without. (Hansmann and Kraakman, 2000)</a:t>
            </a:r>
          </a:p>
          <a:p>
            <a:pPr lvl="2"/>
            <a:r>
              <a:rPr lang="en-US" sz="1700" dirty="0"/>
              <a:t>Each creditor has a “comparative advantage” in evaluation and monitoring assets of its “type”.</a:t>
            </a:r>
          </a:p>
          <a:p>
            <a:pPr lvl="1"/>
            <a:r>
              <a:rPr lang="en-US" sz="1700" dirty="0"/>
              <a:t>This dramatically </a:t>
            </a:r>
            <a:r>
              <a:rPr lang="en-US" sz="1700" b="1" i="1" dirty="0"/>
              <a:t>lowers the cost of capital</a:t>
            </a:r>
          </a:p>
          <a:p>
            <a:pPr lvl="2"/>
            <a:r>
              <a:rPr lang="en-US" sz="1700" dirty="0"/>
              <a:t>Cheaper loans with lower interest rates! </a:t>
            </a:r>
            <a:endParaRPr lang="en-US" sz="16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36146549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6CA50-25D6-4448-8EE0-741DEA963A8E}"/>
              </a:ext>
            </a:extLst>
          </p:cNvPr>
          <p:cNvSpPr>
            <a:spLocks noGrp="1"/>
          </p:cNvSpPr>
          <p:nvPr>
            <p:ph type="title"/>
          </p:nvPr>
        </p:nvSpPr>
        <p:spPr/>
        <p:txBody>
          <a:bodyPr/>
          <a:lstStyle/>
          <a:p>
            <a:r>
              <a:rPr lang="en-GB" dirty="0"/>
              <a:t>ASSET PARTITIONING</a:t>
            </a:r>
          </a:p>
        </p:txBody>
      </p:sp>
      <p:sp>
        <p:nvSpPr>
          <p:cNvPr id="4" name="Slide Number Placeholder 3">
            <a:extLst>
              <a:ext uri="{FF2B5EF4-FFF2-40B4-BE49-F238E27FC236}">
                <a16:creationId xmlns:a16="http://schemas.microsoft.com/office/drawing/2014/main" id="{85D7D6C9-317C-4618-909C-5619BDE1954B}"/>
              </a:ext>
            </a:extLst>
          </p:cNvPr>
          <p:cNvSpPr>
            <a:spLocks noGrp="1"/>
          </p:cNvSpPr>
          <p:nvPr>
            <p:ph type="sldNum" sz="quarter" idx="12"/>
          </p:nvPr>
        </p:nvSpPr>
        <p:spPr/>
        <p:txBody>
          <a:bodyPr/>
          <a:lstStyle/>
          <a:p>
            <a:fld id="{7128DA7F-F6FE-453F-B8BB-1900E7257DA6}" type="slidenum">
              <a:rPr lang="en-US" smtClean="0"/>
              <a:t>54</a:t>
            </a:fld>
            <a:endParaRPr lang="en-US" dirty="0"/>
          </a:p>
        </p:txBody>
      </p:sp>
      <p:grpSp>
        <p:nvGrpSpPr>
          <p:cNvPr id="66" name="Group 65">
            <a:extLst>
              <a:ext uri="{FF2B5EF4-FFF2-40B4-BE49-F238E27FC236}">
                <a16:creationId xmlns:a16="http://schemas.microsoft.com/office/drawing/2014/main" id="{6CC18D77-BDD4-481F-BE3B-5BE190C50B7E}"/>
              </a:ext>
            </a:extLst>
          </p:cNvPr>
          <p:cNvGrpSpPr/>
          <p:nvPr/>
        </p:nvGrpSpPr>
        <p:grpSpPr>
          <a:xfrm>
            <a:off x="3206496" y="1944043"/>
            <a:ext cx="1886276" cy="2945144"/>
            <a:chOff x="3206496" y="1944043"/>
            <a:chExt cx="1886276" cy="2945144"/>
          </a:xfrm>
        </p:grpSpPr>
        <p:sp>
          <p:nvSpPr>
            <p:cNvPr id="7" name="Rectangle 6">
              <a:extLst>
                <a:ext uri="{FF2B5EF4-FFF2-40B4-BE49-F238E27FC236}">
                  <a16:creationId xmlns:a16="http://schemas.microsoft.com/office/drawing/2014/main" id="{6CE920B1-0712-446C-A5CE-CEB479D2F982}"/>
                </a:ext>
              </a:extLst>
            </p:cNvPr>
            <p:cNvSpPr/>
            <p:nvPr/>
          </p:nvSpPr>
          <p:spPr>
            <a:xfrm>
              <a:off x="3206496" y="194404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Company’s Creditors</a:t>
              </a:r>
              <a:endParaRPr lang="en-GB" b="1" dirty="0">
                <a:solidFill>
                  <a:schemeClr val="accent1"/>
                </a:solidFill>
              </a:endParaRPr>
            </a:p>
          </p:txBody>
        </p:sp>
        <p:grpSp>
          <p:nvGrpSpPr>
            <p:cNvPr id="58" name="Group 57">
              <a:extLst>
                <a:ext uri="{FF2B5EF4-FFF2-40B4-BE49-F238E27FC236}">
                  <a16:creationId xmlns:a16="http://schemas.microsoft.com/office/drawing/2014/main" id="{1E4E074C-8FF7-4986-9C63-43708F26ED7C}"/>
                </a:ext>
              </a:extLst>
            </p:cNvPr>
            <p:cNvGrpSpPr/>
            <p:nvPr/>
          </p:nvGrpSpPr>
          <p:grpSpPr>
            <a:xfrm>
              <a:off x="3561386" y="2957843"/>
              <a:ext cx="1125985" cy="1931344"/>
              <a:chOff x="3561386" y="2957843"/>
              <a:chExt cx="1125985" cy="1931344"/>
            </a:xfrm>
          </p:grpSpPr>
          <p:cxnSp>
            <p:nvCxnSpPr>
              <p:cNvPr id="22" name="Straight Arrow Connector 21">
                <a:extLst>
                  <a:ext uri="{FF2B5EF4-FFF2-40B4-BE49-F238E27FC236}">
                    <a16:creationId xmlns:a16="http://schemas.microsoft.com/office/drawing/2014/main" id="{74B40012-3278-4349-9AD3-CCAB9D2D49A5}"/>
                  </a:ext>
                </a:extLst>
              </p:cNvPr>
              <p:cNvCxnSpPr>
                <a:cxnSpLocks/>
                <a:stCxn id="7" idx="2"/>
                <a:endCxn id="15" idx="0"/>
              </p:cNvCxnSpPr>
              <p:nvPr/>
            </p:nvCxnSpPr>
            <p:spPr>
              <a:xfrm>
                <a:off x="4149634" y="2957843"/>
                <a:ext cx="0" cy="19313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16D78C6F-2609-4133-9A6B-6FD93C460E06}"/>
                  </a:ext>
                </a:extLst>
              </p:cNvPr>
              <p:cNvSpPr/>
              <p:nvPr/>
            </p:nvSpPr>
            <p:spPr>
              <a:xfrm>
                <a:off x="3561386" y="3914591"/>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Have a claim over the</a:t>
                </a:r>
                <a:endParaRPr lang="en-GB" sz="1100" dirty="0"/>
              </a:p>
            </p:txBody>
          </p:sp>
        </p:grpSp>
      </p:grpSp>
      <p:grpSp>
        <p:nvGrpSpPr>
          <p:cNvPr id="67" name="Group 66">
            <a:extLst>
              <a:ext uri="{FF2B5EF4-FFF2-40B4-BE49-F238E27FC236}">
                <a16:creationId xmlns:a16="http://schemas.microsoft.com/office/drawing/2014/main" id="{CD7728DD-0BE2-4372-A447-CDAE49DDE461}"/>
              </a:ext>
            </a:extLst>
          </p:cNvPr>
          <p:cNvGrpSpPr/>
          <p:nvPr/>
        </p:nvGrpSpPr>
        <p:grpSpPr>
          <a:xfrm>
            <a:off x="7275142" y="1944043"/>
            <a:ext cx="1886276" cy="2962290"/>
            <a:chOff x="7275142" y="1944043"/>
            <a:chExt cx="1886276" cy="2962290"/>
          </a:xfrm>
        </p:grpSpPr>
        <p:sp>
          <p:nvSpPr>
            <p:cNvPr id="9" name="Rectangle 8">
              <a:extLst>
                <a:ext uri="{FF2B5EF4-FFF2-40B4-BE49-F238E27FC236}">
                  <a16:creationId xmlns:a16="http://schemas.microsoft.com/office/drawing/2014/main" id="{2DDEE4BE-21E6-4E5F-9EB8-97A8F269BB04}"/>
                </a:ext>
              </a:extLst>
            </p:cNvPr>
            <p:cNvSpPr/>
            <p:nvPr/>
          </p:nvSpPr>
          <p:spPr>
            <a:xfrm>
              <a:off x="7275142" y="194404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Shareholder’s Creditors</a:t>
              </a:r>
              <a:endParaRPr lang="en-GB" b="1" dirty="0">
                <a:solidFill>
                  <a:schemeClr val="accent1"/>
                </a:solidFill>
              </a:endParaRPr>
            </a:p>
          </p:txBody>
        </p:sp>
        <p:cxnSp>
          <p:nvCxnSpPr>
            <p:cNvPr id="29" name="Straight Arrow Connector 28">
              <a:extLst>
                <a:ext uri="{FF2B5EF4-FFF2-40B4-BE49-F238E27FC236}">
                  <a16:creationId xmlns:a16="http://schemas.microsoft.com/office/drawing/2014/main" id="{4D3424A8-C768-4B0C-90ED-EA10C68D3083}"/>
                </a:ext>
              </a:extLst>
            </p:cNvPr>
            <p:cNvCxnSpPr>
              <a:cxnSpLocks/>
              <a:stCxn id="9" idx="2"/>
              <a:endCxn id="13" idx="0"/>
            </p:cNvCxnSpPr>
            <p:nvPr/>
          </p:nvCxnSpPr>
          <p:spPr>
            <a:xfrm>
              <a:off x="8218280" y="2957843"/>
              <a:ext cx="0" cy="19484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06CB2D78-9C49-4FB5-A741-BEEE3E56F7B2}"/>
                </a:ext>
              </a:extLst>
            </p:cNvPr>
            <p:cNvSpPr/>
            <p:nvPr/>
          </p:nvSpPr>
          <p:spPr>
            <a:xfrm>
              <a:off x="7655288" y="3749133"/>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Have a claim over the </a:t>
              </a:r>
              <a:endParaRPr lang="en-GB" sz="1100" dirty="0"/>
            </a:p>
          </p:txBody>
        </p:sp>
      </p:grpSp>
      <p:grpSp>
        <p:nvGrpSpPr>
          <p:cNvPr id="51" name="Group 50">
            <a:extLst>
              <a:ext uri="{FF2B5EF4-FFF2-40B4-BE49-F238E27FC236}">
                <a16:creationId xmlns:a16="http://schemas.microsoft.com/office/drawing/2014/main" id="{2F5CED0B-242A-4637-9D8B-86A47255C344}"/>
              </a:ext>
            </a:extLst>
          </p:cNvPr>
          <p:cNvGrpSpPr/>
          <p:nvPr/>
        </p:nvGrpSpPr>
        <p:grpSpPr>
          <a:xfrm>
            <a:off x="7275142" y="4399173"/>
            <a:ext cx="3199944" cy="1520960"/>
            <a:chOff x="7275142" y="4399173"/>
            <a:chExt cx="3199944" cy="1520960"/>
          </a:xfrm>
        </p:grpSpPr>
        <p:sp>
          <p:nvSpPr>
            <p:cNvPr id="13" name="Rectangle 12">
              <a:extLst>
                <a:ext uri="{FF2B5EF4-FFF2-40B4-BE49-F238E27FC236}">
                  <a16:creationId xmlns:a16="http://schemas.microsoft.com/office/drawing/2014/main" id="{225EEDE0-41BA-4231-AF71-89A2C31A55DF}"/>
                </a:ext>
              </a:extLst>
            </p:cNvPr>
            <p:cNvSpPr/>
            <p:nvPr/>
          </p:nvSpPr>
          <p:spPr>
            <a:xfrm>
              <a:off x="7275142" y="490633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Shareholder’s Assets</a:t>
              </a:r>
              <a:endParaRPr lang="en-GB" b="1" dirty="0">
                <a:solidFill>
                  <a:schemeClr val="accent1"/>
                </a:solidFill>
              </a:endParaRPr>
            </a:p>
          </p:txBody>
        </p:sp>
        <p:cxnSp>
          <p:nvCxnSpPr>
            <p:cNvPr id="38" name="Straight Arrow Connector 37">
              <a:extLst>
                <a:ext uri="{FF2B5EF4-FFF2-40B4-BE49-F238E27FC236}">
                  <a16:creationId xmlns:a16="http://schemas.microsoft.com/office/drawing/2014/main" id="{DDC7CB4E-BA6E-4C10-A7D8-8D6F574CEAA6}"/>
                </a:ext>
              </a:extLst>
            </p:cNvPr>
            <p:cNvCxnSpPr>
              <a:cxnSpLocks/>
            </p:cNvCxnSpPr>
            <p:nvPr/>
          </p:nvCxnSpPr>
          <p:spPr>
            <a:xfrm flipH="1">
              <a:off x="9161418" y="4399173"/>
              <a:ext cx="469418" cy="50716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D3C4301-CEAF-467D-9D37-68641F2DC1CB}"/>
                </a:ext>
              </a:extLst>
            </p:cNvPr>
            <p:cNvSpPr/>
            <p:nvPr/>
          </p:nvSpPr>
          <p:spPr>
            <a:xfrm>
              <a:off x="9349101" y="4523277"/>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ownership over</a:t>
              </a:r>
              <a:endParaRPr lang="en-GB" sz="1100" dirty="0"/>
            </a:p>
          </p:txBody>
        </p:sp>
      </p:grpSp>
      <p:grpSp>
        <p:nvGrpSpPr>
          <p:cNvPr id="49" name="Group 48">
            <a:extLst>
              <a:ext uri="{FF2B5EF4-FFF2-40B4-BE49-F238E27FC236}">
                <a16:creationId xmlns:a16="http://schemas.microsoft.com/office/drawing/2014/main" id="{11C2FAA1-B1E3-468F-A157-D5B358709E5F}"/>
              </a:ext>
            </a:extLst>
          </p:cNvPr>
          <p:cNvGrpSpPr/>
          <p:nvPr/>
        </p:nvGrpSpPr>
        <p:grpSpPr>
          <a:xfrm>
            <a:off x="1878939" y="4399173"/>
            <a:ext cx="3213833" cy="1503814"/>
            <a:chOff x="1878939" y="4399173"/>
            <a:chExt cx="3213833" cy="1503814"/>
          </a:xfrm>
        </p:grpSpPr>
        <p:sp>
          <p:nvSpPr>
            <p:cNvPr id="15" name="Rectangle 14">
              <a:extLst>
                <a:ext uri="{FF2B5EF4-FFF2-40B4-BE49-F238E27FC236}">
                  <a16:creationId xmlns:a16="http://schemas.microsoft.com/office/drawing/2014/main" id="{DB7BF8CD-22AC-45FE-B71A-B93988C40FA4}"/>
                </a:ext>
              </a:extLst>
            </p:cNvPr>
            <p:cNvSpPr/>
            <p:nvPr/>
          </p:nvSpPr>
          <p:spPr>
            <a:xfrm>
              <a:off x="3206496" y="4889187"/>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Company’s Assets</a:t>
              </a:r>
              <a:endParaRPr lang="en-GB" b="1" dirty="0">
                <a:solidFill>
                  <a:schemeClr val="accent1"/>
                </a:solidFill>
              </a:endParaRPr>
            </a:p>
          </p:txBody>
        </p:sp>
        <p:cxnSp>
          <p:nvCxnSpPr>
            <p:cNvPr id="26" name="Straight Arrow Connector 25">
              <a:extLst>
                <a:ext uri="{FF2B5EF4-FFF2-40B4-BE49-F238E27FC236}">
                  <a16:creationId xmlns:a16="http://schemas.microsoft.com/office/drawing/2014/main" id="{549CCC7F-7460-4A77-A1E3-69E7D2C2ECE8}"/>
                </a:ext>
              </a:extLst>
            </p:cNvPr>
            <p:cNvCxnSpPr>
              <a:cxnSpLocks/>
            </p:cNvCxnSpPr>
            <p:nvPr/>
          </p:nvCxnSpPr>
          <p:spPr>
            <a:xfrm>
              <a:off x="2685722" y="4399173"/>
              <a:ext cx="520774" cy="49001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CE4659AB-84D7-461F-BDAC-3FB7A978B125}"/>
                </a:ext>
              </a:extLst>
            </p:cNvPr>
            <p:cNvSpPr/>
            <p:nvPr/>
          </p:nvSpPr>
          <p:spPr>
            <a:xfrm>
              <a:off x="1878939" y="4523277"/>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ownership over</a:t>
              </a:r>
              <a:endParaRPr lang="en-GB" sz="1100" dirty="0"/>
            </a:p>
          </p:txBody>
        </p:sp>
      </p:grpSp>
      <p:grpSp>
        <p:nvGrpSpPr>
          <p:cNvPr id="69" name="Group 68">
            <a:extLst>
              <a:ext uri="{FF2B5EF4-FFF2-40B4-BE49-F238E27FC236}">
                <a16:creationId xmlns:a16="http://schemas.microsoft.com/office/drawing/2014/main" id="{9BD748CC-5177-49A9-9818-E063B6C0C6E0}"/>
              </a:ext>
            </a:extLst>
          </p:cNvPr>
          <p:cNvGrpSpPr/>
          <p:nvPr/>
        </p:nvGrpSpPr>
        <p:grpSpPr>
          <a:xfrm>
            <a:off x="4149634" y="2957843"/>
            <a:ext cx="4068646" cy="1931344"/>
            <a:chOff x="4149634" y="2957843"/>
            <a:chExt cx="4068646" cy="1931344"/>
          </a:xfrm>
        </p:grpSpPr>
        <p:cxnSp>
          <p:nvCxnSpPr>
            <p:cNvPr id="35" name="Straight Arrow Connector 34">
              <a:extLst>
                <a:ext uri="{FF2B5EF4-FFF2-40B4-BE49-F238E27FC236}">
                  <a16:creationId xmlns:a16="http://schemas.microsoft.com/office/drawing/2014/main" id="{C2D051F4-61FF-4F6C-BA8C-9AABC0012708}"/>
                </a:ext>
              </a:extLst>
            </p:cNvPr>
            <p:cNvCxnSpPr>
              <a:cxnSpLocks/>
              <a:stCxn id="9" idx="2"/>
              <a:endCxn id="15" idx="0"/>
            </p:cNvCxnSpPr>
            <p:nvPr/>
          </p:nvCxnSpPr>
          <p:spPr>
            <a:xfrm flipH="1">
              <a:off x="4149634" y="2957843"/>
              <a:ext cx="4068646" cy="19313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3" name="Multiplication Sign 52">
              <a:extLst>
                <a:ext uri="{FF2B5EF4-FFF2-40B4-BE49-F238E27FC236}">
                  <a16:creationId xmlns:a16="http://schemas.microsoft.com/office/drawing/2014/main" id="{65A095D6-EB6F-4238-A317-D78C3A47A5AC}"/>
                </a:ext>
              </a:extLst>
            </p:cNvPr>
            <p:cNvSpPr/>
            <p:nvPr/>
          </p:nvSpPr>
          <p:spPr>
            <a:xfrm>
              <a:off x="6438125" y="3460246"/>
              <a:ext cx="479420" cy="479420"/>
            </a:xfrm>
            <a:prstGeom prst="mathMultiply">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ectangle 43">
              <a:extLst>
                <a:ext uri="{FF2B5EF4-FFF2-40B4-BE49-F238E27FC236}">
                  <a16:creationId xmlns:a16="http://schemas.microsoft.com/office/drawing/2014/main" id="{D58BABE9-EFC7-4764-BE52-94844FFE646D}"/>
                </a:ext>
              </a:extLst>
            </p:cNvPr>
            <p:cNvSpPr/>
            <p:nvPr/>
          </p:nvSpPr>
          <p:spPr>
            <a:xfrm>
              <a:off x="6679315" y="3124059"/>
              <a:ext cx="1188289" cy="349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Entity Shielding:</a:t>
              </a:r>
            </a:p>
            <a:p>
              <a:pPr algn="ctr"/>
              <a:r>
                <a:rPr lang="en-US" sz="1100" dirty="0"/>
                <a:t>Creditor Priority</a:t>
              </a:r>
              <a:endParaRPr lang="en-GB" sz="1100" dirty="0"/>
            </a:p>
          </p:txBody>
        </p:sp>
      </p:grpSp>
      <p:grpSp>
        <p:nvGrpSpPr>
          <p:cNvPr id="47" name="Group 46">
            <a:extLst>
              <a:ext uri="{FF2B5EF4-FFF2-40B4-BE49-F238E27FC236}">
                <a16:creationId xmlns:a16="http://schemas.microsoft.com/office/drawing/2014/main" id="{E8655782-6B61-40D8-B20C-A324BD87DC72}"/>
              </a:ext>
            </a:extLst>
          </p:cNvPr>
          <p:cNvGrpSpPr/>
          <p:nvPr/>
        </p:nvGrpSpPr>
        <p:grpSpPr>
          <a:xfrm>
            <a:off x="799446" y="3385373"/>
            <a:ext cx="10717667" cy="3393328"/>
            <a:chOff x="799446" y="3385373"/>
            <a:chExt cx="10717667" cy="3393328"/>
          </a:xfrm>
        </p:grpSpPr>
        <p:sp>
          <p:nvSpPr>
            <p:cNvPr id="5" name="Rectangle 4">
              <a:extLst>
                <a:ext uri="{FF2B5EF4-FFF2-40B4-BE49-F238E27FC236}">
                  <a16:creationId xmlns:a16="http://schemas.microsoft.com/office/drawing/2014/main" id="{0057C8EA-568D-45E8-9C7C-5EA1912983B9}"/>
                </a:ext>
              </a:extLst>
            </p:cNvPr>
            <p:cNvSpPr/>
            <p:nvPr/>
          </p:nvSpPr>
          <p:spPr>
            <a:xfrm>
              <a:off x="799446" y="3390598"/>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a:t>
              </a:r>
              <a:endParaRPr lang="en-GB" b="1" dirty="0">
                <a:solidFill>
                  <a:schemeClr val="accent1"/>
                </a:solidFill>
              </a:endParaRPr>
            </a:p>
          </p:txBody>
        </p:sp>
        <p:sp>
          <p:nvSpPr>
            <p:cNvPr id="11" name="Rectangle 10">
              <a:extLst>
                <a:ext uri="{FF2B5EF4-FFF2-40B4-BE49-F238E27FC236}">
                  <a16:creationId xmlns:a16="http://schemas.microsoft.com/office/drawing/2014/main" id="{6842FAD8-D8F1-4CE1-A0D4-A38BF6C5DE59}"/>
                </a:ext>
              </a:extLst>
            </p:cNvPr>
            <p:cNvSpPr/>
            <p:nvPr/>
          </p:nvSpPr>
          <p:spPr>
            <a:xfrm>
              <a:off x="9630837" y="338537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a:t>
              </a:r>
              <a:endParaRPr lang="en-GB" b="1" dirty="0">
                <a:solidFill>
                  <a:schemeClr val="accent1"/>
                </a:solidFill>
              </a:endParaRPr>
            </a:p>
          </p:txBody>
        </p:sp>
        <p:sp>
          <p:nvSpPr>
            <p:cNvPr id="40" name="Arrow: U-Turn 39">
              <a:extLst>
                <a:ext uri="{FF2B5EF4-FFF2-40B4-BE49-F238E27FC236}">
                  <a16:creationId xmlns:a16="http://schemas.microsoft.com/office/drawing/2014/main" id="{45EFAC95-8547-410B-99C7-B5AF7DFC6A52}"/>
                </a:ext>
              </a:extLst>
            </p:cNvPr>
            <p:cNvSpPr/>
            <p:nvPr/>
          </p:nvSpPr>
          <p:spPr>
            <a:xfrm rot="10800000">
              <a:off x="1230590" y="4398071"/>
              <a:ext cx="9810573" cy="2180528"/>
            </a:xfrm>
            <a:prstGeom prst="uturnArrow">
              <a:avLst>
                <a:gd name="adj1" fmla="val 363"/>
                <a:gd name="adj2" fmla="val 1732"/>
                <a:gd name="adj3" fmla="val 2870"/>
                <a:gd name="adj4" fmla="val 11441"/>
                <a:gd name="adj5" fmla="val 98465"/>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1" name="Rectangle 60">
              <a:extLst>
                <a:ext uri="{FF2B5EF4-FFF2-40B4-BE49-F238E27FC236}">
                  <a16:creationId xmlns:a16="http://schemas.microsoft.com/office/drawing/2014/main" id="{7245A324-7647-4329-9556-71CD78739FF5}"/>
                </a:ext>
              </a:extLst>
            </p:cNvPr>
            <p:cNvSpPr/>
            <p:nvPr/>
          </p:nvSpPr>
          <p:spPr>
            <a:xfrm>
              <a:off x="8833134" y="6412791"/>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shares in the</a:t>
              </a:r>
              <a:endParaRPr lang="en-GB" sz="1100" dirty="0"/>
            </a:p>
          </p:txBody>
        </p:sp>
      </p:grpSp>
      <p:grpSp>
        <p:nvGrpSpPr>
          <p:cNvPr id="70" name="Group 69">
            <a:extLst>
              <a:ext uri="{FF2B5EF4-FFF2-40B4-BE49-F238E27FC236}">
                <a16:creationId xmlns:a16="http://schemas.microsoft.com/office/drawing/2014/main" id="{0432D95C-9577-4A0B-B405-EC71C0A0546A}"/>
              </a:ext>
            </a:extLst>
          </p:cNvPr>
          <p:cNvGrpSpPr/>
          <p:nvPr/>
        </p:nvGrpSpPr>
        <p:grpSpPr>
          <a:xfrm>
            <a:off x="4069077" y="4398071"/>
            <a:ext cx="6537961" cy="2197960"/>
            <a:chOff x="4069077" y="4398071"/>
            <a:chExt cx="6537961" cy="2197960"/>
          </a:xfrm>
        </p:grpSpPr>
        <p:sp>
          <p:nvSpPr>
            <p:cNvPr id="60" name="Rectangle 59">
              <a:extLst>
                <a:ext uri="{FF2B5EF4-FFF2-40B4-BE49-F238E27FC236}">
                  <a16:creationId xmlns:a16="http://schemas.microsoft.com/office/drawing/2014/main" id="{2C3A93C6-1A40-442B-AF41-3CCBE810E683}"/>
                </a:ext>
              </a:extLst>
            </p:cNvPr>
            <p:cNvSpPr/>
            <p:nvPr/>
          </p:nvSpPr>
          <p:spPr>
            <a:xfrm>
              <a:off x="6369697" y="6155348"/>
              <a:ext cx="1561562" cy="347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Entity Shielding</a:t>
              </a:r>
              <a:r>
                <a:rPr lang="en-GB" sz="1100" dirty="0"/>
                <a:t>:</a:t>
              </a:r>
            </a:p>
            <a:p>
              <a:pPr algn="ctr"/>
              <a:r>
                <a:rPr lang="en-GB" sz="1100" dirty="0"/>
                <a:t>Liquidation Protection</a:t>
              </a:r>
              <a:endParaRPr lang="en-US" sz="1100" dirty="0"/>
            </a:p>
          </p:txBody>
        </p:sp>
        <p:sp>
          <p:nvSpPr>
            <p:cNvPr id="63" name="Arrow: U-Turn 62">
              <a:extLst>
                <a:ext uri="{FF2B5EF4-FFF2-40B4-BE49-F238E27FC236}">
                  <a16:creationId xmlns:a16="http://schemas.microsoft.com/office/drawing/2014/main" id="{55FFB44D-7080-4F7B-8464-0B68C1E48499}"/>
                </a:ext>
              </a:extLst>
            </p:cNvPr>
            <p:cNvSpPr/>
            <p:nvPr/>
          </p:nvSpPr>
          <p:spPr>
            <a:xfrm rot="10800000">
              <a:off x="4069077" y="4398071"/>
              <a:ext cx="6537961" cy="1948490"/>
            </a:xfrm>
            <a:prstGeom prst="uturnArrow">
              <a:avLst>
                <a:gd name="adj1" fmla="val 363"/>
                <a:gd name="adj2" fmla="val 1732"/>
                <a:gd name="adj3" fmla="val 2870"/>
                <a:gd name="adj4" fmla="val 18467"/>
                <a:gd name="adj5" fmla="val 2133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9" name="Multiplication Sign 58">
              <a:extLst>
                <a:ext uri="{FF2B5EF4-FFF2-40B4-BE49-F238E27FC236}">
                  <a16:creationId xmlns:a16="http://schemas.microsoft.com/office/drawing/2014/main" id="{C9282D0F-A9D8-4295-900B-54A82D41C353}"/>
                </a:ext>
              </a:extLst>
            </p:cNvPr>
            <p:cNvSpPr/>
            <p:nvPr/>
          </p:nvSpPr>
          <p:spPr>
            <a:xfrm>
              <a:off x="5880992" y="6086264"/>
              <a:ext cx="509767" cy="509767"/>
            </a:xfrm>
            <a:prstGeom prst="mathMultiply">
              <a:avLst/>
            </a:prstGeom>
            <a:solidFill>
              <a:schemeClr val="accent5">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8" name="Group 67">
            <a:extLst>
              <a:ext uri="{FF2B5EF4-FFF2-40B4-BE49-F238E27FC236}">
                <a16:creationId xmlns:a16="http://schemas.microsoft.com/office/drawing/2014/main" id="{1B19B97F-166F-460D-A69B-16BA71CBDF73}"/>
              </a:ext>
            </a:extLst>
          </p:cNvPr>
          <p:cNvGrpSpPr/>
          <p:nvPr/>
        </p:nvGrpSpPr>
        <p:grpSpPr>
          <a:xfrm>
            <a:off x="4149634" y="2957843"/>
            <a:ext cx="4068646" cy="1948490"/>
            <a:chOff x="4149634" y="2957843"/>
            <a:chExt cx="4068646" cy="1948490"/>
          </a:xfrm>
        </p:grpSpPr>
        <p:cxnSp>
          <p:nvCxnSpPr>
            <p:cNvPr id="32" name="Straight Arrow Connector 31">
              <a:extLst>
                <a:ext uri="{FF2B5EF4-FFF2-40B4-BE49-F238E27FC236}">
                  <a16:creationId xmlns:a16="http://schemas.microsoft.com/office/drawing/2014/main" id="{05CBFBBF-4A7F-4F45-A54E-E0144CC0757A}"/>
                </a:ext>
              </a:extLst>
            </p:cNvPr>
            <p:cNvCxnSpPr>
              <a:cxnSpLocks/>
              <a:stCxn id="7" idx="2"/>
              <a:endCxn id="13" idx="0"/>
            </p:cNvCxnSpPr>
            <p:nvPr/>
          </p:nvCxnSpPr>
          <p:spPr>
            <a:xfrm>
              <a:off x="4149634" y="2957843"/>
              <a:ext cx="4068646" cy="19484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44615519-7374-42E5-B34C-9AC2DDC94275}"/>
                </a:ext>
              </a:extLst>
            </p:cNvPr>
            <p:cNvSpPr/>
            <p:nvPr/>
          </p:nvSpPr>
          <p:spPr>
            <a:xfrm>
              <a:off x="4403734" y="3076435"/>
              <a:ext cx="1222143" cy="396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Owner Shielding: Limited Liability</a:t>
              </a:r>
            </a:p>
          </p:txBody>
        </p:sp>
        <p:sp>
          <p:nvSpPr>
            <p:cNvPr id="64" name="Multiplication Sign 63">
              <a:extLst>
                <a:ext uri="{FF2B5EF4-FFF2-40B4-BE49-F238E27FC236}">
                  <a16:creationId xmlns:a16="http://schemas.microsoft.com/office/drawing/2014/main" id="{7B959685-1F87-43F4-B1B3-723760B6349C}"/>
                </a:ext>
              </a:extLst>
            </p:cNvPr>
            <p:cNvSpPr/>
            <p:nvPr/>
          </p:nvSpPr>
          <p:spPr>
            <a:xfrm>
              <a:off x="5452199" y="3452836"/>
              <a:ext cx="479420" cy="479420"/>
            </a:xfrm>
            <a:prstGeom prst="mathMultiply">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87577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500"/>
                                        <p:tgtEl>
                                          <p:spTgt spid="5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fade">
                                      <p:cBhvr>
                                        <p:cTn id="22" dur="500"/>
                                        <p:tgtEl>
                                          <p:spTgt spid="6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7"/>
                                        </p:tgtEl>
                                        <p:attrNameLst>
                                          <p:attrName>style.visibility</p:attrName>
                                        </p:attrNameLst>
                                      </p:cBhvr>
                                      <p:to>
                                        <p:strVal val="visible"/>
                                      </p:to>
                                    </p:set>
                                    <p:animEffect transition="in" filter="fade">
                                      <p:cBhvr>
                                        <p:cTn id="27" dur="500"/>
                                        <p:tgtEl>
                                          <p:spTgt spid="6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8"/>
                                        </p:tgtEl>
                                        <p:attrNameLst>
                                          <p:attrName>style.visibility</p:attrName>
                                        </p:attrNameLst>
                                      </p:cBhvr>
                                      <p:to>
                                        <p:strVal val="visible"/>
                                      </p:to>
                                    </p:set>
                                    <p:animEffect transition="in" filter="fade">
                                      <p:cBhvr>
                                        <p:cTn id="32" dur="500"/>
                                        <p:tgtEl>
                                          <p:spTgt spid="6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fade">
                                      <p:cBhvr>
                                        <p:cTn id="37" dur="500"/>
                                        <p:tgtEl>
                                          <p:spTgt spid="6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fade">
                                      <p:cBhvr>
                                        <p:cTn id="4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motivation</a:t>
            </a:r>
          </a:p>
        </p:txBody>
      </p:sp>
      <p:pic>
        <p:nvPicPr>
          <p:cNvPr id="7" name="Content Placeholder 6" descr="Filling out forms on a table">
            <a:extLst>
              <a:ext uri="{FF2B5EF4-FFF2-40B4-BE49-F238E27FC236}">
                <a16:creationId xmlns:a16="http://schemas.microsoft.com/office/drawing/2014/main" id="{F26DE1D4-5FCD-D7C6-F28D-E8620109A68B}"/>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45420" r="1" b="1"/>
          <a:stretch/>
        </p:blipFill>
        <p:spPr>
          <a:xfrm>
            <a:off x="448732" y="1871133"/>
            <a:ext cx="3683001" cy="4504267"/>
          </a:xfrm>
          <a:prstGeom prst="rect">
            <a:avLst/>
          </a:prstGeom>
        </p:spPr>
      </p:pic>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4475858" y="2366125"/>
                <a:ext cx="7140407" cy="3678303"/>
              </a:xfrm>
            </p:spPr>
            <p:txBody>
              <a:bodyPr vert="horz" lIns="91440" tIns="45720" rIns="91440" bIns="45720" rtlCol="0" anchor="ctr">
                <a:noAutofit/>
              </a:bodyPr>
              <a:lstStyle/>
              <a:p>
                <a:r>
                  <a:rPr lang="en-US" sz="1600" dirty="0"/>
                  <a:t>Where multiple contracting parties are involved, a party (say, A) with decision-making powers may also act opportunistically to advance the interests of one or more parties (say, B) to another party’s (say, C) detriment.</a:t>
                </a:r>
              </a:p>
              <a:p>
                <a:pPr lvl="1"/>
                <a:r>
                  <a:rPr lang="en-US" dirty="0"/>
                  <a:t>This is usually done with a view to advancing party A and B’s own self-interest.</a:t>
                </a:r>
              </a:p>
              <a:p>
                <a:pPr lvl="1"/>
                <a:r>
                  <a:rPr lang="en-US" dirty="0"/>
                  <a:t>In a typical scenario, party A will collude with party B to split the gains from a collusive action, at the expense of party’s C.</a:t>
                </a:r>
              </a:p>
              <a:p>
                <a:pPr lvl="2"/>
                <a:r>
                  <a:rPr lang="en-US" sz="1600" dirty="0"/>
                  <a:t>Examples: Cartel firms who profit at the consumer’s expense, majority shareholder coalitions who “oppress” minority shareholders, etc. </a:t>
                </a:r>
              </a:p>
              <a:p>
                <a:pPr lvl="1"/>
                <a:r>
                  <a:rPr lang="en-US" dirty="0"/>
                  <a:t>In other scenarios, party A may borrow an asset from party B and transfer it to party C (for valuable consideration) before absconding. </a:t>
                </a:r>
              </a:p>
              <a:p>
                <a:r>
                  <a:rPr lang="en-US" sz="1600" dirty="0"/>
                  <a:t>More generally, in any </a:t>
                </a:r>
                <a14:m>
                  <m:oMath xmlns:m="http://schemas.openxmlformats.org/officeDocument/2006/math">
                    <m:r>
                      <a:rPr lang="en-US" sz="1600" i="1" dirty="0" smtClean="0">
                        <a:latin typeface="Cambria Math" panose="02040503050406030204" pitchFamily="18" charset="0"/>
                      </a:rPr>
                      <m:t>𝑛</m:t>
                    </m:r>
                  </m:oMath>
                </a14:m>
                <a:r>
                  <a:rPr lang="en-US" sz="1600" dirty="0"/>
                  <a:t> party situation, legal institutions (like courts and regulators) frequently grapple with the challenge of distributing losses between multiple parties who are considered “innocent”.</a:t>
                </a:r>
              </a:p>
            </p:txBody>
          </p:sp>
        </mc:Choice>
        <mc:Fallback>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sz="half" idx="1"/>
              </p:nvPr>
            </p:nvSpPr>
            <p:spPr>
              <a:xfrm>
                <a:off x="4475858" y="2366125"/>
                <a:ext cx="7140407" cy="3678303"/>
              </a:xfrm>
              <a:blipFill>
                <a:blip r:embed="rId4"/>
                <a:stretch>
                  <a:fillRect l="-171" t="-6623" r="-683" b="-8278"/>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1065932"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6</a:t>
            </a:fld>
            <a:endParaRPr lang="en-US"/>
          </a:p>
        </p:txBody>
      </p:sp>
    </p:spTree>
    <p:extLst>
      <p:ext uri="{BB962C8B-B14F-4D97-AF65-F5344CB8AC3E}">
        <p14:creationId xmlns:p14="http://schemas.microsoft.com/office/powerpoint/2010/main" val="1299069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pPr>
              <a:lnSpc>
                <a:spcPct val="90000"/>
              </a:lnSpc>
            </a:pPr>
            <a:r>
              <a:rPr lang="en-US" dirty="0"/>
              <a:t>Dari-</a:t>
            </a:r>
            <a:r>
              <a:rPr lang="en-US" dirty="0" err="1"/>
              <a:t>Mattiacci</a:t>
            </a:r>
            <a:r>
              <a:rPr lang="en-US" dirty="0"/>
              <a:t> (2017): “</a:t>
            </a:r>
            <a:r>
              <a:rPr lang="en-US" sz="1800" dirty="0"/>
              <a:t>The theory of the firm (Grossman and Hart, 1986; Hart and Moore, 1990) stresses the importance of property rights as characterized by residual control rights on assets, which solve problems arising from incomplete contracts. At a very fundamental level, this notion of property is orthogonal to the notion of property in legal scholarship…” </a:t>
            </a:r>
          </a:p>
          <a:p>
            <a:pPr>
              <a:lnSpc>
                <a:spcPct val="90000"/>
              </a:lnSpc>
            </a:pPr>
            <a:r>
              <a:rPr lang="en-US" sz="1800" dirty="0"/>
              <a:t>“…In the latter, the problem that property solves is not one of incomplete contracts; </a:t>
            </a:r>
            <a:r>
              <a:rPr lang="en-US" sz="1800" b="1" i="1" dirty="0"/>
              <a:t>it is one of incompatible contracts.</a:t>
            </a:r>
            <a:r>
              <a:rPr lang="en-US" sz="1800" dirty="0"/>
              <a:t> Since contracts are usually </a:t>
            </a:r>
            <a:r>
              <a:rPr lang="en-US" sz="1800" i="1" dirty="0"/>
              <a:t>bilateral affairs</a:t>
            </a:r>
            <a:r>
              <a:rPr lang="en-US" sz="1800" dirty="0"/>
              <a:t>, a contract between A and B might create claims that are in contrast with the claims generated by another contract between A and C. For instance, A might pledge the same security to both B and C. </a:t>
            </a:r>
            <a:r>
              <a:rPr lang="en-US" sz="1800" b="1" i="1" dirty="0"/>
              <a:t>The problem arises because A, B and C cannot typically sit at the contracting table together, so that property rules are required to decide which of the contracts prevails </a:t>
            </a:r>
            <a:r>
              <a:rPr lang="en-US" sz="1800" dirty="0"/>
              <a:t>(Merrill and Smith, 2000; Hansmann and </a:t>
            </a:r>
            <a:r>
              <a:rPr lang="en-US" sz="1800" dirty="0" err="1"/>
              <a:t>Kraakman</a:t>
            </a:r>
            <a:r>
              <a:rPr lang="en-US" sz="1800" dirty="0"/>
              <a:t>, 2002; Ayotte and Bolton, 2011). While in the theory of the firm property is required because a fully complete contract is unachievable at reasonable costs, in the theory of business organizations property is necessary because a grand multilateral contract is impractical.”</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2053920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pPr>
              <a:lnSpc>
                <a:spcPct val="90000"/>
              </a:lnSpc>
            </a:pPr>
            <a:r>
              <a:rPr lang="en-US" dirty="0"/>
              <a:t>Thus, property rules essentially determine who obtains priority in the presence of incompatible contracts.</a:t>
            </a:r>
          </a:p>
          <a:p>
            <a:pPr>
              <a:lnSpc>
                <a:spcPct val="90000"/>
              </a:lnSpc>
            </a:pPr>
            <a:r>
              <a:rPr lang="en-US" sz="1800" dirty="0"/>
              <a:t>In the example provided by Dari-</a:t>
            </a:r>
            <a:r>
              <a:rPr lang="en-US" sz="1800" dirty="0" err="1"/>
              <a:t>Mattiacci</a:t>
            </a:r>
            <a:r>
              <a:rPr lang="en-US" sz="1800" dirty="0"/>
              <a:t> (2017) where A pledges the same security to both B and C, a set of property rules determine </a:t>
            </a:r>
            <a:r>
              <a:rPr lang="en-US" sz="1800" b="1" i="1" dirty="0"/>
              <a:t>whether B or C obtains the security</a:t>
            </a:r>
            <a:r>
              <a:rPr lang="en-US" sz="1800" dirty="0"/>
              <a:t>. </a:t>
            </a:r>
          </a:p>
          <a:p>
            <a:pPr>
              <a:lnSpc>
                <a:spcPct val="90000"/>
              </a:lnSpc>
            </a:pPr>
            <a:r>
              <a:rPr lang="en-US" dirty="0"/>
              <a:t>In other words, property rules create </a:t>
            </a:r>
            <a:r>
              <a:rPr lang="en-US" b="1" i="1" u="sng" dirty="0"/>
              <a:t>a subordination regime where some interests of one or more parties are subordinated to the interests of one or more parties. </a:t>
            </a:r>
          </a:p>
          <a:p>
            <a:pPr lvl="1">
              <a:lnSpc>
                <a:spcPct val="90000"/>
              </a:lnSpc>
            </a:pPr>
            <a:r>
              <a:rPr lang="en-US" sz="1800" dirty="0"/>
              <a:t>We will argue that the Separate Legal Personality of a corporation provides </a:t>
            </a:r>
            <a:r>
              <a:rPr lang="en-US" sz="1800" i="1" dirty="0"/>
              <a:t>one</a:t>
            </a:r>
            <a:r>
              <a:rPr lang="en-US" sz="1800" dirty="0"/>
              <a:t> such subordination regime:</a:t>
            </a:r>
          </a:p>
          <a:p>
            <a:pPr lvl="2">
              <a:lnSpc>
                <a:spcPct val="90000"/>
              </a:lnSpc>
            </a:pPr>
            <a:r>
              <a:rPr lang="en-US" sz="1600" dirty="0"/>
              <a:t>Where corporate assets are involved, the interests of the shareholder’s creditors are subordinated to the interests of the company’s creditors.</a:t>
            </a:r>
          </a:p>
          <a:p>
            <a:pPr lvl="2">
              <a:lnSpc>
                <a:spcPct val="90000"/>
              </a:lnSpc>
            </a:pPr>
            <a:r>
              <a:rPr lang="en-US" sz="1600" dirty="0"/>
              <a:t>Similarly, where personal assets are involved, the interests of the company’s creditors are subordinated to the interests of the shareholder’s creditors.</a:t>
            </a:r>
          </a:p>
          <a:p>
            <a:pPr>
              <a:lnSpc>
                <a:spcPct val="90000"/>
              </a:lnSpc>
            </a:pPr>
            <a:r>
              <a:rPr lang="en-US" dirty="0"/>
              <a:t>In the L&amp;E scholarship, the company’s separate legal persona is said to </a:t>
            </a:r>
            <a:r>
              <a:rPr lang="en-US" b="1" i="1" dirty="0"/>
              <a:t>partition assets</a:t>
            </a:r>
            <a:r>
              <a:rPr lang="en-US" dirty="0"/>
              <a:t>. But “security interests” as defined by </a:t>
            </a:r>
            <a:r>
              <a:rPr lang="en-US" dirty="0" err="1"/>
              <a:t>Eldar</a:t>
            </a:r>
            <a:r>
              <a:rPr lang="en-US" dirty="0"/>
              <a:t> and </a:t>
            </a:r>
            <a:r>
              <a:rPr lang="en-US" dirty="0" err="1"/>
              <a:t>Verstein</a:t>
            </a:r>
            <a:r>
              <a:rPr lang="en-US" dirty="0"/>
              <a:t> (2019) can partition assets as well. </a:t>
            </a:r>
          </a:p>
          <a:p>
            <a:pPr lvl="1">
              <a:lnSpc>
                <a:spcPct val="90000"/>
              </a:lnSpc>
            </a:pPr>
            <a:r>
              <a:rPr lang="en-US" sz="1800" dirty="0"/>
              <a:t>Q: Can you think of an example?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4148879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A refresher on property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6" cy="4239759"/>
          </a:xfrm>
        </p:spPr>
        <p:txBody>
          <a:bodyPr>
            <a:normAutofit fontScale="92500" lnSpcReduction="10000"/>
          </a:bodyPr>
          <a:lstStyle/>
          <a:p>
            <a:r>
              <a:rPr lang="en-US" dirty="0"/>
              <a:t>Contractual Rights are </a:t>
            </a:r>
            <a:r>
              <a:rPr lang="en-US" b="1" i="1" dirty="0"/>
              <a:t>in personam </a:t>
            </a:r>
            <a:r>
              <a:rPr lang="en-US" dirty="0"/>
              <a:t>and tend to be </a:t>
            </a:r>
            <a:r>
              <a:rPr lang="en-US" b="1" i="1" dirty="0"/>
              <a:t>bilateral</a:t>
            </a:r>
            <a:r>
              <a:rPr lang="en-US" dirty="0"/>
              <a:t> – if I have a contractual right against X, I can </a:t>
            </a:r>
            <a:r>
              <a:rPr lang="en-US" i="1" dirty="0"/>
              <a:t>only</a:t>
            </a:r>
            <a:r>
              <a:rPr lang="en-US" dirty="0"/>
              <a:t> sue X, not a third party Y.</a:t>
            </a:r>
          </a:p>
          <a:p>
            <a:pPr lvl="1"/>
            <a:r>
              <a:rPr lang="en-US" sz="1800" b="1" i="1" dirty="0"/>
              <a:t>Unless</a:t>
            </a:r>
            <a:r>
              <a:rPr lang="en-US" sz="1800" dirty="0"/>
              <a:t> it falls under one or more exceptions to Privity of Contract (e.g. CRTPA Cap. 53B)</a:t>
            </a:r>
          </a:p>
          <a:p>
            <a:r>
              <a:rPr lang="en-US" dirty="0"/>
              <a:t>The case is similar for Tortious Right-holders.</a:t>
            </a:r>
          </a:p>
          <a:p>
            <a:r>
              <a:rPr lang="en-US" dirty="0"/>
              <a:t>Property Rights are </a:t>
            </a:r>
            <a:r>
              <a:rPr lang="en-US" b="1" i="1" dirty="0"/>
              <a:t>in rem </a:t>
            </a:r>
            <a:r>
              <a:rPr lang="en-US" dirty="0"/>
              <a:t>and tend to be </a:t>
            </a:r>
            <a:r>
              <a:rPr lang="en-US" b="1" i="1" dirty="0"/>
              <a:t>impersonal</a:t>
            </a:r>
            <a:r>
              <a:rPr lang="en-US" dirty="0"/>
              <a:t> – if I have a property right over X, I can enforce that right against </a:t>
            </a:r>
            <a:r>
              <a:rPr lang="en-US" i="1" dirty="0"/>
              <a:t>anyone</a:t>
            </a:r>
            <a:r>
              <a:rPr lang="en-US" dirty="0"/>
              <a:t> who infringes this right over X.</a:t>
            </a:r>
          </a:p>
          <a:p>
            <a:pPr lvl="1"/>
            <a:r>
              <a:rPr lang="en-US" sz="1800" dirty="0"/>
              <a:t>Property rights are usually transferrable to third parties.</a:t>
            </a:r>
          </a:p>
          <a:p>
            <a:pPr lvl="1"/>
            <a:r>
              <a:rPr lang="en-US" sz="1800" dirty="0"/>
              <a:t>If I sell the property right to a third-party Y, person Y will now have the same property right over X which I once had.</a:t>
            </a:r>
          </a:p>
          <a:p>
            <a:pPr lvl="1"/>
            <a:r>
              <a:rPr lang="en-US" sz="1800" dirty="0"/>
              <a:t>Thus, property rights are said to be </a:t>
            </a:r>
            <a:r>
              <a:rPr lang="en-US" sz="1800" b="1" i="1" dirty="0"/>
              <a:t>enforceable “against the world”.</a:t>
            </a:r>
          </a:p>
          <a:p>
            <a:r>
              <a:rPr lang="en-US" sz="2000" dirty="0"/>
              <a:t>Recall the tension in 3-party problems, where the law has to allocate losses between B and C in A’s absence. If B has a property right in relation to the asset but C does not, then B’s claim to the asset will take priority over C’s claim.</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3220870956"/>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14246</TotalTime>
  <Words>6616</Words>
  <Application>Microsoft Office PowerPoint</Application>
  <PresentationFormat>Widescreen</PresentationFormat>
  <Paragraphs>522</Paragraphs>
  <Slides>54</Slides>
  <Notes>54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Calibri</vt:lpstr>
      <vt:lpstr>Cambria Math</vt:lpstr>
      <vt:lpstr>Gill Sans MT</vt:lpstr>
      <vt:lpstr>Wingdings 2</vt:lpstr>
      <vt:lpstr>Dividend</vt:lpstr>
      <vt:lpstr>Corporate law and economics (LL4489V/5489V/6489V) 5. CONTRACTARIAN VS PROPRIETARY APPROACHES II</vt:lpstr>
      <vt:lpstr>CONTRACTARIAN AND PROPRIETARY APPROACHES</vt:lpstr>
      <vt:lpstr>motivation</vt:lpstr>
      <vt:lpstr>Motivation</vt:lpstr>
      <vt:lpstr>motivation</vt:lpstr>
      <vt:lpstr>motivation</vt:lpstr>
      <vt:lpstr>Motivation</vt:lpstr>
      <vt:lpstr>Motivation</vt:lpstr>
      <vt:lpstr>A refresher on property rights</vt:lpstr>
      <vt:lpstr>A refresher on property rights</vt:lpstr>
      <vt:lpstr>A refresher on property rights</vt:lpstr>
      <vt:lpstr>A refresher on property rights</vt:lpstr>
      <vt:lpstr>The Company's Separate Legal Personality and the Bifurcation of the Company’s Ownership Structure</vt:lpstr>
      <vt:lpstr>The Company's Separate Legal Personality and the Bifurcation of the Company’s Ownership Structure</vt:lpstr>
      <vt:lpstr>The Company's Separate Legal Personality and the Bifurcation of the Company’s Ownership Structure</vt:lpstr>
      <vt:lpstr>The Company's Separate Legal Personality and the Bifurcation of the Company’s Ownership Structure</vt:lpstr>
      <vt:lpstr>The Company's Separate Legal Personality and the Bifurcation of the Company’s Ownership Structure</vt:lpstr>
      <vt:lpstr>The Company's Separate Legal Personality and the Bifurcation of the Company’s Ownership Structure</vt:lpstr>
      <vt:lpstr>The Company's Separate Legal Personality and the Bifurcation of the Company’s Ownership Structure</vt:lpstr>
      <vt:lpstr>The Company's Separate Legal Personality and the Bifurcation of the Company’s Ownership Structure</vt:lpstr>
      <vt:lpstr>The Company's Separate Legal Personality and the Bifurcation of the Company’s Ownership Structure</vt:lpstr>
      <vt:lpstr>The Company's Separate Legal Personality and the Bifurcation of the Company’s Ownership Structure</vt:lpstr>
      <vt:lpstr>ASSET PARTITIONING</vt:lpstr>
      <vt:lpstr>ASSET PARTITIONING</vt:lpstr>
      <vt:lpstr>ASSET PARTITIONING</vt:lpstr>
      <vt:lpstr>ASSET PARTITIONING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entity shielding</vt:lpstr>
      <vt:lpstr>ASSET PARTITIONING: OWNER SHIELDING</vt:lpstr>
      <vt:lpstr>ASSET PARTITIONING: OWNER SHIELDING</vt:lpstr>
      <vt:lpstr>ASSET PARTITIONING: OWNER SHIELDING</vt:lpstr>
      <vt:lpstr>ASSET PARTITIONING: OWNER SHIELDING</vt:lpstr>
      <vt:lpstr>ASSET PARTITIONING: OWNER SHIELDING</vt:lpstr>
      <vt:lpstr>ASSET PARTITIONING: OWNER SHIELDING</vt:lpstr>
      <vt:lpstr>ASSET PARTITIONING: OWNER SHIELDING</vt:lpstr>
      <vt:lpstr>ASSET PARTITIONING: OWNER SHIELDING</vt:lpstr>
      <vt:lpstr>ASSET PARTITIONING: OWNER SHIELDING</vt:lpstr>
      <vt:lpstr>ASSET PARTITIONING: OWNER SHIELDING</vt:lpstr>
      <vt:lpstr>ASSET PARTITIONING</vt:lpstr>
      <vt:lpstr>ASSET PARTITIONING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625</cp:revision>
  <dcterms:created xsi:type="dcterms:W3CDTF">2020-08-16T02:59:54Z</dcterms:created>
  <dcterms:modified xsi:type="dcterms:W3CDTF">2026-02-03T05:57:20Z</dcterms:modified>
</cp:coreProperties>
</file>