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Roboto Mono" pitchFamily="49"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73B269-4C89-4C7D-89F4-30783487E35A}">
  <a:tblStyle styleId="{2573B269-4C89-4C7D-89F4-30783487E35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67"/>
  </p:normalViewPr>
  <p:slideViewPr>
    <p:cSldViewPr>
      <p:cViewPr varScale="1">
        <p:scale>
          <a:sx n="124" d="100"/>
          <a:sy n="124" d="100"/>
        </p:scale>
        <p:origin x="5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633c15ed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g3633c15ed8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df01cf1b7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3df01cf1b7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dd922f72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3dd922f72b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dd922f72b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3dd922f72b8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df01cf1b75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3df01cf1b75_1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9a942221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9a9422219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db88535f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3db88535f4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defd2eca4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3defd2eca48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df3897eea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3df3897eead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df2144e99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3df2144e99d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df2144e99d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3df2144e99d_2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cc01bf30ee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cc01bf30ee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df2144e99d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g3df2144e99d_2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dba9c443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g3dba9c443f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dba9c443f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3dba9c443fa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dba9c443f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3dba9c443fa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dddead7ba4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3dddead7ba4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d971967e0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3d971967e09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d971967e0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g3d971967e09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d971967e09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g3d971967e09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97a5e6ee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397a5e6eeb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df9dfa50fa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3df9dfa50fa_1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df2144e9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df2144e99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931867543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39318675434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db87a882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3db87a8823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df9dfa50fa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3df9dfa50fa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df9dfa50f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3df9dfa50fa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172" y="205067"/>
            <a:ext cx="8228700" cy="8586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457172" y="1203299"/>
            <a:ext cx="8228700" cy="2982600"/>
          </a:xfrm>
          <a:prstGeom prst="rect">
            <a:avLst/>
          </a:prstGeom>
          <a:noFill/>
          <a:ln>
            <a:noFill/>
          </a:ln>
        </p:spPr>
        <p:txBody>
          <a:bodyPr spcFirstLastPara="1" wrap="square" lIns="0" tIns="0" rIns="0" bIns="0" anchor="t" anchorCtr="0">
            <a:normAutofit/>
          </a:bodyPr>
          <a:lstStyle>
            <a:lvl1pPr marL="457200" lvl="0" indent="-228600" algn="l">
              <a:lnSpc>
                <a:spcPct val="115000"/>
              </a:lnSpc>
              <a:spcBef>
                <a:spcPts val="0"/>
              </a:spcBef>
              <a:spcAft>
                <a:spcPts val="0"/>
              </a:spcAft>
              <a:buSzPts val="1800"/>
              <a:buNone/>
              <a:defRPr/>
            </a:lvl1pPr>
            <a:lvl2pPr marL="914400" lvl="1" indent="-228600" algn="l">
              <a:lnSpc>
                <a:spcPct val="115000"/>
              </a:lnSpc>
              <a:spcBef>
                <a:spcPts val="0"/>
              </a:spcBef>
              <a:spcAft>
                <a:spcPts val="0"/>
              </a:spcAft>
              <a:buSzPts val="1400"/>
              <a:buNone/>
              <a:defRPr/>
            </a:lvl2pPr>
            <a:lvl3pPr marL="1371600" lvl="2" indent="-228600" algn="l">
              <a:lnSpc>
                <a:spcPct val="115000"/>
              </a:lnSpc>
              <a:spcBef>
                <a:spcPts val="0"/>
              </a:spcBef>
              <a:spcAft>
                <a:spcPts val="0"/>
              </a:spcAft>
              <a:buSzPts val="1400"/>
              <a:buNone/>
              <a:defRPr/>
            </a:lvl3pPr>
            <a:lvl4pPr marL="1828800" lvl="3" indent="-228600" algn="l">
              <a:lnSpc>
                <a:spcPct val="115000"/>
              </a:lnSpc>
              <a:spcBef>
                <a:spcPts val="0"/>
              </a:spcBef>
              <a:spcAft>
                <a:spcPts val="0"/>
              </a:spcAft>
              <a:buSzPts val="1400"/>
              <a:buNone/>
              <a:defRPr/>
            </a:lvl4pPr>
            <a:lvl5pPr marL="2286000" lvl="4" indent="-228600" algn="l">
              <a:lnSpc>
                <a:spcPct val="115000"/>
              </a:lnSpc>
              <a:spcBef>
                <a:spcPts val="0"/>
              </a:spcBef>
              <a:spcAft>
                <a:spcPts val="0"/>
              </a:spcAft>
              <a:buSzPts val="1400"/>
              <a:buNone/>
              <a:defRPr/>
            </a:lvl5pPr>
            <a:lvl6pPr marL="2743200" lvl="5" indent="-228600" algn="l">
              <a:lnSpc>
                <a:spcPct val="115000"/>
              </a:lnSpc>
              <a:spcBef>
                <a:spcPts val="0"/>
              </a:spcBef>
              <a:spcAft>
                <a:spcPts val="0"/>
              </a:spcAft>
              <a:buSzPts val="1400"/>
              <a:buNone/>
              <a:defRPr/>
            </a:lvl6pPr>
            <a:lvl7pPr marL="3200400" lvl="6" indent="-228600" algn="l">
              <a:lnSpc>
                <a:spcPct val="115000"/>
              </a:lnSpc>
              <a:spcBef>
                <a:spcPts val="0"/>
              </a:spcBef>
              <a:spcAft>
                <a:spcPts val="0"/>
              </a:spcAft>
              <a:buSzPts val="1400"/>
              <a:buNone/>
              <a:defRPr/>
            </a:lvl7pPr>
            <a:lvl8pPr marL="3657600" lvl="7" indent="-228600" algn="l">
              <a:lnSpc>
                <a:spcPct val="115000"/>
              </a:lnSpc>
              <a:spcBef>
                <a:spcPts val="0"/>
              </a:spcBef>
              <a:spcAft>
                <a:spcPts val="0"/>
              </a:spcAft>
              <a:buSzPts val="1400"/>
              <a:buNone/>
              <a:defRPr/>
            </a:lvl8pPr>
            <a:lvl9pPr marL="4114800" lvl="8" indent="-228600"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623888" y="1282303"/>
            <a:ext cx="7886700" cy="2139600"/>
          </a:xfrm>
          <a:prstGeom prst="rect">
            <a:avLst/>
          </a:prstGeom>
          <a:noFill/>
          <a:ln>
            <a:noFill/>
          </a:ln>
        </p:spPr>
        <p:txBody>
          <a:bodyPr spcFirstLastPara="1" wrap="square" lIns="68575" tIns="68575" rIns="68575" bIns="68575" anchor="b" anchorCtr="0">
            <a:noAutofit/>
          </a:bodyPr>
          <a:lstStyle>
            <a:lvl1pPr marR="0" lvl="0" algn="l">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55" name="Google Shape;55;p14"/>
          <p:cNvSpPr txBox="1">
            <a:spLocks noGrp="1"/>
          </p:cNvSpPr>
          <p:nvPr>
            <p:ph type="body" idx="1"/>
          </p:nvPr>
        </p:nvSpPr>
        <p:spPr>
          <a:xfrm>
            <a:off x="623888" y="3442097"/>
            <a:ext cx="7886700" cy="1125300"/>
          </a:xfrm>
          <a:prstGeom prst="rect">
            <a:avLst/>
          </a:prstGeom>
          <a:noFill/>
          <a:ln>
            <a:noFill/>
          </a:ln>
        </p:spPr>
        <p:txBody>
          <a:bodyPr spcFirstLastPara="1" wrap="square" lIns="68575" tIns="68575" rIns="68575" bIns="68575" anchor="t" anchorCtr="0">
            <a:noAutofit/>
          </a:bodyPr>
          <a:lstStyle>
            <a:lvl1pPr marL="457200" marR="0" lvl="0" indent="-228600" algn="l">
              <a:lnSpc>
                <a:spcPct val="90000"/>
              </a:lnSpc>
              <a:spcBef>
                <a:spcPts val="8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a:lnSpc>
                <a:spcPct val="90000"/>
              </a:lnSpc>
              <a:spcBef>
                <a:spcPts val="4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56" name="Google Shape;56;p14"/>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7" name="Google Shape;57;p14"/>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8" name="Google Shape;58;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openclaw/openclaw" TargetMode="External"/><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youtube.com/watch?v=XZXRg18Ofi8" TargetMode="External"/><Relationship Id="rId5" Type="http://schemas.openxmlformats.org/officeDocument/2006/relationships/image" Target="../media/image13.png"/><Relationship Id="rId4" Type="http://schemas.openxmlformats.org/officeDocument/2006/relationships/hyperlink" Target="https://github.com/openclaw/openclaw/release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hermes-agent.nousresearch.com/docs/user-guide/features/curator" TargetMode="External"/><Relationship Id="rId7" Type="http://schemas.openxmlformats.org/officeDocument/2006/relationships/hyperlink" Target="https://github.com/nousresearch/hermes-agent"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arxiv.org/abs/2604.27891"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arxiv.org/abs/2603.25723" TargetMode="External"/><Relationship Id="rId7" Type="http://schemas.openxmlformats.org/officeDocument/2006/relationships/hyperlink" Target="https://x.com/akshay_pachaar/status/2051589749689962949"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github.com/InsForge/InsForge" TargetMode="External"/><Relationship Id="rId5" Type="http://schemas.openxmlformats.org/officeDocument/2006/relationships/image" Target="../media/image18.png"/><Relationship Id="rId4" Type="http://schemas.openxmlformats.org/officeDocument/2006/relationships/hyperlink" Target="https://arxiv.org/abs/2603.2805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eepmind.google/blog/ai-co-clinician/"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github.com/TauricResearch/TradingAgents"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s://github.com/obra/superpowers" TargetMode="External"/><Relationship Id="rId7" Type="http://schemas.openxmlformats.org/officeDocument/2006/relationships/hyperlink" Target="https://www.youtube.com/watch?v=7cOAayWzYDY"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youtube.com/watch?v=wtzzWyrEY_A" TargetMode="External"/><Relationship Id="rId5" Type="http://schemas.openxmlformats.org/officeDocument/2006/relationships/hyperlink" Target="https://www.youtube.com/watch?v=TX91PdBn_IA" TargetMode="External"/><Relationship Id="rId4" Type="http://schemas.openxmlformats.org/officeDocument/2006/relationships/hyperlink" Target="https://github.com/obra/superpowers-lab"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96jN2OCOfL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www.youtube.com/watch?v=pngC-TH8M0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SlGRN8jh2RI"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VpetwCa7-e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higgsfield.ai" TargetMode="External"/><Relationship Id="rId7" Type="http://schemas.openxmlformats.org/officeDocument/2006/relationships/hyperlink" Target="https://en.wikipedia.org/wiki/Suno_(platfor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suno.com" TargetMode="External"/><Relationship Id="rId5" Type="http://schemas.openxmlformats.org/officeDocument/2006/relationships/image" Target="../media/image26.png"/><Relationship Id="rId4" Type="http://schemas.openxmlformats.org/officeDocument/2006/relationships/hyperlink" Target="https://openai.com/index/higgsfield/"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youtube.com/watch?v=tl4cJO_itZ4" TargetMode="External"/><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hyperlink" Target="https://www.youtube.com/watch?v=nov9uoIQt6g" TargetMode="External"/><Relationship Id="rId10" Type="http://schemas.openxmlformats.org/officeDocument/2006/relationships/image" Target="../media/image32.png"/><Relationship Id="rId4" Type="http://schemas.openxmlformats.org/officeDocument/2006/relationships/hyperlink" Target="https://www.youtube.com/watch?v=9GxvfazA-Bg" TargetMode="External"/><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13" Type="http://schemas.openxmlformats.org/officeDocument/2006/relationships/hyperlink" Target="https://huggingface.co/open-llm-leaderboard" TargetMode="External"/><Relationship Id="rId18" Type="http://schemas.openxmlformats.org/officeDocument/2006/relationships/hyperlink" Target="https://lmarena.ai/leaderboard/text-to-image" TargetMode="External"/><Relationship Id="rId26" Type="http://schemas.openxmlformats.org/officeDocument/2006/relationships/hyperlink" Target="https://openai.com/index/introducing-gpt-5-5/" TargetMode="External"/><Relationship Id="rId39" Type="http://schemas.openxmlformats.org/officeDocument/2006/relationships/hyperlink" Target="https://blog.google/products/gemini/gemini-3-flash" TargetMode="External"/><Relationship Id="rId21" Type="http://schemas.openxmlformats.org/officeDocument/2006/relationships/hyperlink" Target="https://www.anthropic.com/news/claude-opus-4-5" TargetMode="External"/><Relationship Id="rId34" Type="http://schemas.openxmlformats.org/officeDocument/2006/relationships/hyperlink" Target="https://ernie.baidu.com/blog/posts/ernie-5.1-preview-0430-release-on-lmarena/" TargetMode="External"/><Relationship Id="rId42" Type="http://schemas.openxmlformats.org/officeDocument/2006/relationships/hyperlink" Target="https://qwen.ai/blog?id=qwen3.5-max-preview" TargetMode="External"/><Relationship Id="rId7" Type="http://schemas.openxmlformats.org/officeDocument/2006/relationships/hyperlink" Target="https://openlm.ai/chatbot-arena/" TargetMode="External"/><Relationship Id="rId2" Type="http://schemas.openxmlformats.org/officeDocument/2006/relationships/notesSlide" Target="../notesSlides/notesSlide2.xml"/><Relationship Id="rId16" Type="http://schemas.openxmlformats.org/officeDocument/2006/relationships/hyperlink" Target="https://artificialanalysis.ai/models/grok-4" TargetMode="External"/><Relationship Id="rId20" Type="http://schemas.openxmlformats.org/officeDocument/2006/relationships/hyperlink" Target="https://www.anthropic.com/news/claude-opus-4-6" TargetMode="External"/><Relationship Id="rId29" Type="http://schemas.openxmlformats.org/officeDocument/2006/relationships/hyperlink" Target="https://www.anthropic.com/news/claude-sonnet-4-5" TargetMode="External"/><Relationship Id="rId41" Type="http://schemas.openxmlformats.org/officeDocument/2006/relationships/hyperlink" Target="https://mimo.xiaomi.com/mimo-v2-5-pro/" TargetMode="External"/><Relationship Id="rId1" Type="http://schemas.openxmlformats.org/officeDocument/2006/relationships/slideLayout" Target="../slideLayouts/slideLayout1.xml"/><Relationship Id="rId6" Type="http://schemas.openxmlformats.org/officeDocument/2006/relationships/hyperlink" Target="https://www.designarena.ai" TargetMode="External"/><Relationship Id="rId11" Type="http://schemas.openxmlformats.org/officeDocument/2006/relationships/hyperlink" Target="https://www.stack-ai.com/llm-leaderboard" TargetMode="External"/><Relationship Id="rId24" Type="http://schemas.openxmlformats.org/officeDocument/2006/relationships/hyperlink" Target="https://platform.openai.com/docs/models/gpt-5.4" TargetMode="External"/><Relationship Id="rId32" Type="http://schemas.openxmlformats.org/officeDocument/2006/relationships/hyperlink" Target="https://aistudio.google.com/app/prompts/new_chat?model=gemini-3-pro-preview" TargetMode="External"/><Relationship Id="rId37" Type="http://schemas.openxmlformats.org/officeDocument/2006/relationships/hyperlink" Target="https://grok.com" TargetMode="External"/><Relationship Id="rId40" Type="http://schemas.openxmlformats.org/officeDocument/2006/relationships/hyperlink" Target="https://x.ai/news/grok-4-1" TargetMode="External"/><Relationship Id="rId5" Type="http://schemas.openxmlformats.org/officeDocument/2006/relationships/hyperlink" Target="https://lmarena.ai/leaderboard/text/coding" TargetMode="External"/><Relationship Id="rId15" Type="http://schemas.openxmlformats.org/officeDocument/2006/relationships/hyperlink" Target="https://epoch.ai/data/ai-benchmarking-dashboard" TargetMode="External"/><Relationship Id="rId23" Type="http://schemas.openxmlformats.org/officeDocument/2006/relationships/hyperlink" Target="https://blog.google/innovation-and-ai/models-and-research/gemini-models/gemini-3-1-pro/" TargetMode="External"/><Relationship Id="rId28" Type="http://schemas.openxmlformats.org/officeDocument/2006/relationships/hyperlink" Target="https://docs.x.ai/developers/models/grok-4.20-multi-agent-beta-0309" TargetMode="External"/><Relationship Id="rId36" Type="http://schemas.openxmlformats.org/officeDocument/2006/relationships/hyperlink" Target="https://www.byteplus.com/en/blog/dola-seed-2-0-pro" TargetMode="External"/><Relationship Id="rId10" Type="http://schemas.openxmlformats.org/officeDocument/2006/relationships/hyperlink" Target="https://llmworld.net/llm_leaderboards/" TargetMode="External"/><Relationship Id="rId19" Type="http://schemas.openxmlformats.org/officeDocument/2006/relationships/hyperlink" Target="https://www.anthropic.com/news/claude-opus-4-7" TargetMode="External"/><Relationship Id="rId31" Type="http://schemas.openxmlformats.org/officeDocument/2006/relationships/hyperlink" Target="https://www.kimi.com/blog/kimi-k2-6" TargetMode="External"/><Relationship Id="rId4" Type="http://schemas.openxmlformats.org/officeDocument/2006/relationships/hyperlink" Target="https://lmarena.ai/leaderboard/text" TargetMode="External"/><Relationship Id="rId9" Type="http://schemas.openxmlformats.org/officeDocument/2006/relationships/hyperlink" Target="https://web.lmarena.ai/leaderboard" TargetMode="External"/><Relationship Id="rId14" Type="http://schemas.openxmlformats.org/officeDocument/2006/relationships/hyperlink" Target="https://www.vellum.ai/llm-leaderboard" TargetMode="External"/><Relationship Id="rId22" Type="http://schemas.openxmlformats.org/officeDocument/2006/relationships/hyperlink" Target="https://ai.meta.com/blog/introducing-muse-spark-msl/" TargetMode="External"/><Relationship Id="rId27" Type="http://schemas.openxmlformats.org/officeDocument/2006/relationships/hyperlink" Target="https://www.anthropic.com/news/claude-sonnet-4-6" TargetMode="External"/><Relationship Id="rId30" Type="http://schemas.openxmlformats.org/officeDocument/2006/relationships/hyperlink" Target="https://developers.openai.com/api/docs/models/gpt-5.2-chat-latest" TargetMode="External"/><Relationship Id="rId35" Type="http://schemas.openxmlformats.org/officeDocument/2006/relationships/hyperlink" Target="https://www.anthropic.com/news/claude-opus-4-1" TargetMode="External"/><Relationship Id="rId8" Type="http://schemas.openxmlformats.org/officeDocument/2006/relationships/hyperlink" Target="https://beta.lmarena.ai" TargetMode="External"/><Relationship Id="rId3" Type="http://schemas.openxmlformats.org/officeDocument/2006/relationships/hyperlink" Target="https://en.wikipedia.org/wiki/Elo_rating_system" TargetMode="External"/><Relationship Id="rId12" Type="http://schemas.openxmlformats.org/officeDocument/2006/relationships/hyperlink" Target="https://artificialanalysis.ai/leaderboards/models" TargetMode="External"/><Relationship Id="rId17" Type="http://schemas.openxmlformats.org/officeDocument/2006/relationships/hyperlink" Target="http://aiarena.alibaba-inc.com/corpora/arena/leaderboard?arenaType=T2I" TargetMode="External"/><Relationship Id="rId25" Type="http://schemas.openxmlformats.org/officeDocument/2006/relationships/hyperlink" Target="https://huggingface.co/zai-org/GLM-5.1" TargetMode="External"/><Relationship Id="rId33" Type="http://schemas.openxmlformats.org/officeDocument/2006/relationships/hyperlink" Target="https://docs.x.ai/developers/models/grok-4.20-beta-0309-reasoning" TargetMode="External"/><Relationship Id="rId38" Type="http://schemas.openxmlformats.org/officeDocument/2006/relationships/hyperlink" Target="https://openai.com/index/gpt-5-5-instant"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hyperframes.heygen.com" TargetMode="External"/><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discussions.unity.com/t/unity-ai-s-open-beta-now-live-for-unity-6/1718560" TargetMode="External"/><Relationship Id="rId5" Type="http://schemas.openxmlformats.org/officeDocument/2006/relationships/hyperlink" Target="https://hyperframes.mintlify.app/guides/prompting" TargetMode="External"/><Relationship Id="rId4" Type="http://schemas.openxmlformats.org/officeDocument/2006/relationships/hyperlink" Target="https://hyperframes.mintlify.app/introduction"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en.wikipedia.org/wiki/Zed_(text_editor)" TargetMode="External"/><Relationship Id="rId3" Type="http://schemas.openxmlformats.org/officeDocument/2006/relationships/hyperlink" Target="https://zed.dev" TargetMode="External"/><Relationship Id="rId7" Type="http://schemas.openxmlformats.org/officeDocument/2006/relationships/hyperlink" Target="https://en.wikipedia.org/wiki/Atom_(text_editor)"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hyperlink" Target="https://github.com/zed-industries/zed" TargetMode="External"/><Relationship Id="rId4" Type="http://schemas.openxmlformats.org/officeDocument/2006/relationships/hyperlink" Target="https://zed.dev/docs" TargetMode="External"/><Relationship Id="rId9"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jj-vcs/jj" TargetMode="External"/><Relationship Id="rId7" Type="http://schemas.openxmlformats.org/officeDocument/2006/relationships/hyperlink" Target="https://visualjj.co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hyperlink" Target="https://news.ycombinator.com/item?id=42488112" TargetMode="External"/><Relationship Id="rId4" Type="http://schemas.openxmlformats.org/officeDocument/2006/relationships/hyperlink" Target="https://tonyfinn.com/blog/jj/"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github.com/Ataraxy-Labs/weave" TargetMode="External"/><Relationship Id="rId3" Type="http://schemas.openxmlformats.org/officeDocument/2006/relationships/image" Target="../media/image38.png"/><Relationship Id="rId7" Type="http://schemas.openxmlformats.org/officeDocument/2006/relationships/hyperlink" Target="https://ataraxy-labs.github.io/weave/"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mergiraf.org"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QGCKh_N6Ilo" TargetMode="External"/><Relationship Id="rId7"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youtube.com/watch?v=E0Q96IKXx6Q" TargetMode="External"/><Relationship Id="rId5" Type="http://schemas.openxmlformats.org/officeDocument/2006/relationships/image" Target="../media/image42.jpe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hyperlink" Target="https://layoffs.fyi" TargetMode="External"/><Relationship Id="rId7"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s://trueup.io/layoff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s://eais.ai" TargetMode="Externa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github.com/Hmbown/DeepSeek-TUI" TargetMode="External"/><Relationship Id="rId7" Type="http://schemas.openxmlformats.org/officeDocument/2006/relationships/hyperlink" Target="https://www.youtube.com/watch?v=MWgTWsZjri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ratatui.rs" TargetMode="External"/><Relationship Id="rId5" Type="http://schemas.openxmlformats.org/officeDocument/2006/relationships/hyperlink" Target="https://github.com/ratatui/ratatui" TargetMode="External"/><Relationship Id="rId4" Type="http://schemas.openxmlformats.org/officeDocument/2006/relationships/hyperlink" Target="https://github.com/Hmbown/DeepSeek-TUI/blob/main/docs/ARCHITECTURE.md" TargetMode="Externa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https://www.anthropic.com/news/higher-limits-space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claude.ai" TargetMode="External"/><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claude.com/blog/new-in-claude-managed-agents" TargetMode="External"/><Relationship Id="rId4" Type="http://schemas.openxmlformats.org/officeDocument/2006/relationships/hyperlink" Target="https://www.anthropic.com/news/claude-code-securit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lev-selector/video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docs.x.ai/grok/connectors" TargetMode="External"/><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github.com/VRSEN/OpenSwarm" TargetMode="External"/><Relationship Id="rId5" Type="http://schemas.openxmlformats.org/officeDocument/2006/relationships/hyperlink" Target="https://www.youtube.com/watch?v=QreoZTA4YEA"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perplexity.ai/computer/workflows" TargetMode="External"/><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x.com/MayoClinic/status/2049536242929590709" TargetMode="External"/><Relationship Id="rId4" Type="http://schemas.openxmlformats.org/officeDocument/2006/relationships/hyperlink" Target="https://www.youtube.com/watch?v=qDI4odijz4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5"/>
          <p:cNvSpPr txBox="1"/>
          <p:nvPr/>
        </p:nvSpPr>
        <p:spPr>
          <a:xfrm>
            <a:off x="100175" y="664158"/>
            <a:ext cx="4330200" cy="44052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Crowd-sourced "LM Arena" Leaderboard</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Deepseek-TUI Harness</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Anthropic Wall Street $1.5 Bln Partnership</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Anthropic SpaceX Compute Deal</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Anthropic Claude Security</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New in Claude Managed Agents</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xAI Grok Connectors</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OpenSwarm AI - open-source multi-agent system</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Agentic AI Communication Chain</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Perplexity Workflows</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Miscellaneous AI news</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OpenClaw Updates</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Hermes Agent Curator</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No AI Agent Orchestration Needed</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Harness more important than the model</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InsForge - Backend for AI Coding Agents</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Google Deepmind AI co-clinician</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TradingAgents</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Superpowers Agentic Framework</a:t>
            </a:r>
            <a:endParaRPr sz="1500" b="1">
              <a:solidFill>
                <a:srgbClr val="3C78D8"/>
              </a:solidFill>
              <a:latin typeface="Calibri"/>
              <a:ea typeface="Calibri"/>
              <a:cs typeface="Calibri"/>
              <a:sym typeface="Calibri"/>
            </a:endParaRPr>
          </a:p>
        </p:txBody>
      </p:sp>
      <p:sp>
        <p:nvSpPr>
          <p:cNvPr id="64" name="Google Shape;64;p15"/>
          <p:cNvSpPr txBox="1"/>
          <p:nvPr/>
        </p:nvSpPr>
        <p:spPr>
          <a:xfrm>
            <a:off x="55167" y="-22692"/>
            <a:ext cx="4420200" cy="480300"/>
          </a:xfrm>
          <a:prstGeom prst="rect">
            <a:avLst/>
          </a:prstGeom>
          <a:noFill/>
          <a:ln>
            <a:noFill/>
          </a:ln>
        </p:spPr>
        <p:txBody>
          <a:bodyPr spcFirstLastPara="1" wrap="square" lIns="9125" tIns="9125" rIns="9125" bIns="91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 sz="3000" b="1">
                <a:solidFill>
                  <a:srgbClr val="3C78D8"/>
                </a:solidFill>
                <a:latin typeface="Calibri"/>
                <a:ea typeface="Calibri"/>
                <a:cs typeface="Calibri"/>
                <a:sym typeface="Calibri"/>
              </a:rPr>
              <a:t>AI Updates -May 8, 2026</a:t>
            </a:r>
            <a:endParaRPr sz="3000" b="1">
              <a:solidFill>
                <a:srgbClr val="3C78D8"/>
              </a:solidFill>
              <a:latin typeface="Calibri"/>
              <a:ea typeface="Calibri"/>
              <a:cs typeface="Calibri"/>
              <a:sym typeface="Calibri"/>
            </a:endParaRPr>
          </a:p>
        </p:txBody>
      </p:sp>
      <p:sp>
        <p:nvSpPr>
          <p:cNvPr id="65" name="Google Shape;65;p15"/>
          <p:cNvSpPr txBox="1"/>
          <p:nvPr/>
        </p:nvSpPr>
        <p:spPr>
          <a:xfrm>
            <a:off x="4536607" y="4358351"/>
            <a:ext cx="4525800" cy="711000"/>
          </a:xfrm>
          <a:prstGeom prst="rect">
            <a:avLst/>
          </a:prstGeom>
          <a:solidFill>
            <a:srgbClr val="FCE5CD"/>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Jack Dorsey Lays off 4K workers</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Mo Gawdat on How to Position Yourself</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Jobs &amp; Layoffs</a:t>
            </a:r>
            <a:endParaRPr sz="1500" b="1">
              <a:solidFill>
                <a:srgbClr val="3C78D8"/>
              </a:solidFill>
              <a:latin typeface="Calibri"/>
              <a:ea typeface="Calibri"/>
              <a:cs typeface="Calibri"/>
              <a:sym typeface="Calibri"/>
            </a:endParaRPr>
          </a:p>
        </p:txBody>
      </p:sp>
      <p:sp>
        <p:nvSpPr>
          <p:cNvPr id="66" name="Google Shape;66;p15"/>
          <p:cNvSpPr txBox="1"/>
          <p:nvPr/>
        </p:nvSpPr>
        <p:spPr>
          <a:xfrm>
            <a:off x="4809450" y="228675"/>
            <a:ext cx="3980100" cy="4002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None/>
            </a:pPr>
            <a:r>
              <a:rPr lang="en" sz="2000" b="1" i="1">
                <a:solidFill>
                  <a:srgbClr val="FF0000"/>
                </a:solidFill>
                <a:latin typeface="Calibri"/>
                <a:ea typeface="Calibri"/>
                <a:cs typeface="Calibri"/>
                <a:sym typeface="Calibri"/>
              </a:rPr>
              <a:t>"In 2026, your agents have agents."</a:t>
            </a:r>
            <a:endParaRPr sz="2000" b="1" i="1">
              <a:solidFill>
                <a:srgbClr val="FF0000"/>
              </a:solidFill>
              <a:latin typeface="Calibri"/>
              <a:ea typeface="Calibri"/>
              <a:cs typeface="Calibri"/>
              <a:sym typeface="Calibri"/>
            </a:endParaRPr>
          </a:p>
        </p:txBody>
      </p:sp>
      <p:sp>
        <p:nvSpPr>
          <p:cNvPr id="67" name="Google Shape;67;p15"/>
          <p:cNvSpPr txBox="1"/>
          <p:nvPr/>
        </p:nvSpPr>
        <p:spPr>
          <a:xfrm>
            <a:off x="4536607" y="820801"/>
            <a:ext cx="4525800" cy="3481800"/>
          </a:xfrm>
          <a:prstGeom prst="rect">
            <a:avLst/>
          </a:prstGeom>
          <a:solidFill>
            <a:srgbClr val="D9EAD3"/>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Andre Karpathy - talk at Sequoia Event</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Boris Cherny: Why Coding Is Solved</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How Claude Code Works</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Higgsfield AI - Cinematic AI Videos</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Suno AI Music Generation</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Microsoft Copilot Actions and Cowork</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Codex CLI's new "/goal" feature</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Hermes Agent "goals" system</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Google Remy competes with OpenClaw</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OpenAI GPT 4.5 Instant</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HyperFrames open-source HTML-to-video</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Unity AI in open beta for  Unity 6 developers</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Zed Editor vs VS Code</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Jujutsu Version Control</a:t>
            </a:r>
            <a:endParaRPr sz="1500" b="1">
              <a:solidFill>
                <a:srgbClr val="3C78D8"/>
              </a:solidFill>
              <a:latin typeface="Calibri"/>
              <a:ea typeface="Calibri"/>
              <a:cs typeface="Calibri"/>
              <a:sym typeface="Calibri"/>
            </a:endParaRPr>
          </a:p>
          <a:p>
            <a:pPr marL="228600" marR="0" lvl="0" indent="-209550" algn="l" rtl="0">
              <a:lnSpc>
                <a:spcPct val="100000"/>
              </a:lnSpc>
              <a:spcBef>
                <a:spcPts val="0"/>
              </a:spcBef>
              <a:spcAft>
                <a:spcPts val="0"/>
              </a:spcAft>
              <a:buClr>
                <a:srgbClr val="3C78D8"/>
              </a:buClr>
              <a:buSzPts val="1500"/>
              <a:buFont typeface="Calibri"/>
              <a:buChar char="●"/>
            </a:pPr>
            <a:r>
              <a:rPr lang="en" sz="1500" b="1">
                <a:solidFill>
                  <a:srgbClr val="3C78D8"/>
                </a:solidFill>
                <a:latin typeface="Calibri"/>
                <a:ea typeface="Calibri"/>
                <a:cs typeface="Calibri"/>
                <a:sym typeface="Calibri"/>
              </a:rPr>
              <a:t>Weave and Mergiraf - Better Merge</a:t>
            </a:r>
            <a:endParaRPr sz="1500" b="1">
              <a:solidFill>
                <a:srgbClr val="3C78D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p:nvPr/>
        </p:nvSpPr>
        <p:spPr>
          <a:xfrm>
            <a:off x="81776" y="40050"/>
            <a:ext cx="2271000" cy="326400"/>
          </a:xfrm>
          <a:prstGeom prst="rect">
            <a:avLst/>
          </a:prstGeom>
          <a:noFill/>
          <a:ln>
            <a:noFill/>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000" b="1">
                <a:solidFill>
                  <a:schemeClr val="dk1"/>
                </a:solidFill>
                <a:latin typeface="Calibri"/>
                <a:ea typeface="Calibri"/>
                <a:cs typeface="Calibri"/>
                <a:sym typeface="Calibri"/>
              </a:rPr>
              <a:t>OpenClaw Updates</a:t>
            </a:r>
            <a:endParaRPr sz="2000" b="1">
              <a:solidFill>
                <a:schemeClr val="dk1"/>
              </a:solidFill>
              <a:latin typeface="Calibri"/>
              <a:ea typeface="Calibri"/>
              <a:cs typeface="Calibri"/>
              <a:sym typeface="Calibri"/>
            </a:endParaRPr>
          </a:p>
        </p:txBody>
      </p:sp>
      <p:sp>
        <p:nvSpPr>
          <p:cNvPr id="146" name="Google Shape;146;p24"/>
          <p:cNvSpPr txBox="1"/>
          <p:nvPr/>
        </p:nvSpPr>
        <p:spPr>
          <a:xfrm>
            <a:off x="100600" y="426525"/>
            <a:ext cx="4459200" cy="44208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27000" algn="l" rtl="0">
              <a:lnSpc>
                <a:spcPct val="100000"/>
              </a:lnSpc>
              <a:spcBef>
                <a:spcPts val="0"/>
              </a:spcBef>
              <a:spcAft>
                <a:spcPts val="0"/>
              </a:spcAft>
              <a:buClr>
                <a:schemeClr val="dk1"/>
              </a:buClr>
              <a:buSzPts val="1100"/>
              <a:buFont typeface="Calibri"/>
              <a:buChar char="●"/>
            </a:pPr>
            <a:r>
              <a:rPr lang="en" sz="1100" u="sng">
                <a:solidFill>
                  <a:schemeClr val="hlink"/>
                </a:solidFill>
                <a:latin typeface="Calibri"/>
                <a:ea typeface="Calibri"/>
                <a:cs typeface="Calibri"/>
                <a:sym typeface="Calibri"/>
                <a:hlinkClick r:id="rId3"/>
              </a:rPr>
              <a:t>https://github.com/openclaw/openclaw</a:t>
            </a:r>
            <a:r>
              <a:rPr lang="en" sz="1100">
                <a:solidFill>
                  <a:schemeClr val="dk1"/>
                </a:solidFill>
                <a:latin typeface="Calibri"/>
                <a:ea typeface="Calibri"/>
                <a:cs typeface="Calibri"/>
                <a:sym typeface="Calibri"/>
              </a:rPr>
              <a:t>  - 370K stars</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u="sng">
                <a:solidFill>
                  <a:schemeClr val="hlink"/>
                </a:solidFill>
                <a:latin typeface="Calibri"/>
                <a:ea typeface="Calibri"/>
                <a:cs typeface="Calibri"/>
                <a:sym typeface="Calibri"/>
                <a:hlinkClick r:id="rId4"/>
              </a:rPr>
              <a:t>https://github.com/openclaw/openclaw/releases</a:t>
            </a:r>
            <a:r>
              <a:rPr lang="en"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v2026.5.7 (May 7) — Plugin publish retry + version verification; Cron CLI JSON status output; Channels CLI overhaul with --all flag; native command owner enforcement; Active Memory admin scope; gateway session cache invalidation on reset; Discord channel routing fix; agent context compaction token clamping; Telegram/WhatsApp/Tavily/Codex approval reliability fixes.</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v2026.5.6 (May 6) — Reverts 2026.5.5 doctor --fix that incorrectly rewrote valid </a:t>
            </a:r>
            <a:r>
              <a:rPr lang="en" sz="1100">
                <a:solidFill>
                  <a:srgbClr val="3C78D8"/>
                </a:solidFill>
                <a:latin typeface="Calibri"/>
                <a:ea typeface="Calibri"/>
                <a:cs typeface="Calibri"/>
                <a:sym typeface="Calibri"/>
              </a:rPr>
              <a:t>openai-codex/*</a:t>
            </a:r>
            <a:r>
              <a:rPr lang="en" sz="1100">
                <a:solidFill>
                  <a:schemeClr val="dk1"/>
                </a:solidFill>
                <a:latin typeface="Calibri"/>
                <a:ea typeface="Calibri"/>
                <a:cs typeface="Calibri"/>
                <a:sym typeface="Calibri"/>
              </a:rPr>
              <a:t> OAuth routes to </a:t>
            </a:r>
            <a:r>
              <a:rPr lang="en" sz="1100">
                <a:solidFill>
                  <a:srgbClr val="3C78D8"/>
                </a:solidFill>
                <a:latin typeface="Calibri"/>
                <a:ea typeface="Calibri"/>
                <a:cs typeface="Calibri"/>
                <a:sym typeface="Calibri"/>
              </a:rPr>
              <a:t>openai/*</a:t>
            </a:r>
            <a:r>
              <a:rPr lang="en" sz="1100">
                <a:solidFill>
                  <a:schemeClr val="dk1"/>
                </a:solidFill>
                <a:latin typeface="Calibri"/>
                <a:ea typeface="Calibri"/>
                <a:cs typeface="Calibri"/>
                <a:sym typeface="Calibri"/>
              </a:rPr>
              <a:t> ; plugin fetch header symbol metadata fix; debug proxy header normalization; guarded fetch cleanup on timeout.</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v2026.5.5 (May 6) — Feishu/LINE/Telegram/Matrix/Discord messaging fixes; xAI Grok reasoning effort fixes; iOS LAN pairing improvements; TUI + gateway + Control UI reliability hardening.</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v2026.5.4 (May 5) — Google Meet/Twilio realtime Gemini voice bridge; Slack Block Kit progress drafts; OpenRouter caching + attribution; Control UI improvements; plugin + gateway reliability fixes.</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v2026.5.3 (May 3) — CalVer correction build; plugin API range + registry recovery fixes; update channel and install source handling fixes.</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v2026.5.2 (May 2) — Plugin install/update/doctor repair (npm cutover, stale installs, beta fallback); leaner gateway + agent hot paths; WhatsApp Newsletter targets; Signal/Telegram/Slack/SearXNG fixes; dep refresh.</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v2026.5.1 (May 1) — External plugin npm-first cutover with ClawHub metadata; plugin runtime scoping + hot-path caching; Grok 4.3 as default xAI model; Google Meet room controls; messaging + Control UI fixes.</a:t>
            </a:r>
            <a:endParaRPr sz="1100">
              <a:solidFill>
                <a:schemeClr val="dk1"/>
              </a:solidFill>
              <a:latin typeface="Calibri"/>
              <a:ea typeface="Calibri"/>
              <a:cs typeface="Calibri"/>
              <a:sym typeface="Calibri"/>
            </a:endParaRPr>
          </a:p>
        </p:txBody>
      </p:sp>
      <p:pic>
        <p:nvPicPr>
          <p:cNvPr id="147" name="Google Shape;147;p2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799550" y="426525"/>
            <a:ext cx="2857500" cy="675250"/>
          </a:xfrm>
          <a:prstGeom prst="rect">
            <a:avLst/>
          </a:prstGeom>
          <a:noFill/>
          <a:ln w="9525" cap="flat" cmpd="sng">
            <a:solidFill>
              <a:srgbClr val="FF0000"/>
            </a:solidFill>
            <a:prstDash val="solid"/>
            <a:round/>
            <a:headEnd type="none" w="sm" len="sm"/>
            <a:tailEnd type="none" w="sm" len="sm"/>
          </a:ln>
        </p:spPr>
      </p:pic>
      <p:sp>
        <p:nvSpPr>
          <p:cNvPr id="148" name="Google Shape;148;p24"/>
          <p:cNvSpPr txBox="1"/>
          <p:nvPr/>
        </p:nvSpPr>
        <p:spPr>
          <a:xfrm>
            <a:off x="4634500" y="1483800"/>
            <a:ext cx="4459200" cy="1542300"/>
          </a:xfrm>
          <a:prstGeom prst="rect">
            <a:avLst/>
          </a:prstGeom>
          <a:solidFill>
            <a:srgbClr val="FCE5CD"/>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After 100 days using OpenClaw and Hermes AI agents, the author is shifting away from building on unreliable foundations.</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OpenClaw, despite offering powerful capabilities like machine control and autonomous scheduling, constantly breaks with updates, creating daily frustrations for users.</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While it introduced revolutionary features that allowed AI to work independently, its instability stems from being built on broken architecture that should be rewritten from scratch.</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u="sng">
                <a:solidFill>
                  <a:schemeClr val="hlink"/>
                </a:solidFill>
                <a:latin typeface="Calibri"/>
                <a:ea typeface="Calibri"/>
                <a:cs typeface="Calibri"/>
                <a:sym typeface="Calibri"/>
                <a:hlinkClick r:id="rId6"/>
              </a:rPr>
              <a:t>https://www.youtube.com/watch?v=XZXRg18Ofi8</a:t>
            </a:r>
            <a:r>
              <a:rPr lang="en"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pic>
        <p:nvPicPr>
          <p:cNvPr id="149" name="Google Shape;149;p24"/>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853250" y="3189675"/>
            <a:ext cx="4021707" cy="1812600"/>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p:nvPr/>
        </p:nvSpPr>
        <p:spPr>
          <a:xfrm>
            <a:off x="81775" y="67675"/>
            <a:ext cx="2527500" cy="326400"/>
          </a:xfrm>
          <a:prstGeom prst="rect">
            <a:avLst/>
          </a:prstGeom>
          <a:noFill/>
          <a:ln>
            <a:noFill/>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000" b="1">
                <a:solidFill>
                  <a:schemeClr val="dk1"/>
                </a:solidFill>
                <a:latin typeface="Calibri"/>
                <a:ea typeface="Calibri"/>
                <a:cs typeface="Calibri"/>
                <a:sym typeface="Calibri"/>
              </a:rPr>
              <a:t>AI Updates</a:t>
            </a:r>
            <a:endParaRPr sz="2000" b="1">
              <a:solidFill>
                <a:schemeClr val="dk1"/>
              </a:solidFill>
              <a:latin typeface="Calibri"/>
              <a:ea typeface="Calibri"/>
              <a:cs typeface="Calibri"/>
              <a:sym typeface="Calibri"/>
            </a:endParaRPr>
          </a:p>
        </p:txBody>
      </p:sp>
      <p:sp>
        <p:nvSpPr>
          <p:cNvPr id="155" name="Google Shape;155;p25"/>
          <p:cNvSpPr txBox="1"/>
          <p:nvPr/>
        </p:nvSpPr>
        <p:spPr>
          <a:xfrm>
            <a:off x="81775" y="394075"/>
            <a:ext cx="4383000" cy="21888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Hermes Agent Curator </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Instead of users picking agents, tools, and models themselves, </a:t>
            </a:r>
            <a:r>
              <a:rPr lang="en" sz="1200" b="1">
                <a:solidFill>
                  <a:srgbClr val="3C78D8"/>
                </a:solidFill>
                <a:latin typeface="Calibri"/>
                <a:ea typeface="Calibri"/>
                <a:cs typeface="Calibri"/>
                <a:sym typeface="Calibri"/>
              </a:rPr>
              <a:t>Curator automatically selects the best agents for each job, and runs them in sequence</a:t>
            </a:r>
            <a:endParaRPr sz="1200" b="1">
              <a:solidFill>
                <a:srgbClr val="3C78D8"/>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This open-source platform works with any AI model and dramatically reduces task completion time (30 min to 5 min) by picking the right agents immediately</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system has three main components: </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a task reader, agent picker, and runner that learns from usage.</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Curator works with Hermes' Kanban feature, breaking complex jobs into smaller cards and assigning appropriate agents automatically.</a:t>
            </a:r>
            <a:endParaRPr sz="1200">
              <a:solidFill>
                <a:schemeClr val="dk1"/>
              </a:solidFill>
              <a:latin typeface="Calibri"/>
              <a:ea typeface="Calibri"/>
              <a:cs typeface="Calibri"/>
              <a:sym typeface="Calibri"/>
            </a:endParaRPr>
          </a:p>
          <a:p>
            <a:pPr marL="171450" marR="0" lvl="0" indent="-114300" algn="l" rtl="0">
              <a:lnSpc>
                <a:spcPct val="100000"/>
              </a:lnSpc>
              <a:spcBef>
                <a:spcPts val="0"/>
              </a:spcBef>
              <a:spcAft>
                <a:spcPts val="0"/>
              </a:spcAft>
              <a:buClr>
                <a:schemeClr val="dk1"/>
              </a:buClr>
              <a:buSzPts val="900"/>
              <a:buFont typeface="Calibri"/>
              <a:buChar char="●"/>
            </a:pPr>
            <a:r>
              <a:rPr lang="en" sz="900" u="sng">
                <a:solidFill>
                  <a:schemeClr val="hlink"/>
                </a:solidFill>
                <a:latin typeface="Calibri"/>
                <a:ea typeface="Calibri"/>
                <a:cs typeface="Calibri"/>
                <a:sym typeface="Calibri"/>
                <a:hlinkClick r:id="rId3"/>
              </a:rPr>
              <a:t>https://hermes-agent.nousresearch.com/docs/user-guide/features/curator</a:t>
            </a:r>
            <a:r>
              <a:rPr lang="en" sz="900">
                <a:solidFill>
                  <a:schemeClr val="dk1"/>
                </a:solidFill>
                <a:latin typeface="Calibri"/>
                <a:ea typeface="Calibri"/>
                <a:cs typeface="Calibri"/>
                <a:sym typeface="Calibri"/>
              </a:rPr>
              <a:t> </a:t>
            </a:r>
            <a:endParaRPr sz="900">
              <a:solidFill>
                <a:schemeClr val="dk1"/>
              </a:solidFill>
              <a:latin typeface="Calibri"/>
              <a:ea typeface="Calibri"/>
              <a:cs typeface="Calibri"/>
              <a:sym typeface="Calibri"/>
            </a:endParaRPr>
          </a:p>
        </p:txBody>
      </p:sp>
      <p:pic>
        <p:nvPicPr>
          <p:cNvPr id="156" name="Google Shape;156;p2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536625" y="333200"/>
            <a:ext cx="1400375" cy="476425"/>
          </a:xfrm>
          <a:prstGeom prst="rect">
            <a:avLst/>
          </a:prstGeom>
          <a:noFill/>
          <a:ln w="9525" cap="flat" cmpd="sng">
            <a:solidFill>
              <a:srgbClr val="FF0000"/>
            </a:solidFill>
            <a:prstDash val="solid"/>
            <a:round/>
            <a:headEnd type="none" w="sm" len="sm"/>
            <a:tailEnd type="none" w="sm" len="sm"/>
          </a:ln>
        </p:spPr>
      </p:pic>
      <p:sp>
        <p:nvSpPr>
          <p:cNvPr id="157" name="Google Shape;157;p25"/>
          <p:cNvSpPr txBox="1"/>
          <p:nvPr/>
        </p:nvSpPr>
        <p:spPr>
          <a:xfrm>
            <a:off x="81775" y="2645100"/>
            <a:ext cx="5074200" cy="22350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14300" algn="l" rtl="0">
              <a:lnSpc>
                <a:spcPct val="100000"/>
              </a:lnSpc>
              <a:spcBef>
                <a:spcPts val="0"/>
              </a:spcBef>
              <a:spcAft>
                <a:spcPts val="0"/>
              </a:spcAft>
              <a:buClr>
                <a:srgbClr val="FF0000"/>
              </a:buClr>
              <a:buSzPts val="900"/>
              <a:buFont typeface="Calibri"/>
              <a:buChar char="●"/>
            </a:pPr>
            <a:r>
              <a:rPr lang="en" sz="1200" b="1">
                <a:solidFill>
                  <a:srgbClr val="FF0000"/>
                </a:solidFill>
                <a:latin typeface="Calibri"/>
                <a:ea typeface="Calibri"/>
                <a:cs typeface="Calibri"/>
                <a:sym typeface="Calibri"/>
              </a:rPr>
              <a:t>No AI Agent Orchestration Needed</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5"/>
              </a:rPr>
              <a:t>https://arxiv.org/abs/2604.27891</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rgbClr val="3C78D8"/>
              </a:buClr>
              <a:buSzPts val="1200"/>
              <a:buFont typeface="Calibri"/>
              <a:buChar char="●"/>
            </a:pPr>
            <a:r>
              <a:rPr lang="en" sz="1200" b="1">
                <a:solidFill>
                  <a:srgbClr val="3C78D8"/>
                </a:solidFill>
                <a:latin typeface="Calibri"/>
                <a:ea typeface="Calibri"/>
                <a:cs typeface="Calibri"/>
                <a:sym typeface="Calibri"/>
              </a:rPr>
              <a:t>"In-Context Prompting Obsoletes Agent Orchestration for Procedural Tasks"</a:t>
            </a:r>
            <a:endParaRPr sz="1200" b="1">
              <a:solidFill>
                <a:srgbClr val="3C78D8"/>
              </a:solidFill>
              <a:latin typeface="Calibri"/>
              <a:ea typeface="Calibri"/>
              <a:cs typeface="Calibri"/>
              <a:sym typeface="Calibri"/>
            </a:endParaRPr>
          </a:p>
          <a:p>
            <a:pPr marL="171450" marR="0" lvl="0" indent="-114300" algn="l" rtl="0">
              <a:lnSpc>
                <a:spcPct val="100000"/>
              </a:lnSpc>
              <a:spcBef>
                <a:spcPts val="0"/>
              </a:spcBef>
              <a:spcAft>
                <a:spcPts val="0"/>
              </a:spcAft>
              <a:buClr>
                <a:srgbClr val="FF0000"/>
              </a:buClr>
              <a:buSzPts val="900"/>
              <a:buFont typeface="Calibri"/>
              <a:buChar char="●"/>
            </a:pPr>
            <a:r>
              <a:rPr lang="en" sz="1200" b="1">
                <a:solidFill>
                  <a:srgbClr val="FF0000"/>
                </a:solidFill>
                <a:latin typeface="Calibri"/>
                <a:ea typeface="Calibri"/>
                <a:cs typeface="Calibri"/>
                <a:sym typeface="Calibri"/>
              </a:rPr>
              <a:t>Multi-agent frameworks like LangGraph and CrewAI may actually hurt performance rather than help.</a:t>
            </a:r>
            <a:endParaRPr sz="1200" b="1">
              <a:solidFill>
                <a:srgbClr val="FF0000"/>
              </a:solidFill>
              <a:latin typeface="Calibri"/>
              <a:ea typeface="Calibri"/>
              <a:cs typeface="Calibri"/>
              <a:sym typeface="Calibri"/>
            </a:endParaRPr>
          </a:p>
          <a:p>
            <a:pPr marL="171450" marR="0" lvl="0" indent="-114300" algn="l" rtl="0">
              <a:lnSpc>
                <a:spcPct val="100000"/>
              </a:lnSpc>
              <a:spcBef>
                <a:spcPts val="0"/>
              </a:spcBef>
              <a:spcAft>
                <a:spcPts val="0"/>
              </a:spcAft>
              <a:buClr>
                <a:schemeClr val="dk1"/>
              </a:buClr>
              <a:buSzPts val="900"/>
              <a:buFont typeface="Calibri"/>
              <a:buChar char="●"/>
            </a:pPr>
            <a:r>
              <a:rPr lang="en" sz="1200">
                <a:solidFill>
                  <a:schemeClr val="dk1"/>
                </a:solidFill>
                <a:latin typeface="Calibri"/>
                <a:ea typeface="Calibri"/>
                <a:cs typeface="Calibri"/>
                <a:sym typeface="Calibri"/>
              </a:rPr>
              <a:t>The researchers compared orchestrated multi-agent systems against simple in-context learning approaches using Claude 4.5.</a:t>
            </a:r>
            <a:endParaRPr sz="1200">
              <a:solidFill>
                <a:schemeClr val="dk1"/>
              </a:solidFill>
              <a:latin typeface="Calibri"/>
              <a:ea typeface="Calibri"/>
              <a:cs typeface="Calibri"/>
              <a:sym typeface="Calibri"/>
            </a:endParaRPr>
          </a:p>
          <a:p>
            <a:pPr marL="171450" marR="0" lvl="0" indent="-114300" algn="l" rtl="0">
              <a:lnSpc>
                <a:spcPct val="100000"/>
              </a:lnSpc>
              <a:spcBef>
                <a:spcPts val="0"/>
              </a:spcBef>
              <a:spcAft>
                <a:spcPts val="0"/>
              </a:spcAft>
              <a:buClr>
                <a:schemeClr val="dk1"/>
              </a:buClr>
              <a:buSzPts val="900"/>
              <a:buFont typeface="Calibri"/>
              <a:buChar char="●"/>
            </a:pPr>
            <a:r>
              <a:rPr lang="en" sz="1200">
                <a:solidFill>
                  <a:schemeClr val="dk1"/>
                </a:solidFill>
                <a:latin typeface="Calibri"/>
                <a:ea typeface="Calibri"/>
                <a:cs typeface="Calibri"/>
                <a:sym typeface="Calibri"/>
              </a:rPr>
              <a:t>Findings: providing the entire procedural flowchart in a single system prompt consistently outperformed orchestrated approaches</a:t>
            </a:r>
            <a:endParaRPr sz="1200">
              <a:solidFill>
                <a:schemeClr val="dk1"/>
              </a:solidFill>
              <a:latin typeface="Calibri"/>
              <a:ea typeface="Calibri"/>
              <a:cs typeface="Calibri"/>
              <a:sym typeface="Calibri"/>
            </a:endParaRPr>
          </a:p>
          <a:p>
            <a:pPr marL="171450" marR="0" lvl="0" indent="-114300" algn="l" rtl="0">
              <a:lnSpc>
                <a:spcPct val="100000"/>
              </a:lnSpc>
              <a:spcBef>
                <a:spcPts val="0"/>
              </a:spcBef>
              <a:spcAft>
                <a:spcPts val="0"/>
              </a:spcAft>
              <a:buClr>
                <a:schemeClr val="dk1"/>
              </a:buClr>
              <a:buSzPts val="900"/>
              <a:buFont typeface="Calibri"/>
              <a:buChar char="●"/>
            </a:pPr>
            <a:r>
              <a:rPr lang="en" sz="1200">
                <a:solidFill>
                  <a:schemeClr val="dk1"/>
                </a:solidFill>
                <a:latin typeface="Calibri"/>
                <a:ea typeface="Calibri"/>
                <a:cs typeface="Calibri"/>
                <a:sym typeface="Calibri"/>
              </a:rPr>
              <a:t>Frontier AI models have become sophisticated enough to handle complex procedures holistically without external scaffolding, which can fragment reasoning and introduce failure modes</a:t>
            </a:r>
            <a:endParaRPr sz="1200">
              <a:solidFill>
                <a:schemeClr val="dk1"/>
              </a:solidFill>
              <a:latin typeface="Calibri"/>
              <a:ea typeface="Calibri"/>
              <a:cs typeface="Calibri"/>
              <a:sym typeface="Calibri"/>
            </a:endParaRPr>
          </a:p>
        </p:txBody>
      </p:sp>
      <p:pic>
        <p:nvPicPr>
          <p:cNvPr id="158" name="Google Shape;158;p25"/>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805792" y="2190750"/>
            <a:ext cx="2205800" cy="2851575"/>
          </a:xfrm>
          <a:prstGeom prst="rect">
            <a:avLst/>
          </a:prstGeom>
          <a:noFill/>
          <a:ln w="9525" cap="flat" cmpd="sng">
            <a:solidFill>
              <a:srgbClr val="FF0000"/>
            </a:solidFill>
            <a:prstDash val="solid"/>
            <a:round/>
            <a:headEnd type="none" w="sm" len="sm"/>
            <a:tailEnd type="none" w="sm" len="sm"/>
          </a:ln>
        </p:spPr>
      </p:pic>
      <p:sp>
        <p:nvSpPr>
          <p:cNvPr id="159" name="Google Shape;159;p25"/>
          <p:cNvSpPr txBox="1"/>
          <p:nvPr/>
        </p:nvSpPr>
        <p:spPr>
          <a:xfrm>
            <a:off x="4536625" y="875425"/>
            <a:ext cx="4083600" cy="11268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14300" algn="l" rtl="0">
              <a:lnSpc>
                <a:spcPct val="100000"/>
              </a:lnSpc>
              <a:spcBef>
                <a:spcPts val="0"/>
              </a:spcBef>
              <a:spcAft>
                <a:spcPts val="0"/>
              </a:spcAft>
              <a:buClr>
                <a:srgbClr val="FF0000"/>
              </a:buClr>
              <a:buSzPts val="900"/>
              <a:buFont typeface="Calibri"/>
              <a:buChar char="●"/>
            </a:pPr>
            <a:r>
              <a:rPr lang="en" sz="1200" b="1">
                <a:solidFill>
                  <a:srgbClr val="FF0000"/>
                </a:solidFill>
                <a:latin typeface="Calibri"/>
                <a:ea typeface="Calibri"/>
                <a:cs typeface="Calibri"/>
                <a:sym typeface="Calibri"/>
              </a:rPr>
              <a:t>Hermes Agent</a:t>
            </a:r>
            <a:endParaRPr sz="1200" b="1">
              <a:solidFill>
                <a:srgbClr val="FF0000"/>
              </a:solidFill>
              <a:latin typeface="Calibri"/>
              <a:ea typeface="Calibri"/>
              <a:cs typeface="Calibri"/>
              <a:sym typeface="Calibri"/>
            </a:endParaRPr>
          </a:p>
          <a:p>
            <a:pPr marL="171450" marR="0" lvl="0" indent="-114300" algn="l" rtl="0">
              <a:lnSpc>
                <a:spcPct val="100000"/>
              </a:lnSpc>
              <a:spcBef>
                <a:spcPts val="0"/>
              </a:spcBef>
              <a:spcAft>
                <a:spcPts val="0"/>
              </a:spcAft>
              <a:buClr>
                <a:schemeClr val="dk1"/>
              </a:buClr>
              <a:buSzPts val="900"/>
              <a:buFont typeface="Calibri"/>
              <a:buChar char="●"/>
            </a:pPr>
            <a:r>
              <a:rPr lang="en" sz="1200" u="sng">
                <a:solidFill>
                  <a:schemeClr val="hlink"/>
                </a:solidFill>
                <a:latin typeface="Calibri"/>
                <a:ea typeface="Calibri"/>
                <a:cs typeface="Calibri"/>
                <a:sym typeface="Calibri"/>
                <a:hlinkClick r:id="rId7"/>
              </a:rPr>
              <a:t>https://github.com/nousresearch/hermes-agent</a:t>
            </a:r>
            <a:r>
              <a:rPr lang="en" sz="1200">
                <a:solidFill>
                  <a:schemeClr val="dk1"/>
                </a:solidFill>
                <a:latin typeface="Calibri"/>
                <a:ea typeface="Calibri"/>
                <a:cs typeface="Calibri"/>
                <a:sym typeface="Calibri"/>
              </a:rPr>
              <a:t>  - 139K stars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v0.13.0 - "The Tenacity Release" on May 7, 2026 </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(finishes what it starts)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v0.12.0 - "The Curator Release" on April 30</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(self-maintaining skill management)</a:t>
            </a:r>
            <a:endParaRPr sz="1200">
              <a:solidFill>
                <a:schemeClr val="dk1"/>
              </a:solidFill>
              <a:latin typeface="Calibri"/>
              <a:ea typeface="Calibri"/>
              <a:cs typeface="Calibri"/>
              <a:sym typeface="Calibri"/>
            </a:endParaRPr>
          </a:p>
        </p:txBody>
      </p:sp>
      <p:pic>
        <p:nvPicPr>
          <p:cNvPr id="160" name="Google Shape;160;p25"/>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926875" y="333200"/>
            <a:ext cx="1166696" cy="476425"/>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p:nvPr/>
        </p:nvSpPr>
        <p:spPr>
          <a:xfrm>
            <a:off x="81775" y="67675"/>
            <a:ext cx="2527500" cy="326400"/>
          </a:xfrm>
          <a:prstGeom prst="rect">
            <a:avLst/>
          </a:prstGeom>
          <a:noFill/>
          <a:ln>
            <a:noFill/>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000" b="1">
                <a:solidFill>
                  <a:schemeClr val="dk1"/>
                </a:solidFill>
                <a:latin typeface="Calibri"/>
                <a:ea typeface="Calibri"/>
                <a:cs typeface="Calibri"/>
                <a:sym typeface="Calibri"/>
              </a:rPr>
              <a:t>AI Updates</a:t>
            </a:r>
            <a:endParaRPr sz="2000" b="1">
              <a:solidFill>
                <a:schemeClr val="dk1"/>
              </a:solidFill>
              <a:latin typeface="Calibri"/>
              <a:ea typeface="Calibri"/>
              <a:cs typeface="Calibri"/>
              <a:sym typeface="Calibri"/>
            </a:endParaRPr>
          </a:p>
        </p:txBody>
      </p:sp>
      <p:sp>
        <p:nvSpPr>
          <p:cNvPr id="166" name="Google Shape;166;p26"/>
          <p:cNvSpPr txBox="1"/>
          <p:nvPr/>
        </p:nvSpPr>
        <p:spPr>
          <a:xfrm>
            <a:off x="95282" y="618200"/>
            <a:ext cx="4383000" cy="24195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14300" algn="l" rtl="0">
              <a:lnSpc>
                <a:spcPct val="100000"/>
              </a:lnSpc>
              <a:spcBef>
                <a:spcPts val="0"/>
              </a:spcBef>
              <a:spcAft>
                <a:spcPts val="0"/>
              </a:spcAft>
              <a:buClr>
                <a:srgbClr val="FF0000"/>
              </a:buClr>
              <a:buSzPts val="900"/>
              <a:buFont typeface="Calibri"/>
              <a:buChar char="●"/>
            </a:pPr>
            <a:r>
              <a:rPr lang="en" sz="1200" b="1">
                <a:solidFill>
                  <a:srgbClr val="FF0000"/>
                </a:solidFill>
                <a:latin typeface="Calibri"/>
                <a:ea typeface="Calibri"/>
                <a:cs typeface="Calibri"/>
                <a:sym typeface="Calibri"/>
              </a:rPr>
              <a:t>Harness more important than the model</a:t>
            </a:r>
            <a:endParaRPr sz="1200" b="1">
              <a:solidFill>
                <a:srgbClr val="FF0000"/>
              </a:solidFill>
              <a:latin typeface="Calibri"/>
              <a:ea typeface="Calibri"/>
              <a:cs typeface="Calibri"/>
              <a:sym typeface="Calibri"/>
            </a:endParaRPr>
          </a:p>
          <a:p>
            <a:pPr marL="171450" marR="0" lvl="0" indent="-114300" algn="l" rtl="0">
              <a:lnSpc>
                <a:spcPct val="100000"/>
              </a:lnSpc>
              <a:spcBef>
                <a:spcPts val="0"/>
              </a:spcBef>
              <a:spcAft>
                <a:spcPts val="0"/>
              </a:spcAft>
              <a:buClr>
                <a:schemeClr val="dk1"/>
              </a:buClr>
              <a:buSzPts val="900"/>
              <a:buFont typeface="Calibri"/>
              <a:buChar char="●"/>
            </a:pPr>
            <a:r>
              <a:rPr lang="en" sz="1200">
                <a:solidFill>
                  <a:schemeClr val="dk1"/>
                </a:solidFill>
                <a:latin typeface="Calibri"/>
                <a:ea typeface="Calibri"/>
                <a:cs typeface="Calibri"/>
                <a:sym typeface="Calibri"/>
              </a:rPr>
              <a:t>Stanford research reveals that the same model can </a:t>
            </a:r>
            <a:r>
              <a:rPr lang="en" sz="1200" b="1">
                <a:solidFill>
                  <a:srgbClr val="FF0000"/>
                </a:solidFill>
                <a:latin typeface="Calibri"/>
                <a:ea typeface="Calibri"/>
                <a:cs typeface="Calibri"/>
                <a:sym typeface="Calibri"/>
              </a:rPr>
              <a:t>show 6 (six)  times performance gaps depending on its harness.</a:t>
            </a:r>
            <a:endParaRPr sz="1200" b="1">
              <a:solidFill>
                <a:srgbClr val="FF0000"/>
              </a:solidFill>
              <a:latin typeface="Calibri"/>
              <a:ea typeface="Calibri"/>
              <a:cs typeface="Calibri"/>
              <a:sym typeface="Calibri"/>
            </a:endParaRPr>
          </a:p>
          <a:p>
            <a:pPr marL="171450" marR="0" lvl="0" indent="-114300" algn="l" rtl="0">
              <a:lnSpc>
                <a:spcPct val="100000"/>
              </a:lnSpc>
              <a:spcBef>
                <a:spcPts val="0"/>
              </a:spcBef>
              <a:spcAft>
                <a:spcPts val="0"/>
              </a:spcAft>
              <a:buClr>
                <a:schemeClr val="dk1"/>
              </a:buClr>
              <a:buSzPts val="900"/>
              <a:buFont typeface="Calibri"/>
              <a:buChar char="●"/>
            </a:pPr>
            <a:r>
              <a:rPr lang="en" sz="1200">
                <a:solidFill>
                  <a:schemeClr val="dk1"/>
                </a:solidFill>
                <a:latin typeface="Calibri"/>
                <a:ea typeface="Calibri"/>
                <a:cs typeface="Calibri"/>
                <a:sym typeface="Calibri"/>
              </a:rPr>
              <a:t>A harness is the architecture that turns a model into an agent, giving it abilities to take actions and persist until problems are solved.</a:t>
            </a:r>
            <a:endParaRPr sz="1200">
              <a:solidFill>
                <a:schemeClr val="dk1"/>
              </a:solidFill>
              <a:latin typeface="Calibri"/>
              <a:ea typeface="Calibri"/>
              <a:cs typeface="Calibri"/>
              <a:sym typeface="Calibri"/>
            </a:endParaRPr>
          </a:p>
          <a:p>
            <a:pPr marL="171450" marR="0" lvl="0" indent="-114300" algn="l" rtl="0">
              <a:lnSpc>
                <a:spcPct val="100000"/>
              </a:lnSpc>
              <a:spcBef>
                <a:spcPts val="0"/>
              </a:spcBef>
              <a:spcAft>
                <a:spcPts val="0"/>
              </a:spcAft>
              <a:buClr>
                <a:schemeClr val="dk1"/>
              </a:buClr>
              <a:buSzPts val="900"/>
              <a:buFont typeface="Calibri"/>
              <a:buChar char="●"/>
            </a:pPr>
            <a:r>
              <a:rPr lang="en" sz="1200">
                <a:solidFill>
                  <a:schemeClr val="dk1"/>
                </a:solidFill>
                <a:latin typeface="Calibri"/>
                <a:ea typeface="Calibri"/>
                <a:cs typeface="Calibri"/>
                <a:sym typeface="Calibri"/>
              </a:rPr>
              <a:t>When agents underperform, audit the harness first rather than switching models.</a:t>
            </a:r>
            <a:endParaRPr sz="1200">
              <a:solidFill>
                <a:schemeClr val="dk1"/>
              </a:solidFill>
              <a:latin typeface="Calibri"/>
              <a:ea typeface="Calibri"/>
              <a:cs typeface="Calibri"/>
              <a:sym typeface="Calibri"/>
            </a:endParaRPr>
          </a:p>
          <a:p>
            <a:pPr marL="171450" marR="0" lvl="0" indent="-114300" algn="l" rtl="0">
              <a:lnSpc>
                <a:spcPct val="100000"/>
              </a:lnSpc>
              <a:spcBef>
                <a:spcPts val="0"/>
              </a:spcBef>
              <a:spcAft>
                <a:spcPts val="0"/>
              </a:spcAft>
              <a:buClr>
                <a:srgbClr val="3C78D8"/>
              </a:buClr>
              <a:buSzPts val="900"/>
              <a:buFont typeface="Calibri"/>
              <a:buChar char="●"/>
            </a:pPr>
            <a:r>
              <a:rPr lang="en" sz="1200" b="1">
                <a:solidFill>
                  <a:srgbClr val="3C78D8"/>
                </a:solidFill>
                <a:latin typeface="Calibri"/>
                <a:ea typeface="Calibri"/>
                <a:cs typeface="Calibri"/>
                <a:sym typeface="Calibri"/>
              </a:rPr>
              <a:t>The critical insight is the "subtraction principle" - as models improve, successful harness engineering involves removing unnecessary components rather than adding complexity.</a:t>
            </a:r>
            <a:endParaRPr sz="1200" b="1">
              <a:solidFill>
                <a:srgbClr val="3C78D8"/>
              </a:solidFill>
              <a:latin typeface="Calibri"/>
              <a:ea typeface="Calibri"/>
              <a:cs typeface="Calibri"/>
              <a:sym typeface="Calibri"/>
            </a:endParaRPr>
          </a:p>
          <a:p>
            <a:pPr marL="171450" marR="0" lvl="0" indent="-114300" algn="l" rtl="0">
              <a:lnSpc>
                <a:spcPct val="100000"/>
              </a:lnSpc>
              <a:spcBef>
                <a:spcPts val="0"/>
              </a:spcBef>
              <a:spcAft>
                <a:spcPts val="0"/>
              </a:spcAft>
              <a:buClr>
                <a:schemeClr val="dk1"/>
              </a:buClr>
              <a:buSzPts val="900"/>
              <a:buFont typeface="Calibri"/>
              <a:buChar char="●"/>
            </a:pPr>
            <a:r>
              <a:rPr lang="en" sz="1200" u="sng">
                <a:solidFill>
                  <a:schemeClr val="hlink"/>
                </a:solidFill>
                <a:latin typeface="Calibri"/>
                <a:ea typeface="Calibri"/>
                <a:cs typeface="Calibri"/>
                <a:sym typeface="Calibri"/>
                <a:hlinkClick r:id="rId3"/>
              </a:rPr>
              <a:t>https://arxiv.org/abs/2603.25723</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4"/>
              </a:rPr>
              <a:t>https://arxiv.org/abs/2603.28052</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pic>
        <p:nvPicPr>
          <p:cNvPr id="167" name="Google Shape;167;p2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643900" y="737700"/>
            <a:ext cx="3071374" cy="2047575"/>
          </a:xfrm>
          <a:prstGeom prst="rect">
            <a:avLst/>
          </a:prstGeom>
          <a:noFill/>
          <a:ln w="9525" cap="flat" cmpd="sng">
            <a:solidFill>
              <a:srgbClr val="FF0000"/>
            </a:solidFill>
            <a:prstDash val="solid"/>
            <a:round/>
            <a:headEnd type="none" w="sm" len="sm"/>
            <a:tailEnd type="none" w="sm" len="sm"/>
          </a:ln>
        </p:spPr>
      </p:pic>
      <p:sp>
        <p:nvSpPr>
          <p:cNvPr id="168" name="Google Shape;168;p26"/>
          <p:cNvSpPr txBox="1"/>
          <p:nvPr/>
        </p:nvSpPr>
        <p:spPr>
          <a:xfrm>
            <a:off x="81775" y="3270951"/>
            <a:ext cx="4358100" cy="14961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InsForge - Backend for AI Coding Agents</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6"/>
              </a:rPr>
              <a:t>https://github.com/InsForge/InsForge</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7"/>
              </a:rPr>
              <a:t>https://x.com/akshay_pachaar/status/2051589749689962949</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Claude Code used 3x fewer tokens with one change:</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 Before: 10.4M tokens · 10 errors · $9.21</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 After: 3.7M tokens · 0 errors · $2.81</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Used Insforge Skills + CLI as the backend context engineering layer for Claude Code (open-source and local).</a:t>
            </a:r>
            <a:endParaRPr sz="1200">
              <a:solidFill>
                <a:schemeClr val="dk1"/>
              </a:solidFill>
              <a:latin typeface="Calibri"/>
              <a:ea typeface="Calibri"/>
              <a:cs typeface="Calibri"/>
              <a:sym typeface="Calibri"/>
            </a:endParaRPr>
          </a:p>
        </p:txBody>
      </p:sp>
      <p:pic>
        <p:nvPicPr>
          <p:cNvPr id="169" name="Google Shape;169;p2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643900" y="3579726"/>
            <a:ext cx="4399324" cy="878549"/>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p:nvPr/>
        </p:nvSpPr>
        <p:spPr>
          <a:xfrm>
            <a:off x="81775" y="67675"/>
            <a:ext cx="2527500" cy="326400"/>
          </a:xfrm>
          <a:prstGeom prst="rect">
            <a:avLst/>
          </a:prstGeom>
          <a:noFill/>
          <a:ln>
            <a:noFill/>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000" b="1">
                <a:solidFill>
                  <a:schemeClr val="dk1"/>
                </a:solidFill>
                <a:latin typeface="Calibri"/>
                <a:ea typeface="Calibri"/>
                <a:cs typeface="Calibri"/>
                <a:sym typeface="Calibri"/>
              </a:rPr>
              <a:t>AI Updates</a:t>
            </a:r>
            <a:endParaRPr sz="2000" b="1">
              <a:solidFill>
                <a:schemeClr val="dk1"/>
              </a:solidFill>
              <a:latin typeface="Calibri"/>
              <a:ea typeface="Calibri"/>
              <a:cs typeface="Calibri"/>
              <a:sym typeface="Calibri"/>
            </a:endParaRPr>
          </a:p>
        </p:txBody>
      </p:sp>
      <p:sp>
        <p:nvSpPr>
          <p:cNvPr id="175" name="Google Shape;175;p27"/>
          <p:cNvSpPr txBox="1"/>
          <p:nvPr/>
        </p:nvSpPr>
        <p:spPr>
          <a:xfrm>
            <a:off x="66707" y="427700"/>
            <a:ext cx="4383000" cy="18654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Google Deepmind AI co-clinician</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3"/>
              </a:rPr>
              <a:t>https://deepmind.google/blog/ai-co-clinician/</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AI Co-Clinician is designed to work collaboratively alongside physicians assisting with tasks like patient history collection, diagnostic reasoning, and examination guidance</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It is built on technologies like Gemini and Project Astra, and in testing it recorded zero critical errors in 97 out of 98 cases, matching or exceeding primary care doctors in nearly half of consultation areas assessed in a joint simulation study with Harvard Medical School and Stanford Medicine</a:t>
            </a:r>
            <a:endParaRPr sz="1200">
              <a:solidFill>
                <a:schemeClr val="dk1"/>
              </a:solidFill>
              <a:latin typeface="Calibri"/>
              <a:ea typeface="Calibri"/>
              <a:cs typeface="Calibri"/>
              <a:sym typeface="Calibri"/>
            </a:endParaRPr>
          </a:p>
        </p:txBody>
      </p:sp>
      <p:sp>
        <p:nvSpPr>
          <p:cNvPr id="176" name="Google Shape;176;p27"/>
          <p:cNvSpPr txBox="1"/>
          <p:nvPr/>
        </p:nvSpPr>
        <p:spPr>
          <a:xfrm>
            <a:off x="66707" y="2408900"/>
            <a:ext cx="4383000" cy="22350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TradingAgents - </a:t>
            </a:r>
            <a:r>
              <a:rPr lang="en" sz="1200">
                <a:solidFill>
                  <a:schemeClr val="dk1"/>
                </a:solidFill>
                <a:latin typeface="Calibri"/>
                <a:ea typeface="Calibri"/>
                <a:cs typeface="Calibri"/>
                <a:sym typeface="Calibri"/>
              </a:rPr>
              <a:t>Open-source multi-agent LLM framework that </a:t>
            </a:r>
            <a:r>
              <a:rPr lang="en" sz="1200" b="1">
                <a:solidFill>
                  <a:srgbClr val="FF0000"/>
                </a:solidFill>
                <a:latin typeface="Calibri"/>
                <a:ea typeface="Calibri"/>
                <a:cs typeface="Calibri"/>
                <a:sym typeface="Calibri"/>
              </a:rPr>
              <a:t>simulates a Wall Street trading firm</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Has specialized AI agents covering fundamental, sentiment, news, and technical analysis, plus debating Bull/Bear researchers, a trader agent, a risk management team, and a portfolio manager</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Originally a UCLA/MIT research paper, it is built on LangGraph with full decision traceability, checkpoint resume, and support for major LLM providers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project has surpassed 53,000 GitHub stars and serves as a clean reference architecture for multi-agent AI systems, though it is intended for research use only due to significant token costs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4"/>
              </a:rPr>
              <a:t>https://github.com/TauricResearch/TradingAgents</a:t>
            </a:r>
            <a:endParaRPr sz="1200">
              <a:solidFill>
                <a:schemeClr val="dk1"/>
              </a:solidFill>
              <a:latin typeface="Calibri"/>
              <a:ea typeface="Calibri"/>
              <a:cs typeface="Calibri"/>
              <a:sym typeface="Calibri"/>
            </a:endParaRPr>
          </a:p>
        </p:txBody>
      </p:sp>
      <p:pic>
        <p:nvPicPr>
          <p:cNvPr id="177" name="Google Shape;177;p2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602100" y="137825"/>
            <a:ext cx="1835650" cy="2155275"/>
          </a:xfrm>
          <a:prstGeom prst="rect">
            <a:avLst/>
          </a:prstGeom>
          <a:noFill/>
          <a:ln w="9525" cap="flat" cmpd="sng">
            <a:solidFill>
              <a:srgbClr val="FF0000"/>
            </a:solidFill>
            <a:prstDash val="solid"/>
            <a:round/>
            <a:headEnd type="none" w="sm" len="sm"/>
            <a:tailEnd type="none" w="sm" len="sm"/>
          </a:ln>
        </p:spPr>
      </p:pic>
      <p:pic>
        <p:nvPicPr>
          <p:cNvPr id="178" name="Google Shape;178;p2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602101" y="2408900"/>
            <a:ext cx="3963692" cy="2235000"/>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p:nvPr/>
        </p:nvSpPr>
        <p:spPr>
          <a:xfrm>
            <a:off x="81775" y="0"/>
            <a:ext cx="4358100" cy="326400"/>
          </a:xfrm>
          <a:prstGeom prst="rect">
            <a:avLst/>
          </a:prstGeom>
          <a:noFill/>
          <a:ln>
            <a:noFill/>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000" b="1">
                <a:solidFill>
                  <a:schemeClr val="dk1"/>
                </a:solidFill>
                <a:latin typeface="Calibri"/>
                <a:ea typeface="Calibri"/>
                <a:cs typeface="Calibri"/>
                <a:sym typeface="Calibri"/>
              </a:rPr>
              <a:t>Superpowers Agentic Framework</a:t>
            </a:r>
            <a:endParaRPr sz="2000" b="1">
              <a:solidFill>
                <a:schemeClr val="dk1"/>
              </a:solidFill>
              <a:latin typeface="Calibri"/>
              <a:ea typeface="Calibri"/>
              <a:cs typeface="Calibri"/>
              <a:sym typeface="Calibri"/>
            </a:endParaRPr>
          </a:p>
        </p:txBody>
      </p:sp>
      <p:sp>
        <p:nvSpPr>
          <p:cNvPr id="184" name="Google Shape;184;p28"/>
          <p:cNvSpPr txBox="1"/>
          <p:nvPr/>
        </p:nvSpPr>
        <p:spPr>
          <a:xfrm>
            <a:off x="81775" y="415200"/>
            <a:ext cx="4358100" cy="42666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3C78D8"/>
              </a:buClr>
              <a:buSzPts val="1200"/>
              <a:buFont typeface="Calibri"/>
              <a:buChar char="●"/>
            </a:pPr>
            <a:r>
              <a:rPr lang="en" sz="1200" b="1">
                <a:solidFill>
                  <a:srgbClr val="3C78D8"/>
                </a:solidFill>
                <a:latin typeface="Calibri"/>
                <a:ea typeface="Calibri"/>
                <a:cs typeface="Calibri"/>
                <a:sym typeface="Calibri"/>
              </a:rPr>
              <a:t>Superpowers is an agentic framework and software development methodology designed to transition AI coding from "vibe coding" to professional engineering</a:t>
            </a:r>
            <a:endParaRPr sz="1200" b="1">
              <a:solidFill>
                <a:srgbClr val="3C78D8"/>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b="1">
                <a:solidFill>
                  <a:srgbClr val="FF0000"/>
                </a:solidFill>
                <a:latin typeface="Calibri"/>
                <a:ea typeface="Calibri"/>
                <a:cs typeface="Calibri"/>
                <a:sym typeface="Calibri"/>
              </a:rPr>
              <a:t>Developed by Jesse Vincent</a:t>
            </a:r>
            <a:r>
              <a:rPr lang="en" sz="1200">
                <a:solidFill>
                  <a:schemeClr val="dk1"/>
                </a:solidFill>
                <a:latin typeface="Calibri"/>
                <a:ea typeface="Calibri"/>
                <a:cs typeface="Calibri"/>
                <a:sym typeface="Calibri"/>
              </a:rPr>
              <a:t>, it provides a suite of </a:t>
            </a:r>
            <a:r>
              <a:rPr lang="en" sz="1200" b="1">
                <a:solidFill>
                  <a:srgbClr val="6AA84F"/>
                </a:solidFill>
                <a:latin typeface="Calibri"/>
                <a:ea typeface="Calibri"/>
                <a:cs typeface="Calibri"/>
                <a:sym typeface="Calibri"/>
              </a:rPr>
              <a:t>composable skills for tools like Claude Code and Codex</a:t>
            </a:r>
            <a:r>
              <a:rPr lang="en" sz="1200">
                <a:solidFill>
                  <a:schemeClr val="dk1"/>
                </a:solidFill>
                <a:latin typeface="Calibri"/>
                <a:ea typeface="Calibri"/>
                <a:cs typeface="Calibri"/>
                <a:sym typeface="Calibri"/>
              </a:rPr>
              <a:t>, enforcing rigorous standards through a structured workflow</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process begins with Socratic brainstorming to define specs, followed by granular task planning and strict </a:t>
            </a:r>
            <a:r>
              <a:rPr lang="en" sz="1200" b="1">
                <a:solidFill>
                  <a:srgbClr val="3C78D8"/>
                </a:solidFill>
                <a:latin typeface="Calibri"/>
                <a:ea typeface="Calibri"/>
                <a:cs typeface="Calibri"/>
                <a:sym typeface="Calibri"/>
              </a:rPr>
              <a:t>Test-Driven Development (TDD)</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framework utilizes </a:t>
            </a:r>
            <a:r>
              <a:rPr lang="en" sz="1200" b="1">
                <a:solidFill>
                  <a:srgbClr val="3C78D8"/>
                </a:solidFill>
                <a:latin typeface="Calibri"/>
                <a:ea typeface="Calibri"/>
                <a:cs typeface="Calibri"/>
                <a:sym typeface="Calibri"/>
              </a:rPr>
              <a:t>sub-agent orchestration</a:t>
            </a:r>
            <a:r>
              <a:rPr lang="en" sz="1200">
                <a:solidFill>
                  <a:schemeClr val="dk1"/>
                </a:solidFill>
                <a:latin typeface="Calibri"/>
                <a:ea typeface="Calibri"/>
                <a:cs typeface="Calibri"/>
                <a:sym typeface="Calibri"/>
              </a:rPr>
              <a:t> to isolate tasks, preventing context rot and ensuring code quality through independent reviews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Additionally, the superpowers-lab repository offers </a:t>
            </a:r>
            <a:r>
              <a:rPr lang="en" sz="1200" b="1">
                <a:solidFill>
                  <a:srgbClr val="3C78D8"/>
                </a:solidFill>
                <a:latin typeface="Calibri"/>
                <a:ea typeface="Calibri"/>
                <a:cs typeface="Calibri"/>
                <a:sym typeface="Calibri"/>
              </a:rPr>
              <a:t>experimental features like interactive tmux control and headless Windows VMs</a:t>
            </a:r>
            <a:endParaRPr sz="1200" b="1">
              <a:solidFill>
                <a:srgbClr val="3C78D8"/>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By prioritizing management, intent, and systematic verification, Superpowers enables developers to build complex, high-fidelity software with significantly reduced hallucinations and technical debt.</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3"/>
              </a:rPr>
              <a:t>https://github.com/obra/superpowers</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4"/>
              </a:rPr>
              <a:t>https://github.com/obra/superpowers-lab</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5"/>
              </a:rPr>
              <a:t>https://www.youtube.com/watch?v=TX91PdBn_IA</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6"/>
              </a:rPr>
              <a:t>https://www.youtube.com/watch?v=wtzzWyrEY_A</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7"/>
              </a:rPr>
              <a:t>https://www.youtube.com/watch?v=7cOAayWzYDY</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pic>
        <p:nvPicPr>
          <p:cNvPr id="185" name="Google Shape;185;p28"/>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554175" y="415200"/>
            <a:ext cx="1442175" cy="1442175"/>
          </a:xfrm>
          <a:prstGeom prst="rect">
            <a:avLst/>
          </a:prstGeom>
          <a:noFill/>
          <a:ln w="9525" cap="flat" cmpd="sng">
            <a:solidFill>
              <a:srgbClr val="FF0000"/>
            </a:solidFill>
            <a:prstDash val="solid"/>
            <a:round/>
            <a:headEnd type="none" w="sm" len="sm"/>
            <a:tailEnd type="none" w="sm" len="sm"/>
          </a:ln>
        </p:spPr>
      </p:pic>
      <p:sp>
        <p:nvSpPr>
          <p:cNvPr id="186" name="Google Shape;186;p28"/>
          <p:cNvSpPr txBox="1"/>
          <p:nvPr/>
        </p:nvSpPr>
        <p:spPr>
          <a:xfrm>
            <a:off x="4577913" y="1929675"/>
            <a:ext cx="1394700" cy="2031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0" marR="0" lvl="0" indent="0" algn="ctr" rtl="0">
              <a:lnSpc>
                <a:spcPct val="100000"/>
              </a:lnSpc>
              <a:spcBef>
                <a:spcPts val="0"/>
              </a:spcBef>
              <a:spcAft>
                <a:spcPts val="0"/>
              </a:spcAft>
              <a:buNone/>
            </a:pPr>
            <a:r>
              <a:rPr lang="en" sz="1200" b="1">
                <a:solidFill>
                  <a:schemeClr val="dk1"/>
                </a:solidFill>
                <a:latin typeface="Calibri"/>
                <a:ea typeface="Calibri"/>
                <a:cs typeface="Calibri"/>
                <a:sym typeface="Calibri"/>
              </a:rPr>
              <a:t>Jesse Vincent</a:t>
            </a:r>
            <a:endParaRPr sz="1200" b="1">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p:nvPr/>
        </p:nvSpPr>
        <p:spPr>
          <a:xfrm>
            <a:off x="81775" y="67675"/>
            <a:ext cx="4414800" cy="326400"/>
          </a:xfrm>
          <a:prstGeom prst="rect">
            <a:avLst/>
          </a:prstGeom>
          <a:noFill/>
          <a:ln>
            <a:noFill/>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000" b="1">
                <a:solidFill>
                  <a:schemeClr val="dk1"/>
                </a:solidFill>
                <a:latin typeface="Calibri"/>
                <a:ea typeface="Calibri"/>
                <a:cs typeface="Calibri"/>
                <a:sym typeface="Calibri"/>
              </a:rPr>
              <a:t>Andre Karpathy - talk at Sequoia </a:t>
            </a:r>
            <a:endParaRPr sz="2000" b="1">
              <a:solidFill>
                <a:schemeClr val="dk1"/>
              </a:solidFill>
              <a:latin typeface="Calibri"/>
              <a:ea typeface="Calibri"/>
              <a:cs typeface="Calibri"/>
              <a:sym typeface="Calibri"/>
            </a:endParaRPr>
          </a:p>
        </p:txBody>
      </p:sp>
      <p:sp>
        <p:nvSpPr>
          <p:cNvPr id="192" name="Google Shape;192;p29"/>
          <p:cNvSpPr txBox="1"/>
          <p:nvPr/>
        </p:nvSpPr>
        <p:spPr>
          <a:xfrm>
            <a:off x="138925" y="469601"/>
            <a:ext cx="6237600" cy="44208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Andre Karpathy (co-founder of OpenAI and former Tesla Autopilot lead) talk at Sequoia's annual AI event</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u="sng">
                <a:solidFill>
                  <a:schemeClr val="hlink"/>
                </a:solidFill>
                <a:latin typeface="Calibri"/>
                <a:ea typeface="Calibri"/>
                <a:cs typeface="Calibri"/>
                <a:sym typeface="Calibri"/>
                <a:hlinkClick r:id="rId3"/>
              </a:rPr>
              <a:t>https://www.youtube.com/watch?v=96jN2OCOfLs</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u="sng">
                <a:solidFill>
                  <a:schemeClr val="hlink"/>
                </a:solidFill>
                <a:latin typeface="Calibri"/>
                <a:ea typeface="Calibri"/>
                <a:cs typeface="Calibri"/>
                <a:sym typeface="Calibri"/>
                <a:hlinkClick r:id="rId4"/>
              </a:rPr>
              <a:t>https://www.youtube.com/watch?v=pngC-TH8M0U</a:t>
            </a:r>
            <a:r>
              <a:rPr lang="en" sz="1100">
                <a:solidFill>
                  <a:schemeClr val="dk1"/>
                </a:solidFill>
                <a:latin typeface="Calibri"/>
                <a:ea typeface="Calibri"/>
                <a:cs typeface="Calibri"/>
                <a:sym typeface="Calibri"/>
              </a:rPr>
              <a:t> - Matt Berman comments</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Software 1.0 was explicit human-written code</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Software 2.0 involved programming by arranging datasets for neural networks</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Software 3.0 treats LLMs as a new computing platform; programming shifts to prompting and managing the context window (the "RAM" of this new system)</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Vibe Coding - a term coined by Karpathy - just describe the intent - model will code</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Verifiability: The Secret to AI "Smartness". Karpathy explains that AI automates domains faster when the output is verifiable. Code and Math are highly verifiable (you can run code to see if it works), which is why models excel there</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Jaggedness: a model can refactor a million lines of code but fail to count letters in "strawberry". If a task isn't easily verifiable or wasn't a priority for Reinforcement Learning (RL), the model's performance "stagnates"</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The "Bitter Lesson": human heuristics (rules) lose to end-to-end neural networks trained on data</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Example: Tesla's transition from human-coded driving rules to a pure neural network approach significantly improved performance</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Agentic Engineering vs. Vibe Coding</a:t>
            </a:r>
            <a:endParaRPr sz="1100">
              <a:solidFill>
                <a:schemeClr val="dk1"/>
              </a:solidFill>
              <a:latin typeface="Calibri"/>
              <a:ea typeface="Calibri"/>
              <a:cs typeface="Calibri"/>
              <a:sym typeface="Calibri"/>
            </a:endParaRPr>
          </a:p>
          <a:p>
            <a:pPr marL="4000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Vibe Coding "raises the floor," allowing anyone to build software without deep technical knowledge</a:t>
            </a:r>
            <a:endParaRPr sz="1100">
              <a:solidFill>
                <a:schemeClr val="dk1"/>
              </a:solidFill>
              <a:latin typeface="Calibri"/>
              <a:ea typeface="Calibri"/>
              <a:cs typeface="Calibri"/>
              <a:sym typeface="Calibri"/>
            </a:endParaRPr>
          </a:p>
          <a:p>
            <a:pPr marL="4000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Agentic Engineering "raises the ceiling," enabling professional engineers to orchestrate swarms of agents to maintain high quality and massive productivity</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Karpathy suggests that while we can outsource "thinking" to AI, we cannot outsource understanding or taste.</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Humans will move to a higher layer of abstraction, acting as "orchestrators" who provide oversight and aesthetic judgment</a:t>
            </a:r>
            <a:endParaRPr sz="1100">
              <a:solidFill>
                <a:schemeClr val="dk1"/>
              </a:solidFill>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Internet needs to be rebuilt for agents</a:t>
            </a:r>
            <a:endParaRPr sz="1100">
              <a:solidFill>
                <a:schemeClr val="dk1"/>
              </a:solidFill>
              <a:latin typeface="Calibri"/>
              <a:ea typeface="Calibri"/>
              <a:cs typeface="Calibri"/>
              <a:sym typeface="Calibri"/>
            </a:endParaRPr>
          </a:p>
        </p:txBody>
      </p:sp>
      <p:pic>
        <p:nvPicPr>
          <p:cNvPr id="193" name="Google Shape;193;p2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471025" y="482149"/>
            <a:ext cx="2527501" cy="2669980"/>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0"/>
          <p:cNvSpPr txBox="1"/>
          <p:nvPr/>
        </p:nvSpPr>
        <p:spPr>
          <a:xfrm>
            <a:off x="81775" y="67675"/>
            <a:ext cx="4418700" cy="326400"/>
          </a:xfrm>
          <a:prstGeom prst="rect">
            <a:avLst/>
          </a:prstGeom>
          <a:noFill/>
          <a:ln>
            <a:noFill/>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000" b="1">
                <a:solidFill>
                  <a:schemeClr val="dk1"/>
                </a:solidFill>
                <a:latin typeface="Calibri"/>
                <a:ea typeface="Calibri"/>
                <a:cs typeface="Calibri"/>
                <a:sym typeface="Calibri"/>
              </a:rPr>
              <a:t>Boris Cherny: Why Coding Is Solved</a:t>
            </a:r>
            <a:endParaRPr sz="2000" b="1">
              <a:solidFill>
                <a:schemeClr val="dk1"/>
              </a:solidFill>
              <a:latin typeface="Calibri"/>
              <a:ea typeface="Calibri"/>
              <a:cs typeface="Calibri"/>
              <a:sym typeface="Calibri"/>
            </a:endParaRPr>
          </a:p>
        </p:txBody>
      </p:sp>
      <p:sp>
        <p:nvSpPr>
          <p:cNvPr id="199" name="Google Shape;199;p30"/>
          <p:cNvSpPr txBox="1"/>
          <p:nvPr/>
        </p:nvSpPr>
        <p:spPr>
          <a:xfrm>
            <a:off x="138925" y="469600"/>
            <a:ext cx="4361700" cy="27891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Boris Cherny: Why Coding Is Solved</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3"/>
              </a:rPr>
              <a:t>https://www.youtube.com/watch?v=SlGRN8jh2RI</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Boris Cherny is creator of Claude's coding assistant Claude Code at Anthropic</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He accidentally created Claude Code in late 2024 as part of Anthropic Labs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Claude Code gained exponential growth starting with the Opus 4 model release in May 2025</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Cherny now writes 100% of his code using AI agents, managing hundreds of concurrent agents from his phone and using automated "loops" that continuously maintain his codebase, fix CI issues, and process feedback</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He predicts coding will become as democratized as literacy after the printing press, enabling anyone to build software regardless of technical background</a:t>
            </a:r>
            <a:endParaRPr sz="1200">
              <a:solidFill>
                <a:schemeClr val="dk1"/>
              </a:solidFill>
              <a:latin typeface="Calibri"/>
              <a:ea typeface="Calibri"/>
              <a:cs typeface="Calibri"/>
              <a:sym typeface="Calibri"/>
            </a:endParaRPr>
          </a:p>
        </p:txBody>
      </p:sp>
      <p:pic>
        <p:nvPicPr>
          <p:cNvPr id="200" name="Google Shape;200;p30"/>
          <p:cNvPicPr preferRelativeResize="0"/>
          <p:nvPr/>
        </p:nvPicPr>
        <p:blipFill>
          <a:blip r:embed="rId4">
            <a:alphaModFix/>
          </a:blip>
          <a:stretch>
            <a:fillRect/>
          </a:stretch>
        </p:blipFill>
        <p:spPr>
          <a:xfrm>
            <a:off x="4749650" y="972863"/>
            <a:ext cx="3183175" cy="1782575"/>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p:nvPr/>
        </p:nvSpPr>
        <p:spPr>
          <a:xfrm>
            <a:off x="81775" y="67675"/>
            <a:ext cx="2851800" cy="326400"/>
          </a:xfrm>
          <a:prstGeom prst="rect">
            <a:avLst/>
          </a:prstGeom>
          <a:noFill/>
          <a:ln>
            <a:noFill/>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000" b="1">
                <a:solidFill>
                  <a:schemeClr val="dk1"/>
                </a:solidFill>
                <a:latin typeface="Calibri"/>
                <a:ea typeface="Calibri"/>
                <a:cs typeface="Calibri"/>
                <a:sym typeface="Calibri"/>
              </a:rPr>
              <a:t>How Claude Code Works</a:t>
            </a:r>
            <a:endParaRPr sz="2000" b="1">
              <a:solidFill>
                <a:schemeClr val="dk1"/>
              </a:solidFill>
              <a:latin typeface="Calibri"/>
              <a:ea typeface="Calibri"/>
              <a:cs typeface="Calibri"/>
              <a:sym typeface="Calibri"/>
            </a:endParaRPr>
          </a:p>
        </p:txBody>
      </p:sp>
      <p:sp>
        <p:nvSpPr>
          <p:cNvPr id="206" name="Google Shape;206;p31"/>
          <p:cNvSpPr txBox="1"/>
          <p:nvPr/>
        </p:nvSpPr>
        <p:spPr>
          <a:xfrm>
            <a:off x="81784" y="394084"/>
            <a:ext cx="4361700" cy="38973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How to build a coding agent like Claude Code</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3"/>
              </a:rPr>
              <a:t>https://www.youtube.com/watch?v=VpetwCa7-eM</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Core Agent Loop:</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each agent "turn" takes a user request, inspects the repository context, selects relevant tools, runs the model, stores the transcript (including intermediate thinking), and either reports back or keeps looping</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Key Components: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Repository mapper - scans the project, ignores .git, caches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Identifies entry points, test files, renders a short summary</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Core tools: file ops (read, edit, write); run bash; describe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Search tools - glob (find files by name pattern), grep (search file</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contents by regex), and read file window</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Permission system (read-only, workspace write, full access)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Runtime guard that validates tool calls before execution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Plan mode - for risky or multi-file tasks; the agent drafts a plan</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with steps, waits for user approval, then executes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Todo list tool - model breaks tasks into a structured to-do list</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with pending/in-progress/completed states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Session &amp; transcript - persistent conversation stored as JSON Lines, supporting append without rewriting the whole file</a:t>
            </a:r>
            <a:endParaRPr sz="1200">
              <a:solidFill>
                <a:schemeClr val="dk1"/>
              </a:solidFill>
              <a:latin typeface="Calibri"/>
              <a:ea typeface="Calibri"/>
              <a:cs typeface="Calibri"/>
              <a:sym typeface="Calibri"/>
            </a:endParaRPr>
          </a:p>
        </p:txBody>
      </p:sp>
      <p:sp>
        <p:nvSpPr>
          <p:cNvPr id="207" name="Google Shape;207;p31"/>
          <p:cNvSpPr txBox="1"/>
          <p:nvPr/>
        </p:nvSpPr>
        <p:spPr>
          <a:xfrm>
            <a:off x="4635791" y="2387192"/>
            <a:ext cx="4361700" cy="26043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Context compaction /compact command; summarizes old messages and keeps recent ones intact to manage context length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Streaming with tool use and stop signals handled as separate event types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CLI entry point - parses arguments, creates or resumes sessions tied to a workspace fingerprint, builds the runtime, runs a turn, and prints the final answer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Design Philosophy: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runtime coordinates 4 concerns - session memory, the LLM client, tool executor, and permission policy - without mixing their logic.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Model providers are kept interchangeable; the loop doesn't care which LLM is used. Tools are registered separately and routed by the executor.</a:t>
            </a:r>
            <a:endParaRPr sz="1200">
              <a:solidFill>
                <a:schemeClr val="dk1"/>
              </a:solidFill>
              <a:latin typeface="Calibri"/>
              <a:ea typeface="Calibri"/>
              <a:cs typeface="Calibri"/>
              <a:sym typeface="Calibri"/>
            </a:endParaRPr>
          </a:p>
        </p:txBody>
      </p:sp>
      <p:sp>
        <p:nvSpPr>
          <p:cNvPr id="208" name="Google Shape;208;p31"/>
          <p:cNvSpPr txBox="1"/>
          <p:nvPr/>
        </p:nvSpPr>
        <p:spPr>
          <a:xfrm>
            <a:off x="5225297" y="742127"/>
            <a:ext cx="3041400" cy="9420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52400" algn="l" rtl="0">
              <a:lnSpc>
                <a:spcPct val="100000"/>
              </a:lnSpc>
              <a:spcBef>
                <a:spcPts val="0"/>
              </a:spcBef>
              <a:spcAft>
                <a:spcPts val="0"/>
              </a:spcAft>
              <a:buClr>
                <a:srgbClr val="FF0000"/>
              </a:buClr>
              <a:buSzPts val="1500"/>
              <a:buFont typeface="Calibri"/>
              <a:buChar char="●"/>
            </a:pPr>
            <a:r>
              <a:rPr lang="en" sz="1500" b="1" i="1">
                <a:solidFill>
                  <a:srgbClr val="FF0000"/>
                </a:solidFill>
                <a:latin typeface="Calibri"/>
                <a:ea typeface="Calibri"/>
                <a:cs typeface="Calibri"/>
                <a:sym typeface="Calibri"/>
              </a:rPr>
              <a:t>Same model, different harness, 6x the performance. </a:t>
            </a:r>
            <a:endParaRPr sz="1500" b="1" i="1">
              <a:solidFill>
                <a:srgbClr val="FF0000"/>
              </a:solidFill>
              <a:latin typeface="Calibri"/>
              <a:ea typeface="Calibri"/>
              <a:cs typeface="Calibri"/>
              <a:sym typeface="Calibri"/>
            </a:endParaRPr>
          </a:p>
          <a:p>
            <a:pPr marL="171450" marR="0" lvl="0" indent="-152400" algn="l" rtl="0">
              <a:lnSpc>
                <a:spcPct val="100000"/>
              </a:lnSpc>
              <a:spcBef>
                <a:spcPts val="0"/>
              </a:spcBef>
              <a:spcAft>
                <a:spcPts val="0"/>
              </a:spcAft>
              <a:buClr>
                <a:srgbClr val="FF0000"/>
              </a:buClr>
              <a:buSzPts val="1500"/>
              <a:buFont typeface="Calibri"/>
              <a:buChar char="●"/>
            </a:pPr>
            <a:r>
              <a:rPr lang="en" sz="1500" b="1" i="1">
                <a:solidFill>
                  <a:srgbClr val="FF0000"/>
                </a:solidFill>
                <a:latin typeface="Calibri"/>
                <a:ea typeface="Calibri"/>
                <a:cs typeface="Calibri"/>
                <a:sym typeface="Calibri"/>
              </a:rPr>
              <a:t>Somewhere, a PM is adding 'Harness Engineer' to LinkedIn.</a:t>
            </a:r>
            <a:endParaRPr sz="1500" b="1" i="1">
              <a:solidFill>
                <a:srgbClr val="FF0000"/>
              </a:solidFill>
              <a:latin typeface="Calibri"/>
              <a:ea typeface="Calibri"/>
              <a:cs typeface="Calibri"/>
              <a:sym typeface="Calibri"/>
            </a:endParaRPr>
          </a:p>
        </p:txBody>
      </p:sp>
      <p:pic>
        <p:nvPicPr>
          <p:cNvPr id="209" name="Google Shape;209;p3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669475" y="4350425"/>
            <a:ext cx="1774000" cy="728950"/>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p:nvPr/>
        </p:nvSpPr>
        <p:spPr>
          <a:xfrm>
            <a:off x="81775" y="67675"/>
            <a:ext cx="2527500" cy="326400"/>
          </a:xfrm>
          <a:prstGeom prst="rect">
            <a:avLst/>
          </a:prstGeom>
          <a:noFill/>
          <a:ln>
            <a:noFill/>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000" b="1">
                <a:solidFill>
                  <a:schemeClr val="dk1"/>
                </a:solidFill>
                <a:latin typeface="Calibri"/>
                <a:ea typeface="Calibri"/>
                <a:cs typeface="Calibri"/>
                <a:sym typeface="Calibri"/>
              </a:rPr>
              <a:t>Video &amp; Audio</a:t>
            </a:r>
            <a:endParaRPr sz="2000" b="1">
              <a:solidFill>
                <a:schemeClr val="dk1"/>
              </a:solidFill>
              <a:latin typeface="Calibri"/>
              <a:ea typeface="Calibri"/>
              <a:cs typeface="Calibri"/>
              <a:sym typeface="Calibri"/>
            </a:endParaRPr>
          </a:p>
        </p:txBody>
      </p:sp>
      <p:sp>
        <p:nvSpPr>
          <p:cNvPr id="215" name="Google Shape;215;p32"/>
          <p:cNvSpPr txBox="1"/>
          <p:nvPr/>
        </p:nvSpPr>
        <p:spPr>
          <a:xfrm>
            <a:off x="84158" y="428494"/>
            <a:ext cx="4383000" cy="24195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Higgsfield AI - Cinematic AI Videos</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Higgsfield AI is a very fast growing startup. Founded in 2023 by Alex Mashrabov, the former Head of Generative AI at Snap, the San Francisco-based company officially became a unicorn in January 2026 after raising $80 million in a Series A extension, bringing its total Series A to $130 million and its valuation to over $1.3 billion</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Produce short-form, cinematic AI videos and images from simple text prompts, product links, or visuals</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Uses top AI models including Sora 2, Kling 3.0, Veo 3.1, and OpenAI's GPT-4.1/GPT-5</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rgbClr val="3C78D8"/>
              </a:buClr>
              <a:buSzPts val="1200"/>
              <a:buFont typeface="Calibri"/>
              <a:buChar char="●"/>
            </a:pPr>
            <a:r>
              <a:rPr lang="en" sz="1200" b="1">
                <a:solidFill>
                  <a:srgbClr val="3C78D8"/>
                </a:solidFill>
                <a:latin typeface="Calibri"/>
                <a:ea typeface="Calibri"/>
                <a:cs typeface="Calibri"/>
                <a:sym typeface="Calibri"/>
              </a:rPr>
              <a:t>Generates 4 Mln videos per day</a:t>
            </a:r>
            <a:endParaRPr sz="1200" b="1">
              <a:solidFill>
                <a:srgbClr val="3C78D8"/>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3"/>
              </a:rPr>
              <a:t>https://higgsfield.ai</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4"/>
              </a:rPr>
              <a:t>https://openai.com/index/higgsfield/</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pic>
        <p:nvPicPr>
          <p:cNvPr id="216" name="Google Shape;216;p3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732300" y="1154175"/>
            <a:ext cx="2952750" cy="790575"/>
          </a:xfrm>
          <a:prstGeom prst="rect">
            <a:avLst/>
          </a:prstGeom>
          <a:noFill/>
          <a:ln w="9525" cap="flat" cmpd="sng">
            <a:solidFill>
              <a:srgbClr val="FF0000"/>
            </a:solidFill>
            <a:prstDash val="solid"/>
            <a:round/>
            <a:headEnd type="none" w="sm" len="sm"/>
            <a:tailEnd type="none" w="sm" len="sm"/>
          </a:ln>
        </p:spPr>
      </p:pic>
      <p:sp>
        <p:nvSpPr>
          <p:cNvPr id="217" name="Google Shape;217;p32"/>
          <p:cNvSpPr txBox="1"/>
          <p:nvPr/>
        </p:nvSpPr>
        <p:spPr>
          <a:xfrm>
            <a:off x="84158" y="2980294"/>
            <a:ext cx="4383000" cy="16809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Suno AI Music Generation</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Startup founded in 2023 in Cambridge, Massachusetts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Use text prompts to generate songs - vocals, lyrics, instrumentation. Free credits cover ~ 10 songs/day</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100 Mln users, generates 7+ Mln songs per day</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Annualized revenue is more than $300 Mln, valuation $5 Bln</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Suno faces ongoing lawsuits from major record labels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6"/>
              </a:rPr>
              <a:t>https://suno.com</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7"/>
              </a:rPr>
              <a:t>https://en.wikipedia.org/wiki/Suno_(platform)</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pic>
        <p:nvPicPr>
          <p:cNvPr id="218" name="Google Shape;218;p32"/>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845050" y="3671570"/>
            <a:ext cx="2727250" cy="670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p:nvPr/>
        </p:nvSpPr>
        <p:spPr>
          <a:xfrm>
            <a:off x="81775" y="67675"/>
            <a:ext cx="2527500" cy="326400"/>
          </a:xfrm>
          <a:prstGeom prst="rect">
            <a:avLst/>
          </a:prstGeom>
          <a:noFill/>
          <a:ln>
            <a:noFill/>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000" b="1">
                <a:solidFill>
                  <a:schemeClr val="dk1"/>
                </a:solidFill>
                <a:latin typeface="Calibri"/>
                <a:ea typeface="Calibri"/>
                <a:cs typeface="Calibri"/>
                <a:sym typeface="Calibri"/>
              </a:rPr>
              <a:t>AI</a:t>
            </a:r>
            <a:endParaRPr sz="2000" b="1">
              <a:solidFill>
                <a:schemeClr val="dk1"/>
              </a:solidFill>
              <a:latin typeface="Calibri"/>
              <a:ea typeface="Calibri"/>
              <a:cs typeface="Calibri"/>
              <a:sym typeface="Calibri"/>
            </a:endParaRPr>
          </a:p>
        </p:txBody>
      </p:sp>
      <p:sp>
        <p:nvSpPr>
          <p:cNvPr id="224" name="Google Shape;224;p33"/>
          <p:cNvSpPr txBox="1"/>
          <p:nvPr/>
        </p:nvSpPr>
        <p:spPr>
          <a:xfrm>
            <a:off x="84158" y="428494"/>
            <a:ext cx="4383000" cy="14961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Microsoft Copilot Actions and Cowork</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Require Microsoft 365 business/enterprise subscriptions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Schedule meetings, send emails, perform tasks using your work data; Co-work functions as an advanced agent that can handle complex assignments like event planning by researching information, scheduling meetings, creating documents, and managing multi-step workflows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3"/>
              </a:rPr>
              <a:t>https://www.youtube.com/watch?v=tl4cJO_itZ4</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
        <p:nvSpPr>
          <p:cNvPr id="225" name="Google Shape;225;p33"/>
          <p:cNvSpPr txBox="1"/>
          <p:nvPr/>
        </p:nvSpPr>
        <p:spPr>
          <a:xfrm>
            <a:off x="84150" y="2438275"/>
            <a:ext cx="4383000" cy="11268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Hermes Agent "goals" system</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Users can assign autonomous tasks that run independently in the background, with an AI judge verifying completion</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"swarm mode" allows multiple AI agents to work simultaneously</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4"/>
              </a:rPr>
              <a:t>https://www.youtube.com/watch?v=9GxvfazA-Bg</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
        <p:nvSpPr>
          <p:cNvPr id="226" name="Google Shape;226;p33"/>
          <p:cNvSpPr txBox="1"/>
          <p:nvPr/>
        </p:nvSpPr>
        <p:spPr>
          <a:xfrm>
            <a:off x="84158" y="3633819"/>
            <a:ext cx="4383000" cy="7572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Google Remy competes with OpenClaw</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5"/>
              </a:rPr>
              <a:t>https://www.youtube.com/watch?v=nov9uoIQt6g</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Cloud based, works with Gmail, Docs, Calendar, Drive, and Search</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Operates continuously in the background</a:t>
            </a:r>
            <a:endParaRPr sz="1200">
              <a:solidFill>
                <a:schemeClr val="dk1"/>
              </a:solidFill>
              <a:latin typeface="Calibri"/>
              <a:ea typeface="Calibri"/>
              <a:cs typeface="Calibri"/>
              <a:sym typeface="Calibri"/>
            </a:endParaRPr>
          </a:p>
        </p:txBody>
      </p:sp>
      <p:sp>
        <p:nvSpPr>
          <p:cNvPr id="227" name="Google Shape;227;p33"/>
          <p:cNvSpPr txBox="1"/>
          <p:nvPr/>
        </p:nvSpPr>
        <p:spPr>
          <a:xfrm>
            <a:off x="84158" y="4612894"/>
            <a:ext cx="4383000" cy="3879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OpenAI GPT 5.5 Instant </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Now ChatGPT's default model, 52% fewer hallucinations</a:t>
            </a:r>
            <a:endParaRPr sz="1200">
              <a:solidFill>
                <a:schemeClr val="dk1"/>
              </a:solidFill>
              <a:latin typeface="Calibri"/>
              <a:ea typeface="Calibri"/>
              <a:cs typeface="Calibri"/>
              <a:sym typeface="Calibri"/>
            </a:endParaRPr>
          </a:p>
        </p:txBody>
      </p:sp>
      <p:sp>
        <p:nvSpPr>
          <p:cNvPr id="228" name="Google Shape;228;p33"/>
          <p:cNvSpPr txBox="1"/>
          <p:nvPr/>
        </p:nvSpPr>
        <p:spPr>
          <a:xfrm>
            <a:off x="84158" y="1981632"/>
            <a:ext cx="4383000" cy="3879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Codex CLI's new "/goal" feature</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add "goals = true" to Codex CLI config file</a:t>
            </a:r>
            <a:endParaRPr sz="1200">
              <a:solidFill>
                <a:schemeClr val="dk1"/>
              </a:solidFill>
              <a:latin typeface="Calibri"/>
              <a:ea typeface="Calibri"/>
              <a:cs typeface="Calibri"/>
              <a:sym typeface="Calibri"/>
            </a:endParaRPr>
          </a:p>
        </p:txBody>
      </p:sp>
      <p:pic>
        <p:nvPicPr>
          <p:cNvPr id="229" name="Google Shape;229;p3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664175" y="542850"/>
            <a:ext cx="2894001" cy="1267400"/>
          </a:xfrm>
          <a:prstGeom prst="rect">
            <a:avLst/>
          </a:prstGeom>
          <a:noFill/>
          <a:ln w="9525" cap="flat" cmpd="sng">
            <a:solidFill>
              <a:srgbClr val="FF0000"/>
            </a:solidFill>
            <a:prstDash val="solid"/>
            <a:round/>
            <a:headEnd type="none" w="sm" len="sm"/>
            <a:tailEnd type="none" w="sm" len="sm"/>
          </a:ln>
        </p:spPr>
      </p:pic>
      <p:pic>
        <p:nvPicPr>
          <p:cNvPr id="230" name="Google Shape;230;p3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664179" y="1981625"/>
            <a:ext cx="2337608" cy="387900"/>
          </a:xfrm>
          <a:prstGeom prst="rect">
            <a:avLst/>
          </a:prstGeom>
          <a:noFill/>
          <a:ln w="9525" cap="flat" cmpd="sng">
            <a:solidFill>
              <a:srgbClr val="FF0000"/>
            </a:solidFill>
            <a:prstDash val="solid"/>
            <a:round/>
            <a:headEnd type="none" w="sm" len="sm"/>
            <a:tailEnd type="none" w="sm" len="sm"/>
          </a:ln>
        </p:spPr>
      </p:pic>
      <p:pic>
        <p:nvPicPr>
          <p:cNvPr id="231" name="Google Shape;231;p33"/>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664175" y="2616825"/>
            <a:ext cx="3584900" cy="546625"/>
          </a:xfrm>
          <a:prstGeom prst="rect">
            <a:avLst/>
          </a:prstGeom>
          <a:noFill/>
          <a:ln w="9525" cap="flat" cmpd="sng">
            <a:solidFill>
              <a:srgbClr val="FF0000"/>
            </a:solidFill>
            <a:prstDash val="solid"/>
            <a:round/>
            <a:headEnd type="none" w="sm" len="sm"/>
            <a:tailEnd type="none" w="sm" len="sm"/>
          </a:ln>
        </p:spPr>
      </p:pic>
      <p:pic>
        <p:nvPicPr>
          <p:cNvPr id="232" name="Google Shape;232;p33"/>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4664175" y="3410763"/>
            <a:ext cx="2041351" cy="1066375"/>
          </a:xfrm>
          <a:prstGeom prst="rect">
            <a:avLst/>
          </a:prstGeom>
          <a:noFill/>
          <a:ln w="9525" cap="flat" cmpd="sng">
            <a:solidFill>
              <a:srgbClr val="FF0000"/>
            </a:solidFill>
            <a:prstDash val="solid"/>
            <a:round/>
            <a:headEnd type="none" w="sm" len="sm"/>
            <a:tailEnd type="none" w="sm" len="sm"/>
          </a:ln>
        </p:spPr>
      </p:pic>
      <p:pic>
        <p:nvPicPr>
          <p:cNvPr id="233" name="Google Shape;233;p33"/>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4664175" y="4533538"/>
            <a:ext cx="1796011" cy="546625"/>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p:nvPr/>
        </p:nvSpPr>
        <p:spPr>
          <a:xfrm>
            <a:off x="6736325" y="52350"/>
            <a:ext cx="2356200" cy="3417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0" i="0" u="none" strike="noStrike" cap="none">
                <a:solidFill>
                  <a:schemeClr val="dk1"/>
                </a:solidFill>
                <a:latin typeface="Calibri"/>
                <a:ea typeface="Calibri"/>
                <a:cs typeface="Calibri"/>
                <a:sym typeface="Calibri"/>
              </a:rPr>
              <a:t>Starting Elo rating = 1000</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900" b="0" i="0" u="sng" strike="noStrike" cap="none">
                <a:solidFill>
                  <a:schemeClr val="hlink"/>
                </a:solidFill>
                <a:latin typeface="Calibri"/>
                <a:ea typeface="Calibri"/>
                <a:cs typeface="Calibri"/>
                <a:sym typeface="Calibri"/>
                <a:hlinkClick r:id="rId3"/>
              </a:rPr>
              <a:t>https://en.wikipedia.org/wiki/Elo_rating_system</a:t>
            </a:r>
            <a:r>
              <a:rPr lang="en" sz="900" b="0" i="0" u="none" strike="noStrike" cap="none">
                <a:solidFill>
                  <a:schemeClr val="dk1"/>
                </a:solidFill>
                <a:latin typeface="Calibri"/>
                <a:ea typeface="Calibri"/>
                <a:cs typeface="Calibri"/>
                <a:sym typeface="Calibri"/>
              </a:rPr>
              <a:t> </a:t>
            </a:r>
            <a:endParaRPr sz="900" b="0" i="0" u="none" strike="noStrike" cap="none">
              <a:solidFill>
                <a:schemeClr val="dk1"/>
              </a:solidFill>
              <a:latin typeface="Calibri"/>
              <a:ea typeface="Calibri"/>
              <a:cs typeface="Calibri"/>
              <a:sym typeface="Calibri"/>
            </a:endParaRPr>
          </a:p>
        </p:txBody>
      </p:sp>
      <p:sp>
        <p:nvSpPr>
          <p:cNvPr id="73" name="Google Shape;73;p16"/>
          <p:cNvSpPr txBox="1"/>
          <p:nvPr/>
        </p:nvSpPr>
        <p:spPr>
          <a:xfrm>
            <a:off x="38150" y="2125"/>
            <a:ext cx="2599800" cy="295500"/>
          </a:xfrm>
          <a:prstGeom prst="rect">
            <a:avLst/>
          </a:prstGeom>
          <a:noFill/>
          <a:ln>
            <a:noFill/>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1800" b="1" i="0" u="none" strike="noStrike" cap="none">
                <a:solidFill>
                  <a:schemeClr val="dk1"/>
                </a:solidFill>
                <a:latin typeface="Calibri"/>
                <a:ea typeface="Calibri"/>
                <a:cs typeface="Calibri"/>
                <a:sym typeface="Calibri"/>
              </a:rPr>
              <a:t>"LM Arena" Leaderboard</a:t>
            </a:r>
            <a:endParaRPr sz="1800" b="1" i="0" u="none" strike="noStrike" cap="none">
              <a:solidFill>
                <a:srgbClr val="000000"/>
              </a:solidFill>
              <a:latin typeface="Calibri"/>
              <a:ea typeface="Calibri"/>
              <a:cs typeface="Calibri"/>
              <a:sym typeface="Calibri"/>
            </a:endParaRPr>
          </a:p>
        </p:txBody>
      </p:sp>
      <p:sp>
        <p:nvSpPr>
          <p:cNvPr id="74" name="Google Shape;74;p16"/>
          <p:cNvSpPr txBox="1"/>
          <p:nvPr/>
        </p:nvSpPr>
        <p:spPr>
          <a:xfrm>
            <a:off x="52418" y="476072"/>
            <a:ext cx="2599800" cy="2031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 sz="1200" b="1">
                <a:solidFill>
                  <a:srgbClr val="FF0000"/>
                </a:solidFill>
                <a:latin typeface="Calibri"/>
                <a:ea typeface="Calibri"/>
                <a:cs typeface="Calibri"/>
                <a:sym typeface="Calibri"/>
              </a:rPr>
              <a:t>English - </a:t>
            </a:r>
            <a:r>
              <a:rPr lang="en" sz="900" b="1" u="sng">
                <a:solidFill>
                  <a:schemeClr val="hlink"/>
                </a:solidFill>
                <a:latin typeface="Calibri"/>
                <a:ea typeface="Calibri"/>
                <a:cs typeface="Calibri"/>
                <a:sym typeface="Calibri"/>
                <a:hlinkClick r:id="rId4"/>
              </a:rPr>
              <a:t>https://lmarena.ai/leaderboard/text</a:t>
            </a:r>
            <a:r>
              <a:rPr lang="en" sz="900" b="1">
                <a:solidFill>
                  <a:srgbClr val="FF0000"/>
                </a:solidFill>
                <a:latin typeface="Calibri"/>
                <a:ea typeface="Calibri"/>
                <a:cs typeface="Calibri"/>
                <a:sym typeface="Calibri"/>
              </a:rPr>
              <a:t> </a:t>
            </a:r>
            <a:endParaRPr sz="900" b="1">
              <a:solidFill>
                <a:srgbClr val="FF0000"/>
              </a:solidFill>
              <a:latin typeface="Calibri"/>
              <a:ea typeface="Calibri"/>
              <a:cs typeface="Calibri"/>
              <a:sym typeface="Calibri"/>
            </a:endParaRPr>
          </a:p>
        </p:txBody>
      </p:sp>
      <p:sp>
        <p:nvSpPr>
          <p:cNvPr id="75" name="Google Shape;75;p16"/>
          <p:cNvSpPr txBox="1"/>
          <p:nvPr/>
        </p:nvSpPr>
        <p:spPr>
          <a:xfrm>
            <a:off x="2726905" y="476078"/>
            <a:ext cx="2839500" cy="2031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 sz="1200" b="1">
                <a:solidFill>
                  <a:srgbClr val="FF0000"/>
                </a:solidFill>
                <a:latin typeface="Calibri"/>
                <a:ea typeface="Calibri"/>
                <a:cs typeface="Calibri"/>
                <a:sym typeface="Calibri"/>
              </a:rPr>
              <a:t>Coding - </a:t>
            </a:r>
            <a:r>
              <a:rPr lang="en" sz="900" b="1" u="sng">
                <a:solidFill>
                  <a:schemeClr val="hlink"/>
                </a:solidFill>
                <a:latin typeface="Calibri"/>
                <a:ea typeface="Calibri"/>
                <a:cs typeface="Calibri"/>
                <a:sym typeface="Calibri"/>
                <a:hlinkClick r:id="rId5"/>
              </a:rPr>
              <a:t>https://lmarena.ai/leaderboard/text/coding</a:t>
            </a:r>
            <a:r>
              <a:rPr lang="en" sz="900" b="1">
                <a:solidFill>
                  <a:srgbClr val="FF0000"/>
                </a:solidFill>
                <a:latin typeface="Calibri"/>
                <a:ea typeface="Calibri"/>
                <a:cs typeface="Calibri"/>
                <a:sym typeface="Calibri"/>
              </a:rPr>
              <a:t>  </a:t>
            </a:r>
            <a:endParaRPr sz="900" b="0" i="0" u="none" strike="noStrike" cap="none">
              <a:solidFill>
                <a:schemeClr val="dk1"/>
              </a:solidFill>
              <a:latin typeface="Calibri"/>
              <a:ea typeface="Calibri"/>
              <a:cs typeface="Calibri"/>
              <a:sym typeface="Calibri"/>
            </a:endParaRPr>
          </a:p>
        </p:txBody>
      </p:sp>
      <p:sp>
        <p:nvSpPr>
          <p:cNvPr id="76" name="Google Shape;76;p16"/>
          <p:cNvSpPr txBox="1"/>
          <p:nvPr/>
        </p:nvSpPr>
        <p:spPr>
          <a:xfrm>
            <a:off x="6183999" y="1858050"/>
            <a:ext cx="2908500" cy="30969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07950" algn="l" rtl="0">
              <a:lnSpc>
                <a:spcPct val="100000"/>
              </a:lnSpc>
              <a:spcBef>
                <a:spcPts val="0"/>
              </a:spcBef>
              <a:spcAft>
                <a:spcPts val="0"/>
              </a:spcAft>
              <a:buClr>
                <a:schemeClr val="dk1"/>
              </a:buClr>
              <a:buSzPts val="800"/>
              <a:buFont typeface="Calibri"/>
              <a:buChar char="●"/>
            </a:pPr>
            <a:r>
              <a:rPr lang="en" sz="800" u="sng">
                <a:solidFill>
                  <a:schemeClr val="hlink"/>
                </a:solidFill>
                <a:latin typeface="Calibri"/>
                <a:ea typeface="Calibri"/>
                <a:cs typeface="Calibri"/>
                <a:sym typeface="Calibri"/>
                <a:hlinkClick r:id="rId4"/>
              </a:rPr>
              <a:t>https://lmarena.ai/leaderboard/text</a:t>
            </a:r>
            <a:r>
              <a:rPr lang="en" sz="800">
                <a:latin typeface="Calibri"/>
                <a:ea typeface="Calibri"/>
                <a:cs typeface="Calibri"/>
                <a:sym typeface="Calibri"/>
              </a:rPr>
              <a:t> </a:t>
            </a:r>
            <a:endParaRPr sz="800">
              <a:latin typeface="Calibri"/>
              <a:ea typeface="Calibri"/>
              <a:cs typeface="Calibri"/>
              <a:sym typeface="Calibri"/>
            </a:endParaRPr>
          </a:p>
          <a:p>
            <a:pPr marL="171450" marR="0" lvl="0" indent="-107950" algn="l" rtl="0">
              <a:lnSpc>
                <a:spcPct val="100000"/>
              </a:lnSpc>
              <a:spcBef>
                <a:spcPts val="0"/>
              </a:spcBef>
              <a:spcAft>
                <a:spcPts val="0"/>
              </a:spcAft>
              <a:buClr>
                <a:schemeClr val="dk1"/>
              </a:buClr>
              <a:buSzPts val="800"/>
              <a:buFont typeface="Calibri"/>
              <a:buChar char="●"/>
            </a:pPr>
            <a:r>
              <a:rPr lang="en" sz="800">
                <a:latin typeface="Calibri"/>
                <a:ea typeface="Calibri"/>
                <a:cs typeface="Calibri"/>
                <a:sym typeface="Calibri"/>
              </a:rPr>
              <a:t>Design Arena -    </a:t>
            </a:r>
            <a:br>
              <a:rPr lang="en" sz="800">
                <a:latin typeface="Calibri"/>
                <a:ea typeface="Calibri"/>
                <a:cs typeface="Calibri"/>
                <a:sym typeface="Calibri"/>
              </a:rPr>
            </a:br>
            <a:r>
              <a:rPr lang="en" sz="800" u="sng">
                <a:solidFill>
                  <a:schemeClr val="hlink"/>
                </a:solidFill>
                <a:latin typeface="Calibri"/>
                <a:ea typeface="Calibri"/>
                <a:cs typeface="Calibri"/>
                <a:sym typeface="Calibri"/>
                <a:hlinkClick r:id="rId6"/>
              </a:rPr>
              <a:t>https://www.designarena.ai</a:t>
            </a:r>
            <a:r>
              <a:rPr lang="en" sz="800">
                <a:latin typeface="Calibri"/>
                <a:ea typeface="Calibri"/>
                <a:cs typeface="Calibri"/>
                <a:sym typeface="Calibri"/>
              </a:rPr>
              <a:t> </a:t>
            </a:r>
            <a:endParaRPr sz="800">
              <a:latin typeface="Calibri"/>
              <a:ea typeface="Calibri"/>
              <a:cs typeface="Calibri"/>
              <a:sym typeface="Calibri"/>
            </a:endParaRPr>
          </a:p>
          <a:p>
            <a:pPr marL="171450" marR="0" lvl="0" indent="-107950" algn="l" rtl="0">
              <a:lnSpc>
                <a:spcPct val="100000"/>
              </a:lnSpc>
              <a:spcBef>
                <a:spcPts val="0"/>
              </a:spcBef>
              <a:spcAft>
                <a:spcPts val="0"/>
              </a:spcAft>
              <a:buClr>
                <a:schemeClr val="dk1"/>
              </a:buClr>
              <a:buSzPts val="800"/>
              <a:buFont typeface="Calibri"/>
              <a:buChar char="●"/>
            </a:pPr>
            <a:r>
              <a:rPr lang="en" sz="800" u="sng">
                <a:solidFill>
                  <a:schemeClr val="hlink"/>
                </a:solidFill>
                <a:latin typeface="Calibri"/>
                <a:ea typeface="Calibri"/>
                <a:cs typeface="Calibri"/>
                <a:sym typeface="Calibri"/>
                <a:hlinkClick r:id="rId7"/>
              </a:rPr>
              <a:t>https://openlm.ai/chatbot-arena/</a:t>
            </a:r>
            <a:r>
              <a:rPr lang="en" sz="8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a:p>
            <a:pPr marL="171450" marR="0" lvl="0" indent="-107950" algn="l" rtl="0">
              <a:lnSpc>
                <a:spcPct val="100000"/>
              </a:lnSpc>
              <a:spcBef>
                <a:spcPts val="0"/>
              </a:spcBef>
              <a:spcAft>
                <a:spcPts val="0"/>
              </a:spcAft>
              <a:buClr>
                <a:schemeClr val="dk1"/>
              </a:buClr>
              <a:buSzPts val="800"/>
              <a:buFont typeface="Calibri"/>
              <a:buChar char="●"/>
            </a:pPr>
            <a:r>
              <a:rPr lang="en" sz="800" u="sng">
                <a:solidFill>
                  <a:schemeClr val="hlink"/>
                </a:solidFill>
                <a:latin typeface="Calibri"/>
                <a:ea typeface="Calibri"/>
                <a:cs typeface="Calibri"/>
                <a:sym typeface="Calibri"/>
                <a:hlinkClick r:id="rId8"/>
              </a:rPr>
              <a:t>https://beta.lmarena.ai</a:t>
            </a:r>
            <a:r>
              <a:rPr lang="en" sz="8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a:p>
            <a:pPr marL="171450" marR="0" lvl="0" indent="-107950" algn="l" rtl="0">
              <a:lnSpc>
                <a:spcPct val="100000"/>
              </a:lnSpc>
              <a:spcBef>
                <a:spcPts val="0"/>
              </a:spcBef>
              <a:spcAft>
                <a:spcPts val="0"/>
              </a:spcAft>
              <a:buClr>
                <a:schemeClr val="dk1"/>
              </a:buClr>
              <a:buSzPts val="800"/>
              <a:buFont typeface="Calibri"/>
              <a:buChar char="●"/>
            </a:pPr>
            <a:r>
              <a:rPr lang="en" sz="800" b="0" i="0" u="none" strike="noStrike" cap="none">
                <a:solidFill>
                  <a:schemeClr val="dk1"/>
                </a:solidFill>
                <a:latin typeface="Calibri"/>
                <a:ea typeface="Calibri"/>
                <a:cs typeface="Calibri"/>
                <a:sym typeface="Calibri"/>
              </a:rPr>
              <a:t>Web Leaderboard -  1T params</a:t>
            </a:r>
            <a:br>
              <a:rPr lang="en" sz="800" b="0" i="0" u="none" strike="noStrike" cap="none">
                <a:solidFill>
                  <a:schemeClr val="dk1"/>
                </a:solidFill>
                <a:latin typeface="Calibri"/>
                <a:ea typeface="Calibri"/>
                <a:cs typeface="Calibri"/>
                <a:sym typeface="Calibri"/>
              </a:rPr>
            </a:br>
            <a:r>
              <a:rPr lang="en" sz="800" b="0" i="0" u="sng" strike="noStrike" cap="none">
                <a:solidFill>
                  <a:schemeClr val="hlink"/>
                </a:solidFill>
                <a:latin typeface="Calibri"/>
                <a:ea typeface="Calibri"/>
                <a:cs typeface="Calibri"/>
                <a:sym typeface="Calibri"/>
                <a:hlinkClick r:id="rId9"/>
              </a:rPr>
              <a:t>https://web.lmarena.ai/leaderboard</a:t>
            </a:r>
            <a:r>
              <a:rPr lang="en" sz="800" b="0" i="0" u="none" strike="noStrike" cap="none">
                <a:solidFill>
                  <a:schemeClr val="dk1"/>
                </a:solidFill>
                <a:latin typeface="Calibri"/>
                <a:ea typeface="Calibri"/>
                <a:cs typeface="Calibri"/>
                <a:sym typeface="Calibri"/>
              </a:rPr>
              <a:t> </a:t>
            </a:r>
            <a:endParaRPr sz="800" b="0" i="0" u="none" strike="noStrike" cap="none">
              <a:solidFill>
                <a:schemeClr val="dk1"/>
              </a:solidFill>
              <a:latin typeface="Calibri"/>
              <a:ea typeface="Calibri"/>
              <a:cs typeface="Calibri"/>
              <a:sym typeface="Calibri"/>
            </a:endParaRPr>
          </a:p>
          <a:p>
            <a:pPr marL="171450" marR="0" lvl="0" indent="-107950" algn="l" rtl="0">
              <a:lnSpc>
                <a:spcPct val="100000"/>
              </a:lnSpc>
              <a:spcBef>
                <a:spcPts val="0"/>
              </a:spcBef>
              <a:spcAft>
                <a:spcPts val="0"/>
              </a:spcAft>
              <a:buClr>
                <a:schemeClr val="dk1"/>
              </a:buClr>
              <a:buSzPts val="800"/>
              <a:buFont typeface="Calibri"/>
              <a:buChar char="●"/>
            </a:pPr>
            <a:r>
              <a:rPr lang="en" sz="800" b="0" i="0" u="none" strike="noStrike" cap="none">
                <a:solidFill>
                  <a:schemeClr val="dk1"/>
                </a:solidFill>
                <a:latin typeface="Calibri"/>
                <a:ea typeface="Calibri"/>
                <a:cs typeface="Calibri"/>
                <a:sym typeface="Calibri"/>
              </a:rPr>
              <a:t>LLM Leaderboard - by @LlmStats - </a:t>
            </a:r>
            <a:br>
              <a:rPr lang="en" sz="800" b="0" i="0" u="none" strike="noStrike" cap="none">
                <a:solidFill>
                  <a:schemeClr val="dk1"/>
                </a:solidFill>
                <a:latin typeface="Calibri"/>
                <a:ea typeface="Calibri"/>
                <a:cs typeface="Calibri"/>
                <a:sym typeface="Calibri"/>
              </a:rPr>
            </a:br>
            <a:r>
              <a:rPr lang="en" sz="800" b="0" i="0" u="sng" strike="noStrike" cap="none">
                <a:solidFill>
                  <a:schemeClr val="hlink"/>
                </a:solidFill>
                <a:latin typeface="Calibri"/>
                <a:ea typeface="Calibri"/>
                <a:cs typeface="Calibri"/>
                <a:sym typeface="Calibri"/>
                <a:hlinkClick r:id="rId10"/>
              </a:rPr>
              <a:t>https://llmworld.net/llm_leaderboards/</a:t>
            </a:r>
            <a:r>
              <a:rPr lang="en" sz="800" b="0" i="0" u="none" strike="noStrike" cap="none">
                <a:solidFill>
                  <a:schemeClr val="dk1"/>
                </a:solidFill>
                <a:latin typeface="Calibri"/>
                <a:ea typeface="Calibri"/>
                <a:cs typeface="Calibri"/>
                <a:sym typeface="Calibri"/>
              </a:rPr>
              <a:t> </a:t>
            </a:r>
            <a:endParaRPr sz="800" b="0" i="0" u="none" strike="noStrike" cap="none">
              <a:solidFill>
                <a:schemeClr val="dk1"/>
              </a:solidFill>
              <a:latin typeface="Calibri"/>
              <a:ea typeface="Calibri"/>
              <a:cs typeface="Calibri"/>
              <a:sym typeface="Calibri"/>
            </a:endParaRPr>
          </a:p>
          <a:p>
            <a:pPr marL="171450" marR="0" lvl="0" indent="-107950" algn="l" rtl="0">
              <a:lnSpc>
                <a:spcPct val="100000"/>
              </a:lnSpc>
              <a:spcBef>
                <a:spcPts val="0"/>
              </a:spcBef>
              <a:spcAft>
                <a:spcPts val="0"/>
              </a:spcAft>
              <a:buClr>
                <a:schemeClr val="dk1"/>
              </a:buClr>
              <a:buSzPts val="800"/>
              <a:buFont typeface="Calibri"/>
              <a:buChar char="●"/>
            </a:pPr>
            <a:r>
              <a:rPr lang="en" sz="800" b="0" i="0" u="none" strike="noStrike" cap="none">
                <a:solidFill>
                  <a:schemeClr val="dk1"/>
                </a:solidFill>
                <a:latin typeface="Calibri"/>
                <a:ea typeface="Calibri"/>
                <a:cs typeface="Calibri"/>
                <a:sym typeface="Calibri"/>
              </a:rPr>
              <a:t>LLM Leaderboard - by StackAI</a:t>
            </a:r>
            <a:r>
              <a:rPr lang="en" sz="800">
                <a:solidFill>
                  <a:schemeClr val="dk1"/>
                </a:solidFill>
                <a:latin typeface="Calibri"/>
                <a:ea typeface="Calibri"/>
                <a:cs typeface="Calibri"/>
                <a:sym typeface="Calibri"/>
              </a:rPr>
              <a:t> - </a:t>
            </a:r>
            <a:br>
              <a:rPr lang="en" sz="800">
                <a:solidFill>
                  <a:schemeClr val="dk1"/>
                </a:solidFill>
                <a:latin typeface="Calibri"/>
                <a:ea typeface="Calibri"/>
                <a:cs typeface="Calibri"/>
                <a:sym typeface="Calibri"/>
              </a:rPr>
            </a:br>
            <a:r>
              <a:rPr lang="en" sz="800" b="0" i="0" u="sng" strike="noStrike" cap="none">
                <a:solidFill>
                  <a:schemeClr val="hlink"/>
                </a:solidFill>
                <a:latin typeface="Calibri"/>
                <a:ea typeface="Calibri"/>
                <a:cs typeface="Calibri"/>
                <a:sym typeface="Calibri"/>
                <a:hlinkClick r:id="rId11"/>
              </a:rPr>
              <a:t>https://www.stack-ai.com/llm-leaderboard</a:t>
            </a:r>
            <a:r>
              <a:rPr lang="en" sz="800" b="0" i="0" u="none" strike="noStrike" cap="none">
                <a:solidFill>
                  <a:schemeClr val="dk1"/>
                </a:solidFill>
                <a:latin typeface="Calibri"/>
                <a:ea typeface="Calibri"/>
                <a:cs typeface="Calibri"/>
                <a:sym typeface="Calibri"/>
              </a:rPr>
              <a:t> </a:t>
            </a:r>
            <a:endParaRPr sz="800" b="0" i="0" u="none" strike="noStrike" cap="none">
              <a:solidFill>
                <a:schemeClr val="dk1"/>
              </a:solidFill>
              <a:latin typeface="Calibri"/>
              <a:ea typeface="Calibri"/>
              <a:cs typeface="Calibri"/>
              <a:sym typeface="Calibri"/>
            </a:endParaRPr>
          </a:p>
          <a:p>
            <a:pPr marL="171450" marR="0" lvl="0" indent="-107950" algn="l" rtl="0">
              <a:lnSpc>
                <a:spcPct val="100000"/>
              </a:lnSpc>
              <a:spcBef>
                <a:spcPts val="0"/>
              </a:spcBef>
              <a:spcAft>
                <a:spcPts val="0"/>
              </a:spcAft>
              <a:buClr>
                <a:schemeClr val="dk1"/>
              </a:buClr>
              <a:buSzPts val="800"/>
              <a:buFont typeface="Calibri"/>
              <a:buChar char="●"/>
            </a:pPr>
            <a:r>
              <a:rPr lang="en" sz="800" b="0" i="0" u="none" strike="noStrike" cap="none">
                <a:solidFill>
                  <a:schemeClr val="dk1"/>
                </a:solidFill>
                <a:latin typeface="Calibri"/>
                <a:ea typeface="Calibri"/>
                <a:cs typeface="Calibri"/>
                <a:sym typeface="Calibri"/>
              </a:rPr>
              <a:t>LLM Leaderboard - by Artificial Analysis</a:t>
            </a:r>
            <a:r>
              <a:rPr lang="en" sz="800">
                <a:solidFill>
                  <a:schemeClr val="dk1"/>
                </a:solidFill>
                <a:latin typeface="Calibri"/>
                <a:ea typeface="Calibri"/>
                <a:cs typeface="Calibri"/>
                <a:sym typeface="Calibri"/>
              </a:rPr>
              <a:t> - </a:t>
            </a:r>
            <a:br>
              <a:rPr lang="en" sz="800">
                <a:solidFill>
                  <a:schemeClr val="dk1"/>
                </a:solidFill>
                <a:latin typeface="Calibri"/>
                <a:ea typeface="Calibri"/>
                <a:cs typeface="Calibri"/>
                <a:sym typeface="Calibri"/>
              </a:rPr>
            </a:br>
            <a:r>
              <a:rPr lang="en" sz="800" b="0" i="0" u="sng" strike="noStrike" cap="none">
                <a:solidFill>
                  <a:schemeClr val="hlink"/>
                </a:solidFill>
                <a:latin typeface="Calibri"/>
                <a:ea typeface="Calibri"/>
                <a:cs typeface="Calibri"/>
                <a:sym typeface="Calibri"/>
                <a:hlinkClick r:id="rId12"/>
              </a:rPr>
              <a:t>https://artificialanalysis.ai/leaderboards/models</a:t>
            </a:r>
            <a:r>
              <a:rPr lang="en" sz="800" b="0" i="0" u="none" strike="noStrike" cap="none">
                <a:solidFill>
                  <a:schemeClr val="dk1"/>
                </a:solidFill>
                <a:latin typeface="Calibri"/>
                <a:ea typeface="Calibri"/>
                <a:cs typeface="Calibri"/>
                <a:sym typeface="Calibri"/>
              </a:rPr>
              <a:t> </a:t>
            </a:r>
            <a:endParaRPr sz="800" b="0" i="0" u="none" strike="noStrike" cap="none">
              <a:solidFill>
                <a:schemeClr val="dk1"/>
              </a:solidFill>
              <a:latin typeface="Calibri"/>
              <a:ea typeface="Calibri"/>
              <a:cs typeface="Calibri"/>
              <a:sym typeface="Calibri"/>
            </a:endParaRPr>
          </a:p>
          <a:p>
            <a:pPr marL="171450" marR="0" lvl="0" indent="-107950" algn="l" rtl="0">
              <a:lnSpc>
                <a:spcPct val="100000"/>
              </a:lnSpc>
              <a:spcBef>
                <a:spcPts val="0"/>
              </a:spcBef>
              <a:spcAft>
                <a:spcPts val="0"/>
              </a:spcAft>
              <a:buClr>
                <a:schemeClr val="dk1"/>
              </a:buClr>
              <a:buSzPts val="800"/>
              <a:buFont typeface="Calibri"/>
              <a:buChar char="●"/>
            </a:pPr>
            <a:r>
              <a:rPr lang="en" sz="800" b="0" i="0" u="none" strike="noStrike" cap="none">
                <a:solidFill>
                  <a:schemeClr val="dk1"/>
                </a:solidFill>
                <a:latin typeface="Calibri"/>
                <a:ea typeface="Calibri"/>
                <a:cs typeface="Calibri"/>
                <a:sym typeface="Calibri"/>
              </a:rPr>
              <a:t>Open LLM Leaderboard - by Hugging Face - </a:t>
            </a:r>
            <a:br>
              <a:rPr lang="en" sz="800" b="0" i="0" u="none" strike="noStrike" cap="none">
                <a:solidFill>
                  <a:schemeClr val="dk1"/>
                </a:solidFill>
                <a:latin typeface="Calibri"/>
                <a:ea typeface="Calibri"/>
                <a:cs typeface="Calibri"/>
                <a:sym typeface="Calibri"/>
              </a:rPr>
            </a:br>
            <a:r>
              <a:rPr lang="en" sz="800" b="0" i="0" u="sng" strike="noStrike" cap="none">
                <a:solidFill>
                  <a:schemeClr val="hlink"/>
                </a:solidFill>
                <a:latin typeface="Calibri"/>
                <a:ea typeface="Calibri"/>
                <a:cs typeface="Calibri"/>
                <a:sym typeface="Calibri"/>
                <a:hlinkClick r:id="rId13"/>
              </a:rPr>
              <a:t>https://huggingface.co/open-llm-leaderboard</a:t>
            </a:r>
            <a:r>
              <a:rPr lang="en" sz="800" b="0" i="0" u="none" strike="noStrike" cap="none">
                <a:solidFill>
                  <a:schemeClr val="dk1"/>
                </a:solidFill>
                <a:latin typeface="Calibri"/>
                <a:ea typeface="Calibri"/>
                <a:cs typeface="Calibri"/>
                <a:sym typeface="Calibri"/>
              </a:rPr>
              <a:t> </a:t>
            </a:r>
            <a:endParaRPr sz="800" b="0" i="0" u="none" strike="noStrike" cap="none">
              <a:solidFill>
                <a:schemeClr val="dk1"/>
              </a:solidFill>
              <a:latin typeface="Calibri"/>
              <a:ea typeface="Calibri"/>
              <a:cs typeface="Calibri"/>
              <a:sym typeface="Calibri"/>
            </a:endParaRPr>
          </a:p>
          <a:p>
            <a:pPr marL="171450" marR="0" lvl="0" indent="-107950" algn="l" rtl="0">
              <a:lnSpc>
                <a:spcPct val="100000"/>
              </a:lnSpc>
              <a:spcBef>
                <a:spcPts val="0"/>
              </a:spcBef>
              <a:spcAft>
                <a:spcPts val="0"/>
              </a:spcAft>
              <a:buClr>
                <a:schemeClr val="dk1"/>
              </a:buClr>
              <a:buSzPts val="800"/>
              <a:buFont typeface="Calibri"/>
              <a:buChar char="●"/>
            </a:pPr>
            <a:r>
              <a:rPr lang="en" sz="800" b="0" i="0" u="none" strike="noStrike" cap="none">
                <a:solidFill>
                  <a:schemeClr val="dk1"/>
                </a:solidFill>
                <a:latin typeface="Calibri"/>
                <a:ea typeface="Calibri"/>
                <a:cs typeface="Calibri"/>
                <a:sym typeface="Calibri"/>
              </a:rPr>
              <a:t>LLM Leaderboard - by Vellum - </a:t>
            </a:r>
            <a:br>
              <a:rPr lang="en" sz="800" b="0" i="0" u="none" strike="noStrike" cap="none">
                <a:solidFill>
                  <a:schemeClr val="dk1"/>
                </a:solidFill>
                <a:latin typeface="Calibri"/>
                <a:ea typeface="Calibri"/>
                <a:cs typeface="Calibri"/>
                <a:sym typeface="Calibri"/>
              </a:rPr>
            </a:br>
            <a:r>
              <a:rPr lang="en" sz="800" b="0" i="0" u="sng" strike="noStrike" cap="none">
                <a:solidFill>
                  <a:schemeClr val="hlink"/>
                </a:solidFill>
                <a:latin typeface="Calibri"/>
                <a:ea typeface="Calibri"/>
                <a:cs typeface="Calibri"/>
                <a:sym typeface="Calibri"/>
                <a:hlinkClick r:id="rId14"/>
              </a:rPr>
              <a:t>https://www.vellum.ai/llm-leaderboard</a:t>
            </a:r>
            <a:r>
              <a:rPr lang="en" sz="800" b="0" i="0" u="none" strike="noStrike" cap="none">
                <a:solidFill>
                  <a:schemeClr val="dk1"/>
                </a:solidFill>
                <a:latin typeface="Calibri"/>
                <a:ea typeface="Calibri"/>
                <a:cs typeface="Calibri"/>
                <a:sym typeface="Calibri"/>
              </a:rPr>
              <a:t> </a:t>
            </a:r>
            <a:endParaRPr sz="800" b="0" i="0" u="none" strike="noStrike" cap="none">
              <a:solidFill>
                <a:schemeClr val="dk1"/>
              </a:solidFill>
              <a:latin typeface="Calibri"/>
              <a:ea typeface="Calibri"/>
              <a:cs typeface="Calibri"/>
              <a:sym typeface="Calibri"/>
            </a:endParaRPr>
          </a:p>
          <a:p>
            <a:pPr marL="171450" marR="0" lvl="0" indent="-107950" algn="l" rtl="0">
              <a:lnSpc>
                <a:spcPct val="100000"/>
              </a:lnSpc>
              <a:spcBef>
                <a:spcPts val="0"/>
              </a:spcBef>
              <a:spcAft>
                <a:spcPts val="0"/>
              </a:spcAft>
              <a:buClr>
                <a:schemeClr val="dk1"/>
              </a:buClr>
              <a:buSzPts val="800"/>
              <a:buFont typeface="Calibri"/>
              <a:buChar char="●"/>
            </a:pPr>
            <a:r>
              <a:rPr lang="en" sz="800">
                <a:solidFill>
                  <a:schemeClr val="dk1"/>
                </a:solidFill>
                <a:latin typeface="Calibri"/>
                <a:ea typeface="Calibri"/>
                <a:cs typeface="Calibri"/>
                <a:sym typeface="Calibri"/>
              </a:rPr>
              <a:t>AI Benchmarking Hub - </a:t>
            </a:r>
            <a:br>
              <a:rPr lang="en" sz="800">
                <a:solidFill>
                  <a:schemeClr val="dk1"/>
                </a:solidFill>
                <a:latin typeface="Calibri"/>
                <a:ea typeface="Calibri"/>
                <a:cs typeface="Calibri"/>
                <a:sym typeface="Calibri"/>
              </a:rPr>
            </a:br>
            <a:r>
              <a:rPr lang="en" sz="800" u="sng">
                <a:solidFill>
                  <a:schemeClr val="hlink"/>
                </a:solidFill>
                <a:latin typeface="Calibri"/>
                <a:ea typeface="Calibri"/>
                <a:cs typeface="Calibri"/>
                <a:sym typeface="Calibri"/>
                <a:hlinkClick r:id="rId15"/>
              </a:rPr>
              <a:t>https://epoch.ai/data/ai-benchmarking-dashboard</a:t>
            </a:r>
            <a:endParaRPr sz="800">
              <a:solidFill>
                <a:schemeClr val="dk1"/>
              </a:solidFill>
              <a:latin typeface="Calibri"/>
              <a:ea typeface="Calibri"/>
              <a:cs typeface="Calibri"/>
              <a:sym typeface="Calibri"/>
            </a:endParaRPr>
          </a:p>
          <a:p>
            <a:pPr marL="171450" marR="0" lvl="0" indent="-107950" algn="l" rtl="0">
              <a:lnSpc>
                <a:spcPct val="100000"/>
              </a:lnSpc>
              <a:spcBef>
                <a:spcPts val="0"/>
              </a:spcBef>
              <a:spcAft>
                <a:spcPts val="0"/>
              </a:spcAft>
              <a:buClr>
                <a:schemeClr val="dk1"/>
              </a:buClr>
              <a:buSzPts val="800"/>
              <a:buFont typeface="Calibri"/>
              <a:buChar char="●"/>
            </a:pPr>
            <a:r>
              <a:rPr lang="en" sz="800">
                <a:solidFill>
                  <a:schemeClr val="dk1"/>
                </a:solidFill>
                <a:latin typeface="Calibri"/>
                <a:ea typeface="Calibri"/>
                <a:cs typeface="Calibri"/>
                <a:sym typeface="Calibri"/>
              </a:rPr>
              <a:t>Grok 4 Benchmarks - </a:t>
            </a:r>
            <a:br>
              <a:rPr lang="en" sz="800">
                <a:solidFill>
                  <a:schemeClr val="dk1"/>
                </a:solidFill>
                <a:latin typeface="Calibri"/>
                <a:ea typeface="Calibri"/>
                <a:cs typeface="Calibri"/>
                <a:sym typeface="Calibri"/>
              </a:rPr>
            </a:br>
            <a:r>
              <a:rPr lang="en" sz="800" u="sng">
                <a:solidFill>
                  <a:schemeClr val="hlink"/>
                </a:solidFill>
                <a:latin typeface="Calibri"/>
                <a:ea typeface="Calibri"/>
                <a:cs typeface="Calibri"/>
                <a:sym typeface="Calibri"/>
                <a:hlinkClick r:id="rId16"/>
              </a:rPr>
              <a:t>https://artificialanalysis.ai/models/grok-4</a:t>
            </a:r>
            <a:r>
              <a:rPr lang="en" sz="8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a:p>
            <a:pPr marL="171450" marR="0" lvl="0" indent="-107950" algn="l" rtl="0">
              <a:lnSpc>
                <a:spcPct val="100000"/>
              </a:lnSpc>
              <a:spcBef>
                <a:spcPts val="0"/>
              </a:spcBef>
              <a:spcAft>
                <a:spcPts val="0"/>
              </a:spcAft>
              <a:buClr>
                <a:schemeClr val="dk1"/>
              </a:buClr>
              <a:buSzPts val="800"/>
              <a:buFont typeface="Calibri"/>
              <a:buChar char="●"/>
            </a:pPr>
            <a:r>
              <a:rPr lang="en" sz="800">
                <a:solidFill>
                  <a:schemeClr val="dk1"/>
                </a:solidFill>
                <a:latin typeface="Calibri"/>
                <a:ea typeface="Calibri"/>
                <a:cs typeface="Calibri"/>
                <a:sym typeface="Calibri"/>
              </a:rPr>
              <a:t>Image arena (alibaba) - </a:t>
            </a:r>
            <a:br>
              <a:rPr lang="en" sz="800">
                <a:solidFill>
                  <a:schemeClr val="dk1"/>
                </a:solidFill>
                <a:latin typeface="Calibri"/>
                <a:ea typeface="Calibri"/>
                <a:cs typeface="Calibri"/>
                <a:sym typeface="Calibri"/>
              </a:rPr>
            </a:br>
            <a:r>
              <a:rPr lang="en" sz="800" u="sng">
                <a:solidFill>
                  <a:schemeClr val="hlink"/>
                </a:solidFill>
                <a:latin typeface="Calibri"/>
                <a:ea typeface="Calibri"/>
                <a:cs typeface="Calibri"/>
                <a:sym typeface="Calibri"/>
                <a:hlinkClick r:id="rId17"/>
              </a:rPr>
              <a:t>http://aiarena.alibaba-inc.com/corpora/arena/leaderboard?arenaType=T2I</a:t>
            </a:r>
            <a:r>
              <a:rPr lang="en" sz="8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a:p>
            <a:pPr marL="171450" marR="0" lvl="0" indent="-107950" algn="l" rtl="0">
              <a:lnSpc>
                <a:spcPct val="100000"/>
              </a:lnSpc>
              <a:spcBef>
                <a:spcPts val="0"/>
              </a:spcBef>
              <a:spcAft>
                <a:spcPts val="0"/>
              </a:spcAft>
              <a:buClr>
                <a:schemeClr val="dk1"/>
              </a:buClr>
              <a:buSzPts val="800"/>
              <a:buFont typeface="Calibri"/>
              <a:buChar char="●"/>
            </a:pPr>
            <a:r>
              <a:rPr lang="en" sz="800">
                <a:solidFill>
                  <a:schemeClr val="dk1"/>
                </a:solidFill>
                <a:latin typeface="Calibri"/>
                <a:ea typeface="Calibri"/>
                <a:cs typeface="Calibri"/>
                <a:sym typeface="Calibri"/>
              </a:rPr>
              <a:t>image arena - </a:t>
            </a:r>
            <a:r>
              <a:rPr lang="en" sz="800" u="sng">
                <a:solidFill>
                  <a:schemeClr val="hlink"/>
                </a:solidFill>
                <a:latin typeface="Calibri"/>
                <a:ea typeface="Calibri"/>
                <a:cs typeface="Calibri"/>
                <a:sym typeface="Calibri"/>
                <a:hlinkClick r:id="rId18"/>
              </a:rPr>
              <a:t>https://lmarena.ai/leaderboard/text-to-image</a:t>
            </a:r>
            <a:r>
              <a:rPr lang="en" sz="8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p:txBody>
      </p:sp>
      <p:sp>
        <p:nvSpPr>
          <p:cNvPr id="77" name="Google Shape;77;p16"/>
          <p:cNvSpPr txBox="1"/>
          <p:nvPr/>
        </p:nvSpPr>
        <p:spPr>
          <a:xfrm>
            <a:off x="4431041" y="63625"/>
            <a:ext cx="1408200" cy="1725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20650" algn="l" rtl="0">
              <a:lnSpc>
                <a:spcPct val="100000"/>
              </a:lnSpc>
              <a:spcBef>
                <a:spcPts val="0"/>
              </a:spcBef>
              <a:spcAft>
                <a:spcPts val="0"/>
              </a:spcAft>
              <a:buClr>
                <a:schemeClr val="dk1"/>
              </a:buClr>
              <a:buSzPts val="1000"/>
              <a:buFont typeface="Calibri"/>
              <a:buChar char="●"/>
            </a:pPr>
            <a:r>
              <a:rPr lang="en" sz="1000">
                <a:latin typeface="Calibri"/>
                <a:ea typeface="Calibri"/>
                <a:cs typeface="Calibri"/>
                <a:sym typeface="Calibri"/>
              </a:rPr>
              <a:t>Data for May 07</a:t>
            </a:r>
            <a:endParaRPr sz="1000">
              <a:latin typeface="Calibri"/>
              <a:ea typeface="Calibri"/>
              <a:cs typeface="Calibri"/>
              <a:sym typeface="Calibri"/>
            </a:endParaRPr>
          </a:p>
        </p:txBody>
      </p:sp>
      <p:sp>
        <p:nvSpPr>
          <p:cNvPr id="78" name="Google Shape;78;p16"/>
          <p:cNvSpPr txBox="1"/>
          <p:nvPr/>
        </p:nvSpPr>
        <p:spPr>
          <a:xfrm>
            <a:off x="6978275" y="551325"/>
            <a:ext cx="2114400" cy="12498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20650" algn="l" rtl="0">
              <a:lnSpc>
                <a:spcPct val="100000"/>
              </a:lnSpc>
              <a:spcBef>
                <a:spcPts val="0"/>
              </a:spcBef>
              <a:spcAft>
                <a:spcPts val="0"/>
              </a:spcAft>
              <a:buSzPts val="1000"/>
              <a:buFont typeface="Calibri"/>
              <a:buChar char="●"/>
            </a:pPr>
            <a:r>
              <a:rPr lang="en" sz="1000">
                <a:latin typeface="Calibri"/>
                <a:ea typeface="Calibri"/>
                <a:cs typeface="Calibri"/>
                <a:sym typeface="Calibri"/>
              </a:rPr>
              <a:t>deepseek-v4 - 1.6T</a:t>
            </a:r>
            <a:endParaRPr sz="1000">
              <a:latin typeface="Calibri"/>
              <a:ea typeface="Calibri"/>
              <a:cs typeface="Calibri"/>
              <a:sym typeface="Calibri"/>
            </a:endParaRPr>
          </a:p>
          <a:p>
            <a:pPr marL="171450" marR="0" lvl="0" indent="-120650" algn="l" rtl="0">
              <a:lnSpc>
                <a:spcPct val="100000"/>
              </a:lnSpc>
              <a:spcBef>
                <a:spcPts val="0"/>
              </a:spcBef>
              <a:spcAft>
                <a:spcPts val="0"/>
              </a:spcAft>
              <a:buClr>
                <a:srgbClr val="000000"/>
              </a:buClr>
              <a:buSzPts val="1000"/>
              <a:buFont typeface="Calibri"/>
              <a:buChar char="●"/>
            </a:pPr>
            <a:r>
              <a:rPr lang="en" sz="1000">
                <a:latin typeface="Calibri"/>
                <a:ea typeface="Calibri"/>
                <a:cs typeface="Calibri"/>
                <a:sym typeface="Calibri"/>
              </a:rPr>
              <a:t>Baidu Ernie-5.0 - 2.4T</a:t>
            </a:r>
            <a:endParaRPr sz="1000">
              <a:latin typeface="Calibri"/>
              <a:ea typeface="Calibri"/>
              <a:cs typeface="Calibri"/>
              <a:sym typeface="Calibri"/>
            </a:endParaRPr>
          </a:p>
          <a:p>
            <a:pPr marL="171450" marR="0" lvl="0" indent="-120650" algn="l" rtl="0">
              <a:lnSpc>
                <a:spcPct val="100000"/>
              </a:lnSpc>
              <a:spcBef>
                <a:spcPts val="0"/>
              </a:spcBef>
              <a:spcAft>
                <a:spcPts val="0"/>
              </a:spcAft>
              <a:buSzPts val="1000"/>
              <a:buFont typeface="Calibri"/>
              <a:buChar char="●"/>
            </a:pPr>
            <a:r>
              <a:rPr lang="en" sz="1000">
                <a:latin typeface="Calibri"/>
                <a:ea typeface="Calibri"/>
                <a:cs typeface="Calibri"/>
                <a:sym typeface="Calibri"/>
              </a:rPr>
              <a:t>GLM-5.1 - 744B </a:t>
            </a:r>
            <a:endParaRPr sz="1000">
              <a:latin typeface="Calibri"/>
              <a:ea typeface="Calibri"/>
              <a:cs typeface="Calibri"/>
              <a:sym typeface="Calibri"/>
            </a:endParaRPr>
          </a:p>
          <a:p>
            <a:pPr marL="171450" marR="0" lvl="0" indent="-120650" algn="l" rtl="0">
              <a:lnSpc>
                <a:spcPct val="100000"/>
              </a:lnSpc>
              <a:spcBef>
                <a:spcPts val="0"/>
              </a:spcBef>
              <a:spcAft>
                <a:spcPts val="0"/>
              </a:spcAft>
              <a:buClr>
                <a:srgbClr val="000000"/>
              </a:buClr>
              <a:buSzPts val="1000"/>
              <a:buFont typeface="Calibri"/>
              <a:buChar char="●"/>
            </a:pPr>
            <a:r>
              <a:rPr lang="en" sz="1000">
                <a:latin typeface="Calibri"/>
                <a:ea typeface="Calibri"/>
                <a:cs typeface="Calibri"/>
                <a:sym typeface="Calibri"/>
              </a:rPr>
              <a:t>kimi-k2.6 - 1T</a:t>
            </a:r>
            <a:endParaRPr sz="1000">
              <a:latin typeface="Calibri"/>
              <a:ea typeface="Calibri"/>
              <a:cs typeface="Calibri"/>
              <a:sym typeface="Calibri"/>
            </a:endParaRPr>
          </a:p>
          <a:p>
            <a:pPr marL="171450" marR="0" lvl="0" indent="-120650" algn="l" rtl="0">
              <a:lnSpc>
                <a:spcPct val="100000"/>
              </a:lnSpc>
              <a:spcBef>
                <a:spcPts val="0"/>
              </a:spcBef>
              <a:spcAft>
                <a:spcPts val="0"/>
              </a:spcAft>
              <a:buClr>
                <a:srgbClr val="000000"/>
              </a:buClr>
              <a:buSzPts val="1000"/>
              <a:buFont typeface="Calibri"/>
              <a:buChar char="●"/>
            </a:pPr>
            <a:r>
              <a:rPr lang="en" sz="1000">
                <a:latin typeface="Calibri"/>
                <a:ea typeface="Calibri"/>
                <a:cs typeface="Calibri"/>
                <a:sym typeface="Calibri"/>
              </a:rPr>
              <a:t>Qwen3.5-397B</a:t>
            </a:r>
            <a:endParaRPr sz="1000">
              <a:latin typeface="Calibri"/>
              <a:ea typeface="Calibri"/>
              <a:cs typeface="Calibri"/>
              <a:sym typeface="Calibri"/>
            </a:endParaRPr>
          </a:p>
          <a:p>
            <a:pPr marL="171450" marR="0" lvl="0" indent="-120650" algn="l" rtl="0">
              <a:lnSpc>
                <a:spcPct val="100000"/>
              </a:lnSpc>
              <a:spcBef>
                <a:spcPts val="0"/>
              </a:spcBef>
              <a:spcAft>
                <a:spcPts val="0"/>
              </a:spcAft>
              <a:buSzPts val="1000"/>
              <a:buFont typeface="Calibri"/>
              <a:buChar char="●"/>
            </a:pPr>
            <a:r>
              <a:rPr lang="en" sz="1000">
                <a:latin typeface="Calibri"/>
                <a:ea typeface="Calibri"/>
                <a:cs typeface="Calibri"/>
                <a:sym typeface="Calibri"/>
              </a:rPr>
              <a:t>Xiaomi MiMo-V2-Pro - 1T+</a:t>
            </a:r>
            <a:endParaRPr sz="1000">
              <a:latin typeface="Calibri"/>
              <a:ea typeface="Calibri"/>
              <a:cs typeface="Calibri"/>
              <a:sym typeface="Calibri"/>
            </a:endParaRPr>
          </a:p>
          <a:p>
            <a:pPr marL="171450" marR="0" lvl="0" indent="-120650" algn="l" rtl="0">
              <a:lnSpc>
                <a:spcPct val="100000"/>
              </a:lnSpc>
              <a:spcBef>
                <a:spcPts val="0"/>
              </a:spcBef>
              <a:spcAft>
                <a:spcPts val="0"/>
              </a:spcAft>
              <a:buSzPts val="1000"/>
              <a:buFont typeface="Calibri"/>
              <a:buChar char="●"/>
            </a:pPr>
            <a:r>
              <a:rPr lang="en" sz="1000">
                <a:latin typeface="Calibri"/>
                <a:ea typeface="Calibri"/>
                <a:cs typeface="Calibri"/>
                <a:sym typeface="Calibri"/>
              </a:rPr>
              <a:t>Meta muse-spark  30B</a:t>
            </a:r>
            <a:endParaRPr sz="1000">
              <a:latin typeface="Calibri"/>
              <a:ea typeface="Calibri"/>
              <a:cs typeface="Calibri"/>
              <a:sym typeface="Calibri"/>
            </a:endParaRPr>
          </a:p>
          <a:p>
            <a:pPr marL="171450" marR="0" lvl="0" indent="-120650" algn="l" rtl="0">
              <a:lnSpc>
                <a:spcPct val="100000"/>
              </a:lnSpc>
              <a:spcBef>
                <a:spcPts val="0"/>
              </a:spcBef>
              <a:spcAft>
                <a:spcPts val="0"/>
              </a:spcAft>
              <a:buSzPts val="1000"/>
              <a:buFont typeface="Calibri"/>
              <a:buChar char="●"/>
            </a:pPr>
            <a:r>
              <a:rPr lang="en" sz="1000">
                <a:solidFill>
                  <a:schemeClr val="dk1"/>
                </a:solidFill>
                <a:latin typeface="Calibri"/>
                <a:ea typeface="Calibri"/>
                <a:cs typeface="Calibri"/>
                <a:sym typeface="Calibri"/>
              </a:rPr>
              <a:t>ByteDance </a:t>
            </a:r>
            <a:r>
              <a:rPr lang="en" sz="1000">
                <a:latin typeface="Calibri"/>
                <a:ea typeface="Calibri"/>
                <a:cs typeface="Calibri"/>
                <a:sym typeface="Calibri"/>
              </a:rPr>
              <a:t>dola-seed-2.0-pro 400B  </a:t>
            </a:r>
            <a:endParaRPr sz="1000">
              <a:latin typeface="Calibri"/>
              <a:ea typeface="Calibri"/>
              <a:cs typeface="Calibri"/>
              <a:sym typeface="Calibri"/>
            </a:endParaRPr>
          </a:p>
        </p:txBody>
      </p:sp>
      <p:graphicFrame>
        <p:nvGraphicFramePr>
          <p:cNvPr id="79" name="Google Shape;79;p16"/>
          <p:cNvGraphicFramePr/>
          <p:nvPr/>
        </p:nvGraphicFramePr>
        <p:xfrm>
          <a:off x="5742420" y="430065"/>
          <a:ext cx="3000000" cy="3000000"/>
        </p:xfrm>
        <a:graphic>
          <a:graphicData uri="http://schemas.openxmlformats.org/drawingml/2006/table">
            <a:tbl>
              <a:tblPr>
                <a:noFill/>
                <a:tableStyleId>{2573B269-4C89-4C7D-89F4-30783487E35A}</a:tableStyleId>
              </a:tblPr>
              <a:tblGrid>
                <a:gridCol w="219050">
                  <a:extLst>
                    <a:ext uri="{9D8B030D-6E8A-4147-A177-3AD203B41FA5}">
                      <a16:colId xmlns:a16="http://schemas.microsoft.com/office/drawing/2014/main" val="20000"/>
                    </a:ext>
                  </a:extLst>
                </a:gridCol>
                <a:gridCol w="585450">
                  <a:extLst>
                    <a:ext uri="{9D8B030D-6E8A-4147-A177-3AD203B41FA5}">
                      <a16:colId xmlns:a16="http://schemas.microsoft.com/office/drawing/2014/main" val="20001"/>
                    </a:ext>
                  </a:extLst>
                </a:gridCol>
              </a:tblGrid>
              <a:tr h="142875">
                <a:tc>
                  <a:txBody>
                    <a:bodyPr/>
                    <a:lstStyle/>
                    <a:p>
                      <a:pPr marL="0" lvl="0" indent="0" algn="l" rtl="0">
                        <a:spcBef>
                          <a:spcPts val="0"/>
                        </a:spcBef>
                        <a:spcAft>
                          <a:spcPts val="0"/>
                        </a:spcAft>
                        <a:buNone/>
                      </a:pPr>
                      <a:r>
                        <a:rPr lang="en" sz="800">
                          <a:solidFill>
                            <a:srgbClr val="4472C4"/>
                          </a:solidFill>
                          <a:latin typeface="Calibri"/>
                          <a:ea typeface="Calibri"/>
                          <a:cs typeface="Calibri"/>
                          <a:sym typeface="Calibri"/>
                        </a:rPr>
                        <a:t>■</a:t>
                      </a:r>
                      <a:endParaRPr sz="800">
                        <a:solidFill>
                          <a:srgbClr val="4472C4"/>
                        </a:solidFill>
                        <a:latin typeface="Calibri"/>
                        <a:ea typeface="Calibri"/>
                        <a:cs typeface="Calibri"/>
                        <a:sym typeface="Calibri"/>
                      </a:endParaRPr>
                    </a:p>
                  </a:txBody>
                  <a:tcPr marL="9525" marR="9525" marT="9525" marB="9125" anchor="ctr">
                    <a:solidFill>
                      <a:srgbClr val="4472C4"/>
                    </a:solidFill>
                  </a:tcPr>
                </a:tc>
                <a:tc>
                  <a:txBody>
                    <a:bodyPr/>
                    <a:lstStyle/>
                    <a:p>
                      <a:pPr marL="0" lvl="0" indent="0" algn="l" rtl="0">
                        <a:spcBef>
                          <a:spcPts val="0"/>
                        </a:spcBef>
                        <a:spcAft>
                          <a:spcPts val="0"/>
                        </a:spcAft>
                        <a:buNone/>
                      </a:pPr>
                      <a:r>
                        <a:rPr lang="en" sz="800">
                          <a:latin typeface="Calibri"/>
                          <a:ea typeface="Calibri"/>
                          <a:cs typeface="Calibri"/>
                          <a:sym typeface="Calibri"/>
                        </a:rPr>
                        <a:t>Claude</a:t>
                      </a:r>
                      <a:endParaRPr sz="800">
                        <a:latin typeface="Calibri"/>
                        <a:ea typeface="Calibri"/>
                        <a:cs typeface="Calibri"/>
                        <a:sym typeface="Calibri"/>
                      </a:endParaRPr>
                    </a:p>
                  </a:txBody>
                  <a:tcPr marL="9525" marR="9525" marT="9525" marB="9125" anchor="b"/>
                </a:tc>
                <a:extLst>
                  <a:ext uri="{0D108BD9-81ED-4DB2-BD59-A6C34878D82A}">
                    <a16:rowId xmlns:a16="http://schemas.microsoft.com/office/drawing/2014/main" val="10000"/>
                  </a:ext>
                </a:extLst>
              </a:tr>
              <a:tr h="142875">
                <a:tc>
                  <a:txBody>
                    <a:bodyPr/>
                    <a:lstStyle/>
                    <a:p>
                      <a:pPr marL="0" lvl="0" indent="0" algn="l" rtl="0">
                        <a:spcBef>
                          <a:spcPts val="0"/>
                        </a:spcBef>
                        <a:spcAft>
                          <a:spcPts val="0"/>
                        </a:spcAft>
                        <a:buNone/>
                      </a:pPr>
                      <a:r>
                        <a:rPr lang="en" sz="800">
                          <a:solidFill>
                            <a:srgbClr val="FF0000"/>
                          </a:solidFill>
                          <a:latin typeface="Calibri"/>
                          <a:ea typeface="Calibri"/>
                          <a:cs typeface="Calibri"/>
                          <a:sym typeface="Calibri"/>
                        </a:rPr>
                        <a:t>■</a:t>
                      </a:r>
                      <a:endParaRPr sz="800">
                        <a:solidFill>
                          <a:srgbClr val="FF0000"/>
                        </a:solidFill>
                        <a:latin typeface="Calibri"/>
                        <a:ea typeface="Calibri"/>
                        <a:cs typeface="Calibri"/>
                        <a:sym typeface="Calibri"/>
                      </a:endParaRPr>
                    </a:p>
                  </a:txBody>
                  <a:tcPr marL="9525" marR="9525" marT="9525" marB="9125" anchor="ctr">
                    <a:solidFill>
                      <a:srgbClr val="FF0000"/>
                    </a:solidFill>
                  </a:tcPr>
                </a:tc>
                <a:tc>
                  <a:txBody>
                    <a:bodyPr/>
                    <a:lstStyle/>
                    <a:p>
                      <a:pPr marL="0" lvl="0" indent="0" algn="l" rtl="0">
                        <a:spcBef>
                          <a:spcPts val="0"/>
                        </a:spcBef>
                        <a:spcAft>
                          <a:spcPts val="0"/>
                        </a:spcAft>
                        <a:buNone/>
                      </a:pPr>
                      <a:r>
                        <a:rPr lang="en" sz="800">
                          <a:latin typeface="Calibri"/>
                          <a:ea typeface="Calibri"/>
                          <a:cs typeface="Calibri"/>
                          <a:sym typeface="Calibri"/>
                        </a:rPr>
                        <a:t>Gemini</a:t>
                      </a:r>
                      <a:endParaRPr sz="800">
                        <a:latin typeface="Calibri"/>
                        <a:ea typeface="Calibri"/>
                        <a:cs typeface="Calibri"/>
                        <a:sym typeface="Calibri"/>
                      </a:endParaRPr>
                    </a:p>
                  </a:txBody>
                  <a:tcPr marL="9525" marR="9525" marT="9525" marB="9125" anchor="b"/>
                </a:tc>
                <a:extLst>
                  <a:ext uri="{0D108BD9-81ED-4DB2-BD59-A6C34878D82A}">
                    <a16:rowId xmlns:a16="http://schemas.microsoft.com/office/drawing/2014/main" val="10001"/>
                  </a:ext>
                </a:extLst>
              </a:tr>
              <a:tr h="142875">
                <a:tc>
                  <a:txBody>
                    <a:bodyPr/>
                    <a:lstStyle/>
                    <a:p>
                      <a:pPr marL="0" lvl="0" indent="0" algn="l" rtl="0">
                        <a:spcBef>
                          <a:spcPts val="0"/>
                        </a:spcBef>
                        <a:spcAft>
                          <a:spcPts val="0"/>
                        </a:spcAft>
                        <a:buNone/>
                      </a:pPr>
                      <a:r>
                        <a:rPr lang="en" sz="800">
                          <a:solidFill>
                            <a:srgbClr val="FFD700"/>
                          </a:solidFill>
                          <a:latin typeface="Calibri"/>
                          <a:ea typeface="Calibri"/>
                          <a:cs typeface="Calibri"/>
                          <a:sym typeface="Calibri"/>
                        </a:rPr>
                        <a:t>■</a:t>
                      </a:r>
                      <a:endParaRPr sz="800">
                        <a:solidFill>
                          <a:srgbClr val="FFD700"/>
                        </a:solidFill>
                        <a:latin typeface="Calibri"/>
                        <a:ea typeface="Calibri"/>
                        <a:cs typeface="Calibri"/>
                        <a:sym typeface="Calibri"/>
                      </a:endParaRPr>
                    </a:p>
                  </a:txBody>
                  <a:tcPr marL="9525" marR="9525" marT="9525" marB="9125" anchor="ctr">
                    <a:solidFill>
                      <a:srgbClr val="FFD700"/>
                    </a:solidFill>
                  </a:tcPr>
                </a:tc>
                <a:tc>
                  <a:txBody>
                    <a:bodyPr/>
                    <a:lstStyle/>
                    <a:p>
                      <a:pPr marL="0" lvl="0" indent="0" algn="l" rtl="0">
                        <a:spcBef>
                          <a:spcPts val="0"/>
                        </a:spcBef>
                        <a:spcAft>
                          <a:spcPts val="0"/>
                        </a:spcAft>
                        <a:buNone/>
                      </a:pPr>
                      <a:r>
                        <a:rPr lang="en" sz="800">
                          <a:latin typeface="Calibri"/>
                          <a:ea typeface="Calibri"/>
                          <a:cs typeface="Calibri"/>
                          <a:sym typeface="Calibri"/>
                        </a:rPr>
                        <a:t>OpenAI</a:t>
                      </a:r>
                      <a:endParaRPr sz="800">
                        <a:latin typeface="Calibri"/>
                        <a:ea typeface="Calibri"/>
                        <a:cs typeface="Calibri"/>
                        <a:sym typeface="Calibri"/>
                      </a:endParaRPr>
                    </a:p>
                  </a:txBody>
                  <a:tcPr marL="9525" marR="9525" marT="9525" marB="9125" anchor="b"/>
                </a:tc>
                <a:extLst>
                  <a:ext uri="{0D108BD9-81ED-4DB2-BD59-A6C34878D82A}">
                    <a16:rowId xmlns:a16="http://schemas.microsoft.com/office/drawing/2014/main" val="10002"/>
                  </a:ext>
                </a:extLst>
              </a:tr>
              <a:tr h="142875">
                <a:tc>
                  <a:txBody>
                    <a:bodyPr/>
                    <a:lstStyle/>
                    <a:p>
                      <a:pPr marL="0" lvl="0" indent="0" algn="l" rtl="0">
                        <a:spcBef>
                          <a:spcPts val="0"/>
                        </a:spcBef>
                        <a:spcAft>
                          <a:spcPts val="0"/>
                        </a:spcAft>
                        <a:buNone/>
                      </a:pPr>
                      <a:r>
                        <a:rPr lang="en" sz="800">
                          <a:solidFill>
                            <a:srgbClr val="00B050"/>
                          </a:solidFill>
                          <a:latin typeface="Calibri"/>
                          <a:ea typeface="Calibri"/>
                          <a:cs typeface="Calibri"/>
                          <a:sym typeface="Calibri"/>
                        </a:rPr>
                        <a:t>■</a:t>
                      </a:r>
                      <a:endParaRPr sz="800">
                        <a:solidFill>
                          <a:srgbClr val="00B050"/>
                        </a:solidFill>
                        <a:latin typeface="Calibri"/>
                        <a:ea typeface="Calibri"/>
                        <a:cs typeface="Calibri"/>
                        <a:sym typeface="Calibri"/>
                      </a:endParaRPr>
                    </a:p>
                  </a:txBody>
                  <a:tcPr marL="9525" marR="9525" marT="9525" marB="9125" anchor="ctr">
                    <a:solidFill>
                      <a:srgbClr val="00B050"/>
                    </a:solidFill>
                  </a:tcPr>
                </a:tc>
                <a:tc>
                  <a:txBody>
                    <a:bodyPr/>
                    <a:lstStyle/>
                    <a:p>
                      <a:pPr marL="0" lvl="0" indent="0" algn="l" rtl="0">
                        <a:spcBef>
                          <a:spcPts val="0"/>
                        </a:spcBef>
                        <a:spcAft>
                          <a:spcPts val="0"/>
                        </a:spcAft>
                        <a:buNone/>
                      </a:pPr>
                      <a:r>
                        <a:rPr lang="en" sz="800">
                          <a:latin typeface="Calibri"/>
                          <a:ea typeface="Calibri"/>
                          <a:cs typeface="Calibri"/>
                          <a:sym typeface="Calibri"/>
                        </a:rPr>
                        <a:t>Open Source</a:t>
                      </a:r>
                      <a:endParaRPr sz="800">
                        <a:latin typeface="Calibri"/>
                        <a:ea typeface="Calibri"/>
                        <a:cs typeface="Calibri"/>
                        <a:sym typeface="Calibri"/>
                      </a:endParaRPr>
                    </a:p>
                  </a:txBody>
                  <a:tcPr marL="9525" marR="9525" marT="9525" marB="9125" anchor="b"/>
                </a:tc>
                <a:extLst>
                  <a:ext uri="{0D108BD9-81ED-4DB2-BD59-A6C34878D82A}">
                    <a16:rowId xmlns:a16="http://schemas.microsoft.com/office/drawing/2014/main" val="10003"/>
                  </a:ext>
                </a:extLst>
              </a:tr>
            </a:tbl>
          </a:graphicData>
        </a:graphic>
      </p:graphicFrame>
      <p:sp>
        <p:nvSpPr>
          <p:cNvPr id="80" name="Google Shape;80;p16"/>
          <p:cNvSpPr txBox="1"/>
          <p:nvPr/>
        </p:nvSpPr>
        <p:spPr>
          <a:xfrm>
            <a:off x="5404475" y="1189675"/>
            <a:ext cx="1483200" cy="4803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0" marR="0" lvl="0" indent="0" algn="l" rtl="0">
              <a:lnSpc>
                <a:spcPct val="100000"/>
              </a:lnSpc>
              <a:spcBef>
                <a:spcPts val="0"/>
              </a:spcBef>
              <a:spcAft>
                <a:spcPts val="0"/>
              </a:spcAft>
              <a:buNone/>
            </a:pPr>
            <a:r>
              <a:rPr lang="en" sz="1000">
                <a:solidFill>
                  <a:srgbClr val="3C78D8"/>
                </a:solidFill>
                <a:latin typeface="Calibri"/>
                <a:ea typeface="Calibri"/>
                <a:cs typeface="Calibri"/>
                <a:sym typeface="Calibri"/>
              </a:rPr>
              <a:t>deepseek-v4-pro-thinking</a:t>
            </a:r>
            <a:endParaRPr sz="1000">
              <a:solidFill>
                <a:srgbClr val="3C78D8"/>
              </a:solidFill>
              <a:latin typeface="Calibri"/>
              <a:ea typeface="Calibri"/>
              <a:cs typeface="Calibri"/>
              <a:sym typeface="Calibri"/>
            </a:endParaRPr>
          </a:p>
          <a:p>
            <a:pPr marL="0" marR="0" lvl="0" indent="0" algn="l" rtl="0">
              <a:lnSpc>
                <a:spcPct val="100000"/>
              </a:lnSpc>
              <a:spcBef>
                <a:spcPts val="0"/>
              </a:spcBef>
              <a:spcAft>
                <a:spcPts val="0"/>
              </a:spcAft>
              <a:buNone/>
            </a:pPr>
            <a:r>
              <a:rPr lang="en" sz="1000">
                <a:solidFill>
                  <a:srgbClr val="3C78D8"/>
                </a:solidFill>
                <a:latin typeface="Calibri"/>
                <a:ea typeface="Calibri"/>
                <a:cs typeface="Calibri"/>
                <a:sym typeface="Calibri"/>
              </a:rPr>
              <a:t>Qwen-3.6-plus</a:t>
            </a:r>
            <a:br>
              <a:rPr lang="en" sz="1000">
                <a:latin typeface="Calibri"/>
                <a:ea typeface="Calibri"/>
                <a:cs typeface="Calibri"/>
                <a:sym typeface="Calibri"/>
              </a:rPr>
            </a:br>
            <a:r>
              <a:rPr lang="en" sz="1000">
                <a:latin typeface="Calibri"/>
                <a:ea typeface="Calibri"/>
                <a:cs typeface="Calibri"/>
                <a:sym typeface="Calibri"/>
              </a:rPr>
              <a:t>is on 36th place </a:t>
            </a:r>
            <a:endParaRPr sz="1000">
              <a:latin typeface="Calibri"/>
              <a:ea typeface="Calibri"/>
              <a:cs typeface="Calibri"/>
              <a:sym typeface="Calibri"/>
            </a:endParaRPr>
          </a:p>
        </p:txBody>
      </p:sp>
      <p:graphicFrame>
        <p:nvGraphicFramePr>
          <p:cNvPr id="81" name="Google Shape;81;p16"/>
          <p:cNvGraphicFramePr/>
          <p:nvPr/>
        </p:nvGraphicFramePr>
        <p:xfrm>
          <a:off x="2952750" y="715825"/>
          <a:ext cx="3000000" cy="3000000"/>
        </p:xfrm>
        <a:graphic>
          <a:graphicData uri="http://schemas.openxmlformats.org/drawingml/2006/table">
            <a:tbl>
              <a:tblPr>
                <a:noFill/>
                <a:tableStyleId>{2573B269-4C89-4C7D-89F4-30783487E35A}</a:tableStyleId>
              </a:tblPr>
              <a:tblGrid>
                <a:gridCol w="276225">
                  <a:extLst>
                    <a:ext uri="{9D8B030D-6E8A-4147-A177-3AD203B41FA5}">
                      <a16:colId xmlns:a16="http://schemas.microsoft.com/office/drawing/2014/main" val="20000"/>
                    </a:ext>
                  </a:extLst>
                </a:gridCol>
                <a:gridCol w="1800225">
                  <a:extLst>
                    <a:ext uri="{9D8B030D-6E8A-4147-A177-3AD203B41FA5}">
                      <a16:colId xmlns:a16="http://schemas.microsoft.com/office/drawing/2014/main" val="20001"/>
                    </a:ext>
                  </a:extLst>
                </a:gridCol>
                <a:gridCol w="295275">
                  <a:extLst>
                    <a:ext uri="{9D8B030D-6E8A-4147-A177-3AD203B41FA5}">
                      <a16:colId xmlns:a16="http://schemas.microsoft.com/office/drawing/2014/main" val="20002"/>
                    </a:ext>
                  </a:extLst>
                </a:gridCol>
              </a:tblGrid>
              <a:tr h="136225">
                <a:tc>
                  <a:txBody>
                    <a:bodyPr/>
                    <a:lstStyle/>
                    <a:p>
                      <a:pPr marL="0" lvl="0" indent="0" algn="l" rtl="0">
                        <a:lnSpc>
                          <a:spcPct val="115000"/>
                        </a:lnSpc>
                        <a:spcBef>
                          <a:spcPts val="0"/>
                        </a:spcBef>
                        <a:spcAft>
                          <a:spcPts val="0"/>
                        </a:spcAft>
                        <a:buNone/>
                      </a:pPr>
                      <a:r>
                        <a:rPr lang="en" sz="800" b="1">
                          <a:latin typeface="Calibri"/>
                          <a:ea typeface="Calibri"/>
                          <a:cs typeface="Calibri"/>
                          <a:sym typeface="Calibri"/>
                        </a:rPr>
                        <a:t>Code</a:t>
                      </a:r>
                      <a:endParaRPr sz="800" b="1">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b="1">
                          <a:latin typeface="Calibri"/>
                          <a:ea typeface="Calibri"/>
                          <a:cs typeface="Calibri"/>
                          <a:sym typeface="Calibri"/>
                        </a:rPr>
                        <a:t>Model</a:t>
                      </a:r>
                      <a:endParaRPr sz="800" b="1">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b="1">
                          <a:latin typeface="Calibri"/>
                          <a:ea typeface="Calibri"/>
                          <a:cs typeface="Calibri"/>
                          <a:sym typeface="Calibri"/>
                        </a:rPr>
                        <a:t>Score</a:t>
                      </a:r>
                      <a:endParaRPr sz="800" b="1">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r h="136225">
                <a:tc>
                  <a:txBody>
                    <a:bodyPr/>
                    <a:lstStyle/>
                    <a:p>
                      <a:pPr marL="0" lvl="0" indent="0" algn="l" rtl="0">
                        <a:lnSpc>
                          <a:spcPct val="115000"/>
                        </a:lnSpc>
                        <a:spcBef>
                          <a:spcPts val="0"/>
                        </a:spcBef>
                        <a:spcAft>
                          <a:spcPts val="0"/>
                        </a:spcAft>
                        <a:buNone/>
                      </a:pPr>
                      <a:r>
                        <a:rPr lang="en" sz="800">
                          <a:solidFill>
                            <a:srgbClr val="4472C4"/>
                          </a:solidFill>
                          <a:latin typeface="Calibri"/>
                          <a:ea typeface="Calibri"/>
                          <a:cs typeface="Calibri"/>
                          <a:sym typeface="Calibri"/>
                        </a:rPr>
                        <a:t>■</a:t>
                      </a:r>
                      <a:endParaRPr sz="800">
                        <a:solidFill>
                          <a:srgbClr val="4472C4"/>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4472C4"/>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19"/>
                        </a:rPr>
                        <a:t>claude-opus-4-7-thinking</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1569</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1"/>
                  </a:ext>
                </a:extLst>
              </a:tr>
              <a:tr h="136225">
                <a:tc>
                  <a:txBody>
                    <a:bodyPr/>
                    <a:lstStyle/>
                    <a:p>
                      <a:pPr marL="0" lvl="0" indent="0" algn="l" rtl="0">
                        <a:lnSpc>
                          <a:spcPct val="115000"/>
                        </a:lnSpc>
                        <a:spcBef>
                          <a:spcPts val="0"/>
                        </a:spcBef>
                        <a:spcAft>
                          <a:spcPts val="0"/>
                        </a:spcAft>
                        <a:buNone/>
                      </a:pPr>
                      <a:r>
                        <a:rPr lang="en" sz="800">
                          <a:solidFill>
                            <a:srgbClr val="4472C4"/>
                          </a:solidFill>
                          <a:latin typeface="Calibri"/>
                          <a:ea typeface="Calibri"/>
                          <a:cs typeface="Calibri"/>
                          <a:sym typeface="Calibri"/>
                        </a:rPr>
                        <a:t>■</a:t>
                      </a:r>
                      <a:endParaRPr sz="800">
                        <a:solidFill>
                          <a:srgbClr val="4472C4"/>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4472C4"/>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0"/>
                        </a:rPr>
                        <a:t>claude-opus-4-6-thinking</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1553</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2"/>
                  </a:ext>
                </a:extLst>
              </a:tr>
              <a:tr h="136225">
                <a:tc>
                  <a:txBody>
                    <a:bodyPr/>
                    <a:lstStyle/>
                    <a:p>
                      <a:pPr marL="0" lvl="0" indent="0" algn="l" rtl="0">
                        <a:lnSpc>
                          <a:spcPct val="115000"/>
                        </a:lnSpc>
                        <a:spcBef>
                          <a:spcPts val="0"/>
                        </a:spcBef>
                        <a:spcAft>
                          <a:spcPts val="0"/>
                        </a:spcAft>
                        <a:buNone/>
                      </a:pPr>
                      <a:r>
                        <a:rPr lang="en" sz="800">
                          <a:solidFill>
                            <a:srgbClr val="4472C4"/>
                          </a:solidFill>
                          <a:latin typeface="Calibri"/>
                          <a:ea typeface="Calibri"/>
                          <a:cs typeface="Calibri"/>
                          <a:sym typeface="Calibri"/>
                        </a:rPr>
                        <a:t>■</a:t>
                      </a:r>
                      <a:endParaRPr sz="800">
                        <a:solidFill>
                          <a:srgbClr val="4472C4"/>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4472C4"/>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19"/>
                        </a:rPr>
                        <a:t>claude-opus-4-7</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1550</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3"/>
                  </a:ext>
                </a:extLst>
              </a:tr>
              <a:tr h="136225">
                <a:tc>
                  <a:txBody>
                    <a:bodyPr/>
                    <a:lstStyle/>
                    <a:p>
                      <a:pPr marL="0" lvl="0" indent="0" algn="l" rtl="0">
                        <a:lnSpc>
                          <a:spcPct val="115000"/>
                        </a:lnSpc>
                        <a:spcBef>
                          <a:spcPts val="0"/>
                        </a:spcBef>
                        <a:spcAft>
                          <a:spcPts val="0"/>
                        </a:spcAft>
                        <a:buNone/>
                      </a:pPr>
                      <a:r>
                        <a:rPr lang="en" sz="800">
                          <a:solidFill>
                            <a:srgbClr val="4472C4"/>
                          </a:solidFill>
                          <a:latin typeface="Calibri"/>
                          <a:ea typeface="Calibri"/>
                          <a:cs typeface="Calibri"/>
                          <a:sym typeface="Calibri"/>
                        </a:rPr>
                        <a:t>■</a:t>
                      </a:r>
                      <a:endParaRPr sz="800">
                        <a:solidFill>
                          <a:srgbClr val="4472C4"/>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4472C4"/>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0"/>
                        </a:rPr>
                        <a:t>claude-opus-4-6</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1550</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4"/>
                  </a:ext>
                </a:extLst>
              </a:tr>
              <a:tr h="136225">
                <a:tc>
                  <a:txBody>
                    <a:bodyPr/>
                    <a:lstStyle/>
                    <a:p>
                      <a:pPr marL="0" lvl="0" indent="0" algn="l" rtl="0">
                        <a:lnSpc>
                          <a:spcPct val="115000"/>
                        </a:lnSpc>
                        <a:spcBef>
                          <a:spcPts val="0"/>
                        </a:spcBef>
                        <a:spcAft>
                          <a:spcPts val="0"/>
                        </a:spcAft>
                        <a:buNone/>
                      </a:pPr>
                      <a:r>
                        <a:rPr lang="en" sz="800">
                          <a:solidFill>
                            <a:srgbClr val="4472C4"/>
                          </a:solidFill>
                          <a:latin typeface="Calibri"/>
                          <a:ea typeface="Calibri"/>
                          <a:cs typeface="Calibri"/>
                          <a:sym typeface="Calibri"/>
                        </a:rPr>
                        <a:t>■</a:t>
                      </a:r>
                      <a:endParaRPr sz="800">
                        <a:solidFill>
                          <a:srgbClr val="4472C4"/>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4472C4"/>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1"/>
                        </a:rPr>
                        <a:t>claude-opus-4-5-20251101-thinking-32k</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1531</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5"/>
                  </a:ext>
                </a:extLst>
              </a:tr>
              <a:tr h="136225">
                <a:tc>
                  <a:txBody>
                    <a:bodyPr/>
                    <a:lstStyle/>
                    <a:p>
                      <a:pPr marL="0" lvl="0" indent="0" algn="l" rtl="0">
                        <a:lnSpc>
                          <a:spcPct val="115000"/>
                        </a:lnSpc>
                        <a:spcBef>
                          <a:spcPts val="0"/>
                        </a:spcBef>
                        <a:spcAft>
                          <a:spcPts val="0"/>
                        </a:spcAft>
                        <a:buNone/>
                      </a:pPr>
                      <a:r>
                        <a:rPr lang="en" sz="800">
                          <a:solidFill>
                            <a:srgbClr val="D9D9D9"/>
                          </a:solidFill>
                          <a:latin typeface="Calibri"/>
                          <a:ea typeface="Calibri"/>
                          <a:cs typeface="Calibri"/>
                          <a:sym typeface="Calibri"/>
                        </a:rPr>
                        <a:t>■</a:t>
                      </a:r>
                      <a:endParaRPr sz="800">
                        <a:solidFill>
                          <a:srgbClr val="D9D9D9"/>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2"/>
                        </a:rPr>
                        <a:t>muse-spark</a:t>
                      </a:r>
                      <a:r>
                        <a:rPr lang="en" sz="800">
                          <a:solidFill>
                            <a:schemeClr val="dk1"/>
                          </a:solidFill>
                          <a:latin typeface="Calibri"/>
                          <a:ea typeface="Calibri"/>
                          <a:cs typeface="Calibri"/>
                          <a:sym typeface="Calibri"/>
                        </a:rPr>
                        <a:t> Meta</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1530</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6"/>
                  </a:ext>
                </a:extLst>
              </a:tr>
              <a:tr h="136225">
                <a:tc>
                  <a:txBody>
                    <a:bodyPr/>
                    <a:lstStyle/>
                    <a:p>
                      <a:pPr marL="0" lvl="0" indent="0" algn="l" rtl="0">
                        <a:lnSpc>
                          <a:spcPct val="115000"/>
                        </a:lnSpc>
                        <a:spcBef>
                          <a:spcPts val="0"/>
                        </a:spcBef>
                        <a:spcAft>
                          <a:spcPts val="0"/>
                        </a:spcAft>
                        <a:buNone/>
                      </a:pPr>
                      <a:r>
                        <a:rPr lang="en" sz="800">
                          <a:solidFill>
                            <a:srgbClr val="FF0000"/>
                          </a:solidFill>
                          <a:latin typeface="Calibri"/>
                          <a:ea typeface="Calibri"/>
                          <a:cs typeface="Calibri"/>
                          <a:sym typeface="Calibri"/>
                        </a:rPr>
                        <a:t>■</a:t>
                      </a:r>
                      <a:endParaRPr sz="800">
                        <a:solidFill>
                          <a:srgbClr val="FF0000"/>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F0000"/>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3"/>
                        </a:rPr>
                        <a:t>gemini-3.1-pro-preview</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1529</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7"/>
                  </a:ext>
                </a:extLst>
              </a:tr>
              <a:tr h="136225">
                <a:tc>
                  <a:txBody>
                    <a:bodyPr/>
                    <a:lstStyle/>
                    <a:p>
                      <a:pPr marL="0" lvl="0" indent="0" algn="l" rtl="0">
                        <a:lnSpc>
                          <a:spcPct val="115000"/>
                        </a:lnSpc>
                        <a:spcBef>
                          <a:spcPts val="0"/>
                        </a:spcBef>
                        <a:spcAft>
                          <a:spcPts val="0"/>
                        </a:spcAft>
                        <a:buNone/>
                      </a:pPr>
                      <a:r>
                        <a:rPr lang="en" sz="800">
                          <a:solidFill>
                            <a:srgbClr val="FFD700"/>
                          </a:solidFill>
                          <a:latin typeface="Calibri"/>
                          <a:ea typeface="Calibri"/>
                          <a:cs typeface="Calibri"/>
                          <a:sym typeface="Calibri"/>
                        </a:rPr>
                        <a:t>■</a:t>
                      </a:r>
                      <a:endParaRPr sz="800">
                        <a:solidFill>
                          <a:srgbClr val="FFD700"/>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FD700"/>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4"/>
                        </a:rPr>
                        <a:t>gpt-5.4-high</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1528</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8"/>
                  </a:ext>
                </a:extLst>
              </a:tr>
              <a:tr h="136225">
                <a:tc>
                  <a:txBody>
                    <a:bodyPr/>
                    <a:lstStyle/>
                    <a:p>
                      <a:pPr marL="0" lvl="0" indent="0" algn="l" rtl="0">
                        <a:lnSpc>
                          <a:spcPct val="115000"/>
                        </a:lnSpc>
                        <a:spcBef>
                          <a:spcPts val="0"/>
                        </a:spcBef>
                        <a:spcAft>
                          <a:spcPts val="0"/>
                        </a:spcAft>
                        <a:buNone/>
                      </a:pPr>
                      <a:r>
                        <a:rPr lang="en" sz="800">
                          <a:solidFill>
                            <a:srgbClr val="00B050"/>
                          </a:solidFill>
                          <a:latin typeface="Calibri"/>
                          <a:ea typeface="Calibri"/>
                          <a:cs typeface="Calibri"/>
                          <a:sym typeface="Calibri"/>
                        </a:rPr>
                        <a:t>■</a:t>
                      </a:r>
                      <a:endParaRPr sz="800">
                        <a:solidFill>
                          <a:srgbClr val="00B050"/>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00B050"/>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5"/>
                        </a:rPr>
                        <a:t>glm-5.1</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1525</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9"/>
                  </a:ext>
                </a:extLst>
              </a:tr>
              <a:tr h="136225">
                <a:tc>
                  <a:txBody>
                    <a:bodyPr/>
                    <a:lstStyle/>
                    <a:p>
                      <a:pPr marL="0" lvl="0" indent="0" algn="l" rtl="0">
                        <a:lnSpc>
                          <a:spcPct val="115000"/>
                        </a:lnSpc>
                        <a:spcBef>
                          <a:spcPts val="0"/>
                        </a:spcBef>
                        <a:spcAft>
                          <a:spcPts val="0"/>
                        </a:spcAft>
                        <a:buNone/>
                      </a:pPr>
                      <a:r>
                        <a:rPr lang="en" sz="800">
                          <a:solidFill>
                            <a:srgbClr val="FFD700"/>
                          </a:solidFill>
                          <a:latin typeface="Calibri"/>
                          <a:ea typeface="Calibri"/>
                          <a:cs typeface="Calibri"/>
                          <a:sym typeface="Calibri"/>
                        </a:rPr>
                        <a:t>■</a:t>
                      </a:r>
                      <a:endParaRPr sz="800">
                        <a:solidFill>
                          <a:srgbClr val="FFD700"/>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FD700"/>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6"/>
                        </a:rPr>
                        <a:t>gpt-5.5-high</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1524</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10"/>
                  </a:ext>
                </a:extLst>
              </a:tr>
              <a:tr h="136225">
                <a:tc>
                  <a:txBody>
                    <a:bodyPr/>
                    <a:lstStyle/>
                    <a:p>
                      <a:pPr marL="0" lvl="0" indent="0" algn="l" rtl="0">
                        <a:lnSpc>
                          <a:spcPct val="115000"/>
                        </a:lnSpc>
                        <a:spcBef>
                          <a:spcPts val="0"/>
                        </a:spcBef>
                        <a:spcAft>
                          <a:spcPts val="0"/>
                        </a:spcAft>
                        <a:buNone/>
                      </a:pPr>
                      <a:r>
                        <a:rPr lang="en" sz="800">
                          <a:solidFill>
                            <a:srgbClr val="4472C4"/>
                          </a:solidFill>
                          <a:latin typeface="Calibri"/>
                          <a:ea typeface="Calibri"/>
                          <a:cs typeface="Calibri"/>
                          <a:sym typeface="Calibri"/>
                        </a:rPr>
                        <a:t>■</a:t>
                      </a:r>
                      <a:endParaRPr sz="800">
                        <a:solidFill>
                          <a:srgbClr val="4472C4"/>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4472C4"/>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7"/>
                        </a:rPr>
                        <a:t>claude-sonnet-4-6</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1521</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11"/>
                  </a:ext>
                </a:extLst>
              </a:tr>
              <a:tr h="136225">
                <a:tc>
                  <a:txBody>
                    <a:bodyPr/>
                    <a:lstStyle/>
                    <a:p>
                      <a:pPr marL="0" lvl="0" indent="0" algn="l" rtl="0">
                        <a:lnSpc>
                          <a:spcPct val="115000"/>
                        </a:lnSpc>
                        <a:spcBef>
                          <a:spcPts val="0"/>
                        </a:spcBef>
                        <a:spcAft>
                          <a:spcPts val="0"/>
                        </a:spcAft>
                        <a:buNone/>
                      </a:pPr>
                      <a:r>
                        <a:rPr lang="en" sz="800">
                          <a:solidFill>
                            <a:srgbClr val="D9D9D9"/>
                          </a:solidFill>
                          <a:latin typeface="Calibri"/>
                          <a:ea typeface="Calibri"/>
                          <a:cs typeface="Calibri"/>
                          <a:sym typeface="Calibri"/>
                        </a:rPr>
                        <a:t>■</a:t>
                      </a:r>
                      <a:endParaRPr sz="800">
                        <a:solidFill>
                          <a:srgbClr val="D9D9D9"/>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8"/>
                        </a:rPr>
                        <a:t>grok-4.20-multi-agent-beta-0309</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1521</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12"/>
                  </a:ext>
                </a:extLst>
              </a:tr>
              <a:tr h="136225">
                <a:tc>
                  <a:txBody>
                    <a:bodyPr/>
                    <a:lstStyle/>
                    <a:p>
                      <a:pPr marL="0" lvl="0" indent="0" algn="l" rtl="0">
                        <a:lnSpc>
                          <a:spcPct val="115000"/>
                        </a:lnSpc>
                        <a:spcBef>
                          <a:spcPts val="0"/>
                        </a:spcBef>
                        <a:spcAft>
                          <a:spcPts val="0"/>
                        </a:spcAft>
                        <a:buNone/>
                      </a:pPr>
                      <a:r>
                        <a:rPr lang="en" sz="800">
                          <a:solidFill>
                            <a:srgbClr val="4472C4"/>
                          </a:solidFill>
                          <a:latin typeface="Calibri"/>
                          <a:ea typeface="Calibri"/>
                          <a:cs typeface="Calibri"/>
                          <a:sym typeface="Calibri"/>
                        </a:rPr>
                        <a:t>■</a:t>
                      </a:r>
                      <a:endParaRPr sz="800">
                        <a:solidFill>
                          <a:srgbClr val="4472C4"/>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4472C4"/>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9"/>
                        </a:rPr>
                        <a:t>claude-sonnet-4-5-20250929-thinking-32k</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1521</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13"/>
                  </a:ext>
                </a:extLst>
              </a:tr>
              <a:tr h="136225">
                <a:tc>
                  <a:txBody>
                    <a:bodyPr/>
                    <a:lstStyle/>
                    <a:p>
                      <a:pPr marL="0" lvl="0" indent="0" algn="l" rtl="0">
                        <a:lnSpc>
                          <a:spcPct val="115000"/>
                        </a:lnSpc>
                        <a:spcBef>
                          <a:spcPts val="0"/>
                        </a:spcBef>
                        <a:spcAft>
                          <a:spcPts val="0"/>
                        </a:spcAft>
                        <a:buNone/>
                      </a:pPr>
                      <a:r>
                        <a:rPr lang="en" sz="800">
                          <a:solidFill>
                            <a:srgbClr val="FFD700"/>
                          </a:solidFill>
                          <a:latin typeface="Calibri"/>
                          <a:ea typeface="Calibri"/>
                          <a:cs typeface="Calibri"/>
                          <a:sym typeface="Calibri"/>
                        </a:rPr>
                        <a:t>■</a:t>
                      </a:r>
                      <a:endParaRPr sz="800">
                        <a:solidFill>
                          <a:srgbClr val="FFD700"/>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FD700"/>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30"/>
                        </a:rPr>
                        <a:t>gpt-5.2-chat-latest-20260210</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1519</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14"/>
                  </a:ext>
                </a:extLst>
              </a:tr>
              <a:tr h="136225">
                <a:tc>
                  <a:txBody>
                    <a:bodyPr/>
                    <a:lstStyle/>
                    <a:p>
                      <a:pPr marL="0" lvl="0" indent="0" algn="l" rtl="0">
                        <a:lnSpc>
                          <a:spcPct val="115000"/>
                        </a:lnSpc>
                        <a:spcBef>
                          <a:spcPts val="0"/>
                        </a:spcBef>
                        <a:spcAft>
                          <a:spcPts val="0"/>
                        </a:spcAft>
                        <a:buNone/>
                      </a:pPr>
                      <a:r>
                        <a:rPr lang="en" sz="800">
                          <a:solidFill>
                            <a:srgbClr val="4472C4"/>
                          </a:solidFill>
                          <a:latin typeface="Calibri"/>
                          <a:ea typeface="Calibri"/>
                          <a:cs typeface="Calibri"/>
                          <a:sym typeface="Calibri"/>
                        </a:rPr>
                        <a:t>■</a:t>
                      </a:r>
                      <a:endParaRPr sz="800">
                        <a:solidFill>
                          <a:srgbClr val="4472C4"/>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4472C4"/>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1"/>
                        </a:rPr>
                        <a:t>claude-opus-4-5-20251101</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1519</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15"/>
                  </a:ext>
                </a:extLst>
              </a:tr>
              <a:tr h="136225">
                <a:tc>
                  <a:txBody>
                    <a:bodyPr/>
                    <a:lstStyle/>
                    <a:p>
                      <a:pPr marL="0" lvl="0" indent="0" algn="l" rtl="0">
                        <a:lnSpc>
                          <a:spcPct val="115000"/>
                        </a:lnSpc>
                        <a:spcBef>
                          <a:spcPts val="0"/>
                        </a:spcBef>
                        <a:spcAft>
                          <a:spcPts val="0"/>
                        </a:spcAft>
                        <a:buNone/>
                      </a:pPr>
                      <a:r>
                        <a:rPr lang="en" sz="800">
                          <a:solidFill>
                            <a:srgbClr val="00B050"/>
                          </a:solidFill>
                          <a:latin typeface="Calibri"/>
                          <a:ea typeface="Calibri"/>
                          <a:cs typeface="Calibri"/>
                          <a:sym typeface="Calibri"/>
                        </a:rPr>
                        <a:t>■</a:t>
                      </a:r>
                      <a:endParaRPr sz="800">
                        <a:solidFill>
                          <a:srgbClr val="00B050"/>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00B050"/>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31"/>
                        </a:rPr>
                        <a:t>kimi-k2.6</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1519</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16"/>
                  </a:ext>
                </a:extLst>
              </a:tr>
              <a:tr h="136225">
                <a:tc>
                  <a:txBody>
                    <a:bodyPr/>
                    <a:lstStyle/>
                    <a:p>
                      <a:pPr marL="0" lvl="0" indent="0" algn="l" rtl="0">
                        <a:lnSpc>
                          <a:spcPct val="115000"/>
                        </a:lnSpc>
                        <a:spcBef>
                          <a:spcPts val="0"/>
                        </a:spcBef>
                        <a:spcAft>
                          <a:spcPts val="0"/>
                        </a:spcAft>
                        <a:buNone/>
                      </a:pPr>
                      <a:r>
                        <a:rPr lang="en" sz="800">
                          <a:solidFill>
                            <a:srgbClr val="FF0000"/>
                          </a:solidFill>
                          <a:latin typeface="Calibri"/>
                          <a:ea typeface="Calibri"/>
                          <a:cs typeface="Calibri"/>
                          <a:sym typeface="Calibri"/>
                        </a:rPr>
                        <a:t>■</a:t>
                      </a:r>
                      <a:endParaRPr sz="800">
                        <a:solidFill>
                          <a:srgbClr val="FF0000"/>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F0000"/>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32"/>
                        </a:rPr>
                        <a:t>gemini-3-pro</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1519</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17"/>
                  </a:ext>
                </a:extLst>
              </a:tr>
              <a:tr h="136225">
                <a:tc>
                  <a:txBody>
                    <a:bodyPr/>
                    <a:lstStyle/>
                    <a:p>
                      <a:pPr marL="0" lvl="0" indent="0" algn="l" rtl="0">
                        <a:lnSpc>
                          <a:spcPct val="115000"/>
                        </a:lnSpc>
                        <a:spcBef>
                          <a:spcPts val="0"/>
                        </a:spcBef>
                        <a:spcAft>
                          <a:spcPts val="0"/>
                        </a:spcAft>
                        <a:buNone/>
                      </a:pPr>
                      <a:r>
                        <a:rPr lang="en" sz="800">
                          <a:solidFill>
                            <a:srgbClr val="D9D9D9"/>
                          </a:solidFill>
                          <a:latin typeface="Calibri"/>
                          <a:ea typeface="Calibri"/>
                          <a:cs typeface="Calibri"/>
                          <a:sym typeface="Calibri"/>
                        </a:rPr>
                        <a:t>■</a:t>
                      </a:r>
                      <a:endParaRPr sz="800">
                        <a:solidFill>
                          <a:srgbClr val="D9D9D9"/>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33"/>
                        </a:rPr>
                        <a:t>grok-4.20-beta-0309-reasoning</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1518</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18"/>
                  </a:ext>
                </a:extLst>
              </a:tr>
              <a:tr h="136225">
                <a:tc>
                  <a:txBody>
                    <a:bodyPr/>
                    <a:lstStyle/>
                    <a:p>
                      <a:pPr marL="0" lvl="0" indent="0" algn="l" rtl="0">
                        <a:lnSpc>
                          <a:spcPct val="115000"/>
                        </a:lnSpc>
                        <a:spcBef>
                          <a:spcPts val="0"/>
                        </a:spcBef>
                        <a:spcAft>
                          <a:spcPts val="0"/>
                        </a:spcAft>
                        <a:buNone/>
                      </a:pPr>
                      <a:r>
                        <a:rPr lang="en" sz="800">
                          <a:solidFill>
                            <a:srgbClr val="FFD700"/>
                          </a:solidFill>
                          <a:latin typeface="Calibri"/>
                          <a:ea typeface="Calibri"/>
                          <a:cs typeface="Calibri"/>
                          <a:sym typeface="Calibri"/>
                        </a:rPr>
                        <a:t>■</a:t>
                      </a:r>
                      <a:endParaRPr sz="800">
                        <a:solidFill>
                          <a:srgbClr val="FFD700"/>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FD700"/>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4"/>
                        </a:rPr>
                        <a:t>gpt-5.4</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1518</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19"/>
                  </a:ext>
                </a:extLst>
              </a:tr>
              <a:tr h="136225">
                <a:tc>
                  <a:txBody>
                    <a:bodyPr/>
                    <a:lstStyle/>
                    <a:p>
                      <a:pPr marL="0" lvl="0" indent="0" algn="l" rtl="0">
                        <a:lnSpc>
                          <a:spcPct val="115000"/>
                        </a:lnSpc>
                        <a:spcBef>
                          <a:spcPts val="0"/>
                        </a:spcBef>
                        <a:spcAft>
                          <a:spcPts val="0"/>
                        </a:spcAft>
                        <a:buNone/>
                      </a:pPr>
                      <a:r>
                        <a:rPr lang="en" sz="800">
                          <a:solidFill>
                            <a:srgbClr val="D9D9D9"/>
                          </a:solidFill>
                          <a:latin typeface="Calibri"/>
                          <a:ea typeface="Calibri"/>
                          <a:cs typeface="Calibri"/>
                          <a:sym typeface="Calibri"/>
                        </a:rPr>
                        <a:t>■</a:t>
                      </a:r>
                      <a:endParaRPr sz="800">
                        <a:solidFill>
                          <a:srgbClr val="D9D9D9"/>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34"/>
                        </a:rPr>
                        <a:t>ernie-5.1</a:t>
                      </a:r>
                      <a:r>
                        <a:rPr lang="en" sz="800">
                          <a:solidFill>
                            <a:schemeClr val="dk1"/>
                          </a:solidFill>
                          <a:latin typeface="Calibri"/>
                          <a:ea typeface="Calibri"/>
                          <a:cs typeface="Calibri"/>
                          <a:sym typeface="Calibri"/>
                        </a:rPr>
                        <a:t> Baidu</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1517</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20"/>
                  </a:ext>
                </a:extLst>
              </a:tr>
              <a:tr h="136225">
                <a:tc>
                  <a:txBody>
                    <a:bodyPr/>
                    <a:lstStyle/>
                    <a:p>
                      <a:pPr marL="0" lvl="0" indent="0" algn="l" rtl="0">
                        <a:lnSpc>
                          <a:spcPct val="115000"/>
                        </a:lnSpc>
                        <a:spcBef>
                          <a:spcPts val="0"/>
                        </a:spcBef>
                        <a:spcAft>
                          <a:spcPts val="0"/>
                        </a:spcAft>
                        <a:buNone/>
                      </a:pPr>
                      <a:r>
                        <a:rPr lang="en" sz="800">
                          <a:solidFill>
                            <a:srgbClr val="4472C4"/>
                          </a:solidFill>
                          <a:latin typeface="Calibri"/>
                          <a:ea typeface="Calibri"/>
                          <a:cs typeface="Calibri"/>
                          <a:sym typeface="Calibri"/>
                        </a:rPr>
                        <a:t>■</a:t>
                      </a:r>
                      <a:endParaRPr sz="800">
                        <a:solidFill>
                          <a:srgbClr val="4472C4"/>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4472C4"/>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9"/>
                        </a:rPr>
                        <a:t>claude-sonnet-4-5-20250929</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1513</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21"/>
                  </a:ext>
                </a:extLst>
              </a:tr>
              <a:tr h="136225">
                <a:tc>
                  <a:txBody>
                    <a:bodyPr/>
                    <a:lstStyle/>
                    <a:p>
                      <a:pPr marL="0" lvl="0" indent="0" algn="l" rtl="0">
                        <a:lnSpc>
                          <a:spcPct val="115000"/>
                        </a:lnSpc>
                        <a:spcBef>
                          <a:spcPts val="0"/>
                        </a:spcBef>
                        <a:spcAft>
                          <a:spcPts val="0"/>
                        </a:spcAft>
                        <a:buNone/>
                      </a:pPr>
                      <a:r>
                        <a:rPr lang="en" sz="800">
                          <a:solidFill>
                            <a:srgbClr val="4472C4"/>
                          </a:solidFill>
                          <a:latin typeface="Calibri"/>
                          <a:ea typeface="Calibri"/>
                          <a:cs typeface="Calibri"/>
                          <a:sym typeface="Calibri"/>
                        </a:rPr>
                        <a:t>■</a:t>
                      </a:r>
                      <a:endParaRPr sz="800">
                        <a:solidFill>
                          <a:srgbClr val="4472C4"/>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4472C4"/>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35"/>
                        </a:rPr>
                        <a:t>claude-opus-4-1-20250805-thinking-16k</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1513</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22"/>
                  </a:ext>
                </a:extLst>
              </a:tr>
              <a:tr h="136225">
                <a:tc>
                  <a:txBody>
                    <a:bodyPr/>
                    <a:lstStyle/>
                    <a:p>
                      <a:pPr marL="0" lvl="0" indent="0" algn="l" rtl="0">
                        <a:lnSpc>
                          <a:spcPct val="115000"/>
                        </a:lnSpc>
                        <a:spcBef>
                          <a:spcPts val="0"/>
                        </a:spcBef>
                        <a:spcAft>
                          <a:spcPts val="0"/>
                        </a:spcAft>
                        <a:buNone/>
                      </a:pPr>
                      <a:r>
                        <a:rPr lang="en" sz="800">
                          <a:solidFill>
                            <a:srgbClr val="D9D9D9"/>
                          </a:solidFill>
                          <a:latin typeface="Calibri"/>
                          <a:ea typeface="Calibri"/>
                          <a:cs typeface="Calibri"/>
                          <a:sym typeface="Calibri"/>
                        </a:rPr>
                        <a:t>■</a:t>
                      </a:r>
                      <a:endParaRPr sz="800">
                        <a:solidFill>
                          <a:srgbClr val="D9D9D9"/>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36"/>
                        </a:rPr>
                        <a:t>dola-seed-2.0-pro</a:t>
                      </a:r>
                      <a:r>
                        <a:rPr lang="en" sz="800">
                          <a:solidFill>
                            <a:schemeClr val="dk1"/>
                          </a:solidFill>
                          <a:latin typeface="Calibri"/>
                          <a:ea typeface="Calibri"/>
                          <a:cs typeface="Calibri"/>
                          <a:sym typeface="Calibri"/>
                        </a:rPr>
                        <a:t>  ByteDance</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1513</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23"/>
                  </a:ext>
                </a:extLst>
              </a:tr>
              <a:tr h="136225">
                <a:tc>
                  <a:txBody>
                    <a:bodyPr/>
                    <a:lstStyle/>
                    <a:p>
                      <a:pPr marL="0" lvl="0" indent="0" algn="l" rtl="0">
                        <a:lnSpc>
                          <a:spcPct val="115000"/>
                        </a:lnSpc>
                        <a:spcBef>
                          <a:spcPts val="0"/>
                        </a:spcBef>
                        <a:spcAft>
                          <a:spcPts val="0"/>
                        </a:spcAft>
                        <a:buNone/>
                      </a:pPr>
                      <a:r>
                        <a:rPr lang="en" sz="800">
                          <a:solidFill>
                            <a:srgbClr val="D9D9D9"/>
                          </a:solidFill>
                          <a:latin typeface="Calibri"/>
                          <a:ea typeface="Calibri"/>
                          <a:cs typeface="Calibri"/>
                          <a:sym typeface="Calibri"/>
                        </a:rPr>
                        <a:t>■</a:t>
                      </a:r>
                      <a:endParaRPr sz="800">
                        <a:solidFill>
                          <a:srgbClr val="D9D9D9"/>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37"/>
                        </a:rPr>
                        <a:t>grok-4.20-beta1</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1512</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24"/>
                  </a:ext>
                </a:extLst>
              </a:tr>
              <a:tr h="136225">
                <a:tc>
                  <a:txBody>
                    <a:bodyPr/>
                    <a:lstStyle/>
                    <a:p>
                      <a:pPr marL="0" lvl="0" indent="0" algn="l" rtl="0">
                        <a:lnSpc>
                          <a:spcPct val="115000"/>
                        </a:lnSpc>
                        <a:spcBef>
                          <a:spcPts val="0"/>
                        </a:spcBef>
                        <a:spcAft>
                          <a:spcPts val="0"/>
                        </a:spcAft>
                        <a:buNone/>
                      </a:pPr>
                      <a:r>
                        <a:rPr lang="en" sz="800">
                          <a:solidFill>
                            <a:srgbClr val="FFD700"/>
                          </a:solidFill>
                          <a:latin typeface="Calibri"/>
                          <a:ea typeface="Calibri"/>
                          <a:cs typeface="Calibri"/>
                          <a:sym typeface="Calibri"/>
                        </a:rPr>
                        <a:t>■</a:t>
                      </a:r>
                      <a:endParaRPr sz="800">
                        <a:solidFill>
                          <a:srgbClr val="FFD700"/>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FD700"/>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38"/>
                        </a:rPr>
                        <a:t>gpt-5.5-instant</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1512</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25"/>
                  </a:ext>
                </a:extLst>
              </a:tr>
            </a:tbl>
          </a:graphicData>
        </a:graphic>
      </p:graphicFrame>
      <p:graphicFrame>
        <p:nvGraphicFramePr>
          <p:cNvPr id="82" name="Google Shape;82;p16"/>
          <p:cNvGraphicFramePr/>
          <p:nvPr/>
        </p:nvGraphicFramePr>
        <p:xfrm>
          <a:off x="209550" y="715950"/>
          <a:ext cx="3000000" cy="3000000"/>
        </p:xfrm>
        <a:graphic>
          <a:graphicData uri="http://schemas.openxmlformats.org/drawingml/2006/table">
            <a:tbl>
              <a:tblPr>
                <a:noFill/>
                <a:tableStyleId>{2573B269-4C89-4C7D-89F4-30783487E35A}</a:tableStyleId>
              </a:tblPr>
              <a:tblGrid>
                <a:gridCol w="276225">
                  <a:extLst>
                    <a:ext uri="{9D8B030D-6E8A-4147-A177-3AD203B41FA5}">
                      <a16:colId xmlns:a16="http://schemas.microsoft.com/office/drawing/2014/main" val="20000"/>
                    </a:ext>
                  </a:extLst>
                </a:gridCol>
                <a:gridCol w="1724025">
                  <a:extLst>
                    <a:ext uri="{9D8B030D-6E8A-4147-A177-3AD203B41FA5}">
                      <a16:colId xmlns:a16="http://schemas.microsoft.com/office/drawing/2014/main" val="20001"/>
                    </a:ext>
                  </a:extLst>
                </a:gridCol>
                <a:gridCol w="295275">
                  <a:extLst>
                    <a:ext uri="{9D8B030D-6E8A-4147-A177-3AD203B41FA5}">
                      <a16:colId xmlns:a16="http://schemas.microsoft.com/office/drawing/2014/main" val="20002"/>
                    </a:ext>
                  </a:extLst>
                </a:gridCol>
              </a:tblGrid>
              <a:tr h="145375">
                <a:tc>
                  <a:txBody>
                    <a:bodyPr/>
                    <a:lstStyle/>
                    <a:p>
                      <a:pPr marL="0" lvl="0" indent="0" algn="l" rtl="0">
                        <a:lnSpc>
                          <a:spcPct val="115000"/>
                        </a:lnSpc>
                        <a:spcBef>
                          <a:spcPts val="0"/>
                        </a:spcBef>
                        <a:spcAft>
                          <a:spcPts val="0"/>
                        </a:spcAft>
                        <a:buNone/>
                      </a:pPr>
                      <a:r>
                        <a:rPr lang="en" sz="800" b="1">
                          <a:latin typeface="Calibri"/>
                          <a:ea typeface="Calibri"/>
                          <a:cs typeface="Calibri"/>
                          <a:sym typeface="Calibri"/>
                        </a:rPr>
                        <a:t>Code</a:t>
                      </a:r>
                      <a:endParaRPr sz="800" b="1">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b="1">
                          <a:latin typeface="Calibri"/>
                          <a:ea typeface="Calibri"/>
                          <a:cs typeface="Calibri"/>
                          <a:sym typeface="Calibri"/>
                        </a:rPr>
                        <a:t>Model</a:t>
                      </a:r>
                      <a:endParaRPr sz="800" b="1">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b="1">
                          <a:latin typeface="Calibri"/>
                          <a:ea typeface="Calibri"/>
                          <a:cs typeface="Calibri"/>
                          <a:sym typeface="Calibri"/>
                        </a:rPr>
                        <a:t>Score</a:t>
                      </a:r>
                      <a:endParaRPr sz="800" b="1">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r h="145375">
                <a:tc>
                  <a:txBody>
                    <a:bodyPr/>
                    <a:lstStyle/>
                    <a:p>
                      <a:pPr marL="0" lvl="0" indent="0" algn="l" rtl="0">
                        <a:lnSpc>
                          <a:spcPct val="115000"/>
                        </a:lnSpc>
                        <a:spcBef>
                          <a:spcPts val="0"/>
                        </a:spcBef>
                        <a:spcAft>
                          <a:spcPts val="0"/>
                        </a:spcAft>
                        <a:buNone/>
                      </a:pPr>
                      <a:r>
                        <a:rPr lang="en" sz="800">
                          <a:solidFill>
                            <a:srgbClr val="4472C4"/>
                          </a:solidFill>
                          <a:latin typeface="Calibri"/>
                          <a:ea typeface="Calibri"/>
                          <a:cs typeface="Calibri"/>
                          <a:sym typeface="Calibri"/>
                        </a:rPr>
                        <a:t>■</a:t>
                      </a:r>
                      <a:endParaRPr sz="800">
                        <a:solidFill>
                          <a:srgbClr val="4472C4"/>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4472C4"/>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19"/>
                        </a:rPr>
                        <a:t>claude-opus-4-7-thinking</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1503</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1"/>
                  </a:ext>
                </a:extLst>
              </a:tr>
              <a:tr h="145375">
                <a:tc>
                  <a:txBody>
                    <a:bodyPr/>
                    <a:lstStyle/>
                    <a:p>
                      <a:pPr marL="0" lvl="0" indent="0" algn="l" rtl="0">
                        <a:lnSpc>
                          <a:spcPct val="115000"/>
                        </a:lnSpc>
                        <a:spcBef>
                          <a:spcPts val="0"/>
                        </a:spcBef>
                        <a:spcAft>
                          <a:spcPts val="0"/>
                        </a:spcAft>
                        <a:buNone/>
                      </a:pPr>
                      <a:r>
                        <a:rPr lang="en" sz="800">
                          <a:solidFill>
                            <a:srgbClr val="4472C4"/>
                          </a:solidFill>
                          <a:latin typeface="Calibri"/>
                          <a:ea typeface="Calibri"/>
                          <a:cs typeface="Calibri"/>
                          <a:sym typeface="Calibri"/>
                        </a:rPr>
                        <a:t>■</a:t>
                      </a:r>
                      <a:endParaRPr sz="800">
                        <a:solidFill>
                          <a:srgbClr val="4472C4"/>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4472C4"/>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0"/>
                        </a:rPr>
                        <a:t>claude-opus-4-6-thinking</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1502</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2"/>
                  </a:ext>
                </a:extLst>
              </a:tr>
              <a:tr h="145375">
                <a:tc>
                  <a:txBody>
                    <a:bodyPr/>
                    <a:lstStyle/>
                    <a:p>
                      <a:pPr marL="0" lvl="0" indent="0" algn="l" rtl="0">
                        <a:lnSpc>
                          <a:spcPct val="115000"/>
                        </a:lnSpc>
                        <a:spcBef>
                          <a:spcPts val="0"/>
                        </a:spcBef>
                        <a:spcAft>
                          <a:spcPts val="0"/>
                        </a:spcAft>
                        <a:buNone/>
                      </a:pPr>
                      <a:r>
                        <a:rPr lang="en" sz="800">
                          <a:solidFill>
                            <a:srgbClr val="4472C4"/>
                          </a:solidFill>
                          <a:latin typeface="Calibri"/>
                          <a:ea typeface="Calibri"/>
                          <a:cs typeface="Calibri"/>
                          <a:sym typeface="Calibri"/>
                        </a:rPr>
                        <a:t>■</a:t>
                      </a:r>
                      <a:endParaRPr sz="800">
                        <a:solidFill>
                          <a:srgbClr val="4472C4"/>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4472C4"/>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0"/>
                        </a:rPr>
                        <a:t>claude-opus-4-6</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1498</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3"/>
                  </a:ext>
                </a:extLst>
              </a:tr>
              <a:tr h="145375">
                <a:tc>
                  <a:txBody>
                    <a:bodyPr/>
                    <a:lstStyle/>
                    <a:p>
                      <a:pPr marL="0" lvl="0" indent="0" algn="l" rtl="0">
                        <a:lnSpc>
                          <a:spcPct val="115000"/>
                        </a:lnSpc>
                        <a:spcBef>
                          <a:spcPts val="0"/>
                        </a:spcBef>
                        <a:spcAft>
                          <a:spcPts val="0"/>
                        </a:spcAft>
                        <a:buNone/>
                      </a:pPr>
                      <a:r>
                        <a:rPr lang="en" sz="800">
                          <a:solidFill>
                            <a:srgbClr val="FF0000"/>
                          </a:solidFill>
                          <a:latin typeface="Calibri"/>
                          <a:ea typeface="Calibri"/>
                          <a:cs typeface="Calibri"/>
                          <a:sym typeface="Calibri"/>
                        </a:rPr>
                        <a:t>■</a:t>
                      </a:r>
                      <a:endParaRPr sz="800">
                        <a:solidFill>
                          <a:srgbClr val="FF0000"/>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F0000"/>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3"/>
                        </a:rPr>
                        <a:t>gemini-3.1-pro-preview</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1492</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4"/>
                  </a:ext>
                </a:extLst>
              </a:tr>
              <a:tr h="145375">
                <a:tc>
                  <a:txBody>
                    <a:bodyPr/>
                    <a:lstStyle/>
                    <a:p>
                      <a:pPr marL="0" lvl="0" indent="0" algn="l" rtl="0">
                        <a:lnSpc>
                          <a:spcPct val="115000"/>
                        </a:lnSpc>
                        <a:spcBef>
                          <a:spcPts val="0"/>
                        </a:spcBef>
                        <a:spcAft>
                          <a:spcPts val="0"/>
                        </a:spcAft>
                        <a:buNone/>
                      </a:pPr>
                      <a:r>
                        <a:rPr lang="en" sz="800">
                          <a:solidFill>
                            <a:srgbClr val="4472C4"/>
                          </a:solidFill>
                          <a:latin typeface="Calibri"/>
                          <a:ea typeface="Calibri"/>
                          <a:cs typeface="Calibri"/>
                          <a:sym typeface="Calibri"/>
                        </a:rPr>
                        <a:t>■</a:t>
                      </a:r>
                      <a:endParaRPr sz="800">
                        <a:solidFill>
                          <a:srgbClr val="4472C4"/>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4472C4"/>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19"/>
                        </a:rPr>
                        <a:t>claude-opus-4-7</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1491</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5"/>
                  </a:ext>
                </a:extLst>
              </a:tr>
              <a:tr h="145375">
                <a:tc>
                  <a:txBody>
                    <a:bodyPr/>
                    <a:lstStyle/>
                    <a:p>
                      <a:pPr marL="0" lvl="0" indent="0" algn="l" rtl="0">
                        <a:lnSpc>
                          <a:spcPct val="115000"/>
                        </a:lnSpc>
                        <a:spcBef>
                          <a:spcPts val="0"/>
                        </a:spcBef>
                        <a:spcAft>
                          <a:spcPts val="0"/>
                        </a:spcAft>
                        <a:buNone/>
                      </a:pPr>
                      <a:r>
                        <a:rPr lang="en" sz="800">
                          <a:solidFill>
                            <a:srgbClr val="D9D9D9"/>
                          </a:solidFill>
                          <a:latin typeface="Calibri"/>
                          <a:ea typeface="Calibri"/>
                          <a:cs typeface="Calibri"/>
                          <a:sym typeface="Calibri"/>
                        </a:rPr>
                        <a:t>■</a:t>
                      </a:r>
                      <a:endParaRPr sz="800">
                        <a:solidFill>
                          <a:srgbClr val="D9D9D9"/>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2"/>
                        </a:rPr>
                        <a:t>muse-spark</a:t>
                      </a:r>
                      <a:r>
                        <a:rPr lang="en" sz="800">
                          <a:solidFill>
                            <a:schemeClr val="dk1"/>
                          </a:solidFill>
                          <a:latin typeface="Calibri"/>
                          <a:ea typeface="Calibri"/>
                          <a:cs typeface="Calibri"/>
                          <a:sym typeface="Calibri"/>
                        </a:rPr>
                        <a:t> Meta</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1490</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6"/>
                  </a:ext>
                </a:extLst>
              </a:tr>
              <a:tr h="145375">
                <a:tc>
                  <a:txBody>
                    <a:bodyPr/>
                    <a:lstStyle/>
                    <a:p>
                      <a:pPr marL="0" lvl="0" indent="0" algn="l" rtl="0">
                        <a:lnSpc>
                          <a:spcPct val="115000"/>
                        </a:lnSpc>
                        <a:spcBef>
                          <a:spcPts val="0"/>
                        </a:spcBef>
                        <a:spcAft>
                          <a:spcPts val="0"/>
                        </a:spcAft>
                        <a:buNone/>
                      </a:pPr>
                      <a:r>
                        <a:rPr lang="en" sz="800">
                          <a:solidFill>
                            <a:srgbClr val="FF0000"/>
                          </a:solidFill>
                          <a:latin typeface="Calibri"/>
                          <a:ea typeface="Calibri"/>
                          <a:cs typeface="Calibri"/>
                          <a:sym typeface="Calibri"/>
                        </a:rPr>
                        <a:t>■</a:t>
                      </a:r>
                      <a:endParaRPr sz="800">
                        <a:solidFill>
                          <a:srgbClr val="FF0000"/>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F0000"/>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32"/>
                        </a:rPr>
                        <a:t>gemini-3-pro</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1486</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7"/>
                  </a:ext>
                </a:extLst>
              </a:tr>
              <a:tr h="145375">
                <a:tc>
                  <a:txBody>
                    <a:bodyPr/>
                    <a:lstStyle/>
                    <a:p>
                      <a:pPr marL="0" lvl="0" indent="0" algn="l" rtl="0">
                        <a:lnSpc>
                          <a:spcPct val="115000"/>
                        </a:lnSpc>
                        <a:spcBef>
                          <a:spcPts val="0"/>
                        </a:spcBef>
                        <a:spcAft>
                          <a:spcPts val="0"/>
                        </a:spcAft>
                        <a:buNone/>
                      </a:pPr>
                      <a:r>
                        <a:rPr lang="en" sz="800">
                          <a:solidFill>
                            <a:srgbClr val="FFD700"/>
                          </a:solidFill>
                          <a:latin typeface="Calibri"/>
                          <a:ea typeface="Calibri"/>
                          <a:cs typeface="Calibri"/>
                          <a:sym typeface="Calibri"/>
                        </a:rPr>
                        <a:t>■</a:t>
                      </a:r>
                      <a:endParaRPr sz="800">
                        <a:solidFill>
                          <a:srgbClr val="FFD700"/>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FD700"/>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6"/>
                        </a:rPr>
                        <a:t>gpt-5.5-high</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1484</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8"/>
                  </a:ext>
                </a:extLst>
              </a:tr>
              <a:tr h="145375">
                <a:tc>
                  <a:txBody>
                    <a:bodyPr/>
                    <a:lstStyle/>
                    <a:p>
                      <a:pPr marL="0" lvl="0" indent="0" algn="l" rtl="0">
                        <a:lnSpc>
                          <a:spcPct val="115000"/>
                        </a:lnSpc>
                        <a:spcBef>
                          <a:spcPts val="0"/>
                        </a:spcBef>
                        <a:spcAft>
                          <a:spcPts val="0"/>
                        </a:spcAft>
                        <a:buNone/>
                      </a:pPr>
                      <a:r>
                        <a:rPr lang="en" sz="800">
                          <a:solidFill>
                            <a:srgbClr val="D9D9D9"/>
                          </a:solidFill>
                          <a:latin typeface="Calibri"/>
                          <a:ea typeface="Calibri"/>
                          <a:cs typeface="Calibri"/>
                          <a:sym typeface="Calibri"/>
                        </a:rPr>
                        <a:t>■</a:t>
                      </a:r>
                      <a:endParaRPr sz="800">
                        <a:solidFill>
                          <a:srgbClr val="D9D9D9"/>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37"/>
                        </a:rPr>
                        <a:t>grok-4.20-beta1</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1480</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9"/>
                  </a:ext>
                </a:extLst>
              </a:tr>
              <a:tr h="145375">
                <a:tc>
                  <a:txBody>
                    <a:bodyPr/>
                    <a:lstStyle/>
                    <a:p>
                      <a:pPr marL="0" lvl="0" indent="0" algn="l" rtl="0">
                        <a:lnSpc>
                          <a:spcPct val="115000"/>
                        </a:lnSpc>
                        <a:spcBef>
                          <a:spcPts val="0"/>
                        </a:spcBef>
                        <a:spcAft>
                          <a:spcPts val="0"/>
                        </a:spcAft>
                        <a:buNone/>
                      </a:pPr>
                      <a:r>
                        <a:rPr lang="en" sz="800">
                          <a:solidFill>
                            <a:srgbClr val="FFD700"/>
                          </a:solidFill>
                          <a:latin typeface="Calibri"/>
                          <a:ea typeface="Calibri"/>
                          <a:cs typeface="Calibri"/>
                          <a:sym typeface="Calibri"/>
                        </a:rPr>
                        <a:t>■</a:t>
                      </a:r>
                      <a:endParaRPr sz="800">
                        <a:solidFill>
                          <a:srgbClr val="FFD700"/>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FD700"/>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30"/>
                        </a:rPr>
                        <a:t>gpt-5.2-chat-latest-20260210</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1477</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10"/>
                  </a:ext>
                </a:extLst>
              </a:tr>
              <a:tr h="145375">
                <a:tc>
                  <a:txBody>
                    <a:bodyPr/>
                    <a:lstStyle/>
                    <a:p>
                      <a:pPr marL="0" lvl="0" indent="0" algn="l" rtl="0">
                        <a:lnSpc>
                          <a:spcPct val="115000"/>
                        </a:lnSpc>
                        <a:spcBef>
                          <a:spcPts val="0"/>
                        </a:spcBef>
                        <a:spcAft>
                          <a:spcPts val="0"/>
                        </a:spcAft>
                        <a:buNone/>
                      </a:pPr>
                      <a:r>
                        <a:rPr lang="en" sz="800">
                          <a:solidFill>
                            <a:srgbClr val="FFD700"/>
                          </a:solidFill>
                          <a:latin typeface="Calibri"/>
                          <a:ea typeface="Calibri"/>
                          <a:cs typeface="Calibri"/>
                          <a:sym typeface="Calibri"/>
                        </a:rPr>
                        <a:t>■</a:t>
                      </a:r>
                      <a:endParaRPr sz="800">
                        <a:solidFill>
                          <a:srgbClr val="FFD700"/>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FD700"/>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4"/>
                        </a:rPr>
                        <a:t>gpt-5.4-high</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1477</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11"/>
                  </a:ext>
                </a:extLst>
              </a:tr>
              <a:tr h="145375">
                <a:tc>
                  <a:txBody>
                    <a:bodyPr/>
                    <a:lstStyle/>
                    <a:p>
                      <a:pPr marL="0" lvl="0" indent="0" algn="l" rtl="0">
                        <a:lnSpc>
                          <a:spcPct val="115000"/>
                        </a:lnSpc>
                        <a:spcBef>
                          <a:spcPts val="0"/>
                        </a:spcBef>
                        <a:spcAft>
                          <a:spcPts val="0"/>
                        </a:spcAft>
                        <a:buNone/>
                      </a:pPr>
                      <a:r>
                        <a:rPr lang="en" sz="800">
                          <a:solidFill>
                            <a:srgbClr val="D9D9D9"/>
                          </a:solidFill>
                          <a:latin typeface="Calibri"/>
                          <a:ea typeface="Calibri"/>
                          <a:cs typeface="Calibri"/>
                          <a:sym typeface="Calibri"/>
                        </a:rPr>
                        <a:t>■</a:t>
                      </a:r>
                      <a:endParaRPr sz="800">
                        <a:solidFill>
                          <a:srgbClr val="D9D9D9"/>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33"/>
                        </a:rPr>
                        <a:t>grok-4.20-beta-0309-reasoning</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1477</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12"/>
                  </a:ext>
                </a:extLst>
              </a:tr>
              <a:tr h="145375">
                <a:tc>
                  <a:txBody>
                    <a:bodyPr/>
                    <a:lstStyle/>
                    <a:p>
                      <a:pPr marL="0" lvl="0" indent="0" algn="l" rtl="0">
                        <a:lnSpc>
                          <a:spcPct val="115000"/>
                        </a:lnSpc>
                        <a:spcBef>
                          <a:spcPts val="0"/>
                        </a:spcBef>
                        <a:spcAft>
                          <a:spcPts val="0"/>
                        </a:spcAft>
                        <a:buNone/>
                      </a:pPr>
                      <a:r>
                        <a:rPr lang="en" sz="800">
                          <a:solidFill>
                            <a:srgbClr val="FFD700"/>
                          </a:solidFill>
                          <a:latin typeface="Calibri"/>
                          <a:ea typeface="Calibri"/>
                          <a:cs typeface="Calibri"/>
                          <a:sym typeface="Calibri"/>
                        </a:rPr>
                        <a:t>■</a:t>
                      </a:r>
                      <a:endParaRPr sz="800">
                        <a:solidFill>
                          <a:srgbClr val="FFD700"/>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FD700"/>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6"/>
                        </a:rPr>
                        <a:t>gpt-5.5</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1475</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13"/>
                  </a:ext>
                </a:extLst>
              </a:tr>
              <a:tr h="145375">
                <a:tc>
                  <a:txBody>
                    <a:bodyPr/>
                    <a:lstStyle/>
                    <a:p>
                      <a:pPr marL="0" lvl="0" indent="0" algn="l" rtl="0">
                        <a:lnSpc>
                          <a:spcPct val="115000"/>
                        </a:lnSpc>
                        <a:spcBef>
                          <a:spcPts val="0"/>
                        </a:spcBef>
                        <a:spcAft>
                          <a:spcPts val="0"/>
                        </a:spcAft>
                        <a:buNone/>
                      </a:pPr>
                      <a:r>
                        <a:rPr lang="en" sz="800">
                          <a:solidFill>
                            <a:srgbClr val="D9D9D9"/>
                          </a:solidFill>
                          <a:latin typeface="Calibri"/>
                          <a:ea typeface="Calibri"/>
                          <a:cs typeface="Calibri"/>
                          <a:sym typeface="Calibri"/>
                        </a:rPr>
                        <a:t>■</a:t>
                      </a:r>
                      <a:endParaRPr sz="800">
                        <a:solidFill>
                          <a:srgbClr val="D9D9D9"/>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34"/>
                        </a:rPr>
                        <a:t>ernie-5.1</a:t>
                      </a:r>
                      <a:r>
                        <a:rPr lang="en" sz="800">
                          <a:solidFill>
                            <a:schemeClr val="dk1"/>
                          </a:solidFill>
                          <a:latin typeface="Calibri"/>
                          <a:ea typeface="Calibri"/>
                          <a:cs typeface="Calibri"/>
                          <a:sym typeface="Calibri"/>
                        </a:rPr>
                        <a:t> Baidu</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1474</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14"/>
                  </a:ext>
                </a:extLst>
              </a:tr>
              <a:tr h="145375">
                <a:tc>
                  <a:txBody>
                    <a:bodyPr/>
                    <a:lstStyle/>
                    <a:p>
                      <a:pPr marL="0" lvl="0" indent="0" algn="l" rtl="0">
                        <a:lnSpc>
                          <a:spcPct val="115000"/>
                        </a:lnSpc>
                        <a:spcBef>
                          <a:spcPts val="0"/>
                        </a:spcBef>
                        <a:spcAft>
                          <a:spcPts val="0"/>
                        </a:spcAft>
                        <a:buNone/>
                      </a:pPr>
                      <a:r>
                        <a:rPr lang="en" sz="800">
                          <a:solidFill>
                            <a:srgbClr val="D9D9D9"/>
                          </a:solidFill>
                          <a:latin typeface="Calibri"/>
                          <a:ea typeface="Calibri"/>
                          <a:cs typeface="Calibri"/>
                          <a:sym typeface="Calibri"/>
                        </a:rPr>
                        <a:t>■</a:t>
                      </a:r>
                      <a:endParaRPr sz="800">
                        <a:solidFill>
                          <a:srgbClr val="D9D9D9"/>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8"/>
                        </a:rPr>
                        <a:t>grok-4.20-multi-agent-beta-0309</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1474</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15"/>
                  </a:ext>
                </a:extLst>
              </a:tr>
              <a:tr h="145375">
                <a:tc>
                  <a:txBody>
                    <a:bodyPr/>
                    <a:lstStyle/>
                    <a:p>
                      <a:pPr marL="0" lvl="0" indent="0" algn="l" rtl="0">
                        <a:lnSpc>
                          <a:spcPct val="115000"/>
                        </a:lnSpc>
                        <a:spcBef>
                          <a:spcPts val="0"/>
                        </a:spcBef>
                        <a:spcAft>
                          <a:spcPts val="0"/>
                        </a:spcAft>
                        <a:buNone/>
                      </a:pPr>
                      <a:r>
                        <a:rPr lang="en" sz="800">
                          <a:solidFill>
                            <a:srgbClr val="FF0000"/>
                          </a:solidFill>
                          <a:latin typeface="Calibri"/>
                          <a:ea typeface="Calibri"/>
                          <a:cs typeface="Calibri"/>
                          <a:sym typeface="Calibri"/>
                        </a:rPr>
                        <a:t>■</a:t>
                      </a:r>
                      <a:endParaRPr sz="800">
                        <a:solidFill>
                          <a:srgbClr val="FF0000"/>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F0000"/>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39"/>
                        </a:rPr>
                        <a:t>gemini-3-flash</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1474</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16"/>
                  </a:ext>
                </a:extLst>
              </a:tr>
              <a:tr h="145375">
                <a:tc>
                  <a:txBody>
                    <a:bodyPr/>
                    <a:lstStyle/>
                    <a:p>
                      <a:pPr marL="0" lvl="0" indent="0" algn="l" rtl="0">
                        <a:lnSpc>
                          <a:spcPct val="115000"/>
                        </a:lnSpc>
                        <a:spcBef>
                          <a:spcPts val="0"/>
                        </a:spcBef>
                        <a:spcAft>
                          <a:spcPts val="0"/>
                        </a:spcAft>
                        <a:buNone/>
                      </a:pPr>
                      <a:r>
                        <a:rPr lang="en" sz="800">
                          <a:solidFill>
                            <a:srgbClr val="4472C4"/>
                          </a:solidFill>
                          <a:latin typeface="Calibri"/>
                          <a:ea typeface="Calibri"/>
                          <a:cs typeface="Calibri"/>
                          <a:sym typeface="Calibri"/>
                        </a:rPr>
                        <a:t>■</a:t>
                      </a:r>
                      <a:endParaRPr sz="800">
                        <a:solidFill>
                          <a:srgbClr val="4472C4"/>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4472C4"/>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1"/>
                        </a:rPr>
                        <a:t>claude-opus-4-5-20251101-thinking-32k</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1473</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17"/>
                  </a:ext>
                </a:extLst>
              </a:tr>
              <a:tr h="145375">
                <a:tc>
                  <a:txBody>
                    <a:bodyPr/>
                    <a:lstStyle/>
                    <a:p>
                      <a:pPr marL="0" lvl="0" indent="0" algn="l" rtl="0">
                        <a:lnSpc>
                          <a:spcPct val="115000"/>
                        </a:lnSpc>
                        <a:spcBef>
                          <a:spcPts val="0"/>
                        </a:spcBef>
                        <a:spcAft>
                          <a:spcPts val="0"/>
                        </a:spcAft>
                        <a:buNone/>
                      </a:pPr>
                      <a:r>
                        <a:rPr lang="en" sz="800">
                          <a:solidFill>
                            <a:srgbClr val="FFD700"/>
                          </a:solidFill>
                          <a:latin typeface="Calibri"/>
                          <a:ea typeface="Calibri"/>
                          <a:cs typeface="Calibri"/>
                          <a:sym typeface="Calibri"/>
                        </a:rPr>
                        <a:t>■</a:t>
                      </a:r>
                      <a:endParaRPr sz="800">
                        <a:solidFill>
                          <a:srgbClr val="FFD700"/>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FD700"/>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38"/>
                        </a:rPr>
                        <a:t>gpt-5.5-instant</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1473</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18"/>
                  </a:ext>
                </a:extLst>
              </a:tr>
              <a:tr h="145375">
                <a:tc>
                  <a:txBody>
                    <a:bodyPr/>
                    <a:lstStyle/>
                    <a:p>
                      <a:pPr marL="0" lvl="0" indent="0" algn="l" rtl="0">
                        <a:lnSpc>
                          <a:spcPct val="115000"/>
                        </a:lnSpc>
                        <a:spcBef>
                          <a:spcPts val="0"/>
                        </a:spcBef>
                        <a:spcAft>
                          <a:spcPts val="0"/>
                        </a:spcAft>
                        <a:buNone/>
                      </a:pPr>
                      <a:r>
                        <a:rPr lang="en" sz="800">
                          <a:solidFill>
                            <a:srgbClr val="00B050"/>
                          </a:solidFill>
                          <a:latin typeface="Calibri"/>
                          <a:ea typeface="Calibri"/>
                          <a:cs typeface="Calibri"/>
                          <a:sym typeface="Calibri"/>
                        </a:rPr>
                        <a:t>■</a:t>
                      </a:r>
                      <a:endParaRPr sz="800">
                        <a:solidFill>
                          <a:srgbClr val="00B050"/>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00B050"/>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5"/>
                        </a:rPr>
                        <a:t>glm-5.1</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1471</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19"/>
                  </a:ext>
                </a:extLst>
              </a:tr>
              <a:tr h="145375">
                <a:tc>
                  <a:txBody>
                    <a:bodyPr/>
                    <a:lstStyle/>
                    <a:p>
                      <a:pPr marL="0" lvl="0" indent="0" algn="l" rtl="0">
                        <a:lnSpc>
                          <a:spcPct val="115000"/>
                        </a:lnSpc>
                        <a:spcBef>
                          <a:spcPts val="0"/>
                        </a:spcBef>
                        <a:spcAft>
                          <a:spcPts val="0"/>
                        </a:spcAft>
                        <a:buNone/>
                      </a:pPr>
                      <a:r>
                        <a:rPr lang="en" sz="800">
                          <a:solidFill>
                            <a:srgbClr val="4472C4"/>
                          </a:solidFill>
                          <a:latin typeface="Calibri"/>
                          <a:ea typeface="Calibri"/>
                          <a:cs typeface="Calibri"/>
                          <a:sym typeface="Calibri"/>
                        </a:rPr>
                        <a:t>■</a:t>
                      </a:r>
                      <a:endParaRPr sz="800">
                        <a:solidFill>
                          <a:srgbClr val="4472C4"/>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4472C4"/>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1"/>
                        </a:rPr>
                        <a:t>claude-opus-4-5-20251101</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1468</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20"/>
                  </a:ext>
                </a:extLst>
              </a:tr>
              <a:tr h="145375">
                <a:tc>
                  <a:txBody>
                    <a:bodyPr/>
                    <a:lstStyle/>
                    <a:p>
                      <a:pPr marL="0" lvl="0" indent="0" algn="l" rtl="0">
                        <a:lnSpc>
                          <a:spcPct val="115000"/>
                        </a:lnSpc>
                        <a:spcBef>
                          <a:spcPts val="0"/>
                        </a:spcBef>
                        <a:spcAft>
                          <a:spcPts val="0"/>
                        </a:spcAft>
                        <a:buNone/>
                      </a:pPr>
                      <a:r>
                        <a:rPr lang="en" sz="800">
                          <a:solidFill>
                            <a:srgbClr val="FFD700"/>
                          </a:solidFill>
                          <a:latin typeface="Calibri"/>
                          <a:ea typeface="Calibri"/>
                          <a:cs typeface="Calibri"/>
                          <a:sym typeface="Calibri"/>
                        </a:rPr>
                        <a:t>■</a:t>
                      </a:r>
                      <a:endParaRPr sz="800">
                        <a:solidFill>
                          <a:srgbClr val="FFD700"/>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FD700"/>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4"/>
                        </a:rPr>
                        <a:t>gpt-5.4</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1468</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21"/>
                  </a:ext>
                </a:extLst>
              </a:tr>
              <a:tr h="145375">
                <a:tc>
                  <a:txBody>
                    <a:bodyPr/>
                    <a:lstStyle/>
                    <a:p>
                      <a:pPr marL="0" lvl="0" indent="0" algn="l" rtl="0">
                        <a:lnSpc>
                          <a:spcPct val="115000"/>
                        </a:lnSpc>
                        <a:spcBef>
                          <a:spcPts val="0"/>
                        </a:spcBef>
                        <a:spcAft>
                          <a:spcPts val="0"/>
                        </a:spcAft>
                        <a:buNone/>
                      </a:pPr>
                      <a:r>
                        <a:rPr lang="en" sz="800">
                          <a:solidFill>
                            <a:srgbClr val="D9D9D9"/>
                          </a:solidFill>
                          <a:latin typeface="Calibri"/>
                          <a:ea typeface="Calibri"/>
                          <a:cs typeface="Calibri"/>
                          <a:sym typeface="Calibri"/>
                        </a:rPr>
                        <a:t>■</a:t>
                      </a:r>
                      <a:endParaRPr sz="800">
                        <a:solidFill>
                          <a:srgbClr val="D9D9D9"/>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40"/>
                        </a:rPr>
                        <a:t>grok-4.1-thinking</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1467</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22"/>
                  </a:ext>
                </a:extLst>
              </a:tr>
              <a:tr h="145375">
                <a:tc>
                  <a:txBody>
                    <a:bodyPr/>
                    <a:lstStyle/>
                    <a:p>
                      <a:pPr marL="0" lvl="0" indent="0" algn="l" rtl="0">
                        <a:lnSpc>
                          <a:spcPct val="115000"/>
                        </a:lnSpc>
                        <a:spcBef>
                          <a:spcPts val="0"/>
                        </a:spcBef>
                        <a:spcAft>
                          <a:spcPts val="0"/>
                        </a:spcAft>
                        <a:buNone/>
                      </a:pPr>
                      <a:r>
                        <a:rPr lang="en" sz="800">
                          <a:solidFill>
                            <a:srgbClr val="4472C4"/>
                          </a:solidFill>
                          <a:latin typeface="Calibri"/>
                          <a:ea typeface="Calibri"/>
                          <a:cs typeface="Calibri"/>
                          <a:sym typeface="Calibri"/>
                        </a:rPr>
                        <a:t>■</a:t>
                      </a:r>
                      <a:endParaRPr sz="800">
                        <a:solidFill>
                          <a:srgbClr val="4472C4"/>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4472C4"/>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27"/>
                        </a:rPr>
                        <a:t>claude-sonnet-4-6</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1466</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23"/>
                  </a:ext>
                </a:extLst>
              </a:tr>
              <a:tr h="145375">
                <a:tc>
                  <a:txBody>
                    <a:bodyPr/>
                    <a:lstStyle/>
                    <a:p>
                      <a:pPr marL="0" lvl="0" indent="0" algn="l" rtl="0">
                        <a:lnSpc>
                          <a:spcPct val="115000"/>
                        </a:lnSpc>
                        <a:spcBef>
                          <a:spcPts val="0"/>
                        </a:spcBef>
                        <a:spcAft>
                          <a:spcPts val="0"/>
                        </a:spcAft>
                        <a:buNone/>
                      </a:pPr>
                      <a:r>
                        <a:rPr lang="en" sz="800">
                          <a:solidFill>
                            <a:srgbClr val="D9D9D9"/>
                          </a:solidFill>
                          <a:latin typeface="Calibri"/>
                          <a:ea typeface="Calibri"/>
                          <a:cs typeface="Calibri"/>
                          <a:sym typeface="Calibri"/>
                        </a:rPr>
                        <a:t>■</a:t>
                      </a:r>
                      <a:endParaRPr sz="800">
                        <a:solidFill>
                          <a:srgbClr val="D9D9D9"/>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41"/>
                        </a:rPr>
                        <a:t>mimo-v2.5-pro</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1464</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24"/>
                  </a:ext>
                </a:extLst>
              </a:tr>
              <a:tr h="145375">
                <a:tc>
                  <a:txBody>
                    <a:bodyPr/>
                    <a:lstStyle/>
                    <a:p>
                      <a:pPr marL="0" lvl="0" indent="0" algn="l" rtl="0">
                        <a:lnSpc>
                          <a:spcPct val="115000"/>
                        </a:lnSpc>
                        <a:spcBef>
                          <a:spcPts val="0"/>
                        </a:spcBef>
                        <a:spcAft>
                          <a:spcPts val="0"/>
                        </a:spcAft>
                        <a:buNone/>
                      </a:pPr>
                      <a:r>
                        <a:rPr lang="en" sz="800">
                          <a:solidFill>
                            <a:srgbClr val="00B050"/>
                          </a:solidFill>
                          <a:latin typeface="Calibri"/>
                          <a:ea typeface="Calibri"/>
                          <a:cs typeface="Calibri"/>
                          <a:sym typeface="Calibri"/>
                        </a:rPr>
                        <a:t>■</a:t>
                      </a:r>
                      <a:endParaRPr sz="800">
                        <a:solidFill>
                          <a:srgbClr val="00B050"/>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00B050"/>
                    </a:solidFill>
                  </a:tcPr>
                </a:tc>
                <a:tc>
                  <a:txBody>
                    <a:bodyPr/>
                    <a:lstStyle/>
                    <a:p>
                      <a:pPr marL="0" lvl="0" indent="0" algn="l" rtl="0">
                        <a:lnSpc>
                          <a:spcPct val="115000"/>
                        </a:lnSpc>
                        <a:spcBef>
                          <a:spcPts val="0"/>
                        </a:spcBef>
                        <a:spcAft>
                          <a:spcPts val="0"/>
                        </a:spcAft>
                        <a:buNone/>
                      </a:pPr>
                      <a:r>
                        <a:rPr lang="en" sz="800" u="sng">
                          <a:solidFill>
                            <a:schemeClr val="hlink"/>
                          </a:solidFill>
                          <a:latin typeface="Calibri"/>
                          <a:ea typeface="Calibri"/>
                          <a:cs typeface="Calibri"/>
                          <a:sym typeface="Calibri"/>
                          <a:hlinkClick r:id="rId42"/>
                        </a:rPr>
                        <a:t>qwen3.5-max-preview</a:t>
                      </a:r>
                      <a:endParaRPr sz="800" u="sng">
                        <a:solidFill>
                          <a:schemeClr val="hlink"/>
                        </a:solidFill>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800">
                          <a:latin typeface="Calibri"/>
                          <a:ea typeface="Calibri"/>
                          <a:cs typeface="Calibri"/>
                          <a:sym typeface="Calibri"/>
                        </a:rPr>
                        <a:t>1464</a:t>
                      </a:r>
                      <a:endParaRPr sz="800">
                        <a:latin typeface="Calibri"/>
                        <a:ea typeface="Calibri"/>
                        <a:cs typeface="Calibri"/>
                        <a:sym typeface="Calibri"/>
                      </a:endParaRPr>
                    </a:p>
                  </a:txBody>
                  <a:tcPr marL="9125" marR="9125" marT="9125" marB="91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25"/>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4"/>
          <p:cNvSpPr txBox="1"/>
          <p:nvPr/>
        </p:nvSpPr>
        <p:spPr>
          <a:xfrm>
            <a:off x="81775" y="67675"/>
            <a:ext cx="2527500" cy="326400"/>
          </a:xfrm>
          <a:prstGeom prst="rect">
            <a:avLst/>
          </a:prstGeom>
          <a:noFill/>
          <a:ln>
            <a:noFill/>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000" b="1">
                <a:solidFill>
                  <a:schemeClr val="dk1"/>
                </a:solidFill>
                <a:latin typeface="Calibri"/>
                <a:ea typeface="Calibri"/>
                <a:cs typeface="Calibri"/>
                <a:sym typeface="Calibri"/>
              </a:rPr>
              <a:t>AI</a:t>
            </a:r>
            <a:endParaRPr sz="2000" b="1">
              <a:solidFill>
                <a:schemeClr val="dk1"/>
              </a:solidFill>
              <a:latin typeface="Calibri"/>
              <a:ea typeface="Calibri"/>
              <a:cs typeface="Calibri"/>
              <a:sym typeface="Calibri"/>
            </a:endParaRPr>
          </a:p>
        </p:txBody>
      </p:sp>
      <p:sp>
        <p:nvSpPr>
          <p:cNvPr id="239" name="Google Shape;239;p34"/>
          <p:cNvSpPr txBox="1"/>
          <p:nvPr/>
        </p:nvSpPr>
        <p:spPr>
          <a:xfrm>
            <a:off x="84158" y="428494"/>
            <a:ext cx="4383000" cy="20964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HyperFrames open-source HTML-to-video</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By HeyGen, released in April 2026, Apache 2.0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Developers and AI agents can create videos by writing standard HTML, CSS, and JavaScript</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Renders compositions into deterministic, frame-by-frame MP4 files using headless Chrome and FFmpeg</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Works with Claude Code, since every LLM already knows how to write HTML</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Has tools for TTS, transcription, and background removal</a:t>
            </a:r>
            <a:endParaRPr sz="1200">
              <a:solidFill>
                <a:schemeClr val="dk1"/>
              </a:solidFill>
              <a:latin typeface="Calibri"/>
              <a:ea typeface="Calibri"/>
              <a:cs typeface="Calibri"/>
              <a:sym typeface="Calibri"/>
            </a:endParaRPr>
          </a:p>
          <a:p>
            <a:pPr marL="171450" marR="0" lvl="0" indent="-114300" algn="l" rtl="0">
              <a:lnSpc>
                <a:spcPct val="100000"/>
              </a:lnSpc>
              <a:spcBef>
                <a:spcPts val="0"/>
              </a:spcBef>
              <a:spcAft>
                <a:spcPts val="0"/>
              </a:spcAft>
              <a:buClr>
                <a:schemeClr val="dk1"/>
              </a:buClr>
              <a:buSzPts val="900"/>
              <a:buFont typeface="Calibri"/>
              <a:buChar char="●"/>
            </a:pPr>
            <a:r>
              <a:rPr lang="en" sz="900" u="sng">
                <a:solidFill>
                  <a:schemeClr val="hlink"/>
                </a:solidFill>
                <a:latin typeface="Calibri"/>
                <a:ea typeface="Calibri"/>
                <a:cs typeface="Calibri"/>
                <a:sym typeface="Calibri"/>
                <a:hlinkClick r:id="rId3"/>
              </a:rPr>
              <a:t>https://hyperframes.heygen.com</a:t>
            </a:r>
            <a:r>
              <a:rPr lang="en" sz="900">
                <a:solidFill>
                  <a:schemeClr val="dk1"/>
                </a:solidFill>
                <a:latin typeface="Calibri"/>
                <a:ea typeface="Calibri"/>
                <a:cs typeface="Calibri"/>
                <a:sym typeface="Calibri"/>
              </a:rPr>
              <a:t> </a:t>
            </a:r>
            <a:endParaRPr sz="900">
              <a:solidFill>
                <a:schemeClr val="dk1"/>
              </a:solidFill>
              <a:latin typeface="Calibri"/>
              <a:ea typeface="Calibri"/>
              <a:cs typeface="Calibri"/>
              <a:sym typeface="Calibri"/>
            </a:endParaRPr>
          </a:p>
          <a:p>
            <a:pPr marL="171450" marR="0" lvl="0" indent="-114300" algn="l" rtl="0">
              <a:lnSpc>
                <a:spcPct val="100000"/>
              </a:lnSpc>
              <a:spcBef>
                <a:spcPts val="0"/>
              </a:spcBef>
              <a:spcAft>
                <a:spcPts val="0"/>
              </a:spcAft>
              <a:buClr>
                <a:schemeClr val="dk1"/>
              </a:buClr>
              <a:buSzPts val="900"/>
              <a:buFont typeface="Calibri"/>
              <a:buChar char="●"/>
            </a:pPr>
            <a:r>
              <a:rPr lang="en" sz="900" u="sng">
                <a:solidFill>
                  <a:schemeClr val="hlink"/>
                </a:solidFill>
                <a:latin typeface="Calibri"/>
                <a:ea typeface="Calibri"/>
                <a:cs typeface="Calibri"/>
                <a:sym typeface="Calibri"/>
                <a:hlinkClick r:id="rId4"/>
              </a:rPr>
              <a:t>https://hyperframes.mintlify.app/introduction</a:t>
            </a:r>
            <a:endParaRPr sz="900">
              <a:solidFill>
                <a:schemeClr val="dk1"/>
              </a:solidFill>
              <a:latin typeface="Calibri"/>
              <a:ea typeface="Calibri"/>
              <a:cs typeface="Calibri"/>
              <a:sym typeface="Calibri"/>
            </a:endParaRPr>
          </a:p>
          <a:p>
            <a:pPr marL="171450" marR="0" lvl="0" indent="-114300" algn="l" rtl="0">
              <a:lnSpc>
                <a:spcPct val="100000"/>
              </a:lnSpc>
              <a:spcBef>
                <a:spcPts val="0"/>
              </a:spcBef>
              <a:spcAft>
                <a:spcPts val="0"/>
              </a:spcAft>
              <a:buClr>
                <a:schemeClr val="dk1"/>
              </a:buClr>
              <a:buSzPts val="900"/>
              <a:buFont typeface="Calibri"/>
              <a:buChar char="●"/>
            </a:pPr>
            <a:r>
              <a:rPr lang="en" sz="900" u="sng">
                <a:solidFill>
                  <a:schemeClr val="hlink"/>
                </a:solidFill>
                <a:latin typeface="Calibri"/>
                <a:ea typeface="Calibri"/>
                <a:cs typeface="Calibri"/>
                <a:sym typeface="Calibri"/>
                <a:hlinkClick r:id="rId5"/>
              </a:rPr>
              <a:t>https://hyperframes.mintlify.app/guides/prompting</a:t>
            </a:r>
            <a:endParaRPr sz="900">
              <a:solidFill>
                <a:schemeClr val="dk1"/>
              </a:solidFill>
              <a:latin typeface="Calibri"/>
              <a:ea typeface="Calibri"/>
              <a:cs typeface="Calibri"/>
              <a:sym typeface="Calibri"/>
            </a:endParaRPr>
          </a:p>
        </p:txBody>
      </p:sp>
      <p:sp>
        <p:nvSpPr>
          <p:cNvPr id="240" name="Google Shape;240;p34"/>
          <p:cNvSpPr txBox="1"/>
          <p:nvPr/>
        </p:nvSpPr>
        <p:spPr>
          <a:xfrm>
            <a:off x="84158" y="2838594"/>
            <a:ext cx="4383000" cy="12651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Unity AI in open beta for Unity 6 developers</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An agentic assistant with two modes - Ask and Agent</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Can write C# scripts, generate 2D/3D assets, sprites, textures, animations, audio, and UI layouts directly inside the editor</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Supports vision models, Git-integrated code diffing, and an MCP server for connecting external AI tools</a:t>
            </a:r>
            <a:endParaRPr sz="1200">
              <a:solidFill>
                <a:schemeClr val="dk1"/>
              </a:solidFill>
              <a:latin typeface="Calibri"/>
              <a:ea typeface="Calibri"/>
              <a:cs typeface="Calibri"/>
              <a:sym typeface="Calibri"/>
            </a:endParaRPr>
          </a:p>
          <a:p>
            <a:pPr marL="171450" marR="0" lvl="0" indent="-114300" algn="l" rtl="0">
              <a:lnSpc>
                <a:spcPct val="100000"/>
              </a:lnSpc>
              <a:spcBef>
                <a:spcPts val="0"/>
              </a:spcBef>
              <a:spcAft>
                <a:spcPts val="0"/>
              </a:spcAft>
              <a:buClr>
                <a:schemeClr val="dk1"/>
              </a:buClr>
              <a:buSzPts val="900"/>
              <a:buFont typeface="Calibri"/>
              <a:buChar char="●"/>
            </a:pPr>
            <a:r>
              <a:rPr lang="en" sz="900" u="sng">
                <a:solidFill>
                  <a:schemeClr val="hlink"/>
                </a:solidFill>
                <a:latin typeface="Calibri"/>
                <a:ea typeface="Calibri"/>
                <a:cs typeface="Calibri"/>
                <a:sym typeface="Calibri"/>
                <a:hlinkClick r:id="rId6"/>
              </a:rPr>
              <a:t>https://discussions.unity.com/t/unity-ai-s-open-beta-now-live-for-unity-6/1718560</a:t>
            </a:r>
            <a:r>
              <a:rPr lang="en" sz="900">
                <a:solidFill>
                  <a:schemeClr val="dk1"/>
                </a:solidFill>
                <a:latin typeface="Calibri"/>
                <a:ea typeface="Calibri"/>
                <a:cs typeface="Calibri"/>
                <a:sym typeface="Calibri"/>
              </a:rPr>
              <a:t> </a:t>
            </a:r>
            <a:endParaRPr sz="900">
              <a:solidFill>
                <a:schemeClr val="dk1"/>
              </a:solidFill>
              <a:latin typeface="Calibri"/>
              <a:ea typeface="Calibri"/>
              <a:cs typeface="Calibri"/>
              <a:sym typeface="Calibri"/>
            </a:endParaRPr>
          </a:p>
        </p:txBody>
      </p:sp>
      <p:pic>
        <p:nvPicPr>
          <p:cNvPr id="241" name="Google Shape;241;p34"/>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615075" y="926475"/>
            <a:ext cx="3826316" cy="1100425"/>
          </a:xfrm>
          <a:prstGeom prst="rect">
            <a:avLst/>
          </a:prstGeom>
          <a:noFill/>
          <a:ln w="9525" cap="flat" cmpd="sng">
            <a:solidFill>
              <a:srgbClr val="FF0000"/>
            </a:solidFill>
            <a:prstDash val="solid"/>
            <a:round/>
            <a:headEnd type="none" w="sm" len="sm"/>
            <a:tailEnd type="none" w="sm" len="sm"/>
          </a:ln>
        </p:spPr>
      </p:pic>
      <p:pic>
        <p:nvPicPr>
          <p:cNvPr id="242" name="Google Shape;242;p34"/>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615075" y="2955562"/>
            <a:ext cx="3585526" cy="1031175"/>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5"/>
          <p:cNvSpPr txBox="1"/>
          <p:nvPr/>
        </p:nvSpPr>
        <p:spPr>
          <a:xfrm>
            <a:off x="81775" y="67675"/>
            <a:ext cx="2527500" cy="326400"/>
          </a:xfrm>
          <a:prstGeom prst="rect">
            <a:avLst/>
          </a:prstGeom>
          <a:noFill/>
          <a:ln>
            <a:noFill/>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000" b="1">
                <a:solidFill>
                  <a:schemeClr val="dk1"/>
                </a:solidFill>
                <a:latin typeface="Calibri"/>
                <a:ea typeface="Calibri"/>
                <a:cs typeface="Calibri"/>
                <a:sym typeface="Calibri"/>
              </a:rPr>
              <a:t>Zed Editor vs VSCode</a:t>
            </a:r>
            <a:endParaRPr sz="2000" b="1">
              <a:solidFill>
                <a:schemeClr val="dk1"/>
              </a:solidFill>
              <a:latin typeface="Calibri"/>
              <a:ea typeface="Calibri"/>
              <a:cs typeface="Calibri"/>
              <a:sym typeface="Calibri"/>
            </a:endParaRPr>
          </a:p>
        </p:txBody>
      </p:sp>
      <p:sp>
        <p:nvSpPr>
          <p:cNvPr id="248" name="Google Shape;248;p35"/>
          <p:cNvSpPr txBox="1"/>
          <p:nvPr/>
        </p:nvSpPr>
        <p:spPr>
          <a:xfrm>
            <a:off x="84158" y="428494"/>
            <a:ext cx="4383000" cy="27891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Zed Editor vs VS Code</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VS Code is a mature, Electron-based editor with a massive extension ecosystem, excellent Python/debugging tools, and deep customization - but it is heavier on memory and CPU</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rgbClr val="3C78D8"/>
              </a:buClr>
              <a:buSzPts val="1200"/>
              <a:buFont typeface="Calibri"/>
              <a:buChar char="●"/>
            </a:pPr>
            <a:r>
              <a:rPr lang="en" sz="1200" b="1">
                <a:solidFill>
                  <a:srgbClr val="3C78D8"/>
                </a:solidFill>
                <a:latin typeface="Calibri"/>
                <a:ea typeface="Calibri"/>
                <a:cs typeface="Calibri"/>
                <a:sym typeface="Calibri"/>
              </a:rPr>
              <a:t>Zed is built in Rust with GPU rendering, making it noticeably faster and more responsive, with lower memory usage</a:t>
            </a:r>
            <a:endParaRPr sz="1200" b="1">
              <a:solidFill>
                <a:srgbClr val="3C78D8"/>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Zed has Claude AI built in natively, solid MCP support, and real-time collaboration out of the box</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But Zed's extension library is smaller, its debugger is still maturing, and Markdown preview is less polished</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b="1">
                <a:solidFill>
                  <a:srgbClr val="3C78D8"/>
                </a:solidFill>
                <a:latin typeface="Calibri"/>
                <a:ea typeface="Calibri"/>
                <a:cs typeface="Calibri"/>
                <a:sym typeface="Calibri"/>
              </a:rPr>
              <a:t>For AI-first, speed-focused development, Zed is compelling</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For full-featured Python debugging and rich extensions, VS Code still leads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3"/>
              </a:rPr>
              <a:t>https://zed.dev</a:t>
            </a:r>
            <a:r>
              <a:rPr lang="en" sz="1200">
                <a:solidFill>
                  <a:schemeClr val="dk1"/>
                </a:solidFill>
                <a:latin typeface="Calibri"/>
                <a:ea typeface="Calibri"/>
                <a:cs typeface="Calibri"/>
                <a:sym typeface="Calibri"/>
              </a:rPr>
              <a:t> ; </a:t>
            </a:r>
            <a:r>
              <a:rPr lang="en" sz="1200" u="sng">
                <a:solidFill>
                  <a:schemeClr val="hlink"/>
                </a:solidFill>
                <a:latin typeface="Calibri"/>
                <a:ea typeface="Calibri"/>
                <a:cs typeface="Calibri"/>
                <a:sym typeface="Calibri"/>
                <a:hlinkClick r:id="rId4"/>
              </a:rPr>
              <a:t>https://zed.dev/docs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5"/>
              </a:rPr>
              <a:t>https://github.com/zed-industries/zed</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pic>
        <p:nvPicPr>
          <p:cNvPr id="249" name="Google Shape;249;p35"/>
          <p:cNvPicPr preferRelativeResize="0"/>
          <p:nvPr/>
        </p:nvPicPr>
        <p:blipFill>
          <a:blip r:embed="rId6">
            <a:alphaModFix/>
          </a:blip>
          <a:stretch>
            <a:fillRect/>
          </a:stretch>
        </p:blipFill>
        <p:spPr>
          <a:xfrm>
            <a:off x="5104708" y="322667"/>
            <a:ext cx="3351375" cy="1883050"/>
          </a:xfrm>
          <a:prstGeom prst="rect">
            <a:avLst/>
          </a:prstGeom>
          <a:noFill/>
          <a:ln w="9525" cap="flat" cmpd="sng">
            <a:solidFill>
              <a:srgbClr val="FF0000"/>
            </a:solidFill>
            <a:prstDash val="solid"/>
            <a:round/>
            <a:headEnd type="none" w="sm" len="sm"/>
            <a:tailEnd type="none" w="sm" len="sm"/>
          </a:ln>
        </p:spPr>
      </p:pic>
      <p:sp>
        <p:nvSpPr>
          <p:cNvPr id="250" name="Google Shape;250;p35"/>
          <p:cNvSpPr txBox="1"/>
          <p:nvPr/>
        </p:nvSpPr>
        <p:spPr>
          <a:xfrm>
            <a:off x="4635025" y="2270017"/>
            <a:ext cx="4445400" cy="27891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GitHub's </a:t>
            </a:r>
            <a:r>
              <a:rPr lang="en" sz="1200" b="1">
                <a:solidFill>
                  <a:srgbClr val="FF0000"/>
                </a:solidFill>
                <a:latin typeface="Calibri"/>
                <a:ea typeface="Calibri"/>
                <a:cs typeface="Calibri"/>
                <a:sym typeface="Calibri"/>
              </a:rPr>
              <a:t>Nathan Sobo</a:t>
            </a:r>
            <a:r>
              <a:rPr lang="en" sz="1200">
                <a:solidFill>
                  <a:schemeClr val="dk1"/>
                </a:solidFill>
                <a:latin typeface="Calibri"/>
                <a:ea typeface="Calibri"/>
                <a:cs typeface="Calibri"/>
                <a:sym typeface="Calibri"/>
              </a:rPr>
              <a:t> began building Atom in 2011 as a "hackable" open-source editor</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b="1">
                <a:solidFill>
                  <a:srgbClr val="FF0000"/>
                </a:solidFill>
                <a:latin typeface="Calibri"/>
                <a:ea typeface="Calibri"/>
                <a:cs typeface="Calibri"/>
                <a:sym typeface="Calibri"/>
              </a:rPr>
              <a:t>Atom</a:t>
            </a:r>
            <a:r>
              <a:rPr lang="en" sz="1200">
                <a:solidFill>
                  <a:schemeClr val="dk1"/>
                </a:solidFill>
                <a:latin typeface="Calibri"/>
                <a:ea typeface="Calibri"/>
                <a:cs typeface="Calibri"/>
                <a:sym typeface="Calibri"/>
              </a:rPr>
              <a:t> launched publicly in 2014 and reached 1.3 million downloads by 2015</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Along the way, the team inadvertently created the </a:t>
            </a:r>
            <a:r>
              <a:rPr lang="en" sz="1200" b="1">
                <a:solidFill>
                  <a:srgbClr val="FF0000"/>
                </a:solidFill>
                <a:latin typeface="Calibri"/>
                <a:ea typeface="Calibri"/>
                <a:cs typeface="Calibri"/>
                <a:sym typeface="Calibri"/>
              </a:rPr>
              <a:t>Electron framework</a:t>
            </a:r>
            <a:r>
              <a:rPr lang="en" sz="1200">
                <a:solidFill>
                  <a:schemeClr val="dk1"/>
                </a:solidFill>
                <a:latin typeface="Calibri"/>
                <a:ea typeface="Calibri"/>
                <a:cs typeface="Calibri"/>
                <a:sym typeface="Calibri"/>
              </a:rPr>
              <a:t> and </a:t>
            </a:r>
            <a:r>
              <a:rPr lang="en" sz="1200" b="1">
                <a:solidFill>
                  <a:srgbClr val="FF0000"/>
                </a:solidFill>
                <a:latin typeface="Calibri"/>
                <a:ea typeface="Calibri"/>
                <a:cs typeface="Calibri"/>
                <a:sym typeface="Calibri"/>
              </a:rPr>
              <a:t>Tree-sitter parser</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After Microsoft acquired GitHub in 2018, focus shifted to VS Code, and </a:t>
            </a:r>
            <a:r>
              <a:rPr lang="en" sz="1200" b="1">
                <a:solidFill>
                  <a:srgbClr val="3C78D8"/>
                </a:solidFill>
                <a:latin typeface="Calibri"/>
                <a:ea typeface="Calibri"/>
                <a:cs typeface="Calibri"/>
                <a:sym typeface="Calibri"/>
              </a:rPr>
              <a:t>Atom was officially retired on December 15, 2022</a:t>
            </a:r>
            <a:endParaRPr sz="1200" b="1">
              <a:solidFill>
                <a:srgbClr val="3C78D8"/>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b="1">
                <a:solidFill>
                  <a:srgbClr val="6AA84F"/>
                </a:solidFill>
                <a:latin typeface="Calibri"/>
                <a:ea typeface="Calibri"/>
                <a:cs typeface="Calibri"/>
                <a:sym typeface="Calibri"/>
              </a:rPr>
              <a:t>Sobo and his Atom co-creators then founded Zed</a:t>
            </a:r>
            <a:r>
              <a:rPr lang="en" sz="1200">
                <a:solidFill>
                  <a:schemeClr val="dk1"/>
                </a:solidFill>
                <a:latin typeface="Calibri"/>
                <a:ea typeface="Calibri"/>
                <a:cs typeface="Calibri"/>
                <a:sym typeface="Calibri"/>
              </a:rPr>
              <a:t> Industries, rebuilding editor from scratch </a:t>
            </a:r>
            <a:r>
              <a:rPr lang="en" sz="1200" b="1">
                <a:solidFill>
                  <a:srgbClr val="6AA84F"/>
                </a:solidFill>
                <a:latin typeface="Calibri"/>
                <a:ea typeface="Calibri"/>
                <a:cs typeface="Calibri"/>
                <a:sym typeface="Calibri"/>
              </a:rPr>
              <a:t>in Rust with GPU</a:t>
            </a:r>
            <a:r>
              <a:rPr lang="en" sz="1200">
                <a:solidFill>
                  <a:schemeClr val="dk1"/>
                </a:solidFill>
                <a:latin typeface="Calibri"/>
                <a:ea typeface="Calibri"/>
                <a:cs typeface="Calibri"/>
                <a:sym typeface="Calibri"/>
              </a:rPr>
              <a:t>-accelerated rendering</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Zed was launched publicly in 2023, open-sourced in 2024, raised $32 Mln  in 2025, hit version 1.0 in April 2026</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7"/>
              </a:rPr>
              <a:t>https://en.wikipedia.org/wiki/Atom_(text_editor)</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8"/>
              </a:rPr>
              <a:t>https://en.wikipedia.org/wiki/Zed_(text_editor)</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pic>
        <p:nvPicPr>
          <p:cNvPr id="251" name="Google Shape;251;p35"/>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749887" y="3252025"/>
            <a:ext cx="3706688" cy="1853375"/>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6"/>
          <p:cNvSpPr txBox="1"/>
          <p:nvPr/>
        </p:nvSpPr>
        <p:spPr>
          <a:xfrm>
            <a:off x="81775" y="67675"/>
            <a:ext cx="4349700" cy="326400"/>
          </a:xfrm>
          <a:prstGeom prst="rect">
            <a:avLst/>
          </a:prstGeom>
          <a:noFill/>
          <a:ln>
            <a:noFill/>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000" b="1">
                <a:solidFill>
                  <a:schemeClr val="dk1"/>
                </a:solidFill>
                <a:latin typeface="Calibri"/>
                <a:ea typeface="Calibri"/>
                <a:cs typeface="Calibri"/>
                <a:sym typeface="Calibri"/>
              </a:rPr>
              <a:t>Jujutsu Version Control</a:t>
            </a:r>
            <a:endParaRPr sz="2000" b="1">
              <a:solidFill>
                <a:schemeClr val="dk1"/>
              </a:solidFill>
              <a:latin typeface="Calibri"/>
              <a:ea typeface="Calibri"/>
              <a:cs typeface="Calibri"/>
              <a:sym typeface="Calibri"/>
            </a:endParaRPr>
          </a:p>
        </p:txBody>
      </p:sp>
      <p:sp>
        <p:nvSpPr>
          <p:cNvPr id="257" name="Google Shape;257;p36"/>
          <p:cNvSpPr txBox="1"/>
          <p:nvPr/>
        </p:nvSpPr>
        <p:spPr>
          <a:xfrm>
            <a:off x="105825" y="455100"/>
            <a:ext cx="4349700" cy="42666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Jujutsu—a version control system - </a:t>
            </a:r>
            <a:r>
              <a:rPr lang="en" sz="1200" u="sng">
                <a:solidFill>
                  <a:schemeClr val="hlink"/>
                </a:solidFill>
                <a:latin typeface="Calibri"/>
                <a:ea typeface="Calibri"/>
                <a:cs typeface="Calibri"/>
                <a:sym typeface="Calibri"/>
                <a:hlinkClick r:id="rId3"/>
              </a:rPr>
              <a:t>https://github.com/jj-vcs/jj</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Jujutsu ("jj") is a version control system (VCS) created by Martin von Zweigbergk at Google, designed as a modern alternative to Git with full Git compatibility</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Jujutsu separates the </a:t>
            </a:r>
            <a:r>
              <a:rPr lang="en" sz="1200" b="1">
                <a:solidFill>
                  <a:srgbClr val="FF0000"/>
                </a:solidFill>
                <a:latin typeface="Calibri"/>
                <a:ea typeface="Calibri"/>
                <a:cs typeface="Calibri"/>
                <a:sym typeface="Calibri"/>
              </a:rPr>
              <a:t>change ID</a:t>
            </a:r>
            <a:r>
              <a:rPr lang="en" sz="1200">
                <a:solidFill>
                  <a:schemeClr val="dk1"/>
                </a:solidFill>
                <a:latin typeface="Calibri"/>
                <a:ea typeface="Calibri"/>
                <a:cs typeface="Calibri"/>
                <a:sym typeface="Calibri"/>
              </a:rPr>
              <a:t> (stable across rewrites) from the </a:t>
            </a:r>
            <a:r>
              <a:rPr lang="en" sz="1200" b="1">
                <a:solidFill>
                  <a:srgbClr val="FF0000"/>
                </a:solidFill>
                <a:latin typeface="Calibri"/>
                <a:ea typeface="Calibri"/>
                <a:cs typeface="Calibri"/>
                <a:sym typeface="Calibri"/>
              </a:rPr>
              <a:t>commit ID</a:t>
            </a:r>
            <a:r>
              <a:rPr lang="en" sz="1200">
                <a:solidFill>
                  <a:schemeClr val="dk1"/>
                </a:solidFill>
                <a:latin typeface="Calibri"/>
                <a:ea typeface="Calibri"/>
                <a:cs typeface="Calibri"/>
                <a:sym typeface="Calibri"/>
              </a:rPr>
              <a:t> (changes with every rewrite)</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This allows "jj" to </a:t>
            </a:r>
            <a:r>
              <a:rPr lang="en" sz="1200" b="1">
                <a:solidFill>
                  <a:srgbClr val="FF0000"/>
                </a:solidFill>
                <a:latin typeface="Calibri"/>
                <a:ea typeface="Calibri"/>
                <a:cs typeface="Calibri"/>
                <a:sym typeface="Calibri"/>
              </a:rPr>
              <a:t>automatically rebase</a:t>
            </a:r>
            <a:r>
              <a:rPr lang="en" sz="1200">
                <a:solidFill>
                  <a:schemeClr val="dk1"/>
                </a:solidFill>
                <a:latin typeface="Calibri"/>
                <a:ea typeface="Calibri"/>
                <a:cs typeface="Calibri"/>
                <a:sym typeface="Calibri"/>
              </a:rPr>
              <a:t> all descendant commits whenever you amend any commit in history - </a:t>
            </a:r>
            <a:r>
              <a:rPr lang="en" sz="1200" u="sng">
                <a:solidFill>
                  <a:schemeClr val="hlink"/>
                </a:solidFill>
                <a:latin typeface="Calibri"/>
                <a:ea typeface="Calibri"/>
                <a:cs typeface="Calibri"/>
                <a:sym typeface="Calibri"/>
                <a:hlinkClick r:id="rId4"/>
              </a:rPr>
              <a:t>https://tonyfinn.com/blog/jj/</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b="1">
                <a:solidFill>
                  <a:srgbClr val="FF0000"/>
                </a:solidFill>
                <a:latin typeface="Calibri"/>
                <a:ea typeface="Calibri"/>
                <a:cs typeface="Calibri"/>
                <a:sym typeface="Calibri"/>
              </a:rPr>
              <a:t>The working copy is always a commit in "j"</a:t>
            </a:r>
            <a:r>
              <a:rPr lang="en" sz="1200">
                <a:solidFill>
                  <a:schemeClr val="dk1"/>
                </a:solidFill>
                <a:latin typeface="Calibri"/>
                <a:ea typeface="Calibri"/>
                <a:cs typeface="Calibri"/>
                <a:sym typeface="Calibri"/>
              </a:rPr>
              <a:t> . There's no staging area or index to manage. Every time a `jj` command runs, it snapshots the working copy automatically, meaning you never need to explicitly `git add` changes before committing - </a:t>
            </a:r>
            <a:r>
              <a:rPr lang="en" sz="1200" u="sng">
                <a:solidFill>
                  <a:schemeClr val="hlink"/>
                </a:solidFill>
                <a:latin typeface="Calibri"/>
                <a:ea typeface="Calibri"/>
                <a:cs typeface="Calibri"/>
                <a:sym typeface="Calibri"/>
                <a:hlinkClick r:id="rId5"/>
              </a:rPr>
              <a:t>h</a:t>
            </a:r>
            <a:r>
              <a:rPr lang="en" sz="1200" u="sng">
                <a:solidFill>
                  <a:schemeClr val="hlink"/>
                </a:solidFill>
                <a:latin typeface="Calibri"/>
                <a:ea typeface="Calibri"/>
                <a:cs typeface="Calibri"/>
                <a:sym typeface="Calibri"/>
                <a:hlinkClick r:id="rId5"/>
              </a:rPr>
              <a:t>ttps://news.ycombinator.com/item?id=42488112</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Modifying any ancestor commit automatically rebases all descendants, with conflict propagation</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Conflicts are stored as commit metadata, letting you commit and share a conflicted state and resolve it later</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Every repo operation is recorded, so you can undo any action (not just the last one) or restore any previous state</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No checkout/branch required: Use "jj new &lt;revision&gt;" to start working from any point; name it with "jj bookmark create" only when needed</a:t>
            </a:r>
            <a:endParaRPr sz="1200">
              <a:solidFill>
                <a:schemeClr val="dk1"/>
              </a:solidFill>
              <a:latin typeface="Calibri"/>
              <a:ea typeface="Calibri"/>
              <a:cs typeface="Calibri"/>
              <a:sym typeface="Calibri"/>
            </a:endParaRPr>
          </a:p>
        </p:txBody>
      </p:sp>
      <p:pic>
        <p:nvPicPr>
          <p:cNvPr id="258" name="Google Shape;258;p3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921325" y="967300"/>
            <a:ext cx="1844500" cy="1844500"/>
          </a:xfrm>
          <a:prstGeom prst="rect">
            <a:avLst/>
          </a:prstGeom>
          <a:noFill/>
          <a:ln>
            <a:noFill/>
          </a:ln>
        </p:spPr>
      </p:pic>
      <p:sp>
        <p:nvSpPr>
          <p:cNvPr id="259" name="Google Shape;259;p36"/>
          <p:cNvSpPr txBox="1"/>
          <p:nvPr/>
        </p:nvSpPr>
        <p:spPr>
          <a:xfrm>
            <a:off x="4668725" y="3587775"/>
            <a:ext cx="4349700" cy="11268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Safe force-push by default - equivalent to Git's "--force-with-lease", preventing accidental overwrites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`jj` works as a frontend on top of a Git repo. Coworkers see a normal Git repo and don't need to use "jj" at all. You can use it on any existing Git project without disrupting your team's workflow</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 VSCode extension "VisualJJ" - </a:t>
            </a:r>
            <a:r>
              <a:rPr lang="en" sz="1200" u="sng">
                <a:solidFill>
                  <a:schemeClr val="hlink"/>
                </a:solidFill>
                <a:latin typeface="Calibri"/>
                <a:ea typeface="Calibri"/>
                <a:cs typeface="Calibri"/>
                <a:sym typeface="Calibri"/>
                <a:hlinkClick r:id="rId7"/>
              </a:rPr>
              <a:t>https://visualjj.com</a:t>
            </a:r>
            <a:endParaRPr sz="12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7"/>
          <p:cNvSpPr txBox="1"/>
          <p:nvPr/>
        </p:nvSpPr>
        <p:spPr>
          <a:xfrm>
            <a:off x="81775" y="67675"/>
            <a:ext cx="4349700" cy="326400"/>
          </a:xfrm>
          <a:prstGeom prst="rect">
            <a:avLst/>
          </a:prstGeom>
          <a:noFill/>
          <a:ln>
            <a:noFill/>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000" b="1">
                <a:solidFill>
                  <a:schemeClr val="dk1"/>
                </a:solidFill>
                <a:latin typeface="Calibri"/>
                <a:ea typeface="Calibri"/>
                <a:cs typeface="Calibri"/>
                <a:sym typeface="Calibri"/>
              </a:rPr>
              <a:t>Weave and Mergiraf - Better Merge</a:t>
            </a:r>
            <a:endParaRPr sz="2000" b="1">
              <a:solidFill>
                <a:schemeClr val="dk1"/>
              </a:solidFill>
              <a:latin typeface="Calibri"/>
              <a:ea typeface="Calibri"/>
              <a:cs typeface="Calibri"/>
              <a:sym typeface="Calibri"/>
            </a:endParaRPr>
          </a:p>
        </p:txBody>
      </p:sp>
      <p:sp>
        <p:nvSpPr>
          <p:cNvPr id="265" name="Google Shape;265;p37"/>
          <p:cNvSpPr txBox="1"/>
          <p:nvPr/>
        </p:nvSpPr>
        <p:spPr>
          <a:xfrm>
            <a:off x="105825" y="560933"/>
            <a:ext cx="4349700" cy="387900"/>
          </a:xfrm>
          <a:prstGeom prst="rect">
            <a:avLst/>
          </a:prstGeom>
          <a:solidFill>
            <a:srgbClr val="FCE5CD"/>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chemeClr val="dk1"/>
              </a:buClr>
              <a:buSzPts val="1200"/>
              <a:buFont typeface="Calibri"/>
              <a:buChar char="●"/>
            </a:pPr>
            <a:r>
              <a:rPr lang="en" sz="1200" b="1">
                <a:solidFill>
                  <a:srgbClr val="FF0000"/>
                </a:solidFill>
                <a:latin typeface="Calibri"/>
                <a:ea typeface="Calibri"/>
                <a:cs typeface="Calibri"/>
                <a:sym typeface="Calibri"/>
              </a:rPr>
              <a:t>Weave and Mergiraf </a:t>
            </a:r>
            <a:r>
              <a:rPr lang="en" sz="1200">
                <a:solidFill>
                  <a:schemeClr val="dk1"/>
                </a:solidFill>
                <a:latin typeface="Calibri"/>
                <a:ea typeface="Calibri"/>
                <a:cs typeface="Calibri"/>
                <a:sym typeface="Calibri"/>
              </a:rPr>
              <a:t>are modern alternatives </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to Git's default line-based merge strategy</a:t>
            </a:r>
            <a:endParaRPr sz="1200">
              <a:solidFill>
                <a:schemeClr val="dk1"/>
              </a:solidFill>
              <a:latin typeface="Calibri"/>
              <a:ea typeface="Calibri"/>
              <a:cs typeface="Calibri"/>
              <a:sym typeface="Calibri"/>
            </a:endParaRPr>
          </a:p>
        </p:txBody>
      </p:sp>
      <p:pic>
        <p:nvPicPr>
          <p:cNvPr id="266" name="Google Shape;266;p3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544408" y="1518502"/>
            <a:ext cx="2006650" cy="697600"/>
          </a:xfrm>
          <a:prstGeom prst="rect">
            <a:avLst/>
          </a:prstGeom>
          <a:noFill/>
          <a:ln w="9525" cap="flat" cmpd="sng">
            <a:solidFill>
              <a:srgbClr val="FF0000"/>
            </a:solidFill>
            <a:prstDash val="solid"/>
            <a:round/>
            <a:headEnd type="none" w="sm" len="sm"/>
            <a:tailEnd type="none" w="sm" len="sm"/>
          </a:ln>
        </p:spPr>
      </p:pic>
      <p:pic>
        <p:nvPicPr>
          <p:cNvPr id="267" name="Google Shape;267;p3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544408" y="3342128"/>
            <a:ext cx="2006709" cy="697600"/>
          </a:xfrm>
          <a:prstGeom prst="rect">
            <a:avLst/>
          </a:prstGeom>
          <a:noFill/>
          <a:ln w="9525" cap="flat" cmpd="sng">
            <a:solidFill>
              <a:srgbClr val="FF0000"/>
            </a:solidFill>
            <a:prstDash val="solid"/>
            <a:round/>
            <a:headEnd type="none" w="sm" len="sm"/>
            <a:tailEnd type="none" w="sm" len="sm"/>
          </a:ln>
        </p:spPr>
      </p:pic>
      <p:pic>
        <p:nvPicPr>
          <p:cNvPr id="268" name="Google Shape;268;p3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640000" y="2825283"/>
            <a:ext cx="2413431" cy="1783049"/>
          </a:xfrm>
          <a:prstGeom prst="rect">
            <a:avLst/>
          </a:prstGeom>
          <a:noFill/>
          <a:ln w="9525" cap="flat" cmpd="sng">
            <a:solidFill>
              <a:srgbClr val="FF0000"/>
            </a:solidFill>
            <a:prstDash val="solid"/>
            <a:round/>
            <a:headEnd type="none" w="sm" len="sm"/>
            <a:tailEnd type="none" w="sm" len="sm"/>
          </a:ln>
        </p:spPr>
      </p:pic>
      <p:sp>
        <p:nvSpPr>
          <p:cNvPr id="269" name="Google Shape;269;p37"/>
          <p:cNvSpPr txBox="1"/>
          <p:nvPr/>
        </p:nvSpPr>
        <p:spPr>
          <a:xfrm>
            <a:off x="105825" y="1591942"/>
            <a:ext cx="4349700" cy="5727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chemeClr val="dk1"/>
              </a:buClr>
              <a:buSzPts val="1200"/>
              <a:buFont typeface="Calibri"/>
              <a:buChar char="●"/>
            </a:pPr>
            <a:r>
              <a:rPr lang="en" sz="1200" b="1">
                <a:solidFill>
                  <a:srgbClr val="FF0000"/>
                </a:solidFill>
                <a:latin typeface="Calibri"/>
                <a:ea typeface="Calibri"/>
                <a:cs typeface="Calibri"/>
                <a:sym typeface="Calibri"/>
              </a:rPr>
              <a:t>Mergiraf</a:t>
            </a:r>
            <a:r>
              <a:rPr lang="en" sz="1200">
                <a:solidFill>
                  <a:schemeClr val="dk1"/>
                </a:solidFill>
                <a:latin typeface="Calibri"/>
                <a:ea typeface="Calibri"/>
                <a:cs typeface="Calibri"/>
                <a:sym typeface="Calibri"/>
              </a:rPr>
              <a:t> parses the full syntax tree of your files and merges </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at the AST (Abstract Syntax Tree) level rather than line-by-line</a:t>
            </a:r>
            <a:br>
              <a:rPr lang="en" sz="1200">
                <a:solidFill>
                  <a:schemeClr val="dk1"/>
                </a:solidFill>
                <a:latin typeface="Calibri"/>
                <a:ea typeface="Calibri"/>
                <a:cs typeface="Calibri"/>
                <a:sym typeface="Calibri"/>
              </a:rPr>
            </a:br>
            <a:r>
              <a:rPr lang="en" sz="1200" u="sng">
                <a:solidFill>
                  <a:schemeClr val="hlink"/>
                </a:solidFill>
                <a:latin typeface="Calibri"/>
                <a:ea typeface="Calibri"/>
                <a:cs typeface="Calibri"/>
                <a:sym typeface="Calibri"/>
                <a:hlinkClick r:id="rId6"/>
              </a:rPr>
              <a:t>https://mergiraf.org</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
        <p:nvSpPr>
          <p:cNvPr id="270" name="Google Shape;270;p37"/>
          <p:cNvSpPr txBox="1"/>
          <p:nvPr/>
        </p:nvSpPr>
        <p:spPr>
          <a:xfrm>
            <a:off x="105825" y="2596083"/>
            <a:ext cx="4349700" cy="22350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chemeClr val="dk1"/>
              </a:buClr>
              <a:buSzPts val="1200"/>
              <a:buFont typeface="Calibri"/>
              <a:buChar char="●"/>
            </a:pPr>
            <a:r>
              <a:rPr lang="en" sz="1200" b="1">
                <a:solidFill>
                  <a:srgbClr val="FF0000"/>
                </a:solidFill>
                <a:latin typeface="Calibri"/>
                <a:ea typeface="Calibri"/>
                <a:cs typeface="Calibri"/>
                <a:sym typeface="Calibri"/>
              </a:rPr>
              <a:t>Weave</a:t>
            </a:r>
            <a:r>
              <a:rPr lang="en" sz="1200">
                <a:solidFill>
                  <a:schemeClr val="dk1"/>
                </a:solidFill>
                <a:latin typeface="Calibri"/>
                <a:ea typeface="Calibri"/>
                <a:cs typeface="Calibri"/>
                <a:sym typeface="Calibri"/>
              </a:rPr>
              <a:t> goes further with entity-level merging — it understands functions, classes, and methods as discrete units. Powered by tree-sitter parsing, it merges per-entity rather than per-line or even per-tree node, so two agents editing different functions in the same file always merge cleanly</a:t>
            </a:r>
            <a:br>
              <a:rPr lang="en" sz="1200">
                <a:solidFill>
                  <a:schemeClr val="dk1"/>
                </a:solidFill>
                <a:latin typeface="Calibri"/>
                <a:ea typeface="Calibri"/>
                <a:cs typeface="Calibri"/>
                <a:sym typeface="Calibri"/>
              </a:rPr>
            </a:br>
            <a:r>
              <a:rPr lang="en" sz="1200" u="sng">
                <a:solidFill>
                  <a:schemeClr val="hlink"/>
                </a:solidFill>
                <a:latin typeface="Calibri"/>
                <a:ea typeface="Calibri"/>
                <a:cs typeface="Calibri"/>
                <a:sym typeface="Calibri"/>
                <a:hlinkClick r:id="rId7"/>
              </a:rPr>
              <a:t>https://ataraxy-labs.github.io/weave/</a:t>
            </a:r>
            <a:r>
              <a:rPr lang="en" sz="1200">
                <a:solidFill>
                  <a:schemeClr val="dk1"/>
                </a:solidFill>
                <a:latin typeface="Calibri"/>
                <a:ea typeface="Calibri"/>
                <a:cs typeface="Calibri"/>
                <a:sym typeface="Calibri"/>
              </a:rPr>
              <a:t> </a:t>
            </a:r>
            <a:br>
              <a:rPr lang="en" sz="1200">
                <a:solidFill>
                  <a:schemeClr val="dk1"/>
                </a:solidFill>
                <a:latin typeface="Calibri"/>
                <a:ea typeface="Calibri"/>
                <a:cs typeface="Calibri"/>
                <a:sym typeface="Calibri"/>
              </a:rPr>
            </a:br>
            <a:r>
              <a:rPr lang="en" sz="1200" u="sng">
                <a:solidFill>
                  <a:schemeClr val="hlink"/>
                </a:solidFill>
                <a:latin typeface="Calibri"/>
                <a:ea typeface="Calibri"/>
                <a:cs typeface="Calibri"/>
                <a:sym typeface="Calibri"/>
                <a:hlinkClick r:id="rId8"/>
              </a:rPr>
              <a:t>https://github.com/Ataraxy-Labs/weave</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b="1">
                <a:solidFill>
                  <a:srgbClr val="FF0000"/>
                </a:solidFill>
                <a:latin typeface="Calibri"/>
                <a:ea typeface="Calibri"/>
                <a:cs typeface="Calibri"/>
                <a:sym typeface="Calibri"/>
              </a:rPr>
              <a:t>Weave</a:t>
            </a:r>
            <a:r>
              <a:rPr lang="en" sz="1200">
                <a:solidFill>
                  <a:schemeClr val="dk1"/>
                </a:solidFill>
                <a:latin typeface="Calibri"/>
                <a:ea typeface="Calibri"/>
                <a:cs typeface="Calibri"/>
                <a:sym typeface="Calibri"/>
              </a:rPr>
              <a:t> is specifically designed with AI coding agents in mind (Cursor, Claude Code, Codex). It ships with an MCP server with 15 tools, letting agents claim entities before editing, check what others are touching, and preview merges before they happen</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b="1">
                <a:solidFill>
                  <a:srgbClr val="3C78D8"/>
                </a:solidFill>
                <a:latin typeface="Calibri"/>
                <a:ea typeface="Calibri"/>
                <a:cs typeface="Calibri"/>
                <a:sym typeface="Calibri"/>
              </a:rPr>
              <a:t>brew install weave</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8"/>
          <p:cNvSpPr txBox="1"/>
          <p:nvPr/>
        </p:nvSpPr>
        <p:spPr>
          <a:xfrm>
            <a:off x="81775" y="67675"/>
            <a:ext cx="4349700" cy="326400"/>
          </a:xfrm>
          <a:prstGeom prst="rect">
            <a:avLst/>
          </a:prstGeom>
          <a:noFill/>
          <a:ln>
            <a:noFill/>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000" b="1">
                <a:solidFill>
                  <a:schemeClr val="dk1"/>
                </a:solidFill>
                <a:latin typeface="Calibri"/>
                <a:ea typeface="Calibri"/>
                <a:cs typeface="Calibri"/>
                <a:sym typeface="Calibri"/>
              </a:rPr>
              <a:t>Jack Dorsey Lays off 4K workers </a:t>
            </a:r>
            <a:endParaRPr sz="2000" b="1">
              <a:solidFill>
                <a:schemeClr val="dk1"/>
              </a:solidFill>
              <a:latin typeface="Calibri"/>
              <a:ea typeface="Calibri"/>
              <a:cs typeface="Calibri"/>
              <a:sym typeface="Calibri"/>
            </a:endParaRPr>
          </a:p>
        </p:txBody>
      </p:sp>
      <p:sp>
        <p:nvSpPr>
          <p:cNvPr id="276" name="Google Shape;276;p38"/>
          <p:cNvSpPr txBox="1"/>
          <p:nvPr/>
        </p:nvSpPr>
        <p:spPr>
          <a:xfrm>
            <a:off x="105825" y="447889"/>
            <a:ext cx="4349700" cy="22350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Julia McCoy discusses </a:t>
            </a:r>
            <a:r>
              <a:rPr lang="en" sz="1200" b="1">
                <a:solidFill>
                  <a:srgbClr val="FF0000"/>
                </a:solidFill>
                <a:latin typeface="Calibri"/>
                <a:ea typeface="Calibri"/>
                <a:cs typeface="Calibri"/>
                <a:sym typeface="Calibri"/>
              </a:rPr>
              <a:t>Jack Dorsey’s recent decision to lay off 4,000 employees, or 40% of his workforce</a:t>
            </a:r>
            <a:r>
              <a:rPr lang="en" sz="1200">
                <a:solidFill>
                  <a:schemeClr val="dk1"/>
                </a:solidFill>
                <a:latin typeface="Calibri"/>
                <a:ea typeface="Calibri"/>
                <a:cs typeface="Calibri"/>
                <a:sym typeface="Calibri"/>
              </a:rPr>
              <a:t>, after a three-week experiment proved that AI models like Claude and Codex could perform their roles effectively </a:t>
            </a:r>
            <a:r>
              <a:rPr lang="en" sz="1200" u="sng">
                <a:solidFill>
                  <a:schemeClr val="hlink"/>
                </a:solidFill>
                <a:latin typeface="Calibri"/>
                <a:ea typeface="Calibri"/>
                <a:cs typeface="Calibri"/>
                <a:sym typeface="Calibri"/>
                <a:hlinkClick r:id="rId3"/>
              </a:rPr>
              <a:t>http://www.youtube.com/watch?v=QGCKh_N6Ilo</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rgbClr val="3C78D8"/>
              </a:buClr>
              <a:buSzPts val="1200"/>
              <a:buFont typeface="Calibri"/>
              <a:buChar char="●"/>
            </a:pPr>
            <a:r>
              <a:rPr lang="en" sz="1200" b="1">
                <a:solidFill>
                  <a:srgbClr val="3C78D8"/>
                </a:solidFill>
                <a:latin typeface="Calibri"/>
                <a:ea typeface="Calibri"/>
                <a:cs typeface="Calibri"/>
                <a:sym typeface="Calibri"/>
              </a:rPr>
              <a:t>Jack Dorsey is chairman (effectively CEO) of payments company Block, formerly known as Square. </a:t>
            </a:r>
            <a:endParaRPr sz="1200" b="1">
              <a:solidFill>
                <a:srgbClr val="3C78D8"/>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~50% of tech layoffs in early 2026 are directly attributed to AI</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To adapt, she advises business owners to:</a:t>
            </a:r>
            <a:endParaRPr sz="1200">
              <a:solidFill>
                <a:schemeClr val="dk1"/>
              </a:solidFill>
              <a:latin typeface="Calibri"/>
              <a:ea typeface="Calibri"/>
              <a:cs typeface="Calibri"/>
              <a:sym typeface="Calibri"/>
            </a:endParaRPr>
          </a:p>
          <a:p>
            <a:pPr marL="4000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audit operations for AI integration</a:t>
            </a:r>
            <a:endParaRPr sz="1200">
              <a:solidFill>
                <a:schemeClr val="dk1"/>
              </a:solidFill>
              <a:latin typeface="Calibri"/>
              <a:ea typeface="Calibri"/>
              <a:cs typeface="Calibri"/>
              <a:sym typeface="Calibri"/>
            </a:endParaRPr>
          </a:p>
          <a:p>
            <a:pPr marL="4000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shift from doing tasks to orchestrating AI agents</a:t>
            </a:r>
            <a:endParaRPr sz="1200">
              <a:solidFill>
                <a:schemeClr val="dk1"/>
              </a:solidFill>
              <a:latin typeface="Calibri"/>
              <a:ea typeface="Calibri"/>
              <a:cs typeface="Calibri"/>
              <a:sym typeface="Calibri"/>
            </a:endParaRPr>
          </a:p>
          <a:p>
            <a:pPr marL="4000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capitalize on the lowered costs of building new businesses </a:t>
            </a:r>
            <a:endParaRPr sz="1200">
              <a:solidFill>
                <a:schemeClr val="dk1"/>
              </a:solidFill>
              <a:latin typeface="Calibri"/>
              <a:ea typeface="Calibri"/>
              <a:cs typeface="Calibri"/>
              <a:sym typeface="Calibri"/>
            </a:endParaRPr>
          </a:p>
        </p:txBody>
      </p:sp>
      <p:pic>
        <p:nvPicPr>
          <p:cNvPr id="277" name="Google Shape;277;p3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712700" y="560924"/>
            <a:ext cx="2059576" cy="1233699"/>
          </a:xfrm>
          <a:prstGeom prst="rect">
            <a:avLst/>
          </a:prstGeom>
          <a:noFill/>
          <a:ln w="9525" cap="flat" cmpd="sng">
            <a:solidFill>
              <a:srgbClr val="FF0000"/>
            </a:solidFill>
            <a:prstDash val="solid"/>
            <a:round/>
            <a:headEnd type="none" w="sm" len="sm"/>
            <a:tailEnd type="none" w="sm" len="sm"/>
          </a:ln>
        </p:spPr>
      </p:pic>
      <p:pic>
        <p:nvPicPr>
          <p:cNvPr id="278" name="Google Shape;278;p3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922500" y="560925"/>
            <a:ext cx="1233700" cy="1233700"/>
          </a:xfrm>
          <a:prstGeom prst="rect">
            <a:avLst/>
          </a:prstGeom>
          <a:noFill/>
          <a:ln>
            <a:noFill/>
          </a:ln>
        </p:spPr>
      </p:pic>
      <p:sp>
        <p:nvSpPr>
          <p:cNvPr id="279" name="Google Shape;279;p38"/>
          <p:cNvSpPr txBox="1"/>
          <p:nvPr/>
        </p:nvSpPr>
        <p:spPr>
          <a:xfrm>
            <a:off x="6992225" y="1856325"/>
            <a:ext cx="1113300" cy="2340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0" marR="0" lvl="0" indent="0" algn="ctr" rtl="0">
              <a:lnSpc>
                <a:spcPct val="100000"/>
              </a:lnSpc>
              <a:spcBef>
                <a:spcPts val="0"/>
              </a:spcBef>
              <a:spcAft>
                <a:spcPts val="0"/>
              </a:spcAft>
              <a:buNone/>
            </a:pPr>
            <a:r>
              <a:rPr lang="en" b="1">
                <a:solidFill>
                  <a:schemeClr val="dk1"/>
                </a:solidFill>
                <a:latin typeface="Calibri"/>
                <a:ea typeface="Calibri"/>
                <a:cs typeface="Calibri"/>
                <a:sym typeface="Calibri"/>
              </a:rPr>
              <a:t>Jack Dorsey</a:t>
            </a:r>
            <a:endParaRPr b="1">
              <a:solidFill>
                <a:schemeClr val="dk1"/>
              </a:solidFill>
              <a:latin typeface="Calibri"/>
              <a:ea typeface="Calibri"/>
              <a:cs typeface="Calibri"/>
              <a:sym typeface="Calibri"/>
            </a:endParaRPr>
          </a:p>
        </p:txBody>
      </p:sp>
      <p:sp>
        <p:nvSpPr>
          <p:cNvPr id="280" name="Google Shape;280;p38"/>
          <p:cNvSpPr txBox="1"/>
          <p:nvPr/>
        </p:nvSpPr>
        <p:spPr>
          <a:xfrm>
            <a:off x="5156013" y="1856325"/>
            <a:ext cx="1186500" cy="2340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0" marR="0" lvl="0" indent="0" algn="ctr" rtl="0">
              <a:lnSpc>
                <a:spcPct val="100000"/>
              </a:lnSpc>
              <a:spcBef>
                <a:spcPts val="0"/>
              </a:spcBef>
              <a:spcAft>
                <a:spcPts val="0"/>
              </a:spcAft>
              <a:buNone/>
            </a:pPr>
            <a:r>
              <a:rPr lang="en" b="1">
                <a:solidFill>
                  <a:schemeClr val="dk1"/>
                </a:solidFill>
                <a:latin typeface="Calibri"/>
                <a:ea typeface="Calibri"/>
                <a:cs typeface="Calibri"/>
                <a:sym typeface="Calibri"/>
              </a:rPr>
              <a:t>Julia McCoy</a:t>
            </a:r>
            <a:endParaRPr b="1">
              <a:solidFill>
                <a:schemeClr val="dk1"/>
              </a:solidFill>
              <a:latin typeface="Calibri"/>
              <a:ea typeface="Calibri"/>
              <a:cs typeface="Calibri"/>
              <a:sym typeface="Calibri"/>
            </a:endParaRPr>
          </a:p>
        </p:txBody>
      </p:sp>
      <p:sp>
        <p:nvSpPr>
          <p:cNvPr id="281" name="Google Shape;281;p38"/>
          <p:cNvSpPr txBox="1"/>
          <p:nvPr/>
        </p:nvSpPr>
        <p:spPr>
          <a:xfrm>
            <a:off x="100825" y="2827164"/>
            <a:ext cx="4349700" cy="20502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Ex-Google Exec Mo Gawdat on How to Position Yourself</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6"/>
              </a:rPr>
              <a:t>https://www.youtube.com/watch?v=E0Q96IKXx6Q</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Warns of a 10-12 year period of economic and social upheaval</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AI will eliminate many jobs within 2-3 years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AI startup took just 6 weeks to build versus the 4 years it would have required in 2022</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Key survival skills: </a:t>
            </a:r>
            <a:r>
              <a:rPr lang="en" sz="1200" b="1">
                <a:solidFill>
                  <a:srgbClr val="3C78D8"/>
                </a:solidFill>
                <a:latin typeface="Calibri"/>
                <a:ea typeface="Calibri"/>
                <a:cs typeface="Calibri"/>
                <a:sym typeface="Calibri"/>
              </a:rPr>
              <a:t>master AI as a tool, develop extreme agility for rapid pivoting, maintain strong ethics in AI development, and critically question all information to avoid manipulation</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He believes entrepreneurship will shift from long-term strategic planning to daily reactive agility.</a:t>
            </a:r>
            <a:endParaRPr sz="1200">
              <a:solidFill>
                <a:schemeClr val="dk1"/>
              </a:solidFill>
              <a:latin typeface="Calibri"/>
              <a:ea typeface="Calibri"/>
              <a:cs typeface="Calibri"/>
              <a:sym typeface="Calibri"/>
            </a:endParaRPr>
          </a:p>
        </p:txBody>
      </p:sp>
      <p:pic>
        <p:nvPicPr>
          <p:cNvPr id="282" name="Google Shape;282;p38"/>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607925" y="3152150"/>
            <a:ext cx="1233700" cy="1233700"/>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9"/>
          <p:cNvSpPr txBox="1"/>
          <p:nvPr/>
        </p:nvSpPr>
        <p:spPr>
          <a:xfrm>
            <a:off x="67350" y="52750"/>
            <a:ext cx="3179400" cy="326400"/>
          </a:xfrm>
          <a:prstGeom prst="rect">
            <a:avLst/>
          </a:prstGeom>
          <a:noFill/>
          <a:ln>
            <a:noFill/>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000" b="1" i="0" u="none" strike="noStrike" cap="none">
                <a:solidFill>
                  <a:schemeClr val="dk1"/>
                </a:solidFill>
                <a:latin typeface="Calibri"/>
                <a:ea typeface="Calibri"/>
                <a:cs typeface="Calibri"/>
                <a:sym typeface="Calibri"/>
              </a:rPr>
              <a:t>Jobs</a:t>
            </a:r>
            <a:endParaRPr sz="2000" b="1" i="0" u="none" strike="noStrike" cap="none">
              <a:solidFill>
                <a:schemeClr val="dk1"/>
              </a:solidFill>
              <a:latin typeface="Calibri"/>
              <a:ea typeface="Calibri"/>
              <a:cs typeface="Calibri"/>
              <a:sym typeface="Calibri"/>
            </a:endParaRPr>
          </a:p>
        </p:txBody>
      </p:sp>
      <p:sp>
        <p:nvSpPr>
          <p:cNvPr id="288" name="Google Shape;288;p39"/>
          <p:cNvSpPr txBox="1"/>
          <p:nvPr/>
        </p:nvSpPr>
        <p:spPr>
          <a:xfrm>
            <a:off x="2134467" y="34252"/>
            <a:ext cx="1800600" cy="3879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SzPts val="1200"/>
              <a:buFont typeface="Calibri"/>
              <a:buChar char="●"/>
            </a:pPr>
            <a:r>
              <a:rPr lang="en" sz="1200" b="0" i="0" u="sng" strike="noStrike" cap="none">
                <a:solidFill>
                  <a:schemeClr val="hlink"/>
                </a:solidFill>
                <a:latin typeface="Calibri"/>
                <a:ea typeface="Calibri"/>
                <a:cs typeface="Calibri"/>
                <a:sym typeface="Calibri"/>
                <a:hlinkClick r:id="rId3"/>
              </a:rPr>
              <a:t>https://layoffs.fyi</a:t>
            </a:r>
            <a:endParaRPr sz="1200">
              <a:latin typeface="Calibri"/>
              <a:ea typeface="Calibri"/>
              <a:cs typeface="Calibri"/>
              <a:sym typeface="Calibri"/>
            </a:endParaRPr>
          </a:p>
          <a:p>
            <a:pPr marL="171450" marR="0" lvl="0" indent="-133350" algn="l" rtl="0">
              <a:lnSpc>
                <a:spcPct val="100000"/>
              </a:lnSpc>
              <a:spcBef>
                <a:spcPts val="0"/>
              </a:spcBef>
              <a:spcAft>
                <a:spcPts val="0"/>
              </a:spcAft>
              <a:buSzPts val="1200"/>
              <a:buFont typeface="Calibri"/>
              <a:buChar char="●"/>
            </a:pPr>
            <a:r>
              <a:rPr lang="en" sz="1200" u="sng">
                <a:solidFill>
                  <a:schemeClr val="hlink"/>
                </a:solidFill>
                <a:latin typeface="Calibri"/>
                <a:ea typeface="Calibri"/>
                <a:cs typeface="Calibri"/>
                <a:sym typeface="Calibri"/>
                <a:hlinkClick r:id="rId4"/>
              </a:rPr>
              <a:t>https://trueup.io/layoffs</a:t>
            </a:r>
            <a:r>
              <a:rPr lang="en" sz="1200">
                <a:latin typeface="Calibri"/>
                <a:ea typeface="Calibri"/>
                <a:cs typeface="Calibri"/>
                <a:sym typeface="Calibri"/>
              </a:rPr>
              <a:t> </a:t>
            </a:r>
            <a:r>
              <a:rPr lang="en" sz="1200" b="0" i="0" u="none" strike="noStrike" cap="none">
                <a:solidFill>
                  <a:srgbClr val="000000"/>
                </a:solidFill>
                <a:latin typeface="Calibri"/>
                <a:ea typeface="Calibri"/>
                <a:cs typeface="Calibri"/>
                <a:sym typeface="Calibri"/>
              </a:rPr>
              <a:t> </a:t>
            </a:r>
            <a:endParaRPr sz="1200" b="0" i="0" u="none" strike="noStrike" cap="none">
              <a:solidFill>
                <a:srgbClr val="000000"/>
              </a:solidFill>
              <a:latin typeface="Calibri"/>
              <a:ea typeface="Calibri"/>
              <a:cs typeface="Calibri"/>
              <a:sym typeface="Calibri"/>
            </a:endParaRPr>
          </a:p>
        </p:txBody>
      </p:sp>
      <p:sp>
        <p:nvSpPr>
          <p:cNvPr id="289" name="Google Shape;289;p39"/>
          <p:cNvSpPr txBox="1"/>
          <p:nvPr/>
        </p:nvSpPr>
        <p:spPr>
          <a:xfrm>
            <a:off x="5367150" y="3435238"/>
            <a:ext cx="3360600" cy="13113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0" marR="0" lvl="0" indent="0" algn="l" rtl="0">
              <a:lnSpc>
                <a:spcPct val="100000"/>
              </a:lnSpc>
              <a:spcBef>
                <a:spcPts val="0"/>
              </a:spcBef>
              <a:spcAft>
                <a:spcPts val="0"/>
              </a:spcAft>
              <a:buNone/>
            </a:pPr>
            <a:r>
              <a:rPr lang="en" sz="1200" b="1">
                <a:solidFill>
                  <a:srgbClr val="FF0000"/>
                </a:solidFill>
                <a:latin typeface="Calibri"/>
                <a:ea typeface="Calibri"/>
                <a:cs typeface="Calibri"/>
                <a:sym typeface="Calibri"/>
              </a:rPr>
              <a:t>  Tech Layoffs by year (US only):</a:t>
            </a:r>
            <a:endParaRPr sz="1200" b="1">
              <a:solidFill>
                <a:srgbClr val="FF0000"/>
              </a:solidFill>
              <a:latin typeface="Calibri"/>
              <a:ea typeface="Calibri"/>
              <a:cs typeface="Calibri"/>
              <a:sym typeface="Calibri"/>
            </a:endParaRPr>
          </a:p>
          <a:p>
            <a:pPr marL="228600" marR="0" lvl="1" indent="-133350" algn="l" rtl="0">
              <a:lnSpc>
                <a:spcPct val="100000"/>
              </a:lnSpc>
              <a:spcBef>
                <a:spcPts val="0"/>
              </a:spcBef>
              <a:spcAft>
                <a:spcPts val="0"/>
              </a:spcAft>
              <a:buSzPts val="1200"/>
              <a:buFont typeface="Calibri"/>
              <a:buChar char="○"/>
            </a:pPr>
            <a:r>
              <a:rPr lang="en" sz="1000" b="1">
                <a:latin typeface="Roboto Mono"/>
                <a:ea typeface="Roboto Mono"/>
                <a:cs typeface="Roboto Mono"/>
                <a:sym typeface="Roboto Mono"/>
              </a:rPr>
              <a:t>101.6K  in 2026 </a:t>
            </a:r>
            <a:r>
              <a:rPr lang="en" sz="1000" b="1">
                <a:solidFill>
                  <a:schemeClr val="dk1"/>
                </a:solidFill>
                <a:latin typeface="Roboto Mono"/>
                <a:ea typeface="Roboto Mono"/>
                <a:cs typeface="Roboto Mono"/>
                <a:sym typeface="Roboto Mono"/>
              </a:rPr>
              <a:t>(as of May 8, 2026)</a:t>
            </a:r>
            <a:endParaRPr sz="1000" b="1">
              <a:latin typeface="Roboto Mono"/>
              <a:ea typeface="Roboto Mono"/>
              <a:cs typeface="Roboto Mono"/>
              <a:sym typeface="Roboto Mono"/>
            </a:endParaRPr>
          </a:p>
          <a:p>
            <a:pPr marL="228600" marR="0" lvl="1" indent="-133350" algn="l" rtl="0">
              <a:lnSpc>
                <a:spcPct val="100000"/>
              </a:lnSpc>
              <a:spcBef>
                <a:spcPts val="0"/>
              </a:spcBef>
              <a:spcAft>
                <a:spcPts val="0"/>
              </a:spcAft>
              <a:buSzPts val="1200"/>
              <a:buFont typeface="Calibri"/>
              <a:buChar char="○"/>
            </a:pPr>
            <a:r>
              <a:rPr lang="en" sz="1000" b="1">
                <a:latin typeface="Roboto Mono"/>
                <a:ea typeface="Roboto Mono"/>
                <a:cs typeface="Roboto Mono"/>
                <a:sym typeface="Roboto Mono"/>
              </a:rPr>
              <a:t>124K in 2025 </a:t>
            </a:r>
            <a:endParaRPr sz="1000" b="1">
              <a:latin typeface="Roboto Mono"/>
              <a:ea typeface="Roboto Mono"/>
              <a:cs typeface="Roboto Mono"/>
              <a:sym typeface="Roboto Mono"/>
            </a:endParaRPr>
          </a:p>
          <a:p>
            <a:pPr marL="228600" marR="0" lvl="1" indent="-133350" algn="l" rtl="0">
              <a:lnSpc>
                <a:spcPct val="100000"/>
              </a:lnSpc>
              <a:spcBef>
                <a:spcPts val="0"/>
              </a:spcBef>
              <a:spcAft>
                <a:spcPts val="0"/>
              </a:spcAft>
              <a:buSzPts val="1200"/>
              <a:buFont typeface="Calibri"/>
              <a:buChar char="○"/>
            </a:pPr>
            <a:r>
              <a:rPr lang="en" sz="1000" b="1">
                <a:latin typeface="Roboto Mono"/>
                <a:ea typeface="Roboto Mono"/>
                <a:cs typeface="Roboto Mono"/>
                <a:sym typeface="Roboto Mono"/>
              </a:rPr>
              <a:t>153K in </a:t>
            </a:r>
            <a:r>
              <a:rPr lang="en" sz="1000" b="1">
                <a:solidFill>
                  <a:srgbClr val="000000"/>
                </a:solidFill>
                <a:latin typeface="Roboto Mono"/>
                <a:ea typeface="Roboto Mono"/>
                <a:cs typeface="Roboto Mono"/>
                <a:sym typeface="Roboto Mono"/>
              </a:rPr>
              <a:t>2024</a:t>
            </a:r>
            <a:endParaRPr sz="1000" b="1">
              <a:latin typeface="Roboto Mono"/>
              <a:ea typeface="Roboto Mono"/>
              <a:cs typeface="Roboto Mono"/>
              <a:sym typeface="Roboto Mono"/>
            </a:endParaRPr>
          </a:p>
          <a:p>
            <a:pPr marL="228600" marR="0" lvl="1" indent="-133350" algn="l" rtl="0">
              <a:lnSpc>
                <a:spcPct val="100000"/>
              </a:lnSpc>
              <a:spcBef>
                <a:spcPts val="0"/>
              </a:spcBef>
              <a:spcAft>
                <a:spcPts val="0"/>
              </a:spcAft>
              <a:buSzPts val="1200"/>
              <a:buFont typeface="Calibri"/>
              <a:buChar char="○"/>
            </a:pPr>
            <a:r>
              <a:rPr lang="en" sz="1000" b="1">
                <a:latin typeface="Roboto Mono"/>
                <a:ea typeface="Roboto Mono"/>
                <a:cs typeface="Roboto Mono"/>
                <a:sym typeface="Roboto Mono"/>
              </a:rPr>
              <a:t>264K in 2023</a:t>
            </a:r>
            <a:endParaRPr sz="1000" b="1">
              <a:latin typeface="Roboto Mono"/>
              <a:ea typeface="Roboto Mono"/>
              <a:cs typeface="Roboto Mono"/>
              <a:sym typeface="Roboto Mono"/>
            </a:endParaRPr>
          </a:p>
          <a:p>
            <a:pPr marL="228600" marR="0" lvl="1" indent="-133350" algn="l" rtl="0">
              <a:lnSpc>
                <a:spcPct val="100000"/>
              </a:lnSpc>
              <a:spcBef>
                <a:spcPts val="0"/>
              </a:spcBef>
              <a:spcAft>
                <a:spcPts val="0"/>
              </a:spcAft>
              <a:buSzPts val="1200"/>
              <a:buFont typeface="Calibri"/>
              <a:buChar char="○"/>
            </a:pPr>
            <a:r>
              <a:rPr lang="en" sz="1000" b="1">
                <a:latin typeface="Roboto Mono"/>
                <a:ea typeface="Roboto Mono"/>
                <a:cs typeface="Roboto Mono"/>
                <a:sym typeface="Roboto Mono"/>
              </a:rPr>
              <a:t>165K in 2022                  </a:t>
            </a:r>
            <a:r>
              <a:rPr lang="en" sz="1200" i="0" u="sng" strike="noStrike" cap="none">
                <a:solidFill>
                  <a:srgbClr val="0097A7"/>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https://layoffs.fyi</a:t>
            </a:r>
            <a:endParaRPr sz="1200" i="0" u="none" strike="noStrike" cap="none">
              <a:solidFill>
                <a:srgbClr val="000000"/>
              </a:solidFill>
              <a:latin typeface="Calibri"/>
              <a:ea typeface="Calibri"/>
              <a:cs typeface="Calibri"/>
              <a:sym typeface="Calibri"/>
            </a:endParaRPr>
          </a:p>
        </p:txBody>
      </p:sp>
      <p:sp>
        <p:nvSpPr>
          <p:cNvPr id="290" name="Google Shape;290;p39"/>
          <p:cNvSpPr txBox="1"/>
          <p:nvPr/>
        </p:nvSpPr>
        <p:spPr>
          <a:xfrm>
            <a:off x="5422950" y="531250"/>
            <a:ext cx="3558900" cy="9420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0" lvl="0" indent="0" algn="l" rtl="0">
              <a:spcBef>
                <a:spcPts val="0"/>
              </a:spcBef>
              <a:spcAft>
                <a:spcPts val="0"/>
              </a:spcAft>
              <a:buNone/>
            </a:pPr>
            <a:r>
              <a:rPr lang="en" sz="1200" b="1">
                <a:solidFill>
                  <a:srgbClr val="FF0000"/>
                </a:solidFill>
                <a:latin typeface="Calibri"/>
                <a:ea typeface="Calibri"/>
                <a:cs typeface="Calibri"/>
                <a:sym typeface="Calibri"/>
              </a:rPr>
              <a:t>  The Tech Layoff Tracker</a:t>
            </a:r>
            <a:endParaRPr sz="1200" b="1">
              <a:solidFill>
                <a:srgbClr val="FF0000"/>
              </a:solidFill>
              <a:latin typeface="Calibri"/>
              <a:ea typeface="Calibri"/>
              <a:cs typeface="Calibri"/>
              <a:sym typeface="Calibri"/>
            </a:endParaRPr>
          </a:p>
          <a:p>
            <a:pPr marL="228600" lvl="0" indent="-133350" algn="l" rtl="0">
              <a:spcBef>
                <a:spcPts val="0"/>
              </a:spcBef>
              <a:spcAft>
                <a:spcPts val="0"/>
              </a:spcAft>
              <a:buSzPts val="1200"/>
              <a:buFont typeface="Calibri"/>
              <a:buChar char="●"/>
            </a:pPr>
            <a:r>
              <a:rPr lang="en" sz="1200">
                <a:latin typeface="Calibri"/>
                <a:ea typeface="Calibri"/>
                <a:cs typeface="Calibri"/>
                <a:sym typeface="Calibri"/>
              </a:rPr>
              <a:t>In 2026: </a:t>
            </a:r>
            <a:r>
              <a:rPr lang="en" sz="1200" b="1">
                <a:latin typeface="Calibri"/>
                <a:ea typeface="Calibri"/>
                <a:cs typeface="Calibri"/>
                <a:sym typeface="Calibri"/>
              </a:rPr>
              <a:t>128,270</a:t>
            </a:r>
            <a:r>
              <a:rPr lang="en" sz="1200">
                <a:latin typeface="Calibri"/>
                <a:ea typeface="Calibri"/>
                <a:cs typeface="Calibri"/>
                <a:sym typeface="Calibri"/>
              </a:rPr>
              <a:t> people laid off (1,002 per day)</a:t>
            </a:r>
            <a:endParaRPr sz="1200">
              <a:latin typeface="Calibri"/>
              <a:ea typeface="Calibri"/>
              <a:cs typeface="Calibri"/>
              <a:sym typeface="Calibri"/>
            </a:endParaRPr>
          </a:p>
          <a:p>
            <a:pPr marL="228600" lvl="0" indent="-133350" algn="l" rtl="0">
              <a:spcBef>
                <a:spcPts val="0"/>
              </a:spcBef>
              <a:spcAft>
                <a:spcPts val="0"/>
              </a:spcAft>
              <a:buSzPts val="1200"/>
              <a:buFont typeface="Calibri"/>
              <a:buChar char="●"/>
            </a:pPr>
            <a:r>
              <a:rPr lang="en" sz="1200">
                <a:latin typeface="Calibri"/>
                <a:ea typeface="Calibri"/>
                <a:cs typeface="Calibri"/>
                <a:sym typeface="Calibri"/>
              </a:rPr>
              <a:t>In 2025: </a:t>
            </a:r>
            <a:r>
              <a:rPr lang="en" sz="1200" b="1">
                <a:latin typeface="Calibri"/>
                <a:ea typeface="Calibri"/>
                <a:cs typeface="Calibri"/>
                <a:sym typeface="Calibri"/>
              </a:rPr>
              <a:t>245,953</a:t>
            </a:r>
            <a:r>
              <a:rPr lang="en" sz="1200">
                <a:latin typeface="Calibri"/>
                <a:ea typeface="Calibri"/>
                <a:cs typeface="Calibri"/>
                <a:sym typeface="Calibri"/>
              </a:rPr>
              <a:t> people laid off (674 per day)</a:t>
            </a:r>
            <a:endParaRPr sz="1200">
              <a:latin typeface="Calibri"/>
              <a:ea typeface="Calibri"/>
              <a:cs typeface="Calibri"/>
              <a:sym typeface="Calibri"/>
            </a:endParaRPr>
          </a:p>
          <a:p>
            <a:pPr marL="228600" lvl="0" indent="-133350" algn="l" rtl="0">
              <a:spcBef>
                <a:spcPts val="0"/>
              </a:spcBef>
              <a:spcAft>
                <a:spcPts val="0"/>
              </a:spcAft>
              <a:buSzPts val="1200"/>
              <a:buFont typeface="Calibri"/>
              <a:buChar char="●"/>
            </a:pPr>
            <a:r>
              <a:rPr lang="en" sz="1200">
                <a:latin typeface="Calibri"/>
                <a:ea typeface="Calibri"/>
                <a:cs typeface="Calibri"/>
                <a:sym typeface="Calibri"/>
              </a:rPr>
              <a:t>In 2024: </a:t>
            </a:r>
            <a:r>
              <a:rPr lang="en" sz="1200" b="1">
                <a:latin typeface="Calibri"/>
                <a:ea typeface="Calibri"/>
                <a:cs typeface="Calibri"/>
                <a:sym typeface="Calibri"/>
              </a:rPr>
              <a:t>238,461</a:t>
            </a:r>
            <a:r>
              <a:rPr lang="en" sz="1200">
                <a:latin typeface="Calibri"/>
                <a:ea typeface="Calibri"/>
                <a:cs typeface="Calibri"/>
                <a:sym typeface="Calibri"/>
              </a:rPr>
              <a:t> people </a:t>
            </a:r>
            <a:r>
              <a:rPr lang="en" sz="1200">
                <a:solidFill>
                  <a:srgbClr val="000000"/>
                </a:solidFill>
                <a:latin typeface="Calibri"/>
                <a:ea typeface="Calibri"/>
                <a:cs typeface="Calibri"/>
                <a:sym typeface="Calibri"/>
              </a:rPr>
              <a:t>laid off</a:t>
            </a:r>
            <a:r>
              <a:rPr lang="en" sz="1200">
                <a:latin typeface="Calibri"/>
                <a:ea typeface="Calibri"/>
                <a:cs typeface="Calibri"/>
                <a:sym typeface="Calibri"/>
              </a:rPr>
              <a:t> (653 per day)</a:t>
            </a:r>
            <a:endParaRPr sz="1200">
              <a:latin typeface="Calibri"/>
              <a:ea typeface="Calibri"/>
              <a:cs typeface="Calibri"/>
              <a:sym typeface="Calibri"/>
            </a:endParaRPr>
          </a:p>
          <a:p>
            <a:pPr marL="228600" marR="460858" lvl="0" indent="-57150" algn="r" rtl="0">
              <a:spcBef>
                <a:spcPts val="0"/>
              </a:spcBef>
              <a:spcAft>
                <a:spcPts val="0"/>
              </a:spcAft>
              <a:buNone/>
            </a:pPr>
            <a:r>
              <a:rPr lang="en" sz="1200" u="sng">
                <a:solidFill>
                  <a:srgbClr val="0097A7"/>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https://trueup.io/layoffs</a:t>
            </a:r>
            <a:endParaRPr sz="1200">
              <a:latin typeface="Calibri"/>
              <a:ea typeface="Calibri"/>
              <a:cs typeface="Calibri"/>
              <a:sym typeface="Calibri"/>
            </a:endParaRPr>
          </a:p>
        </p:txBody>
      </p:sp>
      <p:pic>
        <p:nvPicPr>
          <p:cNvPr id="291" name="Google Shape;291;p3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7350" y="452037"/>
            <a:ext cx="4950376" cy="2651808"/>
          </a:xfrm>
          <a:prstGeom prst="rect">
            <a:avLst/>
          </a:prstGeom>
          <a:noFill/>
          <a:ln w="9525" cap="flat" cmpd="sng">
            <a:solidFill>
              <a:srgbClr val="FF0000"/>
            </a:solidFill>
            <a:prstDash val="solid"/>
            <a:round/>
            <a:headEnd type="none" w="sm" len="sm"/>
            <a:tailEnd type="none" w="sm" len="sm"/>
          </a:ln>
        </p:spPr>
      </p:pic>
      <p:pic>
        <p:nvPicPr>
          <p:cNvPr id="292" name="Google Shape;292;p3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7350" y="3157217"/>
            <a:ext cx="4950376" cy="1943133"/>
          </a:xfrm>
          <a:prstGeom prst="rect">
            <a:avLst/>
          </a:prstGeom>
          <a:noFill/>
          <a:ln w="9525" cap="flat" cmpd="sng">
            <a:solidFill>
              <a:srgbClr val="FF0000"/>
            </a:solidFill>
            <a:prstDash val="solid"/>
            <a:round/>
            <a:headEnd type="none" w="sm" len="sm"/>
            <a:tailEnd type="none" w="sm" len="sm"/>
          </a:ln>
        </p:spPr>
      </p:pic>
      <p:pic>
        <p:nvPicPr>
          <p:cNvPr id="293" name="Google Shape;293;p39"/>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5098981" y="2233000"/>
            <a:ext cx="4030824" cy="442489"/>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525" y="1203525"/>
            <a:ext cx="1570556" cy="1570556"/>
          </a:xfrm>
          <a:prstGeom prst="rect">
            <a:avLst/>
          </a:prstGeom>
          <a:noFill/>
          <a:ln>
            <a:noFill/>
          </a:ln>
        </p:spPr>
      </p:pic>
      <p:sp>
        <p:nvSpPr>
          <p:cNvPr id="299" name="Google Shape;299;p40"/>
          <p:cNvSpPr txBox="1"/>
          <p:nvPr/>
        </p:nvSpPr>
        <p:spPr>
          <a:xfrm>
            <a:off x="-25625" y="-14775"/>
            <a:ext cx="3355800" cy="56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 sz="2500" b="1" i="0" u="none" strike="noStrike" cap="none">
                <a:solidFill>
                  <a:srgbClr val="000000"/>
                </a:solidFill>
                <a:latin typeface="Calibri"/>
                <a:ea typeface="Calibri"/>
                <a:cs typeface="Calibri"/>
                <a:sym typeface="Calibri"/>
              </a:rPr>
              <a:t>About the Speaker</a:t>
            </a:r>
            <a:endParaRPr sz="2500" b="1" i="0" u="none" strike="noStrike" cap="none">
              <a:solidFill>
                <a:srgbClr val="000000"/>
              </a:solidFill>
              <a:latin typeface="Calibri"/>
              <a:ea typeface="Calibri"/>
              <a:cs typeface="Calibri"/>
              <a:sym typeface="Calibri"/>
            </a:endParaRPr>
          </a:p>
        </p:txBody>
      </p:sp>
      <p:sp>
        <p:nvSpPr>
          <p:cNvPr id="300" name="Google Shape;300;p40"/>
          <p:cNvSpPr txBox="1"/>
          <p:nvPr/>
        </p:nvSpPr>
        <p:spPr>
          <a:xfrm>
            <a:off x="3330175" y="878750"/>
            <a:ext cx="5621700" cy="330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500" b="1" i="0" u="none" strike="noStrike" cap="none">
                <a:solidFill>
                  <a:srgbClr val="000000"/>
                </a:solidFill>
                <a:latin typeface="Calibri"/>
                <a:ea typeface="Calibri"/>
                <a:cs typeface="Calibri"/>
                <a:sym typeface="Calibri"/>
              </a:rPr>
              <a:t>Lev Selector, Ph.D.</a:t>
            </a:r>
            <a:endParaRPr sz="25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rgbClr val="000000"/>
              </a:solidFill>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600"/>
              <a:buFont typeface="Calibri"/>
              <a:buChar char="●"/>
            </a:pPr>
            <a:r>
              <a:rPr lang="en" sz="1600" b="0" i="0" u="none" strike="noStrike" cap="none">
                <a:solidFill>
                  <a:schemeClr val="dk1"/>
                </a:solidFill>
                <a:latin typeface="Calibri"/>
                <a:ea typeface="Calibri"/>
                <a:cs typeface="Calibri"/>
                <a:sym typeface="Calibri"/>
              </a:rPr>
              <a:t>40+ years of software engineering, data science, and building teams (hiring, training, and managing)</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600"/>
              <a:buFont typeface="Calibri"/>
              <a:buChar char="●"/>
            </a:pPr>
            <a:r>
              <a:rPr lang="en" sz="1600" b="0" i="0" u="none" strike="noStrike" cap="none">
                <a:solidFill>
                  <a:schemeClr val="dk1"/>
                </a:solidFill>
                <a:latin typeface="Calibri"/>
                <a:ea typeface="Calibri"/>
                <a:cs typeface="Calibri"/>
                <a:sym typeface="Calibri"/>
              </a:rPr>
              <a:t>Ph.D. in mathematical modeling and computer simulations</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Calibri"/>
                <a:ea typeface="Calibri"/>
                <a:cs typeface="Calibri"/>
                <a:sym typeface="Calibri"/>
              </a:rPr>
              <a:t>Interests: </a:t>
            </a:r>
            <a:endParaRPr sz="1600" b="0" i="0" u="none" strike="noStrike" cap="none">
              <a:solidFill>
                <a:srgbClr val="000000"/>
              </a:solidFill>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600"/>
              <a:buFont typeface="Calibri"/>
              <a:buChar char="●"/>
            </a:pPr>
            <a:r>
              <a:rPr lang="en" sz="1600" b="0" i="0" u="none" strike="noStrike" cap="none">
                <a:solidFill>
                  <a:schemeClr val="dk1"/>
                </a:solidFill>
                <a:latin typeface="Calibri"/>
                <a:ea typeface="Calibri"/>
                <a:cs typeface="Calibri"/>
                <a:sym typeface="Calibri"/>
              </a:rPr>
              <a:t>Generative AI, Using LLM with your data</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 sz="1600" b="0" i="0" u="none" strike="noStrike" cap="none">
                <a:solidFill>
                  <a:schemeClr val="dk1"/>
                </a:solidFill>
                <a:latin typeface="Calibri"/>
                <a:ea typeface="Calibri"/>
                <a:cs typeface="Calibri"/>
                <a:sym typeface="Calibri"/>
              </a:rPr>
              <a:t>Local AI for Local Private Data</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600"/>
              <a:buFont typeface="Calibri"/>
              <a:buChar char="●"/>
            </a:pPr>
            <a:r>
              <a:rPr lang="en" sz="1600" b="0" i="0" u="none" strike="noStrike" cap="none">
                <a:solidFill>
                  <a:srgbClr val="000000"/>
                </a:solidFill>
                <a:latin typeface="Calibri"/>
                <a:ea typeface="Calibri"/>
                <a:cs typeface="Calibri"/>
                <a:sym typeface="Calibri"/>
              </a:rPr>
              <a:t>Cloud architecture, fin-tech, application security</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Calibri"/>
                <a:ea typeface="Calibri"/>
                <a:cs typeface="Calibri"/>
                <a:sym typeface="Calibri"/>
              </a:rPr>
              <a:t>Find/connect: Linkedin, GitHub, YouTube, Google</a:t>
            </a:r>
            <a:endParaRPr sz="1600" b="0" i="0" u="none" strike="noStrike" cap="none">
              <a:solidFill>
                <a:srgbClr val="000000"/>
              </a:solidFill>
              <a:latin typeface="Calibri"/>
              <a:ea typeface="Calibri"/>
              <a:cs typeface="Calibri"/>
              <a:sym typeface="Calibri"/>
            </a:endParaRPr>
          </a:p>
        </p:txBody>
      </p:sp>
      <p:pic>
        <p:nvPicPr>
          <p:cNvPr id="301" name="Google Shape;301;p4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01578" y="3664175"/>
            <a:ext cx="858450" cy="311906"/>
          </a:xfrm>
          <a:prstGeom prst="rect">
            <a:avLst/>
          </a:prstGeom>
          <a:noFill/>
          <a:ln>
            <a:noFill/>
          </a:ln>
        </p:spPr>
      </p:pic>
      <p:sp>
        <p:nvSpPr>
          <p:cNvPr id="302" name="Google Shape;302;p40"/>
          <p:cNvSpPr txBox="1"/>
          <p:nvPr/>
        </p:nvSpPr>
        <p:spPr>
          <a:xfrm>
            <a:off x="735103" y="4005903"/>
            <a:ext cx="13914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sng" strike="noStrike" cap="none">
                <a:solidFill>
                  <a:schemeClr val="hlink"/>
                </a:solidFill>
                <a:latin typeface="Calibri"/>
                <a:ea typeface="Calibri"/>
                <a:cs typeface="Calibri"/>
                <a:sym typeface="Calibri"/>
                <a:hlinkClick r:id="rId5"/>
              </a:rPr>
              <a:t>https://eais.ai</a:t>
            </a:r>
            <a:r>
              <a:rPr lang="en" sz="1600" b="0" i="0" u="none" strike="noStrike" cap="none">
                <a:solidFill>
                  <a:srgbClr val="000000"/>
                </a:solidFill>
                <a:latin typeface="Calibri"/>
                <a:ea typeface="Calibri"/>
                <a:cs typeface="Calibri"/>
                <a:sym typeface="Calibri"/>
              </a:rPr>
              <a:t> </a:t>
            </a:r>
            <a:endParaRPr sz="1600" b="0" i="0" u="none" strike="noStrike" cap="none">
              <a:solidFill>
                <a:srgbClr val="000000"/>
              </a:solidFill>
              <a:latin typeface="Calibri"/>
              <a:ea typeface="Calibri"/>
              <a:cs typeface="Calibri"/>
              <a:sym typeface="Calibri"/>
            </a:endParaRPr>
          </a:p>
        </p:txBody>
      </p:sp>
      <p:sp>
        <p:nvSpPr>
          <p:cNvPr id="303" name="Google Shape;303;p40"/>
          <p:cNvSpPr txBox="1"/>
          <p:nvPr/>
        </p:nvSpPr>
        <p:spPr>
          <a:xfrm>
            <a:off x="383803" y="4360974"/>
            <a:ext cx="20940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 sz="1600" b="0" i="0" u="none" strike="noStrike" cap="none">
                <a:solidFill>
                  <a:srgbClr val="000000"/>
                </a:solidFill>
                <a:latin typeface="Calibri"/>
                <a:ea typeface="Calibri"/>
                <a:cs typeface="Calibri"/>
                <a:sym typeface="Calibri"/>
              </a:rPr>
              <a:t>Enterprise AI Systems</a:t>
            </a: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1"/>
          <p:cNvSpPr txBox="1"/>
          <p:nvPr/>
        </p:nvSpPr>
        <p:spPr>
          <a:xfrm>
            <a:off x="2151375" y="1533150"/>
            <a:ext cx="4632600" cy="1262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7000"/>
              <a:buFont typeface="Arial"/>
              <a:buNone/>
            </a:pPr>
            <a:r>
              <a:rPr lang="en" sz="7000" b="1" i="0" u="none" strike="noStrike" cap="none">
                <a:solidFill>
                  <a:srgbClr val="3C78D8"/>
                </a:solidFill>
                <a:latin typeface="Calibri"/>
                <a:ea typeface="Calibri"/>
                <a:cs typeface="Calibri"/>
                <a:sym typeface="Calibri"/>
              </a:rPr>
              <a:t>Thank You!</a:t>
            </a:r>
            <a:endParaRPr sz="7000" b="1" i="0" u="none" strike="noStrike" cap="none">
              <a:solidFill>
                <a:srgbClr val="3C78D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p:nvPr/>
        </p:nvSpPr>
        <p:spPr>
          <a:xfrm>
            <a:off x="81775" y="67675"/>
            <a:ext cx="2527500" cy="326400"/>
          </a:xfrm>
          <a:prstGeom prst="rect">
            <a:avLst/>
          </a:prstGeom>
          <a:noFill/>
          <a:ln>
            <a:noFill/>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000" b="1">
                <a:solidFill>
                  <a:schemeClr val="dk1"/>
                </a:solidFill>
                <a:latin typeface="Calibri"/>
                <a:ea typeface="Calibri"/>
                <a:cs typeface="Calibri"/>
                <a:sym typeface="Calibri"/>
              </a:rPr>
              <a:t>Deepseek-TUI Harness</a:t>
            </a:r>
            <a:endParaRPr sz="2000" b="1">
              <a:solidFill>
                <a:schemeClr val="dk1"/>
              </a:solidFill>
              <a:latin typeface="Calibri"/>
              <a:ea typeface="Calibri"/>
              <a:cs typeface="Calibri"/>
              <a:sym typeface="Calibri"/>
            </a:endParaRPr>
          </a:p>
        </p:txBody>
      </p:sp>
      <p:sp>
        <p:nvSpPr>
          <p:cNvPr id="88" name="Google Shape;88;p17"/>
          <p:cNvSpPr txBox="1"/>
          <p:nvPr/>
        </p:nvSpPr>
        <p:spPr>
          <a:xfrm>
            <a:off x="138925" y="499275"/>
            <a:ext cx="5093400" cy="33741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DeepSeek-TUI is an open-source terminal coding agent</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TUI = Terminal User Interface (same as CLI)</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Only works with DeepSeek models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Built by </a:t>
            </a:r>
            <a:r>
              <a:rPr lang="en" sz="1200" b="1">
                <a:solidFill>
                  <a:srgbClr val="FF0000"/>
                </a:solidFill>
                <a:latin typeface="Calibri"/>
                <a:ea typeface="Calibri"/>
                <a:cs typeface="Calibri"/>
                <a:sym typeface="Calibri"/>
              </a:rPr>
              <a:t>Hunter Bown</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Written in Rust using ratatui (Rust crate)</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Works on MacOS, Windows, Linux (pre-built binaries)</a:t>
            </a:r>
            <a:endParaRPr sz="1200">
              <a:solidFill>
                <a:schemeClr val="dk1"/>
              </a:solidFill>
              <a:latin typeface="Calibri"/>
              <a:ea typeface="Calibri"/>
              <a:cs typeface="Calibri"/>
              <a:sym typeface="Calibri"/>
            </a:endParaRPr>
          </a:p>
          <a:p>
            <a:pPr marL="171450" marR="0" lvl="0" indent="-120650" algn="l" rtl="0">
              <a:lnSpc>
                <a:spcPct val="100000"/>
              </a:lnSpc>
              <a:spcBef>
                <a:spcPts val="0"/>
              </a:spcBef>
              <a:spcAft>
                <a:spcPts val="0"/>
              </a:spcAft>
              <a:buClr>
                <a:schemeClr val="dk1"/>
              </a:buClr>
              <a:buSzPts val="1000"/>
              <a:buFont typeface="Calibri"/>
              <a:buChar char="●"/>
            </a:pPr>
            <a:r>
              <a:rPr lang="en" sz="1000" u="sng">
                <a:solidFill>
                  <a:schemeClr val="hlink"/>
                </a:solidFill>
                <a:latin typeface="Calibri"/>
                <a:ea typeface="Calibri"/>
                <a:cs typeface="Calibri"/>
                <a:sym typeface="Calibri"/>
                <a:hlinkClick r:id="rId3"/>
              </a:rPr>
              <a:t>https://github.com/Hmbown/DeepSeek-TUI</a:t>
            </a:r>
            <a:r>
              <a:rPr lang="en" sz="1000">
                <a:solidFill>
                  <a:schemeClr val="dk1"/>
                </a:solidFill>
                <a:latin typeface="Calibri"/>
                <a:ea typeface="Calibri"/>
                <a:cs typeface="Calibri"/>
                <a:sym typeface="Calibri"/>
              </a:rPr>
              <a:t>  - 21.4K stars</a:t>
            </a:r>
            <a:endParaRPr sz="1000">
              <a:solidFill>
                <a:schemeClr val="dk1"/>
              </a:solidFill>
              <a:latin typeface="Calibri"/>
              <a:ea typeface="Calibri"/>
              <a:cs typeface="Calibri"/>
              <a:sym typeface="Calibri"/>
            </a:endParaRPr>
          </a:p>
          <a:p>
            <a:pPr marL="171450" marR="0" lvl="0" indent="-120650" algn="l" rtl="0">
              <a:lnSpc>
                <a:spcPct val="100000"/>
              </a:lnSpc>
              <a:spcBef>
                <a:spcPts val="0"/>
              </a:spcBef>
              <a:spcAft>
                <a:spcPts val="0"/>
              </a:spcAft>
              <a:buClr>
                <a:schemeClr val="dk1"/>
              </a:buClr>
              <a:buSzPts val="1000"/>
              <a:buFont typeface="Calibri"/>
              <a:buChar char="●"/>
            </a:pPr>
            <a:r>
              <a:rPr lang="en" sz="1000" u="sng">
                <a:solidFill>
                  <a:schemeClr val="hlink"/>
                </a:solidFill>
                <a:latin typeface="Calibri"/>
                <a:ea typeface="Calibri"/>
                <a:cs typeface="Calibri"/>
                <a:sym typeface="Calibri"/>
                <a:hlinkClick r:id="rId4"/>
              </a:rPr>
              <a:t>https://github.com/Hmbown/DeepSeek-TUI/blob/main/docs/ARCHITECTURE.md</a:t>
            </a:r>
            <a:r>
              <a:rPr lang="en"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marL="171450" marR="0" lvl="0" indent="-120650" algn="l" rtl="0">
              <a:lnSpc>
                <a:spcPct val="100000"/>
              </a:lnSpc>
              <a:spcBef>
                <a:spcPts val="0"/>
              </a:spcBef>
              <a:spcAft>
                <a:spcPts val="0"/>
              </a:spcAft>
              <a:buClr>
                <a:schemeClr val="dk1"/>
              </a:buClr>
              <a:buSzPts val="1000"/>
              <a:buFont typeface="Calibri"/>
              <a:buChar char="●"/>
            </a:pPr>
            <a:r>
              <a:rPr lang="en" sz="1000" u="sng">
                <a:solidFill>
                  <a:schemeClr val="hlink"/>
                </a:solidFill>
                <a:latin typeface="Calibri"/>
                <a:ea typeface="Calibri"/>
                <a:cs typeface="Calibri"/>
                <a:sym typeface="Calibri"/>
                <a:hlinkClick r:id="rId5"/>
              </a:rPr>
              <a:t>https://github.com/ratatui/ratatui</a:t>
            </a:r>
            <a:endParaRPr sz="1000">
              <a:solidFill>
                <a:schemeClr val="dk1"/>
              </a:solidFill>
              <a:latin typeface="Calibri"/>
              <a:ea typeface="Calibri"/>
              <a:cs typeface="Calibri"/>
              <a:sym typeface="Calibri"/>
            </a:endParaRPr>
          </a:p>
          <a:p>
            <a:pPr marL="171450" marR="0" lvl="0" indent="-120650" algn="l" rtl="0">
              <a:lnSpc>
                <a:spcPct val="100000"/>
              </a:lnSpc>
              <a:spcBef>
                <a:spcPts val="0"/>
              </a:spcBef>
              <a:spcAft>
                <a:spcPts val="0"/>
              </a:spcAft>
              <a:buClr>
                <a:schemeClr val="dk1"/>
              </a:buClr>
              <a:buSzPts val="1000"/>
              <a:buFont typeface="Calibri"/>
              <a:buChar char="●"/>
            </a:pPr>
            <a:r>
              <a:rPr lang="en" sz="1000" u="sng">
                <a:solidFill>
                  <a:schemeClr val="hlink"/>
                </a:solidFill>
                <a:latin typeface="Calibri"/>
                <a:ea typeface="Calibri"/>
                <a:cs typeface="Calibri"/>
                <a:sym typeface="Calibri"/>
                <a:hlinkClick r:id="rId6"/>
              </a:rPr>
              <a:t>https://ratatui.rs</a:t>
            </a:r>
            <a:r>
              <a:rPr lang="en"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marL="171450" marR="0" lvl="0" indent="-120650" algn="l" rtl="0">
              <a:lnSpc>
                <a:spcPct val="100000"/>
              </a:lnSpc>
              <a:spcBef>
                <a:spcPts val="0"/>
              </a:spcBef>
              <a:spcAft>
                <a:spcPts val="0"/>
              </a:spcAft>
              <a:buClr>
                <a:schemeClr val="dk1"/>
              </a:buClr>
              <a:buSzPts val="1000"/>
              <a:buFont typeface="Calibri"/>
              <a:buChar char="●"/>
            </a:pPr>
            <a:r>
              <a:rPr lang="en" sz="1000" u="sng">
                <a:solidFill>
                  <a:schemeClr val="hlink"/>
                </a:solidFill>
                <a:latin typeface="Calibri"/>
                <a:ea typeface="Calibri"/>
                <a:cs typeface="Calibri"/>
                <a:sym typeface="Calibri"/>
                <a:hlinkClick r:id="rId7"/>
              </a:rPr>
              <a:t>https://www.youtube.com/watch?v=MWgTWsZjris</a:t>
            </a:r>
            <a:r>
              <a:rPr lang="en" sz="1000">
                <a:solidFill>
                  <a:schemeClr val="dk1"/>
                </a:solidFill>
                <a:latin typeface="Calibri"/>
                <a:ea typeface="Calibri"/>
                <a:cs typeface="Calibri"/>
                <a:sym typeface="Calibri"/>
              </a:rPr>
              <a:t> - video</a:t>
            </a:r>
            <a:endParaRPr sz="10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Edit files, run shell commands, make  git commits, use MCP</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Native thinking-mode streaming (you watch the chain-of-thought live)</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1M-token context window</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RLM (Recursive Language Model) - a parallel sub-agent system that fans out up to 16 DeepSeek V4-Flash workers in one call</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DeepSeek-specific. Can use DeepSeek via DeepSeek, or via inference providers like NVIDIA NIM, Fireworks, and SGLang</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Does NOT support any other models (GPT, Claude, etc.)</a:t>
            </a:r>
            <a:endParaRPr sz="1200">
              <a:solidFill>
                <a:schemeClr val="dk1"/>
              </a:solidFill>
              <a:latin typeface="Calibri"/>
              <a:ea typeface="Calibri"/>
              <a:cs typeface="Calibri"/>
              <a:sym typeface="Calibri"/>
            </a:endParaRPr>
          </a:p>
        </p:txBody>
      </p:sp>
      <p:pic>
        <p:nvPicPr>
          <p:cNvPr id="89" name="Google Shape;89;p17"/>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5448225" y="181775"/>
            <a:ext cx="3606878" cy="1950333"/>
          </a:xfrm>
          <a:prstGeom prst="rect">
            <a:avLst/>
          </a:prstGeom>
          <a:noFill/>
          <a:ln w="9525" cap="flat" cmpd="sng">
            <a:solidFill>
              <a:srgbClr val="FF0000"/>
            </a:solidFill>
            <a:prstDash val="solid"/>
            <a:round/>
            <a:headEnd type="none" w="sm" len="sm"/>
            <a:tailEnd type="none" w="sm" len="sm"/>
          </a:ln>
        </p:spPr>
      </p:pic>
      <p:pic>
        <p:nvPicPr>
          <p:cNvPr id="90" name="Google Shape;90;p17"/>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4190850" y="181775"/>
            <a:ext cx="1193875" cy="1193875"/>
          </a:xfrm>
          <a:prstGeom prst="rect">
            <a:avLst/>
          </a:prstGeom>
          <a:noFill/>
          <a:ln w="9525" cap="flat" cmpd="sng">
            <a:solidFill>
              <a:srgbClr val="FF0000"/>
            </a:solidFill>
            <a:prstDash val="solid"/>
            <a:round/>
            <a:headEnd type="none" w="sm" len="sm"/>
            <a:tailEnd type="none" w="sm" len="sm"/>
          </a:ln>
        </p:spPr>
      </p:pic>
      <p:graphicFrame>
        <p:nvGraphicFramePr>
          <p:cNvPr id="91" name="Google Shape;91;p17"/>
          <p:cNvGraphicFramePr/>
          <p:nvPr/>
        </p:nvGraphicFramePr>
        <p:xfrm>
          <a:off x="4076675" y="3764775"/>
          <a:ext cx="3000000" cy="3000000"/>
        </p:xfrm>
        <a:graphic>
          <a:graphicData uri="http://schemas.openxmlformats.org/drawingml/2006/table">
            <a:tbl>
              <a:tblPr>
                <a:noFill/>
                <a:tableStyleId>{2573B269-4C89-4C7D-89F4-30783487E35A}</a:tableStyleId>
              </a:tblPr>
              <a:tblGrid>
                <a:gridCol w="1604050">
                  <a:extLst>
                    <a:ext uri="{9D8B030D-6E8A-4147-A177-3AD203B41FA5}">
                      <a16:colId xmlns:a16="http://schemas.microsoft.com/office/drawing/2014/main" val="20000"/>
                    </a:ext>
                  </a:extLst>
                </a:gridCol>
                <a:gridCol w="1292900">
                  <a:extLst>
                    <a:ext uri="{9D8B030D-6E8A-4147-A177-3AD203B41FA5}">
                      <a16:colId xmlns:a16="http://schemas.microsoft.com/office/drawing/2014/main" val="20001"/>
                    </a:ext>
                  </a:extLst>
                </a:gridCol>
                <a:gridCol w="976350">
                  <a:extLst>
                    <a:ext uri="{9D8B030D-6E8A-4147-A177-3AD203B41FA5}">
                      <a16:colId xmlns:a16="http://schemas.microsoft.com/office/drawing/2014/main" val="20002"/>
                    </a:ext>
                  </a:extLst>
                </a:gridCol>
                <a:gridCol w="1105125">
                  <a:extLst>
                    <a:ext uri="{9D8B030D-6E8A-4147-A177-3AD203B41FA5}">
                      <a16:colId xmlns:a16="http://schemas.microsoft.com/office/drawing/2014/main" val="20003"/>
                    </a:ext>
                  </a:extLst>
                </a:gridCol>
              </a:tblGrid>
              <a:tr h="94950">
                <a:tc>
                  <a:txBody>
                    <a:bodyPr/>
                    <a:lstStyle/>
                    <a:p>
                      <a:pPr marL="0" lvl="0" indent="0" algn="l" rtl="0">
                        <a:spcBef>
                          <a:spcPts val="0"/>
                        </a:spcBef>
                        <a:spcAft>
                          <a:spcPts val="0"/>
                        </a:spcAft>
                        <a:buNone/>
                      </a:pP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DeepSeek-TUI</a:t>
                      </a:r>
                      <a:endParaRPr sz="1000" b="1">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OpenCode</a:t>
                      </a:r>
                      <a:endParaRPr sz="1000" b="1">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Claude Code + V4</a:t>
                      </a:r>
                      <a:endParaRPr sz="1000" b="1">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100225">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DeepSeek V4 native support</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 Best</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 Good</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 Works, quirks</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1"/>
                  </a:ext>
                </a:extLst>
              </a:tr>
              <a:tr h="100225">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Thinking-mode streaming</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 Native</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Varies</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2"/>
                  </a:ext>
                </a:extLst>
              </a:tr>
              <a:tr h="100225">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RLM parallel sub-agents</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3"/>
                  </a:ext>
                </a:extLst>
              </a:tr>
              <a:tr h="100225">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Model flexibility</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 DeepSeek only</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 75+ providers</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 Claude-primary</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4"/>
                  </a:ext>
                </a:extLst>
              </a:tr>
              <a:tr h="94950">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Maturity</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v0.8.x, pre-GA</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Stable</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GA, enterprise</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5"/>
                  </a:ext>
                </a:extLst>
              </a:tr>
              <a:tr h="94950">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Cost (V4 heavy use)</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Cheapest (Flash RLM)</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Same API cost</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Same API cost</a:t>
                      </a:r>
                      <a:endParaRPr sz="1000">
                        <a:latin typeface="Calibri"/>
                        <a:ea typeface="Calibri"/>
                        <a:cs typeface="Calibri"/>
                        <a:sym typeface="Calibri"/>
                      </a:endParaRPr>
                    </a:p>
                  </a:txBody>
                  <a:tcPr marL="9125" marR="9125" marT="9125" marB="91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p:nvPr/>
        </p:nvSpPr>
        <p:spPr>
          <a:xfrm>
            <a:off x="81775" y="67675"/>
            <a:ext cx="2527500" cy="326400"/>
          </a:xfrm>
          <a:prstGeom prst="rect">
            <a:avLst/>
          </a:prstGeom>
          <a:noFill/>
          <a:ln>
            <a:noFill/>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000" b="1">
                <a:solidFill>
                  <a:schemeClr val="dk1"/>
                </a:solidFill>
                <a:latin typeface="Calibri"/>
                <a:ea typeface="Calibri"/>
                <a:cs typeface="Calibri"/>
                <a:sym typeface="Calibri"/>
              </a:rPr>
              <a:t>Anthropic Updates</a:t>
            </a:r>
            <a:endParaRPr sz="2000" b="1">
              <a:solidFill>
                <a:schemeClr val="dk1"/>
              </a:solidFill>
              <a:latin typeface="Calibri"/>
              <a:ea typeface="Calibri"/>
              <a:cs typeface="Calibri"/>
              <a:sym typeface="Calibri"/>
            </a:endParaRPr>
          </a:p>
        </p:txBody>
      </p:sp>
      <p:sp>
        <p:nvSpPr>
          <p:cNvPr id="97" name="Google Shape;97;p18"/>
          <p:cNvSpPr txBox="1"/>
          <p:nvPr/>
        </p:nvSpPr>
        <p:spPr>
          <a:xfrm>
            <a:off x="138925" y="499275"/>
            <a:ext cx="4383000" cy="24195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Anthropic Wall Street $1.5 Bln Partnership</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Enterprise AI joint venture with Blackstone, Goldman Sachs, and Hellman &amp; Friedman to deploy Claude directly inside portfolio companies.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Also General Atlantic, Leonard Green, Apollo Global Management, GIC, Sequoia Capital</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Then on May 5, CEO Dario Amodei appeared on stage with JPMorgan's Jamie Dimon in New York, unveiling ten financial services AI agents, a Microsoft 365 integration, a Moody's data partnership, and a co-built financial crimes detection tool with banking infrastructure giant FIS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moves signal Anthropic shifting from AI vendor to embedded operating layer for Wall Street</a:t>
            </a:r>
            <a:endParaRPr sz="1200">
              <a:solidFill>
                <a:schemeClr val="dk1"/>
              </a:solidFill>
              <a:latin typeface="Calibri"/>
              <a:ea typeface="Calibri"/>
              <a:cs typeface="Calibri"/>
              <a:sym typeface="Calibri"/>
            </a:endParaRPr>
          </a:p>
        </p:txBody>
      </p:sp>
      <p:sp>
        <p:nvSpPr>
          <p:cNvPr id="98" name="Google Shape;98;p18"/>
          <p:cNvSpPr txBox="1"/>
          <p:nvPr/>
        </p:nvSpPr>
        <p:spPr>
          <a:xfrm>
            <a:off x="138925" y="2974295"/>
            <a:ext cx="4383000" cy="16809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Anthropic SpaceX Compute Deal</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Anthropic gains access to the FULL CAPACITY of SpaceX's Colossus 1 data center in Memphis, TN (equiv. 220K Nvidia GPUs)</a:t>
            </a:r>
            <a:br>
              <a:rPr lang="en" sz="1200">
                <a:solidFill>
                  <a:schemeClr val="dk1"/>
                </a:solidFill>
                <a:latin typeface="Calibri"/>
                <a:ea typeface="Calibri"/>
                <a:cs typeface="Calibri"/>
                <a:sym typeface="Calibri"/>
              </a:rPr>
            </a:br>
            <a:r>
              <a:rPr lang="en" sz="1200" u="sng">
                <a:solidFill>
                  <a:schemeClr val="hlink"/>
                </a:solidFill>
                <a:latin typeface="Calibri"/>
                <a:ea typeface="Calibri"/>
                <a:cs typeface="Calibri"/>
                <a:sym typeface="Calibri"/>
                <a:hlinkClick r:id="rId3"/>
              </a:rPr>
              <a:t>https://www.anthropic.com/news/higher-limits-spacex</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partnership allowed Anthropic to double 5-hour token allowance for paying subscribers and remove peak-hour throttling</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two companies also planning building orbital AI compute</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Anthropic compute use:</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a:t>
            </a:r>
            <a:r>
              <a:rPr lang="en" sz="1200" b="1">
                <a:solidFill>
                  <a:srgbClr val="3C78D8"/>
                </a:solidFill>
                <a:latin typeface="Calibri"/>
                <a:ea typeface="Calibri"/>
                <a:cs typeface="Calibri"/>
                <a:sym typeface="Calibri"/>
              </a:rPr>
              <a:t>57% - AWS, 40% Google</a:t>
            </a:r>
            <a:r>
              <a:rPr lang="en" sz="1200">
                <a:solidFill>
                  <a:schemeClr val="dk1"/>
                </a:solidFill>
                <a:latin typeface="Calibri"/>
                <a:ea typeface="Calibri"/>
                <a:cs typeface="Calibri"/>
                <a:sym typeface="Calibri"/>
              </a:rPr>
              <a:t>, </a:t>
            </a:r>
            <a:r>
              <a:rPr lang="en" sz="1200" b="1">
                <a:solidFill>
                  <a:srgbClr val="FF0000"/>
                </a:solidFill>
                <a:latin typeface="Calibri"/>
                <a:ea typeface="Calibri"/>
                <a:cs typeface="Calibri"/>
                <a:sym typeface="Calibri"/>
              </a:rPr>
              <a:t>3% SpaceX / xAI</a:t>
            </a:r>
            <a:r>
              <a:rPr lang="en" sz="1200">
                <a:solidFill>
                  <a:schemeClr val="dk1"/>
                </a:solidFill>
                <a:latin typeface="Calibri"/>
                <a:ea typeface="Calibri"/>
                <a:cs typeface="Calibri"/>
                <a:sym typeface="Calibri"/>
              </a:rPr>
              <a:t>, 1% Microsoft, ...</a:t>
            </a:r>
            <a:endParaRPr sz="1200">
              <a:solidFill>
                <a:schemeClr val="dk1"/>
              </a:solidFill>
              <a:latin typeface="Calibri"/>
              <a:ea typeface="Calibri"/>
              <a:cs typeface="Calibri"/>
              <a:sym typeface="Calibri"/>
            </a:endParaRPr>
          </a:p>
        </p:txBody>
      </p:sp>
      <p:sp>
        <p:nvSpPr>
          <p:cNvPr id="99" name="Google Shape;99;p18"/>
          <p:cNvSpPr txBox="1"/>
          <p:nvPr/>
        </p:nvSpPr>
        <p:spPr>
          <a:xfrm>
            <a:off x="4730100" y="3085575"/>
            <a:ext cx="3752400" cy="7572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58750" algn="l" rtl="0">
              <a:lnSpc>
                <a:spcPct val="100000"/>
              </a:lnSpc>
              <a:spcBef>
                <a:spcPts val="0"/>
              </a:spcBef>
              <a:spcAft>
                <a:spcPts val="0"/>
              </a:spcAft>
              <a:buClr>
                <a:srgbClr val="FF0000"/>
              </a:buClr>
              <a:buSzPts val="1600"/>
              <a:buFont typeface="Calibri"/>
              <a:buChar char="●"/>
            </a:pPr>
            <a:r>
              <a:rPr lang="en" sz="1600" b="1">
                <a:solidFill>
                  <a:srgbClr val="FF0000"/>
                </a:solidFill>
                <a:latin typeface="Calibri"/>
                <a:ea typeface="Calibri"/>
                <a:cs typeface="Calibri"/>
                <a:sym typeface="Calibri"/>
              </a:rPr>
              <a:t>Anthropic + SpaceX = compute in low Earth orbit. 'Cloud computing' is now technically accurate.</a:t>
            </a:r>
            <a:endParaRPr sz="1600" b="1">
              <a:solidFill>
                <a:srgbClr val="FF0000"/>
              </a:solidFill>
              <a:latin typeface="Calibri"/>
              <a:ea typeface="Calibri"/>
              <a:cs typeface="Calibri"/>
              <a:sym typeface="Calibri"/>
            </a:endParaRPr>
          </a:p>
        </p:txBody>
      </p:sp>
      <p:pic>
        <p:nvPicPr>
          <p:cNvPr id="100" name="Google Shape;100;p1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730100" y="900289"/>
            <a:ext cx="2527500" cy="1141813"/>
          </a:xfrm>
          <a:prstGeom prst="rect">
            <a:avLst/>
          </a:prstGeom>
          <a:noFill/>
          <a:ln w="9525" cap="flat" cmpd="sng">
            <a:solidFill>
              <a:srgbClr val="FF0000"/>
            </a:solidFill>
            <a:prstDash val="solid"/>
            <a:round/>
            <a:headEnd type="none" w="sm" len="sm"/>
            <a:tailEnd type="none" w="sm" len="sm"/>
          </a:ln>
        </p:spPr>
      </p:pic>
      <p:pic>
        <p:nvPicPr>
          <p:cNvPr id="101" name="Google Shape;101;p1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730100" y="3941600"/>
            <a:ext cx="2605575" cy="649575"/>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p:nvPr/>
        </p:nvSpPr>
        <p:spPr>
          <a:xfrm>
            <a:off x="60250" y="431150"/>
            <a:ext cx="4483200" cy="24195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chemeClr val="dk1"/>
              </a:buClr>
              <a:buSzPts val="1200"/>
              <a:buFont typeface="Calibri"/>
              <a:buChar char="●"/>
            </a:pPr>
            <a:r>
              <a:rPr lang="en" sz="1200" b="1">
                <a:solidFill>
                  <a:srgbClr val="FF0000"/>
                </a:solidFill>
                <a:latin typeface="Calibri"/>
                <a:ea typeface="Calibri"/>
                <a:cs typeface="Calibri"/>
                <a:sym typeface="Calibri"/>
              </a:rPr>
              <a:t>Anthropic Claude Security - in public beta for Claude Enterprise</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AI-powered security tool built directly into </a:t>
            </a:r>
            <a:r>
              <a:rPr lang="en" sz="1200" u="sng">
                <a:solidFill>
                  <a:schemeClr val="hlink"/>
                </a:solidFill>
                <a:latin typeface="Calibri"/>
                <a:ea typeface="Calibri"/>
                <a:cs typeface="Calibri"/>
                <a:sym typeface="Calibri"/>
                <a:hlinkClick r:id="rId3"/>
              </a:rPr>
              <a:t>Claude.ai</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Uses Claude Opus 4.7 to reason through entire codebases, trace data flows, and detect vulnerabilities across multiple files the way a real security engineer would</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 multi-stage validation process filters out false positives before any findings reach the developer, dramatically cutting alert noise</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Validated issues come with suggested patches that teams can review and approve. Nothing is applied without human sign-off</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tool consolidates scanning, validation, and patching into one seamless workflow, replacing the fragmented security tooling most teams currently rely on.</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4"/>
              </a:rPr>
              <a:t>https://www.anthropic.com/news/claude-code-security</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
        <p:nvSpPr>
          <p:cNvPr id="107" name="Google Shape;107;p19"/>
          <p:cNvSpPr txBox="1"/>
          <p:nvPr/>
        </p:nvSpPr>
        <p:spPr>
          <a:xfrm>
            <a:off x="81775" y="67675"/>
            <a:ext cx="2527500" cy="326400"/>
          </a:xfrm>
          <a:prstGeom prst="rect">
            <a:avLst/>
          </a:prstGeom>
          <a:noFill/>
          <a:ln>
            <a:noFill/>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000" b="1">
                <a:solidFill>
                  <a:schemeClr val="dk1"/>
                </a:solidFill>
                <a:latin typeface="Calibri"/>
                <a:ea typeface="Calibri"/>
                <a:cs typeface="Calibri"/>
                <a:sym typeface="Calibri"/>
              </a:rPr>
              <a:t>Anthropic Updates</a:t>
            </a:r>
            <a:endParaRPr sz="2000" b="1">
              <a:solidFill>
                <a:schemeClr val="dk1"/>
              </a:solidFill>
              <a:latin typeface="Calibri"/>
              <a:ea typeface="Calibri"/>
              <a:cs typeface="Calibri"/>
              <a:sym typeface="Calibri"/>
            </a:endParaRPr>
          </a:p>
        </p:txBody>
      </p:sp>
      <p:sp>
        <p:nvSpPr>
          <p:cNvPr id="108" name="Google Shape;108;p19"/>
          <p:cNvSpPr txBox="1"/>
          <p:nvPr/>
        </p:nvSpPr>
        <p:spPr>
          <a:xfrm>
            <a:off x="60250" y="2945750"/>
            <a:ext cx="4483200" cy="18654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New in Claude Managed Agents: </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b="1">
                <a:solidFill>
                  <a:srgbClr val="FF0000"/>
                </a:solidFill>
                <a:latin typeface="Calibri"/>
                <a:ea typeface="Calibri"/>
                <a:cs typeface="Calibri"/>
                <a:sym typeface="Calibri"/>
              </a:rPr>
              <a:t>dreaming</a:t>
            </a:r>
            <a:r>
              <a:rPr lang="en" sz="1200">
                <a:solidFill>
                  <a:schemeClr val="dk1"/>
                </a:solidFill>
                <a:latin typeface="Calibri"/>
                <a:ea typeface="Calibri"/>
                <a:cs typeface="Calibri"/>
                <a:sym typeface="Calibri"/>
              </a:rPr>
              <a:t> - a scheduled background process periodically reviews past sessions for an agent, looks for patterns in successes/failures, and then curates or compresses those into higher-quality memories (infinite context windows)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b="1">
                <a:solidFill>
                  <a:srgbClr val="FF0000"/>
                </a:solidFill>
                <a:latin typeface="Calibri"/>
                <a:ea typeface="Calibri"/>
                <a:cs typeface="Calibri"/>
                <a:sym typeface="Calibri"/>
              </a:rPr>
              <a:t>outcomes</a:t>
            </a:r>
            <a:r>
              <a:rPr lang="en" sz="1200">
                <a:solidFill>
                  <a:schemeClr val="dk1"/>
                </a:solidFill>
                <a:latin typeface="Calibri"/>
                <a:ea typeface="Calibri"/>
                <a:cs typeface="Calibri"/>
                <a:sym typeface="Calibri"/>
              </a:rPr>
              <a:t> - "goal + spec → graded loop → acceptable outcome"</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b="1">
                <a:solidFill>
                  <a:srgbClr val="FF0000"/>
                </a:solidFill>
                <a:latin typeface="Calibri"/>
                <a:ea typeface="Calibri"/>
                <a:cs typeface="Calibri"/>
                <a:sym typeface="Calibri"/>
              </a:rPr>
              <a:t>multiagent orchestration</a:t>
            </a:r>
            <a:r>
              <a:rPr lang="en" sz="1200">
                <a:solidFill>
                  <a:schemeClr val="dk1"/>
                </a:solidFill>
                <a:latin typeface="Calibri"/>
                <a:ea typeface="Calibri"/>
                <a:cs typeface="Calibri"/>
                <a:sym typeface="Calibri"/>
              </a:rPr>
              <a:t> - coordinator agent spawns additional session threads at runtime, each mapped to a specialist agent with its own isolated conversation history</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5"/>
              </a:rPr>
              <a:t>https://claude.com/blog/new-in-claude-managed-agents</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pic>
        <p:nvPicPr>
          <p:cNvPr id="109" name="Google Shape;109;p1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735375" y="431150"/>
            <a:ext cx="3734377" cy="774200"/>
          </a:xfrm>
          <a:prstGeom prst="rect">
            <a:avLst/>
          </a:prstGeom>
          <a:noFill/>
          <a:ln w="9525" cap="flat" cmpd="sng">
            <a:solidFill>
              <a:srgbClr val="FF0000"/>
            </a:solidFill>
            <a:prstDash val="solid"/>
            <a:round/>
            <a:headEnd type="none" w="sm" len="sm"/>
            <a:tailEnd type="none" w="sm" len="sm"/>
          </a:ln>
        </p:spPr>
      </p:pic>
      <p:pic>
        <p:nvPicPr>
          <p:cNvPr id="110" name="Google Shape;110;p19"/>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735375" y="3051500"/>
            <a:ext cx="3163977" cy="1653901"/>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p:nvPr/>
        </p:nvSpPr>
        <p:spPr>
          <a:xfrm>
            <a:off x="179326" y="478350"/>
            <a:ext cx="4917900" cy="41868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500"/>
              <a:buFont typeface="Arial"/>
              <a:buNone/>
            </a:pPr>
            <a:r>
              <a:rPr lang="en" sz="2200">
                <a:solidFill>
                  <a:schemeClr val="dk1"/>
                </a:solidFill>
                <a:latin typeface="Calibri"/>
                <a:ea typeface="Calibri"/>
                <a:cs typeface="Calibri"/>
                <a:sym typeface="Calibri"/>
              </a:rPr>
              <a:t>We do these weekly videos every Friday</a:t>
            </a:r>
            <a:endParaRPr sz="2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500"/>
              <a:buFont typeface="Arial"/>
              <a:buNone/>
            </a:pPr>
            <a:r>
              <a:rPr lang="en" sz="2200">
                <a:solidFill>
                  <a:schemeClr val="dk1"/>
                </a:solidFill>
                <a:latin typeface="Calibri"/>
                <a:ea typeface="Calibri"/>
                <a:cs typeface="Calibri"/>
                <a:sym typeface="Calibri"/>
              </a:rPr>
              <a:t>Stats: 6.68K subscribers, 283 videos</a:t>
            </a:r>
            <a:endParaRPr sz="2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500"/>
              <a:buFont typeface="Arial"/>
              <a:buNone/>
            </a:pPr>
            <a:endParaRPr sz="2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500"/>
              <a:buFont typeface="Arial"/>
              <a:buNone/>
            </a:pPr>
            <a:r>
              <a:rPr lang="en" sz="2200">
                <a:solidFill>
                  <a:schemeClr val="dk1"/>
                </a:solidFill>
                <a:latin typeface="Calibri"/>
                <a:ea typeface="Calibri"/>
                <a:cs typeface="Calibri"/>
                <a:sym typeface="Calibri"/>
              </a:rPr>
              <a:t>1. Subscribe to this channel </a:t>
            </a:r>
            <a:r>
              <a:rPr lang="en" sz="1800" b="1" u="sng">
                <a:solidFill>
                  <a:schemeClr val="accent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https://www.youtube.com/@lev-selector</a:t>
            </a:r>
            <a:r>
              <a:rPr lang="en" sz="1800" b="1">
                <a:solidFill>
                  <a:schemeClr val="dk1"/>
                </a:solidFill>
                <a:latin typeface="Calibri"/>
                <a:ea typeface="Calibri"/>
                <a:cs typeface="Calibri"/>
                <a:sym typeface="Calibri"/>
              </a:rPr>
              <a:t> </a:t>
            </a:r>
            <a:endParaRPr sz="18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500"/>
              <a:buFont typeface="Arial"/>
              <a:buNone/>
            </a:pPr>
            <a:endParaRPr sz="2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500"/>
              <a:buFont typeface="Arial"/>
              <a:buNone/>
            </a:pPr>
            <a:r>
              <a:rPr lang="en" sz="2200">
                <a:solidFill>
                  <a:schemeClr val="dk1"/>
                </a:solidFill>
                <a:latin typeface="Calibri"/>
                <a:ea typeface="Calibri"/>
                <a:cs typeface="Calibri"/>
                <a:sym typeface="Calibri"/>
              </a:rPr>
              <a:t>2. Download slides from GitHub using links under the videos</a:t>
            </a:r>
            <a:endParaRPr sz="2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500"/>
              <a:buFont typeface="Arial"/>
              <a:buNone/>
            </a:pPr>
            <a:endParaRPr sz="2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500"/>
              <a:buFont typeface="Arial"/>
              <a:buNone/>
            </a:pPr>
            <a:r>
              <a:rPr lang="en" sz="2200" b="1">
                <a:solidFill>
                  <a:srgbClr val="FF0000"/>
                </a:solidFill>
                <a:latin typeface="Calibri"/>
                <a:ea typeface="Calibri"/>
                <a:cs typeface="Calibri"/>
                <a:sym typeface="Calibri"/>
              </a:rPr>
              <a:t>3. Please pause the video - and answer the pinned question in comments under the video</a:t>
            </a:r>
            <a:endParaRPr sz="1800" b="1" i="0" u="none" strike="noStrike" cap="none">
              <a:solidFill>
                <a:srgbClr val="FF0000"/>
              </a:solidFill>
              <a:latin typeface="Calibri"/>
              <a:ea typeface="Calibri"/>
              <a:cs typeface="Calibri"/>
              <a:sym typeface="Calibri"/>
            </a:endParaRPr>
          </a:p>
        </p:txBody>
      </p:sp>
      <p:pic>
        <p:nvPicPr>
          <p:cNvPr id="116" name="Google Shape;116;p2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33650" y="80363"/>
            <a:ext cx="2541900" cy="4982775"/>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p:nvPr/>
        </p:nvSpPr>
        <p:spPr>
          <a:xfrm>
            <a:off x="81775" y="67675"/>
            <a:ext cx="2527500" cy="326400"/>
          </a:xfrm>
          <a:prstGeom prst="rect">
            <a:avLst/>
          </a:prstGeom>
          <a:noFill/>
          <a:ln>
            <a:noFill/>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000" b="1">
                <a:solidFill>
                  <a:schemeClr val="dk1"/>
                </a:solidFill>
                <a:latin typeface="Calibri"/>
                <a:ea typeface="Calibri"/>
                <a:cs typeface="Calibri"/>
                <a:sym typeface="Calibri"/>
              </a:rPr>
              <a:t>xAI Grok Connectors</a:t>
            </a:r>
            <a:endParaRPr sz="2000" b="1">
              <a:solidFill>
                <a:schemeClr val="dk1"/>
              </a:solidFill>
              <a:latin typeface="Calibri"/>
              <a:ea typeface="Calibri"/>
              <a:cs typeface="Calibri"/>
              <a:sym typeface="Calibri"/>
            </a:endParaRPr>
          </a:p>
        </p:txBody>
      </p:sp>
      <p:sp>
        <p:nvSpPr>
          <p:cNvPr id="122" name="Google Shape;122;p21"/>
          <p:cNvSpPr txBox="1"/>
          <p:nvPr/>
        </p:nvSpPr>
        <p:spPr>
          <a:xfrm>
            <a:off x="138925" y="461175"/>
            <a:ext cx="5614200" cy="25119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xAI Grok Connectors</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OAuth-based access to Gmail, Google Drive, Google Docs/Sheets, Google Calendar, GitHub, Notion, SharePoint, OneDrive, and Slack</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Grok can summarize inboxes, analyze repositories, draft documents, and prepare meeting briefings without manual uploads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Aimed for non-technical users (no-config)</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In comparison:</a:t>
            </a:r>
            <a:endParaRPr sz="1200">
              <a:solidFill>
                <a:schemeClr val="dk1"/>
              </a:solidFill>
              <a:latin typeface="Calibri"/>
              <a:ea typeface="Calibri"/>
              <a:cs typeface="Calibri"/>
              <a:sym typeface="Calibri"/>
            </a:endParaRPr>
          </a:p>
          <a:p>
            <a:pPr marL="4000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OpenClaw offers broader multi-channel orchestration across 20-plus platforms and supports any AI model including Grok itself</a:t>
            </a:r>
            <a:endParaRPr sz="1100">
              <a:solidFill>
                <a:schemeClr val="dk1"/>
              </a:solidFill>
              <a:latin typeface="Calibri"/>
              <a:ea typeface="Calibri"/>
              <a:cs typeface="Calibri"/>
              <a:sym typeface="Calibri"/>
            </a:endParaRPr>
          </a:p>
          <a:p>
            <a:pPr marL="4000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Hermes is better for solo developers needing cron-driven, model-agnostic personal automation at near-zero cost</a:t>
            </a:r>
            <a:endParaRPr sz="1100">
              <a:solidFill>
                <a:schemeClr val="dk1"/>
              </a:solidFill>
              <a:latin typeface="Calibri"/>
              <a:ea typeface="Calibri"/>
              <a:cs typeface="Calibri"/>
              <a:sym typeface="Calibri"/>
            </a:endParaRPr>
          </a:p>
          <a:p>
            <a:pPr marL="400050" marR="0" lvl="0" indent="-127000" algn="l" rtl="0">
              <a:lnSpc>
                <a:spcPct val="10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Claude Desktop is the closest parallel (a polished UI with tool connections), but requires manual MCP server setup and is locked to Anthropic's model stack</a:t>
            </a:r>
            <a:endParaRPr sz="11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3"/>
              </a:rPr>
              <a:t>https://docs.x.ai/grok/connectors</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pic>
        <p:nvPicPr>
          <p:cNvPr id="123" name="Google Shape;123;p2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036400" y="709025"/>
            <a:ext cx="1526450" cy="1691275"/>
          </a:xfrm>
          <a:prstGeom prst="rect">
            <a:avLst/>
          </a:prstGeom>
          <a:noFill/>
          <a:ln w="9525" cap="flat" cmpd="sng">
            <a:solidFill>
              <a:srgbClr val="FF0000"/>
            </a:solidFill>
            <a:prstDash val="solid"/>
            <a:round/>
            <a:headEnd type="none" w="sm" len="sm"/>
            <a:tailEnd type="none" w="sm" len="sm"/>
          </a:ln>
        </p:spPr>
      </p:pic>
      <p:sp>
        <p:nvSpPr>
          <p:cNvPr id="124" name="Google Shape;124;p21"/>
          <p:cNvSpPr txBox="1"/>
          <p:nvPr/>
        </p:nvSpPr>
        <p:spPr>
          <a:xfrm>
            <a:off x="138925" y="3109825"/>
            <a:ext cx="4890300" cy="18654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OpenSwarm AI - open-source multi-agent system</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rgbClr val="3C78D8"/>
              </a:buClr>
              <a:buSzPts val="1200"/>
              <a:buFont typeface="Calibri"/>
              <a:buChar char="●"/>
            </a:pPr>
            <a:r>
              <a:rPr lang="en" sz="1200" b="1">
                <a:solidFill>
                  <a:srgbClr val="3C78D8"/>
                </a:solidFill>
                <a:latin typeface="Calibri"/>
                <a:ea typeface="Calibri"/>
                <a:cs typeface="Calibri"/>
                <a:sym typeface="Calibri"/>
              </a:rPr>
              <a:t>Generates slide decks, reports, videos, ...  from prompt</a:t>
            </a:r>
            <a:endParaRPr sz="1200" b="1">
              <a:solidFill>
                <a:srgbClr val="3C78D8"/>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Orchestrator agent coordinates eight (8) specialized agents covering research, data analysis, document formatting, and video generation</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Integrates with 10K+ services via Composio, enabling complex workflows like investor pitches with citations and visualizations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Fully customizable (fork the repo for SEO, sales, or marketing swarms) and easy to install for Node.js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5"/>
              </a:rPr>
              <a:t>https://www.youtube.com/watch?v=QreoZTA4YEA</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6"/>
              </a:rPr>
              <a:t>https://github.com/VRSEN/OpenSwarm</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pic>
        <p:nvPicPr>
          <p:cNvPr id="125" name="Google Shape;125;p21"/>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6036410" y="3374975"/>
            <a:ext cx="2725363" cy="1447849"/>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p:nvPr/>
        </p:nvSpPr>
        <p:spPr>
          <a:xfrm>
            <a:off x="81775" y="67675"/>
            <a:ext cx="4440000" cy="326400"/>
          </a:xfrm>
          <a:prstGeom prst="rect">
            <a:avLst/>
          </a:prstGeom>
          <a:noFill/>
          <a:ln>
            <a:noFill/>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000" b="1">
                <a:solidFill>
                  <a:schemeClr val="dk1"/>
                </a:solidFill>
                <a:latin typeface="Calibri"/>
                <a:ea typeface="Calibri"/>
                <a:cs typeface="Calibri"/>
                <a:sym typeface="Calibri"/>
              </a:rPr>
              <a:t>Agentic AI Communication Chain</a:t>
            </a:r>
            <a:endParaRPr sz="2000" b="1">
              <a:solidFill>
                <a:schemeClr val="dk1"/>
              </a:solidFill>
              <a:latin typeface="Calibri"/>
              <a:ea typeface="Calibri"/>
              <a:cs typeface="Calibri"/>
              <a:sym typeface="Calibri"/>
            </a:endParaRPr>
          </a:p>
        </p:txBody>
      </p:sp>
      <p:pic>
        <p:nvPicPr>
          <p:cNvPr id="131" name="Google Shape;131;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000" y="784225"/>
            <a:ext cx="6857999" cy="3876675"/>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p:nvPr/>
        </p:nvSpPr>
        <p:spPr>
          <a:xfrm>
            <a:off x="81775" y="67675"/>
            <a:ext cx="2527500" cy="326400"/>
          </a:xfrm>
          <a:prstGeom prst="rect">
            <a:avLst/>
          </a:prstGeom>
          <a:noFill/>
          <a:ln>
            <a:noFill/>
          </a:ln>
        </p:spPr>
        <p:txBody>
          <a:bodyPr spcFirstLastPara="1" wrap="square" lIns="9125" tIns="9125" rIns="9125" bIns="91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000" b="1">
                <a:solidFill>
                  <a:schemeClr val="dk1"/>
                </a:solidFill>
                <a:latin typeface="Calibri"/>
                <a:ea typeface="Calibri"/>
                <a:cs typeface="Calibri"/>
                <a:sym typeface="Calibri"/>
              </a:rPr>
              <a:t>AI</a:t>
            </a:r>
            <a:endParaRPr sz="2000" b="1">
              <a:solidFill>
                <a:schemeClr val="dk1"/>
              </a:solidFill>
              <a:latin typeface="Calibri"/>
              <a:ea typeface="Calibri"/>
              <a:cs typeface="Calibri"/>
              <a:sym typeface="Calibri"/>
            </a:endParaRPr>
          </a:p>
        </p:txBody>
      </p:sp>
      <p:sp>
        <p:nvSpPr>
          <p:cNvPr id="137" name="Google Shape;137;p23"/>
          <p:cNvSpPr txBox="1"/>
          <p:nvPr/>
        </p:nvSpPr>
        <p:spPr>
          <a:xfrm>
            <a:off x="138925" y="499275"/>
            <a:ext cx="4383000" cy="5727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Perplexity Workflows</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feature within Perplexity Computer</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3"/>
              </a:rPr>
              <a:t>https://www.perplexity.ai/computer/workflows</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
        <p:nvSpPr>
          <p:cNvPr id="138" name="Google Shape;138;p23"/>
          <p:cNvSpPr txBox="1"/>
          <p:nvPr/>
        </p:nvSpPr>
        <p:spPr>
          <a:xfrm>
            <a:off x="138925" y="1396514"/>
            <a:ext cx="4383000" cy="33432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25" tIns="9125" rIns="9125" bIns="9125" anchor="t" anchorCtr="0">
            <a:spAutoFit/>
          </a:bodyPr>
          <a:lstStyle/>
          <a:p>
            <a:pPr marL="171450" marR="0" lvl="0" indent="-133350" algn="l" rtl="0">
              <a:lnSpc>
                <a:spcPct val="100000"/>
              </a:lnSpc>
              <a:spcBef>
                <a:spcPts val="0"/>
              </a:spcBef>
              <a:spcAft>
                <a:spcPts val="0"/>
              </a:spcAft>
              <a:buClr>
                <a:schemeClr val="dk1"/>
              </a:buClr>
              <a:buSzPts val="1200"/>
              <a:buFont typeface="Calibri"/>
              <a:buChar char="●"/>
            </a:pPr>
            <a:r>
              <a:rPr lang="en" sz="1200" b="1">
                <a:solidFill>
                  <a:srgbClr val="FF0000"/>
                </a:solidFill>
                <a:latin typeface="Calibri"/>
                <a:ea typeface="Calibri"/>
                <a:cs typeface="Calibri"/>
                <a:sym typeface="Calibri"/>
              </a:rPr>
              <a:t>Miscellaneous AI news</a:t>
            </a:r>
            <a:br>
              <a:rPr lang="en" sz="1200">
                <a:solidFill>
                  <a:schemeClr val="dk1"/>
                </a:solidFill>
                <a:latin typeface="Calibri"/>
                <a:ea typeface="Calibri"/>
                <a:cs typeface="Calibri"/>
                <a:sym typeface="Calibri"/>
              </a:rPr>
            </a:br>
            <a:r>
              <a:rPr lang="en" sz="1200" u="sng">
                <a:solidFill>
                  <a:schemeClr val="hlink"/>
                </a:solidFill>
                <a:latin typeface="Calibri"/>
                <a:ea typeface="Calibri"/>
                <a:cs typeface="Calibri"/>
                <a:sym typeface="Calibri"/>
                <a:hlinkClick r:id="rId4"/>
              </a:rPr>
              <a:t>https://www.youtube.com/watch?v=qDI4odijz44</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b="1">
                <a:solidFill>
                  <a:srgbClr val="3C78D8"/>
                </a:solidFill>
                <a:latin typeface="Calibri"/>
                <a:ea typeface="Calibri"/>
                <a:cs typeface="Calibri"/>
                <a:sym typeface="Calibri"/>
              </a:rPr>
              <a:t>Nvidia Nemotron 3 Nano Omni </a:t>
            </a:r>
            <a:r>
              <a:rPr lang="en" sz="1200">
                <a:solidFill>
                  <a:schemeClr val="dk1"/>
                </a:solidFill>
                <a:latin typeface="Calibri"/>
                <a:ea typeface="Calibri"/>
                <a:cs typeface="Calibri"/>
                <a:sym typeface="Calibri"/>
              </a:rPr>
              <a:t>- open-weight - vision, audio, and language - for local use</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Poolside AI - </a:t>
            </a:r>
            <a:r>
              <a:rPr lang="en" sz="1200" b="1">
                <a:solidFill>
                  <a:srgbClr val="3C78D8"/>
                </a:solidFill>
                <a:latin typeface="Calibri"/>
                <a:ea typeface="Calibri"/>
                <a:cs typeface="Calibri"/>
                <a:sym typeface="Calibri"/>
              </a:rPr>
              <a:t>Laguna XS2 open-weight, 33B params and Laguna M1 225B params</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b="1">
                <a:solidFill>
                  <a:srgbClr val="3C78D8"/>
                </a:solidFill>
                <a:latin typeface="Calibri"/>
                <a:ea typeface="Calibri"/>
                <a:cs typeface="Calibri"/>
                <a:sym typeface="Calibri"/>
              </a:rPr>
              <a:t>Alibaba Qwen Image 2.0 Pro</a:t>
            </a:r>
            <a:r>
              <a:rPr lang="en" sz="1200">
                <a:solidFill>
                  <a:schemeClr val="dk1"/>
                </a:solidFill>
                <a:latin typeface="Calibri"/>
                <a:ea typeface="Calibri"/>
                <a:cs typeface="Calibri"/>
                <a:sym typeface="Calibri"/>
              </a:rPr>
              <a:t> - ranked 9th on the Arena leaderboard</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rgbClr val="3C78D8"/>
              </a:buClr>
              <a:buSzPts val="1200"/>
              <a:buFont typeface="Calibri"/>
              <a:buChar char="●"/>
            </a:pPr>
            <a:r>
              <a:rPr lang="en" sz="1200" b="1">
                <a:solidFill>
                  <a:srgbClr val="3C78D8"/>
                </a:solidFill>
                <a:latin typeface="Calibri"/>
                <a:ea typeface="Calibri"/>
                <a:cs typeface="Calibri"/>
                <a:sym typeface="Calibri"/>
              </a:rPr>
              <a:t>xAI ThinkFast 1.0 - low-latency voice model</a:t>
            </a:r>
            <a:endParaRPr sz="1200" b="1">
              <a:solidFill>
                <a:srgbClr val="3C78D8"/>
              </a:solidFill>
              <a:latin typeface="Calibri"/>
              <a:ea typeface="Calibri"/>
              <a:cs typeface="Calibri"/>
              <a:sym typeface="Calibri"/>
            </a:endParaRPr>
          </a:p>
          <a:p>
            <a:pPr marL="171450" marR="0" lvl="0" indent="-133350" algn="l" rtl="0">
              <a:lnSpc>
                <a:spcPct val="100000"/>
              </a:lnSpc>
              <a:spcBef>
                <a:spcPts val="0"/>
              </a:spcBef>
              <a:spcAft>
                <a:spcPts val="0"/>
              </a:spcAft>
              <a:buClr>
                <a:srgbClr val="FF0000"/>
              </a:buClr>
              <a:buSzPts val="1200"/>
              <a:buFont typeface="Calibri"/>
              <a:buChar char="●"/>
            </a:pPr>
            <a:r>
              <a:rPr lang="en" sz="1200" b="1">
                <a:solidFill>
                  <a:srgbClr val="FF0000"/>
                </a:solidFill>
                <a:latin typeface="Calibri"/>
                <a:ea typeface="Calibri"/>
                <a:cs typeface="Calibri"/>
                <a:sym typeface="Calibri"/>
              </a:rPr>
              <a:t>China Blocks Meta $2Bln Acquisition of Manus</a:t>
            </a:r>
            <a:endParaRPr sz="1200" b="1">
              <a:solidFill>
                <a:srgbClr val="FF0000"/>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Gemini can now generate and export PDFs, DOCX, XLSX files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Google Translate AI-powered pronunciation practice </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11 Labs Music - discovering, creating, remixing AI-generated music</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Spotify added green checkmarks for real human artists</a:t>
            </a:r>
            <a:endParaRPr sz="1200">
              <a:solidFill>
                <a:schemeClr val="dk1"/>
              </a:solidFill>
              <a:latin typeface="Calibri"/>
              <a:ea typeface="Calibri"/>
              <a:cs typeface="Calibri"/>
              <a:sym typeface="Calibri"/>
            </a:endParaRPr>
          </a:p>
          <a:p>
            <a:pPr marL="171450" marR="0" lvl="0" indent="-1333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Mayo Clinic developed an </a:t>
            </a:r>
            <a:r>
              <a:rPr lang="en" sz="1200" b="1">
                <a:solidFill>
                  <a:srgbClr val="3C78D8"/>
                </a:solidFill>
                <a:latin typeface="Calibri"/>
                <a:ea typeface="Calibri"/>
                <a:cs typeface="Calibri"/>
                <a:sym typeface="Calibri"/>
              </a:rPr>
              <a:t>AI model that can detect pancreatic cancer on CT scans up to 3 years before a clinical diagnosis is typically possible</a:t>
            </a:r>
            <a:br>
              <a:rPr lang="en" sz="1200">
                <a:solidFill>
                  <a:schemeClr val="dk1"/>
                </a:solidFill>
                <a:latin typeface="Calibri"/>
                <a:ea typeface="Calibri"/>
                <a:cs typeface="Calibri"/>
                <a:sym typeface="Calibri"/>
              </a:rPr>
            </a:br>
            <a:r>
              <a:rPr lang="en" sz="1200" u="sng">
                <a:solidFill>
                  <a:schemeClr val="hlink"/>
                </a:solidFill>
                <a:latin typeface="Calibri"/>
                <a:ea typeface="Calibri"/>
                <a:cs typeface="Calibri"/>
                <a:sym typeface="Calibri"/>
                <a:hlinkClick r:id="rId5"/>
              </a:rPr>
              <a:t>https://x.com/MayoClinic/status/2049536242929590709</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pic>
        <p:nvPicPr>
          <p:cNvPr id="139" name="Google Shape;139;p2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727200" y="336925"/>
            <a:ext cx="2882050" cy="712600"/>
          </a:xfrm>
          <a:prstGeom prst="rect">
            <a:avLst/>
          </a:prstGeom>
          <a:noFill/>
          <a:ln w="9525" cap="flat" cmpd="sng">
            <a:solidFill>
              <a:srgbClr val="FF0000"/>
            </a:solidFill>
            <a:prstDash val="solid"/>
            <a:round/>
            <a:headEnd type="none" w="sm" len="sm"/>
            <a:tailEnd type="none" w="sm" len="sm"/>
          </a:ln>
        </p:spPr>
      </p:pic>
      <p:pic>
        <p:nvPicPr>
          <p:cNvPr id="140" name="Google Shape;140;p2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678150" y="2219127"/>
            <a:ext cx="3671849" cy="2059825"/>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5608</Words>
  <Application>Microsoft Macintosh PowerPoint</Application>
  <PresentationFormat>On-screen Show (16:9)</PresentationFormat>
  <Paragraphs>594</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Roboto Mono</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Lev Selector</cp:lastModifiedBy>
  <cp:revision>1</cp:revision>
  <dcterms:modified xsi:type="dcterms:W3CDTF">2026-05-08T16:59:36Z</dcterms:modified>
</cp:coreProperties>
</file>