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4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71" r:id="rId10"/>
    <p:sldId id="268" r:id="rId11"/>
    <p:sldId id="320" r:id="rId12"/>
    <p:sldId id="321" r:id="rId13"/>
    <p:sldId id="270" r:id="rId14"/>
    <p:sldId id="272" r:id="rId15"/>
    <p:sldId id="273" r:id="rId16"/>
    <p:sldId id="322" r:id="rId17"/>
    <p:sldId id="274" r:id="rId18"/>
    <p:sldId id="275" r:id="rId19"/>
    <p:sldId id="276" r:id="rId20"/>
    <p:sldId id="277" r:id="rId21"/>
    <p:sldId id="319" r:id="rId22"/>
    <p:sldId id="279" r:id="rId23"/>
    <p:sldId id="280" r:id="rId24"/>
    <p:sldId id="281" r:id="rId25"/>
    <p:sldId id="282" r:id="rId26"/>
    <p:sldId id="284" r:id="rId27"/>
    <p:sldId id="285" r:id="rId28"/>
    <p:sldId id="287" r:id="rId29"/>
    <p:sldId id="288" r:id="rId30"/>
    <p:sldId id="289" r:id="rId31"/>
    <p:sldId id="324" r:id="rId32"/>
    <p:sldId id="290" r:id="rId33"/>
    <p:sldId id="291" r:id="rId34"/>
    <p:sldId id="292" r:id="rId35"/>
    <p:sldId id="325" r:id="rId36"/>
    <p:sldId id="293" r:id="rId37"/>
    <p:sldId id="294" r:id="rId38"/>
    <p:sldId id="295" r:id="rId39"/>
    <p:sldId id="296" r:id="rId40"/>
    <p:sldId id="297" r:id="rId41"/>
    <p:sldId id="299" r:id="rId42"/>
    <p:sldId id="300" r:id="rId43"/>
    <p:sldId id="301" r:id="rId44"/>
    <p:sldId id="304" r:id="rId45"/>
    <p:sldId id="303" r:id="rId46"/>
    <p:sldId id="326" r:id="rId47"/>
    <p:sldId id="305" r:id="rId48"/>
    <p:sldId id="306" r:id="rId49"/>
    <p:sldId id="307" r:id="rId50"/>
    <p:sldId id="308" r:id="rId51"/>
    <p:sldId id="309" r:id="rId52"/>
    <p:sldId id="327" r:id="rId53"/>
    <p:sldId id="328" r:id="rId54"/>
    <p:sldId id="329" r:id="rId55"/>
    <p:sldId id="330" r:id="rId56"/>
    <p:sldId id="310" r:id="rId57"/>
    <p:sldId id="311" r:id="rId58"/>
    <p:sldId id="331" r:id="rId59"/>
    <p:sldId id="332" r:id="rId60"/>
    <p:sldId id="313" r:id="rId61"/>
    <p:sldId id="323" r:id="rId62"/>
    <p:sldId id="317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8" autoAdjust="0"/>
    <p:restoredTop sz="86389" autoAdjust="0"/>
  </p:normalViewPr>
  <p:slideViewPr>
    <p:cSldViewPr snapToGrid="0" snapToObjects="1">
      <p:cViewPr>
        <p:scale>
          <a:sx n="100" d="100"/>
          <a:sy n="100" d="100"/>
        </p:scale>
        <p:origin x="-640" y="-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C5F43-ED86-0645-AB2C-BCE41F52EB82}" type="datetimeFigureOut">
              <a:rPr lang="en-US" smtClean="0"/>
              <a:t>1/15/14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81E57-BBD0-7E40-8DF5-739836DC5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91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790AA-FF60-7A41-B2E3-D9016674E7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3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addition to supporting laboratory research projects, the U.S. National Institute of Allergy</a:t>
            </a:r>
            <a:r>
              <a:rPr lang="en-US" baseline="0" dirty="0" smtClean="0"/>
              <a:t> and Infectious Disease supports a series of research resources.</a:t>
            </a:r>
          </a:p>
          <a:p>
            <a:r>
              <a:rPr lang="en-US" baseline="0" dirty="0" smtClean="0"/>
              <a:t>Three Genome Sequencing Centers at the University of Maryland, the J. Craig Venter Institute and the Broad Institute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 services for rapid and cost efficient production of high-quality, genome sequences and high-throughput genotyping of NIAID Category A-C priority pathogens, microorganisms responsible for emerging and re-emerging infectious diseases and their hosts, related organisms, clinical isolates, and invertebrate vectors of infectious diseases.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sequences and associated metadata are made available and integrated with related pathogen through one of five different NIAID Bioinformatics Resource Centers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focused on different subsets of human pathogens.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BRCs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focused on viral pathogens – the Virus Pathogen Resource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ViPR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the Influenza Research Database.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E8540-C1F0-374E-8CE2-6292E54EC55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DBE8E-4814-C542-861E-CEE63141504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emf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4" descr="IRD_logo_White_Blue_FIN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76" y="6217920"/>
            <a:ext cx="2632537" cy="493776"/>
          </a:xfrm>
          <a:prstGeom prst="rect">
            <a:avLst/>
          </a:prstGeom>
        </p:spPr>
      </p:pic>
      <p:pic>
        <p:nvPicPr>
          <p:cNvPr id="9" name="Picture 8" descr="Logo-ViPR Vector (Mug) no UR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17920"/>
            <a:ext cx="2100788" cy="475487"/>
          </a:xfrm>
          <a:prstGeom prst="rect">
            <a:avLst/>
          </a:prstGeom>
        </p:spPr>
      </p:pic>
      <p:pic>
        <p:nvPicPr>
          <p:cNvPr id="4" name="Picture 3" descr="JCVILogoR-white-text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552" y="6245352"/>
            <a:ext cx="1440180" cy="3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5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 descr="VenterInstituteLog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245352"/>
            <a:ext cx="1435240" cy="384048"/>
          </a:xfrm>
          <a:prstGeom prst="rect">
            <a:avLst/>
          </a:prstGeom>
        </p:spPr>
      </p:pic>
      <p:pic>
        <p:nvPicPr>
          <p:cNvPr id="8" name="Picture 7" descr="IRD_logo_Blue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217920"/>
            <a:ext cx="2625715" cy="493774"/>
          </a:xfrm>
          <a:prstGeom prst="rect">
            <a:avLst/>
          </a:prstGeom>
        </p:spPr>
      </p:pic>
      <p:pic>
        <p:nvPicPr>
          <p:cNvPr id="9" name="Picture 8" descr="ViPR_logos_v7path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21615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75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6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41489"/>
            <a:ext cx="8229600" cy="465937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My point is here.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8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0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4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w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enterInstituteLog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245352"/>
            <a:ext cx="1435240" cy="384048"/>
          </a:xfrm>
          <a:prstGeom prst="rect">
            <a:avLst/>
          </a:prstGeom>
        </p:spPr>
      </p:pic>
      <p:pic>
        <p:nvPicPr>
          <p:cNvPr id="6" name="Picture 5" descr="IRD_logo_Blue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217920"/>
            <a:ext cx="2625715" cy="493774"/>
          </a:xfrm>
          <a:prstGeom prst="rect">
            <a:avLst/>
          </a:prstGeom>
        </p:spPr>
      </p:pic>
      <p:pic>
        <p:nvPicPr>
          <p:cNvPr id="7" name="Picture 6" descr="ViPR_logos_v7path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21615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26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1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eader_Blue_w_ima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2" r="3337"/>
          <a:stretch/>
        </p:blipFill>
        <p:spPr>
          <a:xfrm>
            <a:off x="0" y="2044266"/>
            <a:ext cx="9168424" cy="1645920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04A7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section subtitle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pic>
        <p:nvPicPr>
          <p:cNvPr id="9" name="Picture 8" descr="VenterInstituteLog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245352"/>
            <a:ext cx="1435240" cy="384048"/>
          </a:xfrm>
          <a:prstGeom prst="rect">
            <a:avLst/>
          </a:prstGeom>
        </p:spPr>
      </p:pic>
      <p:pic>
        <p:nvPicPr>
          <p:cNvPr id="11" name="Picture 10" descr="IRD_logo_Blue_FINA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217920"/>
            <a:ext cx="2625715" cy="493774"/>
          </a:xfrm>
          <a:prstGeom prst="rect">
            <a:avLst/>
          </a:prstGeom>
        </p:spPr>
      </p:pic>
      <p:pic>
        <p:nvPicPr>
          <p:cNvPr id="12" name="Picture 11" descr="ViPR_logos_v7path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21615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4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 descr="VenterInstituteLog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245352"/>
            <a:ext cx="1435240" cy="384048"/>
          </a:xfrm>
          <a:prstGeom prst="rect">
            <a:avLst/>
          </a:prstGeom>
        </p:spPr>
      </p:pic>
      <p:pic>
        <p:nvPicPr>
          <p:cNvPr id="12" name="Picture 11" descr="IRD_logo_Blue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217920"/>
            <a:ext cx="2625715" cy="493774"/>
          </a:xfrm>
          <a:prstGeom prst="rect">
            <a:avLst/>
          </a:prstGeom>
        </p:spPr>
      </p:pic>
      <p:pic>
        <p:nvPicPr>
          <p:cNvPr id="13" name="Picture 12" descr="ViPR_logos_v7path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21615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6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 descr="VenterInstituteLog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245352"/>
            <a:ext cx="1435240" cy="384048"/>
          </a:xfrm>
          <a:prstGeom prst="rect">
            <a:avLst/>
          </a:prstGeom>
        </p:spPr>
      </p:pic>
      <p:pic>
        <p:nvPicPr>
          <p:cNvPr id="12" name="Picture 11" descr="IRD_logo_Blue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217920"/>
            <a:ext cx="2625715" cy="493774"/>
          </a:xfrm>
          <a:prstGeom prst="rect">
            <a:avLst/>
          </a:prstGeom>
        </p:spPr>
      </p:pic>
      <p:pic>
        <p:nvPicPr>
          <p:cNvPr id="13" name="Picture 12" descr="ViPR_logos_v7path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221615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99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5" Type="http://schemas.openxmlformats.org/officeDocument/2006/relationships/image" Target="../media/image2.jpg"/><Relationship Id="rId16" Type="http://schemas.openxmlformats.org/officeDocument/2006/relationships/image" Target="../media/image3.emf"/><Relationship Id="rId17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ader_Blue_w_image.jp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1" r="3235"/>
          <a:stretch/>
        </p:blipFill>
        <p:spPr>
          <a:xfrm>
            <a:off x="0" y="0"/>
            <a:ext cx="9144000" cy="14173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3200"/>
            <a:ext cx="8229600" cy="456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 descr="VenterInstituteLogoR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60" y="6343056"/>
            <a:ext cx="1435240" cy="384048"/>
          </a:xfrm>
          <a:prstGeom prst="rect">
            <a:avLst/>
          </a:prstGeom>
        </p:spPr>
      </p:pic>
      <p:pic>
        <p:nvPicPr>
          <p:cNvPr id="12" name="Picture 11" descr="IRD_logo_Blue_FINAL.eps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47" y="6315624"/>
            <a:ext cx="2625715" cy="493774"/>
          </a:xfrm>
          <a:prstGeom prst="rect">
            <a:avLst/>
          </a:prstGeom>
        </p:spPr>
      </p:pic>
      <p:pic>
        <p:nvPicPr>
          <p:cNvPr id="13" name="Picture 12" descr="ViPR_logos_v7path.eps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6319319"/>
            <a:ext cx="2122709" cy="47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9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6" r:id="rId4"/>
    <p:sldLayoutId id="2147483668" r:id="rId5"/>
    <p:sldLayoutId id="2147483669" r:id="rId6"/>
    <p:sldLayoutId id="2147483662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jpg"/><Relationship Id="rId8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jpg"/><Relationship Id="rId8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jpg"/><Relationship Id="rId8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Introduction to Bioinformatics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Richard H. Scheuermann, Ph.D.</a:t>
            </a:r>
          </a:p>
          <a:p>
            <a:r>
              <a:rPr lang="en-US" dirty="0" smtClean="0"/>
              <a:t>Director of Informatics</a:t>
            </a:r>
          </a:p>
          <a:p>
            <a:r>
              <a:rPr lang="en-US" dirty="0" smtClean="0"/>
              <a:t>JCVI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0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ouse -1380646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11149" r="7361" b="17312"/>
          <a:stretch/>
        </p:blipFill>
        <p:spPr>
          <a:xfrm>
            <a:off x="0" y="1392152"/>
            <a:ext cx="2888758" cy="1645920"/>
          </a:xfrm>
          <a:prstGeom prst="rect">
            <a:avLst/>
          </a:prstGeom>
        </p:spPr>
      </p:pic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286509"/>
            <a:ext cx="2473377" cy="1645920"/>
          </a:xfrm>
          <a:prstGeom prst="rect">
            <a:avLst/>
          </a:prstGeom>
        </p:spPr>
      </p:pic>
      <p:pic>
        <p:nvPicPr>
          <p:cNvPr id="5" name="Picture 4" descr="illumina_iscan_1_bi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151" y="1227052"/>
            <a:ext cx="2024482" cy="1645920"/>
          </a:xfrm>
          <a:prstGeom prst="rect">
            <a:avLst/>
          </a:prstGeom>
        </p:spPr>
      </p:pic>
      <p:pic>
        <p:nvPicPr>
          <p:cNvPr id="6" name="Picture 5" descr="microarra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81" y="3491716"/>
            <a:ext cx="2146081" cy="1645920"/>
          </a:xfrm>
          <a:prstGeom prst="rect">
            <a:avLst/>
          </a:prstGeom>
        </p:spPr>
      </p:pic>
      <p:pic>
        <p:nvPicPr>
          <p:cNvPr id="7" name="Picture 6" descr="Screen Shot 2014-01-07 at 9.16.3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474952"/>
            <a:ext cx="3079706" cy="1645920"/>
          </a:xfrm>
          <a:prstGeom prst="rect">
            <a:avLst/>
          </a:prstGeom>
        </p:spPr>
      </p:pic>
      <p:pic>
        <p:nvPicPr>
          <p:cNvPr id="8" name="Picture 7" descr="ar2883-1-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80335"/>
            <a:ext cx="2296633" cy="164592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882900" y="2217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96000" y="22303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121400" y="35384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7581900" y="31320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121400" y="384071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121400" y="414297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121400" y="444523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121400" y="474749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121400" y="50497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349500" y="4376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1236_138511260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92" y="722470"/>
            <a:ext cx="1372608" cy="999882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 idx="4294967295"/>
          </p:nvPr>
        </p:nvSpPr>
        <p:spPr>
          <a:xfrm>
            <a:off x="457200" y="23017"/>
            <a:ext cx="8229600" cy="914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Data Levels in Biological Research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ouse -1380646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11149" r="7361" b="17312"/>
          <a:stretch/>
        </p:blipFill>
        <p:spPr>
          <a:xfrm>
            <a:off x="0" y="1392152"/>
            <a:ext cx="2888758" cy="1645920"/>
          </a:xfrm>
          <a:prstGeom prst="rect">
            <a:avLst/>
          </a:prstGeom>
        </p:spPr>
      </p:pic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286509"/>
            <a:ext cx="2473377" cy="1645920"/>
          </a:xfrm>
          <a:prstGeom prst="rect">
            <a:avLst/>
          </a:prstGeom>
        </p:spPr>
      </p:pic>
      <p:pic>
        <p:nvPicPr>
          <p:cNvPr id="5" name="Picture 4" descr="illumina_iscan_1_bi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151" y="1227052"/>
            <a:ext cx="2024482" cy="1645920"/>
          </a:xfrm>
          <a:prstGeom prst="rect">
            <a:avLst/>
          </a:prstGeom>
        </p:spPr>
      </p:pic>
      <p:pic>
        <p:nvPicPr>
          <p:cNvPr id="6" name="Picture 5" descr="microarra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81" y="3491716"/>
            <a:ext cx="2146081" cy="1645920"/>
          </a:xfrm>
          <a:prstGeom prst="rect">
            <a:avLst/>
          </a:prstGeom>
        </p:spPr>
      </p:pic>
      <p:pic>
        <p:nvPicPr>
          <p:cNvPr id="7" name="Picture 6" descr="Screen Shot 2014-01-07 at 9.16.3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474952"/>
            <a:ext cx="3079706" cy="1645920"/>
          </a:xfrm>
          <a:prstGeom prst="rect">
            <a:avLst/>
          </a:prstGeom>
        </p:spPr>
      </p:pic>
      <p:pic>
        <p:nvPicPr>
          <p:cNvPr id="8" name="Picture 7" descr="ar2883-1-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80335"/>
            <a:ext cx="2296633" cy="164592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882900" y="2217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96000" y="22303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121400" y="35384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7581900" y="31320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121400" y="384071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121400" y="414297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121400" y="444523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121400" y="474749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121400" y="50497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349500" y="4376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1236_138511260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92" y="722470"/>
            <a:ext cx="1372608" cy="99988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124700" y="5251751"/>
            <a:ext cx="1493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Primary data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978754" y="5251751"/>
            <a:ext cx="149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Derived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135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ouse -1380646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11149" r="7361" b="17312"/>
          <a:stretch/>
        </p:blipFill>
        <p:spPr>
          <a:xfrm>
            <a:off x="0" y="1392152"/>
            <a:ext cx="2888758" cy="1645920"/>
          </a:xfrm>
          <a:prstGeom prst="rect">
            <a:avLst/>
          </a:prstGeom>
        </p:spPr>
      </p:pic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286509"/>
            <a:ext cx="2473377" cy="1645920"/>
          </a:xfrm>
          <a:prstGeom prst="rect">
            <a:avLst/>
          </a:prstGeom>
        </p:spPr>
      </p:pic>
      <p:pic>
        <p:nvPicPr>
          <p:cNvPr id="5" name="Picture 4" descr="illumina_iscan_1_bi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151" y="1227052"/>
            <a:ext cx="2024482" cy="1645920"/>
          </a:xfrm>
          <a:prstGeom prst="rect">
            <a:avLst/>
          </a:prstGeom>
        </p:spPr>
      </p:pic>
      <p:pic>
        <p:nvPicPr>
          <p:cNvPr id="6" name="Picture 5" descr="microarra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81" y="3491716"/>
            <a:ext cx="2146081" cy="1645920"/>
          </a:xfrm>
          <a:prstGeom prst="rect">
            <a:avLst/>
          </a:prstGeom>
        </p:spPr>
      </p:pic>
      <p:pic>
        <p:nvPicPr>
          <p:cNvPr id="7" name="Picture 6" descr="Screen Shot 2014-01-07 at 9.16.3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474952"/>
            <a:ext cx="3079706" cy="1645920"/>
          </a:xfrm>
          <a:prstGeom prst="rect">
            <a:avLst/>
          </a:prstGeom>
        </p:spPr>
      </p:pic>
      <p:pic>
        <p:nvPicPr>
          <p:cNvPr id="8" name="Picture 7" descr="ar2883-1-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80335"/>
            <a:ext cx="2296633" cy="164592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882900" y="2217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096000" y="22303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121400" y="35384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7581900" y="31320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121400" y="384071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121400" y="414297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121400" y="444523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121400" y="474749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121400" y="50497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349500" y="4376652"/>
            <a:ext cx="508000" cy="0"/>
          </a:xfrm>
          <a:prstGeom prst="straightConnector1">
            <a:avLst/>
          </a:prstGeom>
          <a:ln w="57150" cmpd="sng">
            <a:solidFill>
              <a:srgbClr val="3366FF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24700" y="5251751"/>
            <a:ext cx="1493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Primary data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978754" y="5251751"/>
            <a:ext cx="149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Derived data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54000" y="5113252"/>
            <a:ext cx="1703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Interpreted data/</a:t>
            </a:r>
          </a:p>
          <a:p>
            <a:pPr algn="ctr"/>
            <a:r>
              <a:rPr lang="en-US" dirty="0" smtClean="0"/>
              <a:t>knowledge</a:t>
            </a:r>
            <a:endParaRPr lang="en-US" dirty="0"/>
          </a:p>
        </p:txBody>
      </p:sp>
      <p:pic>
        <p:nvPicPr>
          <p:cNvPr id="9" name="Picture 8" descr="1236_138511260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92" y="722470"/>
            <a:ext cx="1372608" cy="9998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78200" y="426952"/>
            <a:ext cx="2558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Experimental metadata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619500" y="5823420"/>
            <a:ext cx="2211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Analytical metadata</a:t>
            </a:r>
            <a:endParaRPr lang="en-US" dirty="0"/>
          </a:p>
        </p:txBody>
      </p:sp>
      <p:sp>
        <p:nvSpPr>
          <p:cNvPr id="29" name="Left Bracket 28"/>
          <p:cNvSpPr/>
          <p:nvPr/>
        </p:nvSpPr>
        <p:spPr>
          <a:xfrm rot="16200000">
            <a:off x="4356100" y="1347702"/>
            <a:ext cx="311150" cy="8604250"/>
          </a:xfrm>
          <a:prstGeom prst="leftBracket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Bracket 29"/>
          <p:cNvSpPr/>
          <p:nvPr/>
        </p:nvSpPr>
        <p:spPr>
          <a:xfrm rot="5400000" flipV="1">
            <a:off x="4419600" y="-3224298"/>
            <a:ext cx="311150" cy="8604250"/>
          </a:xfrm>
          <a:prstGeom prst="leftBracket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8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Big Data spreadsheet graph[1]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8" r="2500" b="4074"/>
          <a:stretch/>
        </p:blipFill>
        <p:spPr>
          <a:xfrm>
            <a:off x="-1" y="1701800"/>
            <a:ext cx="9143415" cy="50927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5041900" y="22034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561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Variety</a:t>
            </a:r>
            <a:endParaRPr lang="en-US" dirty="0"/>
          </a:p>
        </p:txBody>
      </p:sp>
      <p:pic>
        <p:nvPicPr>
          <p:cNvPr id="3" name="Picture 2" descr="HA_ul_tree_plo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r="55988"/>
          <a:stretch/>
        </p:blipFill>
        <p:spPr bwMode="auto">
          <a:xfrm rot="5400000">
            <a:off x="1843357" y="-165143"/>
            <a:ext cx="5470612" cy="857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289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Variety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ww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2010" y="524561"/>
            <a:ext cx="5390298" cy="717498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55631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Volume</a:t>
            </a:r>
            <a:r>
              <a:rPr lang="en-US" sz="4400" baseline="0" dirty="0" smtClean="0"/>
              <a:t> + Variety = Value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 smtClean="0"/>
              <a:t>Variety = Metadata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21589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DMID Genomics</a:t>
            </a:r>
            <a:endParaRPr lang="en-US" dirty="0"/>
          </a:p>
        </p:txBody>
      </p:sp>
      <p:pic>
        <p:nvPicPr>
          <p:cNvPr id="2" name="Picture 1" descr="DMID Genomics Program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2163" y="-1256146"/>
            <a:ext cx="7105073" cy="919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01079" y="6601025"/>
            <a:ext cx="2589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Courtesy of Alison Yao, DMID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354741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2-03-01 at 6.21.1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981" y="3155798"/>
            <a:ext cx="2324540" cy="872783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910520" y="1896525"/>
            <a:ext cx="3375979" cy="33909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pic>
        <p:nvPicPr>
          <p:cNvPr id="5" name="Picture 4" descr="Screen shot 2012-03-01 at 6.18.43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40" y="2828012"/>
            <a:ext cx="2873834" cy="634681"/>
          </a:xfrm>
          <a:prstGeom prst="rect">
            <a:avLst/>
          </a:prstGeom>
        </p:spPr>
      </p:pic>
      <p:pic>
        <p:nvPicPr>
          <p:cNvPr id="6" name="Picture 5" descr="Screen shot 2012-03-01 at 6.19.07 A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879" y="1507930"/>
            <a:ext cx="3352890" cy="660100"/>
          </a:xfrm>
          <a:prstGeom prst="rect">
            <a:avLst/>
          </a:prstGeom>
        </p:spPr>
      </p:pic>
      <p:pic>
        <p:nvPicPr>
          <p:cNvPr id="7" name="Picture 6" descr="Screen shot 2012-03-01 at 6.19.58 AM.png"/>
          <p:cNvPicPr>
            <a:picLocks noChangeAspect="1"/>
          </p:cNvPicPr>
          <p:nvPr/>
        </p:nvPicPr>
        <p:blipFill>
          <a:blip r:embed="rId6"/>
          <a:srcRect r="3256"/>
          <a:stretch>
            <a:fillRect/>
          </a:stretch>
        </p:blipFill>
        <p:spPr>
          <a:xfrm>
            <a:off x="5827410" y="2840577"/>
            <a:ext cx="2503790" cy="642856"/>
          </a:xfrm>
          <a:prstGeom prst="rect">
            <a:avLst/>
          </a:prstGeom>
        </p:spPr>
      </p:pic>
      <p:pic>
        <p:nvPicPr>
          <p:cNvPr id="8" name="Picture 7" descr="Screen shot 2012-03-01 at 6.20.12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9885" y="4458131"/>
            <a:ext cx="2582506" cy="670565"/>
          </a:xfrm>
          <a:prstGeom prst="rect">
            <a:avLst/>
          </a:prstGeom>
        </p:spPr>
      </p:pic>
      <p:pic>
        <p:nvPicPr>
          <p:cNvPr id="9" name="Picture 8" descr="Screen shot 2012-03-01 at 6.20.46 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0994" y="4437420"/>
            <a:ext cx="2459130" cy="6912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39900" y="5088463"/>
            <a:ext cx="176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www.viprbrc.org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76900" y="5088463"/>
            <a:ext cx="1588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www.fludb.org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8739"/>
            <a:ext cx="8229600" cy="914400"/>
          </a:xfrm>
        </p:spPr>
        <p:txBody>
          <a:bodyPr/>
          <a:lstStyle/>
          <a:p>
            <a:r>
              <a:rPr lang="en-US" sz="2400" dirty="0" smtClean="0">
                <a:solidFill>
                  <a:srgbClr val="000000"/>
                </a:solidFill>
              </a:rPr>
              <a:t>Bioinformatics Resource Centers (BRCs)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0300" y="3412063"/>
            <a:ext cx="1921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www.patricbrc.org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1100" y="3412063"/>
            <a:ext cx="194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www.eupathdb.org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43300" y="2154763"/>
            <a:ext cx="2088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www.vectorbase.org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9835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DMID Systems Biology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2-07-28 at 7.13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292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0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What is Bioinformatics? 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Some definitions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Data types and analysis objectives</a:t>
            </a:r>
          </a:p>
          <a:p>
            <a:pPr lvl="0"/>
            <a:r>
              <a:rPr lang="en-US" sz="28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Big Data</a:t>
            </a:r>
          </a:p>
          <a:p>
            <a:pPr lvl="1"/>
            <a:r>
              <a:rPr lang="en-US" sz="2400" dirty="0"/>
              <a:t>T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he Big Data </a:t>
            </a:r>
            <a:r>
              <a:rPr lang="en-US" sz="240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value proposition</a:t>
            </a:r>
            <a:endParaRPr lang="en-US" sz="2400" dirty="0" smtClean="0">
              <a:solidFill>
                <a:schemeClr val="tx1"/>
              </a:solidFill>
              <a:effectLst/>
              <a:latin typeface="Times New Roman"/>
              <a:ea typeface="ＭＳ Ｐゴシック" charset="0"/>
              <a:cs typeface="Times New Roman"/>
            </a:endParaRPr>
          </a:p>
          <a:p>
            <a:pPr lvl="0"/>
            <a:r>
              <a:rPr lang="en-US" sz="28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The Power of Bioinformatics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Extracting knowledge from data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effectLst/>
                <a:latin typeface="Times New Roman"/>
                <a:ea typeface="ＭＳ Ｐゴシック" charset="0"/>
                <a:cs typeface="Times New Roman"/>
              </a:rPr>
              <a:t>DMID Systems Biology data in the Bioinformatics Resource Centers </a:t>
            </a:r>
            <a:endParaRPr lang="en-US" sz="2400" dirty="0">
              <a:solidFill>
                <a:schemeClr val="tx1"/>
              </a:solidFill>
              <a:effectLst/>
              <a:latin typeface="Times New Roman"/>
              <a:ea typeface="ＭＳ Ｐゴシック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949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Systems Biology of Viral Infection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587500"/>
            <a:ext cx="8229600" cy="51181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cs typeface="Georgia"/>
              </a:rPr>
              <a:t>Systems Virology (Michael </a:t>
            </a:r>
            <a:r>
              <a:rPr lang="en-US" sz="2400" dirty="0" err="1" smtClean="0">
                <a:cs typeface="Georgia"/>
              </a:rPr>
              <a:t>Katze</a:t>
            </a:r>
            <a:r>
              <a:rPr lang="en-US" sz="2400" dirty="0" smtClean="0">
                <a:cs typeface="Georgia"/>
              </a:rPr>
              <a:t> group, Univ. Washington)</a:t>
            </a:r>
          </a:p>
          <a:p>
            <a:pPr lvl="1"/>
            <a:r>
              <a:rPr lang="en-US" sz="2000" dirty="0" smtClean="0">
                <a:cs typeface="Georgia"/>
              </a:rPr>
              <a:t>Influenza H1N1 and H5N1 and SARS </a:t>
            </a:r>
            <a:r>
              <a:rPr lang="en-US" sz="2000" dirty="0" err="1" smtClean="0">
                <a:cs typeface="Georgia"/>
              </a:rPr>
              <a:t>Coronavirus</a:t>
            </a:r>
            <a:endParaRPr lang="en-US" sz="2000" dirty="0" smtClean="0">
              <a:cs typeface="Georgia"/>
            </a:endParaRP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tatistical models, algorithms and software, raw and processed gene expression data, and proteomics data</a:t>
            </a:r>
            <a:endParaRPr lang="en-US" sz="2000" dirty="0" smtClean="0">
              <a:cs typeface="Georgia"/>
            </a:endParaRPr>
          </a:p>
          <a:p>
            <a:r>
              <a:rPr lang="en-US" sz="2400" dirty="0" smtClean="0">
                <a:cs typeface="Georgia"/>
              </a:rPr>
              <a:t>Systems Influenza (Alan </a:t>
            </a:r>
            <a:r>
              <a:rPr lang="en-US" sz="2400" dirty="0" err="1" smtClean="0">
                <a:cs typeface="Georgia"/>
              </a:rPr>
              <a:t>Aderem</a:t>
            </a:r>
            <a:r>
              <a:rPr lang="en-US" sz="2400" dirty="0" smtClean="0">
                <a:cs typeface="Georgia"/>
              </a:rPr>
              <a:t> group, Institute for Systems Biology/Seattle Biomed)</a:t>
            </a:r>
          </a:p>
          <a:p>
            <a:pPr lvl="1"/>
            <a:r>
              <a:rPr lang="en-US" sz="2000" dirty="0" smtClean="0">
                <a:cs typeface="Georgia"/>
              </a:rPr>
              <a:t>Various influenza viruses</a:t>
            </a:r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icroarray, mass spectrometry, and </a:t>
            </a:r>
            <a:r>
              <a:rPr lang="en-US" sz="2000" dirty="0" err="1" smtClean="0"/>
              <a:t>lipidomics</a:t>
            </a:r>
            <a:r>
              <a:rPr lang="en-US" sz="2000" dirty="0" smtClean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44943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Dissemination Working 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Representatives from </a:t>
            </a:r>
            <a:r>
              <a:rPr lang="en-US" dirty="0" err="1" smtClean="0">
                <a:solidFill>
                  <a:schemeClr val="tx1"/>
                </a:solidFill>
              </a:rPr>
              <a:t>SysBio</a:t>
            </a:r>
            <a:r>
              <a:rPr lang="en-US" dirty="0" smtClean="0">
                <a:solidFill>
                  <a:schemeClr val="tx1"/>
                </a:solidFill>
              </a:rPr>
              <a:t> programs and relevant BRCs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Jeremy Zucker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shar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234006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64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Omics</a:t>
            </a:r>
            <a:r>
              <a:rPr lang="en-US" dirty="0" smtClean="0"/>
              <a:t>” Data Management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0260" y="3625850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Biosamples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Cells/organisms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7141" y="3625850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Treated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Samples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8700" y="3625850"/>
            <a:ext cx="941283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Primary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Data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0616" y="3625850"/>
            <a:ext cx="1300356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Processed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Data Matrix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5600" y="3764349"/>
            <a:ext cx="857664" cy="36933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Biosets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" y="3764349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1.</a:t>
            </a:r>
            <a:endParaRPr lang="en-US" dirty="0">
              <a:latin typeface="Times New Roman"/>
              <a:cs typeface="Times New Roman"/>
            </a:endParaRPr>
          </a:p>
        </p:txBody>
      </p:sp>
      <p:cxnSp>
        <p:nvCxnSpPr>
          <p:cNvPr id="18" name="Straight Arrow Connector 17"/>
          <p:cNvCxnSpPr>
            <a:stCxn id="4" idx="3"/>
            <a:endCxn id="5" idx="1"/>
          </p:cNvCxnSpPr>
          <p:nvPr/>
        </p:nvCxnSpPr>
        <p:spPr>
          <a:xfrm>
            <a:off x="2492513" y="3949016"/>
            <a:ext cx="5746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3"/>
            <a:endCxn id="6" idx="1"/>
          </p:cNvCxnSpPr>
          <p:nvPr/>
        </p:nvCxnSpPr>
        <p:spPr>
          <a:xfrm>
            <a:off x="4034072" y="3949016"/>
            <a:ext cx="5746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6" idx="3"/>
            <a:endCxn id="7" idx="1"/>
          </p:cNvCxnSpPr>
          <p:nvPr/>
        </p:nvCxnSpPr>
        <p:spPr>
          <a:xfrm>
            <a:off x="5549983" y="3949016"/>
            <a:ext cx="55063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3"/>
            <a:endCxn id="8" idx="1"/>
          </p:cNvCxnSpPr>
          <p:nvPr/>
        </p:nvCxnSpPr>
        <p:spPr>
          <a:xfrm flipV="1">
            <a:off x="7400972" y="3949015"/>
            <a:ext cx="574628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0260" y="5322730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Biosamples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Cells/organisms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67141" y="5322730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Treated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Samples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08700" y="5322730"/>
            <a:ext cx="941283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Primary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Data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00616" y="5322730"/>
            <a:ext cx="1300356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Processed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Data Matrix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75600" y="5461229"/>
            <a:ext cx="857664" cy="36933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Biosets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9100" y="5461229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2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  <a:endParaRPr lang="en-US" dirty="0">
              <a:latin typeface="Times New Roman"/>
              <a:cs typeface="Times New Roman"/>
            </a:endParaRPr>
          </a:p>
        </p:txBody>
      </p:sp>
      <p:cxnSp>
        <p:nvCxnSpPr>
          <p:cNvPr id="31" name="Straight Arrow Connector 30"/>
          <p:cNvCxnSpPr>
            <a:stCxn id="25" idx="3"/>
            <a:endCxn id="26" idx="1"/>
          </p:cNvCxnSpPr>
          <p:nvPr/>
        </p:nvCxnSpPr>
        <p:spPr>
          <a:xfrm>
            <a:off x="2492513" y="5645896"/>
            <a:ext cx="5746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6" idx="3"/>
            <a:endCxn id="27" idx="1"/>
          </p:cNvCxnSpPr>
          <p:nvPr/>
        </p:nvCxnSpPr>
        <p:spPr>
          <a:xfrm>
            <a:off x="4034072" y="5645896"/>
            <a:ext cx="5746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7" idx="3"/>
            <a:endCxn id="28" idx="1"/>
          </p:cNvCxnSpPr>
          <p:nvPr/>
        </p:nvCxnSpPr>
        <p:spPr>
          <a:xfrm>
            <a:off x="5549983" y="5645896"/>
            <a:ext cx="55063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8" idx="3"/>
            <a:endCxn id="29" idx="1"/>
          </p:cNvCxnSpPr>
          <p:nvPr/>
        </p:nvCxnSpPr>
        <p:spPr>
          <a:xfrm flipV="1">
            <a:off x="7400972" y="5645895"/>
            <a:ext cx="574628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161307" y="2990850"/>
            <a:ext cx="1192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latin typeface="Times New Roman"/>
                <a:cs typeface="Times New Roman"/>
              </a:rPr>
              <a:t>Pathogen</a:t>
            </a:r>
          </a:p>
          <a:p>
            <a:pPr algn="ctr"/>
            <a:r>
              <a:rPr lang="en-US" i="1" dirty="0" smtClean="0">
                <a:latin typeface="Times New Roman"/>
                <a:cs typeface="Times New Roman"/>
              </a:rPr>
              <a:t>treatment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15714" y="3129349"/>
            <a:ext cx="981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latin typeface="Times New Roman"/>
                <a:cs typeface="Times New Roman"/>
              </a:rPr>
              <a:t>Assay 1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36331" y="2990850"/>
            <a:ext cx="1274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latin typeface="Times New Roman"/>
                <a:cs typeface="Times New Roman"/>
              </a:rPr>
              <a:t>Data</a:t>
            </a:r>
          </a:p>
          <a:p>
            <a:pPr algn="ctr"/>
            <a:r>
              <a:rPr lang="en-US" i="1" dirty="0" smtClean="0">
                <a:latin typeface="Times New Roman"/>
                <a:cs typeface="Times New Roman"/>
              </a:rPr>
              <a:t>processing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2599" y="2990850"/>
            <a:ext cx="1549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latin typeface="Times New Roman"/>
                <a:cs typeface="Times New Roman"/>
              </a:rPr>
              <a:t>Data</a:t>
            </a:r>
          </a:p>
          <a:p>
            <a:pPr algn="ctr"/>
            <a:r>
              <a:rPr lang="en-US" i="1" dirty="0" smtClean="0">
                <a:latin typeface="Times New Roman"/>
                <a:cs typeface="Times New Roman"/>
              </a:rPr>
              <a:t>interpretation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13200" y="1422400"/>
            <a:ext cx="13694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Project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40" name="Left Brace 39"/>
          <p:cNvSpPr/>
          <p:nvPr/>
        </p:nvSpPr>
        <p:spPr>
          <a:xfrm rot="5400000">
            <a:off x="4486275" y="-1082675"/>
            <a:ext cx="393700" cy="790575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17648" y="2144302"/>
            <a:ext cx="1338828" cy="461665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Metadata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2140" y="4919329"/>
            <a:ext cx="981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latin typeface="Times New Roman"/>
                <a:cs typeface="Times New Roman"/>
              </a:rPr>
              <a:t>Assay 2</a:t>
            </a:r>
            <a:endParaRPr lang="en-US" i="1" dirty="0">
              <a:latin typeface="Times New Roman"/>
              <a:cs typeface="Times New Roman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550607" y="4272181"/>
            <a:ext cx="483465" cy="137371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180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074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Omics</a:t>
            </a:r>
            <a:r>
              <a:rPr lang="en-US" dirty="0" smtClean="0"/>
              <a:t>” data management (MIBBI)</a:t>
            </a:r>
          </a:p>
          <a:p>
            <a:pPr marL="731520" lvl="1" indent="-457200"/>
            <a:r>
              <a:rPr lang="en-US" dirty="0" smtClean="0"/>
              <a:t>Project metadata (1 template)</a:t>
            </a:r>
          </a:p>
          <a:p>
            <a:pPr marL="1131570" lvl="2" indent="-457200"/>
            <a:r>
              <a:rPr lang="en-US" dirty="0" smtClean="0"/>
              <a:t>Title, PI, abstract, publications</a:t>
            </a:r>
          </a:p>
          <a:p>
            <a:pPr marL="731520" lvl="1" indent="-457200"/>
            <a:r>
              <a:rPr lang="en-US" dirty="0" smtClean="0"/>
              <a:t>Experiment metadata (~6 templates)</a:t>
            </a:r>
          </a:p>
          <a:p>
            <a:pPr marL="1131570" lvl="2" indent="-457200"/>
            <a:r>
              <a:rPr lang="en-US" dirty="0" err="1" smtClean="0"/>
              <a:t>Biosamples</a:t>
            </a:r>
            <a:r>
              <a:rPr lang="en-US" dirty="0" smtClean="0"/>
              <a:t>, treatments, reagents, protocols, subjects</a:t>
            </a:r>
          </a:p>
          <a:p>
            <a:pPr marL="731520" lvl="1" indent="-457200"/>
            <a:r>
              <a:rPr lang="en-US" dirty="0" smtClean="0"/>
              <a:t>Primary results data</a:t>
            </a:r>
          </a:p>
          <a:p>
            <a:pPr marL="1131570" lvl="2" indent="-457200"/>
            <a:r>
              <a:rPr lang="en-US" dirty="0" smtClean="0"/>
              <a:t>Raw expression values</a:t>
            </a:r>
          </a:p>
          <a:p>
            <a:pPr marL="731520" lvl="1" indent="-457200"/>
            <a:r>
              <a:rPr lang="en-US" dirty="0" smtClean="0"/>
              <a:t>Processed data</a:t>
            </a:r>
          </a:p>
          <a:p>
            <a:pPr marL="1131570" lvl="2" indent="-457200"/>
            <a:r>
              <a:rPr lang="en-US" dirty="0" smtClean="0"/>
              <a:t>Data matrix of fold changes and p-values</a:t>
            </a:r>
          </a:p>
          <a:p>
            <a:pPr marL="731520" lvl="1" indent="-457200"/>
            <a:r>
              <a:rPr lang="en-US" dirty="0"/>
              <a:t>Data processing metadata (1 template)</a:t>
            </a:r>
          </a:p>
          <a:p>
            <a:pPr marL="1131570" lvl="2" indent="-457200"/>
            <a:r>
              <a:rPr lang="en-US" dirty="0"/>
              <a:t>Normalization and summarization methods</a:t>
            </a:r>
          </a:p>
          <a:p>
            <a:pPr marL="731520" lvl="1" indent="-457200"/>
            <a:r>
              <a:rPr lang="en-US" dirty="0" smtClean="0"/>
              <a:t>Interpreted results (Host factor </a:t>
            </a:r>
            <a:r>
              <a:rPr lang="en-US" dirty="0" err="1"/>
              <a:t>b</a:t>
            </a:r>
            <a:r>
              <a:rPr lang="en-US" dirty="0" err="1" smtClean="0"/>
              <a:t>iosets</a:t>
            </a:r>
            <a:r>
              <a:rPr lang="en-US" dirty="0" smtClean="0"/>
              <a:t>)</a:t>
            </a:r>
          </a:p>
          <a:p>
            <a:pPr marL="1131570" lvl="2" indent="-457200"/>
            <a:r>
              <a:rPr lang="en-US" dirty="0" smtClean="0"/>
              <a:t>Interesting gene, protein and metabolite lists</a:t>
            </a:r>
          </a:p>
          <a:p>
            <a:pPr marL="731520" lvl="1" indent="-457200"/>
            <a:r>
              <a:rPr lang="en-US" dirty="0"/>
              <a:t>Data interpretation metadata (1 template)</a:t>
            </a:r>
          </a:p>
          <a:p>
            <a:pPr marL="1131570" lvl="2" indent="-457200"/>
            <a:r>
              <a:rPr lang="en-US" dirty="0"/>
              <a:t>Fold change and p-value cutoffs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Visualize </a:t>
            </a:r>
            <a:r>
              <a:rPr lang="en-US" dirty="0" err="1"/>
              <a:t>b</a:t>
            </a:r>
            <a:r>
              <a:rPr lang="en-US" dirty="0" err="1" smtClean="0"/>
              <a:t>iosets</a:t>
            </a:r>
            <a:r>
              <a:rPr lang="en-US" dirty="0" smtClean="0"/>
              <a:t> in context of biological pathways and networks</a:t>
            </a:r>
          </a:p>
          <a:p>
            <a:r>
              <a:rPr lang="en-US" dirty="0" smtClean="0"/>
              <a:t>Statistical analysis of pathway/sub-network overrepresentation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Strategy for Handling “</a:t>
            </a:r>
            <a:r>
              <a:rPr lang="en-US" dirty="0" err="1" smtClean="0"/>
              <a:t>Omics</a:t>
            </a:r>
            <a:r>
              <a:rPr lang="en-US" dirty="0" smtClean="0"/>
              <a:t>”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305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939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Data Submission Workflows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505" y="2908300"/>
            <a:ext cx="209544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Study metadata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432" y="3556000"/>
            <a:ext cx="281359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Experiment metadata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866" y="1689100"/>
            <a:ext cx="205672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Primary results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56" y="4203700"/>
            <a:ext cx="246734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Analysis metadata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960" y="4851400"/>
            <a:ext cx="28905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Processed data matrix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556" y="1079500"/>
            <a:ext cx="246734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F</a:t>
            </a:r>
            <a:r>
              <a:rPr lang="en-US" sz="2400" dirty="0" smtClean="0">
                <a:latin typeface="Times New Roman"/>
                <a:cs typeface="Times New Roman"/>
              </a:rPr>
              <a:t>ree text metadata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3660" y="1460500"/>
            <a:ext cx="517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GEO/PRIDE/PNNL/SRA/</a:t>
            </a:r>
            <a:r>
              <a:rPr lang="en-US" sz="2400" dirty="0" err="1" smtClean="0">
                <a:latin typeface="Times New Roman"/>
                <a:cs typeface="Times New Roman"/>
              </a:rPr>
              <a:t>MetaboLights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9960" y="4127500"/>
            <a:ext cx="2583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ViPR</a:t>
            </a:r>
            <a:r>
              <a:rPr lang="en-US" sz="2400" dirty="0" smtClean="0">
                <a:latin typeface="Times New Roman"/>
                <a:cs typeface="Times New Roman"/>
              </a:rPr>
              <a:t>/IRD/PATRIC</a:t>
            </a:r>
            <a:endParaRPr lang="en-US" sz="2400" dirty="0">
              <a:latin typeface="Times New Roman"/>
              <a:cs typeface="Times New Roman"/>
            </a:endParaRPr>
          </a:p>
        </p:txBody>
      </p:sp>
      <p:cxnSp>
        <p:nvCxnSpPr>
          <p:cNvPr id="13" name="Straight Arrow Connector 12"/>
          <p:cNvCxnSpPr>
            <a:stCxn id="8" idx="3"/>
            <a:endCxn id="9" idx="1"/>
          </p:cNvCxnSpPr>
          <p:nvPr/>
        </p:nvCxnSpPr>
        <p:spPr>
          <a:xfrm>
            <a:off x="2866898" y="1310333"/>
            <a:ext cx="1016762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9" idx="1"/>
          </p:cNvCxnSpPr>
          <p:nvPr/>
        </p:nvCxnSpPr>
        <p:spPr>
          <a:xfrm flipV="1">
            <a:off x="2661589" y="1691333"/>
            <a:ext cx="1222071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3"/>
            <a:endCxn id="10" idx="1"/>
          </p:cNvCxnSpPr>
          <p:nvPr/>
        </p:nvCxnSpPr>
        <p:spPr>
          <a:xfrm>
            <a:off x="2680950" y="3139133"/>
            <a:ext cx="207901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10" idx="1"/>
          </p:cNvCxnSpPr>
          <p:nvPr/>
        </p:nvCxnSpPr>
        <p:spPr>
          <a:xfrm>
            <a:off x="3040023" y="3786833"/>
            <a:ext cx="1719937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  <a:endCxn id="10" idx="1"/>
          </p:cNvCxnSpPr>
          <p:nvPr/>
        </p:nvCxnSpPr>
        <p:spPr>
          <a:xfrm flipV="1">
            <a:off x="2866898" y="4358333"/>
            <a:ext cx="1893062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  <a:endCxn id="10" idx="1"/>
          </p:cNvCxnSpPr>
          <p:nvPr/>
        </p:nvCxnSpPr>
        <p:spPr>
          <a:xfrm flipV="1">
            <a:off x="3078495" y="4358333"/>
            <a:ext cx="1681465" cy="723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10" idx="0"/>
          </p:cNvCxnSpPr>
          <p:nvPr/>
        </p:nvCxnSpPr>
        <p:spPr>
          <a:xfrm flipH="1">
            <a:off x="6051765" y="1922165"/>
            <a:ext cx="420705" cy="2205335"/>
          </a:xfrm>
          <a:prstGeom prst="straightConnector1">
            <a:avLst/>
          </a:prstGeom>
          <a:ln>
            <a:prstDash val="dash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4440" y="5499100"/>
            <a:ext cx="237757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Host factor </a:t>
            </a:r>
            <a:r>
              <a:rPr lang="en-US" sz="2400" dirty="0" err="1" smtClean="0">
                <a:latin typeface="Times New Roman"/>
                <a:cs typeface="Times New Roman"/>
              </a:rPr>
              <a:t>bioset</a:t>
            </a:r>
            <a:endParaRPr lang="en-US" sz="2400" dirty="0">
              <a:latin typeface="Times New Roman"/>
              <a:cs typeface="Times New Roman"/>
            </a:endParaRPr>
          </a:p>
        </p:txBody>
      </p:sp>
      <p:cxnSp>
        <p:nvCxnSpPr>
          <p:cNvPr id="62" name="Straight Arrow Connector 61"/>
          <p:cNvCxnSpPr>
            <a:stCxn id="52" idx="3"/>
            <a:endCxn id="10" idx="1"/>
          </p:cNvCxnSpPr>
          <p:nvPr/>
        </p:nvCxnSpPr>
        <p:spPr>
          <a:xfrm flipV="1">
            <a:off x="2822014" y="4358333"/>
            <a:ext cx="1937946" cy="1371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19520" y="297942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pointer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37840" y="2024380"/>
            <a:ext cx="1223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submission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08400" y="3406140"/>
            <a:ext cx="1223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submission</a:t>
            </a:r>
            <a:endParaRPr lang="en-US" dirty="0">
              <a:latin typeface="Times New Roman"/>
              <a:cs typeface="Times New Roman"/>
            </a:endParaRPr>
          </a:p>
        </p:txBody>
      </p:sp>
      <p:cxnSp>
        <p:nvCxnSpPr>
          <p:cNvPr id="25" name="Straight Arrow Connector 24"/>
          <p:cNvCxnSpPr>
            <a:stCxn id="30" idx="0"/>
            <a:endCxn id="10" idx="2"/>
          </p:cNvCxnSpPr>
          <p:nvPr/>
        </p:nvCxnSpPr>
        <p:spPr>
          <a:xfrm flipH="1" flipV="1">
            <a:off x="6051765" y="4589165"/>
            <a:ext cx="18290" cy="1001375"/>
          </a:xfrm>
          <a:prstGeom prst="straightConnector1">
            <a:avLst/>
          </a:prstGeom>
          <a:ln>
            <a:prstDash val="dash"/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238240" y="485902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pointer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8080" y="5590540"/>
            <a:ext cx="2223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Systems Biology sites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8417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IRD Home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Shot 2013-08-27 at 1.12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88" y="0"/>
            <a:ext cx="829911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5500" y="355600"/>
            <a:ext cx="2130561" cy="4616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www.fludb.org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476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Shot 2013-08-27 at 1.12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88" y="0"/>
            <a:ext cx="829911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5500" y="355600"/>
            <a:ext cx="2130561" cy="4616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www.fludb.org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66700" y="20510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311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6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" y="0"/>
            <a:ext cx="5958988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1397000" y="33083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989394" y="2038528"/>
            <a:ext cx="3048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35 </a:t>
            </a:r>
            <a:r>
              <a:rPr lang="en-US" dirty="0" err="1" smtClean="0"/>
              <a:t>transcriptomic</a:t>
            </a:r>
            <a:r>
              <a:rPr lang="en-US" dirty="0" smtClean="0"/>
              <a:t>, 16 proteomic, 4 </a:t>
            </a:r>
            <a:r>
              <a:rPr lang="en-US" dirty="0" err="1" smtClean="0"/>
              <a:t>lipidomic</a:t>
            </a:r>
            <a:r>
              <a:rPr lang="en-US" dirty="0" smtClean="0"/>
              <a:t> experiments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2845 experiment samples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590 </a:t>
            </a:r>
            <a:r>
              <a:rPr lang="en-US" dirty="0" err="1" smtClean="0"/>
              <a:t>biosets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24 viral (flu, SARS, MERS) and 2 non-viral agents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07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1.30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92"/>
          <a:stretch/>
        </p:blipFill>
        <p:spPr>
          <a:xfrm>
            <a:off x="674613" y="0"/>
            <a:ext cx="7787889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1714500" y="34353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18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is Bioinformatics?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And related terms – biomedical informatics,</a:t>
            </a:r>
            <a:r>
              <a:rPr lang="en-US" sz="1800" baseline="0" dirty="0" smtClean="0"/>
              <a:t> computational biology, systems biology</a:t>
            </a:r>
          </a:p>
          <a:p>
            <a:r>
              <a:rPr lang="en-US" sz="1800" dirty="0" smtClean="0"/>
              <a:t>Wikipedia</a:t>
            </a:r>
          </a:p>
          <a:p>
            <a:pPr lvl="1"/>
            <a:r>
              <a:rPr lang="en-US" sz="1600" dirty="0" smtClean="0"/>
              <a:t>Bioinformatics: an </a:t>
            </a:r>
            <a:r>
              <a:rPr lang="en-US" sz="1600" dirty="0"/>
              <a:t>interdisciplinary field that develops and improves on methods for storing, retrieving, organizing and analyzing biological data. A major activity in bioinformatics is to develop software tools to generate useful biological knowledge</a:t>
            </a:r>
            <a:r>
              <a:rPr lang="en-US" sz="1600" dirty="0" smtClean="0"/>
              <a:t>.</a:t>
            </a:r>
          </a:p>
          <a:p>
            <a:r>
              <a:rPr lang="en-US" sz="1800" dirty="0" smtClean="0"/>
              <a:t>NIH Biomedical </a:t>
            </a:r>
            <a:r>
              <a:rPr lang="en-US" sz="1800" dirty="0"/>
              <a:t>Information Science and Technology Initiative </a:t>
            </a:r>
            <a:r>
              <a:rPr lang="en-US" sz="1800" dirty="0" smtClean="0"/>
              <a:t>Consortium (BISTIC)</a:t>
            </a:r>
          </a:p>
          <a:p>
            <a:pPr lvl="1"/>
            <a:r>
              <a:rPr lang="en-US" sz="1600" dirty="0"/>
              <a:t>Bioinformatics: Research, development, or application of computational tools and approaches for expanding the use of biological, medical, behavioral or health data, including those to acquire, store, organize, archive, analyze, or visualize such data.</a:t>
            </a:r>
          </a:p>
          <a:p>
            <a:pPr lvl="1"/>
            <a:r>
              <a:rPr lang="en-US" sz="1600" dirty="0"/>
              <a:t>Computational Biology: The development and application of data-analytical and theoretical methods, mathematical modeling and computational simulation techniques to the study of biological, behavioral, and social systems.</a:t>
            </a:r>
          </a:p>
        </p:txBody>
      </p:sp>
    </p:spTree>
    <p:extLst>
      <p:ext uri="{BB962C8B-B14F-4D97-AF65-F5344CB8AC3E}">
        <p14:creationId xmlns:p14="http://schemas.microsoft.com/office/powerpoint/2010/main" val="3329297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7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4" y="0"/>
            <a:ext cx="75788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14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1.30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92"/>
          <a:stretch/>
        </p:blipFill>
        <p:spPr>
          <a:xfrm>
            <a:off x="674613" y="0"/>
            <a:ext cx="7787889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7302500" y="61531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587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2.30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7"/>
          <a:stretch/>
        </p:blipFill>
        <p:spPr>
          <a:xfrm>
            <a:off x="192885" y="0"/>
            <a:ext cx="8786581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7493000" y="16446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93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2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47" y="0"/>
            <a:ext cx="53073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57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2.0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63"/>
          <a:stretch/>
        </p:blipFill>
        <p:spPr>
          <a:xfrm>
            <a:off x="27891" y="800100"/>
            <a:ext cx="908679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01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2.0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63"/>
          <a:stretch/>
        </p:blipFill>
        <p:spPr>
          <a:xfrm>
            <a:off x="259311" y="0"/>
            <a:ext cx="8418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15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0.5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5"/>
          <a:stretch/>
        </p:blipFill>
        <p:spPr>
          <a:xfrm>
            <a:off x="889000" y="-1"/>
            <a:ext cx="7332542" cy="682067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2527300" y="17589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09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2.07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1079500" y="0"/>
            <a:ext cx="6925785" cy="68783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6337300" y="16573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318000" y="3187700"/>
            <a:ext cx="3683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6250" y="5270500"/>
            <a:ext cx="3683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99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2.3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1"/>
          <a:stretch/>
        </p:blipFill>
        <p:spPr>
          <a:xfrm>
            <a:off x="771799" y="0"/>
            <a:ext cx="758124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27200" y="1054100"/>
            <a:ext cx="6350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68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2.5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5"/>
          <a:stretch/>
        </p:blipFill>
        <p:spPr>
          <a:xfrm>
            <a:off x="1460500" y="0"/>
            <a:ext cx="6217469" cy="683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7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is Bioinformatics?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And related terms – biomedical informatics,</a:t>
            </a:r>
            <a:r>
              <a:rPr lang="en-US" sz="1800" baseline="0" dirty="0" smtClean="0"/>
              <a:t> computational biology, systems biology</a:t>
            </a:r>
          </a:p>
          <a:p>
            <a:r>
              <a:rPr lang="en-US" sz="1800" dirty="0" smtClean="0"/>
              <a:t>Wikipedia</a:t>
            </a:r>
          </a:p>
          <a:p>
            <a:pPr lvl="1"/>
            <a:r>
              <a:rPr lang="en-US" sz="1600" dirty="0" smtClean="0"/>
              <a:t>Bioinformatics: an </a:t>
            </a:r>
            <a:r>
              <a:rPr lang="en-US" sz="1600" dirty="0"/>
              <a:t>interdisciplinary field that </a:t>
            </a:r>
            <a:r>
              <a:rPr lang="en-US" sz="1600" b="1" i="1" u="sng" dirty="0"/>
              <a:t>develops and improves on methods for storing, retrieving, organizing and analyzing biological data</a:t>
            </a:r>
            <a:r>
              <a:rPr lang="en-US" sz="1600" dirty="0"/>
              <a:t>. A major activity in bioinformatics is to develop software tools to generate useful biological knowledge</a:t>
            </a:r>
            <a:r>
              <a:rPr lang="en-US" sz="1600" dirty="0" smtClean="0"/>
              <a:t>.</a:t>
            </a:r>
          </a:p>
          <a:p>
            <a:r>
              <a:rPr lang="en-US" sz="1800" dirty="0" smtClean="0"/>
              <a:t>NIH Biomedical </a:t>
            </a:r>
            <a:r>
              <a:rPr lang="en-US" sz="1800" dirty="0"/>
              <a:t>Information Science and Technology Initiative </a:t>
            </a:r>
            <a:r>
              <a:rPr lang="en-US" sz="1800" dirty="0" smtClean="0"/>
              <a:t>Consortium (BISTIC)</a:t>
            </a:r>
          </a:p>
          <a:p>
            <a:pPr lvl="1"/>
            <a:r>
              <a:rPr lang="en-US" sz="1600" dirty="0"/>
              <a:t>Bioinformatics: Research, development, or application of computational tools and approaches for expanding the use of biological, medical, behavioral or health data, including those to acquire, store, organize, archive, analyze, or visualize such data.</a:t>
            </a:r>
          </a:p>
          <a:p>
            <a:pPr lvl="1"/>
            <a:r>
              <a:rPr lang="en-US" sz="1600" dirty="0"/>
              <a:t>Computational Biology: The development and application of data-analytical and theoretical methods, mathematical modeling and computational simulation techniques to the study of biological, behavioral, and social systems</a:t>
            </a:r>
            <a:r>
              <a:rPr lang="en-US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3637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4.0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6"/>
          <a:stretch/>
        </p:blipFill>
        <p:spPr>
          <a:xfrm>
            <a:off x="691875" y="0"/>
            <a:ext cx="7741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78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5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666" y="0"/>
            <a:ext cx="671426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08300" y="2247900"/>
            <a:ext cx="469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08300" y="4521200"/>
            <a:ext cx="469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0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6.0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3" y="0"/>
            <a:ext cx="893703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31900" y="12700"/>
            <a:ext cx="723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9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6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4" y="0"/>
            <a:ext cx="7350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69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0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3" y="431800"/>
            <a:ext cx="8420100" cy="6426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0" y="3390900"/>
            <a:ext cx="596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33800" y="5740400"/>
            <a:ext cx="596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794500" y="8191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9142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4.57.3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03" y="0"/>
            <a:ext cx="768192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62100" y="12700"/>
            <a:ext cx="647700" cy="1397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466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0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3" y="431800"/>
            <a:ext cx="8420100" cy="6426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0" y="3390900"/>
            <a:ext cx="596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33800" y="5740400"/>
            <a:ext cx="596900" cy="2286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108700" y="181610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6256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0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427" y="0"/>
            <a:ext cx="6541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345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1.0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4"/>
          <a:stretch/>
        </p:blipFill>
        <p:spPr>
          <a:xfrm>
            <a:off x="314722" y="25400"/>
            <a:ext cx="8524477" cy="679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11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21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50" y="0"/>
            <a:ext cx="7662434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2870200" y="27495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6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Biological data types and analysis objectives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541489"/>
            <a:ext cx="8940800" cy="465937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smtClean="0"/>
              <a:t>Genomics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Nucleotide genome sequences, </a:t>
            </a:r>
            <a:r>
              <a:rPr lang="en-US" sz="1200" dirty="0" err="1" smtClean="0"/>
              <a:t>metagenomic</a:t>
            </a:r>
            <a:r>
              <a:rPr lang="en-US" sz="1200" dirty="0" smtClean="0"/>
              <a:t> sequences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Gene finding, functional annotation, sequence alignment, homology determination, comparative analysis, phylogenetic </a:t>
            </a:r>
            <a:r>
              <a:rPr lang="en-US" sz="1200" dirty="0" err="1" smtClean="0"/>
              <a:t>inferencing</a:t>
            </a:r>
            <a:r>
              <a:rPr lang="en-US" sz="1200" dirty="0" smtClean="0"/>
              <a:t>, association analysis, mutation functional prediction, species distribution analysis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err="1" smtClean="0"/>
              <a:t>Transcriptomics</a:t>
            </a:r>
            <a:endParaRPr lang="en-US" sz="1400" dirty="0" smtClean="0"/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RNA expression levels, transcription factor binding, chromatin structure information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Differential expression, clustering, functional enrichment, transcriptional regulation/causal reasoning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smtClean="0"/>
              <a:t>Proteomics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Proteins levels, protein structures, protein interactions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Protein identification, protein functional predictions, structural predictions, structural comparison, molecular dynamic simulation, mutation functional prediction, docking predictions, network analysis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smtClean="0"/>
              <a:t>Metabolomics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Metabolite/small molecule levels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Pathway/network analysis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smtClean="0"/>
              <a:t>Imaging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Microscopy images, MRI images, CT scans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Feature extraction, high content screening 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err="1" smtClean="0"/>
              <a:t>Cytometry</a:t>
            </a:r>
            <a:endParaRPr lang="en-US" sz="1400" dirty="0" smtClean="0"/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Cell levels, cell phenotypes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Cell population clustering, cell biomarker discovery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1400" dirty="0" smtClean="0"/>
              <a:t>Systems biology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All of the above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en-US" sz="1200" dirty="0" smtClean="0"/>
              <a:t>Network analysis, causal reasoning, reverse causal reasoning, drug target prediction, regulatory network analysis, information flow, population dynamics, modeling and simulation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198031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3.3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>
          <a:xfrm>
            <a:off x="1143000" y="-1"/>
            <a:ext cx="6831965" cy="6833511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901700" y="1968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6184900" y="2095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5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Reactome</a:t>
            </a:r>
            <a:r>
              <a:rPr lang="en-US" dirty="0" smtClean="0">
                <a:solidFill>
                  <a:srgbClr val="000000"/>
                </a:solidFill>
              </a:rPr>
              <a:t> section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Screen Shot 2014-01-14 at 8.42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0" y="0"/>
            <a:ext cx="5462576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460500" y="61912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06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4 at 10.51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74"/>
            <a:ext cx="9144000" cy="661565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6235700" y="13525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0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4 at 10.51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455"/>
            <a:ext cx="9144000" cy="4382091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2400300" y="22669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648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4 at 10.52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4663"/>
            <a:ext cx="9144000" cy="5978275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5486400" y="26606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499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4 at 10.53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7208"/>
            <a:ext cx="9144000" cy="45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36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21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92" y="0"/>
            <a:ext cx="7661482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4991100" y="1079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3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22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1615"/>
            <a:ext cx="9144000" cy="322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11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5.03.3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8"/>
          <a:stretch/>
        </p:blipFill>
        <p:spPr>
          <a:xfrm>
            <a:off x="1143000" y="-1"/>
            <a:ext cx="6831965" cy="6833511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3911600" y="209550"/>
            <a:ext cx="457200" cy="3937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175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5 at 4.19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2183"/>
            <a:ext cx="9144000" cy="27850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75300" y="3175000"/>
            <a:ext cx="1879600" cy="1397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8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ig-da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900" y="241300"/>
            <a:ext cx="2993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/>
                <a:cs typeface="Times New Roman"/>
              </a:rPr>
              <a:t>BIG DATA</a:t>
            </a:r>
            <a:endParaRPr lang="en-US" sz="4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42258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 of “</a:t>
            </a:r>
            <a:r>
              <a:rPr lang="en-US" dirty="0" err="1" smtClean="0"/>
              <a:t>Omics</a:t>
            </a:r>
            <a:r>
              <a:rPr lang="en-US" dirty="0" smtClean="0"/>
              <a:t>” Data Support in IRD/</a:t>
            </a:r>
            <a:r>
              <a:rPr lang="en-US" dirty="0" err="1" smtClean="0"/>
              <a:t>ViPR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Structured metadata about study, experiments, analysis methods</a:t>
            </a:r>
          </a:p>
          <a:p>
            <a:r>
              <a:rPr lang="en-US" dirty="0" smtClean="0"/>
              <a:t>Series of derived </a:t>
            </a:r>
            <a:r>
              <a:rPr lang="en-US" dirty="0" err="1" smtClean="0"/>
              <a:t>biosets</a:t>
            </a:r>
            <a:endParaRPr lang="en-US" dirty="0" smtClean="0"/>
          </a:p>
          <a:p>
            <a:r>
              <a:rPr lang="en-US" dirty="0" smtClean="0"/>
              <a:t>Boolean analysis of </a:t>
            </a:r>
            <a:r>
              <a:rPr lang="en-US" dirty="0" err="1" smtClean="0"/>
              <a:t>biosets</a:t>
            </a:r>
            <a:r>
              <a:rPr lang="en-US" dirty="0" smtClean="0"/>
              <a:t> from different experiments</a:t>
            </a:r>
          </a:p>
          <a:p>
            <a:r>
              <a:rPr lang="en-US" dirty="0" err="1" smtClean="0"/>
              <a:t>Biosets</a:t>
            </a:r>
            <a:r>
              <a:rPr lang="en-US" dirty="0" smtClean="0"/>
              <a:t> based on expression patterns</a:t>
            </a:r>
          </a:p>
          <a:p>
            <a:r>
              <a:rPr lang="en-US" dirty="0" smtClean="0"/>
              <a:t>Search for expression patterns of specific genes</a:t>
            </a:r>
          </a:p>
          <a:p>
            <a:r>
              <a:rPr lang="en-US" dirty="0" smtClean="0"/>
              <a:t>Access to complete data matrix</a:t>
            </a:r>
          </a:p>
          <a:p>
            <a:r>
              <a:rPr lang="en-US" dirty="0" smtClean="0"/>
              <a:t>Data </a:t>
            </a:r>
            <a:r>
              <a:rPr lang="en-US" dirty="0" err="1" smtClean="0"/>
              <a:t>linkout</a:t>
            </a:r>
            <a:r>
              <a:rPr lang="en-US" dirty="0" smtClean="0"/>
              <a:t> to pathway knowledgebase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to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3400"/>
            <a:ext cx="8229600" cy="4397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Volume</a:t>
            </a:r>
            <a:r>
              <a:rPr lang="en-US" sz="3600" baseline="0" dirty="0" smtClean="0"/>
              <a:t> + Variety = Value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Variety = Metadata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Data + Metadata + Interpretation = Knowledge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6479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1000"/>
            <a:ext cx="8420100" cy="4549868"/>
          </a:xfrm>
        </p:spPr>
        <p:txBody>
          <a:bodyPr>
            <a:noAutofit/>
          </a:bodyPr>
          <a:lstStyle/>
          <a:p>
            <a:r>
              <a:rPr lang="en-US" sz="2400" dirty="0" smtClean="0"/>
              <a:t>Lynn Law, Richard Green - U. Washington</a:t>
            </a:r>
          </a:p>
          <a:p>
            <a:r>
              <a:rPr lang="en-US" sz="2400" dirty="0" smtClean="0"/>
              <a:t>Peter </a:t>
            </a:r>
            <a:r>
              <a:rPr lang="en-US" sz="2400" dirty="0" err="1" smtClean="0"/>
              <a:t>Askovich</a:t>
            </a:r>
            <a:r>
              <a:rPr lang="en-US" sz="2400" dirty="0"/>
              <a:t> </a:t>
            </a:r>
            <a:r>
              <a:rPr lang="en-US" sz="2400" dirty="0" smtClean="0"/>
              <a:t>- Seattle Biomed</a:t>
            </a:r>
          </a:p>
          <a:p>
            <a:r>
              <a:rPr lang="en-US" sz="2400" dirty="0" smtClean="0"/>
              <a:t>Brian </a:t>
            </a:r>
            <a:r>
              <a:rPr lang="en-US" sz="2400" dirty="0" err="1" smtClean="0"/>
              <a:t>Aevermann</a:t>
            </a:r>
            <a:r>
              <a:rPr lang="en-US" sz="2400" dirty="0" smtClean="0"/>
              <a:t>, Brett </a:t>
            </a:r>
            <a:r>
              <a:rPr lang="en-US" sz="2400" dirty="0"/>
              <a:t>Pickett, </a:t>
            </a:r>
            <a:r>
              <a:rPr lang="en-US" sz="2400" dirty="0" smtClean="0"/>
              <a:t>Doug Greer, Yun Zhang - JCVI</a:t>
            </a:r>
          </a:p>
          <a:p>
            <a:r>
              <a:rPr lang="en-US" sz="2400" dirty="0" smtClean="0"/>
              <a:t>Entire Systems Biology Data Dissemination Working Group, especially Jeremy </a:t>
            </a:r>
            <a:r>
              <a:rPr lang="en-US" sz="2400" dirty="0" err="1" smtClean="0"/>
              <a:t>Zucker</a:t>
            </a:r>
            <a:endParaRPr lang="en-US" sz="2400" dirty="0" smtClean="0"/>
          </a:p>
          <a:p>
            <a:r>
              <a:rPr lang="en-US" sz="2400" dirty="0" smtClean="0"/>
              <a:t>NIAID (Alison Yao and </a:t>
            </a:r>
            <a:r>
              <a:rPr lang="en-US" sz="2400" dirty="0" err="1" smtClean="0"/>
              <a:t>Valentina</a:t>
            </a:r>
            <a:r>
              <a:rPr lang="en-US" sz="2400" dirty="0" smtClean="0"/>
              <a:t> </a:t>
            </a:r>
            <a:r>
              <a:rPr lang="en-US" sz="2400" dirty="0" err="1" smtClean="0"/>
              <a:t>DiFrancesco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Entire </a:t>
            </a:r>
            <a:r>
              <a:rPr lang="en-US" sz="2400" dirty="0" err="1" smtClean="0"/>
              <a:t>ViPR</a:t>
            </a:r>
            <a:r>
              <a:rPr lang="en-US" sz="2400" dirty="0" smtClean="0"/>
              <a:t>/IRD development team at JCVI and Northrop Grumman</a:t>
            </a:r>
          </a:p>
          <a:p>
            <a:r>
              <a:rPr lang="en-US" sz="2400" dirty="0"/>
              <a:t>NIAID/NIH - </a:t>
            </a:r>
            <a:r>
              <a:rPr lang="en-US" sz="2400" dirty="0" smtClean="0"/>
              <a:t>N01AI40041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9442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BD2K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Screen Shot 2014-01-08 at 6.24.1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9"/>
          <a:stretch/>
        </p:blipFill>
        <p:spPr>
          <a:xfrm>
            <a:off x="838338" y="0"/>
            <a:ext cx="7480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81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Volumes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omparative-scale-of-byt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8999"/>
            <a:ext cx="9144000" cy="456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69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3 V’s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v3.jpg?w=510&amp;h=42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563474"/>
            <a:ext cx="6235700" cy="514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47511"/>
      </p:ext>
    </p:extLst>
  </p:cSld>
  <p:clrMapOvr>
    <a:masterClrMapping/>
  </p:clrMapOvr>
</p:sld>
</file>

<file path=ppt/theme/theme1.xml><?xml version="1.0" encoding="utf-8"?>
<a:theme xmlns:a="http://schemas.openxmlformats.org/drawingml/2006/main" name="IRD ViPR 13JAN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IRD ViPR 13JAN2014.potx</Template>
  <TotalTime>175</TotalTime>
  <Words>1197</Words>
  <Application>Microsoft Macintosh PowerPoint</Application>
  <PresentationFormat>On-screen Show (4:3)</PresentationFormat>
  <Paragraphs>193</Paragraphs>
  <Slides>62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IRD ViPR 13JAN2014</vt:lpstr>
      <vt:lpstr>Introduction to Bioinformatics</vt:lpstr>
      <vt:lpstr>Outline</vt:lpstr>
      <vt:lpstr>What is Bioinformatics?</vt:lpstr>
      <vt:lpstr>What is Bioinformatics?</vt:lpstr>
      <vt:lpstr>Biological data types and analysis objectives</vt:lpstr>
      <vt:lpstr>Big Data</vt:lpstr>
      <vt:lpstr>BD2K</vt:lpstr>
      <vt:lpstr>Big Data Volumes</vt:lpstr>
      <vt:lpstr>Big Data 3 V’s</vt:lpstr>
      <vt:lpstr>Data Levels in Biological Research</vt:lpstr>
      <vt:lpstr>PowerPoint Presentation</vt:lpstr>
      <vt:lpstr>PowerPoint Presentation</vt:lpstr>
      <vt:lpstr>Big Data in Biology</vt:lpstr>
      <vt:lpstr>Variety</vt:lpstr>
      <vt:lpstr>No Variety</vt:lpstr>
      <vt:lpstr>Big Data</vt:lpstr>
      <vt:lpstr>DMID Genomics</vt:lpstr>
      <vt:lpstr>Bioinformatics Resource Centers (BRCs)</vt:lpstr>
      <vt:lpstr>DMID Systems Biology Program</vt:lpstr>
      <vt:lpstr>Systems Biology of Viral Infection</vt:lpstr>
      <vt:lpstr>Data Dissemination Working Group</vt:lpstr>
      <vt:lpstr>“Omics” Data Management</vt:lpstr>
      <vt:lpstr>Strategy for Handling “Omics” Data</vt:lpstr>
      <vt:lpstr>Data Submission Workflows</vt:lpstr>
      <vt:lpstr>IRD Home Page</vt:lpstr>
      <vt:lpstr>Live 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Reactome section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of “Omics” Data Support in IRD/ViPR</vt:lpstr>
      <vt:lpstr>Big Data to Knowledge</vt:lpstr>
      <vt:lpstr>Acknowledgement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Yun</dc:creator>
  <cp:lastModifiedBy>Richard Scheuermann</cp:lastModifiedBy>
  <cp:revision>28</cp:revision>
  <dcterms:created xsi:type="dcterms:W3CDTF">2014-01-11T00:53:55Z</dcterms:created>
  <dcterms:modified xsi:type="dcterms:W3CDTF">2014-01-16T00:22:33Z</dcterms:modified>
</cp:coreProperties>
</file>