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 name="Google Shape;1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 name="Google Shape;6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08" name="Google Shape;108;p18: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 Reaction coordinate diagram.</a:t>
            </a:r>
            <a:r>
              <a:rPr lang="en-US" sz="1200">
                <a:solidFill>
                  <a:srgbClr val="000000"/>
                </a:solidFill>
                <a:latin typeface="Arial"/>
                <a:ea typeface="Arial"/>
                <a:cs typeface="Arial"/>
                <a:sym typeface="Arial"/>
              </a:rPr>
              <a:t> The free energy of the system is plotted against the progress of the reaction S </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P. A diagram of this kind is a description of the energy changes during the reaction, and the horizontal axis (reaction coordinate) reflects the progressive chemical changes (e.g., bond breakage or formation) as S is converted to P. The activation energies,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for the S </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P and P </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S reactions are indicated.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is the overall standard free-energy change in the direction S </a:t>
            </a:r>
            <a:r>
              <a:rPr lang="en-US" sz="200">
                <a:solidFill>
                  <a:srgbClr val="000000"/>
                </a:solidFill>
                <a:latin typeface="Merriweather Sans"/>
                <a:ea typeface="Merriweather Sans"/>
                <a:cs typeface="Merriweather Sans"/>
                <a:sym typeface="Merriweather Sans"/>
              </a:rPr>
              <a:t>→</a:t>
            </a:r>
            <a:r>
              <a:rPr lang="en-US"/>
              <a:t> P.</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13" name="Google Shape;113;p19: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6-3 Reaction coordinate diagram comparing enzyme-catalyzed and uncatalyzed reactions.</a:t>
            </a:r>
            <a:r>
              <a:rPr lang="en-US" sz="1200">
                <a:solidFill>
                  <a:srgbClr val="000000"/>
                </a:solidFill>
                <a:latin typeface="Arial"/>
                <a:ea typeface="Arial"/>
                <a:cs typeface="Arial"/>
                <a:sym typeface="Arial"/>
              </a:rPr>
              <a:t> In the reaction S </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P, the ES and EP intermediates occupy minima in the energy progress curve of the enzyme-catalyzed reaction. The terms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lang="en-US" sz="1200">
                <a:solidFill>
                  <a:srgbClr val="000000"/>
                </a:solidFill>
                <a:latin typeface="Merriweather Sans"/>
                <a:ea typeface="Merriweather Sans"/>
                <a:cs typeface="Merriweather Sans"/>
                <a:sym typeface="Merriweather Sans"/>
              </a:rPr>
              <a:t>‡</a:t>
            </a:r>
            <a:r>
              <a:rPr baseline="-25000" lang="en-US" sz="1200">
                <a:solidFill>
                  <a:srgbClr val="000000"/>
                </a:solidFill>
                <a:latin typeface="Arial"/>
                <a:ea typeface="Arial"/>
                <a:cs typeface="Arial"/>
                <a:sym typeface="Arial"/>
              </a:rPr>
              <a:t>uncat</a:t>
            </a:r>
            <a:r>
              <a:rPr lang="en-US" sz="1200">
                <a:solidFill>
                  <a:srgbClr val="000000"/>
                </a:solidFill>
                <a:latin typeface="Arial"/>
                <a:ea typeface="Arial"/>
                <a:cs typeface="Arial"/>
                <a:sym typeface="Arial"/>
              </a:rPr>
              <a:t> and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lang="en-US" sz="1200">
                <a:solidFill>
                  <a:srgbClr val="000000"/>
                </a:solidFill>
                <a:latin typeface="Merriweather Sans"/>
                <a:ea typeface="Merriweather Sans"/>
                <a:cs typeface="Merriweather Sans"/>
                <a:sym typeface="Merriweather Sans"/>
              </a:rPr>
              <a:t>‡</a:t>
            </a:r>
            <a:r>
              <a:rPr baseline="-25000" lang="en-US" sz="1200">
                <a:solidFill>
                  <a:srgbClr val="000000"/>
                </a:solidFill>
                <a:latin typeface="Arial"/>
                <a:ea typeface="Arial"/>
                <a:cs typeface="Arial"/>
                <a:sym typeface="Arial"/>
              </a:rPr>
              <a:t>cat</a:t>
            </a:r>
            <a:r>
              <a:rPr lang="en-US" sz="1200">
                <a:solidFill>
                  <a:srgbClr val="000000"/>
                </a:solidFill>
                <a:latin typeface="Arial"/>
                <a:ea typeface="Arial"/>
                <a:cs typeface="Arial"/>
                <a:sym typeface="Arial"/>
              </a:rPr>
              <a:t> correspond to the activation energy for the uncatalyzed reaction and the overall activation energy for the catalyzed reaction, respectively. The activation energy is lower when the enzyme catalyzes the reaction.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 name="Google Shape;2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38" name="Google Shape;138;p24: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6-5a An imaginary enzyme (stickase) designed to catalyze breakage of a metal stick.</a:t>
            </a:r>
            <a:r>
              <a:rPr lang="en-US" sz="1200">
                <a:solidFill>
                  <a:srgbClr val="000000"/>
                </a:solidFill>
                <a:latin typeface="Arial"/>
                <a:ea typeface="Arial"/>
                <a:cs typeface="Arial"/>
                <a:sym typeface="Arial"/>
              </a:rPr>
              <a:t> (a) Before the stick is broken, it must first be bent (the transition state). In both stickase examples, magnetic interactions take the place of weak bonding interactions between enzyme and substrate.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43" name="Google Shape;143;p25: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6-5b An imaginary enzyme (stickase) designed to catalyze breakage of a metal stick.</a:t>
            </a:r>
            <a:r>
              <a:rPr lang="en-US" sz="1200">
                <a:solidFill>
                  <a:srgbClr val="000000"/>
                </a:solidFill>
                <a:latin typeface="Arial"/>
                <a:ea typeface="Arial"/>
                <a:cs typeface="Arial"/>
                <a:sym typeface="Arial"/>
              </a:rPr>
              <a:t> (b) A stickase with a magnet-lined pocket complementary in structure to the stick (the substrate) stabilizes the substrate. Bending is impeded by the magnetic attraction between stick and stickase.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48" name="Google Shape;148;p26: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6-5c An imaginary enzyme (stickase) designed to catalyze breakage of a metal stick.</a:t>
            </a:r>
            <a:r>
              <a:rPr lang="en-US" sz="1200">
                <a:solidFill>
                  <a:srgbClr val="000000"/>
                </a:solidFill>
                <a:latin typeface="Arial"/>
                <a:ea typeface="Arial"/>
                <a:cs typeface="Arial"/>
                <a:sym typeface="Arial"/>
              </a:rPr>
              <a:t> (c) An enzyme with a pocket complementary to the reaction transition state helps to destabilize the stick, contributing to catalysis of the reaction. The binding energy of the magnetic interactions compensates for the increase in free energy required to bend the stick. Reaction coordinate diagrams (right) show the energy consequences of complementarity to substrate versus complementarity to transition state (EP complexes are omitted).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baseline="-25000" lang="en-US" sz="1200">
                <a:solidFill>
                  <a:srgbClr val="000000"/>
                </a:solidFill>
                <a:latin typeface="Arial"/>
                <a:ea typeface="Arial"/>
                <a:cs typeface="Arial"/>
                <a:sym typeface="Arial"/>
              </a:rPr>
              <a:t>M</a:t>
            </a:r>
            <a:r>
              <a:rPr lang="en-US" sz="1200">
                <a:solidFill>
                  <a:srgbClr val="000000"/>
                </a:solidFill>
                <a:latin typeface="Arial"/>
                <a:ea typeface="Arial"/>
                <a:cs typeface="Arial"/>
                <a:sym typeface="Arial"/>
              </a:rPr>
              <a:t>, the difference between the transition-state energies of the uncatalyzed and catalyzed reactions, is contributed by the magnetic interactions between the stick and stickase. When the enzyme is complementary to the substrate (b), the ES complex is more stable and has less free energy in the ground state than substrate alone. The result is an </a:t>
            </a:r>
            <a:r>
              <a:rPr i="1" lang="en-US" sz="1200">
                <a:solidFill>
                  <a:srgbClr val="000000"/>
                </a:solidFill>
                <a:latin typeface="Arial"/>
                <a:ea typeface="Arial"/>
                <a:cs typeface="Arial"/>
                <a:sym typeface="Arial"/>
              </a:rPr>
              <a:t>increase </a:t>
            </a:r>
            <a:r>
              <a:rPr lang="en-US" sz="1200">
                <a:solidFill>
                  <a:srgbClr val="000000"/>
                </a:solidFill>
                <a:latin typeface="Arial"/>
                <a:ea typeface="Arial"/>
                <a:cs typeface="Arial"/>
                <a:sym typeface="Arial"/>
              </a:rPr>
              <a:t>in the activation energy.</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53" name="Google Shape;153;p27: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6-6 Role of binding energy in catalysis.</a:t>
            </a:r>
            <a:r>
              <a:rPr lang="en-US" sz="1200">
                <a:solidFill>
                  <a:srgbClr val="000000"/>
                </a:solidFill>
                <a:latin typeface="Arial"/>
                <a:ea typeface="Arial"/>
                <a:cs typeface="Arial"/>
                <a:sym typeface="Arial"/>
              </a:rPr>
              <a:t> To lower the activation energy for a reaction, the system must acquire an amount of energy equivalent to the amount by which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is lowered. Much of this energy comes from binding energy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baseline="-25000" lang="en-US" sz="1200">
                <a:solidFill>
                  <a:srgbClr val="000000"/>
                </a:solidFill>
                <a:latin typeface="Arial"/>
                <a:ea typeface="Arial"/>
                <a:cs typeface="Arial"/>
                <a:sym typeface="Arial"/>
              </a:rPr>
              <a:t>B</a:t>
            </a:r>
            <a:r>
              <a:rPr lang="en-US" sz="1200">
                <a:solidFill>
                  <a:srgbClr val="000000"/>
                </a:solidFill>
                <a:latin typeface="Arial"/>
                <a:ea typeface="Arial"/>
                <a:cs typeface="Arial"/>
                <a:sym typeface="Arial"/>
              </a:rPr>
              <a:t>) contributed by formation of weak noncovalent interactions between substrate and enzyme in the transition state. The role of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baseline="-25000" lang="en-US" sz="1200">
                <a:solidFill>
                  <a:srgbClr val="000000"/>
                </a:solidFill>
                <a:latin typeface="Arial"/>
                <a:ea typeface="Arial"/>
                <a:cs typeface="Arial"/>
                <a:sym typeface="Arial"/>
              </a:rPr>
              <a:t>B</a:t>
            </a:r>
            <a:r>
              <a:rPr lang="en-US" sz="1200">
                <a:solidFill>
                  <a:srgbClr val="000000"/>
                </a:solidFill>
                <a:latin typeface="Arial"/>
                <a:ea typeface="Arial"/>
                <a:cs typeface="Arial"/>
                <a:sym typeface="Arial"/>
              </a:rPr>
              <a:t> is analogous to that of </a:t>
            </a:r>
            <a:r>
              <a:rPr lang="en-US" sz="1200">
                <a:solidFill>
                  <a:srgbClr val="000000"/>
                </a:solidFill>
                <a:latin typeface="Merriweather Sans"/>
                <a:ea typeface="Merriweather Sans"/>
                <a:cs typeface="Merriweather Sans"/>
                <a:sym typeface="Merriweather Sans"/>
              </a:rPr>
              <a:t>Δ</a:t>
            </a:r>
            <a:r>
              <a:rPr i="1" lang="en-US" sz="1200">
                <a:solidFill>
                  <a:srgbClr val="000000"/>
                </a:solidFill>
                <a:latin typeface="Arial"/>
                <a:ea typeface="Arial"/>
                <a:cs typeface="Arial"/>
                <a:sym typeface="Arial"/>
              </a:rPr>
              <a:t>G</a:t>
            </a:r>
            <a:r>
              <a:rPr baseline="-25000" lang="en-US">
                <a:solidFill>
                  <a:srgbClr val="000000"/>
                </a:solidFill>
              </a:rPr>
              <a:t>M</a:t>
            </a:r>
            <a:r>
              <a:rPr lang="en-US"/>
              <a:t> in Figure 6-5.</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58" name="Google Shape;158;p28: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6-7 Rate enhancement by entropy reduction.</a:t>
            </a:r>
            <a:r>
              <a:rPr lang="en-US" sz="1200">
                <a:solidFill>
                  <a:srgbClr val="000000"/>
                </a:solidFill>
                <a:latin typeface="Arial"/>
                <a:ea typeface="Arial"/>
                <a:cs typeface="Arial"/>
                <a:sym typeface="Arial"/>
              </a:rPr>
              <a:t> Shown here are reactions of an ester with a carboxylate group to form an anhydride. The R group is the same in each case. (a) For this bimolecular reaction, the rate constant </a:t>
            </a:r>
            <a:r>
              <a:rPr i="1" lang="en-US" sz="1200">
                <a:solidFill>
                  <a:srgbClr val="000000"/>
                </a:solidFill>
                <a:latin typeface="Arial"/>
                <a:ea typeface="Arial"/>
                <a:cs typeface="Arial"/>
                <a:sym typeface="Arial"/>
              </a:rPr>
              <a:t>k </a:t>
            </a:r>
            <a:r>
              <a:rPr lang="en-US" sz="1200">
                <a:solidFill>
                  <a:srgbClr val="000000"/>
                </a:solidFill>
                <a:latin typeface="Arial"/>
                <a:ea typeface="Arial"/>
                <a:cs typeface="Arial"/>
                <a:sym typeface="Arial"/>
              </a:rPr>
              <a:t>is second order, with units of M</a:t>
            </a:r>
            <a:r>
              <a:rPr baseline="30000" lang="en-US" sz="1200">
                <a:solidFill>
                  <a:srgbClr val="000000"/>
                </a:solidFill>
                <a:latin typeface="Arial"/>
                <a:ea typeface="Arial"/>
                <a:cs typeface="Arial"/>
                <a:sym typeface="Arial"/>
              </a:rPr>
              <a:t>–1 </a:t>
            </a:r>
            <a:r>
              <a:rPr lang="en-US" sz="1200">
                <a:solidFill>
                  <a:srgbClr val="000000"/>
                </a:solidFill>
                <a:latin typeface="Arial"/>
                <a:ea typeface="Arial"/>
                <a:cs typeface="Arial"/>
                <a:sym typeface="Arial"/>
              </a:rPr>
              <a:t>s</a:t>
            </a:r>
            <a:r>
              <a:rPr baseline="30000" lang="en-US" sz="1200">
                <a:solidFill>
                  <a:srgbClr val="000000"/>
                </a:solidFill>
                <a:latin typeface="Arial"/>
                <a:ea typeface="Arial"/>
                <a:cs typeface="Arial"/>
                <a:sym typeface="Arial"/>
              </a:rPr>
              <a:t>–1</a:t>
            </a:r>
            <a:r>
              <a:rPr lang="en-US" sz="1200">
                <a:solidFill>
                  <a:srgbClr val="000000"/>
                </a:solidFill>
                <a:latin typeface="Arial"/>
                <a:ea typeface="Arial"/>
                <a:cs typeface="Arial"/>
                <a:sym typeface="Arial"/>
              </a:rPr>
              <a:t>. (b) When the two reacting groups are in a single molecule, and thus have less freedom of motion, the reaction is much faster. For this unimolecular reaction, </a:t>
            </a:r>
            <a:r>
              <a:rPr i="1" lang="en-US" sz="1200">
                <a:solidFill>
                  <a:srgbClr val="000000"/>
                </a:solidFill>
                <a:latin typeface="Arial"/>
                <a:ea typeface="Arial"/>
                <a:cs typeface="Arial"/>
                <a:sym typeface="Arial"/>
              </a:rPr>
              <a:t>k </a:t>
            </a:r>
            <a:r>
              <a:rPr lang="en-US" sz="1200">
                <a:solidFill>
                  <a:srgbClr val="000000"/>
                </a:solidFill>
                <a:latin typeface="Arial"/>
                <a:ea typeface="Arial"/>
                <a:cs typeface="Arial"/>
                <a:sym typeface="Arial"/>
              </a:rPr>
              <a:t>has units of s</a:t>
            </a:r>
            <a:r>
              <a:rPr baseline="30000" lang="en-US" sz="1200">
                <a:solidFill>
                  <a:srgbClr val="000000"/>
                </a:solidFill>
                <a:latin typeface="Arial"/>
                <a:ea typeface="Arial"/>
                <a:cs typeface="Arial"/>
                <a:sym typeface="Arial"/>
              </a:rPr>
              <a:t>–1</a:t>
            </a:r>
            <a:r>
              <a:rPr lang="en-US" sz="1200">
                <a:solidFill>
                  <a:srgbClr val="000000"/>
                </a:solidFill>
                <a:latin typeface="Arial"/>
                <a:ea typeface="Arial"/>
                <a:cs typeface="Arial"/>
                <a:sym typeface="Arial"/>
              </a:rPr>
              <a:t>. Dividing the rate constant for (b) by the rate constant for (a) gives a rate enhancement of about 10</a:t>
            </a:r>
            <a:r>
              <a:rPr baseline="30000" lang="en-US" sz="1200">
                <a:solidFill>
                  <a:srgbClr val="000000"/>
                </a:solidFill>
                <a:latin typeface="Arial"/>
                <a:ea typeface="Arial"/>
                <a:cs typeface="Arial"/>
                <a:sym typeface="Arial"/>
              </a:rPr>
              <a:t>5</a:t>
            </a:r>
            <a:r>
              <a:rPr lang="en-US" sz="1200">
                <a:solidFill>
                  <a:srgbClr val="000000"/>
                </a:solidFill>
                <a:latin typeface="Arial"/>
                <a:ea typeface="Arial"/>
                <a:cs typeface="Arial"/>
                <a:sym typeface="Arial"/>
              </a:rPr>
              <a:t> M. (The enhancement has units of molarity because we are comparing a unimolecular and a bimolecular reaction.) Put another way, if the reactant in (b) were present at a concentration of 1 M, the reacting groups would </a:t>
            </a:r>
            <a:r>
              <a:rPr i="1" lang="en-US" sz="1200">
                <a:solidFill>
                  <a:srgbClr val="000000"/>
                </a:solidFill>
                <a:latin typeface="Arial"/>
                <a:ea typeface="Arial"/>
                <a:cs typeface="Arial"/>
                <a:sym typeface="Arial"/>
              </a:rPr>
              <a:t>behave </a:t>
            </a:r>
            <a:r>
              <a:rPr lang="en-US" sz="1200">
                <a:solidFill>
                  <a:srgbClr val="000000"/>
                </a:solidFill>
                <a:latin typeface="Arial"/>
                <a:ea typeface="Arial"/>
                <a:cs typeface="Arial"/>
                <a:sym typeface="Arial"/>
              </a:rPr>
              <a:t>as though they were present at a concentration of 10</a:t>
            </a:r>
            <a:r>
              <a:rPr baseline="-25000" lang="en-US">
                <a:solidFill>
                  <a:srgbClr val="000000"/>
                </a:solidFill>
              </a:rPr>
              <a:t>5</a:t>
            </a:r>
            <a:r>
              <a:rPr lang="en-US"/>
              <a:t> M. Note that the reactant in (b) has freedom of rotation about three bonds (shown with curved arrows), but this still represents a substantial reduction of entropy over (a). If the bonds that rotate in (b) are constrained as in (c), the entropy is reduced further and the reaction exhibits a rate enhancement of 108 M relative to (a).</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63" name="Google Shape;163;p29: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6-8 How a catalyst circumvents unfavorable charge development during cleavage of an amide.</a:t>
            </a:r>
            <a:r>
              <a:rPr lang="en-US" sz="1200">
                <a:solidFill>
                  <a:srgbClr val="000000"/>
                </a:solidFill>
                <a:latin typeface="Arial"/>
                <a:ea typeface="Arial"/>
                <a:cs typeface="Arial"/>
                <a:sym typeface="Arial"/>
              </a:rPr>
              <a:t> The hydrolysis of an amide bond, shown here, is the same reaction as that catalyzed by chymotrypsin and other proteases. Charge development is unfavorable and can be circumvented by donation of a proton by H</a:t>
            </a:r>
            <a:r>
              <a:rPr baseline="-25000" lang="en-US" sz="1200">
                <a:solidFill>
                  <a:srgbClr val="000000"/>
                </a:solidFill>
                <a:latin typeface="Arial"/>
                <a:ea typeface="Arial"/>
                <a:cs typeface="Arial"/>
                <a:sym typeface="Arial"/>
              </a:rPr>
              <a:t>3</a:t>
            </a:r>
            <a:r>
              <a:rPr lang="en-US" sz="1200">
                <a:solidFill>
                  <a:srgbClr val="000000"/>
                </a:solidFill>
                <a:latin typeface="Arial"/>
                <a:ea typeface="Arial"/>
                <a:cs typeface="Arial"/>
                <a:sym typeface="Arial"/>
              </a:rPr>
              <a:t>O</a:t>
            </a:r>
            <a:r>
              <a:rPr baseline="30000" lang="en-US" sz="1200">
                <a:solidFill>
                  <a:srgbClr val="000000"/>
                </a:solidFill>
                <a:latin typeface="Arial"/>
                <a:ea typeface="Arial"/>
                <a:cs typeface="Arial"/>
                <a:sym typeface="Arial"/>
              </a:rPr>
              <a:t>+</a:t>
            </a:r>
            <a:r>
              <a:rPr lang="en-US" sz="1200">
                <a:solidFill>
                  <a:srgbClr val="000000"/>
                </a:solidFill>
                <a:latin typeface="Arial"/>
                <a:ea typeface="Arial"/>
                <a:cs typeface="Arial"/>
                <a:sym typeface="Arial"/>
              </a:rPr>
              <a:t> (specific acid catalysis) or HA (general acid catalysis), where HA represents any acid. Similarly, charge can be neutralized by proton abstraction by OH</a:t>
            </a:r>
            <a:r>
              <a:rPr baseline="30000" lang="en-US" sz="1200">
                <a:solidFill>
                  <a:srgbClr val="000000"/>
                </a:solidFill>
                <a:latin typeface="Arial"/>
                <a:ea typeface="Arial"/>
                <a:cs typeface="Arial"/>
                <a:sym typeface="Arial"/>
              </a:rPr>
              <a:t>–</a:t>
            </a:r>
            <a:r>
              <a:rPr lang="en-US" sz="1200">
                <a:solidFill>
                  <a:srgbClr val="000000"/>
                </a:solidFill>
                <a:latin typeface="Arial"/>
                <a:ea typeface="Arial"/>
                <a:cs typeface="Arial"/>
                <a:sym typeface="Arial"/>
              </a:rPr>
              <a:t> (specific base catalysis) or B: (general base catalysis), where B: represents any base.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68" name="Google Shape;168;p30: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6-9 Amino acids in general acid-base catalysis.</a:t>
            </a:r>
            <a:r>
              <a:rPr lang="en-US" sz="1200">
                <a:solidFill>
                  <a:srgbClr val="000000"/>
                </a:solidFill>
                <a:latin typeface="Arial"/>
                <a:ea typeface="Arial"/>
                <a:cs typeface="Arial"/>
                <a:sym typeface="Arial"/>
              </a:rPr>
              <a:t> Many organic reactions are promoted by proton donors (general acids) or proton acceptors (general bases). The active sites of some enzymes contain amino acid functional groups, such as those shown here, that can participate in the catalytic process as proton donors or proton acceptors.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73" name="Google Shape;173;p31: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6-10 Initial velocities of enzyme-catalyzed reactions.</a:t>
            </a:r>
            <a:r>
              <a:rPr lang="en-US" sz="1200">
                <a:solidFill>
                  <a:srgbClr val="000000"/>
                </a:solidFill>
                <a:latin typeface="Arial"/>
                <a:ea typeface="Arial"/>
                <a:cs typeface="Arial"/>
                <a:sym typeface="Arial"/>
              </a:rPr>
              <a:t> A theoretical enzyme catalyzes the reaction S ↔ P, and is present at a concentration sufficient to catalyze the reaction at a maximum velocity,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max</a:t>
            </a:r>
            <a:r>
              <a:rPr lang="en-US" sz="1200">
                <a:solidFill>
                  <a:srgbClr val="000000"/>
                </a:solidFill>
                <a:latin typeface="Arial"/>
                <a:ea typeface="Arial"/>
                <a:cs typeface="Arial"/>
                <a:sym typeface="Arial"/>
              </a:rPr>
              <a:t>, of 1 </a:t>
            </a:r>
            <a:r>
              <a:rPr lang="en-US" sz="1200">
                <a:solidFill>
                  <a:srgbClr val="000000"/>
                </a:solidFill>
                <a:latin typeface="Merriweather Sans"/>
                <a:ea typeface="Merriweather Sans"/>
                <a:cs typeface="Merriweather Sans"/>
                <a:sym typeface="Merriweather Sans"/>
              </a:rPr>
              <a:t>μ</a:t>
            </a:r>
            <a:r>
              <a:rPr lang="en-US" sz="1200">
                <a:solidFill>
                  <a:srgbClr val="000000"/>
                </a:solidFill>
                <a:latin typeface="Arial"/>
                <a:ea typeface="Arial"/>
                <a:cs typeface="Arial"/>
                <a:sym typeface="Arial"/>
              </a:rPr>
              <a:t>M/min. The Michaelis constant,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m</a:t>
            </a:r>
            <a:r>
              <a:rPr lang="en-US" sz="1200">
                <a:solidFill>
                  <a:srgbClr val="000000"/>
                </a:solidFill>
                <a:latin typeface="Arial"/>
                <a:ea typeface="Arial"/>
                <a:cs typeface="Arial"/>
                <a:sym typeface="Arial"/>
              </a:rPr>
              <a:t> (explained in the text), is 0.5 </a:t>
            </a:r>
            <a:r>
              <a:rPr lang="en-US" sz="1200">
                <a:solidFill>
                  <a:srgbClr val="000000"/>
                </a:solidFill>
                <a:latin typeface="Merriweather Sans"/>
                <a:ea typeface="Merriweather Sans"/>
                <a:cs typeface="Merriweather Sans"/>
                <a:sym typeface="Merriweather Sans"/>
              </a:rPr>
              <a:t>μ</a:t>
            </a:r>
            <a:r>
              <a:rPr lang="en-US" sz="1200">
                <a:solidFill>
                  <a:srgbClr val="000000"/>
                </a:solidFill>
                <a:latin typeface="Arial"/>
                <a:ea typeface="Arial"/>
                <a:cs typeface="Arial"/>
                <a:sym typeface="Arial"/>
              </a:rPr>
              <a:t>M. Progress curves are shown for substrate concentrations below, at, and above the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m</a:t>
            </a:r>
            <a:r>
              <a:rPr lang="en-US">
                <a:solidFill>
                  <a:srgbClr val="000000"/>
                </a:solidFill>
              </a:rPr>
              <a:t>. The rate of an enzyme-catalyzed reaction declines as substrate is converted to product. A tangent to each curve taken at time = 0 defines the initial velocity, </a:t>
            </a:r>
            <a:r>
              <a:rPr lang="en-US" sz="16700"/>
              <a:t>V0, of each reaction.</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83" name="Google Shape;183;p33: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6-18d Structure of chymotrypsin.</a:t>
            </a:r>
            <a:r>
              <a:rPr lang="en-US" sz="1200">
                <a:solidFill>
                  <a:srgbClr val="000000"/>
                </a:solidFill>
                <a:latin typeface="Arial"/>
                <a:ea typeface="Arial"/>
                <a:cs typeface="Arial"/>
                <a:sym typeface="Arial"/>
              </a:rPr>
              <a:t> (PDB ID 7GCH) (d) A close-up of the active site with a substrate (mostly green) bound. Two of the active-site residues, Ser</a:t>
            </a:r>
            <a:r>
              <a:rPr baseline="30000" lang="en-US" sz="1200">
                <a:solidFill>
                  <a:srgbClr val="000000"/>
                </a:solidFill>
                <a:latin typeface="Arial"/>
                <a:ea typeface="Arial"/>
                <a:cs typeface="Arial"/>
                <a:sym typeface="Arial"/>
              </a:rPr>
              <a:t>195</a:t>
            </a:r>
            <a:r>
              <a:rPr lang="en-US" sz="1200">
                <a:solidFill>
                  <a:srgbClr val="000000"/>
                </a:solidFill>
                <a:latin typeface="Arial"/>
                <a:ea typeface="Arial"/>
                <a:cs typeface="Arial"/>
                <a:sym typeface="Arial"/>
              </a:rPr>
              <a:t> and His</a:t>
            </a:r>
            <a:r>
              <a:rPr baseline="30000" lang="en-US" sz="1200">
                <a:solidFill>
                  <a:srgbClr val="000000"/>
                </a:solidFill>
                <a:latin typeface="Arial"/>
                <a:ea typeface="Arial"/>
                <a:cs typeface="Arial"/>
                <a:sym typeface="Arial"/>
              </a:rPr>
              <a:t>57</a:t>
            </a:r>
            <a:r>
              <a:rPr lang="en-US" sz="1200">
                <a:solidFill>
                  <a:srgbClr val="000000"/>
                </a:solidFill>
                <a:latin typeface="Arial"/>
                <a:ea typeface="Arial"/>
                <a:cs typeface="Arial"/>
                <a:sym typeface="Arial"/>
              </a:rPr>
              <a:t> (both red), are partly visible. The hydroxyl of Ser</a:t>
            </a:r>
            <a:r>
              <a:rPr baseline="30000" lang="en-US" sz="1200">
                <a:solidFill>
                  <a:srgbClr val="000000"/>
                </a:solidFill>
                <a:latin typeface="Arial"/>
                <a:ea typeface="Arial"/>
                <a:cs typeface="Arial"/>
                <a:sym typeface="Arial"/>
              </a:rPr>
              <a:t>195</a:t>
            </a:r>
            <a:r>
              <a:rPr lang="en-US" sz="1200">
                <a:solidFill>
                  <a:srgbClr val="000000"/>
                </a:solidFill>
                <a:latin typeface="Arial"/>
                <a:ea typeface="Arial"/>
                <a:cs typeface="Arial"/>
                <a:sym typeface="Arial"/>
              </a:rPr>
              <a:t> attacks the carbonyl group of the substrate (the oxygen is purple); the developing negative charge on the oxygen is stabilized by the oxyanion hole (amide nitrogens, including one from Ser</a:t>
            </a:r>
            <a:r>
              <a:rPr baseline="30000" lang="en-US" sz="1200">
                <a:solidFill>
                  <a:srgbClr val="000000"/>
                </a:solidFill>
                <a:latin typeface="Arial"/>
                <a:ea typeface="Arial"/>
                <a:cs typeface="Arial"/>
                <a:sym typeface="Arial"/>
              </a:rPr>
              <a:t>195</a:t>
            </a:r>
            <a:r>
              <a:rPr lang="en-US" sz="1200">
                <a:solidFill>
                  <a:srgbClr val="000000"/>
                </a:solidFill>
                <a:latin typeface="Arial"/>
                <a:ea typeface="Arial"/>
                <a:cs typeface="Arial"/>
                <a:sym typeface="Arial"/>
              </a:rPr>
              <a:t>, in orange), as explained in Figure 6-21. In the substrate, the aromatic amino acid side chain and the amide nitrogen of the peptide bond to be cleaved (protruding toward the viewer and projecting the path of the rest of the substrate polypeptide chain) are in blue.</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94" name="Google Shape;194;p35: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6-11 Effect of substrate concentration on the initial velocity of an enzyme-catalyzed reaction.</a:t>
            </a:r>
            <a:r>
              <a:rPr lang="en-US" sz="1200">
                <a:solidFill>
                  <a:srgbClr val="000000"/>
                </a:solidFill>
                <a:latin typeface="Arial"/>
                <a:ea typeface="Arial"/>
                <a:cs typeface="Arial"/>
                <a:sym typeface="Arial"/>
              </a:rPr>
              <a:t> The maximum velocity,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max</a:t>
            </a:r>
            <a:r>
              <a:rPr lang="en-US" sz="1200">
                <a:solidFill>
                  <a:srgbClr val="000000"/>
                </a:solidFill>
                <a:latin typeface="Arial"/>
                <a:ea typeface="Arial"/>
                <a:cs typeface="Arial"/>
                <a:sym typeface="Arial"/>
              </a:rPr>
              <a:t>, is extrapolated from the plot, because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0</a:t>
            </a:r>
            <a:r>
              <a:rPr lang="en-US" sz="1200">
                <a:solidFill>
                  <a:srgbClr val="000000"/>
                </a:solidFill>
                <a:latin typeface="Arial"/>
                <a:ea typeface="Arial"/>
                <a:cs typeface="Arial"/>
                <a:sym typeface="Arial"/>
              </a:rPr>
              <a:t> approaches but never quite reaches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max</a:t>
            </a:r>
            <a:r>
              <a:rPr lang="en-US" sz="1200">
                <a:solidFill>
                  <a:srgbClr val="000000"/>
                </a:solidFill>
                <a:latin typeface="Arial"/>
                <a:ea typeface="Arial"/>
                <a:cs typeface="Arial"/>
                <a:sym typeface="Arial"/>
              </a:rPr>
              <a:t>. The substrate concentration at which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0</a:t>
            </a:r>
            <a:r>
              <a:rPr lang="en-US" sz="1200">
                <a:solidFill>
                  <a:srgbClr val="000000"/>
                </a:solidFill>
                <a:latin typeface="Arial"/>
                <a:ea typeface="Arial"/>
                <a:cs typeface="Arial"/>
                <a:sym typeface="Arial"/>
              </a:rPr>
              <a:t> is half maximal is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m</a:t>
            </a:r>
            <a:r>
              <a:rPr lang="en-US">
                <a:solidFill>
                  <a:srgbClr val="000000"/>
                </a:solidFill>
              </a:rPr>
              <a:t>, the Michaelis constant. The concentration of enzyme in an experiment such as this is generally so low that [S] &gt;&gt; [E] even when [S] is described as low or relatively low. The units shown are typical for enzyme-catalyzed reactions and are given only to help illustrate the meaning of </a:t>
            </a:r>
            <a:r>
              <a:rPr lang="en-US" sz="16700"/>
              <a:t>V0 and [S]. (Note that the curve describes part of a rectangular hyperbola, with one asymptote at Vmax. If the curve were continued below [S] = 0, it would approach a vertical asymptote at [S] = –Km.)</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199" name="Google Shape;199;p36: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6-12 Dependence of initial velocity on substrate concentration.</a:t>
            </a:r>
            <a:r>
              <a:rPr lang="en-US" sz="1200">
                <a:solidFill>
                  <a:srgbClr val="000000"/>
                </a:solidFill>
                <a:latin typeface="Arial"/>
                <a:ea typeface="Arial"/>
                <a:cs typeface="Arial"/>
                <a:sym typeface="Arial"/>
              </a:rPr>
              <a:t> This graph shows the kinetic parameters that define the limits of the curve at high and low [S]. At low [S],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m</a:t>
            </a:r>
            <a:r>
              <a:rPr lang="en-US" sz="1200">
                <a:solidFill>
                  <a:srgbClr val="000000"/>
                </a:solidFill>
                <a:latin typeface="Arial"/>
                <a:ea typeface="Arial"/>
                <a:cs typeface="Arial"/>
                <a:sym typeface="Arial"/>
              </a:rPr>
              <a:t> &gt;&gt; [S] and the [S] term in the denominator of the Michaelis-Menten equation (Eqn 6-9) becomes insignificant. The equation simplifies to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0</a:t>
            </a:r>
            <a:r>
              <a:rPr lang="en-US" sz="1200">
                <a:solidFill>
                  <a:srgbClr val="000000"/>
                </a:solidFill>
                <a:latin typeface="Arial"/>
                <a:ea typeface="Arial"/>
                <a:cs typeface="Arial"/>
                <a:sym typeface="Arial"/>
              </a:rPr>
              <a:t> =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max</a:t>
            </a:r>
            <a:r>
              <a:rPr lang="en-US" sz="1200">
                <a:solidFill>
                  <a:srgbClr val="000000"/>
                </a:solidFill>
                <a:latin typeface="Arial"/>
                <a:ea typeface="Arial"/>
                <a:cs typeface="Arial"/>
                <a:sym typeface="Arial"/>
              </a:rPr>
              <a:t>[S]/</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m</a:t>
            </a:r>
            <a:r>
              <a:rPr lang="en-US" sz="1200">
                <a:solidFill>
                  <a:srgbClr val="000000"/>
                </a:solidFill>
                <a:latin typeface="Arial"/>
                <a:ea typeface="Arial"/>
                <a:cs typeface="Arial"/>
                <a:sym typeface="Arial"/>
              </a:rPr>
              <a:t> and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0</a:t>
            </a:r>
            <a:r>
              <a:rPr lang="en-US">
                <a:solidFill>
                  <a:srgbClr val="000000"/>
                </a:solidFill>
              </a:rPr>
              <a:t> exhibits a linear dependence on [S], as observed here. At high [S], where [S] &gt;&gt; </a:t>
            </a:r>
            <a:r>
              <a:rPr lang="en-US" sz="16700"/>
              <a:t>Km, the Km term in the denominator of the Michaelis-Menten equation becomes insignificant and the equation simplifies to V0 = Vmax; this is consistent with the plateau observed at high [S]. The Michaelis-Menten equation is therefore consistent with the observed dependence of V0 on [S], and the shape of the curve is defined by the terms Vmax/Km at low [S] and Vmax at high [S].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66" name="Google Shape;266;p47: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6-13 Common mechanisms for enzyme-catalyzed bisubstrate reactions.</a:t>
            </a:r>
            <a:r>
              <a:rPr lang="en-US" sz="1200">
                <a:solidFill>
                  <a:srgbClr val="000000"/>
                </a:solidFill>
                <a:latin typeface="Arial"/>
                <a:ea typeface="Arial"/>
                <a:cs typeface="Arial"/>
                <a:sym typeface="Arial"/>
              </a:rPr>
              <a:t> (a) The enzyme and both substrates come together to form a ternary complex. In ordered binding, substrate 1 must bind before substrate 2 can bind productively. In random binding, the substrates can bind in either order. (b) An enzyme-substrate complex forms, a product leaves the complex, the altered enzyme forms a second complex with another substrate molecule, and the second product leaves, regenerating the enzyme. Substrate 1 may transfer a functional group to the enzyme (to form the covalently modified E</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which is subsequently transferred to substrate 2. This is called a Ping-Pong or double-displacement mechanism.</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71" name="Google Shape;271;p48: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6-14a Steady-state kinetic analysis of bisubstrate reactions.</a:t>
            </a:r>
            <a:r>
              <a:rPr lang="en-US" sz="1200">
                <a:solidFill>
                  <a:srgbClr val="000000"/>
                </a:solidFill>
                <a:latin typeface="Arial"/>
                <a:ea typeface="Arial"/>
                <a:cs typeface="Arial"/>
                <a:sym typeface="Arial"/>
              </a:rPr>
              <a:t> In these double-reciprocal plots (see Box 6-1), the concentration of substrate 1 is varied while the concentration of substrate 2 is held constant. This is repeated for several values of [S</a:t>
            </a:r>
            <a:r>
              <a:rPr baseline="-25000" lang="en-US" sz="1200">
                <a:solidFill>
                  <a:srgbClr val="000000"/>
                </a:solidFill>
                <a:latin typeface="Arial"/>
                <a:ea typeface="Arial"/>
                <a:cs typeface="Arial"/>
                <a:sym typeface="Arial"/>
              </a:rPr>
              <a:t>2</a:t>
            </a:r>
            <a:r>
              <a:rPr lang="en-US" sz="1200">
                <a:solidFill>
                  <a:srgbClr val="000000"/>
                </a:solidFill>
                <a:latin typeface="Arial"/>
                <a:ea typeface="Arial"/>
                <a:cs typeface="Arial"/>
                <a:sym typeface="Arial"/>
              </a:rPr>
              <a:t>], generating several separate lines. (a) Intersecting lines indicate that a ternary complex is formed in the reaction; (b) parallel lines indicate a Ping-Pong (double-displacement) pathway.</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76" name="Google Shape;276;p49: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6-14b Steady-state kinetic analysis of bisubstrate reactions.</a:t>
            </a:r>
            <a:r>
              <a:rPr lang="en-US" sz="1200">
                <a:solidFill>
                  <a:srgbClr val="000000"/>
                </a:solidFill>
                <a:latin typeface="Arial"/>
                <a:ea typeface="Arial"/>
                <a:cs typeface="Arial"/>
                <a:sym typeface="Arial"/>
              </a:rPr>
              <a:t> In these double-reciprocal plots (see Box 6-1), the concentration of substrate 1 is varied while the concentration of substrate 2 is held constant. This is repeated for several values of [S</a:t>
            </a:r>
            <a:r>
              <a:rPr baseline="-25000" lang="en-US" sz="1200">
                <a:solidFill>
                  <a:srgbClr val="000000"/>
                </a:solidFill>
                <a:latin typeface="Arial"/>
                <a:ea typeface="Arial"/>
                <a:cs typeface="Arial"/>
                <a:sym typeface="Arial"/>
              </a:rPr>
              <a:t>2</a:t>
            </a:r>
            <a:r>
              <a:rPr lang="en-US" sz="1200">
                <a:solidFill>
                  <a:srgbClr val="000000"/>
                </a:solidFill>
                <a:latin typeface="Arial"/>
                <a:ea typeface="Arial"/>
                <a:cs typeface="Arial"/>
                <a:sym typeface="Arial"/>
              </a:rPr>
              <a:t>], generating several separate lines. (a) Intersecting lines indicate that a ternary complex is formed in the reaction; (b) parallel lines indicate a Ping-Pong (double-displacement) pathway.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86" name="Google Shape;286;p51: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6-15a Three types of reversible inhibition.</a:t>
            </a:r>
            <a:r>
              <a:rPr lang="en-US" sz="1200">
                <a:solidFill>
                  <a:srgbClr val="000000"/>
                </a:solidFill>
                <a:latin typeface="Arial"/>
                <a:ea typeface="Arial"/>
                <a:cs typeface="Arial"/>
                <a:sym typeface="Arial"/>
              </a:rPr>
              <a:t> (a) Competitive inhibitors bind to the enzyme's active site;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I</a:t>
            </a:r>
            <a:r>
              <a:rPr lang="en-US" sz="1200">
                <a:solidFill>
                  <a:srgbClr val="000000"/>
                </a:solidFill>
                <a:latin typeface="Arial"/>
                <a:ea typeface="Arial"/>
                <a:cs typeface="Arial"/>
                <a:sym typeface="Arial"/>
              </a:rPr>
              <a:t> is the equilibrium constant for inhibitor binding to E.</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1" name="Google Shape;291;p52: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6-15b Three types of reversible inhibition.</a:t>
            </a:r>
            <a:r>
              <a:rPr lang="en-US" sz="1200">
                <a:solidFill>
                  <a:srgbClr val="000000"/>
                </a:solidFill>
                <a:latin typeface="Arial"/>
                <a:ea typeface="Arial"/>
                <a:cs typeface="Arial"/>
                <a:sym typeface="Arial"/>
              </a:rPr>
              <a:t> (b) Uncompetitive inhibitors bind at a separate site, but bind only to the ES complex; </a:t>
            </a:r>
            <a:r>
              <a:rPr i="1" lang="en-US" sz="1200">
                <a:solidFill>
                  <a:srgbClr val="000000"/>
                </a:solidFill>
                <a:latin typeface="Arial"/>
                <a:ea typeface="Arial"/>
                <a:cs typeface="Arial"/>
                <a:sym typeface="Arial"/>
              </a:rPr>
              <a:t>K</a:t>
            </a:r>
            <a:r>
              <a:rPr baseline="-25000" lang="en-US" sz="1200">
                <a:solidFill>
                  <a:srgbClr val="000000"/>
                </a:solidFill>
                <a:latin typeface="Arial"/>
                <a:ea typeface="Arial"/>
                <a:cs typeface="Arial"/>
                <a:sym typeface="Arial"/>
              </a:rPr>
              <a:t>I</a:t>
            </a:r>
            <a:r>
              <a:rPr lang="en-US" sz="1200">
                <a:solidFill>
                  <a:srgbClr val="000000"/>
                </a:solidFill>
                <a:latin typeface="Merriweather Sans"/>
                <a:ea typeface="Merriweather Sans"/>
                <a:cs typeface="Merriweather Sans"/>
                <a:sym typeface="Merriweather Sans"/>
              </a:rPr>
              <a:t>′</a:t>
            </a:r>
            <a:r>
              <a:rPr lang="en-US" sz="1200">
                <a:solidFill>
                  <a:srgbClr val="000000"/>
                </a:solidFill>
                <a:latin typeface="Arial"/>
                <a:ea typeface="Arial"/>
                <a:cs typeface="Arial"/>
                <a:sym typeface="Arial"/>
              </a:rPr>
              <a:t> is the equilibrium constant for inhibitor binding to ES.</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296" name="Google Shape;296;p53: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6-15c Three types of reversible inhibition.</a:t>
            </a:r>
            <a:r>
              <a:rPr lang="en-US" sz="1200">
                <a:solidFill>
                  <a:srgbClr val="000000"/>
                </a:solidFill>
                <a:latin typeface="Arial"/>
                <a:ea typeface="Arial"/>
                <a:cs typeface="Arial"/>
                <a:sym typeface="Arial"/>
              </a:rPr>
              <a:t> (c) Mixed inhibitors bind at a separate site, but may bind to either E or ES.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01" name="Google Shape;301;p54: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BOX 6-2 FIGURE 1</a:t>
            </a:r>
            <a:r>
              <a:rPr lang="en-US" sz="1200">
                <a:solidFill>
                  <a:srgbClr val="000000"/>
                </a:solidFill>
                <a:latin typeface="Arial"/>
                <a:ea typeface="Arial"/>
                <a:cs typeface="Arial"/>
                <a:sym typeface="Arial"/>
              </a:rPr>
              <a:t> Competitive inhibition.</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06" name="Google Shape;306;p55: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BOX 6-2 FIGURE 2</a:t>
            </a:r>
            <a:r>
              <a:rPr lang="en-US" sz="1200">
                <a:solidFill>
                  <a:srgbClr val="000000"/>
                </a:solidFill>
                <a:latin typeface="Arial"/>
                <a:ea typeface="Arial"/>
                <a:cs typeface="Arial"/>
                <a:sym typeface="Arial"/>
              </a:rPr>
              <a:t> Uncompetitive inhibition.</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11" name="Google Shape;311;p56: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BOX 6-2 FIGURE 3</a:t>
            </a:r>
            <a:r>
              <a:rPr lang="en-US" sz="1200">
                <a:solidFill>
                  <a:srgbClr val="000000"/>
                </a:solidFill>
                <a:latin typeface="Arial"/>
                <a:ea typeface="Arial"/>
                <a:cs typeface="Arial"/>
                <a:sym typeface="Arial"/>
              </a:rPr>
              <a:t> Mixed inhibition.</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21" name="Google Shape;321;p58: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6-17 The pH-activity profiles of two enzymes.</a:t>
            </a:r>
            <a:r>
              <a:rPr lang="en-US" sz="1200">
                <a:solidFill>
                  <a:srgbClr val="000000"/>
                </a:solidFill>
                <a:latin typeface="Arial"/>
                <a:ea typeface="Arial"/>
                <a:cs typeface="Arial"/>
                <a:sym typeface="Arial"/>
              </a:rPr>
              <a:t> These curves are constructed from measurements of initial velocities when the reaction is carried out in buffers of different pH. Because pH is a logarithmic scale reflecting tenfold changes in [H</a:t>
            </a:r>
            <a:r>
              <a:rPr baseline="30000" lang="en-US" sz="1200">
                <a:solidFill>
                  <a:srgbClr val="000000"/>
                </a:solidFill>
                <a:latin typeface="Arial"/>
                <a:ea typeface="Arial"/>
                <a:cs typeface="Arial"/>
                <a:sym typeface="Arial"/>
              </a:rPr>
              <a:t>+</a:t>
            </a:r>
            <a:r>
              <a:rPr lang="en-US" sz="1200">
                <a:solidFill>
                  <a:srgbClr val="000000"/>
                </a:solidFill>
                <a:latin typeface="Arial"/>
                <a:ea typeface="Arial"/>
                <a:cs typeface="Arial"/>
                <a:sym typeface="Arial"/>
              </a:rPr>
              <a:t>], the changes in </a:t>
            </a:r>
            <a:r>
              <a:rPr i="1" lang="en-US" sz="1200">
                <a:solidFill>
                  <a:srgbClr val="000000"/>
                </a:solidFill>
                <a:latin typeface="Arial"/>
                <a:ea typeface="Arial"/>
                <a:cs typeface="Arial"/>
                <a:sym typeface="Arial"/>
              </a:rPr>
              <a:t>V</a:t>
            </a:r>
            <a:r>
              <a:rPr baseline="-25000" lang="en-US" sz="1200">
                <a:solidFill>
                  <a:srgbClr val="000000"/>
                </a:solidFill>
                <a:latin typeface="Arial"/>
                <a:ea typeface="Arial"/>
                <a:cs typeface="Arial"/>
                <a:sym typeface="Arial"/>
              </a:rPr>
              <a:t>0</a:t>
            </a:r>
            <a:r>
              <a:rPr lang="en-US" sz="1200">
                <a:solidFill>
                  <a:srgbClr val="000000"/>
                </a:solidFill>
                <a:latin typeface="Arial"/>
                <a:ea typeface="Arial"/>
                <a:cs typeface="Arial"/>
                <a:sym typeface="Arial"/>
              </a:rPr>
              <a:t> are also plotted on a logarithmic scale. The pH optimum for the activity of an enzyme is generally close to the pH of the environment in which the enzyme is normally found. Pepsin, which hydrolyzes certain peptide bonds of proteins during digestion in the stomach, has a pH optimum of about 1.6. The pH of gastric juice is between 1 and 2. Glucose 6-phosphatase of hepatocytes (liver cells), with a pH optimum of about 7.8, is responsible for releasing glucose into the blood. The normal pH of the cytosol of hepatocytes is about 7.2.</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26" name="Google Shape;326;p59: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1)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31" name="Google Shape;331;p60: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2a)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36" name="Google Shape;336;p61: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2b)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41" name="Google Shape;341;p62: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2c)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46" name="Google Shape;346;p63: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2d)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51" name="Google Shape;351;p64: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2e)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56" name="Google Shape;356;p65: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2f)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61" name="Google Shape;361;p66: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6-21 (part 2g) Hydrolytic cleavage of a peptide bond by chymotrypsin.</a:t>
            </a:r>
            <a:r>
              <a:rPr lang="en-US" sz="1200">
                <a:solidFill>
                  <a:srgbClr val="000000"/>
                </a:solidFill>
                <a:latin typeface="Arial"/>
                <a:ea typeface="Arial"/>
                <a:cs typeface="Arial"/>
                <a:sym typeface="Arial"/>
              </a:rPr>
              <a:t> The reaction has two phases. In the acylation phase (steps 1 to 3), formation of a covalent acyl-enzyme intermediate is coupled to cleavage of the peptide bond. In the deacylation phase (steps 4 to 7), deacylation regenerates the free enzyme; this is essentially the reverse of the acylation phase, with water mirroring, in reverse, the role of the amine component of the substrate.</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66" name="Google Shape;366;p67: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BOX 6-3 FIGURE 1</a:t>
            </a:r>
            <a:r>
              <a:rPr lang="en-US" sz="1200">
                <a:solidFill>
                  <a:srgbClr val="000000"/>
                </a:solidFill>
                <a:latin typeface="Arial"/>
                <a:ea typeface="Arial"/>
                <a:cs typeface="Arial"/>
                <a:sym typeface="Arial"/>
              </a:rPr>
              <a:t> Effects of small structural changes in the substrate on kinetic parameters for chymotrypsin-catalyzed amide hydrolysis.</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371" name="Google Shape;371;p68:notes"/>
          <p:cNvSpPr txBox="1"/>
          <p:nvPr>
            <p:ph idx="1" type="body"/>
          </p:nvPr>
        </p:nvSpPr>
        <p:spPr>
          <a:xfrm>
            <a:off x="685800" y="4343400"/>
            <a:ext cx="5486400" cy="4114800"/>
          </a:xfrm>
          <a:prstGeom prst="rect">
            <a:avLst/>
          </a:prstGeom>
          <a:noFill/>
          <a:ln>
            <a:noFill/>
          </a:ln>
          <a:effectLst>
            <a:outerShdw blurRad="63500" dir="2700000" dist="35921">
              <a:srgbClr val="808080"/>
            </a:outerShdw>
          </a:effectLst>
        </p:spPr>
        <p:txBody>
          <a:bodyPr anchorCtr="0" anchor="t" bIns="45700" lIns="91425" spcFirstLastPara="1" rIns="91425" wrap="square" tIns="45700">
            <a:noAutofit/>
          </a:bodyPr>
          <a:lstStyle/>
          <a:p>
            <a:pPr indent="0" lvl="0" marL="39687" rtl="0" algn="l">
              <a:lnSpc>
                <a:spcPct val="100000"/>
              </a:lnSpc>
              <a:spcBef>
                <a:spcPts val="0"/>
              </a:spcBef>
              <a:spcAft>
                <a:spcPts val="0"/>
              </a:spcAft>
              <a:buClr>
                <a:srgbClr val="000000"/>
              </a:buClr>
              <a:buSzPts val="1200"/>
              <a:buFont typeface="Arial"/>
              <a:buNone/>
            </a:pPr>
            <a:r>
              <a:rPr b="1" lang="en-US" sz="1200">
                <a:solidFill>
                  <a:srgbClr val="000000"/>
                </a:solidFill>
                <a:latin typeface="Arial"/>
                <a:ea typeface="Arial"/>
                <a:cs typeface="Arial"/>
                <a:sym typeface="Arial"/>
              </a:rPr>
              <a:t>FIGURE 6-33 Feedback inhibition.</a:t>
            </a:r>
            <a:r>
              <a:rPr lang="en-US" sz="1200">
                <a:solidFill>
                  <a:srgbClr val="000000"/>
                </a:solidFill>
                <a:latin typeface="Arial"/>
                <a:ea typeface="Arial"/>
                <a:cs typeface="Arial"/>
                <a:sym typeface="Arial"/>
              </a:rPr>
              <a:t> The conversion of </a:t>
            </a:r>
            <a:r>
              <a:rPr lang="en-US" sz="1000">
                <a:solidFill>
                  <a:srgbClr val="000000"/>
                </a:solidFill>
                <a:latin typeface="Arial"/>
                <a:ea typeface="Arial"/>
                <a:cs typeface="Arial"/>
                <a:sym typeface="Arial"/>
              </a:rPr>
              <a:t>L</a:t>
            </a:r>
            <a:r>
              <a:rPr lang="en-US" sz="1200">
                <a:solidFill>
                  <a:srgbClr val="000000"/>
                </a:solidFill>
                <a:latin typeface="Arial"/>
                <a:ea typeface="Arial"/>
                <a:cs typeface="Arial"/>
                <a:sym typeface="Arial"/>
              </a:rPr>
              <a:t>-threonine to L-isoleucine is catalyzed by a sequence of five enzymes (E</a:t>
            </a:r>
            <a:r>
              <a:rPr baseline="-25000" lang="en-US" sz="1200">
                <a:solidFill>
                  <a:srgbClr val="000000"/>
                </a:solidFill>
                <a:latin typeface="Arial"/>
                <a:ea typeface="Arial"/>
                <a:cs typeface="Arial"/>
                <a:sym typeface="Arial"/>
              </a:rPr>
              <a:t>1</a:t>
            </a:r>
            <a:r>
              <a:rPr lang="en-US" sz="1200">
                <a:solidFill>
                  <a:srgbClr val="000000"/>
                </a:solidFill>
                <a:latin typeface="Arial"/>
                <a:ea typeface="Arial"/>
                <a:cs typeface="Arial"/>
                <a:sym typeface="Arial"/>
              </a:rPr>
              <a:t> to E</a:t>
            </a:r>
            <a:r>
              <a:rPr baseline="-25000" lang="en-US" sz="1200">
                <a:solidFill>
                  <a:srgbClr val="000000"/>
                </a:solidFill>
                <a:latin typeface="Arial"/>
                <a:ea typeface="Arial"/>
                <a:cs typeface="Arial"/>
                <a:sym typeface="Arial"/>
              </a:rPr>
              <a:t>5</a:t>
            </a:r>
            <a:r>
              <a:rPr lang="en-US" sz="1200">
                <a:solidFill>
                  <a:srgbClr val="000000"/>
                </a:solidFill>
                <a:latin typeface="Arial"/>
                <a:ea typeface="Arial"/>
                <a:cs typeface="Arial"/>
                <a:sym typeface="Arial"/>
              </a:rPr>
              <a:t>). Threonine dehydratase (E</a:t>
            </a:r>
            <a:r>
              <a:rPr baseline="-25000" lang="en-US" sz="1200">
                <a:solidFill>
                  <a:srgbClr val="000000"/>
                </a:solidFill>
                <a:latin typeface="Arial"/>
                <a:ea typeface="Arial"/>
                <a:cs typeface="Arial"/>
                <a:sym typeface="Arial"/>
              </a:rPr>
              <a:t>1</a:t>
            </a:r>
            <a:r>
              <a:rPr lang="en-US" sz="1200">
                <a:solidFill>
                  <a:srgbClr val="000000"/>
                </a:solidFill>
                <a:latin typeface="Arial"/>
                <a:ea typeface="Arial"/>
                <a:cs typeface="Arial"/>
                <a:sym typeface="Arial"/>
              </a:rPr>
              <a:t>) is specifically inhibited allosterically by </a:t>
            </a:r>
            <a:r>
              <a:rPr lang="en-US" sz="1000">
                <a:solidFill>
                  <a:srgbClr val="000000"/>
                </a:solidFill>
                <a:latin typeface="Arial"/>
                <a:ea typeface="Arial"/>
                <a:cs typeface="Arial"/>
                <a:sym typeface="Arial"/>
              </a:rPr>
              <a:t>L</a:t>
            </a:r>
            <a:r>
              <a:rPr lang="en-US" sz="1200">
                <a:solidFill>
                  <a:srgbClr val="000000"/>
                </a:solidFill>
                <a:latin typeface="Arial"/>
                <a:ea typeface="Arial"/>
                <a:cs typeface="Arial"/>
                <a:sym typeface="Arial"/>
              </a:rPr>
              <a:t>-isoleucine, the end product of the sequence, but not by any of the four intermediates (A to D). Feedback inhibition is indicated by the dashed feedback line and the </a:t>
            </a:r>
            <a:r>
              <a:rPr lang="en-US" sz="1200">
                <a:solidFill>
                  <a:srgbClr val="FF0000"/>
                </a:solidFill>
                <a:latin typeface="Arial"/>
                <a:ea typeface="Arial"/>
                <a:cs typeface="Arial"/>
                <a:sym typeface="Arial"/>
              </a:rPr>
              <a:t>⊗ </a:t>
            </a:r>
            <a:r>
              <a:rPr lang="en-US" sz="1200">
                <a:solidFill>
                  <a:srgbClr val="000000"/>
                </a:solidFill>
                <a:latin typeface="Arial"/>
                <a:ea typeface="Arial"/>
                <a:cs typeface="Arial"/>
                <a:sym typeface="Arial"/>
              </a:rPr>
              <a:t>symbol at the threonine dehydratase reaction arrow, a device used throughout this book.</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9" name="Shape 9"/>
        <p:cNvGrpSpPr/>
        <p:nvPr/>
      </p:nvGrpSpPr>
      <p:grpSpPr>
        <a:xfrm>
          <a:off x="0" y="0"/>
          <a:ext cx="0" cy="0"/>
          <a:chOff x="0" y="0"/>
          <a:chExt cx="0" cy="0"/>
        </a:xfrm>
      </p:grpSpPr>
      <p:sp>
        <p:nvSpPr>
          <p:cNvPr id="10" name="Google Shape;10;p2"/>
          <p:cNvSpPr txBox="1"/>
          <p:nvPr>
            <p:ph type="title"/>
          </p:nvPr>
        </p:nvSpPr>
        <p:spPr>
          <a:xfrm>
            <a:off x="685800" y="381000"/>
            <a:ext cx="7772400" cy="1600200"/>
          </a:xfrm>
          <a:prstGeom prst="rect">
            <a:avLst/>
          </a:prstGeom>
          <a:noFill/>
          <a:ln>
            <a:noFill/>
          </a:ln>
        </p:spPr>
        <p:txBody>
          <a:bodyPr anchorCtr="0" anchor="ctr" bIns="50800" lIns="50800" spcFirstLastPara="1" rIns="91425" wrap="square" tIns="50800">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 name="Google Shape;11;p2"/>
          <p:cNvSpPr txBox="1"/>
          <p:nvPr>
            <p:ph idx="1" type="body"/>
          </p:nvPr>
        </p:nvSpPr>
        <p:spPr>
          <a:xfrm>
            <a:off x="685800" y="1981200"/>
            <a:ext cx="7772400" cy="4876800"/>
          </a:xfrm>
          <a:prstGeom prst="rect">
            <a:avLst/>
          </a:prstGeom>
          <a:noFill/>
          <a:ln>
            <a:noFill/>
          </a:ln>
        </p:spPr>
        <p:txBody>
          <a:bodyPr anchorCtr="0" anchor="t" bIns="50800" lIns="50800" spcFirstLastPara="1" rIns="91425" wrap="square" tIns="50800">
            <a:noAutofit/>
          </a:bodyPr>
          <a:lstStyle>
            <a:lvl1pPr indent="-342900" lvl="0" marL="457200" rtl="0" algn="l">
              <a:lnSpc>
                <a:spcPct val="100000"/>
              </a:lnSpc>
              <a:spcBef>
                <a:spcPts val="700"/>
              </a:spcBef>
              <a:spcAft>
                <a:spcPts val="0"/>
              </a:spcAft>
              <a:buClr>
                <a:schemeClr val="dk1"/>
              </a:buClr>
              <a:buSzPts val="1800"/>
              <a:buChar char="•"/>
              <a:defRPr/>
            </a:lvl1pPr>
            <a:lvl2pPr indent="-342900" lvl="1" marL="914400" rtl="0" algn="l">
              <a:lnSpc>
                <a:spcPct val="100000"/>
              </a:lnSpc>
              <a:spcBef>
                <a:spcPts val="600"/>
              </a:spcBef>
              <a:spcAft>
                <a:spcPts val="0"/>
              </a:spcAft>
              <a:buClr>
                <a:schemeClr val="dk1"/>
              </a:buClr>
              <a:buSzPts val="1800"/>
              <a:buChar char="–"/>
              <a:defRPr/>
            </a:lvl2pPr>
            <a:lvl3pPr indent="-342900" lvl="2" marL="1371600" rtl="0" algn="l">
              <a:lnSpc>
                <a:spcPct val="100000"/>
              </a:lnSpc>
              <a:spcBef>
                <a:spcPts val="600"/>
              </a:spcBef>
              <a:spcAft>
                <a:spcPts val="0"/>
              </a:spcAft>
              <a:buClr>
                <a:schemeClr val="dk1"/>
              </a:buClr>
              <a:buSzPts val="1800"/>
              <a:buChar char="•"/>
              <a:defRPr/>
            </a:lvl3pPr>
            <a:lvl4pPr indent="-342900" lvl="3" marL="1828800" rtl="0" algn="l">
              <a:lnSpc>
                <a:spcPct val="100000"/>
              </a:lnSpc>
              <a:spcBef>
                <a:spcPts val="500"/>
              </a:spcBef>
              <a:spcAft>
                <a:spcPts val="0"/>
              </a:spcAft>
              <a:buClr>
                <a:schemeClr val="dk1"/>
              </a:buClr>
              <a:buSzPts val="1800"/>
              <a:buChar char="–"/>
              <a:defRPr/>
            </a:lvl4pPr>
            <a:lvl5pPr indent="-342900" lvl="4" marL="2286000" rtl="0" algn="l">
              <a:lnSpc>
                <a:spcPct val="100000"/>
              </a:lnSpc>
              <a:spcBef>
                <a:spcPts val="500"/>
              </a:spcBef>
              <a:spcAft>
                <a:spcPts val="0"/>
              </a:spcAft>
              <a:buClr>
                <a:schemeClr val="dk1"/>
              </a:buClr>
              <a:buSzPts val="1800"/>
              <a:buChar char="»"/>
              <a:defRPr/>
            </a:lvl5pPr>
            <a:lvl6pPr indent="-342900" lvl="5" marL="2743200" rtl="0" algn="l">
              <a:lnSpc>
                <a:spcPct val="100000"/>
              </a:lnSpc>
              <a:spcBef>
                <a:spcPts val="500"/>
              </a:spcBef>
              <a:spcAft>
                <a:spcPts val="0"/>
              </a:spcAft>
              <a:buClr>
                <a:schemeClr val="dk1"/>
              </a:buClr>
              <a:buSzPts val="1800"/>
              <a:buChar char="»"/>
              <a:defRPr/>
            </a:lvl6pPr>
            <a:lvl7pPr indent="-342900" lvl="6" marL="3200400" rtl="0" algn="l">
              <a:lnSpc>
                <a:spcPct val="100000"/>
              </a:lnSpc>
              <a:spcBef>
                <a:spcPts val="500"/>
              </a:spcBef>
              <a:spcAft>
                <a:spcPts val="0"/>
              </a:spcAft>
              <a:buClr>
                <a:schemeClr val="dk1"/>
              </a:buClr>
              <a:buSzPts val="1800"/>
              <a:buChar char="»"/>
              <a:defRPr/>
            </a:lvl7pPr>
            <a:lvl8pPr indent="-342900" lvl="7" marL="3657600" rtl="0" algn="l">
              <a:lnSpc>
                <a:spcPct val="100000"/>
              </a:lnSpc>
              <a:spcBef>
                <a:spcPts val="500"/>
              </a:spcBef>
              <a:spcAft>
                <a:spcPts val="0"/>
              </a:spcAft>
              <a:buClr>
                <a:schemeClr val="dk1"/>
              </a:buClr>
              <a:buSzPts val="1800"/>
              <a:buChar char="»"/>
              <a:defRPr/>
            </a:lvl8pPr>
            <a:lvl9pPr indent="-342900" lvl="8" marL="4114800" rtl="0" algn="l">
              <a:lnSpc>
                <a:spcPct val="100000"/>
              </a:lnSpc>
              <a:spcBef>
                <a:spcPts val="500"/>
              </a:spcBef>
              <a:spcAft>
                <a:spcPts val="0"/>
              </a:spcAft>
              <a:buClr>
                <a:schemeClr val="dk1"/>
              </a:buClr>
              <a:buSzPts val="1800"/>
              <a:buChar char="»"/>
              <a:defRPr/>
            </a:lvl9pPr>
          </a:lstStyle>
          <a:p/>
        </p:txBody>
      </p:sp>
      <p:sp>
        <p:nvSpPr>
          <p:cNvPr id="12" name="Google Shape;12;p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7348537" y="6248400"/>
            <a:ext cx="312600" cy="304800"/>
          </a:xfrm>
          <a:prstGeom prst="rect">
            <a:avLst/>
          </a:prstGeom>
          <a:noFill/>
          <a:ln>
            <a:noFill/>
          </a:ln>
        </p:spPr>
        <p:txBody>
          <a:bodyPr anchorCtr="0" anchor="t" bIns="45700" lIns="91425" spcFirstLastPara="1" rIns="91425" wrap="square" tIns="45700">
            <a:noAutofit/>
          </a:bodyPr>
          <a:lstStyle>
            <a:lvl1pPr indent="0" lvl="0" marL="0" rtl="0" algn="ctr">
              <a:lnSpc>
                <a:spcPct val="100000"/>
              </a:lnSpc>
              <a:spcBef>
                <a:spcPts val="0"/>
              </a:spcBef>
              <a:spcAft>
                <a:spcPts val="0"/>
              </a:spcAft>
              <a:buNone/>
              <a:defRPr sz="1400">
                <a:solidFill>
                  <a:schemeClr val="dk1"/>
                </a:solidFill>
                <a:latin typeface="Arial"/>
                <a:ea typeface="Arial"/>
                <a:cs typeface="Arial"/>
                <a:sym typeface="Arial"/>
              </a:defRPr>
            </a:lvl1pPr>
            <a:lvl2pPr indent="0" lvl="1" marL="0" rtl="0" algn="ctr">
              <a:lnSpc>
                <a:spcPct val="100000"/>
              </a:lnSpc>
              <a:spcBef>
                <a:spcPts val="0"/>
              </a:spcBef>
              <a:spcAft>
                <a:spcPts val="0"/>
              </a:spcAft>
              <a:buNone/>
              <a:defRPr sz="1400">
                <a:solidFill>
                  <a:schemeClr val="dk1"/>
                </a:solidFill>
                <a:latin typeface="Arial"/>
                <a:ea typeface="Arial"/>
                <a:cs typeface="Arial"/>
                <a:sym typeface="Arial"/>
              </a:defRPr>
            </a:lvl2pPr>
            <a:lvl3pPr indent="0" lvl="2" marL="0" rtl="0" algn="ctr">
              <a:lnSpc>
                <a:spcPct val="100000"/>
              </a:lnSpc>
              <a:spcBef>
                <a:spcPts val="0"/>
              </a:spcBef>
              <a:spcAft>
                <a:spcPts val="0"/>
              </a:spcAft>
              <a:buNone/>
              <a:defRPr sz="1400">
                <a:solidFill>
                  <a:schemeClr val="dk1"/>
                </a:solidFill>
                <a:latin typeface="Arial"/>
                <a:ea typeface="Arial"/>
                <a:cs typeface="Arial"/>
                <a:sym typeface="Arial"/>
              </a:defRPr>
            </a:lvl3pPr>
            <a:lvl4pPr indent="0" lvl="3" marL="0" rtl="0" algn="ctr">
              <a:lnSpc>
                <a:spcPct val="100000"/>
              </a:lnSpc>
              <a:spcBef>
                <a:spcPts val="0"/>
              </a:spcBef>
              <a:spcAft>
                <a:spcPts val="0"/>
              </a:spcAft>
              <a:buNone/>
              <a:defRPr sz="1400">
                <a:solidFill>
                  <a:schemeClr val="dk1"/>
                </a:solidFill>
                <a:latin typeface="Arial"/>
                <a:ea typeface="Arial"/>
                <a:cs typeface="Arial"/>
                <a:sym typeface="Arial"/>
              </a:defRPr>
            </a:lvl4pPr>
            <a:lvl5pPr indent="0" lvl="4" marL="0" rtl="0" algn="ctr">
              <a:lnSpc>
                <a:spcPct val="100000"/>
              </a:lnSpc>
              <a:spcBef>
                <a:spcPts val="0"/>
              </a:spcBef>
              <a:spcAft>
                <a:spcPts val="0"/>
              </a:spcAft>
              <a:buNone/>
              <a:defRPr sz="1400">
                <a:solidFill>
                  <a:schemeClr val="dk1"/>
                </a:solidFill>
                <a:latin typeface="Arial"/>
                <a:ea typeface="Arial"/>
                <a:cs typeface="Arial"/>
                <a:sym typeface="Arial"/>
              </a:defRPr>
            </a:lvl5pPr>
            <a:lvl6pPr indent="0" lvl="5" marL="0" rtl="0" algn="ctr">
              <a:lnSpc>
                <a:spcPct val="100000"/>
              </a:lnSpc>
              <a:spcBef>
                <a:spcPts val="0"/>
              </a:spcBef>
              <a:spcAft>
                <a:spcPts val="0"/>
              </a:spcAft>
              <a:buNone/>
              <a:defRPr sz="1400">
                <a:solidFill>
                  <a:schemeClr val="dk1"/>
                </a:solidFill>
                <a:latin typeface="Arial"/>
                <a:ea typeface="Arial"/>
                <a:cs typeface="Arial"/>
                <a:sym typeface="Arial"/>
              </a:defRPr>
            </a:lvl6pPr>
            <a:lvl7pPr indent="0" lvl="6" marL="0" rtl="0" algn="ctr">
              <a:lnSpc>
                <a:spcPct val="100000"/>
              </a:lnSpc>
              <a:spcBef>
                <a:spcPts val="0"/>
              </a:spcBef>
              <a:spcAft>
                <a:spcPts val="0"/>
              </a:spcAft>
              <a:buNone/>
              <a:defRPr sz="1400">
                <a:solidFill>
                  <a:schemeClr val="dk1"/>
                </a:solidFill>
                <a:latin typeface="Arial"/>
                <a:ea typeface="Arial"/>
                <a:cs typeface="Arial"/>
                <a:sym typeface="Arial"/>
              </a:defRPr>
            </a:lvl7pPr>
            <a:lvl8pPr indent="0" lvl="7" marL="0" rtl="0" algn="ctr">
              <a:lnSpc>
                <a:spcPct val="100000"/>
              </a:lnSpc>
              <a:spcBef>
                <a:spcPts val="0"/>
              </a:spcBef>
              <a:spcAft>
                <a:spcPts val="0"/>
              </a:spcAft>
              <a:buNone/>
              <a:defRPr sz="1400">
                <a:solidFill>
                  <a:schemeClr val="dk1"/>
                </a:solidFill>
                <a:latin typeface="Arial"/>
                <a:ea typeface="Arial"/>
                <a:cs typeface="Arial"/>
                <a:sym typeface="Arial"/>
              </a:defRPr>
            </a:lvl8pPr>
            <a:lvl9pPr indent="0" lvl="8" marL="0" rtl="0" algn="ctr">
              <a:lnSpc>
                <a:spcPct val="100000"/>
              </a:lnSpc>
              <a:spcBef>
                <a:spcPts val="0"/>
              </a:spcBef>
              <a:spcAft>
                <a:spcPts val="0"/>
              </a:spcAft>
              <a:buNone/>
              <a:defRPr sz="1400">
                <a:solidFill>
                  <a:schemeClr val="dk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85800" y="381000"/>
            <a:ext cx="7772400" cy="1600200"/>
          </a:xfrm>
          <a:prstGeom prst="rect">
            <a:avLst/>
          </a:prstGeom>
          <a:noFill/>
          <a:ln>
            <a:noFill/>
          </a:ln>
        </p:spPr>
        <p:txBody>
          <a:bodyPr anchorCtr="0" anchor="ctr" bIns="50800" lIns="50800" spcFirstLastPara="1" rIns="91425" wrap="square" tIns="50800">
            <a:noAutofit/>
          </a:bodyPr>
          <a:lstStyle>
            <a:lvl1pPr lvl="0"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SzPts val="1400"/>
              <a:buNone/>
              <a:defRPr b="0" i="0" sz="44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685800" y="1981200"/>
            <a:ext cx="7772400" cy="4876800"/>
          </a:xfrm>
          <a:prstGeom prst="rect">
            <a:avLst/>
          </a:prstGeom>
          <a:noFill/>
          <a:ln>
            <a:noFill/>
          </a:ln>
        </p:spPr>
        <p:txBody>
          <a:bodyPr anchorCtr="0" anchor="t" bIns="50800" lIns="50800" spcFirstLastPara="1" rIns="91425" wrap="square" tIns="50800">
            <a:noAutofit/>
          </a:bodyPr>
          <a:lstStyle>
            <a:lvl1pPr indent="-431800" lvl="0" marL="457200" marR="0" rtl="0" algn="l">
              <a:lnSpc>
                <a:spcPct val="100000"/>
              </a:lnSpc>
              <a:spcBef>
                <a:spcPts val="7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6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2" type="sldNum"/>
          </p:nvPr>
        </p:nvSpPr>
        <p:spPr>
          <a:xfrm>
            <a:off x="7348537" y="6248400"/>
            <a:ext cx="312600" cy="304800"/>
          </a:xfrm>
          <a:prstGeom prst="rect">
            <a:avLst/>
          </a:prstGeom>
          <a:noFill/>
          <a:ln>
            <a:noFill/>
          </a:ln>
        </p:spPr>
        <p:txBody>
          <a:bodyPr anchorCtr="0" anchor="t" bIns="45700" lIns="91425" spcFirstLastPara="1" rIns="91425" wrap="square" tIns="45700">
            <a:noAutofit/>
          </a:bodyPr>
          <a:lstStyle>
            <a:lvl1pPr indent="0" lvl="0"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ct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www.ncbi.nlm.nih.gov/entrez/query.fcgi?cmd=Retrieve&amp;db=PubMed&amp;list_uids=77115786&amp;dopt=Abstrac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8.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1.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3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3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3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35.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36.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37.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38.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3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40.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41.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42.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43.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44.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45.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6.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47.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4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 name="Shape 18"/>
        <p:cNvGrpSpPr/>
        <p:nvPr/>
      </p:nvGrpSpPr>
      <p:grpSpPr>
        <a:xfrm>
          <a:off x="0" y="0"/>
          <a:ext cx="0" cy="0"/>
          <a:chOff x="0" y="0"/>
          <a:chExt cx="0" cy="0"/>
        </a:xfrm>
      </p:grpSpPr>
      <p:pic>
        <p:nvPicPr>
          <p:cNvPr id="19" name="Google Shape;19;p3"/>
          <p:cNvPicPr preferRelativeResize="0"/>
          <p:nvPr/>
        </p:nvPicPr>
        <p:blipFill/>
        <p:spPr>
          <a:xfrm>
            <a:off x="1295400" y="150812"/>
            <a:ext cx="7010400" cy="6426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 name="Shape 65"/>
        <p:cNvGrpSpPr/>
        <p:nvPr/>
      </p:nvGrpSpPr>
      <p:grpSpPr>
        <a:xfrm>
          <a:off x="0" y="0"/>
          <a:ext cx="0" cy="0"/>
          <a:chOff x="0" y="0"/>
          <a:chExt cx="0" cy="0"/>
        </a:xfrm>
      </p:grpSpPr>
      <p:pic>
        <p:nvPicPr>
          <p:cNvPr id="66" name="Google Shape;66;p12"/>
          <p:cNvPicPr preferRelativeResize="0"/>
          <p:nvPr/>
        </p:nvPicPr>
        <p:blipFill/>
        <p:spPr>
          <a:xfrm>
            <a:off x="2057400" y="152400"/>
            <a:ext cx="5616574" cy="640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 name="Shape 70"/>
        <p:cNvGrpSpPr/>
        <p:nvPr/>
      </p:nvGrpSpPr>
      <p:grpSpPr>
        <a:xfrm>
          <a:off x="0" y="0"/>
          <a:ext cx="0" cy="0"/>
          <a:chOff x="0" y="0"/>
          <a:chExt cx="0" cy="0"/>
        </a:xfrm>
      </p:grpSpPr>
      <p:pic>
        <p:nvPicPr>
          <p:cNvPr id="71" name="Google Shape;71;p13"/>
          <p:cNvPicPr preferRelativeResize="0"/>
          <p:nvPr/>
        </p:nvPicPr>
        <p:blipFill/>
        <p:spPr>
          <a:xfrm>
            <a:off x="2438400" y="304800"/>
            <a:ext cx="4979987" cy="6172200"/>
          </a:xfrm>
          <a:prstGeom prst="rect">
            <a:avLst/>
          </a:prstGeom>
          <a:noFill/>
          <a:ln>
            <a:noFill/>
          </a:ln>
        </p:spPr>
      </p:pic>
    </p:spTree>
  </p:cSld>
  <p:clrMapOvr>
    <a:masterClrMapping/>
  </p:clrMapOvr>
  <p:transition>
    <p:wipe dir="l"/>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5" name="Shape 75"/>
        <p:cNvGrpSpPr/>
        <p:nvPr/>
      </p:nvGrpSpPr>
      <p:grpSpPr>
        <a:xfrm>
          <a:off x="0" y="0"/>
          <a:ext cx="0" cy="0"/>
          <a:chOff x="0" y="0"/>
          <a:chExt cx="0" cy="0"/>
        </a:xfrm>
      </p:grpSpPr>
      <p:pic>
        <p:nvPicPr>
          <p:cNvPr id="76" name="Google Shape;76;p14"/>
          <p:cNvPicPr preferRelativeResize="0"/>
          <p:nvPr/>
        </p:nvPicPr>
        <p:blipFill/>
        <p:spPr>
          <a:xfrm>
            <a:off x="304800" y="457200"/>
            <a:ext cx="4086225" cy="5714999"/>
          </a:xfrm>
          <a:prstGeom prst="rect">
            <a:avLst/>
          </a:prstGeom>
          <a:noFill/>
          <a:ln>
            <a:noFill/>
          </a:ln>
        </p:spPr>
      </p:pic>
      <p:pic>
        <p:nvPicPr>
          <p:cNvPr id="77" name="Google Shape;77;p14"/>
          <p:cNvPicPr preferRelativeResize="0"/>
          <p:nvPr/>
        </p:nvPicPr>
        <p:blipFill/>
        <p:spPr>
          <a:xfrm>
            <a:off x="4724400" y="455612"/>
            <a:ext cx="4140200" cy="579278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1" name="Shape 81"/>
        <p:cNvGrpSpPr/>
        <p:nvPr/>
      </p:nvGrpSpPr>
      <p:grpSpPr>
        <a:xfrm>
          <a:off x="0" y="0"/>
          <a:ext cx="0" cy="0"/>
          <a:chOff x="0" y="0"/>
          <a:chExt cx="0" cy="0"/>
        </a:xfrm>
      </p:grpSpPr>
      <p:pic>
        <p:nvPicPr>
          <p:cNvPr id="82" name="Google Shape;82;p15"/>
          <p:cNvPicPr preferRelativeResize="0"/>
          <p:nvPr/>
        </p:nvPicPr>
        <p:blipFill/>
        <p:spPr>
          <a:xfrm>
            <a:off x="304800" y="457200"/>
            <a:ext cx="4086225" cy="5714999"/>
          </a:xfrm>
          <a:prstGeom prst="rect">
            <a:avLst/>
          </a:prstGeom>
          <a:noFill/>
          <a:ln>
            <a:noFill/>
          </a:ln>
        </p:spPr>
      </p:pic>
      <p:pic>
        <p:nvPicPr>
          <p:cNvPr id="83" name="Google Shape;83;p15"/>
          <p:cNvPicPr preferRelativeResize="0"/>
          <p:nvPr/>
        </p:nvPicPr>
        <p:blipFill/>
        <p:spPr>
          <a:xfrm>
            <a:off x="4724400" y="609600"/>
            <a:ext cx="4110037" cy="5562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pic>
        <p:nvPicPr>
          <p:cNvPr id="88" name="Google Shape;88;p16"/>
          <p:cNvPicPr preferRelativeResize="0"/>
          <p:nvPr/>
        </p:nvPicPr>
        <p:blipFill/>
        <p:spPr>
          <a:xfrm>
            <a:off x="228600" y="685800"/>
            <a:ext cx="4054475" cy="5486401"/>
          </a:xfrm>
          <a:prstGeom prst="rect">
            <a:avLst/>
          </a:prstGeom>
          <a:noFill/>
          <a:ln>
            <a:noFill/>
          </a:ln>
        </p:spPr>
      </p:pic>
      <p:pic>
        <p:nvPicPr>
          <p:cNvPr id="89" name="Google Shape;89;p16"/>
          <p:cNvPicPr preferRelativeResize="0"/>
          <p:nvPr/>
        </p:nvPicPr>
        <p:blipFill/>
        <p:spPr>
          <a:xfrm>
            <a:off x="4495800" y="533400"/>
            <a:ext cx="4222750" cy="5715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 name="Shape 93"/>
        <p:cNvGrpSpPr/>
        <p:nvPr/>
      </p:nvGrpSpPr>
      <p:grpSpPr>
        <a:xfrm>
          <a:off x="0" y="0"/>
          <a:ext cx="0" cy="0"/>
          <a:chOff x="0" y="0"/>
          <a:chExt cx="0" cy="0"/>
        </a:xfrm>
      </p:grpSpPr>
      <p:pic>
        <p:nvPicPr>
          <p:cNvPr id="94" name="Google Shape;94;p17"/>
          <p:cNvPicPr preferRelativeResize="0"/>
          <p:nvPr/>
        </p:nvPicPr>
        <p:blipFill/>
        <p:spPr>
          <a:xfrm>
            <a:off x="228600" y="381000"/>
            <a:ext cx="4278312" cy="5791200"/>
          </a:xfrm>
          <a:prstGeom prst="rect">
            <a:avLst/>
          </a:prstGeom>
          <a:noFill/>
          <a:ln>
            <a:noFill/>
          </a:ln>
        </p:spPr>
      </p:pic>
      <p:pic>
        <p:nvPicPr>
          <p:cNvPr id="95" name="Google Shape;95;p17"/>
          <p:cNvPicPr preferRelativeResize="0"/>
          <p:nvPr/>
        </p:nvPicPr>
        <p:blipFill/>
        <p:spPr>
          <a:xfrm>
            <a:off x="4648200" y="457200"/>
            <a:ext cx="4278312" cy="579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pic>
        <p:nvPicPr>
          <p:cNvPr id="100" name="Google Shape;100;p18"/>
          <p:cNvPicPr preferRelativeResize="0"/>
          <p:nvPr/>
        </p:nvPicPr>
        <p:blipFill/>
        <p:spPr>
          <a:xfrm>
            <a:off x="1066800" y="381000"/>
            <a:ext cx="7467600" cy="611663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 name="Shape 104"/>
        <p:cNvGrpSpPr/>
        <p:nvPr/>
      </p:nvGrpSpPr>
      <p:grpSpPr>
        <a:xfrm>
          <a:off x="0" y="0"/>
          <a:ext cx="0" cy="0"/>
          <a:chOff x="0" y="0"/>
          <a:chExt cx="0" cy="0"/>
        </a:xfrm>
      </p:grpSpPr>
      <p:sp>
        <p:nvSpPr>
          <p:cNvPr id="105" name="Google Shape;105;p19"/>
          <p:cNvSpPr txBox="1"/>
          <p:nvPr/>
        </p:nvSpPr>
        <p:spPr>
          <a:xfrm>
            <a:off x="457200" y="304800"/>
            <a:ext cx="8547000" cy="5791200"/>
          </a:xfrm>
          <a:prstGeom prst="rect">
            <a:avLst/>
          </a:prstGeom>
          <a:noFill/>
          <a:ln>
            <a:noFill/>
          </a:ln>
        </p:spPr>
        <p:txBody>
          <a:bodyPr anchorCtr="0" anchor="t" bIns="0" lIns="0" spcFirstLastPara="1" rIns="40625" wrap="square" tIns="0">
            <a:noAutofit/>
          </a:bodyPr>
          <a:lstStyle/>
          <a:p>
            <a:pPr indent="0" lvl="0" marL="39687" marR="0" rtl="0" algn="ctr">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EC 1.1.1.1</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Common name: alcohol dehydrogenase</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Reaction: an alcohol + NAD</a:t>
            </a:r>
            <a:r>
              <a:rPr b="1" baseline="30000" i="0" lang="en-US" sz="1800" u="none" cap="none" strike="noStrike">
                <a:solidFill>
                  <a:schemeClr val="dk1"/>
                </a:solidFill>
                <a:latin typeface="Arial"/>
                <a:ea typeface="Arial"/>
                <a:cs typeface="Arial"/>
                <a:sym typeface="Arial"/>
              </a:rPr>
              <a:t>+</a:t>
            </a:r>
            <a:r>
              <a:rPr b="1" i="0" lang="en-US" sz="1800" u="none" cap="none" strike="noStrike">
                <a:solidFill>
                  <a:schemeClr val="dk1"/>
                </a:solidFill>
                <a:latin typeface="Arial"/>
                <a:ea typeface="Arial"/>
                <a:cs typeface="Arial"/>
                <a:sym typeface="Arial"/>
              </a:rPr>
              <a:t> = an aldehyde or ketone + NADH + H</a:t>
            </a:r>
            <a:r>
              <a:rPr b="1" baseline="30000" i="0" lang="en-US" sz="1800" u="none" cap="none" strike="noStrike">
                <a:solidFill>
                  <a:schemeClr val="dk1"/>
                </a:solidFill>
                <a:latin typeface="Arial"/>
                <a:ea typeface="Arial"/>
                <a:cs typeface="Arial"/>
                <a:sym typeface="Arial"/>
              </a:rPr>
              <a:t>+</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Other name(s): aldehyde reductase; ADH; alcohol dehydrogenase (NAD); aliphatic alcohol dehydrogenase; ethanol dehydrogenase; NAD-dependent alcohol dehydrogenase; NAD-specific aromatic alcohol dehydrogenase; NADH-alcohol dehydrogenase; NADH-aldehyde dehydrogenase; primary alcohol dehydrogenase; yeast alcohol dehydrogenase</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Systematic name: alcohol:NAD</a:t>
            </a:r>
            <a:r>
              <a:rPr b="1" baseline="30000" i="0" lang="en-US" sz="1800" u="none" cap="none" strike="noStrike">
                <a:solidFill>
                  <a:schemeClr val="dk1"/>
                </a:solidFill>
                <a:latin typeface="Arial"/>
                <a:ea typeface="Arial"/>
                <a:cs typeface="Arial"/>
                <a:sym typeface="Arial"/>
              </a:rPr>
              <a:t>+</a:t>
            </a:r>
            <a:r>
              <a:rPr b="1" i="0" lang="en-US" sz="1800" u="none" cap="none" strike="noStrike">
                <a:solidFill>
                  <a:schemeClr val="dk1"/>
                </a:solidFill>
                <a:latin typeface="Arial"/>
                <a:ea typeface="Arial"/>
                <a:cs typeface="Arial"/>
                <a:sym typeface="Arial"/>
              </a:rPr>
              <a:t> oxidoreductase</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Comments: A zinc protein. Acts on primary or secondary alcohols or hemi-acetals; the animal, but not the yeast, enzyme acts also on cyclic secondary alcohols.</a:t>
            </a:r>
            <a:endParaRPr/>
          </a:p>
          <a:p>
            <a:pPr indent="0" lvl="0" marL="39687" marR="0" rtl="0" algn="just">
              <a:lnSpc>
                <a:spcPct val="100000"/>
              </a:lnSpc>
              <a:spcBef>
                <a:spcPts val="0"/>
              </a:spcBef>
              <a:spcAft>
                <a:spcPts val="0"/>
              </a:spcAft>
              <a:buClr>
                <a:schemeClr val="dk1"/>
              </a:buClr>
              <a:buSzPts val="1800"/>
              <a:buFont typeface="Arial"/>
              <a:buNone/>
            </a:pPr>
            <a:r>
              <a:rPr b="1" i="0" lang="en-US" sz="1800" u="none" cap="none" strike="noStrike">
                <a:solidFill>
                  <a:schemeClr val="dk1"/>
                </a:solidFill>
                <a:latin typeface="Arial"/>
                <a:ea typeface="Arial"/>
                <a:cs typeface="Arial"/>
                <a:sym typeface="Arial"/>
              </a:rPr>
              <a:t>CAS registry number: 9031-72-5</a:t>
            </a:r>
            <a:endParaRPr/>
          </a:p>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References:</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1. Brändén, G.-I., Jörnvall, H., Eklund, H. and Furugren, B. Alcohol dehydrogenase. In: Boyer, P.D. (Ed.), </a:t>
            </a:r>
            <a:r>
              <a:rPr b="1" i="1" lang="en-US" sz="1200" u="none" cap="none" strike="noStrike">
                <a:solidFill>
                  <a:schemeClr val="dk1"/>
                </a:solidFill>
                <a:latin typeface="Arial"/>
                <a:ea typeface="Arial"/>
                <a:cs typeface="Arial"/>
                <a:sym typeface="Arial"/>
              </a:rPr>
              <a:t>The Enzymes</a:t>
            </a:r>
            <a:r>
              <a:rPr b="1" i="0" lang="en-US" sz="1200" u="none" cap="none" strike="noStrike">
                <a:solidFill>
                  <a:schemeClr val="dk1"/>
                </a:solidFill>
                <a:latin typeface="Arial"/>
                <a:ea typeface="Arial"/>
                <a:cs typeface="Arial"/>
                <a:sym typeface="Arial"/>
              </a:rPr>
              <a:t>, 3rd ed., vol. 11, Academic Press, New York, 1975, p. 103-190.</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2. Jörnvall, H. Differences between alcohol dehydrogenases. Structural properties and evolutionary aspects. </a:t>
            </a:r>
            <a:r>
              <a:rPr b="1" i="1" lang="en-US" sz="1200" u="none" cap="none" strike="noStrike">
                <a:solidFill>
                  <a:schemeClr val="dk1"/>
                </a:solidFill>
                <a:latin typeface="Arial"/>
                <a:ea typeface="Arial"/>
                <a:cs typeface="Arial"/>
                <a:sym typeface="Arial"/>
              </a:rPr>
              <a:t>Eur. J. Biochem.</a:t>
            </a:r>
            <a:r>
              <a:rPr b="1" i="0" lang="en-US" sz="1200" u="none" cap="none" strike="noStrike">
                <a:solidFill>
                  <a:schemeClr val="dk1"/>
                </a:solidFill>
                <a:latin typeface="Arial"/>
                <a:ea typeface="Arial"/>
                <a:cs typeface="Arial"/>
                <a:sym typeface="Arial"/>
              </a:rPr>
              <a:t> 72 (1977) 443-452. [Medline UI: </a:t>
            </a:r>
            <a:r>
              <a:rPr b="1" i="0" lang="en-US" sz="1200" u="sng" cap="none" strike="noStrike">
                <a:solidFill>
                  <a:schemeClr val="hlink"/>
                </a:solidFill>
                <a:latin typeface="Arial"/>
                <a:ea typeface="Arial"/>
                <a:cs typeface="Arial"/>
                <a:sym typeface="Arial"/>
                <a:hlinkClick r:id="rId3"/>
              </a:rPr>
              <a:t>77115786</a:t>
            </a:r>
            <a:r>
              <a:rPr b="1" i="0" lang="en-US" sz="1200" u="none" cap="none" strike="noStrike">
                <a:solidFill>
                  <a:schemeClr val="dk1"/>
                </a:solidFill>
                <a:latin typeface="Arial"/>
                <a:ea typeface="Arial"/>
                <a:cs typeface="Arial"/>
                <a:sym typeface="Arial"/>
              </a:rPr>
              <a:t>]</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3. Negelein, E. and Wulff, H.-J. Diphosphopyridinproteid ackohol, acetaldehyd. </a:t>
            </a:r>
            <a:r>
              <a:rPr b="1" i="1" lang="en-US" sz="1200" u="none" cap="none" strike="noStrike">
                <a:solidFill>
                  <a:schemeClr val="dk1"/>
                </a:solidFill>
                <a:latin typeface="Arial"/>
                <a:ea typeface="Arial"/>
                <a:cs typeface="Arial"/>
                <a:sym typeface="Arial"/>
              </a:rPr>
              <a:t>Biochem. Z</a:t>
            </a:r>
            <a:r>
              <a:rPr b="1" i="0" lang="en-US" sz="1200" u="none" cap="none" strike="noStrike">
                <a:solidFill>
                  <a:schemeClr val="dk1"/>
                </a:solidFill>
                <a:latin typeface="Arial"/>
                <a:ea typeface="Arial"/>
                <a:cs typeface="Arial"/>
                <a:sym typeface="Arial"/>
              </a:rPr>
              <a:t>. 293 (1937) 351-389.</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4. Sund, H. and Theorell, H. Alcohol dehydrogenase. In: Boyer, P.D., Lardy, H. and Myrbäck, K. (Eds.), </a:t>
            </a:r>
            <a:r>
              <a:rPr b="1" i="1" lang="en-US" sz="1200" u="none" cap="none" strike="noStrike">
                <a:solidFill>
                  <a:schemeClr val="dk1"/>
                </a:solidFill>
                <a:latin typeface="Arial"/>
                <a:ea typeface="Arial"/>
                <a:cs typeface="Arial"/>
                <a:sym typeface="Arial"/>
              </a:rPr>
              <a:t>The Enzymes</a:t>
            </a:r>
            <a:r>
              <a:rPr b="1" i="0" lang="en-US" sz="1200" u="none" cap="none" strike="noStrike">
                <a:solidFill>
                  <a:schemeClr val="dk1"/>
                </a:solidFill>
                <a:latin typeface="Arial"/>
                <a:ea typeface="Arial"/>
                <a:cs typeface="Arial"/>
                <a:sym typeface="Arial"/>
              </a:rPr>
              <a:t>, 2nd ed., vol. 7, Academic Press, New York, 1963, p. 25-83.</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5. Theorell, H. Kinetics and equilibria in the liver alcohol dehydrogenase system. </a:t>
            </a:r>
            <a:r>
              <a:rPr b="1" i="1" lang="en-US" sz="1200" u="none" cap="none" strike="noStrike">
                <a:solidFill>
                  <a:schemeClr val="dk1"/>
                </a:solidFill>
                <a:latin typeface="Arial"/>
                <a:ea typeface="Arial"/>
                <a:cs typeface="Arial"/>
                <a:sym typeface="Arial"/>
              </a:rPr>
              <a:t>Adv. Enzymol. Relat. Subj. Biochem.</a:t>
            </a:r>
            <a:r>
              <a:rPr b="1" i="0" lang="en-US" sz="1200" u="none" cap="none" strike="noStrike">
                <a:solidFill>
                  <a:schemeClr val="dk1"/>
                </a:solidFill>
                <a:latin typeface="Arial"/>
                <a:ea typeface="Arial"/>
                <a:cs typeface="Arial"/>
                <a:sym typeface="Arial"/>
              </a:rPr>
              <a:t> 20 (1958) 31-49.</a:t>
            </a:r>
            <a:endParaRPr/>
          </a:p>
          <a:p>
            <a:pPr indent="0" lvl="0" marL="39687" marR="0" rtl="0" algn="just">
              <a:lnSpc>
                <a:spcPct val="100000"/>
              </a:lnSpc>
              <a:spcBef>
                <a:spcPts val="0"/>
              </a:spcBef>
              <a:spcAft>
                <a:spcPts val="0"/>
              </a:spcAft>
              <a:buClr>
                <a:schemeClr val="dk1"/>
              </a:buClr>
              <a:buSzPts val="1200"/>
              <a:buFont typeface="Arial"/>
              <a:buNone/>
            </a:pPr>
            <a:r>
              <a:rPr b="1" i="0" lang="en-US" sz="1200" u="none" cap="none" strike="noStrike">
                <a:solidFill>
                  <a:schemeClr val="dk1"/>
                </a:solidFill>
                <a:latin typeface="Arial"/>
                <a:ea typeface="Arial"/>
                <a:cs typeface="Arial"/>
                <a:sym typeface="Arial"/>
              </a:rPr>
              <a:t>[EC 1.1.1.1 created 1961]</a:t>
            </a:r>
            <a:endParaRPr/>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9" name="Shape 109"/>
        <p:cNvGrpSpPr/>
        <p:nvPr/>
      </p:nvGrpSpPr>
      <p:grpSpPr>
        <a:xfrm>
          <a:off x="0" y="0"/>
          <a:ext cx="0" cy="0"/>
          <a:chOff x="0" y="0"/>
          <a:chExt cx="0" cy="0"/>
        </a:xfrm>
      </p:grpSpPr>
      <p:pic>
        <p:nvPicPr>
          <p:cNvPr id="110" name="Google Shape;110;p20"/>
          <p:cNvPicPr preferRelativeResize="0"/>
          <p:nvPr/>
        </p:nvPicPr>
        <p:blipFill rotWithShape="1">
          <a:blip r:embed="rId3">
            <a:alphaModFix/>
          </a:blip>
          <a:srcRect b="0" l="0" r="0" t="0"/>
          <a:stretch/>
        </p:blipFill>
        <p:spPr>
          <a:xfrm>
            <a:off x="304800" y="215900"/>
            <a:ext cx="8531226" cy="64293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 name="Shape 114"/>
        <p:cNvGrpSpPr/>
        <p:nvPr/>
      </p:nvGrpSpPr>
      <p:grpSpPr>
        <a:xfrm>
          <a:off x="0" y="0"/>
          <a:ext cx="0" cy="0"/>
          <a:chOff x="0" y="0"/>
          <a:chExt cx="0" cy="0"/>
        </a:xfrm>
      </p:grpSpPr>
      <p:pic>
        <p:nvPicPr>
          <p:cNvPr id="115" name="Google Shape;115;p21"/>
          <p:cNvPicPr preferRelativeResize="0"/>
          <p:nvPr/>
        </p:nvPicPr>
        <p:blipFill rotWithShape="1">
          <a:blip r:embed="rId3">
            <a:alphaModFix/>
          </a:blip>
          <a:srcRect b="0" l="0" r="0" t="0"/>
          <a:stretch/>
        </p:blipFill>
        <p:spPr>
          <a:xfrm>
            <a:off x="304800" y="241300"/>
            <a:ext cx="8531226" cy="639286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 name="Shape 23"/>
        <p:cNvGrpSpPr/>
        <p:nvPr/>
      </p:nvGrpSpPr>
      <p:grpSpPr>
        <a:xfrm>
          <a:off x="0" y="0"/>
          <a:ext cx="0" cy="0"/>
          <a:chOff x="0" y="0"/>
          <a:chExt cx="0" cy="0"/>
        </a:xfrm>
      </p:grpSpPr>
      <p:sp>
        <p:nvSpPr>
          <p:cNvPr id="24" name="Google Shape;24;p4"/>
          <p:cNvSpPr txBox="1"/>
          <p:nvPr/>
        </p:nvSpPr>
        <p:spPr>
          <a:xfrm>
            <a:off x="1447800" y="914400"/>
            <a:ext cx="6099300" cy="6222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38F1"/>
              </a:buClr>
              <a:buSzPts val="3600"/>
              <a:buFont typeface="Arial"/>
              <a:buNone/>
            </a:pPr>
            <a:r>
              <a:rPr b="1" i="0" lang="en-US" sz="3600" u="none" cap="none" strike="noStrike">
                <a:solidFill>
                  <a:srgbClr val="E638F1"/>
                </a:solidFill>
                <a:latin typeface="Arial"/>
                <a:ea typeface="Arial"/>
                <a:cs typeface="Arial"/>
                <a:sym typeface="Arial"/>
              </a:rPr>
              <a:t>Most Enzymes are Proteins</a:t>
            </a:r>
            <a:endParaRPr/>
          </a:p>
        </p:txBody>
      </p:sp>
      <p:sp>
        <p:nvSpPr>
          <p:cNvPr id="25" name="Google Shape;25;p4"/>
          <p:cNvSpPr txBox="1"/>
          <p:nvPr/>
        </p:nvSpPr>
        <p:spPr>
          <a:xfrm>
            <a:off x="3429000" y="2209800"/>
            <a:ext cx="2592300" cy="27558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Cofactor</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Coenzyme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Prosthetic group</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Holoenzyme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Apoenzyme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Apoprotein</a:t>
            </a:r>
            <a:endParaRPr/>
          </a:p>
        </p:txBody>
      </p:sp>
    </p:spTree>
  </p:cSld>
  <p:clrMapOvr>
    <a:masterClrMapping/>
  </p:clrMapOvr>
  <p:transition spd="med">
    <p:wipe dir="l"/>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9" name="Shape 119"/>
        <p:cNvGrpSpPr/>
        <p:nvPr/>
      </p:nvGrpSpPr>
      <p:grpSpPr>
        <a:xfrm>
          <a:off x="0" y="0"/>
          <a:ext cx="0" cy="0"/>
          <a:chOff x="0" y="0"/>
          <a:chExt cx="0" cy="0"/>
        </a:xfrm>
      </p:grpSpPr>
      <p:sp>
        <p:nvSpPr>
          <p:cNvPr id="120" name="Google Shape;120;p22"/>
          <p:cNvSpPr txBox="1"/>
          <p:nvPr/>
        </p:nvSpPr>
        <p:spPr>
          <a:xfrm>
            <a:off x="1600200" y="533400"/>
            <a:ext cx="6218100" cy="55371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Ground state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Standard free-energy change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Biochemical standard free-energy change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Transition state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Activation energy</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Reaction intermediate</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Rate-limiting step</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Rate-determining step</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Equilibrium constant</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Rate constant</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Rate equation</a:t>
            </a:r>
            <a:endParaRPr/>
          </a:p>
          <a:p>
            <a:pPr indent="0" lvl="0" marL="39687" marR="0" rtl="0" algn="l">
              <a:lnSpc>
                <a:spcPct val="100000"/>
              </a:lnSpc>
              <a:spcBef>
                <a:spcPts val="8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Binding energy</a:t>
            </a:r>
            <a:endParaRPr/>
          </a:p>
        </p:txBody>
      </p:sp>
    </p:spTree>
  </p:cSld>
  <p:clrMapOvr>
    <a:masterClrMapping/>
  </p:clrMapOvr>
  <p:transition>
    <p:wipe dir="l"/>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4" name="Shape 124"/>
        <p:cNvGrpSpPr/>
        <p:nvPr/>
      </p:nvGrpSpPr>
      <p:grpSpPr>
        <a:xfrm>
          <a:off x="0" y="0"/>
          <a:ext cx="0" cy="0"/>
          <a:chOff x="0" y="0"/>
          <a:chExt cx="0" cy="0"/>
        </a:xfrm>
      </p:grpSpPr>
      <p:pic>
        <p:nvPicPr>
          <p:cNvPr id="125" name="Google Shape;125;p23"/>
          <p:cNvPicPr preferRelativeResize="0"/>
          <p:nvPr/>
        </p:nvPicPr>
        <p:blipFill rotWithShape="1">
          <a:blip r:embed="rId3">
            <a:alphaModFix/>
          </a:blip>
          <a:srcRect b="0" l="0" r="0" t="0"/>
          <a:stretch/>
        </p:blipFill>
        <p:spPr>
          <a:xfrm>
            <a:off x="1003300" y="165100"/>
            <a:ext cx="7142162" cy="653256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9" name="Shape 129"/>
        <p:cNvGrpSpPr/>
        <p:nvPr/>
      </p:nvGrpSpPr>
      <p:grpSpPr>
        <a:xfrm>
          <a:off x="0" y="0"/>
          <a:ext cx="0" cy="0"/>
          <a:chOff x="0" y="0"/>
          <a:chExt cx="0" cy="0"/>
        </a:xfrm>
      </p:grpSpPr>
      <p:pic>
        <p:nvPicPr>
          <p:cNvPr id="130" name="Google Shape;130;p24"/>
          <p:cNvPicPr preferRelativeResize="0"/>
          <p:nvPr/>
        </p:nvPicPr>
        <p:blipFill rotWithShape="1">
          <a:blip r:embed="rId3">
            <a:alphaModFix/>
          </a:blip>
          <a:srcRect b="0" l="0" r="0" t="0"/>
          <a:stretch/>
        </p:blipFill>
        <p:spPr>
          <a:xfrm>
            <a:off x="304800" y="508000"/>
            <a:ext cx="8531226" cy="58388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 name="Shape 134"/>
        <p:cNvGrpSpPr/>
        <p:nvPr/>
      </p:nvGrpSpPr>
      <p:grpSpPr>
        <a:xfrm>
          <a:off x="0" y="0"/>
          <a:ext cx="0" cy="0"/>
          <a:chOff x="0" y="0"/>
          <a:chExt cx="0" cy="0"/>
        </a:xfrm>
      </p:grpSpPr>
      <p:sp>
        <p:nvSpPr>
          <p:cNvPr id="135" name="Google Shape;135;p25"/>
          <p:cNvSpPr txBox="1"/>
          <p:nvPr/>
        </p:nvSpPr>
        <p:spPr>
          <a:xfrm>
            <a:off x="1981200" y="1447800"/>
            <a:ext cx="5246700" cy="12447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Weak interactions optimized in the </a:t>
            </a:r>
            <a:endParaRPr/>
          </a:p>
          <a:p>
            <a:pPr indent="0" lvl="0" marL="39687" marR="0" rtl="0" algn="l">
              <a:lnSpc>
                <a:spcPct val="100000"/>
              </a:lnSpc>
              <a:spcBef>
                <a:spcPts val="2100"/>
              </a:spcBef>
              <a:spcAft>
                <a:spcPts val="0"/>
              </a:spcAft>
              <a:buClr>
                <a:srgbClr val="E638F1"/>
              </a:buClr>
              <a:buSzPts val="3600"/>
              <a:buFont typeface="Arial"/>
              <a:buNone/>
            </a:pPr>
            <a:r>
              <a:rPr b="1" i="0" lang="en-US" sz="3600" u="none" cap="none" strike="noStrike">
                <a:solidFill>
                  <a:srgbClr val="E638F1"/>
                </a:solidFill>
                <a:latin typeface="Arial"/>
                <a:ea typeface="Arial"/>
                <a:cs typeface="Arial"/>
                <a:sym typeface="Arial"/>
              </a:rPr>
              <a:t>transition state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9" name="Shape 139"/>
        <p:cNvGrpSpPr/>
        <p:nvPr/>
      </p:nvGrpSpPr>
      <p:grpSpPr>
        <a:xfrm>
          <a:off x="0" y="0"/>
          <a:ext cx="0" cy="0"/>
          <a:chOff x="0" y="0"/>
          <a:chExt cx="0" cy="0"/>
        </a:xfrm>
      </p:grpSpPr>
      <p:pic>
        <p:nvPicPr>
          <p:cNvPr id="140" name="Google Shape;140;p26"/>
          <p:cNvPicPr preferRelativeResize="0"/>
          <p:nvPr/>
        </p:nvPicPr>
        <p:blipFill rotWithShape="1">
          <a:blip r:embed="rId3">
            <a:alphaModFix/>
          </a:blip>
          <a:srcRect b="0" l="0" r="0" t="0"/>
          <a:stretch/>
        </p:blipFill>
        <p:spPr>
          <a:xfrm>
            <a:off x="304800" y="571500"/>
            <a:ext cx="8531226" cy="572293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4" name="Shape 144"/>
        <p:cNvGrpSpPr/>
        <p:nvPr/>
      </p:nvGrpSpPr>
      <p:grpSpPr>
        <a:xfrm>
          <a:off x="0" y="0"/>
          <a:ext cx="0" cy="0"/>
          <a:chOff x="0" y="0"/>
          <a:chExt cx="0" cy="0"/>
        </a:xfrm>
      </p:grpSpPr>
      <p:pic>
        <p:nvPicPr>
          <p:cNvPr id="145" name="Google Shape;145;p27"/>
          <p:cNvPicPr preferRelativeResize="0"/>
          <p:nvPr/>
        </p:nvPicPr>
        <p:blipFill rotWithShape="1">
          <a:blip r:embed="rId3">
            <a:alphaModFix/>
          </a:blip>
          <a:srcRect b="0" l="0" r="0" t="0"/>
          <a:stretch/>
        </p:blipFill>
        <p:spPr>
          <a:xfrm>
            <a:off x="990600" y="165100"/>
            <a:ext cx="7165974" cy="653256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 name="Shape 149"/>
        <p:cNvGrpSpPr/>
        <p:nvPr/>
      </p:nvGrpSpPr>
      <p:grpSpPr>
        <a:xfrm>
          <a:off x="0" y="0"/>
          <a:ext cx="0" cy="0"/>
          <a:chOff x="0" y="0"/>
          <a:chExt cx="0" cy="0"/>
        </a:xfrm>
      </p:grpSpPr>
      <p:pic>
        <p:nvPicPr>
          <p:cNvPr id="150" name="Google Shape;150;p28"/>
          <p:cNvPicPr preferRelativeResize="0"/>
          <p:nvPr/>
        </p:nvPicPr>
        <p:blipFill rotWithShape="1">
          <a:blip r:embed="rId3">
            <a:alphaModFix/>
          </a:blip>
          <a:srcRect b="0" l="0" r="0" t="0"/>
          <a:stretch/>
        </p:blipFill>
        <p:spPr>
          <a:xfrm>
            <a:off x="304800" y="330200"/>
            <a:ext cx="8531226" cy="62039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4" name="Shape 154"/>
        <p:cNvGrpSpPr/>
        <p:nvPr/>
      </p:nvGrpSpPr>
      <p:grpSpPr>
        <a:xfrm>
          <a:off x="0" y="0"/>
          <a:ext cx="0" cy="0"/>
          <a:chOff x="0" y="0"/>
          <a:chExt cx="0" cy="0"/>
        </a:xfrm>
      </p:grpSpPr>
      <p:pic>
        <p:nvPicPr>
          <p:cNvPr id="155" name="Google Shape;155;p29"/>
          <p:cNvPicPr preferRelativeResize="0"/>
          <p:nvPr/>
        </p:nvPicPr>
        <p:blipFill rotWithShape="1">
          <a:blip r:embed="rId3">
            <a:alphaModFix/>
          </a:blip>
          <a:srcRect b="0" l="0" r="0" t="0"/>
          <a:stretch/>
        </p:blipFill>
        <p:spPr>
          <a:xfrm>
            <a:off x="303212" y="258762"/>
            <a:ext cx="8535986" cy="63404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9" name="Shape 159"/>
        <p:cNvGrpSpPr/>
        <p:nvPr/>
      </p:nvGrpSpPr>
      <p:grpSpPr>
        <a:xfrm>
          <a:off x="0" y="0"/>
          <a:ext cx="0" cy="0"/>
          <a:chOff x="0" y="0"/>
          <a:chExt cx="0" cy="0"/>
        </a:xfrm>
      </p:grpSpPr>
      <p:pic>
        <p:nvPicPr>
          <p:cNvPr id="160" name="Google Shape;160;p30"/>
          <p:cNvPicPr preferRelativeResize="0"/>
          <p:nvPr/>
        </p:nvPicPr>
        <p:blipFill rotWithShape="1">
          <a:blip r:embed="rId3">
            <a:alphaModFix/>
          </a:blip>
          <a:srcRect b="0" l="0" r="0" t="0"/>
          <a:stretch/>
        </p:blipFill>
        <p:spPr>
          <a:xfrm>
            <a:off x="1574800" y="165100"/>
            <a:ext cx="6008686" cy="653256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4" name="Shape 164"/>
        <p:cNvGrpSpPr/>
        <p:nvPr/>
      </p:nvGrpSpPr>
      <p:grpSpPr>
        <a:xfrm>
          <a:off x="0" y="0"/>
          <a:ext cx="0" cy="0"/>
          <a:chOff x="0" y="0"/>
          <a:chExt cx="0" cy="0"/>
        </a:xfrm>
      </p:grpSpPr>
      <p:pic>
        <p:nvPicPr>
          <p:cNvPr id="165" name="Google Shape;165;p31"/>
          <p:cNvPicPr preferRelativeResize="0"/>
          <p:nvPr/>
        </p:nvPicPr>
        <p:blipFill rotWithShape="1">
          <a:blip r:embed="rId3">
            <a:alphaModFix/>
          </a:blip>
          <a:srcRect b="0" l="0" r="0" t="0"/>
          <a:stretch/>
        </p:blipFill>
        <p:spPr>
          <a:xfrm>
            <a:off x="2565400" y="165100"/>
            <a:ext cx="4027486" cy="653256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 name="Shape 29"/>
        <p:cNvGrpSpPr/>
        <p:nvPr/>
      </p:nvGrpSpPr>
      <p:grpSpPr>
        <a:xfrm>
          <a:off x="0" y="0"/>
          <a:ext cx="0" cy="0"/>
          <a:chOff x="0" y="0"/>
          <a:chExt cx="0" cy="0"/>
        </a:xfrm>
      </p:grpSpPr>
      <p:pic>
        <p:nvPicPr>
          <p:cNvPr id="30" name="Google Shape;30;p5"/>
          <p:cNvPicPr preferRelativeResize="0"/>
          <p:nvPr/>
        </p:nvPicPr>
        <p:blipFill rotWithShape="1">
          <a:blip r:embed="rId3">
            <a:alphaModFix/>
          </a:blip>
          <a:srcRect b="0" l="0" r="0" t="0"/>
          <a:stretch/>
        </p:blipFill>
        <p:spPr>
          <a:xfrm>
            <a:off x="1295400" y="165100"/>
            <a:ext cx="6562724" cy="653256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9" name="Shape 169"/>
        <p:cNvGrpSpPr/>
        <p:nvPr/>
      </p:nvGrpSpPr>
      <p:grpSpPr>
        <a:xfrm>
          <a:off x="0" y="0"/>
          <a:ext cx="0" cy="0"/>
          <a:chOff x="0" y="0"/>
          <a:chExt cx="0" cy="0"/>
        </a:xfrm>
      </p:grpSpPr>
      <p:pic>
        <p:nvPicPr>
          <p:cNvPr id="170" name="Google Shape;170;p32"/>
          <p:cNvPicPr preferRelativeResize="0"/>
          <p:nvPr/>
        </p:nvPicPr>
        <p:blipFill rotWithShape="1">
          <a:blip r:embed="rId3">
            <a:alphaModFix/>
          </a:blip>
          <a:srcRect b="0" l="0" r="0" t="0"/>
          <a:stretch/>
        </p:blipFill>
        <p:spPr>
          <a:xfrm>
            <a:off x="1031875" y="160337"/>
            <a:ext cx="7078663" cy="653573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pic>
        <p:nvPicPr>
          <p:cNvPr id="175" name="Google Shape;175;p33"/>
          <p:cNvPicPr preferRelativeResize="0"/>
          <p:nvPr/>
        </p:nvPicPr>
        <p:blipFill rotWithShape="1">
          <a:blip r:embed="rId3">
            <a:alphaModFix/>
          </a:blip>
          <a:srcRect b="0" l="0" r="0" t="0"/>
          <a:stretch/>
        </p:blipFill>
        <p:spPr>
          <a:xfrm>
            <a:off x="596900" y="165100"/>
            <a:ext cx="7947026" cy="6532562"/>
          </a:xfrm>
          <a:prstGeom prst="rect">
            <a:avLst/>
          </a:prstGeom>
          <a:noFill/>
          <a:ln>
            <a:noFill/>
          </a:ln>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9" name="Shape 179"/>
        <p:cNvGrpSpPr/>
        <p:nvPr/>
      </p:nvGrpSpPr>
      <p:grpSpPr>
        <a:xfrm>
          <a:off x="0" y="0"/>
          <a:ext cx="0" cy="0"/>
          <a:chOff x="0" y="0"/>
          <a:chExt cx="0" cy="0"/>
        </a:xfrm>
      </p:grpSpPr>
      <p:pic>
        <p:nvPicPr>
          <p:cNvPr id="180" name="Google Shape;180;p34"/>
          <p:cNvPicPr preferRelativeResize="0"/>
          <p:nvPr/>
        </p:nvPicPr>
        <p:blipFill rotWithShape="1">
          <a:blip r:embed="rId3">
            <a:alphaModFix/>
          </a:blip>
          <a:srcRect b="0" l="0" r="0" t="0"/>
          <a:stretch/>
        </p:blipFill>
        <p:spPr>
          <a:xfrm>
            <a:off x="557212" y="1014412"/>
            <a:ext cx="8026400" cy="4826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4" name="Shape 184"/>
        <p:cNvGrpSpPr/>
        <p:nvPr/>
      </p:nvGrpSpPr>
      <p:grpSpPr>
        <a:xfrm>
          <a:off x="0" y="0"/>
          <a:ext cx="0" cy="0"/>
          <a:chOff x="0" y="0"/>
          <a:chExt cx="0" cy="0"/>
        </a:xfrm>
      </p:grpSpPr>
      <p:pic>
        <p:nvPicPr>
          <p:cNvPr id="185" name="Google Shape;185;p35"/>
          <p:cNvPicPr preferRelativeResize="0"/>
          <p:nvPr/>
        </p:nvPicPr>
        <p:blipFill rotWithShape="1">
          <a:blip r:embed="rId3">
            <a:alphaModFix/>
          </a:blip>
          <a:srcRect b="0" l="0" r="0" t="0"/>
          <a:stretch/>
        </p:blipFill>
        <p:spPr>
          <a:xfrm>
            <a:off x="1168400" y="165100"/>
            <a:ext cx="6824661" cy="653256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6"/>
          <p:cNvSpPr txBox="1"/>
          <p:nvPr/>
        </p:nvSpPr>
        <p:spPr>
          <a:xfrm>
            <a:off x="2362200" y="609600"/>
            <a:ext cx="4595700" cy="723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38F1"/>
              </a:buClr>
              <a:buSzPts val="4400"/>
              <a:buFont typeface="Arial"/>
              <a:buNone/>
            </a:pPr>
            <a:r>
              <a:rPr b="1" i="0" lang="en-US" sz="4400" u="none" cap="none" strike="noStrike">
                <a:solidFill>
                  <a:srgbClr val="E638F1"/>
                </a:solidFill>
                <a:latin typeface="Arial"/>
                <a:ea typeface="Arial"/>
                <a:cs typeface="Arial"/>
                <a:sym typeface="Arial"/>
              </a:rPr>
              <a:t>Enzyme Kinetics</a:t>
            </a:r>
            <a:endParaRPr/>
          </a:p>
        </p:txBody>
      </p:sp>
      <p:sp>
        <p:nvSpPr>
          <p:cNvPr id="191" name="Google Shape;191;p36"/>
          <p:cNvSpPr txBox="1"/>
          <p:nvPr/>
        </p:nvSpPr>
        <p:spPr>
          <a:xfrm>
            <a:off x="2514600" y="1676400"/>
            <a:ext cx="4286400" cy="44322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Enzyme kinetics</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Initial rate (or initial velocity)</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Maximum velocity</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Pre-steady state</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Steady state</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Steady-state kinetics</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Steady-state assumption</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Michaelis constant</a:t>
            </a:r>
            <a:endParaRPr/>
          </a:p>
          <a:p>
            <a:pPr indent="0" lvl="0" marL="39687" marR="0" rtl="0" algn="l">
              <a:lnSpc>
                <a:spcPct val="100000"/>
              </a:lnSpc>
              <a:spcBef>
                <a:spcPts val="11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Michaelis-Menten equation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5" name="Shape 195"/>
        <p:cNvGrpSpPr/>
        <p:nvPr/>
      </p:nvGrpSpPr>
      <p:grpSpPr>
        <a:xfrm>
          <a:off x="0" y="0"/>
          <a:ext cx="0" cy="0"/>
          <a:chOff x="0" y="0"/>
          <a:chExt cx="0" cy="0"/>
        </a:xfrm>
      </p:grpSpPr>
      <p:pic>
        <p:nvPicPr>
          <p:cNvPr id="196" name="Google Shape;196;p37"/>
          <p:cNvPicPr preferRelativeResize="0"/>
          <p:nvPr/>
        </p:nvPicPr>
        <p:blipFill rotWithShape="1">
          <a:blip r:embed="rId3">
            <a:alphaModFix/>
          </a:blip>
          <a:srcRect b="0" l="0" r="0" t="0"/>
          <a:stretch/>
        </p:blipFill>
        <p:spPr>
          <a:xfrm>
            <a:off x="914400" y="165100"/>
            <a:ext cx="7318375" cy="6532562"/>
          </a:xfrm>
          <a:prstGeom prst="rect">
            <a:avLst/>
          </a:prstGeom>
          <a:noFill/>
          <a:ln>
            <a:noFill/>
          </a:ln>
        </p:spPr>
      </p:pic>
    </p:spTree>
  </p:cSld>
  <p:clrMapOvr>
    <a:masterClrMapping/>
  </p:clrMapOvr>
  <p:transition>
    <p:wipe dir="l"/>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0" name="Shape 200"/>
        <p:cNvGrpSpPr/>
        <p:nvPr/>
      </p:nvGrpSpPr>
      <p:grpSpPr>
        <a:xfrm>
          <a:off x="0" y="0"/>
          <a:ext cx="0" cy="0"/>
          <a:chOff x="0" y="0"/>
          <a:chExt cx="0" cy="0"/>
        </a:xfrm>
      </p:grpSpPr>
      <p:pic>
        <p:nvPicPr>
          <p:cNvPr id="201" name="Google Shape;201;p38"/>
          <p:cNvPicPr preferRelativeResize="0"/>
          <p:nvPr/>
        </p:nvPicPr>
        <p:blipFill rotWithShape="1">
          <a:blip r:embed="rId3">
            <a:alphaModFix/>
          </a:blip>
          <a:srcRect b="0" l="0" r="0" t="0"/>
          <a:stretch/>
        </p:blipFill>
        <p:spPr>
          <a:xfrm>
            <a:off x="838200" y="165100"/>
            <a:ext cx="7470775" cy="653256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 name="Shape 205"/>
        <p:cNvGrpSpPr/>
        <p:nvPr/>
      </p:nvGrpSpPr>
      <p:grpSpPr>
        <a:xfrm>
          <a:off x="0" y="0"/>
          <a:ext cx="0" cy="0"/>
          <a:chOff x="0" y="0"/>
          <a:chExt cx="0" cy="0"/>
        </a:xfrm>
      </p:grpSpPr>
      <p:sp>
        <p:nvSpPr>
          <p:cNvPr id="206" name="Google Shape;206;p39"/>
          <p:cNvSpPr txBox="1"/>
          <p:nvPr/>
        </p:nvSpPr>
        <p:spPr>
          <a:xfrm>
            <a:off x="2840037" y="838200"/>
            <a:ext cx="3389400" cy="1511400"/>
          </a:xfrm>
          <a:prstGeom prst="rect">
            <a:avLst/>
          </a:prstGeom>
          <a:noFill/>
          <a:ln>
            <a:noFill/>
          </a:ln>
        </p:spPr>
        <p:txBody>
          <a:bodyPr anchorCtr="0" anchor="t" bIns="0" lIns="0" spcFirstLastPara="1" rIns="40625" wrap="square" tIns="0">
            <a:spAutoFit/>
          </a:bodyPr>
          <a:lstStyle/>
          <a:p>
            <a:pPr indent="0" lvl="0" marL="39687" marR="0" rtl="0" algn="ctr">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Double-reciprocal plot</a:t>
            </a:r>
            <a:endParaRPr/>
          </a:p>
          <a:p>
            <a:pPr indent="0" lvl="0" marL="39687" marR="0" rtl="0" algn="ctr">
              <a:lnSpc>
                <a:spcPct val="100000"/>
              </a:lnSpc>
              <a:spcBef>
                <a:spcPts val="14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Dissociation constant</a:t>
            </a:r>
            <a:endParaRPr/>
          </a:p>
          <a:p>
            <a:pPr indent="0" lvl="0" marL="39687" marR="0" rtl="0" algn="ctr">
              <a:lnSpc>
                <a:spcPct val="100000"/>
              </a:lnSpc>
              <a:spcBef>
                <a:spcPts val="140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Turnover number</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 name="Shape 210"/>
        <p:cNvGrpSpPr/>
        <p:nvPr/>
      </p:nvGrpSpPr>
      <p:grpSpPr>
        <a:xfrm>
          <a:off x="0" y="0"/>
          <a:ext cx="0" cy="0"/>
          <a:chOff x="0" y="0"/>
          <a:chExt cx="0" cy="0"/>
        </a:xfrm>
      </p:grpSpPr>
      <p:pic>
        <p:nvPicPr>
          <p:cNvPr id="211" name="Google Shape;211;p40"/>
          <p:cNvPicPr preferRelativeResize="0"/>
          <p:nvPr/>
        </p:nvPicPr>
        <p:blipFill/>
        <p:spPr>
          <a:xfrm>
            <a:off x="2743200" y="609600"/>
            <a:ext cx="3429000" cy="1862137"/>
          </a:xfrm>
          <a:prstGeom prst="rect">
            <a:avLst/>
          </a:prstGeom>
          <a:noFill/>
          <a:ln>
            <a:noFill/>
          </a:ln>
        </p:spPr>
      </p:pic>
      <p:pic>
        <p:nvPicPr>
          <p:cNvPr id="212" name="Google Shape;212;p40"/>
          <p:cNvPicPr preferRelativeResize="0"/>
          <p:nvPr/>
        </p:nvPicPr>
        <p:blipFill rotWithShape="1">
          <a:blip r:embed="rId3">
            <a:alphaModFix/>
          </a:blip>
          <a:srcRect b="0" l="0" r="0" t="0"/>
          <a:stretch/>
        </p:blipFill>
        <p:spPr>
          <a:xfrm>
            <a:off x="1993900" y="2463800"/>
            <a:ext cx="4738687" cy="39687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6" name="Shape 216"/>
        <p:cNvGrpSpPr/>
        <p:nvPr/>
      </p:nvGrpSpPr>
      <p:grpSpPr>
        <a:xfrm>
          <a:off x="0" y="0"/>
          <a:ext cx="0" cy="0"/>
          <a:chOff x="0" y="0"/>
          <a:chExt cx="0" cy="0"/>
        </a:xfrm>
      </p:grpSpPr>
      <p:sp>
        <p:nvSpPr>
          <p:cNvPr id="217" name="Google Shape;217;p41"/>
          <p:cNvSpPr txBox="1"/>
          <p:nvPr/>
        </p:nvSpPr>
        <p:spPr>
          <a:xfrm>
            <a:off x="2971800" y="457200"/>
            <a:ext cx="3270300" cy="4446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Lineweaver-Burk Plot</a:t>
            </a:r>
            <a:endParaRPr/>
          </a:p>
        </p:txBody>
      </p:sp>
      <p:sp>
        <p:nvSpPr>
          <p:cNvPr id="218" name="Google Shape;218;p41"/>
          <p:cNvSpPr txBox="1"/>
          <p:nvPr/>
        </p:nvSpPr>
        <p:spPr>
          <a:xfrm>
            <a:off x="2743200" y="5410200"/>
            <a:ext cx="3300300" cy="507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V</a:t>
            </a:r>
            <a:r>
              <a:rPr b="0" baseline="-25000" i="0" lang="en-US" sz="2400" u="none" cap="none" strike="noStrike">
                <a:solidFill>
                  <a:schemeClr val="dk1"/>
                </a:solidFill>
                <a:latin typeface="Arial"/>
                <a:ea typeface="Arial"/>
                <a:cs typeface="Arial"/>
                <a:sym typeface="Arial"/>
              </a:rPr>
              <a:t>max</a:t>
            </a:r>
            <a:r>
              <a:rPr b="0" i="0" lang="en-US" sz="2400" u="none" cap="none" strike="noStrike">
                <a:solidFill>
                  <a:schemeClr val="dk1"/>
                </a:solidFill>
                <a:latin typeface="Arial"/>
                <a:ea typeface="Arial"/>
                <a:cs typeface="Arial"/>
                <a:sym typeface="Arial"/>
              </a:rPr>
              <a:t> = 1/0.6897 = 1.45 </a:t>
            </a:r>
            <a:endParaRPr/>
          </a:p>
        </p:txBody>
      </p:sp>
      <p:sp>
        <p:nvSpPr>
          <p:cNvPr id="219" name="Google Shape;219;p41"/>
          <p:cNvSpPr txBox="1"/>
          <p:nvPr/>
        </p:nvSpPr>
        <p:spPr>
          <a:xfrm>
            <a:off x="2590800" y="5943600"/>
            <a:ext cx="3684600" cy="507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K</a:t>
            </a:r>
            <a:r>
              <a:rPr b="0" baseline="-25000" i="0" lang="en-US" sz="2400" u="none" cap="none" strike="noStrike">
                <a:solidFill>
                  <a:schemeClr val="dk1"/>
                </a:solidFill>
                <a:latin typeface="Arial"/>
                <a:ea typeface="Arial"/>
                <a:cs typeface="Arial"/>
                <a:sym typeface="Arial"/>
              </a:rPr>
              <a:t>m</a:t>
            </a:r>
            <a:r>
              <a:rPr b="0" i="0" lang="en-US" sz="2400" u="none" cap="none" strike="noStrike">
                <a:solidFill>
                  <a:schemeClr val="dk1"/>
                </a:solidFill>
                <a:latin typeface="Arial"/>
                <a:ea typeface="Arial"/>
                <a:cs typeface="Arial"/>
                <a:sym typeface="Arial"/>
              </a:rPr>
              <a:t> = -1/(-2.28) = 0.44 </a:t>
            </a:r>
            <a:r>
              <a:rPr b="0" i="0" lang="en-US" sz="2400" u="none" cap="none" strike="noStrike">
                <a:solidFill>
                  <a:schemeClr val="dk1"/>
                </a:solidFill>
                <a:latin typeface="Noto Sans Symbols"/>
                <a:ea typeface="Noto Sans Symbols"/>
                <a:cs typeface="Noto Sans Symbols"/>
                <a:sym typeface="Noto Sans Symbols"/>
              </a:rPr>
              <a:t>μ</a:t>
            </a:r>
            <a:r>
              <a:rPr b="0" i="0" lang="en-US" sz="2400" u="none" cap="none" strike="noStrike">
                <a:solidFill>
                  <a:schemeClr val="dk1"/>
                </a:solidFill>
                <a:latin typeface="Arial"/>
                <a:ea typeface="Arial"/>
                <a:cs typeface="Arial"/>
                <a:sym typeface="Arial"/>
              </a:rPr>
              <a:t>M)</a:t>
            </a:r>
            <a:endParaRPr/>
          </a:p>
        </p:txBody>
      </p:sp>
      <p:pic>
        <p:nvPicPr>
          <p:cNvPr id="220" name="Google Shape;220;p41"/>
          <p:cNvPicPr preferRelativeResize="0"/>
          <p:nvPr/>
        </p:nvPicPr>
        <p:blipFill rotWithShape="1">
          <a:blip r:embed="rId3">
            <a:alphaModFix/>
          </a:blip>
          <a:srcRect b="0" l="0" r="0" t="0"/>
          <a:stretch/>
        </p:blipFill>
        <p:spPr>
          <a:xfrm>
            <a:off x="1828800" y="1143000"/>
            <a:ext cx="5638796" cy="42481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 name="Shape 34"/>
        <p:cNvGrpSpPr/>
        <p:nvPr/>
      </p:nvGrpSpPr>
      <p:grpSpPr>
        <a:xfrm>
          <a:off x="0" y="0"/>
          <a:ext cx="0" cy="0"/>
          <a:chOff x="0" y="0"/>
          <a:chExt cx="0" cy="0"/>
        </a:xfrm>
      </p:grpSpPr>
      <p:pic>
        <p:nvPicPr>
          <p:cNvPr id="35" name="Google Shape;35;p6"/>
          <p:cNvPicPr preferRelativeResize="0"/>
          <p:nvPr/>
        </p:nvPicPr>
        <p:blipFill rotWithShape="1">
          <a:blip r:embed="rId3">
            <a:alphaModFix/>
          </a:blip>
          <a:srcRect b="0" l="0" r="0" t="0"/>
          <a:stretch/>
        </p:blipFill>
        <p:spPr>
          <a:xfrm>
            <a:off x="304800" y="1524000"/>
            <a:ext cx="8531226" cy="381476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4" name="Shape 224"/>
        <p:cNvGrpSpPr/>
        <p:nvPr/>
      </p:nvGrpSpPr>
      <p:grpSpPr>
        <a:xfrm>
          <a:off x="0" y="0"/>
          <a:ext cx="0" cy="0"/>
          <a:chOff x="0" y="0"/>
          <a:chExt cx="0" cy="0"/>
        </a:xfrm>
      </p:grpSpPr>
      <p:sp>
        <p:nvSpPr>
          <p:cNvPr id="225" name="Google Shape;225;p42"/>
          <p:cNvSpPr txBox="1"/>
          <p:nvPr/>
        </p:nvSpPr>
        <p:spPr>
          <a:xfrm>
            <a:off x="2514600" y="381000"/>
            <a:ext cx="4194300" cy="6222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2E7B"/>
              </a:buClr>
              <a:buSzPts val="3600"/>
              <a:buFont typeface="Arial"/>
              <a:buNone/>
            </a:pPr>
            <a:r>
              <a:rPr b="1" i="0" lang="en-US" sz="3600" u="none" cap="none" strike="noStrike">
                <a:solidFill>
                  <a:srgbClr val="E62E7B"/>
                </a:solidFill>
                <a:latin typeface="Arial"/>
                <a:ea typeface="Arial"/>
                <a:cs typeface="Arial"/>
                <a:sym typeface="Arial"/>
              </a:rPr>
              <a:t>Eadie-Hofstee Plot</a:t>
            </a:r>
            <a:endParaRPr/>
          </a:p>
        </p:txBody>
      </p:sp>
      <p:pic>
        <p:nvPicPr>
          <p:cNvPr id="226" name="Google Shape;226;p42"/>
          <p:cNvPicPr preferRelativeResize="0"/>
          <p:nvPr/>
        </p:nvPicPr>
        <p:blipFill/>
        <p:spPr>
          <a:xfrm>
            <a:off x="2057400" y="1066800"/>
            <a:ext cx="3048000" cy="1085850"/>
          </a:xfrm>
          <a:prstGeom prst="rect">
            <a:avLst/>
          </a:prstGeom>
          <a:noFill/>
          <a:ln>
            <a:noFill/>
          </a:ln>
        </p:spPr>
      </p:pic>
      <p:pic>
        <p:nvPicPr>
          <p:cNvPr id="227" name="Google Shape;227;p42"/>
          <p:cNvPicPr preferRelativeResize="0"/>
          <p:nvPr/>
        </p:nvPicPr>
        <p:blipFill rotWithShape="1">
          <a:blip r:embed="rId3">
            <a:alphaModFix/>
          </a:blip>
          <a:srcRect b="0" l="0" r="0" t="0"/>
          <a:stretch/>
        </p:blipFill>
        <p:spPr>
          <a:xfrm>
            <a:off x="1066800" y="2209800"/>
            <a:ext cx="5333999" cy="4284658"/>
          </a:xfrm>
          <a:prstGeom prst="rect">
            <a:avLst/>
          </a:prstGeom>
          <a:noFill/>
          <a:ln>
            <a:noFill/>
          </a:ln>
        </p:spPr>
      </p:pic>
      <p:sp>
        <p:nvSpPr>
          <p:cNvPr id="228" name="Google Shape;228;p42"/>
          <p:cNvSpPr txBox="1"/>
          <p:nvPr/>
        </p:nvSpPr>
        <p:spPr>
          <a:xfrm>
            <a:off x="6629400" y="3352800"/>
            <a:ext cx="1681200" cy="507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V</a:t>
            </a:r>
            <a:r>
              <a:rPr b="0" baseline="-25000" i="0" lang="en-US" sz="2400" u="none" cap="none" strike="noStrike">
                <a:solidFill>
                  <a:schemeClr val="dk1"/>
                </a:solidFill>
                <a:latin typeface="Arial"/>
                <a:ea typeface="Arial"/>
                <a:cs typeface="Arial"/>
                <a:sym typeface="Arial"/>
              </a:rPr>
              <a:t>max</a:t>
            </a:r>
            <a:r>
              <a:rPr b="0" i="0" lang="en-US" sz="2400" u="none" cap="none" strike="noStrike">
                <a:solidFill>
                  <a:schemeClr val="dk1"/>
                </a:solidFill>
                <a:latin typeface="Arial"/>
                <a:ea typeface="Arial"/>
                <a:cs typeface="Arial"/>
                <a:sym typeface="Arial"/>
              </a:rPr>
              <a:t> = 1.30</a:t>
            </a:r>
            <a:endParaRPr/>
          </a:p>
        </p:txBody>
      </p:sp>
      <p:sp>
        <p:nvSpPr>
          <p:cNvPr id="229" name="Google Shape;229;p42"/>
          <p:cNvSpPr txBox="1"/>
          <p:nvPr/>
        </p:nvSpPr>
        <p:spPr>
          <a:xfrm>
            <a:off x="6629400" y="4343400"/>
            <a:ext cx="1636800" cy="507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K</a:t>
            </a:r>
            <a:r>
              <a:rPr b="0" baseline="-25000" i="0" lang="en-US" sz="2400" u="none" cap="none" strike="noStrike">
                <a:solidFill>
                  <a:schemeClr val="dk1"/>
                </a:solidFill>
                <a:latin typeface="Arial"/>
                <a:ea typeface="Arial"/>
                <a:cs typeface="Arial"/>
                <a:sym typeface="Arial"/>
              </a:rPr>
              <a:t>m</a:t>
            </a:r>
            <a:r>
              <a:rPr b="0" i="0" lang="en-US" sz="2400" u="none" cap="none" strike="noStrike">
                <a:solidFill>
                  <a:schemeClr val="dk1"/>
                </a:solidFill>
                <a:latin typeface="Arial"/>
                <a:ea typeface="Arial"/>
                <a:cs typeface="Arial"/>
                <a:sym typeface="Arial"/>
              </a:rPr>
              <a:t> = 0.354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3" name="Shape 233"/>
        <p:cNvGrpSpPr/>
        <p:nvPr/>
      </p:nvGrpSpPr>
      <p:grpSpPr>
        <a:xfrm>
          <a:off x="0" y="0"/>
          <a:ext cx="0" cy="0"/>
          <a:chOff x="0" y="0"/>
          <a:chExt cx="0" cy="0"/>
        </a:xfrm>
      </p:grpSpPr>
      <p:sp>
        <p:nvSpPr>
          <p:cNvPr id="234" name="Google Shape;234;p43"/>
          <p:cNvSpPr txBox="1"/>
          <p:nvPr/>
        </p:nvSpPr>
        <p:spPr>
          <a:xfrm>
            <a:off x="2590800" y="304800"/>
            <a:ext cx="4184700" cy="6222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2E7B"/>
              </a:buClr>
              <a:buSzPts val="3600"/>
              <a:buFont typeface="Arial"/>
              <a:buNone/>
            </a:pPr>
            <a:r>
              <a:rPr b="1" i="0" lang="en-US" sz="3600" u="none" cap="none" strike="noStrike">
                <a:solidFill>
                  <a:srgbClr val="E62E7B"/>
                </a:solidFill>
                <a:latin typeface="Arial"/>
                <a:ea typeface="Arial"/>
                <a:cs typeface="Arial"/>
                <a:sym typeface="Arial"/>
              </a:rPr>
              <a:t>Haynes-Woolf Plot</a:t>
            </a:r>
            <a:endParaRPr/>
          </a:p>
        </p:txBody>
      </p:sp>
      <p:pic>
        <p:nvPicPr>
          <p:cNvPr id="235" name="Google Shape;235;p43"/>
          <p:cNvPicPr preferRelativeResize="0"/>
          <p:nvPr/>
        </p:nvPicPr>
        <p:blipFill/>
        <p:spPr>
          <a:xfrm>
            <a:off x="2057400" y="1219200"/>
            <a:ext cx="2819401" cy="835025"/>
          </a:xfrm>
          <a:prstGeom prst="rect">
            <a:avLst/>
          </a:prstGeom>
          <a:noFill/>
          <a:ln>
            <a:noFill/>
          </a:ln>
        </p:spPr>
      </p:pic>
      <p:pic>
        <p:nvPicPr>
          <p:cNvPr id="236" name="Google Shape;236;p43"/>
          <p:cNvPicPr preferRelativeResize="0"/>
          <p:nvPr/>
        </p:nvPicPr>
        <p:blipFill rotWithShape="1">
          <a:blip r:embed="rId3">
            <a:alphaModFix/>
          </a:blip>
          <a:srcRect b="0" l="0" r="0" t="0"/>
          <a:stretch/>
        </p:blipFill>
        <p:spPr>
          <a:xfrm>
            <a:off x="914400" y="2362200"/>
            <a:ext cx="5167307" cy="3898903"/>
          </a:xfrm>
          <a:prstGeom prst="rect">
            <a:avLst/>
          </a:prstGeom>
          <a:noFill/>
          <a:ln>
            <a:noFill/>
          </a:ln>
        </p:spPr>
      </p:pic>
      <p:sp>
        <p:nvSpPr>
          <p:cNvPr id="237" name="Google Shape;237;p43"/>
          <p:cNvSpPr txBox="1"/>
          <p:nvPr/>
        </p:nvSpPr>
        <p:spPr>
          <a:xfrm>
            <a:off x="6553200" y="3200400"/>
            <a:ext cx="1681200" cy="12828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K</a:t>
            </a:r>
            <a:r>
              <a:rPr b="0" baseline="-25000" i="0" lang="en-US" sz="2400" u="none" cap="none" strike="noStrike">
                <a:solidFill>
                  <a:schemeClr val="dk1"/>
                </a:solidFill>
                <a:latin typeface="Arial"/>
                <a:ea typeface="Arial"/>
                <a:cs typeface="Arial"/>
                <a:sym typeface="Arial"/>
              </a:rPr>
              <a:t>m</a:t>
            </a:r>
            <a:r>
              <a:rPr b="0" i="0" lang="en-US" sz="2400" u="none" cap="none" strike="noStrike">
                <a:solidFill>
                  <a:schemeClr val="dk1"/>
                </a:solidFill>
                <a:latin typeface="Arial"/>
                <a:ea typeface="Arial"/>
                <a:cs typeface="Arial"/>
                <a:sym typeface="Arial"/>
              </a:rPr>
              <a:t> = 0.32</a:t>
            </a:r>
            <a:endParaRPr/>
          </a:p>
          <a:p>
            <a:pPr indent="0" lvl="0" marL="39687" marR="0" rtl="0" algn="l">
              <a:lnSpc>
                <a:spcPct val="100000"/>
              </a:lnSpc>
              <a:spcBef>
                <a:spcPts val="0"/>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a:p>
            <a:pPr indent="0" lvl="0" marL="39687"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V</a:t>
            </a:r>
            <a:r>
              <a:rPr b="0" baseline="-25000" i="0" lang="en-US" sz="2400" u="none" cap="none" strike="noStrike">
                <a:solidFill>
                  <a:schemeClr val="dk1"/>
                </a:solidFill>
                <a:latin typeface="Arial"/>
                <a:ea typeface="Arial"/>
                <a:cs typeface="Arial"/>
                <a:sym typeface="Arial"/>
              </a:rPr>
              <a:t>max</a:t>
            </a:r>
            <a:r>
              <a:rPr b="0" i="0" lang="en-US" sz="2400" u="none" cap="none" strike="noStrike">
                <a:solidFill>
                  <a:schemeClr val="dk1"/>
                </a:solidFill>
                <a:latin typeface="Arial"/>
                <a:ea typeface="Arial"/>
                <a:cs typeface="Arial"/>
                <a:sym typeface="Arial"/>
              </a:rPr>
              <a:t> = 0.80</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1" name="Shape 241"/>
        <p:cNvGrpSpPr/>
        <p:nvPr/>
      </p:nvGrpSpPr>
      <p:grpSpPr>
        <a:xfrm>
          <a:off x="0" y="0"/>
          <a:ext cx="0" cy="0"/>
          <a:chOff x="0" y="0"/>
          <a:chExt cx="0" cy="0"/>
        </a:xfrm>
      </p:grpSpPr>
      <p:pic>
        <p:nvPicPr>
          <p:cNvPr id="242" name="Google Shape;242;p44"/>
          <p:cNvPicPr preferRelativeResize="0"/>
          <p:nvPr/>
        </p:nvPicPr>
        <p:blipFill rotWithShape="1">
          <a:blip r:embed="rId3">
            <a:alphaModFix/>
          </a:blip>
          <a:srcRect b="0" l="0" r="0" t="0"/>
          <a:stretch/>
        </p:blipFill>
        <p:spPr>
          <a:xfrm>
            <a:off x="914400" y="1600200"/>
            <a:ext cx="7275511" cy="5019675"/>
          </a:xfrm>
          <a:prstGeom prst="rect">
            <a:avLst/>
          </a:prstGeom>
          <a:noFill/>
          <a:ln>
            <a:noFill/>
          </a:ln>
        </p:spPr>
      </p:pic>
      <p:sp>
        <p:nvSpPr>
          <p:cNvPr id="243" name="Google Shape;243;p44"/>
          <p:cNvSpPr txBox="1"/>
          <p:nvPr/>
        </p:nvSpPr>
        <p:spPr>
          <a:xfrm>
            <a:off x="782637" y="228600"/>
            <a:ext cx="7493100" cy="1181100"/>
          </a:xfrm>
          <a:prstGeom prst="rect">
            <a:avLst/>
          </a:prstGeom>
          <a:noFill/>
          <a:ln>
            <a:noFill/>
          </a:ln>
        </p:spPr>
        <p:txBody>
          <a:bodyPr anchorCtr="0" anchor="t" bIns="0" lIns="0" spcFirstLastPara="1" rIns="40625" wrap="square" tIns="0">
            <a:spAutoFit/>
          </a:bodyPr>
          <a:lstStyle/>
          <a:p>
            <a:pPr indent="0" lvl="0" marL="39687" marR="0" rtl="0" algn="ctr">
              <a:lnSpc>
                <a:spcPct val="100000"/>
              </a:lnSpc>
              <a:spcBef>
                <a:spcPts val="0"/>
              </a:spcBef>
              <a:spcAft>
                <a:spcPts val="0"/>
              </a:spcAft>
              <a:buClr>
                <a:srgbClr val="E62E7B"/>
              </a:buClr>
              <a:buSzPts val="3200"/>
              <a:buFont typeface="Arial"/>
              <a:buNone/>
            </a:pPr>
            <a:r>
              <a:rPr b="1" i="0" lang="en-US" sz="3200" u="none" cap="none" strike="noStrike">
                <a:solidFill>
                  <a:srgbClr val="E62E7B"/>
                </a:solidFill>
                <a:latin typeface="Arial"/>
                <a:ea typeface="Arial"/>
                <a:cs typeface="Arial"/>
                <a:sym typeface="Arial"/>
              </a:rPr>
              <a:t>Eisenthal-Cornish-Bowden Direct Plot</a:t>
            </a:r>
            <a:endParaRPr/>
          </a:p>
          <a:p>
            <a:pPr indent="0" lvl="0" marL="39687" marR="0" rtl="0" algn="ctr">
              <a:lnSpc>
                <a:spcPct val="100000"/>
              </a:lnSpc>
              <a:spcBef>
                <a:spcPts val="1100"/>
              </a:spcBef>
              <a:spcAft>
                <a:spcPts val="0"/>
              </a:spcAft>
              <a:buClr>
                <a:srgbClr val="E62E7B"/>
              </a:buClr>
              <a:buSzPts val="3200"/>
              <a:buFont typeface="Arial"/>
              <a:buNone/>
            </a:pPr>
            <a:r>
              <a:rPr b="1" i="0" lang="en-US" sz="3200" u="none" cap="none" strike="noStrike">
                <a:solidFill>
                  <a:srgbClr val="E62E7B"/>
                </a:solidFill>
                <a:latin typeface="Arial"/>
                <a:ea typeface="Arial"/>
                <a:cs typeface="Arial"/>
                <a:sym typeface="Arial"/>
              </a:rPr>
              <a:t>Direct Linear Plot</a:t>
            </a:r>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7" name="Shape 247"/>
        <p:cNvGrpSpPr/>
        <p:nvPr/>
      </p:nvGrpSpPr>
      <p:grpSpPr>
        <a:xfrm>
          <a:off x="0" y="0"/>
          <a:ext cx="0" cy="0"/>
          <a:chOff x="0" y="0"/>
          <a:chExt cx="0" cy="0"/>
        </a:xfrm>
      </p:grpSpPr>
      <p:pic>
        <p:nvPicPr>
          <p:cNvPr id="248" name="Google Shape;248;p45"/>
          <p:cNvPicPr preferRelativeResize="0"/>
          <p:nvPr/>
        </p:nvPicPr>
        <p:blipFill rotWithShape="1">
          <a:blip r:embed="rId3">
            <a:alphaModFix/>
          </a:blip>
          <a:srcRect b="0" l="0" r="0" t="0"/>
          <a:stretch/>
        </p:blipFill>
        <p:spPr>
          <a:xfrm>
            <a:off x="304800" y="1066800"/>
            <a:ext cx="8531226" cy="472916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2" name="Shape 252"/>
        <p:cNvGrpSpPr/>
        <p:nvPr/>
      </p:nvGrpSpPr>
      <p:grpSpPr>
        <a:xfrm>
          <a:off x="0" y="0"/>
          <a:ext cx="0" cy="0"/>
          <a:chOff x="0" y="0"/>
          <a:chExt cx="0" cy="0"/>
        </a:xfrm>
      </p:grpSpPr>
      <p:pic>
        <p:nvPicPr>
          <p:cNvPr id="253" name="Google Shape;253;p46"/>
          <p:cNvPicPr preferRelativeResize="0"/>
          <p:nvPr/>
        </p:nvPicPr>
        <p:blipFill rotWithShape="1">
          <a:blip r:embed="rId3">
            <a:alphaModFix/>
          </a:blip>
          <a:srcRect b="0" l="0" r="0" t="0"/>
          <a:stretch/>
        </p:blipFill>
        <p:spPr>
          <a:xfrm>
            <a:off x="303212" y="1336675"/>
            <a:ext cx="8535986" cy="418306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7" name="Shape 257"/>
        <p:cNvGrpSpPr/>
        <p:nvPr/>
      </p:nvGrpSpPr>
      <p:grpSpPr>
        <a:xfrm>
          <a:off x="0" y="0"/>
          <a:ext cx="0" cy="0"/>
          <a:chOff x="0" y="0"/>
          <a:chExt cx="0" cy="0"/>
        </a:xfrm>
      </p:grpSpPr>
      <p:pic>
        <p:nvPicPr>
          <p:cNvPr id="258" name="Google Shape;258;p47"/>
          <p:cNvPicPr preferRelativeResize="0"/>
          <p:nvPr/>
        </p:nvPicPr>
        <p:blipFill rotWithShape="1">
          <a:blip r:embed="rId3">
            <a:alphaModFix/>
          </a:blip>
          <a:srcRect b="0" l="0" r="0" t="0"/>
          <a:stretch/>
        </p:blipFill>
        <p:spPr>
          <a:xfrm>
            <a:off x="304800" y="1511300"/>
            <a:ext cx="8531226" cy="38449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2" name="Shape 262"/>
        <p:cNvGrpSpPr/>
        <p:nvPr/>
      </p:nvGrpSpPr>
      <p:grpSpPr>
        <a:xfrm>
          <a:off x="0" y="0"/>
          <a:ext cx="0" cy="0"/>
          <a:chOff x="0" y="0"/>
          <a:chExt cx="0" cy="0"/>
        </a:xfrm>
      </p:grpSpPr>
      <p:sp>
        <p:nvSpPr>
          <p:cNvPr id="263" name="Google Shape;263;p48"/>
          <p:cNvSpPr txBox="1"/>
          <p:nvPr/>
        </p:nvSpPr>
        <p:spPr>
          <a:xfrm>
            <a:off x="1827212" y="914400"/>
            <a:ext cx="5746800" cy="6603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38F1"/>
              </a:buClr>
              <a:buSzPts val="4000"/>
              <a:buFont typeface="Arial"/>
              <a:buNone/>
            </a:pPr>
            <a:r>
              <a:rPr b="1" i="0" lang="en-US" sz="4000" u="none" cap="none" strike="noStrike">
                <a:solidFill>
                  <a:srgbClr val="E638F1"/>
                </a:solidFill>
                <a:latin typeface="Arial"/>
                <a:ea typeface="Arial"/>
                <a:cs typeface="Arial"/>
                <a:sym typeface="Arial"/>
              </a:rPr>
              <a:t>More complex systems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7" name="Shape 267"/>
        <p:cNvGrpSpPr/>
        <p:nvPr/>
      </p:nvGrpSpPr>
      <p:grpSpPr>
        <a:xfrm>
          <a:off x="0" y="0"/>
          <a:ext cx="0" cy="0"/>
          <a:chOff x="0" y="0"/>
          <a:chExt cx="0" cy="0"/>
        </a:xfrm>
      </p:grpSpPr>
      <p:pic>
        <p:nvPicPr>
          <p:cNvPr id="268" name="Google Shape;268;p49"/>
          <p:cNvPicPr preferRelativeResize="0"/>
          <p:nvPr/>
        </p:nvPicPr>
        <p:blipFill rotWithShape="1">
          <a:blip r:embed="rId3">
            <a:alphaModFix/>
          </a:blip>
          <a:srcRect b="0" l="0" r="0" t="0"/>
          <a:stretch/>
        </p:blipFill>
        <p:spPr>
          <a:xfrm>
            <a:off x="304800" y="368300"/>
            <a:ext cx="8531226" cy="6124576"/>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2" name="Shape 272"/>
        <p:cNvGrpSpPr/>
        <p:nvPr/>
      </p:nvGrpSpPr>
      <p:grpSpPr>
        <a:xfrm>
          <a:off x="0" y="0"/>
          <a:ext cx="0" cy="0"/>
          <a:chOff x="0" y="0"/>
          <a:chExt cx="0" cy="0"/>
        </a:xfrm>
      </p:grpSpPr>
      <p:pic>
        <p:nvPicPr>
          <p:cNvPr id="273" name="Google Shape;273;p50"/>
          <p:cNvPicPr preferRelativeResize="0"/>
          <p:nvPr/>
        </p:nvPicPr>
        <p:blipFill rotWithShape="1">
          <a:blip r:embed="rId3">
            <a:alphaModFix/>
          </a:blip>
          <a:srcRect b="0" l="0" r="0" t="0"/>
          <a:stretch/>
        </p:blipFill>
        <p:spPr>
          <a:xfrm>
            <a:off x="660400" y="165100"/>
            <a:ext cx="7831137" cy="6532562"/>
          </a:xfrm>
          <a:prstGeom prst="rect">
            <a:avLst/>
          </a:prstGeom>
          <a:noFill/>
          <a:ln>
            <a:noFill/>
          </a:ln>
        </p:spPr>
      </p:pic>
    </p:spTree>
  </p:cSld>
  <p:clrMapOvr>
    <a:masterClrMapping/>
  </p:clrMapOvr>
  <p:transition>
    <p:wipe dir="l"/>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7" name="Shape 277"/>
        <p:cNvGrpSpPr/>
        <p:nvPr/>
      </p:nvGrpSpPr>
      <p:grpSpPr>
        <a:xfrm>
          <a:off x="0" y="0"/>
          <a:ext cx="0" cy="0"/>
          <a:chOff x="0" y="0"/>
          <a:chExt cx="0" cy="0"/>
        </a:xfrm>
      </p:grpSpPr>
      <p:pic>
        <p:nvPicPr>
          <p:cNvPr id="278" name="Google Shape;278;p51"/>
          <p:cNvPicPr preferRelativeResize="0"/>
          <p:nvPr/>
        </p:nvPicPr>
        <p:blipFill rotWithShape="1">
          <a:blip r:embed="rId3">
            <a:alphaModFix/>
          </a:blip>
          <a:srcRect b="0" l="0" r="0" t="0"/>
          <a:stretch/>
        </p:blipFill>
        <p:spPr>
          <a:xfrm>
            <a:off x="533400" y="165100"/>
            <a:ext cx="8074027" cy="65325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 name="Shape 39"/>
        <p:cNvGrpSpPr/>
        <p:nvPr/>
      </p:nvGrpSpPr>
      <p:grpSpPr>
        <a:xfrm>
          <a:off x="0" y="0"/>
          <a:ext cx="0" cy="0"/>
          <a:chOff x="0" y="0"/>
          <a:chExt cx="0" cy="0"/>
        </a:xfrm>
      </p:grpSpPr>
      <p:sp>
        <p:nvSpPr>
          <p:cNvPr id="40" name="Google Shape;40;p7"/>
          <p:cNvSpPr txBox="1"/>
          <p:nvPr/>
        </p:nvSpPr>
        <p:spPr>
          <a:xfrm>
            <a:off x="3048000" y="533400"/>
            <a:ext cx="3541800" cy="6603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38F1"/>
              </a:buClr>
              <a:buSzPts val="4000"/>
              <a:buFont typeface="Arial"/>
              <a:buNone/>
            </a:pPr>
            <a:r>
              <a:rPr b="1" i="0" lang="en-US" sz="4000" u="none" cap="none" strike="noStrike">
                <a:solidFill>
                  <a:srgbClr val="E638F1"/>
                </a:solidFill>
                <a:latin typeface="Arial"/>
                <a:ea typeface="Arial"/>
                <a:cs typeface="Arial"/>
                <a:sym typeface="Arial"/>
              </a:rPr>
              <a:t>Nomenclature</a:t>
            </a:r>
            <a:endParaRPr/>
          </a:p>
        </p:txBody>
      </p:sp>
      <p:sp>
        <p:nvSpPr>
          <p:cNvPr id="41" name="Google Shape;41;p7"/>
          <p:cNvSpPr txBox="1"/>
          <p:nvPr/>
        </p:nvSpPr>
        <p:spPr>
          <a:xfrm>
            <a:off x="838200" y="1752600"/>
            <a:ext cx="7523100" cy="4446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chemeClr val="dk1"/>
              </a:buClr>
              <a:buSzPts val="2400"/>
              <a:buFont typeface="Arial"/>
              <a:buNone/>
            </a:pPr>
            <a:r>
              <a:rPr b="1" i="0" lang="en-US" sz="2400" u="none" cap="none" strike="noStrike">
                <a:solidFill>
                  <a:schemeClr val="dk1"/>
                </a:solidFill>
                <a:latin typeface="Arial"/>
                <a:ea typeface="Arial"/>
                <a:cs typeface="Arial"/>
                <a:sym typeface="Arial"/>
              </a:rPr>
              <a:t>Remember the five basic reactions in biochemistry</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2" name="Shape 282"/>
        <p:cNvGrpSpPr/>
        <p:nvPr/>
      </p:nvGrpSpPr>
      <p:grpSpPr>
        <a:xfrm>
          <a:off x="0" y="0"/>
          <a:ext cx="0" cy="0"/>
          <a:chOff x="0" y="0"/>
          <a:chExt cx="0" cy="0"/>
        </a:xfrm>
      </p:grpSpPr>
      <p:sp>
        <p:nvSpPr>
          <p:cNvPr id="283" name="Google Shape;283;p52"/>
          <p:cNvSpPr txBox="1"/>
          <p:nvPr/>
        </p:nvSpPr>
        <p:spPr>
          <a:xfrm>
            <a:off x="1828800" y="762000"/>
            <a:ext cx="5649900" cy="723900"/>
          </a:xfrm>
          <a:prstGeom prst="rect">
            <a:avLst/>
          </a:prstGeom>
          <a:noFill/>
          <a:ln>
            <a:noFill/>
          </a:ln>
        </p:spPr>
        <p:txBody>
          <a:bodyPr anchorCtr="0" anchor="t" bIns="0" lIns="0" spcFirstLastPara="1" rIns="40625" wrap="square" tIns="0">
            <a:spAutoFit/>
          </a:bodyPr>
          <a:lstStyle/>
          <a:p>
            <a:pPr indent="0" lvl="0" marL="39687" marR="0" rtl="0" algn="l">
              <a:lnSpc>
                <a:spcPct val="100000"/>
              </a:lnSpc>
              <a:spcBef>
                <a:spcPts val="0"/>
              </a:spcBef>
              <a:spcAft>
                <a:spcPts val="0"/>
              </a:spcAft>
              <a:buClr>
                <a:srgbClr val="E638F1"/>
              </a:buClr>
              <a:buSzPts val="4400"/>
              <a:buFont typeface="Arial"/>
              <a:buNone/>
            </a:pPr>
            <a:r>
              <a:rPr b="1" i="0" lang="en-US" sz="4400" u="none" cap="none" strike="noStrike">
                <a:solidFill>
                  <a:srgbClr val="E638F1"/>
                </a:solidFill>
                <a:latin typeface="Arial"/>
                <a:ea typeface="Arial"/>
                <a:cs typeface="Arial"/>
                <a:sym typeface="Arial"/>
              </a:rPr>
              <a:t>Reversible Inhibition</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7" name="Shape 287"/>
        <p:cNvGrpSpPr/>
        <p:nvPr/>
      </p:nvGrpSpPr>
      <p:grpSpPr>
        <a:xfrm>
          <a:off x="0" y="0"/>
          <a:ext cx="0" cy="0"/>
          <a:chOff x="0" y="0"/>
          <a:chExt cx="0" cy="0"/>
        </a:xfrm>
      </p:grpSpPr>
      <p:pic>
        <p:nvPicPr>
          <p:cNvPr id="288" name="Google Shape;288;p53"/>
          <p:cNvPicPr preferRelativeResize="0"/>
          <p:nvPr/>
        </p:nvPicPr>
        <p:blipFill rotWithShape="1">
          <a:blip r:embed="rId3">
            <a:alphaModFix/>
          </a:blip>
          <a:srcRect b="0" l="0" r="0" t="0"/>
          <a:stretch/>
        </p:blipFill>
        <p:spPr>
          <a:xfrm>
            <a:off x="304800" y="546100"/>
            <a:ext cx="8531226" cy="578326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pic>
        <p:nvPicPr>
          <p:cNvPr id="293" name="Google Shape;293;p54"/>
          <p:cNvPicPr preferRelativeResize="0"/>
          <p:nvPr/>
        </p:nvPicPr>
        <p:blipFill rotWithShape="1">
          <a:blip r:embed="rId3">
            <a:alphaModFix/>
          </a:blip>
          <a:srcRect b="0" l="0" r="0" t="0"/>
          <a:stretch/>
        </p:blipFill>
        <p:spPr>
          <a:xfrm>
            <a:off x="431800" y="165100"/>
            <a:ext cx="8281987" cy="653256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7" name="Shape 297"/>
        <p:cNvGrpSpPr/>
        <p:nvPr/>
      </p:nvGrpSpPr>
      <p:grpSpPr>
        <a:xfrm>
          <a:off x="0" y="0"/>
          <a:ext cx="0" cy="0"/>
          <a:chOff x="0" y="0"/>
          <a:chExt cx="0" cy="0"/>
        </a:xfrm>
      </p:grpSpPr>
      <p:pic>
        <p:nvPicPr>
          <p:cNvPr id="298" name="Google Shape;298;p55"/>
          <p:cNvPicPr preferRelativeResize="0"/>
          <p:nvPr/>
        </p:nvPicPr>
        <p:blipFill rotWithShape="1">
          <a:blip r:embed="rId3">
            <a:alphaModFix/>
          </a:blip>
          <a:srcRect b="0" l="0" r="0" t="0"/>
          <a:stretch/>
        </p:blipFill>
        <p:spPr>
          <a:xfrm>
            <a:off x="304800" y="176212"/>
            <a:ext cx="8531226" cy="649763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2" name="Shape 302"/>
        <p:cNvGrpSpPr/>
        <p:nvPr/>
      </p:nvGrpSpPr>
      <p:grpSpPr>
        <a:xfrm>
          <a:off x="0" y="0"/>
          <a:ext cx="0" cy="0"/>
          <a:chOff x="0" y="0"/>
          <a:chExt cx="0" cy="0"/>
        </a:xfrm>
      </p:grpSpPr>
      <p:pic>
        <p:nvPicPr>
          <p:cNvPr id="303" name="Google Shape;303;p56"/>
          <p:cNvPicPr preferRelativeResize="0"/>
          <p:nvPr/>
        </p:nvPicPr>
        <p:blipFill rotWithShape="1">
          <a:blip r:embed="rId3">
            <a:alphaModFix/>
          </a:blip>
          <a:srcRect b="0" l="0" r="0" t="0"/>
          <a:stretch/>
        </p:blipFill>
        <p:spPr>
          <a:xfrm>
            <a:off x="1879600" y="165100"/>
            <a:ext cx="5399087" cy="6532562"/>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7" name="Shape 307"/>
        <p:cNvGrpSpPr/>
        <p:nvPr/>
      </p:nvGrpSpPr>
      <p:grpSpPr>
        <a:xfrm>
          <a:off x="0" y="0"/>
          <a:ext cx="0" cy="0"/>
          <a:chOff x="0" y="0"/>
          <a:chExt cx="0" cy="0"/>
        </a:xfrm>
      </p:grpSpPr>
      <p:pic>
        <p:nvPicPr>
          <p:cNvPr id="308" name="Google Shape;308;p57"/>
          <p:cNvPicPr preferRelativeResize="0"/>
          <p:nvPr/>
        </p:nvPicPr>
        <p:blipFill rotWithShape="1">
          <a:blip r:embed="rId3">
            <a:alphaModFix/>
          </a:blip>
          <a:srcRect b="0" l="0" r="0" t="0"/>
          <a:stretch/>
        </p:blipFill>
        <p:spPr>
          <a:xfrm>
            <a:off x="1689100" y="165100"/>
            <a:ext cx="5783263" cy="6532562"/>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2" name="Shape 312"/>
        <p:cNvGrpSpPr/>
        <p:nvPr/>
      </p:nvGrpSpPr>
      <p:grpSpPr>
        <a:xfrm>
          <a:off x="0" y="0"/>
          <a:ext cx="0" cy="0"/>
          <a:chOff x="0" y="0"/>
          <a:chExt cx="0" cy="0"/>
        </a:xfrm>
      </p:grpSpPr>
      <p:pic>
        <p:nvPicPr>
          <p:cNvPr id="313" name="Google Shape;313;p58"/>
          <p:cNvPicPr preferRelativeResize="0"/>
          <p:nvPr/>
        </p:nvPicPr>
        <p:blipFill rotWithShape="1">
          <a:blip r:embed="rId3">
            <a:alphaModFix/>
          </a:blip>
          <a:srcRect b="0" l="0" r="0" t="0"/>
          <a:stretch/>
        </p:blipFill>
        <p:spPr>
          <a:xfrm>
            <a:off x="1676400" y="165100"/>
            <a:ext cx="5807075" cy="6532562"/>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7" name="Shape 317"/>
        <p:cNvGrpSpPr/>
        <p:nvPr/>
      </p:nvGrpSpPr>
      <p:grpSpPr>
        <a:xfrm>
          <a:off x="0" y="0"/>
          <a:ext cx="0" cy="0"/>
          <a:chOff x="0" y="0"/>
          <a:chExt cx="0" cy="0"/>
        </a:xfrm>
      </p:grpSpPr>
      <p:pic>
        <p:nvPicPr>
          <p:cNvPr id="318" name="Google Shape;318;p59"/>
          <p:cNvPicPr preferRelativeResize="0"/>
          <p:nvPr/>
        </p:nvPicPr>
        <p:blipFill rotWithShape="1">
          <a:blip r:embed="rId3">
            <a:alphaModFix/>
          </a:blip>
          <a:srcRect b="0" l="0" r="0" t="0"/>
          <a:stretch/>
        </p:blipFill>
        <p:spPr>
          <a:xfrm>
            <a:off x="304800" y="1130300"/>
            <a:ext cx="8531226" cy="4606924"/>
          </a:xfrm>
          <a:prstGeom prst="rect">
            <a:avLst/>
          </a:prstGeom>
          <a:noFill/>
          <a:ln>
            <a:noFill/>
          </a:ln>
        </p:spPr>
      </p:pic>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pic>
        <p:nvPicPr>
          <p:cNvPr id="323" name="Google Shape;323;p60"/>
          <p:cNvPicPr preferRelativeResize="0"/>
          <p:nvPr/>
        </p:nvPicPr>
        <p:blipFill rotWithShape="1">
          <a:blip r:embed="rId3">
            <a:alphaModFix/>
          </a:blip>
          <a:srcRect b="0" l="0" r="0" t="0"/>
          <a:stretch/>
        </p:blipFill>
        <p:spPr>
          <a:xfrm>
            <a:off x="444500" y="165100"/>
            <a:ext cx="8251824" cy="6532562"/>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7" name="Shape 327"/>
        <p:cNvGrpSpPr/>
        <p:nvPr/>
      </p:nvGrpSpPr>
      <p:grpSpPr>
        <a:xfrm>
          <a:off x="0" y="0"/>
          <a:ext cx="0" cy="0"/>
          <a:chOff x="0" y="0"/>
          <a:chExt cx="0" cy="0"/>
        </a:xfrm>
      </p:grpSpPr>
      <p:pic>
        <p:nvPicPr>
          <p:cNvPr id="328" name="Google Shape;328;p61"/>
          <p:cNvPicPr preferRelativeResize="0"/>
          <p:nvPr/>
        </p:nvPicPr>
        <p:blipFill rotWithShape="1">
          <a:blip r:embed="rId3">
            <a:alphaModFix/>
          </a:blip>
          <a:srcRect b="0" l="0" r="0" t="0"/>
          <a:stretch/>
        </p:blipFill>
        <p:spPr>
          <a:xfrm>
            <a:off x="2387600" y="165100"/>
            <a:ext cx="4381500" cy="653256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pic>
        <p:nvPicPr>
          <p:cNvPr id="46" name="Google Shape;46;p8"/>
          <p:cNvPicPr preferRelativeResize="0"/>
          <p:nvPr/>
        </p:nvPicPr>
        <p:blipFill rotWithShape="1">
          <a:blip r:embed="rId3">
            <a:alphaModFix/>
          </a:blip>
          <a:srcRect b="0" l="0" r="0" t="0"/>
          <a:stretch/>
        </p:blipFill>
        <p:spPr>
          <a:xfrm>
            <a:off x="304800" y="1676400"/>
            <a:ext cx="8531226" cy="3516312"/>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2" name="Shape 332"/>
        <p:cNvGrpSpPr/>
        <p:nvPr/>
      </p:nvGrpSpPr>
      <p:grpSpPr>
        <a:xfrm>
          <a:off x="0" y="0"/>
          <a:ext cx="0" cy="0"/>
          <a:chOff x="0" y="0"/>
          <a:chExt cx="0" cy="0"/>
        </a:xfrm>
      </p:grpSpPr>
      <p:pic>
        <p:nvPicPr>
          <p:cNvPr id="333" name="Google Shape;333;p62"/>
          <p:cNvPicPr preferRelativeResize="0"/>
          <p:nvPr/>
        </p:nvPicPr>
        <p:blipFill rotWithShape="1">
          <a:blip r:embed="rId3">
            <a:alphaModFix/>
          </a:blip>
          <a:srcRect b="0" l="0" r="0" t="0"/>
          <a:stretch/>
        </p:blipFill>
        <p:spPr>
          <a:xfrm>
            <a:off x="304800" y="1447800"/>
            <a:ext cx="8531226" cy="3979862"/>
          </a:xfrm>
          <a:prstGeom prst="rect">
            <a:avLst/>
          </a:prstGeom>
          <a:noFill/>
          <a:ln>
            <a:noFill/>
          </a:ln>
        </p:spPr>
      </p:pic>
    </p:spTree>
  </p:cSld>
  <p:clrMapOvr>
    <a:masterClrMapping/>
  </p:clrMapOvr>
  <p:transition>
    <p:wipe dir="l"/>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7" name="Shape 337"/>
        <p:cNvGrpSpPr/>
        <p:nvPr/>
      </p:nvGrpSpPr>
      <p:grpSpPr>
        <a:xfrm>
          <a:off x="0" y="0"/>
          <a:ext cx="0" cy="0"/>
          <a:chOff x="0" y="0"/>
          <a:chExt cx="0" cy="0"/>
        </a:xfrm>
      </p:grpSpPr>
      <p:pic>
        <p:nvPicPr>
          <p:cNvPr id="338" name="Google Shape;338;p63"/>
          <p:cNvPicPr preferRelativeResize="0"/>
          <p:nvPr/>
        </p:nvPicPr>
        <p:blipFill rotWithShape="1">
          <a:blip r:embed="rId3">
            <a:alphaModFix/>
          </a:blip>
          <a:srcRect b="0" l="0" r="0" t="0"/>
          <a:stretch/>
        </p:blipFill>
        <p:spPr>
          <a:xfrm>
            <a:off x="304800" y="1371600"/>
            <a:ext cx="8531226" cy="4132263"/>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2" name="Shape 342"/>
        <p:cNvGrpSpPr/>
        <p:nvPr/>
      </p:nvGrpSpPr>
      <p:grpSpPr>
        <a:xfrm>
          <a:off x="0" y="0"/>
          <a:ext cx="0" cy="0"/>
          <a:chOff x="0" y="0"/>
          <a:chExt cx="0" cy="0"/>
        </a:xfrm>
      </p:grpSpPr>
      <p:pic>
        <p:nvPicPr>
          <p:cNvPr id="343" name="Google Shape;343;p64"/>
          <p:cNvPicPr preferRelativeResize="0"/>
          <p:nvPr/>
        </p:nvPicPr>
        <p:blipFill rotWithShape="1">
          <a:blip r:embed="rId3">
            <a:alphaModFix/>
          </a:blip>
          <a:srcRect b="0" l="0" r="0" t="0"/>
          <a:stretch/>
        </p:blipFill>
        <p:spPr>
          <a:xfrm>
            <a:off x="2413000" y="165100"/>
            <a:ext cx="4327525" cy="6532562"/>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7" name="Shape 347"/>
        <p:cNvGrpSpPr/>
        <p:nvPr/>
      </p:nvGrpSpPr>
      <p:grpSpPr>
        <a:xfrm>
          <a:off x="0" y="0"/>
          <a:ext cx="0" cy="0"/>
          <a:chOff x="0" y="0"/>
          <a:chExt cx="0" cy="0"/>
        </a:xfrm>
      </p:grpSpPr>
      <p:pic>
        <p:nvPicPr>
          <p:cNvPr id="348" name="Google Shape;348;p65"/>
          <p:cNvPicPr preferRelativeResize="0"/>
          <p:nvPr/>
        </p:nvPicPr>
        <p:blipFill rotWithShape="1">
          <a:blip r:embed="rId3">
            <a:alphaModFix/>
          </a:blip>
          <a:srcRect b="0" l="0" r="0" t="0"/>
          <a:stretch/>
        </p:blipFill>
        <p:spPr>
          <a:xfrm>
            <a:off x="1638300" y="165100"/>
            <a:ext cx="5880100" cy="653256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2" name="Shape 352"/>
        <p:cNvGrpSpPr/>
        <p:nvPr/>
      </p:nvGrpSpPr>
      <p:grpSpPr>
        <a:xfrm>
          <a:off x="0" y="0"/>
          <a:ext cx="0" cy="0"/>
          <a:chOff x="0" y="0"/>
          <a:chExt cx="0" cy="0"/>
        </a:xfrm>
      </p:grpSpPr>
      <p:pic>
        <p:nvPicPr>
          <p:cNvPr id="353" name="Google Shape;353;p66"/>
          <p:cNvPicPr preferRelativeResize="0"/>
          <p:nvPr/>
        </p:nvPicPr>
        <p:blipFill rotWithShape="1">
          <a:blip r:embed="rId3">
            <a:alphaModFix/>
          </a:blip>
          <a:srcRect b="0" l="0" r="0" t="0"/>
          <a:stretch/>
        </p:blipFill>
        <p:spPr>
          <a:xfrm>
            <a:off x="304800" y="901700"/>
            <a:ext cx="8531226" cy="506412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7" name="Shape 357"/>
        <p:cNvGrpSpPr/>
        <p:nvPr/>
      </p:nvGrpSpPr>
      <p:grpSpPr>
        <a:xfrm>
          <a:off x="0" y="0"/>
          <a:ext cx="0" cy="0"/>
          <a:chOff x="0" y="0"/>
          <a:chExt cx="0" cy="0"/>
        </a:xfrm>
      </p:grpSpPr>
      <p:pic>
        <p:nvPicPr>
          <p:cNvPr id="358" name="Google Shape;358;p67"/>
          <p:cNvPicPr preferRelativeResize="0"/>
          <p:nvPr/>
        </p:nvPicPr>
        <p:blipFill rotWithShape="1">
          <a:blip r:embed="rId3">
            <a:alphaModFix/>
          </a:blip>
          <a:srcRect b="0" l="0" r="0" t="0"/>
          <a:stretch/>
        </p:blipFill>
        <p:spPr>
          <a:xfrm>
            <a:off x="711200" y="165100"/>
            <a:ext cx="7715251" cy="6532562"/>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2" name="Shape 362"/>
        <p:cNvGrpSpPr/>
        <p:nvPr/>
      </p:nvGrpSpPr>
      <p:grpSpPr>
        <a:xfrm>
          <a:off x="0" y="0"/>
          <a:ext cx="0" cy="0"/>
          <a:chOff x="0" y="0"/>
          <a:chExt cx="0" cy="0"/>
        </a:xfrm>
      </p:grpSpPr>
      <p:pic>
        <p:nvPicPr>
          <p:cNvPr id="363" name="Google Shape;363;p68"/>
          <p:cNvPicPr preferRelativeResize="0"/>
          <p:nvPr/>
        </p:nvPicPr>
        <p:blipFill rotWithShape="1">
          <a:blip r:embed="rId3">
            <a:alphaModFix/>
          </a:blip>
          <a:srcRect b="0" l="0" r="0" t="0"/>
          <a:stretch/>
        </p:blipFill>
        <p:spPr>
          <a:xfrm>
            <a:off x="1409700" y="165100"/>
            <a:ext cx="6326187" cy="6532562"/>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7" name="Shape 367"/>
        <p:cNvGrpSpPr/>
        <p:nvPr/>
      </p:nvGrpSpPr>
      <p:grpSpPr>
        <a:xfrm>
          <a:off x="0" y="0"/>
          <a:ext cx="0" cy="0"/>
          <a:chOff x="0" y="0"/>
          <a:chExt cx="0" cy="0"/>
        </a:xfrm>
      </p:grpSpPr>
      <p:pic>
        <p:nvPicPr>
          <p:cNvPr id="368" name="Google Shape;368;p69"/>
          <p:cNvPicPr preferRelativeResize="0"/>
          <p:nvPr/>
        </p:nvPicPr>
        <p:blipFill rotWithShape="1">
          <a:blip r:embed="rId3">
            <a:alphaModFix/>
          </a:blip>
          <a:srcRect b="0" l="0" r="0" t="0"/>
          <a:stretch/>
        </p:blipFill>
        <p:spPr>
          <a:xfrm>
            <a:off x="304800" y="762000"/>
            <a:ext cx="8531226" cy="5332412"/>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 name="Shape 372"/>
        <p:cNvGrpSpPr/>
        <p:nvPr/>
      </p:nvGrpSpPr>
      <p:grpSpPr>
        <a:xfrm>
          <a:off x="0" y="0"/>
          <a:ext cx="0" cy="0"/>
          <a:chOff x="0" y="0"/>
          <a:chExt cx="0" cy="0"/>
        </a:xfrm>
      </p:grpSpPr>
      <p:pic>
        <p:nvPicPr>
          <p:cNvPr id="373" name="Google Shape;373;p70"/>
          <p:cNvPicPr preferRelativeResize="0"/>
          <p:nvPr/>
        </p:nvPicPr>
        <p:blipFill rotWithShape="1">
          <a:blip r:embed="rId3">
            <a:alphaModFix/>
          </a:blip>
          <a:srcRect b="0" l="0" r="0" t="0"/>
          <a:stretch/>
        </p:blipFill>
        <p:spPr>
          <a:xfrm>
            <a:off x="3276600" y="165100"/>
            <a:ext cx="2595562" cy="6532562"/>
          </a:xfrm>
          <a:prstGeom prst="rect">
            <a:avLst/>
          </a:prstGeom>
          <a:noFill/>
          <a:ln>
            <a:noFill/>
          </a:ln>
        </p:spPr>
      </p:pic>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pic>
        <p:nvPicPr>
          <p:cNvPr id="51" name="Google Shape;51;p9"/>
          <p:cNvPicPr preferRelativeResize="0"/>
          <p:nvPr/>
        </p:nvPicPr>
        <p:blipFill/>
        <p:spPr>
          <a:xfrm>
            <a:off x="304800" y="150812"/>
            <a:ext cx="8458201" cy="6310311"/>
          </a:xfrm>
          <a:prstGeom prst="rect">
            <a:avLst/>
          </a:prstGeom>
          <a:noFill/>
          <a:ln>
            <a:noFill/>
          </a:ln>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 name="Shape 55"/>
        <p:cNvGrpSpPr/>
        <p:nvPr/>
      </p:nvGrpSpPr>
      <p:grpSpPr>
        <a:xfrm>
          <a:off x="0" y="0"/>
          <a:ext cx="0" cy="0"/>
          <a:chOff x="0" y="0"/>
          <a:chExt cx="0" cy="0"/>
        </a:xfrm>
      </p:grpSpPr>
      <p:pic>
        <p:nvPicPr>
          <p:cNvPr id="56" name="Google Shape;56;p10"/>
          <p:cNvPicPr preferRelativeResize="0"/>
          <p:nvPr/>
        </p:nvPicPr>
        <p:blipFill/>
        <p:spPr>
          <a:xfrm>
            <a:off x="381000" y="1600200"/>
            <a:ext cx="8305800" cy="3267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 name="Shape 60"/>
        <p:cNvGrpSpPr/>
        <p:nvPr/>
      </p:nvGrpSpPr>
      <p:grpSpPr>
        <a:xfrm>
          <a:off x="0" y="0"/>
          <a:ext cx="0" cy="0"/>
          <a:chOff x="0" y="0"/>
          <a:chExt cx="0" cy="0"/>
        </a:xfrm>
      </p:grpSpPr>
      <p:pic>
        <p:nvPicPr>
          <p:cNvPr id="61" name="Google Shape;61;p11"/>
          <p:cNvPicPr preferRelativeResize="0"/>
          <p:nvPr/>
        </p:nvPicPr>
        <p:blipFill/>
        <p:spPr>
          <a:xfrm>
            <a:off x="304800" y="1143000"/>
            <a:ext cx="8458200" cy="4648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tle &amp; Bullets">
  <a:themeElements>
    <a:clrScheme name="Title &amp; Bullets">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