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9" r:id="rId5"/>
    <p:sldId id="257" r:id="rId6"/>
    <p:sldId id="260" r:id="rId7"/>
    <p:sldId id="259" r:id="rId8"/>
    <p:sldId id="263" r:id="rId9"/>
    <p:sldId id="264" r:id="rId10"/>
    <p:sldId id="266" r:id="rId11"/>
    <p:sldId id="261" r:id="rId12"/>
    <p:sldId id="262" r:id="rId13"/>
    <p:sldId id="265" r:id="rId14"/>
    <p:sldId id="280" r:id="rId15"/>
    <p:sldId id="277" r:id="rId16"/>
    <p:sldId id="278" r:id="rId17"/>
    <p:sldId id="281" r:id="rId18"/>
    <p:sldId id="276" r:id="rId19"/>
    <p:sldId id="267" r:id="rId20"/>
    <p:sldId id="274" r:id="rId21"/>
    <p:sldId id="282" r:id="rId22"/>
    <p:sldId id="275" r:id="rId23"/>
    <p:sldId id="270" r:id="rId24"/>
    <p:sldId id="271" r:id="rId25"/>
    <p:sldId id="272" r:id="rId26"/>
    <p:sldId id="273" r:id="rId27"/>
    <p:sldId id="279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6E81-6FF0-4474-93C2-855C8B67A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4DDAEB-C21A-41E6-ABC6-8529EEC12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0DF4B-6BA4-43C2-9E10-3D9078474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323D2-B160-4607-93D9-130295BE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A8A49-FCDE-4FB3-8D4C-81FAA12A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03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CC6BA-45F3-490A-A454-6FE157BC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09290-B769-42E7-AC86-25CA14CE4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58347-842E-4F6F-AFFC-E642FC7A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10E77-13C9-4317-8F31-AB406AAC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E8D62-E939-4658-992A-D49A35F69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53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0FFF8-F8AA-482B-AE56-E122FA3C7A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084016-5EEB-46F0-B1EA-0B5B0008D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78F1-AC6F-4EEF-AA33-86C4F93D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C6544-38A3-41B3-9149-C9467975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928DC-24FA-4EFC-82DA-4EFF86F0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884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E28A-0454-4C9F-9A8E-0BD02217F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7F56-BD57-4AD4-806B-233F3F08C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38303-D6D1-4A49-9320-56ED7FC12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D37B6-E43B-4D1D-A4D5-60DCD674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6ACD7-47B8-4FF5-9DE4-64304CA0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39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0A01F-20C5-498B-8755-A1A5503A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6207A-D79A-4064-8DE4-3841994B8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4C814-5ADE-43F8-8853-D8C9A553F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84755-39FE-44FA-82E6-88240750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86CF3-D623-46FE-8E5B-DA3E16B64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145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8FD08-6681-4D2C-8220-E397D761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4B042-5D9A-40DE-BAFE-15A61EA73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32A7A0-8CF4-4F17-9AD5-9B3EE3A7E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E41AE-DE63-40A2-99CB-260243D65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15558-7E90-49A6-960A-5BE2A7F3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22C28-878F-46B8-BCEC-02583414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5024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0FFD-075F-45CD-AB66-266D1ED6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571ED-D7CF-4DC0-A740-4266E5730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F15CC-2582-4044-8B8A-20E719091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A3AA0-4DC4-4703-B5FF-345109D01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81E209-FF8B-46BC-AC2F-704B42D2A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084498-5F78-476F-A1D4-11C22E02F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D2C9A1-9979-4883-AE4E-4C627F600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898EFC-6E38-4D92-ADD3-6E647EB9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99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73C81-EFC3-4584-962F-211CE581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5683CC-5DE4-4118-87BD-4E14C5086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57C93-E72F-46D6-BF9E-546652B1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F41C0-E818-4F0D-BB0D-F8BB2662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734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8AFDB7-83C9-4A2F-9E9B-57058A66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838F4-87F8-44B8-AA84-9FFACF189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621CB-8DF2-43D0-AD11-00CD05907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714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4AD4-893B-400C-A802-9F40CC1A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DEC34-BE56-4C23-9A63-C4854EFA0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5AF6B-01BC-4636-8F96-D739A4A1F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F05C3-DAEE-43C7-9FCE-1BB34223F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816A2-FB31-4328-95D4-806A846C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F9B7A-971F-45FC-B195-0A93AEE35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44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B863E-CEE9-45E9-B086-6DBC3ACAA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ADC742-FAA6-4342-9936-9C1ED54B5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4168B-7AFC-4BD4-827A-E062317EA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CC145-A7E9-4671-B532-B2F56DAF1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9641E-AFB3-42A0-95C6-5F205FE6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1C3FE-4AEC-4175-869E-D330AFA2B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329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DEF373-77E7-4E4A-A484-5897A4346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A76B4-3244-4267-8A38-CF78F4C53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543BF-C17E-4D2D-AFB2-766570A8A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1E68C-7F0A-4C18-9EE8-3F81E031064C}" type="datetimeFigureOut">
              <a:rPr lang="en-IN" smtClean="0"/>
              <a:t>28-12-2021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C6C52-D0BF-431A-AC40-5EA12FBEA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51A3A-A2A8-46EA-BBBB-C6298F4D1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EF15B-0A52-4F05-BEEA-561AED9BFF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252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google.com/search?q=Why+English+language+is+important+for+engineers?&amp;sa=X&amp;bih=762&amp;biw=1600&amp;rlz=1C1SQJL_enIN859IN859&amp;hl=en&amp;tbm=isch&amp;source=iu&amp;ictx=1&amp;fir=P1pj1kq8j3eYRM%252CGRXV6jamdmaNPM%252C_&amp;vet=1&amp;usg=AI4_-kQGsLoVHOOuEEpX64Rh_nBYJ0LVYg&amp;ved=2ahUKEwiu-dyjuvX0AhUaTmwGHQmnBdEQ9QF6BAgWEAE#imgrc=P1pj1kq8j3eYRM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0C79D83-0FC4-439B-BB6D-37D70AC8D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0" y="4249738"/>
            <a:ext cx="9144000" cy="1655762"/>
          </a:xfrm>
        </p:spPr>
        <p:txBody>
          <a:bodyPr>
            <a:normAutofit fontScale="92500"/>
          </a:bodyPr>
          <a:lstStyle/>
          <a:p>
            <a:endParaRPr lang="en-IN" dirty="0"/>
          </a:p>
          <a:p>
            <a:endParaRPr lang="en-IN" dirty="0"/>
          </a:p>
          <a:p>
            <a:r>
              <a:rPr lang="en-IN" dirty="0"/>
              <a:t>                                                                       </a:t>
            </a:r>
            <a:r>
              <a:rPr lang="en-I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BY- VIDISHA KASHYAP</a:t>
            </a: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29824-B4D5-42B6-80BD-CBF12DCF89AE}"/>
              </a:ext>
            </a:extLst>
          </p:cNvPr>
          <p:cNvSpPr/>
          <p:nvPr/>
        </p:nvSpPr>
        <p:spPr>
          <a:xfrm>
            <a:off x="1552575" y="1250513"/>
            <a:ext cx="810577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b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b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WRITING SKILLS</a:t>
            </a:r>
            <a:endParaRPr lang="en-IN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719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6BAECF-4E41-4313-82A4-DEA517190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" y="276226"/>
            <a:ext cx="5410200" cy="33908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ED78B1-88B3-4E93-AF64-CC14AEB77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3467100"/>
            <a:ext cx="5419725" cy="3390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17FD6D-7BA7-4660-9157-7E63AA1CE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12" y="123825"/>
            <a:ext cx="5405438" cy="2324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EB8475-A845-4549-8167-9ED7C712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712" y="2114550"/>
            <a:ext cx="6597288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2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459BFB-6E62-4AAB-97D2-92C699D5B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0"/>
            <a:ext cx="11506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54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1262D0-BE08-4FA4-B7C7-D6BE4297E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" y="0"/>
            <a:ext cx="925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32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1B012-92BA-40DF-9EE9-231B35DA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en-IN" dirty="0">
                <a:solidFill>
                  <a:srgbClr val="C00000"/>
                </a:solidFill>
              </a:rPr>
              <a:t> Of Communication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1931E-1A4F-41D3-8EF8-B0E7A0DB78E7}"/>
              </a:ext>
            </a:extLst>
          </p:cNvPr>
          <p:cNvSpPr txBox="1"/>
          <p:nvPr/>
        </p:nvSpPr>
        <p:spPr>
          <a:xfrm>
            <a:off x="857250" y="2152650"/>
            <a:ext cx="10429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 process of communication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4B231-C86D-4DA0-AA18-13158FA7D2A3}"/>
              </a:ext>
            </a:extLst>
          </p:cNvPr>
          <p:cNvSpPr txBox="1"/>
          <p:nvPr/>
        </p:nvSpPr>
        <p:spPr>
          <a:xfrm>
            <a:off x="904875" y="3695700"/>
            <a:ext cx="1043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Barriers to Communication/ Factors affecting communication </a:t>
            </a:r>
          </a:p>
        </p:txBody>
      </p:sp>
    </p:spTree>
    <p:extLst>
      <p:ext uri="{BB962C8B-B14F-4D97-AF65-F5344CB8AC3E}">
        <p14:creationId xmlns:p14="http://schemas.microsoft.com/office/powerpoint/2010/main" val="2691026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68026E-1C17-44D5-9303-52A9F1F712E2}"/>
              </a:ext>
            </a:extLst>
          </p:cNvPr>
          <p:cNvSpPr/>
          <p:nvPr/>
        </p:nvSpPr>
        <p:spPr>
          <a:xfrm>
            <a:off x="707437" y="2205333"/>
            <a:ext cx="1052253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i="0" u="none" strike="noStrike" cap="none" spc="0" baseline="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STAGES IN THE </a:t>
            </a:r>
          </a:p>
          <a:p>
            <a:pPr algn="ctr"/>
            <a:r>
              <a:rPr lang="en-US" sz="6000" b="0" i="0" u="none" strike="noStrike" cap="none" spc="0" baseline="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CYCLE</a:t>
            </a:r>
            <a:endParaRPr lang="en-IN" sz="60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648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5976F8-D2E1-44C0-832B-69E1CB1E4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45" y="0"/>
            <a:ext cx="9569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9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FFC9F-48CD-4035-ABCB-076BBF5C0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184" y="0"/>
            <a:ext cx="8865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86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6E058B9-06F9-4F35-B347-2915E179BA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063489"/>
              </p:ext>
            </p:extLst>
          </p:nvPr>
        </p:nvGraphicFramePr>
        <p:xfrm>
          <a:off x="1714500" y="872064"/>
          <a:ext cx="8924926" cy="4995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2463">
                  <a:extLst>
                    <a:ext uri="{9D8B030D-6E8A-4147-A177-3AD203B41FA5}">
                      <a16:colId xmlns:a16="http://schemas.microsoft.com/office/drawing/2014/main" val="4196983693"/>
                    </a:ext>
                  </a:extLst>
                </a:gridCol>
                <a:gridCol w="4462463">
                  <a:extLst>
                    <a:ext uri="{9D8B030D-6E8A-4147-A177-3AD203B41FA5}">
                      <a16:colId xmlns:a16="http://schemas.microsoft.com/office/drawing/2014/main" val="1042053058"/>
                    </a:ext>
                  </a:extLst>
                </a:gridCol>
              </a:tblGrid>
              <a:tr h="721900">
                <a:tc>
                  <a:txBody>
                    <a:bodyPr/>
                    <a:lstStyle/>
                    <a:p>
                      <a:pPr algn="ctr"/>
                      <a:r>
                        <a:rPr lang="en-I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RECIPIENT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449366"/>
                  </a:ext>
                </a:extLst>
              </a:tr>
              <a:tr h="142447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Conceive the 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Decode the message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845415"/>
                  </a:ext>
                </a:extLst>
              </a:tr>
              <a:tr h="142447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Encode the 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Interpret the message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38523"/>
                  </a:ext>
                </a:extLst>
              </a:tr>
              <a:tr h="142447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Select the appropriate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30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400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67D4B-000F-42CE-827A-6A189AF95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Choosing the channel of communication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1D2F2-E8EC-4376-957F-2E6F3C1B5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67" y="1685924"/>
            <a:ext cx="3903908" cy="2771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8E2FC3-DE4D-4063-9899-3C27071F8D63}"/>
              </a:ext>
            </a:extLst>
          </p:cNvPr>
          <p:cNvSpPr txBox="1"/>
          <p:nvPr/>
        </p:nvSpPr>
        <p:spPr>
          <a:xfrm>
            <a:off x="752475" y="1647825"/>
            <a:ext cx="6791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0" i="0" u="none" strike="noStrike" baseline="0" dirty="0">
                <a:latin typeface="Palatino-Roman"/>
              </a:rPr>
              <a:t>The channel (or means) that is chosen to send a message is very important. </a:t>
            </a:r>
          </a:p>
          <a:p>
            <a:pPr algn="just"/>
            <a:r>
              <a:rPr lang="en-US" sz="1800" b="0" i="0" u="none" strike="noStrike" baseline="0" dirty="0">
                <a:latin typeface="Palatino-Roman"/>
              </a:rPr>
              <a:t>The</a:t>
            </a:r>
            <a:r>
              <a:rPr lang="en-US" dirty="0">
                <a:latin typeface="Palatino-Roman"/>
              </a:rPr>
              <a:t> </a:t>
            </a:r>
            <a:r>
              <a:rPr lang="en-US" sz="1800" b="0" i="0" u="none" strike="noStrike" baseline="0" dirty="0">
                <a:latin typeface="Palatino-Roman"/>
              </a:rPr>
              <a:t>channel chosen can influence the message and how it is interpreted by the recipient.</a:t>
            </a:r>
            <a:endParaRPr lang="en-IN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3727E0-B030-4850-9929-257364BDC579}"/>
              </a:ext>
            </a:extLst>
          </p:cNvPr>
          <p:cNvSpPr txBox="1"/>
          <p:nvPr/>
        </p:nvSpPr>
        <p:spPr>
          <a:xfrm>
            <a:off x="742950" y="3067050"/>
            <a:ext cx="66579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  <a:endParaRPr lang="en-IN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and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Urgency</a:t>
            </a:r>
            <a:endParaRPr lang="en-IN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of day</a:t>
            </a:r>
            <a:endParaRPr lang="en-IN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Written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Recipient</a:t>
            </a:r>
            <a:endParaRPr lang="en-IN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285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0ADEDF-0467-47C2-9DEC-BE4F3FCFE10D}"/>
              </a:ext>
            </a:extLst>
          </p:cNvPr>
          <p:cNvSpPr/>
          <p:nvPr/>
        </p:nvSpPr>
        <p:spPr>
          <a:xfrm>
            <a:off x="2141467" y="652760"/>
            <a:ext cx="7013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0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C’s of Communication</a:t>
            </a:r>
            <a:endParaRPr lang="en-IN" sz="5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C9511C-8821-474B-A281-E602D0F23862}"/>
              </a:ext>
            </a:extLst>
          </p:cNvPr>
          <p:cNvSpPr txBox="1"/>
          <p:nvPr/>
        </p:nvSpPr>
        <p:spPr>
          <a:xfrm>
            <a:off x="1076325" y="2447925"/>
            <a:ext cx="940117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Conciseness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Clarity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Concreteness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Courtesy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Correctness</a:t>
            </a:r>
          </a:p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F103F7-9E73-4FBB-BD87-CA449F160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986" y="2581274"/>
            <a:ext cx="4900613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5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B8CD1D-79A3-48A8-B391-2AF9879F9D95}"/>
              </a:ext>
            </a:extLst>
          </p:cNvPr>
          <p:cNvSpPr txBox="1"/>
          <p:nvPr/>
        </p:nvSpPr>
        <p:spPr>
          <a:xfrm>
            <a:off x="2590800" y="710683"/>
            <a:ext cx="63817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UNIT</a:t>
            </a:r>
            <a:r>
              <a:rPr lang="en-IN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1 ..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2E9425-8B21-4367-8180-43F23E8DE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5" y="2549148"/>
            <a:ext cx="10134600" cy="388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9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EED93B-EC6A-4851-BE91-4BF376D974E1}"/>
              </a:ext>
            </a:extLst>
          </p:cNvPr>
          <p:cNvSpPr txBox="1"/>
          <p:nvPr/>
        </p:nvSpPr>
        <p:spPr>
          <a:xfrm>
            <a:off x="923925" y="2047875"/>
            <a:ext cx="1021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effective communication?</a:t>
            </a:r>
          </a:p>
          <a:p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ffective communication is ensuring that your message is completely understood.</a:t>
            </a:r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B44544C-EA73-4C20-B138-DDD25DF40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555625"/>
            <a:ext cx="10515600" cy="1325563"/>
          </a:xfrm>
        </p:spPr>
        <p:txBody>
          <a:bodyPr/>
          <a:lstStyle/>
          <a:p>
            <a:pPr algn="ctr"/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COMMUNICATION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B3278-9A1D-4086-A31A-4698441349A2}"/>
              </a:ext>
            </a:extLst>
          </p:cNvPr>
          <p:cNvSpPr txBox="1"/>
          <p:nvPr/>
        </p:nvSpPr>
        <p:spPr>
          <a:xfrm>
            <a:off x="295275" y="4019550"/>
            <a:ext cx="114395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SEVEN STEPS TO EFFECTIVE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749500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84C9E3-6C19-42B2-ACC4-28E499054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290512"/>
            <a:ext cx="1015365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5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65D4DA-1D71-46B3-A04A-7EBF45BF5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708" y="2767011"/>
            <a:ext cx="5319242" cy="37766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8571DF-2ED9-49A5-93C7-E55F554EBAB0}"/>
              </a:ext>
            </a:extLst>
          </p:cNvPr>
          <p:cNvSpPr txBox="1"/>
          <p:nvPr/>
        </p:nvSpPr>
        <p:spPr>
          <a:xfrm>
            <a:off x="933449" y="2451438"/>
            <a:ext cx="66579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tronger decision-making and problem-solving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pturn in productivity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onvincing and compelling corporate materials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learer, more streamlined workflow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nhanced professional image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ound business relationships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4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uccessful response ensured</a:t>
            </a:r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76E2DD8C-6DB5-4E5F-9D02-300D8D408EAA}"/>
              </a:ext>
            </a:extLst>
          </p:cNvPr>
          <p:cNvSpPr/>
          <p:nvPr/>
        </p:nvSpPr>
        <p:spPr>
          <a:xfrm>
            <a:off x="552449" y="5210175"/>
            <a:ext cx="2162175" cy="1181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1237A-25EC-438C-AFED-79C010591CCC}"/>
              </a:ext>
            </a:extLst>
          </p:cNvPr>
          <p:cNvSpPr txBox="1"/>
          <p:nvPr/>
        </p:nvSpPr>
        <p:spPr>
          <a:xfrm>
            <a:off x="876300" y="5505450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</a:t>
            </a:r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2A8FA135-4993-4F88-8A2E-BC76FF422AE9}"/>
              </a:ext>
            </a:extLst>
          </p:cNvPr>
          <p:cNvSpPr/>
          <p:nvPr/>
        </p:nvSpPr>
        <p:spPr>
          <a:xfrm>
            <a:off x="2943226" y="5105399"/>
            <a:ext cx="685800" cy="752475"/>
          </a:xfrm>
          <a:prstGeom prst="curvedLeftArrow">
            <a:avLst>
              <a:gd name="adj1" fmla="val 19355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292FE-07AB-4C0D-B69E-FF9344A2B734}"/>
              </a:ext>
            </a:extLst>
          </p:cNvPr>
          <p:cNvSpPr txBox="1"/>
          <p:nvPr/>
        </p:nvSpPr>
        <p:spPr>
          <a:xfrm>
            <a:off x="619126" y="627787"/>
            <a:ext cx="110585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OF EFFECTIVE COMMUNICATION</a:t>
            </a:r>
            <a:r>
              <a:rPr lang="en-IN" sz="3600" b="0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IN" sz="2000" b="0" i="0" u="none" strike="noStrike" baseline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successful organizations understand that if they have to be successful in today’s business world, good communication at all levels is essential.</a:t>
            </a:r>
            <a:endParaRPr lang="en-IN" sz="2000" b="0" i="0" u="none" strike="noStrike" baseline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46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D64177-06B6-4DCF-AC42-D0DAA1CA6C11}"/>
              </a:ext>
            </a:extLst>
          </p:cNvPr>
          <p:cNvSpPr/>
          <p:nvPr/>
        </p:nvSpPr>
        <p:spPr>
          <a:xfrm>
            <a:off x="-76200" y="624184"/>
            <a:ext cx="121996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Need for Effective Communication in English for Engineers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7B77B3-4800-4AFD-8E76-BFD6DFE7394F}"/>
              </a:ext>
            </a:extLst>
          </p:cNvPr>
          <p:cNvSpPr txBox="1"/>
          <p:nvPr/>
        </p:nvSpPr>
        <p:spPr>
          <a:xfrm>
            <a:off x="714375" y="2762250"/>
            <a:ext cx="10763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Engineering communication skills are </a:t>
            </a:r>
            <a:r>
              <a:rPr lang="en-US" sz="2400" b="1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essential for presenting concepts and designs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Engineers with the ability to clearly communicate can confidently present their ideas to decision-makers in presentations, meetings, and reports.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need for effective communication in english for engineers">
            <a:hlinkClick r:id="rId2"/>
            <a:extLst>
              <a:ext uri="{FF2B5EF4-FFF2-40B4-BE49-F238E27FC236}">
                <a16:creationId xmlns:a16="http://schemas.microsoft.com/office/drawing/2014/main" id="{C89D0D86-A543-4C2D-95AD-5AA6A54F6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4057650"/>
            <a:ext cx="3190876" cy="26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729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D56023-9F3E-419F-A9EF-607F7B5F7600}"/>
              </a:ext>
            </a:extLst>
          </p:cNvPr>
          <p:cNvSpPr txBox="1"/>
          <p:nvPr/>
        </p:nvSpPr>
        <p:spPr>
          <a:xfrm>
            <a:off x="647700" y="94880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Why English language is important for engineers?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5A12A2-3802-41A2-85CF-35FCFDA7B06F}"/>
              </a:ext>
            </a:extLst>
          </p:cNvPr>
          <p:cNvSpPr txBox="1"/>
          <p:nvPr/>
        </p:nvSpPr>
        <p:spPr>
          <a:xfrm>
            <a:off x="638175" y="1589812"/>
            <a:ext cx="111633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While the engineers work, they need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communicate for self-expression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For power-packed expression, English language helps a lot with its vocabulary and simplicity in use. The engineers are able to drive the gist of their communication with a modicum of vocabulary that could help in making an effective speech.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3B0CA-F42A-44A7-8946-1DA645375A8D}"/>
              </a:ext>
            </a:extLst>
          </p:cNvPr>
          <p:cNvSpPr txBox="1"/>
          <p:nvPr/>
        </p:nvSpPr>
        <p:spPr>
          <a:xfrm>
            <a:off x="714375" y="3048000"/>
            <a:ext cx="1077277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importance of communication in computer engineering?</a:t>
            </a:r>
          </a:p>
          <a:p>
            <a:pPr algn="l"/>
            <a:endParaRPr lang="en-US" sz="2000" b="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ability to write and speak well</a:t>
            </a:r>
            <a:r>
              <a:rPr lang="en-US" sz="20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when applying for grants, fellowships and industry jobs is critical for engineers – they need to be able to translate their technical knowledge into lay terms and promote their skill set.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4103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9DC4-3358-4BA9-9DEA-BDC78856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C00000"/>
                </a:solidFill>
              </a:rPr>
              <a:t>Types of noise during the communication process: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35E5C4-E80D-4161-85D4-E9BC4388B4C1}"/>
              </a:ext>
            </a:extLst>
          </p:cNvPr>
          <p:cNvSpPr txBox="1"/>
          <p:nvPr/>
        </p:nvSpPr>
        <p:spPr>
          <a:xfrm>
            <a:off x="819150" y="2076450"/>
            <a:ext cx="11049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Noise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0" i="0" dirty="0">
                <a:solidFill>
                  <a:srgbClr val="2D2D2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noise interferes with communication between the sender and receiver because of personal barriers.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Noise: </a:t>
            </a:r>
            <a:r>
              <a:rPr lang="en-US" sz="2400" b="0" i="0" dirty="0">
                <a:solidFill>
                  <a:srgbClr val="2D2D2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noise describes external distractions in your workplace.</a:t>
            </a:r>
            <a:endParaRPr lang="en-US" sz="2400" dirty="0">
              <a:solidFill>
                <a:srgbClr val="2D2D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IN" sz="24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noise: </a:t>
            </a:r>
            <a:r>
              <a:rPr lang="en-US" sz="2400" b="0" i="0" dirty="0">
                <a:solidFill>
                  <a:srgbClr val="2D2D2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noise makes it difficult to hear or concentrate on a message, for example, noise from a construction site or passing traffic.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4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Semantic noise:</a:t>
            </a:r>
            <a:r>
              <a:rPr lang="en-US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solidFill>
                  <a:srgbClr val="2D2D2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Semantic noise is interference on the sender's end. This could be because of technical issues or poor communication skills. To communicate a message clearly, it is important to avoid jargon and ambiguous language when writing. </a:t>
            </a:r>
          </a:p>
          <a:p>
            <a:pPr algn="just"/>
            <a:r>
              <a:rPr lang="en-US" sz="2400" b="0" i="0" dirty="0">
                <a:solidFill>
                  <a:srgbClr val="2D2D2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Similarly, speaking clearly in a relaxed and confident tone can communicate               your point more effectively.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i="0" dirty="0">
              <a:solidFill>
                <a:srgbClr val="2D2D2D"/>
              </a:solidFill>
              <a:effectLst/>
              <a:latin typeface="Noto Sans" panose="020B050204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3829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4C7C801-3504-45B5-8C9B-3C7C1EE26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42107"/>
              </p:ext>
            </p:extLst>
          </p:nvPr>
        </p:nvGraphicFramePr>
        <p:xfrm>
          <a:off x="384175" y="367240"/>
          <a:ext cx="11541126" cy="6147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7042">
                  <a:extLst>
                    <a:ext uri="{9D8B030D-6E8A-4147-A177-3AD203B41FA5}">
                      <a16:colId xmlns:a16="http://schemas.microsoft.com/office/drawing/2014/main" val="771239598"/>
                    </a:ext>
                  </a:extLst>
                </a:gridCol>
                <a:gridCol w="3847042">
                  <a:extLst>
                    <a:ext uri="{9D8B030D-6E8A-4147-A177-3AD203B41FA5}">
                      <a16:colId xmlns:a16="http://schemas.microsoft.com/office/drawing/2014/main" val="3712330106"/>
                    </a:ext>
                  </a:extLst>
                </a:gridCol>
                <a:gridCol w="3847042">
                  <a:extLst>
                    <a:ext uri="{9D8B030D-6E8A-4147-A177-3AD203B41FA5}">
                      <a16:colId xmlns:a16="http://schemas.microsoft.com/office/drawing/2014/main" val="1465758132"/>
                    </a:ext>
                  </a:extLst>
                </a:gridCol>
              </a:tblGrid>
              <a:tr h="469941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Using Oral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Using Written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Using Electronic Channels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654593"/>
                  </a:ext>
                </a:extLst>
              </a:tr>
              <a:tr h="567791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When message is fairly simple.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Immediate response is needed.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there is no need of permanent record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For encouraging interaction in problem-solving or decision-making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there is need to read the recipient’s body language.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there is need to hear the tone of recipient’s response.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message being delivered has an emotional factor.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When message is fairly detailed or requires careful planning.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there is no need of immediate response.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permanent, written record is needed.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distortion has to minimized that often occurs when messages are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passed orally from person to person.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there is no need of immediate interaction with the audience.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messages being delivered has no emotional factor.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speed is important.</a:t>
                      </a:r>
                    </a:p>
                    <a:p>
                      <a:r>
                        <a:rPr lang="en-IN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time zones differs.</a:t>
                      </a:r>
                    </a:p>
                    <a:p>
                      <a:r>
                        <a:rPr lang="en-US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When you are physically separated from your audience.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593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36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C02956-52A7-4AF4-A5A1-71FDF1DB05E3}"/>
              </a:ext>
            </a:extLst>
          </p:cNvPr>
          <p:cNvSpPr txBox="1"/>
          <p:nvPr/>
        </p:nvSpPr>
        <p:spPr>
          <a:xfrm>
            <a:off x="1181100" y="342900"/>
            <a:ext cx="973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SUCCESSFUL COMMUNICATION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8ACD77-A9F3-41B4-B977-59C8EAAE5D42}"/>
              </a:ext>
            </a:extLst>
          </p:cNvPr>
          <p:cNvSpPr txBox="1"/>
          <p:nvPr/>
        </p:nvSpPr>
        <p:spPr>
          <a:xfrm>
            <a:off x="476250" y="1076325"/>
            <a:ext cx="1138237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Extend your knowledge of language by reading.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 intelligently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ommunication is a two-way process. Listening is just as important as speaking. Similarly, try reading your written message as if you were the recipient, and consider if it will be effective.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Think and plan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Think before you speak or write. Plan all your communications carefully, whether oral or written.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appropriate language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Use clear, simple language, and appreciate the same </a:t>
            </a:r>
            <a:r>
              <a:rPr lang="en-I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by others.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open-minded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Consider other people’s viewpoints, be willing to adapt and change methods or procedures if necessary.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appropriate media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Consider carefully the method to be used for communicating your message. It should be appropriate to the desired objective.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your communication appropriately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Consider the best time for the communication and how long it should be.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appropriate language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Use words which are relevant to the topic and which will be understood by the recipient.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Obtain feedback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Obtain feedback to ensure that the communication was effective.</a:t>
            </a:r>
          </a:p>
          <a:p>
            <a:pPr algn="just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2000" b="1" i="1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 high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Set and maintain high standards in all your methods of communication, both in terms of language and presentation.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388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532081-2F35-4AB4-8032-583F84459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525778"/>
            <a:ext cx="10759999" cy="579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82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F8ECF-BE38-45BE-9B8F-45A00E171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69652"/>
            <a:ext cx="11915775" cy="670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2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09E3F4-32A7-4463-9382-082E0E87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1087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B83A1-0BE5-4CC8-9B1A-0682CB9B4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as a skill: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9A210-23E3-4E9E-875D-B0EE48E2DA18}"/>
              </a:ext>
            </a:extLst>
          </p:cNvPr>
          <p:cNvSpPr txBox="1"/>
          <p:nvPr/>
        </p:nvSpPr>
        <p:spPr>
          <a:xfrm>
            <a:off x="819150" y="1866900"/>
            <a:ext cx="1099185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communication?</a:t>
            </a:r>
          </a:p>
          <a:p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it does?</a:t>
            </a:r>
          </a:p>
          <a:p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Communication skill important?</a:t>
            </a:r>
            <a:endParaRPr lang="en-IN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communication skills in life will ensure everyone around you understands you and you understand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confident and assertive.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misunderstanding.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rarely have to face issues that comes with poor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to make and keep friends.</a:t>
            </a:r>
          </a:p>
          <a:p>
            <a:endParaRPr lang="en-IN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I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A6AF67-275A-4201-A253-287E4F6DD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43" y="1170054"/>
            <a:ext cx="3618807" cy="22970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B80595-B464-4D17-A373-55F386D3B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1" y="4219575"/>
            <a:ext cx="3286124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D0E09-82A3-4C19-AFEF-DC59BB766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4" y="342900"/>
            <a:ext cx="7962901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6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AAF90D9D-C651-456A-8B5C-891C3CB27065}"/>
              </a:ext>
            </a:extLst>
          </p:cNvPr>
          <p:cNvSpPr/>
          <p:nvPr/>
        </p:nvSpPr>
        <p:spPr>
          <a:xfrm>
            <a:off x="6238875" y="2562225"/>
            <a:ext cx="2552700" cy="15240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DD88A-3C8B-482A-89B8-5B0D694D64F5}"/>
              </a:ext>
            </a:extLst>
          </p:cNvPr>
          <p:cNvSpPr txBox="1"/>
          <p:nvPr/>
        </p:nvSpPr>
        <p:spPr>
          <a:xfrm rot="21279973">
            <a:off x="6724650" y="287655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DISCUSSION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F5590A7-90DC-4845-B3F3-0281E28A1E14}"/>
              </a:ext>
            </a:extLst>
          </p:cNvPr>
          <p:cNvSpPr/>
          <p:nvPr/>
        </p:nvSpPr>
        <p:spPr>
          <a:xfrm rot="19588615">
            <a:off x="6671143" y="1695270"/>
            <a:ext cx="647700" cy="897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672DF5-9119-490A-A36A-7DDF32B4AF43}"/>
              </a:ext>
            </a:extLst>
          </p:cNvPr>
          <p:cNvSpPr/>
          <p:nvPr/>
        </p:nvSpPr>
        <p:spPr>
          <a:xfrm>
            <a:off x="533400" y="4429124"/>
            <a:ext cx="113157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to IMPROVE Communication Skills?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0DE9B8-97F6-4920-B12D-5F18C50AF88E}"/>
              </a:ext>
            </a:extLst>
          </p:cNvPr>
          <p:cNvSpPr/>
          <p:nvPr/>
        </p:nvSpPr>
        <p:spPr>
          <a:xfrm>
            <a:off x="1659877" y="795635"/>
            <a:ext cx="9424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Introduction/ Communication..</a:t>
            </a:r>
            <a:endParaRPr lang="en-IN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63AC91-5023-489E-90CD-17834FF11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6" y="1781176"/>
            <a:ext cx="4880608" cy="2590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2C2D35-D48A-4307-82EA-011E426E4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900" y="1695263"/>
            <a:ext cx="2800350" cy="30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5C210B-3406-4DAB-AB8C-918178B6E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950"/>
            <a:ext cx="5272088" cy="3514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564E7C-B722-4921-8058-7DC618B08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214312"/>
            <a:ext cx="6858000" cy="642937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464BA62-4262-4AF0-A241-00BC41F88E22}"/>
              </a:ext>
            </a:extLst>
          </p:cNvPr>
          <p:cNvSpPr/>
          <p:nvPr/>
        </p:nvSpPr>
        <p:spPr>
          <a:xfrm>
            <a:off x="5210175" y="2686050"/>
            <a:ext cx="609600" cy="790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8500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E91C6C-E01D-49F0-BF1A-A9332BF43D06}"/>
              </a:ext>
            </a:extLst>
          </p:cNvPr>
          <p:cNvSpPr/>
          <p:nvPr/>
        </p:nvSpPr>
        <p:spPr>
          <a:xfrm>
            <a:off x="1211738" y="1900535"/>
            <a:ext cx="930386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6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Types of 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208002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3892</TotalTime>
  <Words>945</Words>
  <Application>Microsoft Office PowerPoint</Application>
  <PresentationFormat>Widescreen</PresentationFormat>
  <Paragraphs>117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MV Boli</vt:lpstr>
      <vt:lpstr>Noto Sans</vt:lpstr>
      <vt:lpstr>Palatino-Roman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Communication as a skill: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Components Of Communication</vt:lpstr>
      <vt:lpstr>PowerPoint Presentation</vt:lpstr>
      <vt:lpstr>PowerPoint Presentation</vt:lpstr>
      <vt:lpstr>PowerPoint Presentation</vt:lpstr>
      <vt:lpstr>PowerPoint Presentation</vt:lpstr>
      <vt:lpstr>Choosing the channel of communication</vt:lpstr>
      <vt:lpstr>PowerPoint Presentation</vt:lpstr>
      <vt:lpstr>EFFECTIVE COMMUNICATION</vt:lpstr>
      <vt:lpstr>PowerPoint Presentation</vt:lpstr>
      <vt:lpstr>PowerPoint Presentation</vt:lpstr>
      <vt:lpstr>PowerPoint Presentation</vt:lpstr>
      <vt:lpstr>PowerPoint Presentation</vt:lpstr>
      <vt:lpstr>Types of noise during the communication process: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 AND WRITING SKILLS</dc:title>
  <dc:creator>Vidisha Kashyap</dc:creator>
  <cp:lastModifiedBy>Vidisha Kashyap</cp:lastModifiedBy>
  <cp:revision>30</cp:revision>
  <dcterms:created xsi:type="dcterms:W3CDTF">2021-12-19T14:26:17Z</dcterms:created>
  <dcterms:modified xsi:type="dcterms:W3CDTF">2021-12-28T15:01:20Z</dcterms:modified>
</cp:coreProperties>
</file>