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1" r:id="rId7"/>
    <p:sldId id="284" r:id="rId8"/>
    <p:sldId id="285" r:id="rId9"/>
    <p:sldId id="262" r:id="rId10"/>
    <p:sldId id="286" r:id="rId11"/>
    <p:sldId id="276" r:id="rId12"/>
    <p:sldId id="287" r:id="rId13"/>
    <p:sldId id="263" r:id="rId14"/>
    <p:sldId id="264" r:id="rId15"/>
    <p:sldId id="265" r:id="rId16"/>
    <p:sldId id="268" r:id="rId17"/>
    <p:sldId id="269" r:id="rId18"/>
    <p:sldId id="289" r:id="rId19"/>
    <p:sldId id="271" r:id="rId20"/>
    <p:sldId id="272" r:id="rId21"/>
    <p:sldId id="277" r:id="rId22"/>
    <p:sldId id="273" r:id="rId23"/>
    <p:sldId id="282" r:id="rId24"/>
    <p:sldId id="283" r:id="rId25"/>
    <p:sldId id="274" r:id="rId26"/>
    <p:sldId id="278" r:id="rId27"/>
    <p:sldId id="279" r:id="rId28"/>
    <p:sldId id="280" r:id="rId29"/>
    <p:sldId id="288" r:id="rId30"/>
    <p:sldId id="29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F2D60-0633-48EA-8892-7C3F9C4DA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72791B-1600-4ED0-8EA0-CB57A6074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8623A-FC60-4649-93A9-EB738E13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BE766-E434-421A-8A9A-69C2A43D9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16DE2-82FD-45F4-AC02-EFEB470A9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077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495CB-5C13-42B8-A8FA-D0A359553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D2A4C9-3BF1-41C2-90EA-BCF5D229D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1F803-125A-4DC8-9FFC-E2F5FACE4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A78A4-9D98-4D4C-9C6E-44F664D2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3EF53-58F5-485C-98B9-2E9A25AC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3807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B77A1D-7024-48D2-83F5-BDB1622ACF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1BF134-7A2C-498F-900E-2FB935F8D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ABE66-411D-4D73-B7A7-CE8F68760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E0FC3-90ED-4B51-BEC0-C68BBAF3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50C2B-3DF2-42C3-A0DC-33087B731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457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D53EF-57CF-460F-9720-68B4C170A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1A933-E32E-404A-8940-6BA8EC13E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30C77-3A4C-4EF4-ABA0-578E8E493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9EA9B-8762-472A-841E-E4E00E899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2ABF8-D7F3-47E6-896B-08C2341A1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09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4A7B7-AA41-4809-A5E0-8A52D7F11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5EE3A-6197-4E51-A41B-457BFE7C0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CBFF3-989D-49D8-8EAD-70C31B18A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932B5-4353-4DD9-96CD-208E8539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3A354-3AE7-4869-A95C-FED1997FA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036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0E51-43E8-4097-A0F3-9BF7AE631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C906E-FEFC-4526-8557-4A201438B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A2FAB1-81F7-4D3E-A7D7-D533D5108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1D343-56DA-49A4-A829-B19299B50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44FDD-BE5B-4AD1-AF27-4C358625F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5BF95E-2794-4ACE-93AC-DCC7AA53C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676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7FE23-5168-4FFA-90A0-BECBF9153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CEC1C-A3D3-438B-8E21-0585B798E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758DD-7FF3-4BC3-A10A-459A6DC89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62328F-CE38-40F4-AE37-ECF3D78A4D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50CD4E-DABB-44B7-B593-8964DE4D1B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D1DFDA-CD29-4B53-8029-15A72C35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B58E03-8630-4242-837D-897C008B3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6E112A-16FF-48B4-A35A-52E2B9C3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07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B6D5D-27B8-4BA6-9A38-AC3F1C1D5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30E67E-7992-4442-A4E4-23DE8E274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6BD27B-C3D8-492A-ADCE-3D809335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A9B514-221F-45BA-A9F1-14431560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468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403C4D-1E34-4B6A-9E44-7F002A715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3CD41F-8E0F-459A-B8B7-774117761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C7D3BB-E31F-4C78-BB71-2FBE8FD6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795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29A04-F4C7-4E8C-8520-F4D646692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75BD7-D87B-482C-8523-8A716D717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AAED5-B95E-4DED-9D12-2A516AB14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215F6-AC20-4577-B5AD-5753AFD6B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492FC-1E93-4FEF-A7F4-FDE323DF1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26544-C261-4AB7-9D53-EEE2267B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287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AAC10-7E0A-48C5-ABBB-49093D04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052FE3-0321-4A0F-8846-882EA51A9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FAAF11-2F25-4593-84F4-703225AEB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EA88A3-19A6-4D4D-BA38-522E2BE6A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1E3125-9C09-4BC7-9DCB-9B931A6E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4117C-3ACF-4961-BA05-15FD55CB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167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8AE53C-1C4F-45F7-B2D6-CA915894D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15343-352B-4DBC-A0BC-FB19023E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516C0-172B-419A-81EC-051F9E7FE9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21103-2B4F-4E74-AE7A-53105095A953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67111-D30D-4E42-85A8-E27D3388F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F6F28-3015-49A1-A9BB-27A4F504F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DE9E-9E7D-44EA-B7E6-046B431BFE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194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0C79D83-0FC4-439B-BB6D-37D70AC8D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9775" y="4373563"/>
            <a:ext cx="9144000" cy="1655762"/>
          </a:xfrm>
        </p:spPr>
        <p:txBody>
          <a:bodyPr>
            <a:normAutofit fontScale="92500"/>
          </a:bodyPr>
          <a:lstStyle/>
          <a:p>
            <a:endParaRPr lang="en-IN" dirty="0"/>
          </a:p>
          <a:p>
            <a:endParaRPr lang="en-IN" dirty="0"/>
          </a:p>
          <a:p>
            <a:r>
              <a:rPr lang="en-IN" dirty="0"/>
              <a:t>                                                                       </a:t>
            </a:r>
            <a:r>
              <a:rPr lang="en-IN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BY- VIDISHA KASHYAP</a:t>
            </a:r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29824-B4D5-42B6-80BD-CBF12DCF89AE}"/>
              </a:ext>
            </a:extLst>
          </p:cNvPr>
          <p:cNvSpPr/>
          <p:nvPr/>
        </p:nvSpPr>
        <p:spPr>
          <a:xfrm>
            <a:off x="1371600" y="1307663"/>
            <a:ext cx="8524875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6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LANGUAGE </a:t>
            </a:r>
            <a:br>
              <a:rPr lang="en-IN" sz="6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6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br>
              <a:rPr lang="en-IN" sz="6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6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WRITING SKILLS</a:t>
            </a:r>
            <a:endParaRPr lang="en-IN" sz="6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1719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581B6A-41C8-4257-806F-E4B15C19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282" y="273129"/>
            <a:ext cx="9691466" cy="621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4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B7037B-791A-46CE-855D-361B7AC99295}"/>
              </a:ext>
            </a:extLst>
          </p:cNvPr>
          <p:cNvSpPr txBox="1"/>
          <p:nvPr/>
        </p:nvSpPr>
        <p:spPr>
          <a:xfrm>
            <a:off x="336884" y="385010"/>
            <a:ext cx="11598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was doing (Past Continuous) and I did (Simple Past)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C7D327-793E-4F12-9CBD-E878FEA6E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133" y="1222408"/>
            <a:ext cx="9773672" cy="553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14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E0DED0-E0FE-4B96-AB55-027BFEDAD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27" y="1309036"/>
            <a:ext cx="10964410" cy="415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29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9C3EE-89C4-4EAF-9660-F03B65AE6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Tense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AC02DF-7398-4592-9336-7677C1CF3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19" y="1870711"/>
            <a:ext cx="5662011" cy="46025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9B3047-F281-4AFD-BBF1-321F480590DC}"/>
              </a:ext>
            </a:extLst>
          </p:cNvPr>
          <p:cNvSpPr txBox="1"/>
          <p:nvPr/>
        </p:nvSpPr>
        <p:spPr>
          <a:xfrm>
            <a:off x="6756934" y="3951471"/>
            <a:ext cx="51013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Steve is ill, He’s in bed.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brother is scared of dogs.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It’s ten o’clock, you are late again.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I'm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tired, but </a:t>
            </a:r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I'm not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hungry.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</a:t>
            </a:r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isn't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interested in politics. She's interested in art.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782E91-AE63-4AEA-848B-2F7B016ED3A9}"/>
              </a:ext>
            </a:extLst>
          </p:cNvPr>
          <p:cNvSpPr txBox="1"/>
          <p:nvPr/>
        </p:nvSpPr>
        <p:spPr>
          <a:xfrm>
            <a:off x="6728058" y="1713297"/>
            <a:ext cx="48030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tense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grammatical tense whose principal function is to locate a situation or event in the present time. It is used for actions which are happening now.</a:t>
            </a:r>
          </a:p>
        </p:txBody>
      </p:sp>
    </p:spTree>
    <p:extLst>
      <p:ext uri="{BB962C8B-B14F-4D97-AF65-F5344CB8AC3E}">
        <p14:creationId xmlns:p14="http://schemas.microsoft.com/office/powerpoint/2010/main" val="4219979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E469E8-6966-4487-9D48-1B87DDED6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69" y="1003633"/>
            <a:ext cx="10197133" cy="432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47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F5D726-DDA2-4CE8-872A-1013C8AE9BCC}"/>
              </a:ext>
            </a:extLst>
          </p:cNvPr>
          <p:cNvSpPr txBox="1"/>
          <p:nvPr/>
        </p:nvSpPr>
        <p:spPr>
          <a:xfrm>
            <a:off x="856649" y="1568918"/>
            <a:ext cx="99140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do we use Simple Present Tense?</a:t>
            </a:r>
          </a:p>
          <a:p>
            <a:endParaRPr 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do we use present continuous tense ?</a:t>
            </a:r>
          </a:p>
          <a:p>
            <a:endParaRPr 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do we use Present Perfect Tense?</a:t>
            </a:r>
          </a:p>
          <a:p>
            <a:endParaRPr 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do we use Present Perfect Continuous Tense?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B31026-F52E-41D0-863C-D145FE9C9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611" y="532197"/>
            <a:ext cx="3333750" cy="26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872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B08D64-01A5-4298-97F6-890E8C94ADF2}"/>
              </a:ext>
            </a:extLst>
          </p:cNvPr>
          <p:cNvSpPr txBox="1"/>
          <p:nvPr/>
        </p:nvSpPr>
        <p:spPr>
          <a:xfrm>
            <a:off x="526982" y="457548"/>
            <a:ext cx="108597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Fill in the following blanks using the correct forms of the verbs in brackets. Use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imple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resent,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resent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ontinuous,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resent Perfect, Present Perfect Continuous.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91FB64-0614-4025-B34C-7E493F9A4631}"/>
              </a:ext>
            </a:extLst>
          </p:cNvPr>
          <p:cNvSpPr txBox="1"/>
          <p:nvPr/>
        </p:nvSpPr>
        <p:spPr>
          <a:xfrm>
            <a:off x="616018" y="2136808"/>
            <a:ext cx="89996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PRESENT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Meena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(dance)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stage.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last bus normally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(leave)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midnight.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(not have)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dinner at 8 p.m.</a:t>
            </a:r>
          </a:p>
          <a:p>
            <a:pPr marL="457200" indent="-457200">
              <a:buFont typeface="+mj-lt"/>
              <a:buAutoNum type="arabicPeriod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CONTINUOUS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 She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(not work)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(play)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chess with her friends.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 She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(leave)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America next year.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 What you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(read)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present? I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(read)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poem.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  We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(have)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lunch at 2.00 tomorrow as Ram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(catch)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noon train.</a:t>
            </a:r>
          </a:p>
        </p:txBody>
      </p:sp>
    </p:spTree>
    <p:extLst>
      <p:ext uri="{BB962C8B-B14F-4D97-AF65-F5344CB8AC3E}">
        <p14:creationId xmlns:p14="http://schemas.microsoft.com/office/powerpoint/2010/main" val="3909537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20565E-1A7A-41B9-9275-A87CD34796A1}"/>
              </a:ext>
            </a:extLst>
          </p:cNvPr>
          <p:cNvSpPr txBox="1"/>
          <p:nvPr/>
        </p:nvSpPr>
        <p:spPr>
          <a:xfrm>
            <a:off x="721894" y="789272"/>
            <a:ext cx="9760018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PERFECT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 Have you taken lunch?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I ……..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 Have you prepared your lesson?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I …….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 Have you seen such a nice movie?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No, I …..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I ….. Last year.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 Have you opened bank account?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I ….. Only Yesterday.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 How long have you known this man?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…. him since I arrived here.</a:t>
            </a:r>
          </a:p>
          <a:p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7CFB9-9FB9-4C4D-AE19-150468C61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274" y="1616943"/>
            <a:ext cx="5194033" cy="368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37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746C83-2193-4E6A-9305-89DB245DEC0E}"/>
              </a:ext>
            </a:extLst>
          </p:cNvPr>
          <p:cNvSpPr txBox="1"/>
          <p:nvPr/>
        </p:nvSpPr>
        <p:spPr>
          <a:xfrm>
            <a:off x="789271" y="991402"/>
            <a:ext cx="100969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PERFECT CONTINUOUS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(talk)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the last hour.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(work)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that company for three years.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James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(teach)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the university since June.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(wait)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here for over two hours.</a:t>
            </a:r>
          </a:p>
        </p:txBody>
      </p:sp>
    </p:spTree>
    <p:extLst>
      <p:ext uri="{BB962C8B-B14F-4D97-AF65-F5344CB8AC3E}">
        <p14:creationId xmlns:p14="http://schemas.microsoft.com/office/powerpoint/2010/main" val="3836364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90ADF-5FF4-4FB6-8B27-468F89070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Tense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D50B8C-850B-4D8A-AEB8-51B3F69EB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835" y="3317206"/>
            <a:ext cx="9725926" cy="2842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E853A0-5E9B-4A5F-82EC-2288F150CE8E}"/>
              </a:ext>
            </a:extLst>
          </p:cNvPr>
          <p:cNvSpPr txBox="1"/>
          <p:nvPr/>
        </p:nvSpPr>
        <p:spPr>
          <a:xfrm>
            <a:off x="1347537" y="1828800"/>
            <a:ext cx="9163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TENSE: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simple past tense is </a:t>
            </a:r>
            <a:r>
              <a:rPr lang="en-US" sz="2000" b="1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 for actions that started and ended at a specific point in time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It is formed by adding “ed” to the infinitive form of the verb.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7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83073-E5EA-4435-A927-C6971B3A7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699" y="2698750"/>
            <a:ext cx="10696575" cy="1492250"/>
          </a:xfrm>
        </p:spPr>
        <p:txBody>
          <a:bodyPr>
            <a:noAutofit/>
          </a:bodyPr>
          <a:lstStyle/>
          <a:p>
            <a:pPr algn="ctr"/>
            <a:br>
              <a:rPr lang="en-IN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IN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UNIT</a:t>
            </a:r>
            <a:r>
              <a:rPr lang="en-IN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 2 ..</a:t>
            </a:r>
            <a:br>
              <a:rPr lang="en-IN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IN" sz="9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5009E6-D320-4477-930F-2A235215F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05" y="937929"/>
            <a:ext cx="3779500" cy="521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83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2F7067-3A16-4952-AD57-18E6443C8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817" y="1235993"/>
            <a:ext cx="9002113" cy="406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12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53033B-2F18-453B-9A4C-1AD9650BE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98" y="769519"/>
            <a:ext cx="11079368" cy="532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46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966A8E-B315-45C0-81E1-242ADFF6B071}"/>
              </a:ext>
            </a:extLst>
          </p:cNvPr>
          <p:cNvSpPr txBox="1"/>
          <p:nvPr/>
        </p:nvSpPr>
        <p:spPr>
          <a:xfrm>
            <a:off x="2663790" y="1125961"/>
            <a:ext cx="720210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do we use Simple Past Tense?</a:t>
            </a:r>
          </a:p>
          <a:p>
            <a:endParaRPr 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do we use past continuous tense ?</a:t>
            </a:r>
          </a:p>
          <a:p>
            <a:endParaRPr 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do we use Past Perfect Tense?</a:t>
            </a:r>
          </a:p>
          <a:p>
            <a:endParaRPr 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C571E0-AD5E-488C-904B-08E49211F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45" y="4122418"/>
            <a:ext cx="4290361" cy="24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26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499D72-4993-4A6C-B0C4-F473E5B344AF}"/>
              </a:ext>
            </a:extLst>
          </p:cNvPr>
          <p:cNvSpPr txBox="1"/>
          <p:nvPr/>
        </p:nvSpPr>
        <p:spPr>
          <a:xfrm>
            <a:off x="555858" y="601927"/>
            <a:ext cx="111484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Fill in the following blanks using the correct forms of the verbs in brackets. Use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imple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ontinuous,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Perfect, Past Perfect Continuous.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D6C91D-8115-4C61-A5E8-A32721DBB188}"/>
              </a:ext>
            </a:extLst>
          </p:cNvPr>
          <p:cNvSpPr txBox="1"/>
          <p:nvPr/>
        </p:nvSpPr>
        <p:spPr>
          <a:xfrm>
            <a:off x="635266" y="1876925"/>
            <a:ext cx="1068404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(hear)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terrifying news last night.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(celebrate)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success two days ago.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police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(catch)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dacoits at 9.00 p.m.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Seema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(not find)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lost book an hour before.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cousin wears sandals but when I last saw him he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(wear)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boots.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beach many children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(play)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many girls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(swim)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sea.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she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(climb)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stairs, she slipped and fell.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teacher went to see what the students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(do)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garden.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C92B6C-4869-429C-AADF-A7E557D286F4}"/>
              </a:ext>
            </a:extLst>
          </p:cNvPr>
          <p:cNvGrpSpPr/>
          <p:nvPr/>
        </p:nvGrpSpPr>
        <p:grpSpPr>
          <a:xfrm>
            <a:off x="6699182" y="1896176"/>
            <a:ext cx="741145" cy="1559293"/>
            <a:chOff x="5881036" y="1876926"/>
            <a:chExt cx="354530" cy="117448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3B0F475-E49D-4B77-973A-A90457E5F4D0}"/>
                </a:ext>
              </a:extLst>
            </p:cNvPr>
            <p:cNvCxnSpPr>
              <a:cxnSpLocks/>
            </p:cNvCxnSpPr>
            <p:nvPr/>
          </p:nvCxnSpPr>
          <p:spPr>
            <a:xfrm>
              <a:off x="6227646" y="1876926"/>
              <a:ext cx="0" cy="11744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F11C8CC-C01B-4B1D-AEA8-67024C4D1E0C}"/>
                </a:ext>
              </a:extLst>
            </p:cNvPr>
            <p:cNvCxnSpPr/>
            <p:nvPr/>
          </p:nvCxnSpPr>
          <p:spPr>
            <a:xfrm flipH="1">
              <a:off x="5881036" y="1896177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9A50272-C11D-4B1B-9E17-378245312F83}"/>
                </a:ext>
              </a:extLst>
            </p:cNvPr>
            <p:cNvCxnSpPr/>
            <p:nvPr/>
          </p:nvCxnSpPr>
          <p:spPr>
            <a:xfrm flipH="1">
              <a:off x="5889057" y="3030353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DA61BE8-BA82-458F-BF18-48B5920D7935}"/>
              </a:ext>
            </a:extLst>
          </p:cNvPr>
          <p:cNvSpPr txBox="1"/>
          <p:nvPr/>
        </p:nvSpPr>
        <p:spPr>
          <a:xfrm>
            <a:off x="7584707" y="2348564"/>
            <a:ext cx="326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PAST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00079B-78BF-4E3A-B1D3-81CA38B1722E}"/>
              </a:ext>
            </a:extLst>
          </p:cNvPr>
          <p:cNvGrpSpPr/>
          <p:nvPr/>
        </p:nvGrpSpPr>
        <p:grpSpPr>
          <a:xfrm>
            <a:off x="9036516" y="4127632"/>
            <a:ext cx="741145" cy="1695651"/>
            <a:chOff x="5881036" y="1876926"/>
            <a:chExt cx="354530" cy="1174483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B594001-7A31-4FB4-87E4-81F32EB6239D}"/>
                </a:ext>
              </a:extLst>
            </p:cNvPr>
            <p:cNvCxnSpPr>
              <a:cxnSpLocks/>
            </p:cNvCxnSpPr>
            <p:nvPr/>
          </p:nvCxnSpPr>
          <p:spPr>
            <a:xfrm>
              <a:off x="6227646" y="1876926"/>
              <a:ext cx="0" cy="11744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A924E93-B910-4B57-A39E-265960984337}"/>
                </a:ext>
              </a:extLst>
            </p:cNvPr>
            <p:cNvCxnSpPr/>
            <p:nvPr/>
          </p:nvCxnSpPr>
          <p:spPr>
            <a:xfrm flipH="1">
              <a:off x="5881036" y="1896177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3E3EF2A-2D8C-46DB-8FE5-30B97CCCDD3A}"/>
                </a:ext>
              </a:extLst>
            </p:cNvPr>
            <p:cNvCxnSpPr/>
            <p:nvPr/>
          </p:nvCxnSpPr>
          <p:spPr>
            <a:xfrm flipH="1">
              <a:off x="5889057" y="3030353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75D8A5B-624C-4AEE-813C-EAE3AE948F01}"/>
              </a:ext>
            </a:extLst>
          </p:cNvPr>
          <p:cNvSpPr txBox="1"/>
          <p:nvPr/>
        </p:nvSpPr>
        <p:spPr>
          <a:xfrm>
            <a:off x="9853061" y="4533499"/>
            <a:ext cx="2338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CONTINUOUS</a:t>
            </a:r>
          </a:p>
        </p:txBody>
      </p:sp>
    </p:spTree>
    <p:extLst>
      <p:ext uri="{BB962C8B-B14F-4D97-AF65-F5344CB8AC3E}">
        <p14:creationId xmlns:p14="http://schemas.microsoft.com/office/powerpoint/2010/main" val="2760916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7BA2A0-2C47-4596-A36B-9C3392A8A57B}"/>
              </a:ext>
            </a:extLst>
          </p:cNvPr>
          <p:cNvSpPr txBox="1"/>
          <p:nvPr/>
        </p:nvSpPr>
        <p:spPr>
          <a:xfrm>
            <a:off x="603984" y="1158058"/>
            <a:ext cx="88383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guests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(leave)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did the washing.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(type)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material by last evening.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(finish)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shopping before it started raining.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house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(belong)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him since his birth.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was not present because she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(leave)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when her boss called her.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(play)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football for two hours.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child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(study)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since morning.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(draft)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plan for a meeting for two hours.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(play)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my favourite game.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IN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(work)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this office since last year.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68D0B2-E065-4C68-9638-4B7FBA0B0333}"/>
              </a:ext>
            </a:extLst>
          </p:cNvPr>
          <p:cNvGrpSpPr/>
          <p:nvPr/>
        </p:nvGrpSpPr>
        <p:grpSpPr>
          <a:xfrm>
            <a:off x="9365381" y="1212783"/>
            <a:ext cx="855043" cy="1934678"/>
            <a:chOff x="5881036" y="1876926"/>
            <a:chExt cx="354530" cy="117448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FE62C76-95B3-4B12-A8EE-A967D86FEB6E}"/>
                </a:ext>
              </a:extLst>
            </p:cNvPr>
            <p:cNvCxnSpPr>
              <a:cxnSpLocks/>
            </p:cNvCxnSpPr>
            <p:nvPr/>
          </p:nvCxnSpPr>
          <p:spPr>
            <a:xfrm>
              <a:off x="6227646" y="1876926"/>
              <a:ext cx="0" cy="11744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0481551-A5AF-440D-9910-B914FCBC2C2F}"/>
                </a:ext>
              </a:extLst>
            </p:cNvPr>
            <p:cNvCxnSpPr/>
            <p:nvPr/>
          </p:nvCxnSpPr>
          <p:spPr>
            <a:xfrm flipH="1">
              <a:off x="5881036" y="1896177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E23F8C3-4E19-4209-A8A5-4E91ABEDDE7A}"/>
                </a:ext>
              </a:extLst>
            </p:cNvPr>
            <p:cNvCxnSpPr/>
            <p:nvPr/>
          </p:nvCxnSpPr>
          <p:spPr>
            <a:xfrm flipH="1">
              <a:off x="5889057" y="3030353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F522277-1656-47FC-848A-0093EFBFB1C9}"/>
              </a:ext>
            </a:extLst>
          </p:cNvPr>
          <p:cNvSpPr txBox="1"/>
          <p:nvPr/>
        </p:nvSpPr>
        <p:spPr>
          <a:xfrm>
            <a:off x="10414535" y="1674795"/>
            <a:ext cx="1540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PERFECT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7405B05-2EB1-4928-9FA2-82FCCA7FCB02}"/>
              </a:ext>
            </a:extLst>
          </p:cNvPr>
          <p:cNvGrpSpPr/>
          <p:nvPr/>
        </p:nvGrpSpPr>
        <p:grpSpPr>
          <a:xfrm>
            <a:off x="6793832" y="3684871"/>
            <a:ext cx="855043" cy="2292417"/>
            <a:chOff x="5881036" y="1876926"/>
            <a:chExt cx="354530" cy="117448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CD0958D-7EE7-47EF-9445-BFA2238B0EA5}"/>
                </a:ext>
              </a:extLst>
            </p:cNvPr>
            <p:cNvCxnSpPr>
              <a:cxnSpLocks/>
            </p:cNvCxnSpPr>
            <p:nvPr/>
          </p:nvCxnSpPr>
          <p:spPr>
            <a:xfrm>
              <a:off x="6227646" y="1876926"/>
              <a:ext cx="0" cy="11744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730B177-D5C4-47FF-84EE-38DA6518108A}"/>
                </a:ext>
              </a:extLst>
            </p:cNvPr>
            <p:cNvCxnSpPr/>
            <p:nvPr/>
          </p:nvCxnSpPr>
          <p:spPr>
            <a:xfrm flipH="1">
              <a:off x="5881036" y="1896177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B3F5CD0-91DA-47DE-B2DA-90E14E3BFBAE}"/>
                </a:ext>
              </a:extLst>
            </p:cNvPr>
            <p:cNvCxnSpPr/>
            <p:nvPr/>
          </p:nvCxnSpPr>
          <p:spPr>
            <a:xfrm flipH="1">
              <a:off x="5889057" y="3030353"/>
              <a:ext cx="34650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77EC27F-3105-40C2-957D-CB907CF4897A}"/>
              </a:ext>
            </a:extLst>
          </p:cNvPr>
          <p:cNvSpPr txBox="1"/>
          <p:nvPr/>
        </p:nvSpPr>
        <p:spPr>
          <a:xfrm>
            <a:off x="7854214" y="4350619"/>
            <a:ext cx="3118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PERFECT CONTINUOUS</a:t>
            </a:r>
          </a:p>
        </p:txBody>
      </p:sp>
    </p:spTree>
    <p:extLst>
      <p:ext uri="{BB962C8B-B14F-4D97-AF65-F5344CB8AC3E}">
        <p14:creationId xmlns:p14="http://schemas.microsoft.com/office/powerpoint/2010/main" val="2814534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192950-3F6B-441B-8B55-A11E54A84A6D}"/>
              </a:ext>
            </a:extLst>
          </p:cNvPr>
          <p:cNvSpPr txBox="1"/>
          <p:nvPr/>
        </p:nvSpPr>
        <p:spPr>
          <a:xfrm>
            <a:off x="1491915" y="202130"/>
            <a:ext cx="8595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Tense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0A6552-686C-44D8-8E9E-2B9ABBE94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51" y="1193533"/>
            <a:ext cx="10718382" cy="54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17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96DB07-2A27-4522-AE26-FB86AEF38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64" y="965082"/>
            <a:ext cx="11103797" cy="490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71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49002D-48F0-4741-88A7-D0352B167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1" y="179714"/>
            <a:ext cx="11342492" cy="3189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A8A5F3-A7C1-4568-A7F3-7066ABE3A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65" y="2704247"/>
            <a:ext cx="106775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9B3675-0C96-491C-AFA3-513147473BE4}"/>
              </a:ext>
            </a:extLst>
          </p:cNvPr>
          <p:cNvSpPr txBox="1"/>
          <p:nvPr/>
        </p:nvSpPr>
        <p:spPr>
          <a:xfrm>
            <a:off x="577516" y="779646"/>
            <a:ext cx="1087654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FUTURE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(meet)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my friend tomorrow.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(join)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college next year.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(come)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shortly.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am sure he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(come)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time for the class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(speak)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English after another two months of hard work.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CONTINUOUS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(work)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Mr. Kapoor next week as his own assistant is expected to be on leave.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few years time we all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(live)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multi-storeyed houses.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(behave)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ourselves in school today as our principal’s mood is very upset now-a-days.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brother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(not drink)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the party tonight as mother is likely to be present there.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surely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(smoke)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you visit his room now.</a:t>
            </a:r>
          </a:p>
        </p:txBody>
      </p:sp>
    </p:spTree>
    <p:extLst>
      <p:ext uri="{BB962C8B-B14F-4D97-AF65-F5344CB8AC3E}">
        <p14:creationId xmlns:p14="http://schemas.microsoft.com/office/powerpoint/2010/main" val="492014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A3C169-3741-4209-8271-F56492219355}"/>
              </a:ext>
            </a:extLst>
          </p:cNvPr>
          <p:cNvSpPr txBox="1"/>
          <p:nvPr/>
        </p:nvSpPr>
        <p:spPr>
          <a:xfrm>
            <a:off x="750771" y="818147"/>
            <a:ext cx="89996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PERFECT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(complete)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essay by tomorrow morning.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rate he is studying he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(qualify)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next year.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ship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(leave)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before we reach the harbour.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he continues with his exercises he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(lose)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kg by the end of this month.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(know)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for five years next month. 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PERFECT CONTINUOUS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will be tired when he gets here. He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(travel)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day.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month I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(study)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Chinese for two years.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 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(wait)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an hour by the time I meet him.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02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98753-DBDF-4343-B592-E32C90C70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rgbClr val="C00000"/>
                </a:solidFill>
              </a:rPr>
              <a:t>FOUNDATION OF ENGLISH LANGUAGE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BF9391-A336-4EFB-8212-99E4370F38ED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03C30-76A7-451B-8192-7098F10A9C34}"/>
              </a:ext>
            </a:extLst>
          </p:cNvPr>
          <p:cNvSpPr txBox="1"/>
          <p:nvPr/>
        </p:nvSpPr>
        <p:spPr>
          <a:xfrm>
            <a:off x="7343775" y="36671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956F0-631E-4B5B-A86A-957016E522A6}"/>
              </a:ext>
            </a:extLst>
          </p:cNvPr>
          <p:cNvSpPr txBox="1"/>
          <p:nvPr/>
        </p:nvSpPr>
        <p:spPr>
          <a:xfrm>
            <a:off x="781050" y="1352550"/>
            <a:ext cx="108204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essential to acquire a good foundation in English Language?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rules of Grammar serves as the foundation of English Grammar: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Nouns and Pronouns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Noun is a person, place, thing, animal or idea &amp; Pronoun takes the place of a noun in a sentence,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“WE”, “SHE”, “THEM”, “US” etc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Verbs are words that show an action.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Jennifer </a:t>
            </a:r>
            <a:r>
              <a:rPr lang="en-I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walked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store.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884BB4-44B7-4695-83DB-EE718C620C4B}"/>
              </a:ext>
            </a:extLst>
          </p:cNvPr>
          <p:cNvCxnSpPr/>
          <p:nvPr/>
        </p:nvCxnSpPr>
        <p:spPr>
          <a:xfrm>
            <a:off x="3000375" y="5791200"/>
            <a:ext cx="0" cy="266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B17FEDC-E2B8-4163-9B3A-A17411878A3D}"/>
              </a:ext>
            </a:extLst>
          </p:cNvPr>
          <p:cNvCxnSpPr/>
          <p:nvPr/>
        </p:nvCxnSpPr>
        <p:spPr>
          <a:xfrm>
            <a:off x="2990850" y="6038850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35CD42E-36BA-48D4-A53A-AC5FD8207DD1}"/>
              </a:ext>
            </a:extLst>
          </p:cNvPr>
          <p:cNvSpPr txBox="1"/>
          <p:nvPr/>
        </p:nvSpPr>
        <p:spPr>
          <a:xfrm>
            <a:off x="3571875" y="5895975"/>
            <a:ext cx="2609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VERB showing action</a:t>
            </a:r>
          </a:p>
        </p:txBody>
      </p:sp>
    </p:spTree>
    <p:extLst>
      <p:ext uri="{BB962C8B-B14F-4D97-AF65-F5344CB8AC3E}">
        <p14:creationId xmlns:p14="http://schemas.microsoft.com/office/powerpoint/2010/main" val="4927590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3C13C1-E49E-4E33-BB0D-7B0BC4C79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28831"/>
            <a:ext cx="11601450" cy="616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9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40DB2D-D988-44D7-9FEE-A9B5083D5021}"/>
              </a:ext>
            </a:extLst>
          </p:cNvPr>
          <p:cNvSpPr txBox="1"/>
          <p:nvPr/>
        </p:nvSpPr>
        <p:spPr>
          <a:xfrm>
            <a:off x="752274" y="1447559"/>
            <a:ext cx="108394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Adjectives: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Descriptive words that modify nouns or pronouns.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Adverb: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adverb can modify a verb, adjective or another adverb.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Prepositions: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connects a noun or pronoun to the rest of the sentence and explains the relationship between the object and the rest of the sentence.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Conjunctions: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links words or phrases together.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Interjections: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interjection is a word in a sentence that is used to express emotion.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24BD23-2EB3-4295-8D5F-9D3AC30C2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350" y="3916128"/>
            <a:ext cx="3591226" cy="254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75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0BE925-2942-48FA-A9D2-C2FC0818D41E}"/>
              </a:ext>
            </a:extLst>
          </p:cNvPr>
          <p:cNvSpPr txBox="1"/>
          <p:nvPr/>
        </p:nvSpPr>
        <p:spPr>
          <a:xfrm>
            <a:off x="1095375" y="666750"/>
            <a:ext cx="929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REVISION OF TENSES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5F069F-3D2A-4169-9004-2FD1C5674F7A}"/>
              </a:ext>
            </a:extLst>
          </p:cNvPr>
          <p:cNvGrpSpPr/>
          <p:nvPr/>
        </p:nvGrpSpPr>
        <p:grpSpPr>
          <a:xfrm>
            <a:off x="1264218" y="3552624"/>
            <a:ext cx="8429625" cy="2031325"/>
            <a:chOff x="600075" y="1743075"/>
            <a:chExt cx="8429625" cy="203132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83BA7D3-4383-45D7-B846-017D2CABD969}"/>
                </a:ext>
              </a:extLst>
            </p:cNvPr>
            <p:cNvSpPr txBox="1"/>
            <p:nvPr/>
          </p:nvSpPr>
          <p:spPr>
            <a:xfrm>
              <a:off x="600075" y="2219325"/>
              <a:ext cx="709612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Simple Present Tense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I eat everyday </a:t>
              </a:r>
            </a:p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 Continuous-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am eating right now</a:t>
              </a:r>
            </a:p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 Perfect-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have walked recently</a:t>
              </a:r>
            </a:p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 Perfect Continuous-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have been walking for three hours.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FA3E0A5-A157-48DC-A42B-B62530A48DAC}"/>
                </a:ext>
              </a:extLst>
            </p:cNvPr>
            <p:cNvGrpSpPr/>
            <p:nvPr/>
          </p:nvGrpSpPr>
          <p:grpSpPr>
            <a:xfrm>
              <a:off x="7639050" y="2066925"/>
              <a:ext cx="781050" cy="1438275"/>
              <a:chOff x="7267575" y="2343150"/>
              <a:chExt cx="590550" cy="114300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F8C1852-FF5C-4A20-B813-24E5DC05C4FE}"/>
                  </a:ext>
                </a:extLst>
              </p:cNvPr>
              <p:cNvCxnSpPr/>
              <p:nvPr/>
            </p:nvCxnSpPr>
            <p:spPr>
              <a:xfrm>
                <a:off x="7267575" y="2343150"/>
                <a:ext cx="59055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DFD8668F-9922-4CEC-971F-1C714AE4D2FF}"/>
                  </a:ext>
                </a:extLst>
              </p:cNvPr>
              <p:cNvCxnSpPr/>
              <p:nvPr/>
            </p:nvCxnSpPr>
            <p:spPr>
              <a:xfrm>
                <a:off x="7839075" y="2343150"/>
                <a:ext cx="0" cy="1143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71B09A11-2539-4CE7-870F-3F68ABA48088}"/>
                  </a:ext>
                </a:extLst>
              </p:cNvPr>
              <p:cNvCxnSpPr/>
              <p:nvPr/>
            </p:nvCxnSpPr>
            <p:spPr>
              <a:xfrm flipH="1">
                <a:off x="7315200" y="3486150"/>
                <a:ext cx="5334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C0F4FC-589E-4B32-80FF-FB0FED85FD02}"/>
                </a:ext>
              </a:extLst>
            </p:cNvPr>
            <p:cNvSpPr txBox="1"/>
            <p:nvPr/>
          </p:nvSpPr>
          <p:spPr>
            <a:xfrm>
              <a:off x="8686800" y="1743075"/>
              <a:ext cx="3429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49C734B-C6FD-4CC1-AAC5-F466E68A5A58}"/>
              </a:ext>
            </a:extLst>
          </p:cNvPr>
          <p:cNvSpPr txBox="1"/>
          <p:nvPr/>
        </p:nvSpPr>
        <p:spPr>
          <a:xfrm>
            <a:off x="1078029" y="2011680"/>
            <a:ext cx="9663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TENSES: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tense is defined as a form of verb which indicates the time and the state of an action or event, also </a:t>
            </a:r>
            <a:r>
              <a:rPr lang="en-US" sz="20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indicates whether a sentence (or verb) is an action in the past, the present or the future.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810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D979F4-11EB-4FA2-9E03-4A9E08680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595" y="702644"/>
            <a:ext cx="10011047" cy="541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35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46DBA0-7C50-48A4-B731-E135F0A93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11" y="442763"/>
            <a:ext cx="10224167" cy="587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2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2CFBD1-8C8E-4ECA-A068-5E6EBBD23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505" y="358281"/>
            <a:ext cx="9724544" cy="619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8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1D874E0-56A8-41EF-9C08-6B56C0468D0E}"/>
              </a:ext>
            </a:extLst>
          </p:cNvPr>
          <p:cNvGrpSpPr/>
          <p:nvPr/>
        </p:nvGrpSpPr>
        <p:grpSpPr>
          <a:xfrm>
            <a:off x="992304" y="3570672"/>
            <a:ext cx="10001150" cy="1938992"/>
            <a:chOff x="838300" y="942975"/>
            <a:chExt cx="10001150" cy="193899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DDFD240-41FC-4982-AFC8-93BC72A22FBF}"/>
                </a:ext>
              </a:extLst>
            </p:cNvPr>
            <p:cNvGrpSpPr/>
            <p:nvPr/>
          </p:nvGrpSpPr>
          <p:grpSpPr>
            <a:xfrm>
              <a:off x="838300" y="1171976"/>
              <a:ext cx="9344025" cy="1590675"/>
              <a:chOff x="828675" y="1133474"/>
              <a:chExt cx="9344025" cy="1590675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A2A0C8B-DD0A-4867-8B19-CE5B45E9B510}"/>
                  </a:ext>
                </a:extLst>
              </p:cNvPr>
              <p:cNvSpPr txBox="1"/>
              <p:nvPr/>
            </p:nvSpPr>
            <p:spPr>
              <a:xfrm>
                <a:off x="828675" y="1314450"/>
                <a:ext cx="934402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0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Simple Future: </a:t>
                </a:r>
                <a:r>
                  <a:rPr lang="en-I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will walk tomorrow</a:t>
                </a:r>
              </a:p>
              <a:p>
                <a:r>
                  <a:rPr lang="en-IN" sz="20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Future Continuous: </a:t>
                </a:r>
                <a:r>
                  <a:rPr lang="en-I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will be walking tomorrow</a:t>
                </a:r>
              </a:p>
              <a:p>
                <a:r>
                  <a:rPr lang="en-IN" sz="20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Future Perfect: </a:t>
                </a:r>
                <a:r>
                  <a:rPr lang="en-I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will have walked by 8o’clock tonight</a:t>
                </a:r>
              </a:p>
              <a:p>
                <a:r>
                  <a:rPr lang="en-IN" sz="20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Future Perfect Continuous: </a:t>
                </a:r>
                <a:r>
                  <a:rPr lang="en-I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will have been walking when you arrive tomorrow</a:t>
                </a:r>
                <a:r>
                  <a:rPr lang="en-IN" dirty="0"/>
                  <a:t>.</a:t>
                </a: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513BFCD-812B-446C-9460-E6BF5623EFD2}"/>
                  </a:ext>
                </a:extLst>
              </p:cNvPr>
              <p:cNvGrpSpPr/>
              <p:nvPr/>
            </p:nvGrpSpPr>
            <p:grpSpPr>
              <a:xfrm>
                <a:off x="9344025" y="1133474"/>
                <a:ext cx="704850" cy="1590675"/>
                <a:chOff x="8858250" y="733425"/>
                <a:chExt cx="552450" cy="1314450"/>
              </a:xfrm>
            </p:grpSpPr>
            <p:cxnSp>
              <p:nvCxnSpPr>
                <p:cNvPr id="4" name="Straight Connector 3">
                  <a:extLst>
                    <a:ext uri="{FF2B5EF4-FFF2-40B4-BE49-F238E27FC236}">
                      <a16:creationId xmlns:a16="http://schemas.microsoft.com/office/drawing/2014/main" id="{B29796C8-55BD-44A2-9817-41E32653487C}"/>
                    </a:ext>
                  </a:extLst>
                </p:cNvPr>
                <p:cNvCxnSpPr/>
                <p:nvPr/>
              </p:nvCxnSpPr>
              <p:spPr>
                <a:xfrm>
                  <a:off x="8858250" y="733425"/>
                  <a:ext cx="55245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id="{C06962DE-B235-4C4F-94B7-6462CE310C79}"/>
                    </a:ext>
                  </a:extLst>
                </p:cNvPr>
                <p:cNvCxnSpPr/>
                <p:nvPr/>
              </p:nvCxnSpPr>
              <p:spPr>
                <a:xfrm>
                  <a:off x="9410700" y="733425"/>
                  <a:ext cx="0" cy="131445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B7936537-1FFC-43DD-873E-EEC4A2935EC7}"/>
                    </a:ext>
                  </a:extLst>
                </p:cNvPr>
                <p:cNvCxnSpPr/>
                <p:nvPr/>
              </p:nvCxnSpPr>
              <p:spPr>
                <a:xfrm flipH="1">
                  <a:off x="8905875" y="2038350"/>
                  <a:ext cx="50482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5AD774-151A-4959-AC0F-A4A202228E9F}"/>
                </a:ext>
              </a:extLst>
            </p:cNvPr>
            <p:cNvSpPr txBox="1"/>
            <p:nvPr/>
          </p:nvSpPr>
          <p:spPr>
            <a:xfrm>
              <a:off x="10429875" y="942975"/>
              <a:ext cx="40957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FUTURE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639420-8DCA-4A0B-A43C-E122DED44FB7}"/>
              </a:ext>
            </a:extLst>
          </p:cNvPr>
          <p:cNvGrpSpPr/>
          <p:nvPr/>
        </p:nvGrpSpPr>
        <p:grpSpPr>
          <a:xfrm>
            <a:off x="1345431" y="1414713"/>
            <a:ext cx="8315325" cy="1631216"/>
            <a:chOff x="2028825" y="4591050"/>
            <a:chExt cx="8315325" cy="163121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6498D2-E1CC-4F37-A50E-0B80F6136A43}"/>
                </a:ext>
              </a:extLst>
            </p:cNvPr>
            <p:cNvSpPr txBox="1"/>
            <p:nvPr/>
          </p:nvSpPr>
          <p:spPr>
            <a:xfrm>
              <a:off x="3305175" y="4591050"/>
              <a:ext cx="703897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Simple Past-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walked last night</a:t>
              </a:r>
            </a:p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 Continuous-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was eating last night</a:t>
              </a:r>
            </a:p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 Perfect-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had walked before I slept</a:t>
              </a:r>
            </a:p>
            <a:p>
              <a:r>
                <a:rPr lang="en-IN" sz="2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 Perfect Continuous- </a:t>
              </a:r>
              <a:r>
                <a:rPr lang="en-I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had been walking when the guests arrived.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3188E9F-F089-4CB0-ADA9-916F897CAEB2}"/>
                </a:ext>
              </a:extLst>
            </p:cNvPr>
            <p:cNvGrpSpPr/>
            <p:nvPr/>
          </p:nvGrpSpPr>
          <p:grpSpPr>
            <a:xfrm>
              <a:off x="2667000" y="4752975"/>
              <a:ext cx="476250" cy="1323975"/>
              <a:chOff x="2705100" y="4733925"/>
              <a:chExt cx="323850" cy="1219200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583D5CF-9161-42B7-BF97-50F0B6AE0B92}"/>
                  </a:ext>
                </a:extLst>
              </p:cNvPr>
              <p:cNvCxnSpPr/>
              <p:nvPr/>
            </p:nvCxnSpPr>
            <p:spPr>
              <a:xfrm>
                <a:off x="2705100" y="4733925"/>
                <a:ext cx="0" cy="12192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36D39B4F-8224-4264-BE27-28A6AD5B9E32}"/>
                  </a:ext>
                </a:extLst>
              </p:cNvPr>
              <p:cNvCxnSpPr/>
              <p:nvPr/>
            </p:nvCxnSpPr>
            <p:spPr>
              <a:xfrm>
                <a:off x="2705100" y="5943600"/>
                <a:ext cx="32385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A242DA7-1739-431B-911D-4904CA00D0F2}"/>
                  </a:ext>
                </a:extLst>
              </p:cNvPr>
              <p:cNvCxnSpPr/>
              <p:nvPr/>
            </p:nvCxnSpPr>
            <p:spPr>
              <a:xfrm>
                <a:off x="2714625" y="4752975"/>
                <a:ext cx="29527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C5E961-CC78-4997-80A1-DDEBED584833}"/>
                </a:ext>
              </a:extLst>
            </p:cNvPr>
            <p:cNvSpPr txBox="1"/>
            <p:nvPr/>
          </p:nvSpPr>
          <p:spPr>
            <a:xfrm>
              <a:off x="2028825" y="4714875"/>
              <a:ext cx="35242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4356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10216</TotalTime>
  <Words>1283</Words>
  <Application>Microsoft Office PowerPoint</Application>
  <PresentationFormat>Widescreen</PresentationFormat>
  <Paragraphs>154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MV Boli</vt:lpstr>
      <vt:lpstr>Times New Roman</vt:lpstr>
      <vt:lpstr>Wingdings</vt:lpstr>
      <vt:lpstr>Office Theme</vt:lpstr>
      <vt:lpstr>PowerPoint Presentation</vt:lpstr>
      <vt:lpstr> UNIT  2 .. </vt:lpstr>
      <vt:lpstr>FOUNDATION OF ENGLISH 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Vidisha Kashyap</dc:creator>
  <cp:lastModifiedBy>Vidisha Kashyap</cp:lastModifiedBy>
  <cp:revision>45</cp:revision>
  <dcterms:created xsi:type="dcterms:W3CDTF">2021-12-29T16:34:05Z</dcterms:created>
  <dcterms:modified xsi:type="dcterms:W3CDTF">2022-01-29T16:33:57Z</dcterms:modified>
</cp:coreProperties>
</file>