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0" Type="http://schemas.openxmlformats.org/officeDocument/2006/relationships/slide" Target="slides/slide75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1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1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2" name="Google Shape;272;p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p2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2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2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2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2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4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2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" name="Google Shape;385;p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p3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" name="Google Shape;403;p3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3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3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3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4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p4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4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4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4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4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4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8" name="Google Shape;568;p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5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4" name="Google Shape;584;p5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5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" name="Google Shape;602;p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1" name="Google Shape;611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5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" name="Google Shape;632;p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" name="Google Shape;650;p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9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p5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5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5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" name="Google Shape;670;p5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5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9" name="Google Shape;679;p5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6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6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" name="Google Shape;716;p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6" name="Google Shape;736;p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6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7" name="Google Shape;747;p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4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6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6" name="Google Shape;756;p6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6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3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6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5" name="Google Shape;795;p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6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7" name="Shape 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8" name="Google Shape;818;p6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9" name="Google Shape;819;p6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6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7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8" name="Google Shape;878;p7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7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7" name="Google Shape;887;p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7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6" name="Google Shape;896;p7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7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p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7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4" name="Google Shape;914;p7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" name="Google Shape;922;p7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3" name="Google Shape;923;p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143000" y="1122363"/>
            <a:ext cx="6858000" cy="23877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  <a:defRPr sz="2400"/>
            </a:lvl1pPr>
            <a:lvl2pPr lvl="1" rtl="0" algn="ctr">
              <a:spcBef>
                <a:spcPts val="400"/>
              </a:spcBef>
              <a:spcAft>
                <a:spcPts val="0"/>
              </a:spcAft>
              <a:buClr>
                <a:srgbClr val="336600"/>
              </a:buClr>
              <a:buSzPts val="2000"/>
              <a:buFont typeface="Times New Roman"/>
              <a:buNone/>
              <a:defRPr sz="2000"/>
            </a:lvl2pPr>
            <a:lvl3pPr lvl="2" rtl="0" algn="ctr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  <a:defRPr sz="1800"/>
            </a:lvl3pPr>
            <a:lvl4pPr lvl="3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4pPr>
            <a:lvl5pPr lvl="4" rtl="0" algn="ct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5pPr>
            <a:lvl6pPr lvl="5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rtl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1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" type="body"/>
          </p:nvPr>
        </p:nvSpPr>
        <p:spPr>
          <a:xfrm>
            <a:off x="685800" y="1371600"/>
            <a:ext cx="38100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rgbClr val="336600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2" type="body"/>
          </p:nvPr>
        </p:nvSpPr>
        <p:spPr>
          <a:xfrm>
            <a:off x="4648200" y="1371600"/>
            <a:ext cx="38100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rgbClr val="336600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>
            <a:off x="623888" y="1709738"/>
            <a:ext cx="7886700" cy="28527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>
            <a:off x="623888" y="4589463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  <a:defRPr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rgbClr val="336600"/>
              </a:buClr>
              <a:buSzPts val="2000"/>
              <a:buFont typeface="Times New Roman"/>
              <a:buNone/>
              <a:defRPr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  <a:defRPr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rgbClr val="336600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4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 rot="5400000">
            <a:off x="4591050" y="2228850"/>
            <a:ext cx="5791200" cy="19431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 rot="5400000">
            <a:off x="628650" y="361950"/>
            <a:ext cx="57912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rgbClr val="336600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 rot="5400000">
            <a:off x="2209800" y="-152400"/>
            <a:ext cx="47244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rgbClr val="336600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8"/>
          <p:cNvSpPr txBox="1"/>
          <p:nvPr>
            <p:ph type="title"/>
          </p:nvPr>
        </p:nvSpPr>
        <p:spPr>
          <a:xfrm>
            <a:off x="630238" y="457200"/>
            <a:ext cx="2949600" cy="16002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/>
          <p:nvPr>
            <p:ph idx="2" type="pic"/>
          </p:nvPr>
        </p:nvSpPr>
        <p:spPr>
          <a:xfrm>
            <a:off x="3887788" y="987425"/>
            <a:ext cx="46293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630238" y="2057400"/>
            <a:ext cx="29496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mes New Roman"/>
              <a:buNone/>
              <a:defRPr sz="1600"/>
            </a:lvl1pPr>
            <a:lvl2pPr indent="-228600" lvl="1" marL="914400" rtl="0" algn="l">
              <a:spcBef>
                <a:spcPts val="280"/>
              </a:spcBef>
              <a:spcAft>
                <a:spcPts val="0"/>
              </a:spcAft>
              <a:buClr>
                <a:srgbClr val="336600"/>
              </a:buClr>
              <a:buSzPts val="1400"/>
              <a:buFont typeface="Times New Roman"/>
              <a:buNone/>
              <a:defRPr sz="1400"/>
            </a:lvl2pPr>
            <a:lvl3pPr indent="-228600" lvl="2" marL="1371600" rtl="0" algn="l">
              <a:spcBef>
                <a:spcPts val="240"/>
              </a:spcBef>
              <a:spcAft>
                <a:spcPts val="0"/>
              </a:spcAft>
              <a:buClr>
                <a:srgbClr val="996633"/>
              </a:buClr>
              <a:buSzPts val="1200"/>
              <a:buFont typeface="Times New Roman"/>
              <a:buNone/>
              <a:defRPr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2" name="Google Shape;52;p8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type="title"/>
          </p:nvPr>
        </p:nvSpPr>
        <p:spPr>
          <a:xfrm>
            <a:off x="630238" y="457200"/>
            <a:ext cx="2949600" cy="16002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" type="body"/>
          </p:nvPr>
        </p:nvSpPr>
        <p:spPr>
          <a:xfrm>
            <a:off x="3887788" y="987425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rtl="0" algn="l">
              <a:spcBef>
                <a:spcPts val="64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/>
              <a:buChar char="•"/>
              <a:defRPr sz="3200"/>
            </a:lvl1pPr>
            <a:lvl2pPr indent="-406400" lvl="1" marL="914400" rtl="0" algn="l">
              <a:spcBef>
                <a:spcPts val="560"/>
              </a:spcBef>
              <a:spcAft>
                <a:spcPts val="0"/>
              </a:spcAft>
              <a:buClr>
                <a:srgbClr val="336600"/>
              </a:buClr>
              <a:buSzPts val="2800"/>
              <a:buFont typeface="Times New Roman"/>
              <a:buChar char="–"/>
              <a:defRPr sz="2800"/>
            </a:lvl2pPr>
            <a:lvl3pPr indent="-381000" lvl="2" marL="1371600" rtl="0" algn="l">
              <a:spcBef>
                <a:spcPts val="480"/>
              </a:spcBef>
              <a:spcAft>
                <a:spcPts val="0"/>
              </a:spcAft>
              <a:buClr>
                <a:srgbClr val="996633"/>
              </a:buClr>
              <a:buSzPts val="2400"/>
              <a:buFont typeface="Times New Roman"/>
              <a:buChar char="•"/>
              <a:defRPr sz="2400"/>
            </a:lvl3pPr>
            <a:lvl4pPr indent="-355600" lvl="3" marL="1828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–"/>
              <a:defRPr sz="2000"/>
            </a:lvl4pPr>
            <a:lvl5pPr indent="-3556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sz="2000"/>
            </a:lvl5pPr>
            <a:lvl6pPr indent="-355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p9"/>
          <p:cNvSpPr txBox="1"/>
          <p:nvPr>
            <p:ph idx="2" type="body"/>
          </p:nvPr>
        </p:nvSpPr>
        <p:spPr>
          <a:xfrm>
            <a:off x="630238" y="2057400"/>
            <a:ext cx="29496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Times New Roman"/>
              <a:buNone/>
              <a:defRPr sz="1600"/>
            </a:lvl1pPr>
            <a:lvl2pPr indent="-228600" lvl="1" marL="914400" rtl="0" algn="l">
              <a:spcBef>
                <a:spcPts val="280"/>
              </a:spcBef>
              <a:spcAft>
                <a:spcPts val="0"/>
              </a:spcAft>
              <a:buClr>
                <a:srgbClr val="336600"/>
              </a:buClr>
              <a:buSzPts val="1400"/>
              <a:buFont typeface="Times New Roman"/>
              <a:buNone/>
              <a:defRPr sz="1400"/>
            </a:lvl2pPr>
            <a:lvl3pPr indent="-228600" lvl="2" marL="1371600" rtl="0" algn="l">
              <a:spcBef>
                <a:spcPts val="240"/>
              </a:spcBef>
              <a:spcAft>
                <a:spcPts val="0"/>
              </a:spcAft>
              <a:buClr>
                <a:srgbClr val="996633"/>
              </a:buClr>
              <a:buSzPts val="1200"/>
              <a:buFont typeface="Times New Roman"/>
              <a:buNone/>
              <a:defRPr sz="1200"/>
            </a:lvl3pPr>
            <a:lvl4pPr indent="-228600" lvl="3" marL="18288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4pPr>
            <a:lvl5pPr indent="-228600" lvl="4" marL="228600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Times New Roman"/>
              <a:buNone/>
              <a:defRPr sz="10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9" name="Google Shape;59;p9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630238" y="365125"/>
            <a:ext cx="7886700" cy="13257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630238" y="1681163"/>
            <a:ext cx="38688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rgbClr val="336600"/>
              </a:buClr>
              <a:buSzPts val="2000"/>
              <a:buFont typeface="Times New Roman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5" name="Google Shape;65;p10"/>
          <p:cNvSpPr txBox="1"/>
          <p:nvPr>
            <p:ph idx="2" type="body"/>
          </p:nvPr>
        </p:nvSpPr>
        <p:spPr>
          <a:xfrm>
            <a:off x="630238" y="2505075"/>
            <a:ext cx="38688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rgbClr val="336600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3" type="body"/>
          </p:nvPr>
        </p:nvSpPr>
        <p:spPr>
          <a:xfrm>
            <a:off x="4629150" y="1681163"/>
            <a:ext cx="38877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  <a:defRPr b="1" sz="2400"/>
            </a:lvl1pPr>
            <a:lvl2pPr indent="-228600" lvl="1" marL="914400" rtl="0" algn="l">
              <a:spcBef>
                <a:spcPts val="400"/>
              </a:spcBef>
              <a:spcAft>
                <a:spcPts val="0"/>
              </a:spcAft>
              <a:buClr>
                <a:srgbClr val="336600"/>
              </a:buClr>
              <a:buSzPts val="2000"/>
              <a:buFont typeface="Times New Roman"/>
              <a:buNone/>
              <a:defRPr b="1" sz="2000"/>
            </a:lvl2pPr>
            <a:lvl3pPr indent="-228600" lvl="2" marL="1371600" rtl="0" algn="l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  <a:defRPr b="1" sz="1800"/>
            </a:lvl3pPr>
            <a:lvl4pPr indent="-228600" lvl="3" marL="18288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4pPr>
            <a:lvl5pPr indent="-228600" lvl="4" marL="22860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Times New Roman"/>
              <a:buNone/>
              <a:defRPr b="1" sz="1600"/>
            </a:lvl5pPr>
            <a:lvl6pPr indent="-2286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67" name="Google Shape;67;p10"/>
          <p:cNvSpPr txBox="1"/>
          <p:nvPr>
            <p:ph idx="4" type="body"/>
          </p:nvPr>
        </p:nvSpPr>
        <p:spPr>
          <a:xfrm>
            <a:off x="4629150" y="2505075"/>
            <a:ext cx="38877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rtl="0" algn="l">
              <a:spcBef>
                <a:spcPts val="36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1pPr>
            <a:lvl2pPr indent="-342900" lvl="1" marL="914400" rtl="0" algn="l">
              <a:spcBef>
                <a:spcPts val="360"/>
              </a:spcBef>
              <a:spcAft>
                <a:spcPts val="0"/>
              </a:spcAft>
              <a:buClr>
                <a:srgbClr val="336600"/>
              </a:buClr>
              <a:buSzPts val="1800"/>
              <a:buChar char="–"/>
              <a:defRPr/>
            </a:lvl2pPr>
            <a:lvl3pPr indent="-342900" lvl="2" marL="1371600" rtl="0" algn="l"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Char char="•"/>
              <a:defRPr/>
            </a:lvl3pPr>
            <a:lvl4pPr indent="-342900" lvl="3" marL="18288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10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0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sz="1400">
                <a:solidFill>
                  <a:schemeClr val="dk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CCFFFF"/>
            </a:gs>
            <a:gs pos="100000">
              <a:srgbClr val="FFFFCC"/>
            </a:gs>
          </a:gsLst>
          <a:lin ang="2700006" scaled="0"/>
        </a:gra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 cap="flat" cmpd="sng" w="9525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200" u="none" cap="none" strike="noStrik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  <a:defRPr b="1" i="0" sz="2800" u="none" cap="none" strike="noStrik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381000" lvl="1" marL="914400" marR="0" rtl="0" algn="l"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  <a:defRPr b="1" i="0" sz="2400" u="none" cap="none" strike="noStrik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  <a:defRPr b="1" i="0" sz="2000" u="none" cap="none" strike="noStrik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mes New Roman"/>
              <a:buChar char="–"/>
              <a:defRPr b="1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»"/>
              <a:defRPr b="0" i="0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  <a:defRPr b="0" i="0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1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2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3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4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89" name="Google Shape;89;p13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91" name="Google Shape;91;p13"/>
          <p:cNvSpPr txBox="1"/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Pointers</a:t>
            </a:r>
            <a:endParaRPr/>
          </a:p>
        </p:txBody>
      </p:sp>
      <p:sp>
        <p:nvSpPr>
          <p:cNvPr id="92" name="Google Shape;92;p1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2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181" name="Google Shape;181;p22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182" name="Google Shape;182;p22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83" name="Google Shape;183;p22"/>
          <p:cNvSpPr txBox="1"/>
          <p:nvPr/>
        </p:nvSpPr>
        <p:spPr>
          <a:xfrm>
            <a:off x="762000" y="1600200"/>
            <a:ext cx="5562600" cy="2868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</a:pPr>
            <a:r>
              <a:rPr b="1" i="0" lang="en-US" sz="2400" u="sng" cap="none" strike="noStrik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Output: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993300"/>
              </a:buClr>
              <a:buSzPts val="2400"/>
              <a:buFont typeface="Times New Roman"/>
              <a:buNone/>
            </a:pPr>
            <a:r>
              <a:t/>
            </a:r>
            <a:endParaRPr b="1" i="0" sz="2400" u="sng" cap="none" strike="noStrike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is stored in location 3221224908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2.500000 is stored in location 3221224904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12.360000 is stored in location 3221224900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12345.660000 is stored in location 3221224892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is stored in location 3221224891 </a:t>
            </a:r>
            <a:endParaRPr/>
          </a:p>
        </p:txBody>
      </p:sp>
      <p:sp>
        <p:nvSpPr>
          <p:cNvPr id="184" name="Google Shape;184;p22"/>
          <p:cNvSpPr txBox="1"/>
          <p:nvPr/>
        </p:nvSpPr>
        <p:spPr>
          <a:xfrm>
            <a:off x="654050" y="4695825"/>
            <a:ext cx="6624600" cy="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Incidentally variables a,b,c,d and ch are allocated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contiguous memory locations.</a:t>
            </a:r>
            <a:endParaRPr/>
          </a:p>
        </p:txBody>
      </p:sp>
      <p:sp>
        <p:nvSpPr>
          <p:cNvPr id="185" name="Google Shape;185;p22"/>
          <p:cNvSpPr txBox="1"/>
          <p:nvPr/>
        </p:nvSpPr>
        <p:spPr>
          <a:xfrm>
            <a:off x="4840287" y="2584450"/>
            <a:ext cx="500100" cy="344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</a:t>
            </a:r>
            <a:endParaRPr/>
          </a:p>
        </p:txBody>
      </p:sp>
      <p:sp>
        <p:nvSpPr>
          <p:cNvPr id="186" name="Google Shape;186;p22"/>
          <p:cNvSpPr txBox="1"/>
          <p:nvPr/>
        </p:nvSpPr>
        <p:spPr>
          <a:xfrm>
            <a:off x="5608637" y="2852737"/>
            <a:ext cx="500100" cy="344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</a:t>
            </a:r>
            <a:endParaRPr/>
          </a:p>
        </p:txBody>
      </p:sp>
      <p:sp>
        <p:nvSpPr>
          <p:cNvPr id="187" name="Google Shape;187;p22"/>
          <p:cNvSpPr txBox="1"/>
          <p:nvPr/>
        </p:nvSpPr>
        <p:spPr>
          <a:xfrm>
            <a:off x="5570537" y="3255962"/>
            <a:ext cx="500100" cy="344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</a:t>
            </a:r>
            <a:endParaRPr/>
          </a:p>
        </p:txBody>
      </p:sp>
      <p:sp>
        <p:nvSpPr>
          <p:cNvPr id="188" name="Google Shape;188;p22"/>
          <p:cNvSpPr txBox="1"/>
          <p:nvPr/>
        </p:nvSpPr>
        <p:spPr>
          <a:xfrm>
            <a:off x="5992812" y="3697287"/>
            <a:ext cx="500100" cy="344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</a:t>
            </a:r>
            <a:endParaRPr/>
          </a:p>
        </p:txBody>
      </p:sp>
      <p:sp>
        <p:nvSpPr>
          <p:cNvPr id="189" name="Google Shape;189;p22"/>
          <p:cNvSpPr txBox="1"/>
          <p:nvPr/>
        </p:nvSpPr>
        <p:spPr>
          <a:xfrm>
            <a:off x="4764087" y="4043362"/>
            <a:ext cx="500100" cy="344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3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195" name="Google Shape;195;p23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196" name="Google Shape;196;p23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97" name="Google Shape;197;p23"/>
          <p:cNvSpPr txBox="1"/>
          <p:nvPr>
            <p:ph type="title"/>
          </p:nvPr>
        </p:nvSpPr>
        <p:spPr>
          <a:xfrm>
            <a:off x="685800" y="304800"/>
            <a:ext cx="7772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 Declarations</a:t>
            </a:r>
            <a:endParaRPr/>
          </a:p>
        </p:txBody>
      </p:sp>
      <p:sp>
        <p:nvSpPr>
          <p:cNvPr id="198" name="Google Shape;198;p23"/>
          <p:cNvSpPr txBox="1"/>
          <p:nvPr>
            <p:ph idx="1" type="body"/>
          </p:nvPr>
        </p:nvSpPr>
        <p:spPr>
          <a:xfrm>
            <a:off x="685800" y="1143000"/>
            <a:ext cx="7772400" cy="48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33400" lvl="0" marL="533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 variables must be declared before we use them.</a:t>
            </a:r>
            <a:endParaRPr/>
          </a:p>
          <a:p>
            <a:pPr indent="-533400" lvl="0" marL="533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 form:</a:t>
            </a:r>
            <a:endParaRPr/>
          </a:p>
          <a:p>
            <a:pPr indent="-4572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data_type   *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pointer_name;</a:t>
            </a:r>
            <a:endParaRPr/>
          </a:p>
          <a:p>
            <a:pPr indent="-533400" lvl="0" marL="5334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Three things are specified in the above declaration:</a:t>
            </a:r>
            <a:endParaRPr/>
          </a:p>
          <a:p>
            <a:pPr indent="-381000" lvl="2" marL="1295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AutoNum type="arabicPeriod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asterisk (*) tells that the variable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pointer_name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a pointer variable.</a:t>
            </a:r>
            <a:endParaRPr/>
          </a:p>
          <a:p>
            <a:pPr indent="-381000" lvl="2" marL="1295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AutoNum type="arabicPeriod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pointer_name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needs a memory location.</a:t>
            </a:r>
            <a:endParaRPr/>
          </a:p>
          <a:p>
            <a:pPr indent="-381000" lvl="2" marL="1295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AutoNum type="arabicPeriod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pointer_name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points to a variable of type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data_type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4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04" name="Google Shape;204;p24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205" name="Google Shape;205;p24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06" name="Google Shape;206;p24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207" name="Google Shape;207;p24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    *count;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float  *speed;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Once a pointer variable has been declared, it can be made to point to a variable using an assignment statement like: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     *p,  xyz;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p = &amp;xyz;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is called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 initialization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5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13" name="Google Shape;213;p25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214" name="Google Shape;214;p25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15" name="Google Shape;215;p25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Things to Remember</a:t>
            </a:r>
            <a:endParaRPr/>
          </a:p>
        </p:txBody>
      </p:sp>
      <p:sp>
        <p:nvSpPr>
          <p:cNvPr id="216" name="Google Shape;216;p25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 variables  must always point to a data item of the </a:t>
            </a:r>
            <a:r>
              <a:rPr b="1" i="1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same type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float   x;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int    *p;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:                            </a:t>
            </a:r>
            <a:r>
              <a:rPr b="1" i="0" lang="en-US" sz="24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🡺  will result in erroneous output</a:t>
            </a:r>
            <a:endParaRPr b="1" i="0" sz="2400" u="none">
              <a:solidFill>
                <a:srgbClr val="9966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 = &amp;x;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Assigning an absolute address to a pointer variable is prohibited.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  *count;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count = 1268;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6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22" name="Google Shape;222;p26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223" name="Google Shape;223;p26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24" name="Google Shape;224;p26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Accessing a Variable Through its Pointer</a:t>
            </a:r>
            <a:endParaRPr/>
          </a:p>
        </p:txBody>
      </p:sp>
      <p:sp>
        <p:nvSpPr>
          <p:cNvPr id="225" name="Google Shape;225;p26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Once a pointer has been assigned the </a:t>
            </a:r>
            <a:r>
              <a:rPr b="1" i="0" lang="en-US" sz="2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a variable, the </a:t>
            </a:r>
            <a:r>
              <a:rPr b="1" i="0" lang="en-US" sz="2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value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the variable can be accessed using the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indirection operator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(*).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  a, b;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int   *p;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 = &amp;a;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b = *p;</a:t>
            </a:r>
            <a:endParaRPr/>
          </a:p>
        </p:txBody>
      </p:sp>
      <p:sp>
        <p:nvSpPr>
          <p:cNvPr id="226" name="Google Shape;226;p26"/>
          <p:cNvSpPr/>
          <p:nvPr/>
        </p:nvSpPr>
        <p:spPr>
          <a:xfrm>
            <a:off x="3429000" y="3505200"/>
            <a:ext cx="2590800" cy="7620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Equivalent to</a:t>
            </a:r>
            <a:endParaRPr/>
          </a:p>
        </p:txBody>
      </p:sp>
      <p:sp>
        <p:nvSpPr>
          <p:cNvPr id="227" name="Google Shape;227;p26"/>
          <p:cNvSpPr txBox="1"/>
          <p:nvPr/>
        </p:nvSpPr>
        <p:spPr>
          <a:xfrm>
            <a:off x="6096000" y="3657600"/>
            <a:ext cx="19812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Times New Roman"/>
              <a:buNone/>
            </a:pPr>
            <a:r>
              <a:rPr b="1" i="0" lang="en-US" sz="2800" u="none" cap="none" strike="noStrik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 = 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7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33" name="Google Shape;233;p27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234" name="Google Shape;234;p27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35" name="Google Shape;235;p27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 1</a:t>
            </a:r>
            <a:endParaRPr/>
          </a:p>
        </p:txBody>
      </p:sp>
      <p:sp>
        <p:nvSpPr>
          <p:cNvPr id="236" name="Google Shape;236;p27"/>
          <p:cNvSpPr txBox="1"/>
          <p:nvPr/>
        </p:nvSpPr>
        <p:spPr>
          <a:xfrm>
            <a:off x="838200" y="1371600"/>
            <a:ext cx="4495800" cy="4092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int   a, b;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int   c = 5;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int   *p;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 cap="none" strike="noStrik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a  =  4  *  (c  +  5)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 cap="none" strike="noStrik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  =  &amp;c;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b  =  4  *  (*p  +  5) 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(“a=%d  b=%d \n”,  a, b)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grpSp>
        <p:nvGrpSpPr>
          <p:cNvPr id="237" name="Google Shape;237;p27"/>
          <p:cNvGrpSpPr/>
          <p:nvPr/>
        </p:nvGrpSpPr>
        <p:grpSpPr>
          <a:xfrm>
            <a:off x="3295650" y="2667000"/>
            <a:ext cx="5010150" cy="1809750"/>
            <a:chOff x="2076" y="1680"/>
            <a:chExt cx="3156" cy="1140"/>
          </a:xfrm>
        </p:grpSpPr>
        <p:sp>
          <p:nvSpPr>
            <p:cNvPr id="238" name="Google Shape;238;p27"/>
            <p:cNvSpPr txBox="1"/>
            <p:nvPr/>
          </p:nvSpPr>
          <p:spPr>
            <a:xfrm>
              <a:off x="4032" y="1680"/>
              <a:ext cx="12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Times New Roman"/>
                <a:buNone/>
              </a:pPr>
              <a:r>
                <a:rPr b="1" i="0" lang="en-US" sz="24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Equivalent</a:t>
              </a:r>
              <a:endParaRPr/>
            </a:p>
          </p:txBody>
        </p:sp>
        <p:cxnSp>
          <p:nvCxnSpPr>
            <p:cNvPr id="239" name="Google Shape;239;p27"/>
            <p:cNvCxnSpPr/>
            <p:nvPr/>
          </p:nvCxnSpPr>
          <p:spPr>
            <a:xfrm flipH="1">
              <a:off x="2328" y="1824"/>
              <a:ext cx="1800" cy="6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240" name="Google Shape;240;p27"/>
            <p:cNvCxnSpPr/>
            <p:nvPr/>
          </p:nvCxnSpPr>
          <p:spPr>
            <a:xfrm flipH="1">
              <a:off x="2076" y="1920"/>
              <a:ext cx="2100" cy="9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8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46" name="Google Shape;246;p28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247" name="Google Shape;247;p28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48" name="Google Shape;248;p28"/>
          <p:cNvSpPr txBox="1"/>
          <p:nvPr>
            <p:ph type="title"/>
          </p:nvPr>
        </p:nvSpPr>
        <p:spPr>
          <a:xfrm>
            <a:off x="685800" y="304800"/>
            <a:ext cx="777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 2</a:t>
            </a:r>
            <a:endParaRPr/>
          </a:p>
        </p:txBody>
      </p:sp>
      <p:sp>
        <p:nvSpPr>
          <p:cNvPr id="249" name="Google Shape;249;p28"/>
          <p:cNvSpPr txBox="1"/>
          <p:nvPr/>
        </p:nvSpPr>
        <p:spPr>
          <a:xfrm>
            <a:off x="838200" y="838200"/>
            <a:ext cx="7543800" cy="5348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int  x, y;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int  *ptr;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x = 10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ptr = &amp;x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y = *ptr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(“%d is stored in location %u \n”,  x,  &amp;x)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(“%d is stored in location %u \n”,  *&amp;x,  &amp;x)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(“%d is stored in location %u \n”,  *ptr,  ptr)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(“%d is stored in location %u \n”,  y,  &amp;*ptr)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(“%u is stored in location %u \n”,  ptr, &amp;ptr)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(“%d is stored in location %u \n”,  y,  &amp;y)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*ptr = 25;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(“\nNow x = %d \n”, x);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250" name="Google Shape;250;p28"/>
          <p:cNvSpPr txBox="1"/>
          <p:nvPr/>
        </p:nvSpPr>
        <p:spPr>
          <a:xfrm>
            <a:off x="4572000" y="1431925"/>
            <a:ext cx="1650900" cy="614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*&amp;x⬄x</a:t>
            </a:r>
            <a:endParaRPr/>
          </a:p>
        </p:txBody>
      </p:sp>
      <p:sp>
        <p:nvSpPr>
          <p:cNvPr id="251" name="Google Shape;251;p28"/>
          <p:cNvSpPr txBox="1"/>
          <p:nvPr/>
        </p:nvSpPr>
        <p:spPr>
          <a:xfrm>
            <a:off x="4418012" y="2162175"/>
            <a:ext cx="2419500" cy="1074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ptr=&amp;x;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&amp;x⬄&amp;*ptr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9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57" name="Google Shape;257;p29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258" name="Google Shape;258;p29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59" name="Google Shape;259;p29"/>
          <p:cNvSpPr txBox="1"/>
          <p:nvPr/>
        </p:nvSpPr>
        <p:spPr>
          <a:xfrm>
            <a:off x="762000" y="1600200"/>
            <a:ext cx="4572000" cy="3684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</a:pPr>
            <a:r>
              <a:rPr b="1" i="0" lang="en-US" sz="2400" u="sng" cap="none" strike="noStrik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Output: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993300"/>
              </a:buClr>
              <a:buSzPts val="2400"/>
              <a:buFont typeface="Times New Roman"/>
              <a:buNone/>
            </a:pPr>
            <a:r>
              <a:t/>
            </a:r>
            <a:endParaRPr b="1" i="0" sz="2400" u="sng" cap="none" strike="noStrike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is stored in location 3221224908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is stored in location 3221224908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is stored in location 3221224908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is stored in location 3221224908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3221224908 is stored in location 3221224900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 is stored in location 3221224904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t/>
            </a:r>
            <a:endParaRPr b="1" i="0" sz="1800" u="none" cap="none" strike="noStrik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Now x = 25 </a:t>
            </a:r>
            <a:endParaRPr/>
          </a:p>
        </p:txBody>
      </p:sp>
      <p:sp>
        <p:nvSpPr>
          <p:cNvPr id="260" name="Google Shape;260;p29"/>
          <p:cNvSpPr txBox="1"/>
          <p:nvPr/>
        </p:nvSpPr>
        <p:spPr>
          <a:xfrm>
            <a:off x="5486400" y="1524000"/>
            <a:ext cx="3429000" cy="1349400"/>
          </a:xfrm>
          <a:prstGeom prst="rect">
            <a:avLst/>
          </a:prstGeom>
          <a:solidFill>
            <a:srgbClr val="FFCC99"/>
          </a:solidFill>
          <a:ln cap="flat" cmpd="sng" w="38100">
            <a:solidFill>
              <a:srgbClr val="00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 of x:</a:t>
            </a:r>
            <a:r>
              <a:rPr b="1" i="0" lang="en-US" sz="2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3221224908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 of y:</a:t>
            </a:r>
            <a:r>
              <a:rPr b="1" i="0" lang="en-US" sz="2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3221224904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 of ptr:</a:t>
            </a:r>
            <a:r>
              <a:rPr b="1" i="0" lang="en-US" sz="2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3221224900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0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66" name="Google Shape;266;p30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267" name="Google Shape;267;p30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68" name="Google Shape;268;p30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 Expressions</a:t>
            </a:r>
            <a:endParaRPr/>
          </a:p>
        </p:txBody>
      </p:sp>
      <p:sp>
        <p:nvSpPr>
          <p:cNvPr id="269" name="Google Shape;269;p30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Like other variables, pointer variables can be used in expressions.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p1 and p2 are two pointers, the following statements are valid: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sum   =  *p1  +  *p2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prod  =  *p1  *  *p2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prod  =   (*p1)  *  (*p2)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*p1  =  *p1  +  2;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x  =  *p1  /  *p2  +  5 ;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1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75" name="Google Shape;275;p31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276" name="Google Shape;276;p31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77" name="Google Shape;277;p31"/>
          <p:cNvSpPr txBox="1"/>
          <p:nvPr>
            <p:ph type="title"/>
          </p:nvPr>
        </p:nvSpPr>
        <p:spPr>
          <a:xfrm>
            <a:off x="685800" y="3048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278" name="Google Shape;278;p31"/>
          <p:cNvSpPr txBox="1"/>
          <p:nvPr>
            <p:ph idx="1" type="body"/>
          </p:nvPr>
        </p:nvSpPr>
        <p:spPr>
          <a:xfrm>
            <a:off x="685800" y="1066800"/>
            <a:ext cx="7772400" cy="50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are allowed in C?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 an integer to a pointer.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Subtract an integer from a pointer.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Subtract one pointer from another (related).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p1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p2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are both pointers to the same array, them   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p2–p1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gives the number of elements between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p1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p2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are not allowed?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 two pointers.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p1  =  p1 + p2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Multiply / divide a pointer in an expression.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p1  =  p2 / 5 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p1  =  p1 – p2 * 10 ;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4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99" name="Google Shape;99;p14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00" name="Google Shape;100;p14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Introduction</a:t>
            </a:r>
            <a:endParaRPr/>
          </a:p>
        </p:txBody>
      </p:sp>
      <p:sp>
        <p:nvSpPr>
          <p:cNvPr id="101" name="Google Shape;101;p14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pointer is a variable that represents the location (rather than the value) of a data item.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have a number of useful applications.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Enables us to access a variable that is defined outside the function.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Can be used to pass information back and forth between a function and its reference point.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efficient in handling data tables.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Reduces the length and complexity of a program.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Sometimes also increases the execution speed.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84" name="Google Shape;284;p32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285" name="Google Shape;285;p32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86" name="Google Shape;286;p32"/>
          <p:cNvSpPr txBox="1"/>
          <p:nvPr>
            <p:ph type="title"/>
          </p:nvPr>
        </p:nvSpPr>
        <p:spPr>
          <a:xfrm>
            <a:off x="762000" y="3048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Scale Factor</a:t>
            </a:r>
            <a:endParaRPr/>
          </a:p>
        </p:txBody>
      </p:sp>
      <p:sp>
        <p:nvSpPr>
          <p:cNvPr id="287" name="Google Shape;287;p32"/>
          <p:cNvSpPr txBox="1"/>
          <p:nvPr>
            <p:ph idx="1" type="body"/>
          </p:nvPr>
        </p:nvSpPr>
        <p:spPr>
          <a:xfrm>
            <a:off x="685800" y="1066800"/>
            <a:ext cx="7772400" cy="50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have seen that an integer value can be added to or subtracted from a pointer variable.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   *p1,  *p2 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   i,  j;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p1  =  p1  +  1 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p2  =  p1  +  j 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p2++ 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p2  =  p2  –  (i + j)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reality, it is not the integer value which is added/subtracted, but rather the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scale factor </a:t>
            </a:r>
            <a:r>
              <a:rPr b="1" i="0" lang="en-US" sz="28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times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value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3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293" name="Google Shape;293;p33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294" name="Google Shape;294;p33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295" name="Google Shape;295;p33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296" name="Google Shape;296;p33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b="1" i="0" lang="en-US" sz="2400" u="sng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Data Type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r>
              <a:rPr b="1" i="0" lang="en-US" sz="2400" u="sng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Scale Factor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</a:t>
            </a:r>
            <a:r>
              <a:rPr b="1" i="0" lang="en-US" sz="24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char                     1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96633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int                        4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96633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float                     4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rgbClr val="996633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double                 8</a:t>
            </a:r>
            <a:endParaRPr/>
          </a:p>
          <a:p>
            <a:pPr indent="-1333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9966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p1 is an integer pointer, then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p1++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will increment the value of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p1 by 4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4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302" name="Google Shape;302;p34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303" name="Google Shape;303;p34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04" name="Google Shape;304;p34"/>
          <p:cNvSpPr txBox="1"/>
          <p:nvPr>
            <p:ph type="title"/>
          </p:nvPr>
        </p:nvSpPr>
        <p:spPr>
          <a:xfrm>
            <a:off x="685800" y="3048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to find the scale factors</a:t>
            </a:r>
            <a:endParaRPr/>
          </a:p>
        </p:txBody>
      </p:sp>
      <p:sp>
        <p:nvSpPr>
          <p:cNvPr id="305" name="Google Shape;305;p34"/>
          <p:cNvSpPr txBox="1"/>
          <p:nvPr/>
        </p:nvSpPr>
        <p:spPr>
          <a:xfrm>
            <a:off x="304800" y="1066800"/>
            <a:ext cx="8534400" cy="2568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(“Number of bytes occupied by int is %d \n”, </a:t>
            </a:r>
            <a:r>
              <a:rPr b="1" i="0" lang="en-US" sz="2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sizeof</a:t>
            </a: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(int));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(“Number of bytes occupied by float is %d \n”, </a:t>
            </a:r>
            <a:r>
              <a:rPr b="1" i="0" lang="en-US" sz="2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sizeof</a:t>
            </a: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(float));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(“Number of bytes occupied by double is %d \n”, </a:t>
            </a:r>
            <a:r>
              <a:rPr b="1" i="0" lang="en-US" sz="2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sizeof</a:t>
            </a: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(double));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(“Number of bytes occupied by char is %d \n”, </a:t>
            </a:r>
            <a:r>
              <a:rPr b="1" i="0" lang="en-US" sz="20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sizeof</a:t>
            </a: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(char));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306" name="Google Shape;306;p34"/>
          <p:cNvSpPr txBox="1"/>
          <p:nvPr/>
        </p:nvSpPr>
        <p:spPr>
          <a:xfrm>
            <a:off x="1447800" y="3810000"/>
            <a:ext cx="6400800" cy="21909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</a:pPr>
            <a:r>
              <a:rPr b="1" i="0" lang="en-US" sz="2400" u="sng" cap="none" strike="noStrik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Output: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t/>
            </a:r>
            <a:endParaRPr b="1" i="0" sz="1800" u="none" cap="none" strike="noStrik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Number of bytes occupied by int is 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Number of bytes occupied by float is  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Number of bytes occupied by double is  8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Number of bytes occupied by char is  1</a:t>
            </a:r>
            <a:endParaRPr/>
          </a:p>
        </p:txBody>
      </p:sp>
      <p:grpSp>
        <p:nvGrpSpPr>
          <p:cNvPr id="307" name="Google Shape;307;p34"/>
          <p:cNvGrpSpPr/>
          <p:nvPr/>
        </p:nvGrpSpPr>
        <p:grpSpPr>
          <a:xfrm>
            <a:off x="1076325" y="471487"/>
            <a:ext cx="7620000" cy="1604962"/>
            <a:chOff x="678" y="297"/>
            <a:chExt cx="4800" cy="1011"/>
          </a:xfrm>
        </p:grpSpPr>
        <p:sp>
          <p:nvSpPr>
            <p:cNvPr id="308" name="Google Shape;308;p34"/>
            <p:cNvSpPr txBox="1"/>
            <p:nvPr/>
          </p:nvSpPr>
          <p:spPr>
            <a:xfrm>
              <a:off x="678" y="297"/>
              <a:ext cx="4800" cy="300"/>
            </a:xfrm>
            <a:prstGeom prst="rect">
              <a:avLst/>
            </a:prstGeom>
            <a:solidFill>
              <a:srgbClr val="CCFFFF"/>
            </a:solidFill>
            <a:ln cap="flat" cmpd="sng" w="38100">
              <a:solidFill>
                <a:srgbClr val="CC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Times New Roman"/>
                <a:buNone/>
              </a:pPr>
              <a:r>
                <a:rPr b="1" i="0" lang="en-US" sz="24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Returns no. of bytes required for data type representation</a:t>
              </a:r>
              <a:endParaRPr/>
            </a:p>
          </p:txBody>
        </p:sp>
        <p:cxnSp>
          <p:nvCxnSpPr>
            <p:cNvPr id="309" name="Google Shape;309;p34"/>
            <p:cNvCxnSpPr/>
            <p:nvPr/>
          </p:nvCxnSpPr>
          <p:spPr>
            <a:xfrm>
              <a:off x="3098" y="708"/>
              <a:ext cx="1200" cy="6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5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315" name="Google Shape;315;p35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316" name="Google Shape;316;p35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17" name="Google Shape;317;p35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Passing Pointers to a Function</a:t>
            </a:r>
            <a:endParaRPr/>
          </a:p>
        </p:txBody>
      </p:sp>
      <p:sp>
        <p:nvSpPr>
          <p:cNvPr id="318" name="Google Shape;318;p35"/>
          <p:cNvSpPr txBox="1"/>
          <p:nvPr>
            <p:ph idx="1" type="body"/>
          </p:nvPr>
        </p:nvSpPr>
        <p:spPr>
          <a:xfrm>
            <a:off x="685800" y="1219200"/>
            <a:ext cx="7772400" cy="487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Pointers are often passed to a function as arguments.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Allows data items within the calling program to be accessed by the function, altered, and then returned to the calling program in altered form.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Called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call-by-reference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(or by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or by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location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Normally, arguments are passed to a function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by value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data items are copied to the function.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Changes are not reflected in the calling program.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6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324" name="Google Shape;324;p36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325" name="Google Shape;325;p36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26" name="Google Shape;326;p36"/>
          <p:cNvSpPr txBox="1"/>
          <p:nvPr>
            <p:ph type="title"/>
          </p:nvPr>
        </p:nvSpPr>
        <p:spPr>
          <a:xfrm>
            <a:off x="685800" y="3048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passing arguments by value</a:t>
            </a:r>
            <a:endParaRPr/>
          </a:p>
        </p:txBody>
      </p:sp>
      <p:sp>
        <p:nvSpPr>
          <p:cNvPr id="327" name="Google Shape;327;p36"/>
          <p:cNvSpPr txBox="1"/>
          <p:nvPr/>
        </p:nvSpPr>
        <p:spPr>
          <a:xfrm>
            <a:off x="609600" y="1143000"/>
            <a:ext cx="4953000" cy="50070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a, b;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a = 5 ;   b = 20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swap (a, b)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printf  (“\n a = %d,  b = %d”, a, b);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 cap="none" strike="noStrik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  swap  (int  x, int  y)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t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t = x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x = y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y = t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328" name="Google Shape;328;p36"/>
          <p:cNvSpPr txBox="1"/>
          <p:nvPr/>
        </p:nvSpPr>
        <p:spPr>
          <a:xfrm>
            <a:off x="6400800" y="2667000"/>
            <a:ext cx="2286000" cy="10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sng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Output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= 5, b = 20</a:t>
            </a:r>
            <a:endParaRPr/>
          </a:p>
        </p:txBody>
      </p:sp>
      <p:sp>
        <p:nvSpPr>
          <p:cNvPr id="329" name="Google Shape;329;p36"/>
          <p:cNvSpPr txBox="1"/>
          <p:nvPr/>
        </p:nvSpPr>
        <p:spPr>
          <a:xfrm>
            <a:off x="2574925" y="5041900"/>
            <a:ext cx="1997100" cy="6921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 and y swap</a:t>
            </a:r>
            <a:endParaRPr/>
          </a:p>
        </p:txBody>
      </p:sp>
      <p:sp>
        <p:nvSpPr>
          <p:cNvPr id="330" name="Google Shape;330;p36"/>
          <p:cNvSpPr txBox="1"/>
          <p:nvPr/>
        </p:nvSpPr>
        <p:spPr>
          <a:xfrm>
            <a:off x="3189287" y="1624012"/>
            <a:ext cx="2112900" cy="12669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and b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 not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swap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7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336" name="Google Shape;336;p37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337" name="Google Shape;337;p37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38" name="Google Shape;338;p37"/>
          <p:cNvSpPr txBox="1"/>
          <p:nvPr>
            <p:ph type="title"/>
          </p:nvPr>
        </p:nvSpPr>
        <p:spPr>
          <a:xfrm>
            <a:off x="685800" y="3048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passing arguments by reference</a:t>
            </a:r>
            <a:endParaRPr/>
          </a:p>
        </p:txBody>
      </p:sp>
      <p:sp>
        <p:nvSpPr>
          <p:cNvPr id="339" name="Google Shape;339;p37"/>
          <p:cNvSpPr txBox="1"/>
          <p:nvPr/>
        </p:nvSpPr>
        <p:spPr>
          <a:xfrm>
            <a:off x="609600" y="1143000"/>
            <a:ext cx="4953000" cy="50070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a, b;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a = 5 ;   b = 20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b="1" i="0" lang="en-US" sz="2000" u="none" cap="none" strike="noStrik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swap (&amp;a, &amp;b)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printf  (“\n a = %d,  b = %d”, a, b);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 cap="none" strike="noStrik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  swap  (int  *x, int  *y)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t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t = *x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*x = *y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*y = t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340" name="Google Shape;340;p37"/>
          <p:cNvSpPr txBox="1"/>
          <p:nvPr/>
        </p:nvSpPr>
        <p:spPr>
          <a:xfrm>
            <a:off x="6400800" y="2667000"/>
            <a:ext cx="2286000" cy="10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sng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Output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= 20, b = 5</a:t>
            </a:r>
            <a:endParaRPr/>
          </a:p>
        </p:txBody>
      </p:sp>
      <p:sp>
        <p:nvSpPr>
          <p:cNvPr id="341" name="Google Shape;341;p37"/>
          <p:cNvSpPr txBox="1"/>
          <p:nvPr/>
        </p:nvSpPr>
        <p:spPr>
          <a:xfrm>
            <a:off x="2306637" y="4657725"/>
            <a:ext cx="2265300" cy="10365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*x and *y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swap</a:t>
            </a:r>
            <a:endParaRPr/>
          </a:p>
        </p:txBody>
      </p:sp>
      <p:sp>
        <p:nvSpPr>
          <p:cNvPr id="342" name="Google Shape;342;p37"/>
          <p:cNvSpPr txBox="1"/>
          <p:nvPr/>
        </p:nvSpPr>
        <p:spPr>
          <a:xfrm>
            <a:off x="2843212" y="1662112"/>
            <a:ext cx="2419500" cy="9603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*(&amp;a) and *(&amp;b)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swap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38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348" name="Google Shape;348;p38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349" name="Google Shape;349;p38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50" name="Google Shape;350;p38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scanf Revisited</a:t>
            </a:r>
            <a:endParaRPr/>
          </a:p>
        </p:txBody>
      </p:sp>
      <p:sp>
        <p:nvSpPr>
          <p:cNvPr id="351" name="Google Shape;351;p38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int   x,  y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printf  (“%d %d %d”,  x, y, x+y)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33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about scanf ?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scanf   (“%d %d %d”, x, y, x+y)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33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scanf   (“%d %d”, &amp;x, &amp;y) ;</a:t>
            </a:r>
            <a:endParaRPr/>
          </a:p>
        </p:txBody>
      </p:sp>
      <p:sp>
        <p:nvSpPr>
          <p:cNvPr id="352" name="Google Shape;352;p38"/>
          <p:cNvSpPr txBox="1"/>
          <p:nvPr/>
        </p:nvSpPr>
        <p:spPr>
          <a:xfrm>
            <a:off x="6400800" y="3657600"/>
            <a:ext cx="1981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53" name="Google Shape;353;p38"/>
          <p:cNvSpPr txBox="1"/>
          <p:nvPr/>
        </p:nvSpPr>
        <p:spPr>
          <a:xfrm>
            <a:off x="6172200" y="3657600"/>
            <a:ext cx="1219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</a:t>
            </a:r>
            <a:endParaRPr/>
          </a:p>
        </p:txBody>
      </p:sp>
      <p:sp>
        <p:nvSpPr>
          <p:cNvPr id="354" name="Google Shape;354;p38"/>
          <p:cNvSpPr txBox="1"/>
          <p:nvPr/>
        </p:nvSpPr>
        <p:spPr>
          <a:xfrm>
            <a:off x="6172200" y="4495800"/>
            <a:ext cx="1295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YES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39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360" name="Google Shape;360;p39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361" name="Google Shape;361;p39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62" name="Google Shape;362;p39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Sort 3 integers</a:t>
            </a:r>
            <a:endParaRPr/>
          </a:p>
        </p:txBody>
      </p:sp>
      <p:sp>
        <p:nvSpPr>
          <p:cNvPr id="363" name="Google Shape;363;p39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33400" lvl="0" marL="533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Three-step algorithm:</a:t>
            </a:r>
            <a:endParaRPr/>
          </a:p>
          <a:p>
            <a:pPr indent="-4572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AutoNum type="arabicPeriod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Read in three integers x, y and z</a:t>
            </a:r>
            <a:endParaRPr/>
          </a:p>
          <a:p>
            <a:pPr indent="-4572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AutoNum type="arabicPeriod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Put smallest in x</a:t>
            </a:r>
            <a:endParaRPr/>
          </a:p>
          <a:p>
            <a:pPr indent="-381000" lvl="2" marL="1295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Swap x, y if necessary; then swap x, z if necessary.</a:t>
            </a:r>
            <a:endParaRPr/>
          </a:p>
          <a:p>
            <a:pPr indent="-457200" lvl="1" marL="9144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AutoNum type="arabicPeriod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Put second smallest in y</a:t>
            </a:r>
            <a:endParaRPr/>
          </a:p>
          <a:p>
            <a:pPr indent="-381000" lvl="2" marL="1295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Swap y, z if necessary.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0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369" name="Google Shape;369;p40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370" name="Google Shape;370;p40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71" name="Google Shape;371;p40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372" name="Google Shape;372;p40"/>
          <p:cNvSpPr txBox="1"/>
          <p:nvPr/>
        </p:nvSpPr>
        <p:spPr>
          <a:xfrm>
            <a:off x="1905000" y="1524000"/>
            <a:ext cx="5638800" cy="4146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x, y, z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………..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scanf  (“%d %d %d”, &amp;x, &amp;y, &amp;z)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if  (x &gt; y)   swap (&amp;x, &amp;y);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if  (x &gt; z)   swap (&amp;x, &amp;z);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if  (y &gt; z)   swap (&amp;y, &amp;z)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………..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41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378" name="Google Shape;378;p41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379" name="Google Shape;379;p41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80" name="Google Shape;380;p41"/>
          <p:cNvSpPr txBox="1"/>
          <p:nvPr>
            <p:ph type="title"/>
          </p:nvPr>
        </p:nvSpPr>
        <p:spPr>
          <a:xfrm>
            <a:off x="685800" y="3048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sort3 as a function</a:t>
            </a:r>
            <a:endParaRPr/>
          </a:p>
        </p:txBody>
      </p:sp>
      <p:sp>
        <p:nvSpPr>
          <p:cNvPr id="381" name="Google Shape;381;p41"/>
          <p:cNvSpPr txBox="1"/>
          <p:nvPr/>
        </p:nvSpPr>
        <p:spPr>
          <a:xfrm>
            <a:off x="1447800" y="1143000"/>
            <a:ext cx="5638800" cy="50070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x, y, z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………..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scanf  (“%d %d %d”, &amp;x, &amp;y, &amp;z)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sort3  (&amp;x, &amp;y, &amp;z)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………..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  sort3  (int *xp,  int *yp,  int *zp)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if  (*xp &gt; *yp)   swap (xp, yp);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if  (*xp &gt; *zp)   swap (xp, zp);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if  (*yp &gt; *zp)   swap (yp, zp);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382" name="Google Shape;382;p41"/>
          <p:cNvSpPr txBox="1"/>
          <p:nvPr/>
        </p:nvSpPr>
        <p:spPr>
          <a:xfrm>
            <a:off x="7451725" y="4081462"/>
            <a:ext cx="1458900" cy="17289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xp/yp/zp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5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09" name="Google Shape;109;p15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Basic Concept</a:t>
            </a:r>
            <a:endParaRPr/>
          </a:p>
        </p:txBody>
      </p:sp>
      <p:sp>
        <p:nvSpPr>
          <p:cNvPr id="110" name="Google Shape;110;p15"/>
          <p:cNvSpPr txBox="1"/>
          <p:nvPr>
            <p:ph idx="1" type="body"/>
          </p:nvPr>
        </p:nvSpPr>
        <p:spPr>
          <a:xfrm>
            <a:off x="685800" y="1371600"/>
            <a:ext cx="80010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Within the computer memory, every stored data item occupies one or more contiguous memory cells.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number of memory cells required to store a data item depends on its type (char, int, double, etc.).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Whenever we declare a variable, the system allocates memory location(s) to hold the value of the variable.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Since every byte in memory has a unique address, this location will also have its own (unique) address.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2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388" name="Google Shape;388;p42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389" name="Google Shape;389;p42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90" name="Google Shape;390;p42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391" name="Google Shape;391;p42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Why no ‘&amp;’ in swap call?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Because xp, yp and zp are already pointers that point to the variables that we want to swap.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43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397" name="Google Shape;397;p43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398" name="Google Shape;398;p43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399" name="Google Shape;399;p43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Pointers and Arrays</a:t>
            </a:r>
            <a:endParaRPr/>
          </a:p>
        </p:txBody>
      </p:sp>
      <p:sp>
        <p:nvSpPr>
          <p:cNvPr id="400" name="Google Shape;400;p43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an array is declared,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compiler allocates a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base address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sufficient amount of storage to contain all the elements of the array in contiguous memory locations.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base address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the location of the first element (index 0) of the array.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compiler also defines the array name as a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constant pointer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the first element.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44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406" name="Google Shape;406;p44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407" name="Google Shape;407;p44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08" name="Google Shape;408;p44"/>
          <p:cNvSpPr txBox="1"/>
          <p:nvPr>
            <p:ph type="title"/>
          </p:nvPr>
        </p:nvSpPr>
        <p:spPr>
          <a:xfrm>
            <a:off x="685800" y="304800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</a:t>
            </a:r>
            <a:endParaRPr/>
          </a:p>
        </p:txBody>
      </p:sp>
      <p:sp>
        <p:nvSpPr>
          <p:cNvPr id="409" name="Google Shape;409;p44"/>
          <p:cNvSpPr txBox="1"/>
          <p:nvPr>
            <p:ph idx="1" type="body"/>
          </p:nvPr>
        </p:nvSpPr>
        <p:spPr>
          <a:xfrm>
            <a:off x="685800" y="11430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 the declaration: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int  x[5]  =  {1, 2, 3, 4, 5}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Suppose that the base address of x is 2500, and each integer requires 4 bytes.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</a:t>
            </a:r>
            <a:r>
              <a:rPr b="1" i="0" lang="en-US" sz="2000" u="sng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Element</a:t>
            </a:r>
            <a:r>
              <a:rPr b="1" i="0" lang="en-US" sz="20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2000" u="sng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Value</a:t>
            </a:r>
            <a:r>
              <a:rPr b="1" i="0" lang="en-US" sz="20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2000" u="sng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CC99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x[0]             1           2500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CC99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x[1]             2           2504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CC99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x[2]             3           2508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CC99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x[3]             4           2512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CC99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x[4]             5           2516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45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415" name="Google Shape;415;p45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416" name="Google Shape;416;p45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17" name="Google Shape;417;p45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418" name="Google Shape;418;p45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x   ⬄   &amp;x[0]   ⬄   2500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33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 = x;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and   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 = &amp;x[0];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are equivalent.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can access successive values of x by using p++ or p- - to move from one element to another.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Relationship between p and x: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      =   &amp;x[0]   =   2500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p+1  =   &amp;x[1]   =   2504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p+2  =   &amp;x[2]   =   2508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p+3  =   &amp;x[3]   =   2512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p+4  =   &amp;x[4]   =   2516</a:t>
            </a:r>
            <a:endParaRPr/>
          </a:p>
        </p:txBody>
      </p:sp>
      <p:sp>
        <p:nvSpPr>
          <p:cNvPr id="419" name="Google Shape;419;p45"/>
          <p:cNvSpPr txBox="1"/>
          <p:nvPr/>
        </p:nvSpPr>
        <p:spPr>
          <a:xfrm>
            <a:off x="5715000" y="4648200"/>
            <a:ext cx="24384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*(p+i) gives the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value of x[i]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46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425" name="Google Shape;425;p46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426" name="Google Shape;426;p46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27" name="Google Shape;427;p46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function to find average</a:t>
            </a:r>
            <a:endParaRPr/>
          </a:p>
        </p:txBody>
      </p:sp>
      <p:sp>
        <p:nvSpPr>
          <p:cNvPr id="428" name="Google Shape;428;p46"/>
          <p:cNvSpPr txBox="1"/>
          <p:nvPr/>
        </p:nvSpPr>
        <p:spPr>
          <a:xfrm>
            <a:off x="457200" y="1600200"/>
            <a:ext cx="4038600" cy="4092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x[100], k, n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scanf  (“%d”, &amp;n)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for  (k=0; k&lt;n; k++)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scanf  (“%d”, &amp;x[k])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printf  (“\nAverage is %f”,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avg (x, n));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429" name="Google Shape;429;p46"/>
          <p:cNvSpPr txBox="1"/>
          <p:nvPr/>
        </p:nvSpPr>
        <p:spPr>
          <a:xfrm>
            <a:off x="4800600" y="1600200"/>
            <a:ext cx="4038600" cy="34830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float  avg  (int array[ ],int  size)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*p, i , sum = 0;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p = array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for  (i=0; i&lt;size; i++)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sum = sum + *(p+i);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return  ((float) sum / size);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430" name="Google Shape;430;p46"/>
          <p:cNvSpPr txBox="1"/>
          <p:nvPr/>
        </p:nvSpPr>
        <p:spPr>
          <a:xfrm>
            <a:off x="5838825" y="971550"/>
            <a:ext cx="1805100" cy="6525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*array</a:t>
            </a:r>
            <a:endParaRPr/>
          </a:p>
        </p:txBody>
      </p:sp>
      <p:grpSp>
        <p:nvGrpSpPr>
          <p:cNvPr id="431" name="Google Shape;431;p46"/>
          <p:cNvGrpSpPr/>
          <p:nvPr/>
        </p:nvGrpSpPr>
        <p:grpSpPr>
          <a:xfrm>
            <a:off x="7229475" y="2736850"/>
            <a:ext cx="1328737" cy="1168400"/>
            <a:chOff x="4554" y="1724"/>
            <a:chExt cx="837" cy="736"/>
          </a:xfrm>
        </p:grpSpPr>
        <p:sp>
          <p:nvSpPr>
            <p:cNvPr id="432" name="Google Shape;432;p46"/>
            <p:cNvSpPr txBox="1"/>
            <p:nvPr/>
          </p:nvSpPr>
          <p:spPr>
            <a:xfrm>
              <a:off x="4791" y="1724"/>
              <a:ext cx="600" cy="300"/>
            </a:xfrm>
            <a:prstGeom prst="rect">
              <a:avLst/>
            </a:prstGeom>
            <a:solidFill>
              <a:srgbClr val="CCFFFF"/>
            </a:solidFill>
            <a:ln cap="flat" cmpd="sng" w="38100">
              <a:solidFill>
                <a:srgbClr val="CC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Times New Roman"/>
                <a:buNone/>
              </a:pPr>
              <a:r>
                <a:rPr b="1" i="0" lang="en-US" sz="2400" u="non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p[i]</a:t>
              </a:r>
              <a:endParaRPr/>
            </a:p>
          </p:txBody>
        </p:sp>
        <p:cxnSp>
          <p:nvCxnSpPr>
            <p:cNvPr id="433" name="Google Shape;433;p46"/>
            <p:cNvCxnSpPr/>
            <p:nvPr/>
          </p:nvCxnSpPr>
          <p:spPr>
            <a:xfrm flipH="1">
              <a:off x="4554" y="2160"/>
              <a:ext cx="60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47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439" name="Google Shape;439;p47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440" name="Google Shape;440;p47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41" name="Google Shape;441;p47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Structures Revisited</a:t>
            </a:r>
            <a:endParaRPr/>
          </a:p>
        </p:txBody>
      </p:sp>
      <p:sp>
        <p:nvSpPr>
          <p:cNvPr id="442" name="Google Shape;442;p47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Recall that a structure can be declared as: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  stud   {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int    roll;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char  dept_code[25];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float  cgpa;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};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 stud  a, b, c;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the individual structure elements can be accessed as: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a.roll ,  b.roll ,  c.cgpa , etc.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48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448" name="Google Shape;448;p48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449" name="Google Shape;449;p48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50" name="Google Shape;450;p48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Arrays of Structures</a:t>
            </a:r>
            <a:endParaRPr/>
          </a:p>
        </p:txBody>
      </p:sp>
      <p:sp>
        <p:nvSpPr>
          <p:cNvPr id="451" name="Google Shape;451;p48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can define an array of structure records as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	struct   stud   class[100]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33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structure elements of the individual records can be accessed as: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class[i].roll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class[20].dept_code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class[k++].cgpa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9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457" name="Google Shape;457;p49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458" name="Google Shape;458;p49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59" name="Google Shape;459;p49"/>
          <p:cNvSpPr txBox="1"/>
          <p:nvPr>
            <p:ph type="title"/>
          </p:nvPr>
        </p:nvSpPr>
        <p:spPr>
          <a:xfrm>
            <a:off x="685800" y="304800"/>
            <a:ext cx="7772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Sorting by Roll Numbers </a:t>
            </a:r>
            <a:endParaRPr/>
          </a:p>
        </p:txBody>
      </p:sp>
      <p:sp>
        <p:nvSpPr>
          <p:cNvPr id="460" name="Google Shape;460;p49"/>
          <p:cNvSpPr txBox="1"/>
          <p:nvPr/>
        </p:nvSpPr>
        <p:spPr>
          <a:xfrm>
            <a:off x="457200" y="1066800"/>
            <a:ext cx="3886200" cy="50277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  stud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  roll;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char  dept_code[25];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float  cgpa;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};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t/>
            </a:r>
            <a:endParaRPr b="1" i="0" sz="1800" u="none">
              <a:solidFill>
                <a:srgbClr val="9966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struc  stud  class[100], 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6633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j, k, n;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scanf  (“%d”, &amp;n);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/* no. of students */</a:t>
            </a:r>
            <a:endParaRPr/>
          </a:p>
        </p:txBody>
      </p:sp>
      <p:sp>
        <p:nvSpPr>
          <p:cNvPr id="461" name="Google Shape;461;p49"/>
          <p:cNvSpPr txBox="1"/>
          <p:nvPr/>
        </p:nvSpPr>
        <p:spPr>
          <a:xfrm>
            <a:off x="4419600" y="1066800"/>
            <a:ext cx="4724400" cy="50277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 (k=0; k&lt;n; k++)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scanf (“%d %s %f”, &amp;class[k].roll,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class[k].dept_code, &amp;class[k].cgpa);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for  (j=0; j&lt;n-1; j++)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for  (k=j+1; k&lt;n; k++)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if  (class[j].roll &gt; class[k].roll)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t = class[j]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class[j] = class[k]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class[k] = 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&lt;&lt;&lt;&lt; PRINT THE RECORDS &gt;&gt;&gt;&gt;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50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467" name="Google Shape;467;p50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468" name="Google Shape;468;p50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69" name="Google Shape;469;p50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Pointers and Structures</a:t>
            </a:r>
            <a:endParaRPr/>
          </a:p>
        </p:txBody>
      </p:sp>
      <p:sp>
        <p:nvSpPr>
          <p:cNvPr id="470" name="Google Shape;470;p50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You may recall that the name of an array stands for the address of its zero-th element.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Also true for the names of arrays of structure variables.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 the declaration: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  stud   {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int    roll;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char  dept_code[25];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float  cgpa;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}    </a:t>
            </a: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class[100],  *ptr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;</a:t>
            </a:r>
            <a:endParaRPr/>
          </a:p>
          <a:p>
            <a:pPr indent="-215900" lvl="0" marL="342900" rtl="0" algn="l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66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51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476" name="Google Shape;476;p51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477" name="Google Shape;477;p51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78" name="Google Shape;478;p51"/>
          <p:cNvSpPr txBox="1"/>
          <p:nvPr>
            <p:ph idx="1" type="body"/>
          </p:nvPr>
        </p:nvSpPr>
        <p:spPr>
          <a:xfrm>
            <a:off x="685800" y="1371600"/>
            <a:ext cx="80010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name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represents the address of the zero-th element of the structure array.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ptr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a pointer to data objects of the type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stud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assignment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96633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ptr  =  class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will assign the address of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class[0]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ptr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the pointer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ptr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incremented by one (ptr++) 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value of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ptr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actually increased by </a:t>
            </a:r>
            <a:r>
              <a:rPr b="1" i="0" lang="en-US" sz="2400" u="none">
                <a:solidFill>
                  <a:srgbClr val="CC99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sizeof(stud).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made to point to the next record.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116" name="Google Shape;116;p16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117" name="Google Shape;117;p16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18" name="Google Shape;118;p16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119" name="Google Shape;119;p16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 the statement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  xyz = 50;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statement instructs the compiler to allocate a location for the integer variable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xyz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and put the value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50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that location.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Suppose that the address location chosen is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1380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2209800" y="4343400"/>
            <a:ext cx="4038600" cy="1590600"/>
          </a:xfrm>
          <a:prstGeom prst="rect">
            <a:avLst/>
          </a:prstGeom>
          <a:solidFill>
            <a:srgbClr val="99CC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xyz          🡺       variable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50           🡺       value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1380        🡺       address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52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484" name="Google Shape;484;p52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485" name="Google Shape;485;p52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86" name="Google Shape;486;p52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Once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ptr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points to a structure variable, the members can be accessed as: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ptr  –&gt;  roll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ptr  –&gt;  dept_code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CC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ptr  –&gt;  cgpa ;</a:t>
            </a:r>
            <a:endParaRPr/>
          </a:p>
          <a:p>
            <a:pPr indent="-1333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CC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symbol “–&gt;” is called the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arrow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operator.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53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492" name="Google Shape;492;p53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493" name="Google Shape;493;p53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494" name="Google Shape;494;p53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</a:t>
            </a:r>
            <a:endParaRPr/>
          </a:p>
        </p:txBody>
      </p:sp>
      <p:sp>
        <p:nvSpPr>
          <p:cNvPr id="495" name="Google Shape;495;p53"/>
          <p:cNvSpPr txBox="1"/>
          <p:nvPr/>
        </p:nvSpPr>
        <p:spPr>
          <a:xfrm>
            <a:off x="269875" y="1085850"/>
            <a:ext cx="3571800" cy="2587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typedef struct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float real;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float imag;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} _COMPLEX;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6" name="Google Shape;496;p53"/>
          <p:cNvSpPr txBox="1"/>
          <p:nvPr/>
        </p:nvSpPr>
        <p:spPr>
          <a:xfrm>
            <a:off x="3803650" y="1085850"/>
            <a:ext cx="4970400" cy="3318000"/>
          </a:xfrm>
          <a:prstGeom prst="rect">
            <a:avLst/>
          </a:prstGeom>
          <a:solidFill>
            <a:schemeClr val="hlink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swap_ref(_COMPLEX *a, _COMPLEX *b)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_COMPLEX tmp;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tmp=*a;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*a=*b;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*b=tmp;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7" name="Google Shape;497;p53"/>
          <p:cNvSpPr txBox="1"/>
          <p:nvPr/>
        </p:nvSpPr>
        <p:spPr>
          <a:xfrm>
            <a:off x="1254125" y="4637087"/>
            <a:ext cx="1842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8" name="Google Shape;498;p53"/>
          <p:cNvSpPr txBox="1"/>
          <p:nvPr/>
        </p:nvSpPr>
        <p:spPr>
          <a:xfrm>
            <a:off x="153987" y="3697287"/>
            <a:ext cx="4418100" cy="1857300"/>
          </a:xfrm>
          <a:prstGeom prst="rect">
            <a:avLst/>
          </a:prstGeom>
          <a:solidFill>
            <a:schemeClr val="hlink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print(_COMPLEX *a)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printf("(%f,%f)\n",a-&gt;real,a-&gt;imag);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9" name="Google Shape;499;p53"/>
          <p:cNvSpPr txBox="1"/>
          <p:nvPr/>
        </p:nvSpPr>
        <p:spPr>
          <a:xfrm>
            <a:off x="4572000" y="3540125"/>
            <a:ext cx="4627500" cy="331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_COMPLEX x={10.0,3.0}, y={-20.0,4.0};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print(&amp;x); print(&amp;y);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swap_ref(&amp;x,&amp;y);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print(&amp;x); print(&amp;y);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</p:txBody>
      </p:sp>
      <p:sp>
        <p:nvSpPr>
          <p:cNvPr id="500" name="Google Shape;500;p53"/>
          <p:cNvSpPr txBox="1"/>
          <p:nvPr/>
        </p:nvSpPr>
        <p:spPr>
          <a:xfrm>
            <a:off x="769937" y="5000625"/>
            <a:ext cx="2532000" cy="18573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(10.000000,3.000000)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(-20.000000,4.000000)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(-20.000000,4.000000)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(10.000000,3.000000)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54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506" name="Google Shape;506;p54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507" name="Google Shape;507;p54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08" name="Google Shape;508;p54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Warning</a:t>
            </a:r>
            <a:endParaRPr/>
          </a:p>
        </p:txBody>
      </p:sp>
      <p:sp>
        <p:nvSpPr>
          <p:cNvPr id="509" name="Google Shape;509;p54"/>
          <p:cNvSpPr txBox="1"/>
          <p:nvPr>
            <p:ph idx="1" type="body"/>
          </p:nvPr>
        </p:nvSpPr>
        <p:spPr>
          <a:xfrm>
            <a:off x="381000" y="1371600"/>
            <a:ext cx="83058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using structure pointers, we should take care of operator precedence.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Member operator “.” has higher precedence than “*”.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ptr –&gt; roll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and    </a:t>
            </a: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(*ptr).roll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mean the same thing.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*ptr.roll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will lead to error.</a:t>
            </a:r>
            <a:endParaRPr/>
          </a:p>
          <a:p>
            <a:pPr indent="-101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66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operator  “–&gt;”  enjoys the highest priority among operators.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++ptr –&gt; roll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will increment roll, not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ptr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CC0000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(++ptr) –&gt; roll</a:t>
            </a: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will do the intended thing.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55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515" name="Google Shape;515;p55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516" name="Google Shape;516;p55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17" name="Google Shape;517;p55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Structures and Functions</a:t>
            </a:r>
            <a:endParaRPr/>
          </a:p>
        </p:txBody>
      </p:sp>
      <p:sp>
        <p:nvSpPr>
          <p:cNvPr id="518" name="Google Shape;518;p55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structure can be passed as argument to a function.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function can also return a structure.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process shall be illustrated with the help of an example.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function to add two complex numbers.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56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524" name="Google Shape;524;p56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525" name="Google Shape;525;p56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26" name="Google Shape;526;p56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complex number addition</a:t>
            </a:r>
            <a:endParaRPr/>
          </a:p>
        </p:txBody>
      </p:sp>
      <p:sp>
        <p:nvSpPr>
          <p:cNvPr id="527" name="Google Shape;527;p56"/>
          <p:cNvSpPr txBox="1"/>
          <p:nvPr/>
        </p:nvSpPr>
        <p:spPr>
          <a:xfrm>
            <a:off x="838200" y="1219200"/>
            <a:ext cx="3886200" cy="4697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 complex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float  re;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float  im;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};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t/>
            </a:r>
            <a:endParaRPr b="1" i="0" sz="18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struct  complex  a, b, c;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scanf  (“%f %f”, &amp;a.re, &amp;a.im);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scanf  (“%f %f”, &amp;b.re, &amp;b.im);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  =  add (a, b)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(“\n %f %f”, c.re, c.im);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528" name="Google Shape;528;p56"/>
          <p:cNvSpPr txBox="1"/>
          <p:nvPr/>
        </p:nvSpPr>
        <p:spPr>
          <a:xfrm>
            <a:off x="5334000" y="1295400"/>
            <a:ext cx="3048000" cy="30465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 complex  add  (x, y)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complex  x, y;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struct  complex  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t/>
            </a:r>
            <a:endParaRPr b="1" i="0" sz="18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t.re = x.re + y.re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t.im = x.im + y.im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</a:t>
            </a:r>
            <a:r>
              <a:rPr b="1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return (t)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7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534" name="Google Shape;534;p57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535" name="Google Shape;535;p57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36" name="Google Shape;536;p57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Alternative way using pointers</a:t>
            </a:r>
            <a:endParaRPr/>
          </a:p>
        </p:txBody>
      </p:sp>
      <p:sp>
        <p:nvSpPr>
          <p:cNvPr id="537" name="Google Shape;537;p57"/>
          <p:cNvSpPr txBox="1"/>
          <p:nvPr/>
        </p:nvSpPr>
        <p:spPr>
          <a:xfrm>
            <a:off x="838200" y="1219200"/>
            <a:ext cx="3886200" cy="46974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 complex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float  re;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float  im;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};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t/>
            </a:r>
            <a:endParaRPr b="1" i="0" sz="18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struct  complex  a, b, c;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scanf  (“%f %f”, &amp;a.re, &amp;a.im);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scanf  (“%f %f”, &amp;b.re, &amp;b.im);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 (&amp;a, &amp;b, &amp;c)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(“\n %f %f”, c,re, c.im);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538" name="Google Shape;538;p57"/>
          <p:cNvSpPr txBox="1"/>
          <p:nvPr/>
        </p:nvSpPr>
        <p:spPr>
          <a:xfrm>
            <a:off x="5334000" y="1295400"/>
            <a:ext cx="3048000" cy="20559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 add  (x, y, t)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complex  *x, *y, *t;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t-&gt;re = x-&gt;re + y-&gt;re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t-&gt;im = x-&gt;im + y-&gt;im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58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544" name="Google Shape;544;p58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545" name="Google Shape;545;p58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46" name="Google Shape;546;p58"/>
          <p:cNvSpPr txBox="1"/>
          <p:nvPr>
            <p:ph type="ctrTitle"/>
          </p:nvPr>
        </p:nvSpPr>
        <p:spPr>
          <a:xfrm>
            <a:off x="685800" y="2286000"/>
            <a:ext cx="7772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Dynamic Memory Allocation</a:t>
            </a:r>
            <a:endParaRPr/>
          </a:p>
        </p:txBody>
      </p:sp>
      <p:sp>
        <p:nvSpPr>
          <p:cNvPr id="547" name="Google Shape;547;p5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59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553" name="Google Shape;553;p59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554" name="Google Shape;554;p59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55" name="Google Shape;555;p59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Basic Idea</a:t>
            </a:r>
            <a:endParaRPr/>
          </a:p>
        </p:txBody>
      </p:sp>
      <p:sp>
        <p:nvSpPr>
          <p:cNvPr id="556" name="Google Shape;556;p59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Many a time we face situations where data is dynamic in nature.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Amount of data cannot be predicted beforehand.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Number of data item keeps changing during program execution.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Such situations can be handled more easily and effectively using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dynamic memory management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techniques.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60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562" name="Google Shape;562;p60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563" name="Google Shape;563;p60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64" name="Google Shape;564;p60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565" name="Google Shape;565;p60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 language requires the number of elements in an array to be specified at compile time.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Often leads to wastage or memory space or program failure.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Dynamic Memory Allocation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Memory space required can be specified at the time of execution.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 supports allocating and freeing memory dynamically using library routines.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61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571" name="Google Shape;571;p61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572" name="Google Shape;572;p61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73" name="Google Shape;573;p61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Memory Allocation Process  in C</a:t>
            </a:r>
            <a:endParaRPr/>
          </a:p>
        </p:txBody>
      </p:sp>
      <p:sp>
        <p:nvSpPr>
          <p:cNvPr id="574" name="Google Shape;574;p61"/>
          <p:cNvSpPr txBox="1"/>
          <p:nvPr/>
        </p:nvSpPr>
        <p:spPr>
          <a:xfrm>
            <a:off x="2819400" y="1752600"/>
            <a:ext cx="2895600" cy="609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Local variables</a:t>
            </a:r>
            <a:endParaRPr/>
          </a:p>
        </p:txBody>
      </p:sp>
      <p:sp>
        <p:nvSpPr>
          <p:cNvPr id="575" name="Google Shape;575;p61"/>
          <p:cNvSpPr txBox="1"/>
          <p:nvPr/>
        </p:nvSpPr>
        <p:spPr>
          <a:xfrm>
            <a:off x="2819400" y="2362200"/>
            <a:ext cx="2895600" cy="609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Free memory</a:t>
            </a:r>
            <a:endParaRPr/>
          </a:p>
        </p:txBody>
      </p:sp>
      <p:sp>
        <p:nvSpPr>
          <p:cNvPr id="576" name="Google Shape;576;p61"/>
          <p:cNvSpPr txBox="1"/>
          <p:nvPr/>
        </p:nvSpPr>
        <p:spPr>
          <a:xfrm>
            <a:off x="2819400" y="2971800"/>
            <a:ext cx="2895600" cy="609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Global variables</a:t>
            </a:r>
            <a:endParaRPr/>
          </a:p>
        </p:txBody>
      </p:sp>
      <p:sp>
        <p:nvSpPr>
          <p:cNvPr id="577" name="Google Shape;577;p61"/>
          <p:cNvSpPr txBox="1"/>
          <p:nvPr/>
        </p:nvSpPr>
        <p:spPr>
          <a:xfrm>
            <a:off x="2819400" y="3581400"/>
            <a:ext cx="2895600" cy="609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Instructions</a:t>
            </a:r>
            <a:endParaRPr/>
          </a:p>
        </p:txBody>
      </p:sp>
      <p:sp>
        <p:nvSpPr>
          <p:cNvPr id="578" name="Google Shape;578;p61"/>
          <p:cNvSpPr/>
          <p:nvPr/>
        </p:nvSpPr>
        <p:spPr>
          <a:xfrm>
            <a:off x="5943600" y="2971800"/>
            <a:ext cx="457200" cy="1219200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79" name="Google Shape;579;p61"/>
          <p:cNvSpPr txBox="1"/>
          <p:nvPr/>
        </p:nvSpPr>
        <p:spPr>
          <a:xfrm>
            <a:off x="6477000" y="3200400"/>
            <a:ext cx="2438400" cy="70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Permanent storage area</a:t>
            </a:r>
            <a:endParaRPr/>
          </a:p>
        </p:txBody>
      </p:sp>
      <p:sp>
        <p:nvSpPr>
          <p:cNvPr id="580" name="Google Shape;580;p61"/>
          <p:cNvSpPr txBox="1"/>
          <p:nvPr/>
        </p:nvSpPr>
        <p:spPr>
          <a:xfrm>
            <a:off x="6477000" y="1828800"/>
            <a:ext cx="24384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Stack</a:t>
            </a:r>
            <a:endParaRPr/>
          </a:p>
        </p:txBody>
      </p:sp>
      <p:sp>
        <p:nvSpPr>
          <p:cNvPr id="581" name="Google Shape;581;p61"/>
          <p:cNvSpPr txBox="1"/>
          <p:nvPr/>
        </p:nvSpPr>
        <p:spPr>
          <a:xfrm>
            <a:off x="6477000" y="2514600"/>
            <a:ext cx="24384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Heap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127" name="Google Shape;127;p17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28" name="Google Shape;128;p17"/>
          <p:cNvSpPr txBox="1"/>
          <p:nvPr>
            <p:ph type="title"/>
          </p:nvPr>
        </p:nvSpPr>
        <p:spPr>
          <a:xfrm>
            <a:off x="685800" y="3048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129" name="Google Shape;129;p17"/>
          <p:cNvSpPr txBox="1"/>
          <p:nvPr>
            <p:ph idx="1" type="body"/>
          </p:nvPr>
        </p:nvSpPr>
        <p:spPr>
          <a:xfrm>
            <a:off x="685800" y="1066800"/>
            <a:ext cx="7772400" cy="51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During execution of the program, the system always associates the name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xyz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with the address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1380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value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50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can be accessed by using either the name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xyz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or the address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1380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Since memory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addresses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are simply numbers, they can be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assigned to some variables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which can be stored in memory.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Such variables that hold memory addresses are called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pointers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Since a pointer is a variable, its value is also stored in some memory location.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62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587" name="Google Shape;587;p62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588" name="Google Shape;588;p62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89" name="Google Shape;589;p62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590" name="Google Shape;590;p62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program instructions and the global variables are stored in a region known as permanent storage area.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local variables are stored in another area called stack.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memory space between these two areas is available for dynamic allocation during execution of the program.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free region is called the heap.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size of the heap keeps changing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63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596" name="Google Shape;596;p63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597" name="Google Shape;597;p63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98" name="Google Shape;598;p63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Memory Allocation Functions</a:t>
            </a:r>
            <a:endParaRPr/>
          </a:p>
        </p:txBody>
      </p:sp>
      <p:sp>
        <p:nvSpPr>
          <p:cNvPr id="599" name="Google Shape;599;p63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malloc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Allocates requested number of bytes and returns a pointer to the first byte of the allocated space.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calloc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Allocates space for an array of elements, initializes them to zero and then returns a pointer to the memory.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Frees previously allocated space.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realloc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Modifies the size of previously allocated space.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33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64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605" name="Google Shape;605;p64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606" name="Google Shape;606;p64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07" name="Google Shape;607;p64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Allocating a Block of Memory</a:t>
            </a:r>
            <a:endParaRPr/>
          </a:p>
        </p:txBody>
      </p:sp>
      <p:sp>
        <p:nvSpPr>
          <p:cNvPr id="608" name="Google Shape;608;p64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block of memory can be allocated using the function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malloc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Reserves a block of memory of specified size and returns a pointer of type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return pointer can be assigned to any pointer type.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 format: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ptr  =  (type *)  malloc (byte_size) ;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65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614" name="Google Shape;614;p65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615" name="Google Shape;615;p65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16" name="Google Shape;616;p65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617" name="Google Shape;617;p65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  =  (int *)  malloc (100 * sizeof (int)) 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memory space equivalent to “100 times the size of an int” bytes is reserved.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address of the first byte of the allocated memory is assigned to the pointer p of type int.</a:t>
            </a:r>
            <a:endParaRPr/>
          </a:p>
        </p:txBody>
      </p:sp>
      <p:grpSp>
        <p:nvGrpSpPr>
          <p:cNvPr id="618" name="Google Shape;618;p65"/>
          <p:cNvGrpSpPr/>
          <p:nvPr/>
        </p:nvGrpSpPr>
        <p:grpSpPr>
          <a:xfrm>
            <a:off x="3733800" y="4876800"/>
            <a:ext cx="4286250" cy="476250"/>
            <a:chOff x="2352" y="3072"/>
            <a:chExt cx="2700" cy="300"/>
          </a:xfrm>
        </p:grpSpPr>
        <p:sp>
          <p:nvSpPr>
            <p:cNvPr id="619" name="Google Shape;619;p65"/>
            <p:cNvSpPr txBox="1"/>
            <p:nvPr/>
          </p:nvSpPr>
          <p:spPr>
            <a:xfrm>
              <a:off x="2352" y="3072"/>
              <a:ext cx="2700" cy="300"/>
            </a:xfrm>
            <a:prstGeom prst="rect">
              <a:avLst/>
            </a:prstGeom>
            <a:solidFill>
              <a:srgbClr val="CCFFFF"/>
            </a:solidFill>
            <a:ln cap="flat" cmpd="sng" w="38100">
              <a:solidFill>
                <a:srgbClr val="CC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620" name="Google Shape;620;p65"/>
            <p:cNvCxnSpPr/>
            <p:nvPr/>
          </p:nvCxnSpPr>
          <p:spPr>
            <a:xfrm>
              <a:off x="2640" y="3072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21" name="Google Shape;621;p65"/>
            <p:cNvCxnSpPr/>
            <p:nvPr/>
          </p:nvCxnSpPr>
          <p:spPr>
            <a:xfrm>
              <a:off x="2928" y="3072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22" name="Google Shape;622;p65"/>
            <p:cNvCxnSpPr/>
            <p:nvPr/>
          </p:nvCxnSpPr>
          <p:spPr>
            <a:xfrm>
              <a:off x="3216" y="3072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23" name="Google Shape;623;p65"/>
            <p:cNvCxnSpPr/>
            <p:nvPr/>
          </p:nvCxnSpPr>
          <p:spPr>
            <a:xfrm>
              <a:off x="3504" y="3072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624" name="Google Shape;624;p65"/>
            <p:cNvCxnSpPr/>
            <p:nvPr/>
          </p:nvCxnSpPr>
          <p:spPr>
            <a:xfrm>
              <a:off x="4704" y="3072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grpSp>
        <p:nvGrpSpPr>
          <p:cNvPr id="625" name="Google Shape;625;p65"/>
          <p:cNvGrpSpPr/>
          <p:nvPr/>
        </p:nvGrpSpPr>
        <p:grpSpPr>
          <a:xfrm>
            <a:off x="1143000" y="4038600"/>
            <a:ext cx="2286000" cy="704850"/>
            <a:chOff x="720" y="2544"/>
            <a:chExt cx="1440" cy="444"/>
          </a:xfrm>
        </p:grpSpPr>
        <p:sp>
          <p:nvSpPr>
            <p:cNvPr id="626" name="Google Shape;626;p65"/>
            <p:cNvSpPr txBox="1"/>
            <p:nvPr/>
          </p:nvSpPr>
          <p:spPr>
            <a:xfrm>
              <a:off x="720" y="2544"/>
              <a:ext cx="300" cy="300"/>
            </a:xfrm>
            <a:prstGeom prst="rect">
              <a:avLst/>
            </a:prstGeom>
            <a:solidFill>
              <a:srgbClr val="FF99CC"/>
            </a:solidFill>
            <a:ln cap="flat" cmpd="sng" w="38100">
              <a:solidFill>
                <a:srgbClr val="00336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627" name="Google Shape;627;p65"/>
            <p:cNvCxnSpPr/>
            <p:nvPr/>
          </p:nvCxnSpPr>
          <p:spPr>
            <a:xfrm>
              <a:off x="960" y="2688"/>
              <a:ext cx="120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</p:grpSp>
      <p:sp>
        <p:nvSpPr>
          <p:cNvPr id="628" name="Google Shape;628;p65"/>
          <p:cNvSpPr txBox="1"/>
          <p:nvPr/>
        </p:nvSpPr>
        <p:spPr>
          <a:xfrm>
            <a:off x="1143000" y="3581400"/>
            <a:ext cx="609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endParaRPr/>
          </a:p>
        </p:txBody>
      </p:sp>
      <p:sp>
        <p:nvSpPr>
          <p:cNvPr id="629" name="Google Shape;629;p65"/>
          <p:cNvSpPr txBox="1"/>
          <p:nvPr/>
        </p:nvSpPr>
        <p:spPr>
          <a:xfrm>
            <a:off x="3962400" y="5486400"/>
            <a:ext cx="3733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400 bytes of space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66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635" name="Google Shape;635;p66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636" name="Google Shape;636;p66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37" name="Google Shape;637;p66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638" name="Google Shape;638;p66"/>
          <p:cNvSpPr txBox="1"/>
          <p:nvPr>
            <p:ph idx="1" type="body"/>
          </p:nvPr>
        </p:nvSpPr>
        <p:spPr>
          <a:xfrm>
            <a:off x="381000" y="1371600"/>
            <a:ext cx="83820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cptr  =  (char *)  malloc (20) 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Allocates 10 bytes of space for the pointer cptr of type char.</a:t>
            </a:r>
            <a:endParaRPr/>
          </a:p>
          <a:p>
            <a:pPr indent="-101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66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sptr  =  (struct stud *)  malloc (10 *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                     sizeof (struct stud));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67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644" name="Google Shape;644;p67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645" name="Google Shape;645;p67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46" name="Google Shape;646;p67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Points to Note</a:t>
            </a:r>
            <a:endParaRPr/>
          </a:p>
        </p:txBody>
      </p:sp>
      <p:sp>
        <p:nvSpPr>
          <p:cNvPr id="647" name="Google Shape;647;p67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malloc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always allocates a block of contiguous bytes.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allocation can fail if sufficient contiguous memory space is not available.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it fails,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malloc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returns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NULL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68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653" name="Google Shape;653;p68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654" name="Google Shape;654;p68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55" name="Google Shape;655;p68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</a:t>
            </a:r>
            <a:endParaRPr/>
          </a:p>
        </p:txBody>
      </p:sp>
      <p:sp>
        <p:nvSpPr>
          <p:cNvPr id="656" name="Google Shape;656;p68"/>
          <p:cNvSpPr txBox="1"/>
          <p:nvPr/>
        </p:nvSpPr>
        <p:spPr>
          <a:xfrm>
            <a:off x="5110162" y="1239837"/>
            <a:ext cx="3775200" cy="47784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printf("Input heights for %d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students \n",N);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for(i=0;i&lt;N;i++)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scanf("%f",&amp;height[i]);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for(i=0;i&lt;N;i++)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sum+=height[i];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avg=sum/(float) N;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printf("Average height= %f \n",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avg);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  <p:sp>
        <p:nvSpPr>
          <p:cNvPr id="657" name="Google Shape;657;p68"/>
          <p:cNvSpPr txBox="1"/>
          <p:nvPr/>
        </p:nvSpPr>
        <p:spPr>
          <a:xfrm>
            <a:off x="0" y="1123950"/>
            <a:ext cx="4989600" cy="51435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int i,N;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float *height;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float sum=0,avg;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printf("Input the number of students. \n");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scanf("%d",&amp;N);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</a:t>
            </a:r>
            <a:r>
              <a:rPr b="1" i="0" lang="en-US" sz="20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height=(float *) malloc(N * sizeof(float));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58" name="Google Shape;658;p68"/>
          <p:cNvSpPr txBox="1"/>
          <p:nvPr/>
        </p:nvSpPr>
        <p:spPr>
          <a:xfrm>
            <a:off x="1844675" y="1700212"/>
            <a:ext cx="3532200" cy="2222400"/>
          </a:xfrm>
          <a:prstGeom prst="rect">
            <a:avLst/>
          </a:prstGeom>
          <a:solidFill>
            <a:schemeClr val="hlink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Input the number of students.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Input heights for 5 students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23 24 25 26 27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Average height= 25.000000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69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664" name="Google Shape;664;p69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665" name="Google Shape;665;p69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66" name="Google Shape;666;p69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Releasing the Used Space</a:t>
            </a:r>
            <a:endParaRPr/>
          </a:p>
        </p:txBody>
      </p:sp>
      <p:sp>
        <p:nvSpPr>
          <p:cNvPr id="667" name="Google Shape;667;p69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we no longer need the data stored in a block of memory, we may release the block for future use.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How?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By using the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free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function.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General format: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free (ptr)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where ptr is a pointer to a memory block which has been already created using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malloc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70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673" name="Google Shape;673;p70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674" name="Google Shape;674;p70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75" name="Google Shape;675;p70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Altering the Size of a Block</a:t>
            </a:r>
            <a:endParaRPr/>
          </a:p>
        </p:txBody>
      </p:sp>
      <p:sp>
        <p:nvSpPr>
          <p:cNvPr id="676" name="Google Shape;676;p70"/>
          <p:cNvSpPr txBox="1"/>
          <p:nvPr>
            <p:ph idx="1" type="body"/>
          </p:nvPr>
        </p:nvSpPr>
        <p:spPr>
          <a:xfrm>
            <a:off x="609600" y="1295400"/>
            <a:ext cx="80772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Sometimes we need to alter the size of some previously allocated memory block.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More memory needed.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Memory allocated is larger than necessary.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How?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By using the </a:t>
            </a:r>
            <a:r>
              <a:rPr b="1" i="0" lang="en-US" sz="24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realloc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function.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the original allocation is done by the statement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ptr  =  malloc (size) 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then reallocation of space may be done as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ptr  =  realloc (ptr, newsize) ;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0" name="Shape 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Google Shape;681;p71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682" name="Google Shape;682;p71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683" name="Google Shape;683;p71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84" name="Google Shape;684;p71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685" name="Google Shape;685;p71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1" marL="7429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new memory block may or may not begin at the same place as the old one.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it does not find space, it will create it in an entirely different region and move the contents of the old block into the new block.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function guarantees that the old data remains intact.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it is unable to allocate, it returns NULL and frees the original block.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33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135" name="Google Shape;135;p18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136" name="Google Shape;136;p18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37" name="Google Shape;137;p18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138" name="Google Shape;138;p18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Suppose we assign the </a:t>
            </a: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 of xyz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a variable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is said to point to the variable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xyz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sp>
        <p:nvSpPr>
          <p:cNvPr id="139" name="Google Shape;139;p18"/>
          <p:cNvSpPr txBox="1"/>
          <p:nvPr/>
        </p:nvSpPr>
        <p:spPr>
          <a:xfrm>
            <a:off x="1295400" y="3352800"/>
            <a:ext cx="4267200" cy="1590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400"/>
              <a:buFont typeface="Times New Roman"/>
              <a:buNone/>
            </a:pPr>
            <a:r>
              <a:rPr b="1" i="0" lang="en-US" sz="2400" u="sng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Variable</a:t>
            </a:r>
            <a:r>
              <a:rPr b="1" i="0" lang="en-US" sz="24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</a:t>
            </a:r>
            <a:r>
              <a:rPr b="1" i="0" lang="en-US" sz="2400" u="sng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Value</a:t>
            </a:r>
            <a:r>
              <a:rPr b="1" i="0" lang="en-US" sz="24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</a:t>
            </a:r>
            <a:r>
              <a:rPr b="1" i="0" lang="en-US" sz="2400" u="sng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xyz                50             1380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Times New Roman"/>
              <a:buNone/>
            </a:pPr>
            <a:r>
              <a:rPr b="1" i="0" lang="en-US" sz="2400" u="none" cap="none" strike="noStrik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p                1380           2545</a:t>
            </a:r>
            <a:endParaRPr/>
          </a:p>
        </p:txBody>
      </p:sp>
      <p:sp>
        <p:nvSpPr>
          <p:cNvPr id="140" name="Google Shape;140;p18"/>
          <p:cNvSpPr txBox="1"/>
          <p:nvPr/>
        </p:nvSpPr>
        <p:spPr>
          <a:xfrm>
            <a:off x="6629400" y="3810000"/>
            <a:ext cx="1828800" cy="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6633"/>
              </a:buClr>
              <a:buSzPts val="2800"/>
              <a:buFont typeface="Times New Roman"/>
              <a:buNone/>
            </a:pPr>
            <a:r>
              <a:rPr b="1" i="0" lang="en-US" sz="2800" u="none" cap="none" strike="noStrik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 = &amp;xyz;</a:t>
            </a:r>
            <a:endParaRPr/>
          </a:p>
        </p:txBody>
      </p:sp>
      <p:grpSp>
        <p:nvGrpSpPr>
          <p:cNvPr id="141" name="Google Shape;141;p18"/>
          <p:cNvGrpSpPr/>
          <p:nvPr/>
        </p:nvGrpSpPr>
        <p:grpSpPr>
          <a:xfrm>
            <a:off x="4341812" y="5310187"/>
            <a:ext cx="2349500" cy="976312"/>
            <a:chOff x="2735" y="3345"/>
            <a:chExt cx="1480" cy="615"/>
          </a:xfrm>
        </p:grpSpPr>
        <p:sp>
          <p:nvSpPr>
            <p:cNvPr id="142" name="Google Shape;142;p18"/>
            <p:cNvSpPr txBox="1"/>
            <p:nvPr/>
          </p:nvSpPr>
          <p:spPr>
            <a:xfrm>
              <a:off x="3315" y="3370"/>
              <a:ext cx="900" cy="300"/>
            </a:xfrm>
            <a:prstGeom prst="rect">
              <a:avLst/>
            </a:prstGeom>
            <a:solidFill>
              <a:srgbClr val="CCFFFF"/>
            </a:solidFill>
            <a:ln cap="flat" cmpd="sng" w="38100">
              <a:solidFill>
                <a:srgbClr val="CC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Times New Roman"/>
                <a:buNone/>
              </a:pPr>
              <a:r>
                <a:rPr b="1" i="0" lang="en-US" sz="24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50</a:t>
              </a:r>
              <a:endParaRPr/>
            </a:p>
          </p:txBody>
        </p:sp>
        <p:sp>
          <p:nvSpPr>
            <p:cNvPr id="143" name="Google Shape;143;p18"/>
            <p:cNvSpPr txBox="1"/>
            <p:nvPr/>
          </p:nvSpPr>
          <p:spPr>
            <a:xfrm>
              <a:off x="2735" y="3345"/>
              <a:ext cx="6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400"/>
                <a:buFont typeface="Times New Roman"/>
                <a:buNone/>
              </a:pPr>
              <a:r>
                <a:rPr b="1" i="0" lang="en-US" sz="2400" u="none" cap="none" strike="noStrike">
                  <a:solidFill>
                    <a:schemeClr val="accen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1380</a:t>
              </a:r>
              <a:endParaRPr/>
            </a:p>
          </p:txBody>
        </p:sp>
        <p:sp>
          <p:nvSpPr>
            <p:cNvPr id="144" name="Google Shape;144;p18"/>
            <p:cNvSpPr txBox="1"/>
            <p:nvPr/>
          </p:nvSpPr>
          <p:spPr>
            <a:xfrm>
              <a:off x="3630" y="3660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Times New Roman"/>
                <a:buNone/>
              </a:pPr>
              <a:r>
                <a:rPr b="1" i="0" lang="en-US" sz="24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xyz</a:t>
              </a:r>
              <a:endParaRPr/>
            </a:p>
          </p:txBody>
        </p:sp>
      </p:grpSp>
      <p:grpSp>
        <p:nvGrpSpPr>
          <p:cNvPr id="145" name="Google Shape;145;p18"/>
          <p:cNvGrpSpPr/>
          <p:nvPr/>
        </p:nvGrpSpPr>
        <p:grpSpPr>
          <a:xfrm>
            <a:off x="962025" y="5233987"/>
            <a:ext cx="2349500" cy="976312"/>
            <a:chOff x="2735" y="3345"/>
            <a:chExt cx="1480" cy="615"/>
          </a:xfrm>
        </p:grpSpPr>
        <p:sp>
          <p:nvSpPr>
            <p:cNvPr id="146" name="Google Shape;146;p18"/>
            <p:cNvSpPr txBox="1"/>
            <p:nvPr/>
          </p:nvSpPr>
          <p:spPr>
            <a:xfrm>
              <a:off x="3315" y="3370"/>
              <a:ext cx="900" cy="300"/>
            </a:xfrm>
            <a:prstGeom prst="rect">
              <a:avLst/>
            </a:prstGeom>
            <a:solidFill>
              <a:srgbClr val="CCFFFF"/>
            </a:solidFill>
            <a:ln cap="flat" cmpd="sng" w="38100">
              <a:solidFill>
                <a:srgbClr val="CC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Times New Roman"/>
                <a:buNone/>
              </a:pPr>
              <a:r>
                <a:rPr b="1" i="0" lang="en-US" sz="24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1380</a:t>
              </a:r>
              <a:endParaRPr/>
            </a:p>
          </p:txBody>
        </p:sp>
        <p:sp>
          <p:nvSpPr>
            <p:cNvPr id="147" name="Google Shape;147;p18"/>
            <p:cNvSpPr txBox="1"/>
            <p:nvPr/>
          </p:nvSpPr>
          <p:spPr>
            <a:xfrm>
              <a:off x="2735" y="3345"/>
              <a:ext cx="6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400"/>
                <a:buFont typeface="Times New Roman"/>
                <a:buNone/>
              </a:pPr>
              <a:r>
                <a:rPr b="1" i="0" lang="en-US" sz="2400" u="none" cap="none" strike="noStrike">
                  <a:solidFill>
                    <a:schemeClr val="accen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2545</a:t>
              </a:r>
              <a:endParaRPr/>
            </a:p>
          </p:txBody>
        </p:sp>
        <p:sp>
          <p:nvSpPr>
            <p:cNvPr id="148" name="Google Shape;148;p18"/>
            <p:cNvSpPr txBox="1"/>
            <p:nvPr/>
          </p:nvSpPr>
          <p:spPr>
            <a:xfrm>
              <a:off x="3715" y="3660"/>
              <a:ext cx="300" cy="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ts val="2400"/>
                <a:buFont typeface="Times New Roman"/>
                <a:buNone/>
              </a:pPr>
              <a:r>
                <a:rPr b="1" i="0" lang="en-US" sz="2400" u="none" cap="none" strike="noStrike">
                  <a:solidFill>
                    <a:srgbClr val="FF00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p</a:t>
              </a:r>
              <a:endParaRPr/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72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691" name="Google Shape;691;p72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692" name="Google Shape;692;p72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93" name="Google Shape;693;p72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 to Pointer</a:t>
            </a:r>
            <a:endParaRPr/>
          </a:p>
        </p:txBody>
      </p:sp>
      <p:sp>
        <p:nvSpPr>
          <p:cNvPr id="694" name="Google Shape;694;p72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int **p;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p=(int **) malloc(3 * sizeof(int *)); </a:t>
            </a:r>
            <a:endParaRPr/>
          </a:p>
        </p:txBody>
      </p:sp>
      <p:grpSp>
        <p:nvGrpSpPr>
          <p:cNvPr id="695" name="Google Shape;695;p72"/>
          <p:cNvGrpSpPr/>
          <p:nvPr/>
        </p:nvGrpSpPr>
        <p:grpSpPr>
          <a:xfrm>
            <a:off x="1806575" y="3775075"/>
            <a:ext cx="1414462" cy="476250"/>
            <a:chOff x="1138" y="2378"/>
            <a:chExt cx="891" cy="300"/>
          </a:xfrm>
        </p:grpSpPr>
        <p:sp>
          <p:nvSpPr>
            <p:cNvPr id="696" name="Google Shape;696;p72"/>
            <p:cNvSpPr txBox="1"/>
            <p:nvPr/>
          </p:nvSpPr>
          <p:spPr>
            <a:xfrm>
              <a:off x="1138" y="2378"/>
              <a:ext cx="600" cy="300"/>
            </a:xfrm>
            <a:prstGeom prst="rect">
              <a:avLst/>
            </a:prstGeom>
            <a:solidFill>
              <a:srgbClr val="CCFFFF"/>
            </a:solidFill>
            <a:ln cap="flat" cmpd="sng" w="38100">
              <a:solidFill>
                <a:srgbClr val="CC00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i="0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cxnSp>
          <p:nvCxnSpPr>
            <p:cNvPr id="697" name="Google Shape;697;p72"/>
            <p:cNvCxnSpPr/>
            <p:nvPr/>
          </p:nvCxnSpPr>
          <p:spPr>
            <a:xfrm>
              <a:off x="1429" y="2523"/>
              <a:ext cx="600" cy="0"/>
            </a:xfrm>
            <a:prstGeom prst="straightConnector1">
              <a:avLst/>
            </a:prstGeom>
            <a:noFill/>
            <a:ln cap="flat" cmpd="sng" w="50800">
              <a:solidFill>
                <a:srgbClr val="FF6600"/>
              </a:solidFill>
              <a:prstDash val="solid"/>
              <a:miter lim="800000"/>
              <a:headEnd len="med" w="med" type="oval"/>
              <a:tailEnd len="med" w="med" type="triangle"/>
            </a:ln>
          </p:spPr>
        </p:cxnSp>
      </p:grpSp>
      <p:grpSp>
        <p:nvGrpSpPr>
          <p:cNvPr id="698" name="Google Shape;698;p72"/>
          <p:cNvGrpSpPr/>
          <p:nvPr/>
        </p:nvGrpSpPr>
        <p:grpSpPr>
          <a:xfrm>
            <a:off x="3113087" y="3775075"/>
            <a:ext cx="1300162" cy="1282700"/>
            <a:chOff x="1960" y="2378"/>
            <a:chExt cx="819" cy="808"/>
          </a:xfrm>
        </p:grpSpPr>
        <p:grpSp>
          <p:nvGrpSpPr>
            <p:cNvPr id="699" name="Google Shape;699;p72"/>
            <p:cNvGrpSpPr/>
            <p:nvPr/>
          </p:nvGrpSpPr>
          <p:grpSpPr>
            <a:xfrm>
              <a:off x="1960" y="2378"/>
              <a:ext cx="601" cy="808"/>
              <a:chOff x="3919" y="2160"/>
              <a:chExt cx="601" cy="808"/>
            </a:xfrm>
          </p:grpSpPr>
          <p:sp>
            <p:nvSpPr>
              <p:cNvPr id="700" name="Google Shape;700;p72"/>
              <p:cNvSpPr txBox="1"/>
              <p:nvPr/>
            </p:nvSpPr>
            <p:spPr>
              <a:xfrm>
                <a:off x="3919" y="2160"/>
                <a:ext cx="600" cy="300"/>
              </a:xfrm>
              <a:prstGeom prst="rect">
                <a:avLst/>
              </a:prstGeom>
              <a:solidFill>
                <a:srgbClr val="CCFFFF"/>
              </a:solidFill>
              <a:ln cap="flat" cmpd="sng" w="38100">
                <a:solidFill>
                  <a:srgbClr val="CC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701" name="Google Shape;701;p72"/>
              <p:cNvSpPr txBox="1"/>
              <p:nvPr/>
            </p:nvSpPr>
            <p:spPr>
              <a:xfrm>
                <a:off x="3919" y="2402"/>
                <a:ext cx="600" cy="300"/>
              </a:xfrm>
              <a:prstGeom prst="rect">
                <a:avLst/>
              </a:prstGeom>
              <a:solidFill>
                <a:srgbClr val="CCFFFF"/>
              </a:solidFill>
              <a:ln cap="flat" cmpd="sng" w="38100">
                <a:solidFill>
                  <a:srgbClr val="CC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sp>
            <p:nvSpPr>
              <p:cNvPr id="702" name="Google Shape;702;p72"/>
              <p:cNvSpPr txBox="1"/>
              <p:nvPr/>
            </p:nvSpPr>
            <p:spPr>
              <a:xfrm>
                <a:off x="3920" y="2668"/>
                <a:ext cx="600" cy="300"/>
              </a:xfrm>
              <a:prstGeom prst="rect">
                <a:avLst/>
              </a:prstGeom>
              <a:solidFill>
                <a:srgbClr val="CCFFFF"/>
              </a:solidFill>
              <a:ln cap="flat" cmpd="sng" w="38100">
                <a:solidFill>
                  <a:srgbClr val="CC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</p:grpSp>
        <p:cxnSp>
          <p:nvCxnSpPr>
            <p:cNvPr id="703" name="Google Shape;703;p72"/>
            <p:cNvCxnSpPr/>
            <p:nvPr/>
          </p:nvCxnSpPr>
          <p:spPr>
            <a:xfrm>
              <a:off x="2155" y="2523"/>
              <a:ext cx="600" cy="0"/>
            </a:xfrm>
            <a:prstGeom prst="straightConnector1">
              <a:avLst/>
            </a:prstGeom>
            <a:noFill/>
            <a:ln cap="flat" cmpd="sng" w="50800">
              <a:solidFill>
                <a:srgbClr val="FF6600"/>
              </a:solidFill>
              <a:prstDash val="solid"/>
              <a:miter lim="800000"/>
              <a:headEnd len="med" w="med" type="oval"/>
              <a:tailEnd len="med" w="med" type="triangle"/>
            </a:ln>
          </p:spPr>
        </p:cxnSp>
        <p:cxnSp>
          <p:nvCxnSpPr>
            <p:cNvPr id="704" name="Google Shape;704;p72"/>
            <p:cNvCxnSpPr/>
            <p:nvPr/>
          </p:nvCxnSpPr>
          <p:spPr>
            <a:xfrm>
              <a:off x="2179" y="2741"/>
              <a:ext cx="600" cy="0"/>
            </a:xfrm>
            <a:prstGeom prst="straightConnector1">
              <a:avLst/>
            </a:prstGeom>
            <a:noFill/>
            <a:ln cap="flat" cmpd="sng" w="50800">
              <a:solidFill>
                <a:srgbClr val="FF6600"/>
              </a:solidFill>
              <a:prstDash val="solid"/>
              <a:miter lim="800000"/>
              <a:headEnd len="med" w="med" type="oval"/>
              <a:tailEnd len="med" w="med" type="triangle"/>
            </a:ln>
          </p:spPr>
        </p:cxnSp>
        <p:cxnSp>
          <p:nvCxnSpPr>
            <p:cNvPr id="705" name="Google Shape;705;p72"/>
            <p:cNvCxnSpPr/>
            <p:nvPr/>
          </p:nvCxnSpPr>
          <p:spPr>
            <a:xfrm>
              <a:off x="2155" y="3007"/>
              <a:ext cx="600" cy="0"/>
            </a:xfrm>
            <a:prstGeom prst="straightConnector1">
              <a:avLst/>
            </a:prstGeom>
            <a:noFill/>
            <a:ln cap="flat" cmpd="sng" w="50800">
              <a:solidFill>
                <a:srgbClr val="FF6600"/>
              </a:solidFill>
              <a:prstDash val="solid"/>
              <a:miter lim="800000"/>
              <a:headEnd len="med" w="med" type="oval"/>
              <a:tailEnd len="med" w="med" type="triangle"/>
            </a:ln>
          </p:spPr>
        </p:cxnSp>
      </p:grpSp>
      <p:sp>
        <p:nvSpPr>
          <p:cNvPr id="706" name="Google Shape;706;p72"/>
          <p:cNvSpPr txBox="1"/>
          <p:nvPr/>
        </p:nvSpPr>
        <p:spPr>
          <a:xfrm>
            <a:off x="1308100" y="3736975"/>
            <a:ext cx="354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</a:t>
            </a:r>
            <a:endParaRPr/>
          </a:p>
        </p:txBody>
      </p:sp>
      <p:sp>
        <p:nvSpPr>
          <p:cNvPr id="707" name="Google Shape;707;p72"/>
          <p:cNvSpPr txBox="1"/>
          <p:nvPr/>
        </p:nvSpPr>
        <p:spPr>
          <a:xfrm>
            <a:off x="3189287" y="5041900"/>
            <a:ext cx="70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p[2]</a:t>
            </a:r>
            <a:endParaRPr/>
          </a:p>
        </p:txBody>
      </p:sp>
      <p:sp>
        <p:nvSpPr>
          <p:cNvPr id="708" name="Google Shape;708;p72"/>
          <p:cNvSpPr txBox="1"/>
          <p:nvPr/>
        </p:nvSpPr>
        <p:spPr>
          <a:xfrm>
            <a:off x="2382837" y="4119562"/>
            <a:ext cx="70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p[1]</a:t>
            </a:r>
            <a:endParaRPr/>
          </a:p>
        </p:txBody>
      </p:sp>
      <p:sp>
        <p:nvSpPr>
          <p:cNvPr id="709" name="Google Shape;709;p72"/>
          <p:cNvSpPr txBox="1"/>
          <p:nvPr/>
        </p:nvSpPr>
        <p:spPr>
          <a:xfrm>
            <a:off x="3113087" y="3200400"/>
            <a:ext cx="7095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p[0]</a:t>
            </a:r>
            <a:endParaRPr/>
          </a:p>
        </p:txBody>
      </p:sp>
      <p:sp>
        <p:nvSpPr>
          <p:cNvPr id="710" name="Google Shape;710;p72"/>
          <p:cNvSpPr txBox="1"/>
          <p:nvPr/>
        </p:nvSpPr>
        <p:spPr>
          <a:xfrm>
            <a:off x="3189287" y="4197350"/>
            <a:ext cx="6699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*</a:t>
            </a:r>
            <a:endParaRPr/>
          </a:p>
        </p:txBody>
      </p:sp>
      <p:sp>
        <p:nvSpPr>
          <p:cNvPr id="711" name="Google Shape;711;p72"/>
          <p:cNvSpPr txBox="1"/>
          <p:nvPr/>
        </p:nvSpPr>
        <p:spPr>
          <a:xfrm>
            <a:off x="1806575" y="3775075"/>
            <a:ext cx="7968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**</a:t>
            </a:r>
            <a:endParaRPr/>
          </a:p>
        </p:txBody>
      </p:sp>
      <p:sp>
        <p:nvSpPr>
          <p:cNvPr id="712" name="Google Shape;712;p72"/>
          <p:cNvSpPr txBox="1"/>
          <p:nvPr/>
        </p:nvSpPr>
        <p:spPr>
          <a:xfrm>
            <a:off x="3227387" y="4543425"/>
            <a:ext cx="6699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*</a:t>
            </a:r>
            <a:endParaRPr/>
          </a:p>
        </p:txBody>
      </p:sp>
      <p:sp>
        <p:nvSpPr>
          <p:cNvPr id="713" name="Google Shape;713;p72"/>
          <p:cNvSpPr txBox="1"/>
          <p:nvPr/>
        </p:nvSpPr>
        <p:spPr>
          <a:xfrm>
            <a:off x="3189287" y="3736975"/>
            <a:ext cx="6699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*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" name="Google Shape;718;p73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719" name="Google Shape;719;p73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720" name="Google Shape;720;p73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721" name="Google Shape;721;p73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2-D Array Allocation</a:t>
            </a:r>
            <a:endParaRPr/>
          </a:p>
        </p:txBody>
      </p:sp>
      <p:sp>
        <p:nvSpPr>
          <p:cNvPr id="722" name="Google Shape;722;p73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65100" lvl="0" marL="3429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None/>
            </a:pPr>
            <a:r>
              <a:t/>
            </a:r>
            <a:endParaRPr b="1" sz="2800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3" name="Google Shape;723;p73"/>
          <p:cNvSpPr txBox="1"/>
          <p:nvPr/>
        </p:nvSpPr>
        <p:spPr>
          <a:xfrm>
            <a:off x="514350" y="1316037"/>
            <a:ext cx="4121100" cy="5143500"/>
          </a:xfrm>
          <a:prstGeom prst="rect">
            <a:avLst/>
          </a:prstGeom>
          <a:solidFill>
            <a:schemeClr val="hlink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&lt;stdlib.h&gt;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 **allocate(int h, int w)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**p;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i,j;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p=(int **) calloc(h, sizeof (int *) 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for(i=0;i&lt;h;i++)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p[i]=(int *) calloc(w,sizeof (int));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return(p);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4" name="Google Shape;724;p73"/>
          <p:cNvSpPr txBox="1"/>
          <p:nvPr/>
        </p:nvSpPr>
        <p:spPr>
          <a:xfrm>
            <a:off x="4572000" y="1316037"/>
            <a:ext cx="4572000" cy="33180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read_data(int **p,int h,int w)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i,j;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for(i=0;i&lt;h;i++)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for(j=0;j&lt;w;j++)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scanf ("%d",&amp;p[i][j]);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725" name="Google Shape;725;p73"/>
          <p:cNvGrpSpPr/>
          <p:nvPr/>
        </p:nvGrpSpPr>
        <p:grpSpPr>
          <a:xfrm>
            <a:off x="2398712" y="3067050"/>
            <a:ext cx="1905000" cy="1338263"/>
            <a:chOff x="1511" y="1932"/>
            <a:chExt cx="1200" cy="843"/>
          </a:xfrm>
        </p:grpSpPr>
        <p:sp>
          <p:nvSpPr>
            <p:cNvPr id="726" name="Google Shape;726;p73"/>
            <p:cNvSpPr txBox="1"/>
            <p:nvPr/>
          </p:nvSpPr>
          <p:spPr>
            <a:xfrm>
              <a:off x="1511" y="1932"/>
              <a:ext cx="1200" cy="600"/>
            </a:xfrm>
            <a:prstGeom prst="rect">
              <a:avLst/>
            </a:prstGeom>
            <a:solidFill>
              <a:srgbClr val="CCFFFF"/>
            </a:solidFill>
            <a:ln cap="flat" cmpd="sng" w="38100">
              <a:solidFill>
                <a:srgbClr val="9933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3300"/>
                </a:buClr>
                <a:buSzPts val="2000"/>
                <a:buFont typeface="Times New Roman"/>
                <a:buNone/>
              </a:pPr>
              <a:r>
                <a:rPr b="1" i="0" lang="en-US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Allocate array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993300"/>
                </a:buClr>
                <a:buSzPts val="2000"/>
                <a:buFont typeface="Times New Roman"/>
                <a:buNone/>
              </a:pPr>
              <a:r>
                <a:rPr b="1" i="0" lang="en-US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of pointers</a:t>
              </a:r>
              <a:endParaRPr/>
            </a:p>
          </p:txBody>
        </p:sp>
        <p:cxnSp>
          <p:nvCxnSpPr>
            <p:cNvPr id="727" name="Google Shape;727;p73"/>
            <p:cNvCxnSpPr/>
            <p:nvPr/>
          </p:nvCxnSpPr>
          <p:spPr>
            <a:xfrm>
              <a:off x="2082" y="2475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9933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</p:grpSp>
      <p:grpSp>
        <p:nvGrpSpPr>
          <p:cNvPr id="728" name="Google Shape;728;p73"/>
          <p:cNvGrpSpPr/>
          <p:nvPr/>
        </p:nvGrpSpPr>
        <p:grpSpPr>
          <a:xfrm>
            <a:off x="2473325" y="5065712"/>
            <a:ext cx="1905000" cy="1498600"/>
            <a:chOff x="1558" y="3191"/>
            <a:chExt cx="1200" cy="944"/>
          </a:xfrm>
        </p:grpSpPr>
        <p:sp>
          <p:nvSpPr>
            <p:cNvPr id="729" name="Google Shape;729;p73"/>
            <p:cNvSpPr txBox="1"/>
            <p:nvPr/>
          </p:nvSpPr>
          <p:spPr>
            <a:xfrm>
              <a:off x="1558" y="3535"/>
              <a:ext cx="1200" cy="600"/>
            </a:xfrm>
            <a:prstGeom prst="rect">
              <a:avLst/>
            </a:prstGeom>
            <a:solidFill>
              <a:srgbClr val="CCFFFF"/>
            </a:solidFill>
            <a:ln cap="flat" cmpd="sng" w="38100">
              <a:solidFill>
                <a:srgbClr val="9933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3300"/>
                </a:buClr>
                <a:buSzPts val="2000"/>
                <a:buFont typeface="Times New Roman"/>
                <a:buNone/>
              </a:pPr>
              <a:r>
                <a:rPr b="1" i="0" lang="en-US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Allocate array of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993300"/>
                </a:buClr>
                <a:buSzPts val="2000"/>
                <a:buFont typeface="Times New Roman"/>
                <a:buNone/>
              </a:pPr>
              <a:r>
                <a:rPr b="1" i="0" lang="en-US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integers for each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993300"/>
                </a:buClr>
                <a:buSzPts val="2000"/>
                <a:buFont typeface="Times New Roman"/>
                <a:buNone/>
              </a:pPr>
              <a:r>
                <a:rPr b="1" i="0" lang="en-US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row</a:t>
              </a:r>
              <a:endParaRPr/>
            </a:p>
          </p:txBody>
        </p:sp>
        <p:cxnSp>
          <p:nvCxnSpPr>
            <p:cNvPr id="730" name="Google Shape;730;p73"/>
            <p:cNvCxnSpPr/>
            <p:nvPr/>
          </p:nvCxnSpPr>
          <p:spPr>
            <a:xfrm>
              <a:off x="2203" y="3191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9933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</p:grpSp>
      <p:grpSp>
        <p:nvGrpSpPr>
          <p:cNvPr id="731" name="Google Shape;731;p73"/>
          <p:cNvGrpSpPr/>
          <p:nvPr/>
        </p:nvGrpSpPr>
        <p:grpSpPr>
          <a:xfrm>
            <a:off x="5380037" y="3567112"/>
            <a:ext cx="2857499" cy="1466850"/>
            <a:chOff x="3389" y="2247"/>
            <a:chExt cx="1800" cy="924"/>
          </a:xfrm>
        </p:grpSpPr>
        <p:sp>
          <p:nvSpPr>
            <p:cNvPr id="732" name="Google Shape;732;p73"/>
            <p:cNvSpPr txBox="1"/>
            <p:nvPr/>
          </p:nvSpPr>
          <p:spPr>
            <a:xfrm>
              <a:off x="3389" y="2571"/>
              <a:ext cx="1800" cy="600"/>
            </a:xfrm>
            <a:prstGeom prst="rect">
              <a:avLst/>
            </a:prstGeom>
            <a:solidFill>
              <a:srgbClr val="CCFFFF"/>
            </a:solidFill>
            <a:ln cap="flat" cmpd="sng" w="38100">
              <a:solidFill>
                <a:srgbClr val="993300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93300"/>
                </a:buClr>
                <a:buSzPts val="2000"/>
                <a:buFont typeface="Times New Roman"/>
                <a:buNone/>
              </a:pPr>
              <a:r>
                <a:rPr b="1" i="0" lang="en-US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Elements accessed</a:t>
              </a:r>
              <a:endParaRPr/>
            </a:p>
            <a:p>
              <a:pPr indent="0" lvl="0" marL="0" marR="0" rtl="0" algn="ctr">
                <a:lnSpc>
                  <a:spcPct val="100000"/>
                </a:lnSpc>
                <a:spcBef>
                  <a:spcPts val="400"/>
                </a:spcBef>
                <a:spcAft>
                  <a:spcPts val="0"/>
                </a:spcAft>
                <a:buClr>
                  <a:srgbClr val="993300"/>
                </a:buClr>
                <a:buSzPts val="2000"/>
                <a:buFont typeface="Times New Roman"/>
                <a:buNone/>
              </a:pPr>
              <a:r>
                <a:rPr b="1" i="0" lang="en-US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like 2-D array elements. </a:t>
              </a:r>
              <a:endParaRPr/>
            </a:p>
          </p:txBody>
        </p:sp>
        <p:cxnSp>
          <p:nvCxnSpPr>
            <p:cNvPr id="733" name="Google Shape;733;p73"/>
            <p:cNvCxnSpPr/>
            <p:nvPr/>
          </p:nvCxnSpPr>
          <p:spPr>
            <a:xfrm>
              <a:off x="4283" y="2247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9933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</p:grp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74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739" name="Google Shape;739;p74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740" name="Google Shape;740;p74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741" name="Google Shape;741;p74"/>
          <p:cNvSpPr txBox="1"/>
          <p:nvPr/>
        </p:nvSpPr>
        <p:spPr>
          <a:xfrm>
            <a:off x="0" y="1085850"/>
            <a:ext cx="3960900" cy="4048200"/>
          </a:xfrm>
          <a:prstGeom prst="rect">
            <a:avLst/>
          </a:prstGeom>
          <a:solidFill>
            <a:schemeClr val="hlink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void print_data(int **p,int h,int w)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int i,j;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for(i=0;i&lt;h;i++)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for(j=0;j&lt;w;j++)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printf("%5d ",p[i][j]);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printf("\n");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chemeClr val="accent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2" name="Google Shape;742;p74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2-D Array: Contd.</a:t>
            </a:r>
            <a:endParaRPr/>
          </a:p>
        </p:txBody>
      </p:sp>
      <p:sp>
        <p:nvSpPr>
          <p:cNvPr id="743" name="Google Shape;743;p74"/>
          <p:cNvSpPr txBox="1"/>
          <p:nvPr/>
        </p:nvSpPr>
        <p:spPr>
          <a:xfrm>
            <a:off x="4840287" y="1039812"/>
            <a:ext cx="3968700" cy="4778400"/>
          </a:xfrm>
          <a:prstGeom prst="rect">
            <a:avLst/>
          </a:prstGeom>
          <a:solidFill>
            <a:schemeClr val="folHlink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int **p;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int M,N;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printf("Give M and N \n");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scanf("%d%d",&amp;M,&amp;N);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p=allocate(M,N);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read_data(p,M,N);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printf("\n The array read as \n");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print_data(p,M,N);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4" name="Google Shape;744;p74"/>
          <p:cNvSpPr txBox="1"/>
          <p:nvPr/>
        </p:nvSpPr>
        <p:spPr>
          <a:xfrm>
            <a:off x="2767012" y="2584450"/>
            <a:ext cx="2251200" cy="4048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Give M and N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1 2 3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4 5 6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7 8 9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The array read as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1     2     3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4     5     6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7     8     9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p75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750" name="Google Shape;750;p75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751" name="Google Shape;751;p75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752" name="Google Shape;752;p75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Linked List :: Basic Concepts</a:t>
            </a:r>
            <a:endParaRPr/>
          </a:p>
        </p:txBody>
      </p:sp>
      <p:sp>
        <p:nvSpPr>
          <p:cNvPr id="753" name="Google Shape;753;p75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list refers to a set of items organized sequentially.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array is an example of a list.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array index is used for accessing and manipulation of array elements.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Problems with array: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array size has to be specified at the beginning.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Deleting an element or inserting an element may require shifting of elements.</a:t>
            </a:r>
            <a:endParaRPr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p76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759" name="Google Shape;759;p76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760" name="Google Shape;760;p76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761" name="Google Shape;761;p76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762" name="Google Shape;762;p76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 completely different way to represent a list: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Make each item in the list part of a structure.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structure also contains a pointer or link to the structure containing the next item.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type of list is called a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linked list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grpSp>
        <p:nvGrpSpPr>
          <p:cNvPr id="763" name="Google Shape;763;p76"/>
          <p:cNvGrpSpPr/>
          <p:nvPr/>
        </p:nvGrpSpPr>
        <p:grpSpPr>
          <a:xfrm>
            <a:off x="990600" y="4114800"/>
            <a:ext cx="2876550" cy="1009650"/>
            <a:chOff x="624" y="2592"/>
            <a:chExt cx="1812" cy="636"/>
          </a:xfrm>
        </p:grpSpPr>
        <p:grpSp>
          <p:nvGrpSpPr>
            <p:cNvPr id="764" name="Google Shape;764;p76"/>
            <p:cNvGrpSpPr/>
            <p:nvPr/>
          </p:nvGrpSpPr>
          <p:grpSpPr>
            <a:xfrm>
              <a:off x="624" y="2592"/>
              <a:ext cx="1812" cy="636"/>
              <a:chOff x="624" y="2592"/>
              <a:chExt cx="1812" cy="636"/>
            </a:xfrm>
          </p:grpSpPr>
          <p:sp>
            <p:nvSpPr>
              <p:cNvPr id="765" name="Google Shape;765;p76"/>
              <p:cNvSpPr txBox="1"/>
              <p:nvPr/>
            </p:nvSpPr>
            <p:spPr>
              <a:xfrm>
                <a:off x="720" y="2880"/>
                <a:ext cx="900" cy="300"/>
              </a:xfrm>
              <a:prstGeom prst="rect">
                <a:avLst/>
              </a:prstGeom>
              <a:solidFill>
                <a:srgbClr val="CCFFFF"/>
              </a:solidFill>
              <a:ln cap="flat" cmpd="sng" w="38100">
                <a:solidFill>
                  <a:srgbClr val="CC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cxnSp>
            <p:nvCxnSpPr>
              <p:cNvPr id="766" name="Google Shape;766;p76"/>
              <p:cNvCxnSpPr/>
              <p:nvPr/>
            </p:nvCxnSpPr>
            <p:spPr>
              <a:xfrm>
                <a:off x="1536" y="3072"/>
                <a:ext cx="900" cy="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FF6600"/>
                </a:solidFill>
                <a:prstDash val="solid"/>
                <a:miter lim="800000"/>
                <a:headEnd len="med" w="med" type="oval"/>
                <a:tailEnd len="med" w="med" type="triangle"/>
              </a:ln>
            </p:spPr>
          </p:cxnSp>
          <p:sp>
            <p:nvSpPr>
              <p:cNvPr id="767" name="Google Shape;767;p76"/>
              <p:cNvSpPr txBox="1"/>
              <p:nvPr/>
            </p:nvSpPr>
            <p:spPr>
              <a:xfrm>
                <a:off x="624" y="2592"/>
                <a:ext cx="1200" cy="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96633"/>
                  </a:buClr>
                  <a:buSzPts val="2000"/>
                  <a:buFont typeface="Times New Roman"/>
                  <a:buNone/>
                </a:pPr>
                <a:r>
                  <a:rPr b="1" i="0" lang="en-US" sz="2000" u="none">
                    <a:solidFill>
                      <a:srgbClr val="996633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Structure 1</a:t>
                </a:r>
                <a:endParaRPr/>
              </a:p>
            </p:txBody>
          </p:sp>
          <p:sp>
            <p:nvSpPr>
              <p:cNvPr id="768" name="Google Shape;768;p76"/>
              <p:cNvSpPr txBox="1"/>
              <p:nvPr/>
            </p:nvSpPr>
            <p:spPr>
              <a:xfrm>
                <a:off x="720" y="2928"/>
                <a:ext cx="600" cy="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A50021"/>
                  </a:buClr>
                  <a:buSzPts val="2000"/>
                  <a:buFont typeface="Times New Roman"/>
                  <a:buNone/>
                </a:pPr>
                <a:r>
                  <a:rPr b="1" i="0" lang="en-US" sz="2000" u="none">
                    <a:solidFill>
                      <a:srgbClr val="A5002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item</a:t>
                </a:r>
                <a:endParaRPr/>
              </a:p>
            </p:txBody>
          </p:sp>
        </p:grpSp>
        <p:cxnSp>
          <p:nvCxnSpPr>
            <p:cNvPr id="769" name="Google Shape;769;p76"/>
            <p:cNvCxnSpPr/>
            <p:nvPr/>
          </p:nvCxnSpPr>
          <p:spPr>
            <a:xfrm>
              <a:off x="1392" y="2880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grpSp>
        <p:nvGrpSpPr>
          <p:cNvPr id="770" name="Google Shape;770;p76"/>
          <p:cNvGrpSpPr/>
          <p:nvPr/>
        </p:nvGrpSpPr>
        <p:grpSpPr>
          <a:xfrm>
            <a:off x="3581400" y="4114800"/>
            <a:ext cx="2876550" cy="1009650"/>
            <a:chOff x="2256" y="2592"/>
            <a:chExt cx="1812" cy="636"/>
          </a:xfrm>
        </p:grpSpPr>
        <p:grpSp>
          <p:nvGrpSpPr>
            <p:cNvPr id="771" name="Google Shape;771;p76"/>
            <p:cNvGrpSpPr/>
            <p:nvPr/>
          </p:nvGrpSpPr>
          <p:grpSpPr>
            <a:xfrm>
              <a:off x="2256" y="2592"/>
              <a:ext cx="1812" cy="636"/>
              <a:chOff x="2256" y="2592"/>
              <a:chExt cx="1812" cy="636"/>
            </a:xfrm>
          </p:grpSpPr>
          <p:sp>
            <p:nvSpPr>
              <p:cNvPr id="772" name="Google Shape;772;p76"/>
              <p:cNvSpPr txBox="1"/>
              <p:nvPr/>
            </p:nvSpPr>
            <p:spPr>
              <a:xfrm>
                <a:off x="2352" y="2880"/>
                <a:ext cx="900" cy="300"/>
              </a:xfrm>
              <a:prstGeom prst="rect">
                <a:avLst/>
              </a:prstGeom>
              <a:solidFill>
                <a:srgbClr val="CCFFFF"/>
              </a:solidFill>
              <a:ln cap="flat" cmpd="sng" w="38100">
                <a:solidFill>
                  <a:srgbClr val="CC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cxnSp>
            <p:nvCxnSpPr>
              <p:cNvPr id="773" name="Google Shape;773;p76"/>
              <p:cNvCxnSpPr/>
              <p:nvPr/>
            </p:nvCxnSpPr>
            <p:spPr>
              <a:xfrm>
                <a:off x="3168" y="3072"/>
                <a:ext cx="900" cy="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FF6600"/>
                </a:solidFill>
                <a:prstDash val="solid"/>
                <a:miter lim="800000"/>
                <a:headEnd len="med" w="med" type="oval"/>
                <a:tailEnd len="med" w="med" type="triangle"/>
              </a:ln>
            </p:spPr>
          </p:cxnSp>
          <p:sp>
            <p:nvSpPr>
              <p:cNvPr id="774" name="Google Shape;774;p76"/>
              <p:cNvSpPr txBox="1"/>
              <p:nvPr/>
            </p:nvSpPr>
            <p:spPr>
              <a:xfrm>
                <a:off x="2256" y="2592"/>
                <a:ext cx="1200" cy="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96633"/>
                  </a:buClr>
                  <a:buSzPts val="2000"/>
                  <a:buFont typeface="Times New Roman"/>
                  <a:buNone/>
                </a:pPr>
                <a:r>
                  <a:rPr b="1" i="0" lang="en-US" sz="2000" u="none">
                    <a:solidFill>
                      <a:srgbClr val="996633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Structure 2</a:t>
                </a:r>
                <a:endParaRPr/>
              </a:p>
            </p:txBody>
          </p:sp>
          <p:sp>
            <p:nvSpPr>
              <p:cNvPr id="775" name="Google Shape;775;p76"/>
              <p:cNvSpPr txBox="1"/>
              <p:nvPr/>
            </p:nvSpPr>
            <p:spPr>
              <a:xfrm>
                <a:off x="2352" y="2928"/>
                <a:ext cx="600" cy="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A50021"/>
                  </a:buClr>
                  <a:buSzPts val="2000"/>
                  <a:buFont typeface="Times New Roman"/>
                  <a:buNone/>
                </a:pPr>
                <a:r>
                  <a:rPr b="1" i="0" lang="en-US" sz="2000" u="none">
                    <a:solidFill>
                      <a:srgbClr val="A5002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item</a:t>
                </a:r>
                <a:endParaRPr/>
              </a:p>
            </p:txBody>
          </p:sp>
        </p:grpSp>
        <p:cxnSp>
          <p:nvCxnSpPr>
            <p:cNvPr id="776" name="Google Shape;776;p76"/>
            <p:cNvCxnSpPr/>
            <p:nvPr/>
          </p:nvCxnSpPr>
          <p:spPr>
            <a:xfrm>
              <a:off x="3024" y="2880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grpSp>
        <p:nvGrpSpPr>
          <p:cNvPr id="777" name="Google Shape;777;p76"/>
          <p:cNvGrpSpPr/>
          <p:nvPr/>
        </p:nvGrpSpPr>
        <p:grpSpPr>
          <a:xfrm>
            <a:off x="6096000" y="4114800"/>
            <a:ext cx="2952750" cy="1009650"/>
            <a:chOff x="3840" y="2592"/>
            <a:chExt cx="1860" cy="636"/>
          </a:xfrm>
        </p:grpSpPr>
        <p:grpSp>
          <p:nvGrpSpPr>
            <p:cNvPr id="778" name="Google Shape;778;p76"/>
            <p:cNvGrpSpPr/>
            <p:nvPr/>
          </p:nvGrpSpPr>
          <p:grpSpPr>
            <a:xfrm>
              <a:off x="3840" y="2592"/>
              <a:ext cx="1860" cy="636"/>
              <a:chOff x="3840" y="2592"/>
              <a:chExt cx="1860" cy="636"/>
            </a:xfrm>
          </p:grpSpPr>
          <p:sp>
            <p:nvSpPr>
              <p:cNvPr id="779" name="Google Shape;779;p76"/>
              <p:cNvSpPr txBox="1"/>
              <p:nvPr/>
            </p:nvSpPr>
            <p:spPr>
              <a:xfrm>
                <a:off x="3984" y="2880"/>
                <a:ext cx="900" cy="300"/>
              </a:xfrm>
              <a:prstGeom prst="rect">
                <a:avLst/>
              </a:prstGeom>
              <a:solidFill>
                <a:srgbClr val="CCFFFF"/>
              </a:solidFill>
              <a:ln cap="flat" cmpd="sng" w="38100">
                <a:solidFill>
                  <a:srgbClr val="CC0000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i="0" sz="2000" u="none">
                  <a:solidFill>
                    <a:srgbClr val="993300"/>
                  </a:solidFill>
                  <a:latin typeface="Times New Roman"/>
                  <a:ea typeface="Times New Roman"/>
                  <a:cs typeface="Times New Roman"/>
                  <a:sym typeface="Times New Roman"/>
                </a:endParaRPr>
              </a:p>
            </p:txBody>
          </p:sp>
          <p:cxnSp>
            <p:nvCxnSpPr>
              <p:cNvPr id="780" name="Google Shape;780;p76"/>
              <p:cNvCxnSpPr/>
              <p:nvPr/>
            </p:nvCxnSpPr>
            <p:spPr>
              <a:xfrm>
                <a:off x="4800" y="3072"/>
                <a:ext cx="900" cy="0"/>
              </a:xfrm>
              <a:prstGeom prst="straightConnector1">
                <a:avLst/>
              </a:prstGeom>
              <a:noFill/>
              <a:ln cap="flat" cmpd="sng" w="50800">
                <a:solidFill>
                  <a:srgbClr val="FF6600"/>
                </a:solidFill>
                <a:prstDash val="solid"/>
                <a:miter lim="800000"/>
                <a:headEnd len="med" w="med" type="oval"/>
                <a:tailEnd len="med" w="med" type="triangle"/>
              </a:ln>
            </p:spPr>
          </p:cxnSp>
          <p:sp>
            <p:nvSpPr>
              <p:cNvPr id="781" name="Google Shape;781;p76"/>
              <p:cNvSpPr txBox="1"/>
              <p:nvPr/>
            </p:nvSpPr>
            <p:spPr>
              <a:xfrm>
                <a:off x="3840" y="2592"/>
                <a:ext cx="1200" cy="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996633"/>
                  </a:buClr>
                  <a:buSzPts val="2000"/>
                  <a:buFont typeface="Times New Roman"/>
                  <a:buNone/>
                </a:pPr>
                <a:r>
                  <a:rPr b="1" i="0" lang="en-US" sz="2000" u="none">
                    <a:solidFill>
                      <a:srgbClr val="996633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Structure 3</a:t>
                </a:r>
                <a:endParaRPr/>
              </a:p>
            </p:txBody>
          </p:sp>
          <p:sp>
            <p:nvSpPr>
              <p:cNvPr id="782" name="Google Shape;782;p76"/>
              <p:cNvSpPr txBox="1"/>
              <p:nvPr/>
            </p:nvSpPr>
            <p:spPr>
              <a:xfrm>
                <a:off x="4032" y="2928"/>
                <a:ext cx="600" cy="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A50021"/>
                  </a:buClr>
                  <a:buSzPts val="2000"/>
                  <a:buFont typeface="Times New Roman"/>
                  <a:buNone/>
                </a:pPr>
                <a:r>
                  <a:rPr b="1" i="0" lang="en-US" sz="2000" u="none">
                    <a:solidFill>
                      <a:srgbClr val="A5002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item</a:t>
                </a:r>
                <a:endParaRPr/>
              </a:p>
            </p:txBody>
          </p:sp>
        </p:grpSp>
        <p:cxnSp>
          <p:nvCxnSpPr>
            <p:cNvPr id="783" name="Google Shape;783;p76"/>
            <p:cNvCxnSpPr/>
            <p:nvPr/>
          </p:nvCxnSpPr>
          <p:spPr>
            <a:xfrm>
              <a:off x="4704" y="2880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p77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789" name="Google Shape;789;p77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790" name="Google Shape;790;p77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791" name="Google Shape;791;p77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792" name="Google Shape;792;p77"/>
          <p:cNvSpPr txBox="1"/>
          <p:nvPr>
            <p:ph idx="1" type="body"/>
          </p:nvPr>
        </p:nvSpPr>
        <p:spPr>
          <a:xfrm>
            <a:off x="685800" y="1143000"/>
            <a:ext cx="7772400" cy="49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structure of the list is called a node, and consists of two fields: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One containing the item.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other containing the address of the next item in the list.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data items comprising a linked list need not be contiguous in memory.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are ordered by logical links that are stored as part of the data in the structure itself.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link is a pointer to another structure of the same type.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78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798" name="Google Shape;798;p78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799" name="Google Shape;799;p78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00" name="Google Shape;800;p78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801" name="Google Shape;801;p78"/>
          <p:cNvSpPr txBox="1"/>
          <p:nvPr>
            <p:ph idx="1" type="body"/>
          </p:nvPr>
        </p:nvSpPr>
        <p:spPr>
          <a:xfrm>
            <a:off x="685800" y="1371600"/>
            <a:ext cx="7772400" cy="50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Such a structure can be represented as: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struct  node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{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int    item;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struct node  *next;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}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33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33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33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rtl="0" algn="l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Such structures which contain a member field pointing to the same structure type are called 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self-referential structures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</p:txBody>
      </p:sp>
      <p:sp>
        <p:nvSpPr>
          <p:cNvPr id="802" name="Google Shape;802;p78"/>
          <p:cNvSpPr txBox="1"/>
          <p:nvPr/>
        </p:nvSpPr>
        <p:spPr>
          <a:xfrm>
            <a:off x="2667000" y="3962400"/>
            <a:ext cx="2133600" cy="6096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803" name="Google Shape;803;p78"/>
          <p:cNvCxnSpPr/>
          <p:nvPr/>
        </p:nvCxnSpPr>
        <p:spPr>
          <a:xfrm>
            <a:off x="4191000" y="3962400"/>
            <a:ext cx="0" cy="609600"/>
          </a:xfrm>
          <a:prstGeom prst="straightConnector1">
            <a:avLst/>
          </a:prstGeom>
          <a:noFill/>
          <a:ln cap="flat" cmpd="sng" w="38100">
            <a:solidFill>
              <a:srgbClr val="CC0000"/>
            </a:solidFill>
            <a:prstDash val="solid"/>
            <a:miter lim="800000"/>
            <a:headEnd len="med" w="med" type="none"/>
            <a:tailEnd len="med" w="med" type="none"/>
          </a:ln>
        </p:spPr>
      </p:cxnSp>
      <p:cxnSp>
        <p:nvCxnSpPr>
          <p:cNvPr id="804" name="Google Shape;804;p78"/>
          <p:cNvCxnSpPr/>
          <p:nvPr/>
        </p:nvCxnSpPr>
        <p:spPr>
          <a:xfrm>
            <a:off x="4419600" y="4267200"/>
            <a:ext cx="1295400" cy="0"/>
          </a:xfrm>
          <a:prstGeom prst="straightConnector1">
            <a:avLst/>
          </a:prstGeom>
          <a:noFill/>
          <a:ln cap="flat" cmpd="sng" w="50800">
            <a:solidFill>
              <a:srgbClr val="FF6600"/>
            </a:solidFill>
            <a:prstDash val="solid"/>
            <a:miter lim="800000"/>
            <a:headEnd len="med" w="med" type="oval"/>
            <a:tailEnd len="med" w="med" type="triangle"/>
          </a:ln>
        </p:spPr>
      </p:cxnSp>
      <p:sp>
        <p:nvSpPr>
          <p:cNvPr id="805" name="Google Shape;805;p78"/>
          <p:cNvSpPr txBox="1"/>
          <p:nvPr/>
        </p:nvSpPr>
        <p:spPr>
          <a:xfrm>
            <a:off x="2514600" y="4572000"/>
            <a:ext cx="20574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item</a:t>
            </a:r>
            <a:endParaRPr/>
          </a:p>
        </p:txBody>
      </p:sp>
      <p:sp>
        <p:nvSpPr>
          <p:cNvPr id="806" name="Google Shape;806;p78"/>
          <p:cNvSpPr txBox="1"/>
          <p:nvPr/>
        </p:nvSpPr>
        <p:spPr>
          <a:xfrm>
            <a:off x="2971800" y="3505200"/>
            <a:ext cx="2057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node</a:t>
            </a:r>
            <a:endParaRPr/>
          </a:p>
        </p:txBody>
      </p:sp>
      <p:sp>
        <p:nvSpPr>
          <p:cNvPr id="807" name="Google Shape;807;p78"/>
          <p:cNvSpPr txBox="1"/>
          <p:nvPr/>
        </p:nvSpPr>
        <p:spPr>
          <a:xfrm>
            <a:off x="3505200" y="4572000"/>
            <a:ext cx="2057400" cy="3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79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813" name="Google Shape;813;p79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814" name="Google Shape;814;p79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15" name="Google Shape;815;p79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816" name="Google Shape;816;p79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general, a node may be represented as follows: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t/>
            </a:r>
            <a:endParaRPr b="1" i="0" sz="2400" u="none">
              <a:solidFill>
                <a:srgbClr val="3366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struct  node_name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{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type  member1;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type member2;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………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 node_name  *next;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};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0" name="Shape 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" name="Google Shape;821;p80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822" name="Google Shape;822;p80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823" name="Google Shape;823;p80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24" name="Google Shape;824;p80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Illustration</a:t>
            </a:r>
            <a:endParaRPr/>
          </a:p>
        </p:txBody>
      </p:sp>
      <p:sp>
        <p:nvSpPr>
          <p:cNvPr id="825" name="Google Shape;825;p80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Consider the structure: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struct  stud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{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int  roll;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char  name[30];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int  age;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struct  stud  *next;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};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14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Also assume that the list consists of three nodes n1, n2 and n3.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12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struct  stud  n1, n2, n3;</a:t>
            </a:r>
            <a:endParaRPr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81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831" name="Google Shape;831;p81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832" name="Google Shape;832;p81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33" name="Google Shape;833;p81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834" name="Google Shape;834;p81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create the links between nodes, we can write: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n1.next  =  &amp;n2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n2.next  =  &amp;n3 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n3.next  =  NULL ;   /* No more nodes follow */</a:t>
            </a:r>
            <a:endParaRPr/>
          </a:p>
          <a:p>
            <a:pPr indent="-342900" lvl="0" marL="34290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Now the list looks like:</a:t>
            </a:r>
            <a:endParaRPr/>
          </a:p>
        </p:txBody>
      </p:sp>
      <p:sp>
        <p:nvSpPr>
          <p:cNvPr id="835" name="Google Shape;835;p81"/>
          <p:cNvSpPr txBox="1"/>
          <p:nvPr/>
        </p:nvSpPr>
        <p:spPr>
          <a:xfrm>
            <a:off x="1905000" y="42672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6" name="Google Shape;836;p81"/>
          <p:cNvSpPr txBox="1"/>
          <p:nvPr/>
        </p:nvSpPr>
        <p:spPr>
          <a:xfrm>
            <a:off x="6934200" y="51054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7" name="Google Shape;837;p81"/>
          <p:cNvSpPr txBox="1"/>
          <p:nvPr/>
        </p:nvSpPr>
        <p:spPr>
          <a:xfrm>
            <a:off x="6934200" y="44958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8" name="Google Shape;838;p81"/>
          <p:cNvSpPr txBox="1"/>
          <p:nvPr/>
        </p:nvSpPr>
        <p:spPr>
          <a:xfrm>
            <a:off x="1905000" y="51816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39" name="Google Shape;839;p81"/>
          <p:cNvSpPr txBox="1"/>
          <p:nvPr/>
        </p:nvSpPr>
        <p:spPr>
          <a:xfrm>
            <a:off x="1905000" y="48768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0" name="Google Shape;840;p81"/>
          <p:cNvSpPr txBox="1"/>
          <p:nvPr/>
        </p:nvSpPr>
        <p:spPr>
          <a:xfrm>
            <a:off x="1905000" y="45720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1" name="Google Shape;841;p81"/>
          <p:cNvSpPr txBox="1"/>
          <p:nvPr/>
        </p:nvSpPr>
        <p:spPr>
          <a:xfrm>
            <a:off x="6934200" y="41910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2" name="Google Shape;842;p81"/>
          <p:cNvSpPr txBox="1"/>
          <p:nvPr/>
        </p:nvSpPr>
        <p:spPr>
          <a:xfrm>
            <a:off x="4495800" y="51816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3" name="Google Shape;843;p81"/>
          <p:cNvSpPr txBox="1"/>
          <p:nvPr/>
        </p:nvSpPr>
        <p:spPr>
          <a:xfrm>
            <a:off x="4495800" y="48768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4" name="Google Shape;844;p81"/>
          <p:cNvSpPr txBox="1"/>
          <p:nvPr/>
        </p:nvSpPr>
        <p:spPr>
          <a:xfrm>
            <a:off x="4495800" y="45720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5" name="Google Shape;845;p81"/>
          <p:cNvSpPr txBox="1"/>
          <p:nvPr/>
        </p:nvSpPr>
        <p:spPr>
          <a:xfrm>
            <a:off x="4495800" y="42672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6" name="Google Shape;846;p81"/>
          <p:cNvSpPr txBox="1"/>
          <p:nvPr/>
        </p:nvSpPr>
        <p:spPr>
          <a:xfrm>
            <a:off x="6934200" y="4800600"/>
            <a:ext cx="1066800" cy="304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CC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847" name="Google Shape;847;p81"/>
          <p:cNvGrpSpPr/>
          <p:nvPr/>
        </p:nvGrpSpPr>
        <p:grpSpPr>
          <a:xfrm>
            <a:off x="2438400" y="4381500"/>
            <a:ext cx="2095500" cy="952500"/>
            <a:chOff x="1536" y="2760"/>
            <a:chExt cx="1320" cy="600"/>
          </a:xfrm>
        </p:grpSpPr>
        <p:cxnSp>
          <p:nvCxnSpPr>
            <p:cNvPr id="848" name="Google Shape;848;p81"/>
            <p:cNvCxnSpPr/>
            <p:nvPr/>
          </p:nvCxnSpPr>
          <p:spPr>
            <a:xfrm>
              <a:off x="1536" y="3360"/>
              <a:ext cx="600" cy="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oval"/>
              <a:tailEnd len="med" w="med" type="none"/>
            </a:ln>
          </p:spPr>
        </p:cxnSp>
        <p:cxnSp>
          <p:nvCxnSpPr>
            <p:cNvPr id="849" name="Google Shape;849;p81"/>
            <p:cNvCxnSpPr/>
            <p:nvPr/>
          </p:nvCxnSpPr>
          <p:spPr>
            <a:xfrm>
              <a:off x="2256" y="2760"/>
              <a:ext cx="0" cy="6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50" name="Google Shape;850;p81"/>
            <p:cNvCxnSpPr/>
            <p:nvPr/>
          </p:nvCxnSpPr>
          <p:spPr>
            <a:xfrm>
              <a:off x="2256" y="2784"/>
              <a:ext cx="600" cy="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</p:grpSp>
      <p:grpSp>
        <p:nvGrpSpPr>
          <p:cNvPr id="851" name="Google Shape;851;p81"/>
          <p:cNvGrpSpPr/>
          <p:nvPr/>
        </p:nvGrpSpPr>
        <p:grpSpPr>
          <a:xfrm>
            <a:off x="5029200" y="4381500"/>
            <a:ext cx="1943100" cy="952500"/>
            <a:chOff x="3168" y="2760"/>
            <a:chExt cx="1224" cy="600"/>
          </a:xfrm>
        </p:grpSpPr>
        <p:cxnSp>
          <p:nvCxnSpPr>
            <p:cNvPr id="852" name="Google Shape;852;p81"/>
            <p:cNvCxnSpPr/>
            <p:nvPr/>
          </p:nvCxnSpPr>
          <p:spPr>
            <a:xfrm>
              <a:off x="3792" y="2784"/>
              <a:ext cx="600" cy="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triangle"/>
            </a:ln>
          </p:spPr>
        </p:cxnSp>
        <p:cxnSp>
          <p:nvCxnSpPr>
            <p:cNvPr id="853" name="Google Shape;853;p81"/>
            <p:cNvCxnSpPr/>
            <p:nvPr/>
          </p:nvCxnSpPr>
          <p:spPr>
            <a:xfrm>
              <a:off x="3792" y="2760"/>
              <a:ext cx="0" cy="6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54" name="Google Shape;854;p81"/>
            <p:cNvCxnSpPr/>
            <p:nvPr/>
          </p:nvCxnSpPr>
          <p:spPr>
            <a:xfrm>
              <a:off x="3168" y="3360"/>
              <a:ext cx="600" cy="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oval"/>
              <a:tailEnd len="med" w="med" type="none"/>
            </a:ln>
          </p:spPr>
        </p:cxnSp>
      </p:grpSp>
      <p:grpSp>
        <p:nvGrpSpPr>
          <p:cNvPr id="855" name="Google Shape;855;p81"/>
          <p:cNvGrpSpPr/>
          <p:nvPr/>
        </p:nvGrpSpPr>
        <p:grpSpPr>
          <a:xfrm>
            <a:off x="7467600" y="5257800"/>
            <a:ext cx="1314450" cy="476250"/>
            <a:chOff x="4704" y="3312"/>
            <a:chExt cx="828" cy="300"/>
          </a:xfrm>
        </p:grpSpPr>
        <p:cxnSp>
          <p:nvCxnSpPr>
            <p:cNvPr id="856" name="Google Shape;856;p81"/>
            <p:cNvCxnSpPr/>
            <p:nvPr/>
          </p:nvCxnSpPr>
          <p:spPr>
            <a:xfrm>
              <a:off x="4704" y="3312"/>
              <a:ext cx="600" cy="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oval"/>
              <a:tailEnd len="med" w="med" type="none"/>
            </a:ln>
          </p:spPr>
        </p:cxnSp>
        <p:cxnSp>
          <p:nvCxnSpPr>
            <p:cNvPr id="857" name="Google Shape;857;p81"/>
            <p:cNvCxnSpPr/>
            <p:nvPr/>
          </p:nvCxnSpPr>
          <p:spPr>
            <a:xfrm>
              <a:off x="5328" y="3312"/>
              <a:ext cx="0" cy="30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  <p:cxnSp>
          <p:nvCxnSpPr>
            <p:cNvPr id="858" name="Google Shape;858;p81"/>
            <p:cNvCxnSpPr/>
            <p:nvPr/>
          </p:nvCxnSpPr>
          <p:spPr>
            <a:xfrm>
              <a:off x="5232" y="3504"/>
              <a:ext cx="300" cy="0"/>
            </a:xfrm>
            <a:prstGeom prst="straightConnector1">
              <a:avLst/>
            </a:prstGeom>
            <a:noFill/>
            <a:ln cap="flat" cmpd="sng" w="38100">
              <a:solidFill>
                <a:srgbClr val="CC0000"/>
              </a:solidFill>
              <a:prstDash val="solid"/>
              <a:miter lim="800000"/>
              <a:headEnd len="med" w="med" type="none"/>
              <a:tailEnd len="med" w="med" type="none"/>
            </a:ln>
          </p:spPr>
        </p:cxnSp>
      </p:grpSp>
      <p:sp>
        <p:nvSpPr>
          <p:cNvPr id="859" name="Google Shape;859;p81"/>
          <p:cNvSpPr txBox="1"/>
          <p:nvPr/>
        </p:nvSpPr>
        <p:spPr>
          <a:xfrm>
            <a:off x="1981200" y="5562600"/>
            <a:ext cx="1143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n1</a:t>
            </a:r>
            <a:endParaRPr/>
          </a:p>
        </p:txBody>
      </p:sp>
      <p:sp>
        <p:nvSpPr>
          <p:cNvPr id="860" name="Google Shape;860;p81"/>
          <p:cNvSpPr txBox="1"/>
          <p:nvPr/>
        </p:nvSpPr>
        <p:spPr>
          <a:xfrm>
            <a:off x="4495800" y="5486400"/>
            <a:ext cx="1143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n2</a:t>
            </a:r>
            <a:endParaRPr/>
          </a:p>
        </p:txBody>
      </p:sp>
      <p:sp>
        <p:nvSpPr>
          <p:cNvPr id="861" name="Google Shape;861;p81"/>
          <p:cNvSpPr txBox="1"/>
          <p:nvPr/>
        </p:nvSpPr>
        <p:spPr>
          <a:xfrm>
            <a:off x="6934200" y="5410200"/>
            <a:ext cx="1143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n3</a:t>
            </a:r>
            <a:endParaRPr/>
          </a:p>
        </p:txBody>
      </p:sp>
      <p:sp>
        <p:nvSpPr>
          <p:cNvPr id="862" name="Google Shape;862;p81"/>
          <p:cNvSpPr txBox="1"/>
          <p:nvPr/>
        </p:nvSpPr>
        <p:spPr>
          <a:xfrm>
            <a:off x="762000" y="4191000"/>
            <a:ext cx="1371600" cy="3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roll</a:t>
            </a:r>
            <a:endParaRPr/>
          </a:p>
        </p:txBody>
      </p:sp>
      <p:sp>
        <p:nvSpPr>
          <p:cNvPr id="863" name="Google Shape;863;p81"/>
          <p:cNvSpPr txBox="1"/>
          <p:nvPr/>
        </p:nvSpPr>
        <p:spPr>
          <a:xfrm>
            <a:off x="685800" y="4495800"/>
            <a:ext cx="1371600" cy="3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name</a:t>
            </a:r>
            <a:endParaRPr/>
          </a:p>
        </p:txBody>
      </p:sp>
      <p:sp>
        <p:nvSpPr>
          <p:cNvPr id="864" name="Google Shape;864;p81"/>
          <p:cNvSpPr txBox="1"/>
          <p:nvPr/>
        </p:nvSpPr>
        <p:spPr>
          <a:xfrm>
            <a:off x="762000" y="4800600"/>
            <a:ext cx="1371600" cy="3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age</a:t>
            </a:r>
            <a:endParaRPr/>
          </a:p>
        </p:txBody>
      </p:sp>
      <p:sp>
        <p:nvSpPr>
          <p:cNvPr id="865" name="Google Shape;865;p81"/>
          <p:cNvSpPr txBox="1"/>
          <p:nvPr/>
        </p:nvSpPr>
        <p:spPr>
          <a:xfrm>
            <a:off x="762000" y="5105400"/>
            <a:ext cx="1371600" cy="36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9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154" name="Google Shape;154;p19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155" name="Google Shape;155;p19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56" name="Google Shape;156;p19"/>
          <p:cNvSpPr txBox="1"/>
          <p:nvPr>
            <p:ph type="title"/>
          </p:nvPr>
        </p:nvSpPr>
        <p:spPr>
          <a:xfrm>
            <a:off x="685800" y="304800"/>
            <a:ext cx="77724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Accessing the Address of a Variable</a:t>
            </a:r>
            <a:endParaRPr/>
          </a:p>
        </p:txBody>
      </p:sp>
      <p:sp>
        <p:nvSpPr>
          <p:cNvPr id="157" name="Google Shape;157;p19"/>
          <p:cNvSpPr txBox="1"/>
          <p:nvPr>
            <p:ph idx="1" type="body"/>
          </p:nvPr>
        </p:nvSpPr>
        <p:spPr>
          <a:xfrm>
            <a:off x="685800" y="1143000"/>
            <a:ext cx="7772400" cy="51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address of a variable can be determined using the ‘</a:t>
            </a:r>
            <a:r>
              <a:rPr b="1" i="0" lang="en-US" sz="28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&amp;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’ operator.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operator ‘&amp;’ immediately preceding a variable returns the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the variable.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rgbClr val="CC0000"/>
              </a:buClr>
              <a:buSzPts val="2800"/>
              <a:buFont typeface="Times New Roman"/>
              <a:buNone/>
            </a:pPr>
            <a:r>
              <a:rPr b="1" i="0" lang="en-US" sz="2800" u="none">
                <a:solidFill>
                  <a:srgbClr val="CC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p = &amp;xyz;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Char char="–"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i="0" lang="en-US" sz="2400" u="none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address</a:t>
            </a: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of xyz (1380) is assigned to p.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‘&amp;’ operator can be used only with a </a:t>
            </a:r>
            <a:r>
              <a:rPr b="1" i="0" lang="en-US" sz="2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simple variable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or an </a:t>
            </a:r>
            <a:r>
              <a:rPr b="1" i="0" lang="en-US" sz="28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array element</a:t>
            </a: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&amp;distance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&amp;x[0]</a:t>
            </a:r>
            <a:endParaRPr/>
          </a:p>
          <a:p>
            <a:pPr indent="-285750" lvl="1" marL="74295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&amp;x[i-2]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82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871" name="Google Shape;871;p82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872" name="Google Shape;872;p82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73" name="Google Shape;873;p82"/>
          <p:cNvSpPr txBox="1"/>
          <p:nvPr>
            <p:ph type="title"/>
          </p:nvPr>
        </p:nvSpPr>
        <p:spPr>
          <a:xfrm>
            <a:off x="685800" y="0"/>
            <a:ext cx="77724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</a:t>
            </a:r>
            <a:endParaRPr/>
          </a:p>
        </p:txBody>
      </p:sp>
      <p:sp>
        <p:nvSpPr>
          <p:cNvPr id="874" name="Google Shape;874;p82"/>
          <p:cNvSpPr txBox="1"/>
          <p:nvPr/>
        </p:nvSpPr>
        <p:spPr>
          <a:xfrm>
            <a:off x="609600" y="609600"/>
            <a:ext cx="3810000" cy="56229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struct  stud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roll;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char  name[30];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int  age;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struct  stud  *next;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};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t/>
            </a:r>
            <a:endParaRPr b="1" i="0" sz="18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struct  stud  n1, n2, n3;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struct  stud  *p;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t/>
            </a:r>
            <a:endParaRPr b="1" i="0" sz="18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scanf (“%d %s %d”, &amp;n1.roll,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n1.name, &amp;n1.age);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scanf (“%d %s %d”, &amp;n2.roll,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n2.name, &amp;n2.age);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scanf (“%d %s %d”, &amp;n3.roll,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                 n3.name, &amp;n3.age);</a:t>
            </a:r>
            <a:endParaRPr/>
          </a:p>
        </p:txBody>
      </p:sp>
      <p:sp>
        <p:nvSpPr>
          <p:cNvPr id="875" name="Google Shape;875;p82"/>
          <p:cNvSpPr txBox="1"/>
          <p:nvPr/>
        </p:nvSpPr>
        <p:spPr>
          <a:xfrm>
            <a:off x="4800600" y="609600"/>
            <a:ext cx="3810000" cy="42498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n1.next  =  &amp;n2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n2.next  =  &amp;n3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n3.next  =  NULL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t/>
            </a:r>
            <a:endParaRPr b="1" i="0" sz="18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/* Now traverse the list and print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the elements */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t/>
            </a:r>
            <a:endParaRPr b="1" i="0" sz="18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  =  n1 ;   /* point to 1</a:t>
            </a:r>
            <a:r>
              <a:rPr b="1" baseline="30000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</a:t>
            </a: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element */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while  (p != NULL)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printf (“\n %d %s %d”,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p-&gt;roll, p-&gt;name, p-&gt;age);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       p  =  p-&gt;next;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}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1800"/>
              <a:buFont typeface="Times New Roman"/>
              <a:buNone/>
            </a:pPr>
            <a:r>
              <a:rPr b="1" i="0" lang="en-US" sz="18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9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83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DIY</a:t>
            </a:r>
            <a:endParaRPr/>
          </a:p>
        </p:txBody>
      </p:sp>
      <p:sp>
        <p:nvSpPr>
          <p:cNvPr id="881" name="Google Shape;881;p83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882" name="Google Shape;882;p83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883" name="Google Shape;883;p83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84" name="Google Shape;884;p83"/>
          <p:cNvSpPr txBox="1"/>
          <p:nvPr/>
        </p:nvSpPr>
        <p:spPr>
          <a:xfrm>
            <a:off x="685800" y="1470025"/>
            <a:ext cx="7772400" cy="193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AutoNum type="arabicPeriod"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Write a program using pointers to compute the sum of all elements      stored in an array.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AutoNum type="arabicPeriod"/>
            </a:pPr>
            <a:r>
              <a:rPr b="1" i="0" lang="en-US" sz="2000" u="none">
                <a:solidFill>
                  <a:srgbClr val="9933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Write a program using pointers to determine the length of a character string.</a:t>
            </a:r>
            <a:endParaRPr/>
          </a:p>
          <a:p>
            <a:pPr indent="-330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000" u="none">
              <a:solidFill>
                <a:srgbClr val="9933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84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 to Array</a:t>
            </a:r>
            <a:endParaRPr/>
          </a:p>
        </p:txBody>
      </p:sp>
      <p:sp>
        <p:nvSpPr>
          <p:cNvPr id="890" name="Google Shape;890;p84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891" name="Google Shape;891;p84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892" name="Google Shape;892;p84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pic>
        <p:nvPicPr>
          <p:cNvPr id="893" name="Google Shape;893;p8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066800"/>
            <a:ext cx="7772400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85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Pointer to 2D-Array</a:t>
            </a:r>
            <a:endParaRPr/>
          </a:p>
        </p:txBody>
      </p:sp>
      <p:sp>
        <p:nvSpPr>
          <p:cNvPr id="899" name="Google Shape;899;p85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900" name="Google Shape;900;p85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901" name="Google Shape;901;p85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pic>
        <p:nvPicPr>
          <p:cNvPr id="902" name="Google Shape;902;p8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066800"/>
            <a:ext cx="7772399" cy="5181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86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String Pointer</a:t>
            </a:r>
            <a:endParaRPr/>
          </a:p>
        </p:txBody>
      </p:sp>
      <p:sp>
        <p:nvSpPr>
          <p:cNvPr id="908" name="Google Shape;908;p86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909" name="Google Shape;909;p86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910" name="Google Shape;910;p86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pic>
        <p:nvPicPr>
          <p:cNvPr id="911" name="Google Shape;911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066800"/>
            <a:ext cx="7772400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87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Array of Pointers</a:t>
            </a:r>
            <a:endParaRPr/>
          </a:p>
        </p:txBody>
      </p:sp>
      <p:sp>
        <p:nvSpPr>
          <p:cNvPr id="917" name="Google Shape;917;p87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918" name="Google Shape;918;p87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919" name="Google Shape;919;p87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pic>
        <p:nvPicPr>
          <p:cNvPr id="920" name="Google Shape;920;p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066800"/>
            <a:ext cx="7772401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p88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Cont..</a:t>
            </a:r>
            <a:endParaRPr/>
          </a:p>
        </p:txBody>
      </p:sp>
      <p:sp>
        <p:nvSpPr>
          <p:cNvPr id="926" name="Google Shape;926;p88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927" name="Google Shape;927;p88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928" name="Google Shape;928;p88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pic>
        <p:nvPicPr>
          <p:cNvPr id="929" name="Google Shape;929;p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5800" y="1066800"/>
            <a:ext cx="7772400" cy="518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0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163" name="Google Shape;163;p20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164" name="Google Shape;164;p20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65" name="Google Shape;165;p20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Contd.</a:t>
            </a:r>
            <a:endParaRPr/>
          </a:p>
        </p:txBody>
      </p:sp>
      <p:sp>
        <p:nvSpPr>
          <p:cNvPr id="166" name="Google Shape;166;p20"/>
          <p:cNvSpPr txBox="1"/>
          <p:nvPr>
            <p:ph idx="1" type="body"/>
          </p:nvPr>
        </p:nvSpPr>
        <p:spPr>
          <a:xfrm>
            <a:off x="685800" y="1371600"/>
            <a:ext cx="7772400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Times New Roman"/>
              <a:buChar char="•"/>
            </a:pPr>
            <a:r>
              <a:rPr b="1" i="0" lang="en-US" sz="2800" u="none">
                <a:solidFill>
                  <a:schemeClr val="accent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Following usages are illegal: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&amp;235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Pointing at constant.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int   arr[20];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: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&amp;arr;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Pointing at array name.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>
              <a:solidFill>
                <a:srgbClr val="996633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336600"/>
              </a:buClr>
              <a:buSzPts val="2400"/>
              <a:buFont typeface="Times New Roman"/>
              <a:buNone/>
            </a:pPr>
            <a:r>
              <a:rPr b="1" i="0" lang="en-US" sz="2400" u="none">
                <a:solidFill>
                  <a:srgbClr val="3366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&amp;(a+b)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996633"/>
              </a:buClr>
              <a:buSzPts val="2000"/>
              <a:buFont typeface="Times New Roman"/>
              <a:buChar char="•"/>
            </a:pPr>
            <a:r>
              <a:rPr b="1" i="0" lang="en-US" sz="2000" u="none">
                <a:solidFill>
                  <a:srgbClr val="99663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Pointing at expression.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1"/>
          <p:cNvSpPr txBox="1"/>
          <p:nvPr/>
        </p:nvSpPr>
        <p:spPr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*</a:t>
            </a:r>
            <a:endParaRPr/>
          </a:p>
        </p:txBody>
      </p:sp>
      <p:sp>
        <p:nvSpPr>
          <p:cNvPr id="172" name="Google Shape;172;p21"/>
          <p:cNvSpPr txBox="1"/>
          <p:nvPr/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Programming and Data Structure</a:t>
            </a:r>
            <a:endParaRPr/>
          </a:p>
        </p:txBody>
      </p:sp>
      <p:sp>
        <p:nvSpPr>
          <p:cNvPr id="173" name="Google Shape;173;p21"/>
          <p:cNvSpPr txBox="1"/>
          <p:nvPr/>
        </p:nvSpPr>
        <p:spPr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Times New Roman"/>
              <a:buNone/>
            </a:pPr>
            <a:fld id="{00000000-1234-1234-1234-123412341234}" type="slidenum">
              <a:rPr b="0" i="0" lang="en-US" sz="1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74" name="Google Shape;174;p21"/>
          <p:cNvSpPr txBox="1"/>
          <p:nvPr>
            <p:ph type="title"/>
          </p:nvPr>
        </p:nvSpPr>
        <p:spPr>
          <a:xfrm>
            <a:off x="685800" y="304800"/>
            <a:ext cx="77724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0021"/>
              </a:buClr>
              <a:buSzPts val="3200"/>
              <a:buFont typeface="Times New Roman"/>
              <a:buNone/>
            </a:pPr>
            <a:r>
              <a:rPr b="1" i="0" lang="en-US" sz="3200" u="none">
                <a:solidFill>
                  <a:srgbClr val="A5002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</a:t>
            </a:r>
            <a:endParaRPr/>
          </a:p>
        </p:txBody>
      </p:sp>
      <p:sp>
        <p:nvSpPr>
          <p:cNvPr id="175" name="Google Shape;175;p21"/>
          <p:cNvSpPr txBox="1"/>
          <p:nvPr/>
        </p:nvSpPr>
        <p:spPr>
          <a:xfrm>
            <a:off x="838200" y="1371600"/>
            <a:ext cx="7543800" cy="4702200"/>
          </a:xfrm>
          <a:prstGeom prst="rect">
            <a:avLst/>
          </a:prstGeom>
          <a:solidFill>
            <a:srgbClr val="CCFFFF"/>
          </a:solidFill>
          <a:ln cap="flat" cmpd="sng" w="38100">
            <a:solidFill>
              <a:srgbClr val="9933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#include  &lt;stdio.h&gt;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main()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{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int   a;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float  b, c;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double  d;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char  ch;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3300"/>
              </a:buClr>
              <a:buSzPts val="2000"/>
              <a:buFont typeface="Times New Roman"/>
              <a:buNone/>
            </a:pPr>
            <a:r>
              <a:t/>
            </a:r>
            <a:endParaRPr b="1" i="0" sz="2000" u="none" cap="none" strike="noStrike">
              <a:solidFill>
                <a:srgbClr val="008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a = 10;   b = 2.5;  c = 12.36;  d = 12345.66;  ch = ‘A’;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(“%d is stored in location %u \n”,  a,  &amp;a)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(“%f is stored in location %u \n”,  b,  &amp;b)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(“%f is stored in location %u \n”,  c,  &amp;c)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(“%ld is stored in location %u \n”,  d,  &amp;d)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printf  (“%c is stored in location %u \n”,  ch,  &amp;ch) ;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8000"/>
              </a:buClr>
              <a:buSzPts val="2000"/>
              <a:buFont typeface="Times New Roman"/>
              <a:buNone/>
            </a:pPr>
            <a:r>
              <a:rPr b="1" i="0" lang="en-US" sz="2000" u="none" cap="none" strike="noStrike">
                <a:solidFill>
                  <a:srgbClr val="008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}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