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0" r:id="rId10"/>
    <p:sldId id="264" r:id="rId11"/>
    <p:sldId id="272" r:id="rId12"/>
    <p:sldId id="265" r:id="rId13"/>
    <p:sldId id="273" r:id="rId14"/>
    <p:sldId id="274" r:id="rId15"/>
    <p:sldId id="266" r:id="rId16"/>
    <p:sldId id="267" r:id="rId17"/>
    <p:sldId id="268" r:id="rId18"/>
    <p:sldId id="269" r:id="rId19"/>
    <p:sldId id="275" r:id="rId20"/>
    <p:sldId id="276" r:id="rId2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714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10b79a1e4d4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10b79a1e4d4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0b79a1e4d4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10b79a1e4d4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0b79a1e4d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0b79a1e4d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10b79a1e4d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10b79a1e4d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0b79a1e4d4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0b79a1e4d4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0b79a1e4d4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0b79a1e4d4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0b79a1e4d4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10b79a1e4d4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10b79a1e4d4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10b79a1e4d4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10b79a1e4d4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10b79a1e4d4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0b79a1e4d4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10b79a1e4d4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Conditional Expressions and Statements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Dr. Nachiket Tapas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IF … ELSE Statement</a:t>
            </a: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896DC1-1FB3-4E3B-9968-5F78FB48A5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9467" y="1317829"/>
            <a:ext cx="4634533" cy="3380646"/>
          </a:xfrm>
          <a:prstGeom prst="rect">
            <a:avLst/>
          </a:prstGeom>
        </p:spPr>
      </p:pic>
      <p:sp>
        <p:nvSpPr>
          <p:cNvPr id="6" name="Google Shape;104;p20">
            <a:extLst>
              <a:ext uri="{FF2B5EF4-FFF2-40B4-BE49-F238E27FC236}">
                <a16:creationId xmlns:a16="http://schemas.microsoft.com/office/drawing/2014/main" id="{B624AFA3-C93C-4D60-ABE4-C72F0CD8024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/>
              <a:t>if ( test–expression ) {</a:t>
            </a: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/>
              <a:t>	statement or block (if true);</a:t>
            </a: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/>
              <a:t>}</a:t>
            </a: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/>
              <a:t>else {</a:t>
            </a: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/>
              <a:t>	statement or block (otherwise);</a:t>
            </a: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/>
              <a:t>}</a:t>
            </a: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/>
              <a:t>statement – x;</a:t>
            </a: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/>
              <a:t>next statement;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4FACC-DF29-4C42-8C66-5B747A7C9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EC3A3B-3366-4B24-8B58-5994CD710B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62500" lnSpcReduction="20000"/>
          </a:bodyPr>
          <a:lstStyle/>
          <a:p>
            <a:pPr marL="114300" indent="0">
              <a:buNone/>
            </a:pPr>
            <a:r>
              <a:rPr lang="en-GB" dirty="0"/>
              <a:t>main()</a:t>
            </a:r>
          </a:p>
          <a:p>
            <a:pPr marL="114300" indent="0">
              <a:buNone/>
            </a:pPr>
            <a:r>
              <a:rPr lang="en-GB" dirty="0"/>
              <a:t>{</a:t>
            </a:r>
          </a:p>
          <a:p>
            <a:pPr marL="114300" indent="0">
              <a:buNone/>
            </a:pPr>
            <a:r>
              <a:rPr lang="en-GB" dirty="0"/>
              <a:t>	int a, b, c, d;</a:t>
            </a:r>
          </a:p>
          <a:p>
            <a:pPr marL="114300" indent="0">
              <a:buNone/>
            </a:pPr>
            <a:r>
              <a:rPr lang="en-GB" dirty="0"/>
              <a:t>	float ratio;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(“Enter four integer values\n”);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dirty="0" err="1"/>
              <a:t>scanf</a:t>
            </a:r>
            <a:r>
              <a:rPr lang="en-GB" dirty="0"/>
              <a:t>(“%d %d %d %d”, &amp;a, &amp;b, &amp;c, &amp;d);</a:t>
            </a:r>
          </a:p>
          <a:p>
            <a:pPr marL="114300" indent="0">
              <a:buNone/>
            </a:pPr>
            <a:r>
              <a:rPr lang="en-GB" dirty="0"/>
              <a:t>	if (c-d != 0) /* Execute statement block */</a:t>
            </a:r>
          </a:p>
          <a:p>
            <a:pPr marL="114300" indent="0">
              <a:buNone/>
            </a:pPr>
            <a:r>
              <a:rPr lang="en-GB" dirty="0"/>
              <a:t>	{</a:t>
            </a:r>
          </a:p>
          <a:p>
            <a:pPr marL="114300" indent="0">
              <a:buNone/>
            </a:pPr>
            <a:r>
              <a:rPr lang="en-GB" dirty="0"/>
              <a:t>		ratio = (float)(</a:t>
            </a:r>
            <a:r>
              <a:rPr lang="en-GB" dirty="0" err="1"/>
              <a:t>a+b</a:t>
            </a:r>
            <a:r>
              <a:rPr lang="en-GB" dirty="0"/>
              <a:t>)/(float)(c-d);</a:t>
            </a:r>
          </a:p>
          <a:p>
            <a:pPr marL="114300" indent="0">
              <a:buNone/>
            </a:pPr>
            <a:r>
              <a:rPr lang="en-GB" dirty="0"/>
              <a:t>		</a:t>
            </a:r>
            <a:r>
              <a:rPr lang="en-GB" dirty="0" err="1"/>
              <a:t>printf</a:t>
            </a:r>
            <a:r>
              <a:rPr lang="en-GB" dirty="0"/>
              <a:t>(“Ratio = %f\n”, ratio);</a:t>
            </a:r>
          </a:p>
          <a:p>
            <a:pPr marL="114300" indent="0">
              <a:buNone/>
            </a:pPr>
            <a:r>
              <a:rPr lang="en-GB" dirty="0"/>
              <a:t>	}</a:t>
            </a:r>
          </a:p>
          <a:p>
            <a:pPr marL="114300" indent="0">
              <a:buNone/>
            </a:pPr>
            <a:r>
              <a:rPr lang="en-GB" dirty="0"/>
              <a:t>	else</a:t>
            </a:r>
          </a:p>
          <a:p>
            <a:pPr marL="114300" indent="0">
              <a:buNone/>
            </a:pPr>
            <a:r>
              <a:rPr lang="en-GB" dirty="0"/>
              <a:t>		 </a:t>
            </a:r>
            <a:r>
              <a:rPr lang="en-GB" dirty="0" err="1"/>
              <a:t>printf</a:t>
            </a:r>
            <a:r>
              <a:rPr lang="en-GB" dirty="0"/>
              <a:t>(“c – d is zero\n”);</a:t>
            </a:r>
          </a:p>
          <a:p>
            <a:pPr marL="114300" indent="0">
              <a:buNone/>
            </a:pPr>
            <a:r>
              <a:rPr lang="en-GB" dirty="0"/>
              <a:t>}</a:t>
            </a:r>
          </a:p>
          <a:p>
            <a:pPr marL="114300" indent="0">
              <a:buNone/>
            </a:pPr>
            <a:endParaRPr lang="en-GB" dirty="0"/>
          </a:p>
          <a:p>
            <a:pPr marL="114300" indent="0">
              <a:buNone/>
            </a:pPr>
            <a:r>
              <a:rPr lang="en-GB" dirty="0"/>
              <a:t>I/P: 10 11 12 13</a:t>
            </a:r>
          </a:p>
          <a:p>
            <a:pPr marL="114300" indent="0">
              <a:buNone/>
            </a:pPr>
            <a:r>
              <a:rPr lang="en-GB" dirty="0"/>
              <a:t>O/P: -21</a:t>
            </a:r>
          </a:p>
          <a:p>
            <a:pPr marL="114300" indent="0">
              <a:buNone/>
            </a:pPr>
            <a:endParaRPr lang="en-GB" dirty="0"/>
          </a:p>
          <a:p>
            <a:pPr marL="114300" indent="0">
              <a:buNone/>
            </a:pPr>
            <a:r>
              <a:rPr lang="en-GB" dirty="0"/>
              <a:t>I/P: 10 11 12 12</a:t>
            </a:r>
          </a:p>
          <a:p>
            <a:pPr marL="114300" indent="0">
              <a:buNone/>
            </a:pPr>
            <a:r>
              <a:rPr lang="en-GB" dirty="0"/>
              <a:t>O/P: c – d is zero</a:t>
            </a:r>
          </a:p>
        </p:txBody>
      </p:sp>
    </p:spTree>
    <p:extLst>
      <p:ext uri="{BB962C8B-B14F-4D97-AF65-F5344CB8AC3E}">
        <p14:creationId xmlns:p14="http://schemas.microsoft.com/office/powerpoint/2010/main" val="1645336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Nested IF - ELSE Statements</a:t>
            </a:r>
            <a:endParaRPr/>
          </a:p>
        </p:txBody>
      </p:sp>
      <p:sp>
        <p:nvSpPr>
          <p:cNvPr id="116" name="Google Shape;116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000" dirty="0"/>
              <a:t>if ( test–expression-1 ) {</a:t>
            </a:r>
            <a:br>
              <a:rPr lang="en-GB" sz="1000" dirty="0"/>
            </a:br>
            <a:r>
              <a:rPr lang="en-GB" sz="1000" dirty="0"/>
              <a:t>	if ( test–expression-2 ) {</a:t>
            </a:r>
            <a:br>
              <a:rPr lang="en-GB" sz="1000" dirty="0"/>
            </a:br>
            <a:r>
              <a:rPr lang="en-GB" sz="1000" dirty="0"/>
              <a:t>	</a:t>
            </a:r>
            <a:br>
              <a:rPr lang="en-GB" sz="1000" dirty="0"/>
            </a:br>
            <a:r>
              <a:rPr lang="en-GB" sz="1000" dirty="0"/>
              <a:t>	}</a:t>
            </a: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000" dirty="0"/>
              <a:t>	else</a:t>
            </a:r>
            <a:br>
              <a:rPr lang="en-GB" sz="1000" dirty="0"/>
            </a:br>
            <a:r>
              <a:rPr lang="en-GB" sz="1000" dirty="0"/>
              <a:t>	{</a:t>
            </a:r>
            <a:br>
              <a:rPr lang="en-GB" sz="1000" dirty="0"/>
            </a:br>
            <a:r>
              <a:rPr lang="en-GB" sz="1000" dirty="0"/>
              <a:t>	</a:t>
            </a:r>
            <a:br>
              <a:rPr lang="en-GB" sz="1000" dirty="0"/>
            </a:br>
            <a:r>
              <a:rPr lang="en-GB" sz="1000" dirty="0"/>
              <a:t>	}</a:t>
            </a:r>
            <a:br>
              <a:rPr lang="en-GB" sz="1000" dirty="0"/>
            </a:br>
            <a:r>
              <a:rPr lang="en-GB" sz="1000" dirty="0"/>
              <a:t>}</a:t>
            </a:r>
            <a:br>
              <a:rPr lang="en-GB" sz="1000" dirty="0"/>
            </a:br>
            <a:r>
              <a:rPr lang="en-GB" sz="1000" dirty="0"/>
              <a:t>else {</a:t>
            </a:r>
            <a:br>
              <a:rPr lang="en-GB" sz="1000" dirty="0"/>
            </a:br>
            <a:r>
              <a:rPr lang="en-GB" sz="1000" dirty="0"/>
              <a:t>	statement or block - 1;</a:t>
            </a:r>
            <a:br>
              <a:rPr lang="en-GB" sz="1000" dirty="0"/>
            </a:br>
            <a:r>
              <a:rPr lang="en-GB" sz="1000" dirty="0"/>
              <a:t>}</a:t>
            </a:r>
            <a:br>
              <a:rPr lang="en-GB" sz="1000" dirty="0"/>
            </a:br>
            <a:br>
              <a:rPr lang="en-GB" sz="1000" dirty="0"/>
            </a:br>
            <a:r>
              <a:rPr lang="en-GB" sz="1000" dirty="0"/>
              <a:t>statement – x;</a:t>
            </a:r>
            <a:br>
              <a:rPr lang="en-GB" sz="1000" dirty="0"/>
            </a:br>
            <a:br>
              <a:rPr lang="en-GB" sz="1000" dirty="0"/>
            </a:br>
            <a:r>
              <a:rPr lang="en-GB" sz="1000" dirty="0"/>
              <a:t>next statement;</a:t>
            </a:r>
            <a:endParaRPr sz="1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B692CE-4975-4B07-904D-31748486F7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673625"/>
            <a:ext cx="4395232" cy="42534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A8BF0-DCA8-4AB2-AF50-17179AB80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3564B9-AB89-4DFC-ACE9-BB696791A3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114300" indent="0">
              <a:buNone/>
            </a:pPr>
            <a:r>
              <a:rPr lang="en-GB" sz="1000" dirty="0"/>
              <a:t>main()</a:t>
            </a:r>
          </a:p>
          <a:p>
            <a:pPr marL="114300" indent="0">
              <a:buNone/>
            </a:pPr>
            <a:r>
              <a:rPr lang="en-GB" sz="1000" dirty="0"/>
              <a:t>{</a:t>
            </a:r>
          </a:p>
          <a:p>
            <a:pPr marL="114300" indent="0">
              <a:buNone/>
            </a:pPr>
            <a:r>
              <a:rPr lang="en-GB" sz="1000" dirty="0"/>
              <a:t>	int a, b, c, d;</a:t>
            </a:r>
          </a:p>
          <a:p>
            <a:pPr marL="114300" indent="0">
              <a:buNone/>
            </a:pPr>
            <a:r>
              <a:rPr lang="en-GB" sz="1000" dirty="0"/>
              <a:t>	float ratio;</a:t>
            </a:r>
          </a:p>
          <a:p>
            <a:pPr marL="114300" indent="0">
              <a:buNone/>
            </a:pPr>
            <a:r>
              <a:rPr lang="en-GB" sz="1000" dirty="0"/>
              <a:t>	</a:t>
            </a:r>
            <a:r>
              <a:rPr lang="en-GB" sz="1000" dirty="0" err="1"/>
              <a:t>printf</a:t>
            </a:r>
            <a:r>
              <a:rPr lang="en-GB" sz="1000" dirty="0"/>
              <a:t>(“Enter four integer values\n”);</a:t>
            </a:r>
          </a:p>
          <a:p>
            <a:pPr marL="114300" indent="0">
              <a:buNone/>
            </a:pPr>
            <a:r>
              <a:rPr lang="en-GB" sz="1000" dirty="0"/>
              <a:t>	</a:t>
            </a:r>
            <a:r>
              <a:rPr lang="en-GB" sz="1000" dirty="0" err="1"/>
              <a:t>scanf</a:t>
            </a:r>
            <a:r>
              <a:rPr lang="en-GB" sz="1000" dirty="0"/>
              <a:t>(“%d %d %d %d”, &amp;a, &amp;b, &amp;c, &amp;d);</a:t>
            </a:r>
          </a:p>
          <a:p>
            <a:pPr marL="114300" indent="0">
              <a:buNone/>
            </a:pPr>
            <a:r>
              <a:rPr lang="en-GB" sz="1000" dirty="0"/>
              <a:t>	if (c-d != 0) /* Execute statement block */</a:t>
            </a:r>
          </a:p>
          <a:p>
            <a:pPr marL="114300" indent="0">
              <a:buNone/>
            </a:pPr>
            <a:r>
              <a:rPr lang="en-GB" sz="1000" dirty="0"/>
              <a:t>	{</a:t>
            </a:r>
            <a:br>
              <a:rPr lang="en-GB" sz="1000" dirty="0"/>
            </a:br>
            <a:r>
              <a:rPr lang="en-GB" sz="1000" dirty="0"/>
              <a:t>		if(a &gt; b) {</a:t>
            </a:r>
            <a:br>
              <a:rPr lang="en-GB" sz="1000" dirty="0"/>
            </a:br>
            <a:r>
              <a:rPr lang="en-GB" sz="1000" dirty="0"/>
              <a:t>			ratio = (float)(</a:t>
            </a:r>
            <a:r>
              <a:rPr lang="en-GB" sz="1000" dirty="0" err="1"/>
              <a:t>a+b</a:t>
            </a:r>
            <a:r>
              <a:rPr lang="en-GB" sz="1000" dirty="0"/>
              <a:t>)/(float)(c-d);</a:t>
            </a:r>
            <a:br>
              <a:rPr lang="en-GB" sz="1000" dirty="0"/>
            </a:br>
            <a:r>
              <a:rPr lang="en-GB" sz="1000" dirty="0"/>
              <a:t>			</a:t>
            </a:r>
            <a:r>
              <a:rPr lang="en-GB" sz="1000" dirty="0" err="1"/>
              <a:t>printf</a:t>
            </a:r>
            <a:r>
              <a:rPr lang="en-GB" sz="1000" dirty="0"/>
              <a:t>(“Ratio = %f\n”, ratio);</a:t>
            </a:r>
            <a:br>
              <a:rPr lang="en-GB" sz="1000" dirty="0"/>
            </a:br>
            <a:r>
              <a:rPr lang="en-GB" sz="1000" dirty="0"/>
              <a:t>		}</a:t>
            </a:r>
            <a:br>
              <a:rPr lang="en-GB" sz="1000" dirty="0"/>
            </a:br>
            <a:r>
              <a:rPr lang="en-GB" sz="1000" dirty="0"/>
              <a:t>		else</a:t>
            </a:r>
            <a:br>
              <a:rPr lang="en-GB" sz="1000" dirty="0"/>
            </a:br>
            <a:r>
              <a:rPr lang="en-GB" sz="1000" dirty="0"/>
              <a:t>		{</a:t>
            </a:r>
            <a:br>
              <a:rPr lang="en-GB" sz="1000" dirty="0"/>
            </a:br>
            <a:r>
              <a:rPr lang="en-GB" sz="1000" dirty="0"/>
              <a:t>			ratio = (float)(a-b)/(float)(c-d);</a:t>
            </a:r>
            <a:br>
              <a:rPr lang="en-GB" sz="1000" dirty="0"/>
            </a:br>
            <a:r>
              <a:rPr lang="en-GB" sz="1000" dirty="0"/>
              <a:t>			</a:t>
            </a:r>
            <a:r>
              <a:rPr lang="en-GB" sz="1000" dirty="0" err="1"/>
              <a:t>printf</a:t>
            </a:r>
            <a:r>
              <a:rPr lang="en-GB" sz="1000" dirty="0"/>
              <a:t>(“Ratio = %f\n”, ratio);</a:t>
            </a:r>
            <a:br>
              <a:rPr lang="en-GB" sz="1000" dirty="0"/>
            </a:br>
            <a:r>
              <a:rPr lang="en-GB" sz="1000" dirty="0"/>
              <a:t>		}</a:t>
            </a:r>
            <a:br>
              <a:rPr lang="en-GB" sz="1000" dirty="0"/>
            </a:br>
            <a:r>
              <a:rPr lang="en-GB" sz="1000" dirty="0"/>
              <a:t>	}</a:t>
            </a:r>
          </a:p>
          <a:p>
            <a:pPr marL="114300" indent="0">
              <a:buNone/>
            </a:pPr>
            <a:r>
              <a:rPr lang="en-GB" sz="1000" dirty="0"/>
              <a:t>	else</a:t>
            </a:r>
          </a:p>
          <a:p>
            <a:pPr marL="114300" indent="0">
              <a:buNone/>
            </a:pPr>
            <a:r>
              <a:rPr lang="en-GB" sz="1000" dirty="0"/>
              <a:t>		 </a:t>
            </a:r>
            <a:r>
              <a:rPr lang="en-GB" sz="1000" dirty="0" err="1"/>
              <a:t>printf</a:t>
            </a:r>
            <a:r>
              <a:rPr lang="en-GB" sz="1000" dirty="0"/>
              <a:t>(“c – d is zero\n”);</a:t>
            </a:r>
          </a:p>
          <a:p>
            <a:pPr marL="114300" indent="0">
              <a:buNone/>
            </a:pPr>
            <a:r>
              <a:rPr lang="en-GB" sz="1000" dirty="0"/>
              <a:t>}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0FE801-214C-45FA-9CA3-35E4FD22012D}"/>
              </a:ext>
            </a:extLst>
          </p:cNvPr>
          <p:cNvSpPr txBox="1"/>
          <p:nvPr/>
        </p:nvSpPr>
        <p:spPr>
          <a:xfrm>
            <a:off x="6185648" y="853888"/>
            <a:ext cx="22523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Enter four integer values</a:t>
            </a:r>
          </a:p>
          <a:p>
            <a:r>
              <a:rPr lang="en-GB" dirty="0"/>
              <a:t>10 11 12 13</a:t>
            </a:r>
          </a:p>
          <a:p>
            <a:r>
              <a:rPr lang="en-GB" dirty="0"/>
              <a:t>Ratio = 1.000000</a:t>
            </a:r>
          </a:p>
        </p:txBody>
      </p:sp>
    </p:spTree>
    <p:extLst>
      <p:ext uri="{BB962C8B-B14F-4D97-AF65-F5344CB8AC3E}">
        <p14:creationId xmlns:p14="http://schemas.microsoft.com/office/powerpoint/2010/main" val="39915109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7FC12-99CF-4253-AD0E-3A40EADA8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14DD4A-418E-46C8-B340-71320E40A0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pPr marL="114300" indent="0">
              <a:buNone/>
            </a:pPr>
            <a:r>
              <a:rPr lang="en-GB" dirty="0"/>
              <a:t>main()</a:t>
            </a:r>
          </a:p>
          <a:p>
            <a:pPr marL="114300" indent="0">
              <a:buNone/>
            </a:pPr>
            <a:r>
              <a:rPr lang="en-GB" dirty="0"/>
              <a:t>{</a:t>
            </a:r>
          </a:p>
          <a:p>
            <a:pPr marL="114300" indent="0">
              <a:buNone/>
            </a:pPr>
            <a:r>
              <a:rPr lang="en-GB" dirty="0"/>
              <a:t>	float A, B, C;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(“Enter three values\n”);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dirty="0" err="1"/>
              <a:t>scanf</a:t>
            </a:r>
            <a:r>
              <a:rPr lang="en-GB" dirty="0"/>
              <a:t>(“%f %f %f”, &amp;A, &amp;B, &amp;C);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(“\</a:t>
            </a:r>
            <a:r>
              <a:rPr lang="en-GB" dirty="0" err="1"/>
              <a:t>nLargest</a:t>
            </a:r>
            <a:r>
              <a:rPr lang="en-GB" dirty="0"/>
              <a:t> value is “);</a:t>
            </a:r>
          </a:p>
          <a:p>
            <a:pPr marL="114300" indent="0">
              <a:buNone/>
            </a:pPr>
            <a:r>
              <a:rPr lang="en-GB" dirty="0"/>
              <a:t>	if (A&gt;B)</a:t>
            </a:r>
          </a:p>
          <a:p>
            <a:pPr marL="114300" indent="0">
              <a:buNone/>
            </a:pPr>
            <a:r>
              <a:rPr lang="en-GB" dirty="0"/>
              <a:t>	{</a:t>
            </a:r>
          </a:p>
          <a:p>
            <a:pPr marL="114300" indent="0">
              <a:buNone/>
            </a:pPr>
            <a:r>
              <a:rPr lang="en-GB" dirty="0"/>
              <a:t>		if (A&gt;C)</a:t>
            </a:r>
          </a:p>
          <a:p>
            <a:pPr marL="114300" indent="0">
              <a:buNone/>
            </a:pPr>
            <a:r>
              <a:rPr lang="en-GB" dirty="0"/>
              <a:t>			</a:t>
            </a:r>
            <a:r>
              <a:rPr lang="en-GB" dirty="0" err="1"/>
              <a:t>printf</a:t>
            </a:r>
            <a:r>
              <a:rPr lang="en-GB" dirty="0"/>
              <a:t>(“%f\n”, A);</a:t>
            </a:r>
          </a:p>
          <a:p>
            <a:pPr marL="114300" indent="0">
              <a:buNone/>
            </a:pPr>
            <a:r>
              <a:rPr lang="en-GB" dirty="0"/>
              <a:t>		else</a:t>
            </a:r>
          </a:p>
          <a:p>
            <a:pPr marL="114300" indent="0">
              <a:buNone/>
            </a:pPr>
            <a:r>
              <a:rPr lang="en-GB" dirty="0"/>
              <a:t>			</a:t>
            </a:r>
            <a:r>
              <a:rPr lang="en-GB" dirty="0" err="1"/>
              <a:t>printf</a:t>
            </a:r>
            <a:r>
              <a:rPr lang="en-GB" dirty="0"/>
              <a:t>(“%f\n”, C);</a:t>
            </a:r>
          </a:p>
          <a:p>
            <a:pPr marL="114300" indent="0">
              <a:buNone/>
            </a:pPr>
            <a:r>
              <a:rPr lang="en-GB" dirty="0"/>
              <a:t>	}</a:t>
            </a:r>
          </a:p>
          <a:p>
            <a:pPr marL="114300" indent="0">
              <a:buNone/>
            </a:pPr>
            <a:r>
              <a:rPr lang="en-GB" dirty="0"/>
              <a:t>	else</a:t>
            </a:r>
          </a:p>
          <a:p>
            <a:pPr marL="114300" indent="0">
              <a:buNone/>
            </a:pPr>
            <a:r>
              <a:rPr lang="en-GB" dirty="0"/>
              <a:t>	{</a:t>
            </a:r>
          </a:p>
          <a:p>
            <a:pPr marL="114300" indent="0">
              <a:buNone/>
            </a:pPr>
            <a:r>
              <a:rPr lang="en-GB" dirty="0"/>
              <a:t>		if (C&gt;B)</a:t>
            </a:r>
          </a:p>
          <a:p>
            <a:pPr marL="114300" indent="0">
              <a:buNone/>
            </a:pPr>
            <a:r>
              <a:rPr lang="en-GB" dirty="0"/>
              <a:t>			</a:t>
            </a:r>
            <a:r>
              <a:rPr lang="en-GB" dirty="0" err="1"/>
              <a:t>printf</a:t>
            </a:r>
            <a:r>
              <a:rPr lang="en-GB" dirty="0"/>
              <a:t>(“%f\n”, C);</a:t>
            </a:r>
          </a:p>
          <a:p>
            <a:pPr marL="114300" indent="0">
              <a:buNone/>
            </a:pPr>
            <a:r>
              <a:rPr lang="en-GB" dirty="0"/>
              <a:t>		else</a:t>
            </a:r>
          </a:p>
          <a:p>
            <a:pPr marL="114300" indent="0">
              <a:buNone/>
            </a:pPr>
            <a:r>
              <a:rPr lang="en-GB" dirty="0"/>
              <a:t>			</a:t>
            </a:r>
            <a:r>
              <a:rPr lang="en-GB" dirty="0" err="1"/>
              <a:t>printf</a:t>
            </a:r>
            <a:r>
              <a:rPr lang="en-GB" dirty="0"/>
              <a:t>(“%f\n”, B);</a:t>
            </a:r>
          </a:p>
          <a:p>
            <a:pPr marL="114300" indent="0">
              <a:buNone/>
            </a:pPr>
            <a:r>
              <a:rPr lang="en-GB" dirty="0"/>
              <a:t>	}</a:t>
            </a:r>
          </a:p>
          <a:p>
            <a:pPr marL="114300" indent="0">
              <a:buNone/>
            </a:pPr>
            <a:r>
              <a:rPr lang="en-GB" dirty="0"/>
              <a:t>}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3A44B0-3CF6-41D2-BB70-2692FACC9BE6}"/>
              </a:ext>
            </a:extLst>
          </p:cNvPr>
          <p:cNvSpPr txBox="1"/>
          <p:nvPr/>
        </p:nvSpPr>
        <p:spPr>
          <a:xfrm>
            <a:off x="5398995" y="1017725"/>
            <a:ext cx="21582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What does the program do?</a:t>
            </a:r>
          </a:p>
        </p:txBody>
      </p:sp>
    </p:spTree>
    <p:extLst>
      <p:ext uri="{BB962C8B-B14F-4D97-AF65-F5344CB8AC3E}">
        <p14:creationId xmlns:p14="http://schemas.microsoft.com/office/powerpoint/2010/main" val="35865457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ELSE - IF Ladder</a:t>
            </a:r>
            <a:endParaRPr/>
          </a:p>
        </p:txBody>
      </p:sp>
      <p:sp>
        <p:nvSpPr>
          <p:cNvPr id="122" name="Google Shape;122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55000" lnSpcReduction="20000"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 dirty="0"/>
              <a:t>if ( test-expression-1 ) {</a:t>
            </a:r>
            <a:br>
              <a:rPr lang="en-GB" sz="1800" dirty="0"/>
            </a:br>
            <a:r>
              <a:rPr lang="en-GB" sz="1800" dirty="0"/>
              <a:t>	 statement or block - 1;</a:t>
            </a:r>
            <a:br>
              <a:rPr lang="en-GB" sz="1800" dirty="0"/>
            </a:br>
            <a:r>
              <a:rPr lang="en-GB" sz="1800" dirty="0"/>
              <a:t>}</a:t>
            </a:r>
            <a:br>
              <a:rPr lang="en-GB" sz="1800" dirty="0"/>
            </a:br>
            <a:r>
              <a:rPr lang="en-GB" sz="1800" dirty="0"/>
              <a:t>else if ( test-expression-2) {</a:t>
            </a:r>
            <a:br>
              <a:rPr lang="en-GB" sz="1800" dirty="0"/>
            </a:br>
            <a:r>
              <a:rPr lang="en-GB" sz="1800" dirty="0"/>
              <a:t>	statement or block - 2;</a:t>
            </a:r>
            <a:br>
              <a:rPr lang="en-GB" sz="1800" dirty="0"/>
            </a:br>
            <a:r>
              <a:rPr lang="en-GB" sz="1800" dirty="0"/>
              <a:t>}</a:t>
            </a:r>
            <a:br>
              <a:rPr lang="en-GB" sz="1800" dirty="0"/>
            </a:br>
            <a:r>
              <a:rPr lang="en-GB" sz="1800" dirty="0"/>
              <a:t>       else if ( test-expression-3) {</a:t>
            </a:r>
            <a:br>
              <a:rPr lang="en-GB" sz="1800" dirty="0"/>
            </a:br>
            <a:r>
              <a:rPr lang="en-GB" sz="1800" dirty="0"/>
              <a:t>	statement or block - 3;</a:t>
            </a:r>
            <a:br>
              <a:rPr lang="en-GB" sz="1800" dirty="0"/>
            </a:br>
            <a:r>
              <a:rPr lang="en-GB" sz="1800" dirty="0"/>
              <a:t>       }</a:t>
            </a:r>
            <a:br>
              <a:rPr lang="en-GB" sz="1800" dirty="0"/>
            </a:br>
            <a:r>
              <a:rPr lang="en-GB" sz="1800" dirty="0"/>
              <a:t>              else if ( test-expression-4) {</a:t>
            </a:r>
            <a:br>
              <a:rPr lang="en-GB" sz="1800" dirty="0"/>
            </a:br>
            <a:r>
              <a:rPr lang="en-GB" sz="1800" dirty="0"/>
              <a:t>	statement or block - 4;</a:t>
            </a:r>
            <a:br>
              <a:rPr lang="en-GB" sz="1800" dirty="0"/>
            </a:br>
            <a:r>
              <a:rPr lang="en-GB" sz="1800" dirty="0"/>
              <a:t>              }</a:t>
            </a:r>
            <a:br>
              <a:rPr lang="en-GB" sz="1800" dirty="0"/>
            </a:br>
            <a:r>
              <a:rPr lang="en-GB" sz="1800" dirty="0"/>
              <a:t>                     else {</a:t>
            </a: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 dirty="0"/>
              <a:t>                      }</a:t>
            </a:r>
            <a:br>
              <a:rPr lang="en-GB" sz="1800" dirty="0"/>
            </a:br>
            <a:br>
              <a:rPr lang="en-GB" sz="1800" dirty="0"/>
            </a:br>
            <a:br>
              <a:rPr lang="en-GB" sz="1800" dirty="0"/>
            </a:br>
            <a:r>
              <a:rPr lang="en-GB" sz="1800" dirty="0"/>
              <a:t>statement – x;</a:t>
            </a:r>
            <a:br>
              <a:rPr lang="en-GB" sz="1800" dirty="0"/>
            </a:br>
            <a:br>
              <a:rPr lang="en-GB" sz="1800" dirty="0"/>
            </a:br>
            <a:r>
              <a:rPr lang="en-GB" sz="1800" dirty="0"/>
              <a:t>next statement;</a:t>
            </a: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1AE524-270F-47FF-AC0C-47BFCCD1E4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0603" y="445025"/>
            <a:ext cx="4488414" cy="445269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3407A-9D7A-4EAB-B9DC-1CD5DB0B4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Questions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63D440-E055-415B-8283-288A6FD2A3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State true or false</a:t>
            </a:r>
          </a:p>
          <a:p>
            <a:pPr lvl="1">
              <a:lnSpc>
                <a:spcPct val="200000"/>
              </a:lnSpc>
            </a:pPr>
            <a:r>
              <a:rPr lang="en-GB" dirty="0"/>
              <a:t>Every line in a C program should end with a semicolon.</a:t>
            </a:r>
          </a:p>
          <a:p>
            <a:pPr lvl="1">
              <a:lnSpc>
                <a:spcPct val="200000"/>
              </a:lnSpc>
            </a:pPr>
            <a:r>
              <a:rPr lang="en-GB" dirty="0"/>
              <a:t>In C language, lowercase letters are significant.</a:t>
            </a:r>
          </a:p>
          <a:p>
            <a:pPr lvl="1">
              <a:lnSpc>
                <a:spcPct val="200000"/>
              </a:lnSpc>
            </a:pPr>
            <a:r>
              <a:rPr lang="en-GB" dirty="0"/>
              <a:t>Every C program ends with an END word.</a:t>
            </a:r>
          </a:p>
          <a:p>
            <a:pPr lvl="1">
              <a:lnSpc>
                <a:spcPct val="200000"/>
              </a:lnSpc>
            </a:pPr>
            <a:r>
              <a:rPr lang="en-GB" dirty="0"/>
              <a:t>main() is where the program begins its execution.</a:t>
            </a:r>
          </a:p>
          <a:p>
            <a:pPr lvl="1">
              <a:lnSpc>
                <a:spcPct val="200000"/>
              </a:lnSpc>
            </a:pPr>
            <a:r>
              <a:rPr lang="en-GB" dirty="0"/>
              <a:t>The closing brace of the main( ) in a program is the logical end of the program.</a:t>
            </a:r>
          </a:p>
          <a:p>
            <a:pPr lvl="1">
              <a:lnSpc>
                <a:spcPct val="200000"/>
              </a:lnSpc>
            </a:pPr>
            <a:r>
              <a:rPr lang="en-GB" dirty="0"/>
              <a:t>Comments cause the computer to print the text enclosed between /* and */ when executed.</a:t>
            </a:r>
          </a:p>
          <a:p>
            <a:pPr marL="114300" indent="0">
              <a:buNone/>
            </a:pPr>
            <a:r>
              <a:rPr lang="en-GB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6206859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D74AA-9EC2-4CF1-9B44-881857CB7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Questions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FA8DC0-F4F9-47DC-8D0D-5D8A3AB6FC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GB" dirty="0"/>
              <a:t>The __________ Function is used to display the output on the screen.</a:t>
            </a:r>
          </a:p>
          <a:p>
            <a:r>
              <a:rPr lang="en-GB" dirty="0"/>
              <a:t>The escape sequence character __________ causes the cursor to move to the next line on the screen.</a:t>
            </a:r>
          </a:p>
        </p:txBody>
      </p:sp>
    </p:spTree>
    <p:extLst>
      <p:ext uri="{BB962C8B-B14F-4D97-AF65-F5344CB8AC3E}">
        <p14:creationId xmlns:p14="http://schemas.microsoft.com/office/powerpoint/2010/main" val="27267094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AA77A-648F-48E2-9ED5-B8AC52E42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What is the output?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589A52-3D89-46CE-A980-0845E77BCC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 algn="l">
              <a:buNone/>
            </a:pPr>
            <a:r>
              <a:rPr lang="en-GB" sz="1800" b="0" i="0" u="none" strike="noStrike" baseline="0" dirty="0">
                <a:solidFill>
                  <a:srgbClr val="231F20"/>
                </a:solidFill>
                <a:latin typeface="Generic21-Regular"/>
              </a:rPr>
              <a:t>/* A simple program</a:t>
            </a:r>
          </a:p>
          <a:p>
            <a:pPr marL="114300" indent="0" algn="l">
              <a:buNone/>
            </a:pPr>
            <a:r>
              <a:rPr lang="en-GB" sz="1800" b="0" i="0" u="none" strike="noStrike" baseline="0" dirty="0">
                <a:solidFill>
                  <a:srgbClr val="231F20"/>
                </a:solidFill>
                <a:latin typeface="Generic21-Regular"/>
              </a:rPr>
              <a:t>int main( )</a:t>
            </a:r>
          </a:p>
          <a:p>
            <a:pPr marL="114300" indent="0" algn="l">
              <a:buNone/>
            </a:pPr>
            <a:r>
              <a:rPr lang="en-GB" sz="1800" b="0" i="0" u="none" strike="noStrike" baseline="0" dirty="0">
                <a:solidFill>
                  <a:srgbClr val="231F20"/>
                </a:solidFill>
                <a:latin typeface="Generic21-Regular"/>
              </a:rPr>
              <a:t>{</a:t>
            </a:r>
          </a:p>
          <a:p>
            <a:pPr marL="114300" indent="0" algn="l">
              <a:buNone/>
            </a:pPr>
            <a:r>
              <a:rPr lang="en-GB" sz="1800" b="0" i="0" u="none" strike="noStrike" baseline="0" dirty="0">
                <a:solidFill>
                  <a:srgbClr val="231F20"/>
                </a:solidFill>
                <a:latin typeface="Generic21-Regular"/>
              </a:rPr>
              <a:t>	/* Does nothing */</a:t>
            </a:r>
          </a:p>
          <a:p>
            <a:pPr marL="114300" indent="0" algn="l">
              <a:buNone/>
            </a:pPr>
            <a:r>
              <a:rPr lang="en-GB" sz="1800" b="0" i="0" u="none" strike="noStrike" baseline="0" dirty="0">
                <a:solidFill>
                  <a:srgbClr val="231F20"/>
                </a:solidFill>
                <a:latin typeface="Generic21-Regular"/>
              </a:rPr>
              <a:t>}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44124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23E53-6266-4296-9F1D-EB960E697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Comma Operator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399041-A6E3-41D2-AEEF-77640C9649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 C language, the comma operator (represented by the token ,) is a binary operator that evaluates its first operand and discards the result.</a:t>
            </a:r>
          </a:p>
          <a:p>
            <a:r>
              <a:rPr lang="en-GB" dirty="0"/>
              <a:t>Then it evaluates the second operand and returns this value (and type).</a:t>
            </a:r>
          </a:p>
        </p:txBody>
      </p:sp>
    </p:spTree>
    <p:extLst>
      <p:ext uri="{BB962C8B-B14F-4D97-AF65-F5344CB8AC3E}">
        <p14:creationId xmlns:p14="http://schemas.microsoft.com/office/powerpoint/2010/main" val="2301748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Conditional Expressions</a:t>
            </a:r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Expressions which evaluate to TRUE or FALSE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Also known as boolean expression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Expression can be combination of individual conditions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Ex: 3 &lt; 5 || 3 &gt; 15, 100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06B1B-821A-47ED-A330-226777D71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Example: Operator VS Separator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5707F9-FAF8-428A-9FB0-6DAD67F802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GB" dirty="0"/>
              <a:t>#include &lt;</a:t>
            </a:r>
            <a:r>
              <a:rPr lang="en-GB" dirty="0" err="1"/>
              <a:t>stdio.h</a:t>
            </a:r>
            <a:r>
              <a:rPr lang="en-GB" dirty="0"/>
              <a:t>&gt;</a:t>
            </a:r>
          </a:p>
          <a:p>
            <a:pPr marL="114300" indent="0">
              <a:buNone/>
            </a:pPr>
            <a:r>
              <a:rPr lang="en-GB" dirty="0"/>
              <a:t>void main() {    </a:t>
            </a:r>
          </a:p>
          <a:p>
            <a:pPr marL="114300" indent="0">
              <a:buNone/>
            </a:pPr>
            <a:r>
              <a:rPr lang="en-GB" dirty="0"/>
              <a:t>	int a, b;    </a:t>
            </a:r>
          </a:p>
          <a:p>
            <a:pPr marL="114300" indent="0">
              <a:buNone/>
            </a:pPr>
            <a:r>
              <a:rPr lang="en-GB" dirty="0"/>
              <a:t>	int </a:t>
            </a:r>
            <a:r>
              <a:rPr lang="en-GB" dirty="0" err="1"/>
              <a:t>i</a:t>
            </a:r>
            <a:r>
              <a:rPr lang="en-GB" dirty="0"/>
              <a:t> = (a=2, b=3, a + b);    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("%d", </a:t>
            </a:r>
            <a:r>
              <a:rPr lang="en-GB" dirty="0" err="1"/>
              <a:t>i</a:t>
            </a:r>
            <a:r>
              <a:rPr lang="en-GB" dirty="0"/>
              <a:t>);    </a:t>
            </a:r>
          </a:p>
          <a:p>
            <a:pPr marL="114300" indent="0"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370094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Operators you can use</a:t>
            </a:r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Relational operators (&gt;, &lt;, &gt;=, &lt;=, ==, !=)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Logical operators (&amp;&amp;, ||, !)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Bitwise operators (&amp;, |, !)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Conditional Statements</a:t>
            </a:r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Also known as decision making and branching statements.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C program execution is sequential in nature.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To change the order of execution, conditional statements are used.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Example: If (अगर) it does not rain, then (फिर) we will play cricket. Else (अन्यथा)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, we will play video games.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Types of Conditional/Control Statements</a:t>
            </a:r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if statement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switch statement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Conditional operator statement (?:) [We know it as Ternaty Operator]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/>
              <a:t>goto statement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IF Statement</a:t>
            </a:r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Syntax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if( test expression ) {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	statement 1;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	statement 2;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	statement 3;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}</a:t>
            </a:r>
            <a:endParaRPr/>
          </a:p>
        </p:txBody>
      </p:sp>
      <p:sp>
        <p:nvSpPr>
          <p:cNvPr id="86" name="Google Shape;86;p18"/>
          <p:cNvSpPr/>
          <p:nvPr/>
        </p:nvSpPr>
        <p:spPr>
          <a:xfrm>
            <a:off x="4457700" y="2449275"/>
            <a:ext cx="2147100" cy="1387800"/>
          </a:xfrm>
          <a:prstGeom prst="diamond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test expression?</a:t>
            </a:r>
            <a:endParaRPr/>
          </a:p>
        </p:txBody>
      </p:sp>
      <p:cxnSp>
        <p:nvCxnSpPr>
          <p:cNvPr id="87" name="Google Shape;87;p18"/>
          <p:cNvCxnSpPr>
            <a:stCxn id="86" idx="0"/>
          </p:cNvCxnSpPr>
          <p:nvPr/>
        </p:nvCxnSpPr>
        <p:spPr>
          <a:xfrm rot="10800000" flipH="1">
            <a:off x="5531250" y="1673775"/>
            <a:ext cx="4200" cy="775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stealth" w="med" len="med"/>
            <a:tailEnd type="none" w="med" len="med"/>
          </a:ln>
        </p:spPr>
      </p:cxnSp>
      <p:cxnSp>
        <p:nvCxnSpPr>
          <p:cNvPr id="88" name="Google Shape;88;p18"/>
          <p:cNvCxnSpPr>
            <a:stCxn id="86" idx="3"/>
          </p:cNvCxnSpPr>
          <p:nvPr/>
        </p:nvCxnSpPr>
        <p:spPr>
          <a:xfrm>
            <a:off x="6604800" y="3143175"/>
            <a:ext cx="9717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89" name="Google Shape;89;p18"/>
          <p:cNvCxnSpPr>
            <a:stCxn id="86" idx="2"/>
          </p:cNvCxnSpPr>
          <p:nvPr/>
        </p:nvCxnSpPr>
        <p:spPr>
          <a:xfrm>
            <a:off x="5531250" y="3837075"/>
            <a:ext cx="4200" cy="832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90" name="Google Shape;90;p18"/>
          <p:cNvSpPr txBox="1"/>
          <p:nvPr/>
        </p:nvSpPr>
        <p:spPr>
          <a:xfrm>
            <a:off x="5796650" y="1469575"/>
            <a:ext cx="4702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Entry</a:t>
            </a:r>
            <a:endParaRPr/>
          </a:p>
        </p:txBody>
      </p:sp>
      <p:sp>
        <p:nvSpPr>
          <p:cNvPr id="91" name="Google Shape;91;p18"/>
          <p:cNvSpPr txBox="1"/>
          <p:nvPr/>
        </p:nvSpPr>
        <p:spPr>
          <a:xfrm>
            <a:off x="6915150" y="3273875"/>
            <a:ext cx="4702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False</a:t>
            </a:r>
            <a:endParaRPr/>
          </a:p>
        </p:txBody>
      </p:sp>
      <p:sp>
        <p:nvSpPr>
          <p:cNvPr id="92" name="Google Shape;92;p18"/>
          <p:cNvSpPr txBox="1"/>
          <p:nvPr/>
        </p:nvSpPr>
        <p:spPr>
          <a:xfrm>
            <a:off x="5755825" y="4514850"/>
            <a:ext cx="4702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True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Types of IF statements</a:t>
            </a:r>
            <a:endParaRPr/>
          </a:p>
        </p:txBody>
      </p:sp>
      <p:sp>
        <p:nvSpPr>
          <p:cNvPr id="98" name="Google Shape;98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Simple if statements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if … else statements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Nested if … else statements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else if ladder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Simple IF Statement</a:t>
            </a:r>
            <a:endParaRPr/>
          </a:p>
        </p:txBody>
      </p:sp>
      <p:sp>
        <p:nvSpPr>
          <p:cNvPr id="104" name="Google Shape;104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/>
              <a:t>if ( test–expression ) {</a:t>
            </a: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/>
              <a:t>	statement or block;</a:t>
            </a: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/>
              <a:t>}</a:t>
            </a: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/>
              <a:t>statement – x;</a:t>
            </a: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/>
              <a:t>next statement;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B34D88-9CC0-4FC3-9218-65290DC1D7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445025"/>
            <a:ext cx="4012322" cy="404410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4FACC-DF29-4C42-8C66-5B747A7C9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EC3A3B-3366-4B24-8B58-5994CD710B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62500" lnSpcReduction="20000"/>
          </a:bodyPr>
          <a:lstStyle/>
          <a:p>
            <a:pPr marL="114300" indent="0">
              <a:buNone/>
            </a:pPr>
            <a:r>
              <a:rPr lang="en-GB" dirty="0"/>
              <a:t>main()</a:t>
            </a:r>
          </a:p>
          <a:p>
            <a:pPr marL="114300" indent="0">
              <a:buNone/>
            </a:pPr>
            <a:r>
              <a:rPr lang="en-GB" dirty="0"/>
              <a:t>{</a:t>
            </a:r>
          </a:p>
          <a:p>
            <a:pPr marL="114300" indent="0">
              <a:buNone/>
            </a:pPr>
            <a:r>
              <a:rPr lang="en-GB" dirty="0"/>
              <a:t>	int a, b, c, d;</a:t>
            </a:r>
          </a:p>
          <a:p>
            <a:pPr marL="114300" indent="0">
              <a:buNone/>
            </a:pPr>
            <a:r>
              <a:rPr lang="en-GB" dirty="0"/>
              <a:t>	float ratio;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(“Enter four integer values\n”);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dirty="0" err="1"/>
              <a:t>scanf</a:t>
            </a:r>
            <a:r>
              <a:rPr lang="en-GB" dirty="0"/>
              <a:t>(“%d %d %d %d”, &amp;a, &amp;b, &amp;c, &amp;d);</a:t>
            </a:r>
          </a:p>
          <a:p>
            <a:pPr marL="114300" indent="0">
              <a:buNone/>
            </a:pPr>
            <a:r>
              <a:rPr lang="en-GB" dirty="0"/>
              <a:t>	if (c-d != 0) /* Execute statement block */</a:t>
            </a:r>
          </a:p>
          <a:p>
            <a:pPr marL="114300" indent="0">
              <a:buNone/>
            </a:pPr>
            <a:r>
              <a:rPr lang="en-GB" dirty="0"/>
              <a:t>	{</a:t>
            </a:r>
          </a:p>
          <a:p>
            <a:pPr marL="114300" indent="0">
              <a:buNone/>
            </a:pPr>
            <a:r>
              <a:rPr lang="en-GB" dirty="0"/>
              <a:t>		ratio = (float)(</a:t>
            </a:r>
            <a:r>
              <a:rPr lang="en-GB" dirty="0" err="1"/>
              <a:t>a+b</a:t>
            </a:r>
            <a:r>
              <a:rPr lang="en-GB" dirty="0"/>
              <a:t>)/(float)(c-d);</a:t>
            </a:r>
          </a:p>
          <a:p>
            <a:pPr marL="114300" indent="0">
              <a:buNone/>
            </a:pPr>
            <a:r>
              <a:rPr lang="en-GB" dirty="0"/>
              <a:t>		</a:t>
            </a:r>
            <a:r>
              <a:rPr lang="en-GB" dirty="0" err="1"/>
              <a:t>printf</a:t>
            </a:r>
            <a:r>
              <a:rPr lang="en-GB" dirty="0"/>
              <a:t>(“Ratio = %f\n”, ratio);</a:t>
            </a:r>
          </a:p>
          <a:p>
            <a:pPr marL="114300" indent="0">
              <a:buNone/>
            </a:pPr>
            <a:r>
              <a:rPr lang="en-GB" dirty="0"/>
              <a:t>	}</a:t>
            </a:r>
          </a:p>
          <a:p>
            <a:pPr marL="114300" indent="0">
              <a:buNone/>
            </a:pPr>
            <a:r>
              <a:rPr lang="en-GB" dirty="0"/>
              <a:t>}</a:t>
            </a:r>
          </a:p>
          <a:p>
            <a:pPr marL="114300" indent="0">
              <a:buNone/>
            </a:pPr>
            <a:endParaRPr lang="en-GB" dirty="0"/>
          </a:p>
          <a:p>
            <a:pPr marL="114300" indent="0">
              <a:buNone/>
            </a:pPr>
            <a:r>
              <a:rPr lang="en-GB" dirty="0"/>
              <a:t>I/P: 10 11 12 13</a:t>
            </a:r>
          </a:p>
          <a:p>
            <a:pPr marL="114300" indent="0">
              <a:buNone/>
            </a:pPr>
            <a:r>
              <a:rPr lang="en-GB" dirty="0"/>
              <a:t>O/P: -21</a:t>
            </a:r>
          </a:p>
          <a:p>
            <a:pPr marL="114300" indent="0">
              <a:buNone/>
            </a:pPr>
            <a:endParaRPr lang="en-GB" dirty="0"/>
          </a:p>
          <a:p>
            <a:pPr marL="114300" indent="0">
              <a:buNone/>
            </a:pPr>
            <a:r>
              <a:rPr lang="en-GB" dirty="0"/>
              <a:t>I/P: 10 11 12 12</a:t>
            </a:r>
          </a:p>
          <a:p>
            <a:pPr marL="114300" indent="0">
              <a:buNone/>
            </a:pPr>
            <a:r>
              <a:rPr lang="en-GB" dirty="0"/>
              <a:t>O/P: blank output</a:t>
            </a:r>
          </a:p>
        </p:txBody>
      </p:sp>
    </p:spTree>
    <p:extLst>
      <p:ext uri="{BB962C8B-B14F-4D97-AF65-F5344CB8AC3E}">
        <p14:creationId xmlns:p14="http://schemas.microsoft.com/office/powerpoint/2010/main" val="1615724574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1218</Words>
  <Application>Microsoft Office PowerPoint</Application>
  <PresentationFormat>On-screen Show (16:9)</PresentationFormat>
  <Paragraphs>167</Paragraphs>
  <Slides>20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Generic21-Regular</vt:lpstr>
      <vt:lpstr>Simple Light</vt:lpstr>
      <vt:lpstr>Conditional Expressions and Statements</vt:lpstr>
      <vt:lpstr>Conditional Expressions</vt:lpstr>
      <vt:lpstr>Operators you can use</vt:lpstr>
      <vt:lpstr>Conditional Statements</vt:lpstr>
      <vt:lpstr>Types of Conditional/Control Statements</vt:lpstr>
      <vt:lpstr>IF Statement</vt:lpstr>
      <vt:lpstr>Types of IF statements</vt:lpstr>
      <vt:lpstr>Simple IF Statement</vt:lpstr>
      <vt:lpstr>Example</vt:lpstr>
      <vt:lpstr>IF … ELSE Statement</vt:lpstr>
      <vt:lpstr>Example</vt:lpstr>
      <vt:lpstr>Nested IF - ELSE Statements</vt:lpstr>
      <vt:lpstr>Example</vt:lpstr>
      <vt:lpstr>Example</vt:lpstr>
      <vt:lpstr>ELSE - IF Ladder</vt:lpstr>
      <vt:lpstr>Questions</vt:lpstr>
      <vt:lpstr>Questions</vt:lpstr>
      <vt:lpstr>What is the output?</vt:lpstr>
      <vt:lpstr>Comma Operator</vt:lpstr>
      <vt:lpstr>Example: Operator VS Separator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Conditional Expressions and Statements</dc:title>
  <dc:creator>Nachiket Tapas</dc:creator>
  <cp:lastModifiedBy>Nachiket</cp:lastModifiedBy>
  <cp:revision>15</cp:revision>
  <dcterms:modified xsi:type="dcterms:W3CDTF">2022-01-15T05:04:02Z</dcterms:modified>
</cp:coreProperties>
</file>