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8" r:id="rId11"/>
    <p:sldId id="270" r:id="rId12"/>
    <p:sldId id="273" r:id="rId13"/>
    <p:sldId id="264" r:id="rId14"/>
    <p:sldId id="265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88E31-CDB3-4A86-979F-8D3325637C95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059F8-F469-4BB3-A394-0CACF5373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256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059F8-F469-4BB3-A394-0CACF5373C8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5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DB746-41C3-446D-A6FD-5DAB9F225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1B48-1A21-4B5F-B50F-F48288AE2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DADE7-B245-4DDB-9E7A-FEF34AA4B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9EC59-F05D-44E9-8F04-39B5A0707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0F53D-A652-4A1F-BA11-B158651B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60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C636-2AAD-469A-A1D8-27280378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48F865-EBDB-4CD0-8A95-05C4AEC27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C98C9-6EC2-4FBC-90EF-7CF547D3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81FE8-D746-42D9-B25A-9662F43E2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D67A9-7F56-4121-9C89-0F49D826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86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6AF3A8-02FE-4C0E-8D90-891C1222A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AF05C-3ECC-4EE7-831C-6DB572986F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D2243-8DF4-4CF7-9279-8C2CF7E9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C954F-D4EE-426A-8B85-0909ADF2E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823D9-9B83-4DEA-BE24-4310B3200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1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3DD5A-2F31-4175-895C-2BBE61F7E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9F6B4-69E5-44E3-AEDD-1788E4D08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76DFD-483A-4AA4-AB01-E59F62D0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E5859-FE1D-47D1-8976-0A5E8979B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E11B4-FF5D-44E7-AD6F-9237C4FCA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45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FE1BE-C424-4603-8D32-FFA176197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7F1F6-9B7B-4430-BE9C-8396B75F7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5A8C1-4C4F-4B27-A767-72E26803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622C8-354A-433E-9186-1463556D5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1ED81-8A41-4C19-B3F5-9FC7F77E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41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526E0-6890-4376-BFDB-6D9A84B36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C8706-C3BF-4EB5-A86B-41D190D5A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FCC4E-ABF3-470D-AB28-3D2FB920E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1137B-1C38-43EF-BCB1-020DDB0BD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03453-6BB8-46EB-8F40-22AFD1901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44B6B-9CD2-4B1F-8CA7-956CD2DDC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522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FF9D1-D49C-43BA-AB91-BA5ACFAE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FE0B36-51FE-4226-8220-8EE49E0A1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9E895-8727-434D-BA50-E076EE029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CD5660-9793-454E-AFD3-0D20407EA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0C553-63B4-46B2-8B46-48C671E1EF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5E97B-D6E9-4F3F-9988-80CC7321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D0EBC5-283F-4210-8BE9-00BFDD37C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01C156-39DE-4523-B0B7-9027E30D2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47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6CB15-8929-4E78-B054-C694D7A10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0270E1-A6CC-4408-BCF8-E1D4D1C6A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24C7A0-1D47-4633-91EC-AA19235A5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E69106-4509-4A44-9F10-24D12EABF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08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21A23-76F7-4756-A552-A8B3A96BB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6C245E-B41E-4933-865B-0846F7AB2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1A150-B8C2-4068-89FB-A4076F6E2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03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83D16-B517-4739-B603-E513ED3EA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376E4-449F-4F3E-8E87-46F4AC012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71BB4-A57D-4B83-9EFE-012B60838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88534C-49A6-4D08-8A15-992199A72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5425E-F794-440C-A497-4D2A0839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D5234-659B-466E-9239-B33653FF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616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91AB-B8E1-48B9-94C8-DF15A1759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6CB8F-28C3-45A7-8C1C-BCB768C06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8519EB-A782-42F3-BE92-F5E9618504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A925A-C5BE-4C75-A0EE-9D704FE77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6B767-33A5-482B-B270-59F311D0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0A1BF-6F87-4C14-9B24-6A205FC8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701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F460E9-4700-4A40-8C89-4FAED45A0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C799C-413E-4C61-99F9-78F30F3A0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7AE6B-5669-43C1-B33B-E2533F1BB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3C08F-4A9D-4EF4-86CF-8D48FBF3DBD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5720C-BCB5-4633-A480-B7A296964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DAE68-E83B-4082-8DEB-978392C5A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37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3E889-86E7-4699-8179-3AEA10C41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Functions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71DDE5-1A02-471B-8B07-FA187C5B6F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Dr.</a:t>
            </a:r>
            <a:r>
              <a:rPr lang="en-GB" dirty="0"/>
              <a:t> Nachiket Tapas</a:t>
            </a:r>
          </a:p>
        </p:txBody>
      </p:sp>
    </p:spTree>
    <p:extLst>
      <p:ext uri="{BB962C8B-B14F-4D97-AF65-F5344CB8AC3E}">
        <p14:creationId xmlns:p14="http://schemas.microsoft.com/office/powerpoint/2010/main" val="1415098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AB101-51B5-483A-9EA3-0783D38D5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Call-by-Reference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56CE6-C105-4500-A185-F2472CCC6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9524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Instead of value, address of a parameter is passed.</a:t>
            </a:r>
          </a:p>
          <a:p>
            <a:r>
              <a:rPr lang="en-GB" dirty="0"/>
              <a:t>In function definition, a special variable is used to hold the address of a variable called pointer.</a:t>
            </a:r>
          </a:p>
          <a:p>
            <a:r>
              <a:rPr lang="en-GB" dirty="0"/>
              <a:t>A pointer looks like int * </a:t>
            </a:r>
            <a:r>
              <a:rPr lang="en-GB" dirty="0" err="1"/>
              <a:t>prt</a:t>
            </a:r>
            <a:r>
              <a:rPr lang="en-GB" dirty="0"/>
              <a:t>; </a:t>
            </a:r>
          </a:p>
          <a:p>
            <a:endParaRPr lang="en-GB" dirty="0"/>
          </a:p>
          <a:p>
            <a:r>
              <a:rPr lang="en-GB" dirty="0"/>
              <a:t>int a;	&amp;a=100 a=5	</a:t>
            </a:r>
          </a:p>
          <a:p>
            <a:endParaRPr lang="en-GB" dirty="0"/>
          </a:p>
          <a:p>
            <a:r>
              <a:rPr lang="en-GB" dirty="0"/>
              <a:t>int * b;	b = 100;	</a:t>
            </a:r>
          </a:p>
          <a:p>
            <a:r>
              <a:rPr lang="en-GB" dirty="0" err="1"/>
              <a:t>printf</a:t>
            </a:r>
            <a:r>
              <a:rPr lang="en-GB" dirty="0"/>
              <a:t>(“%d”, a); //12</a:t>
            </a:r>
          </a:p>
          <a:p>
            <a:r>
              <a:rPr lang="en-GB" dirty="0" err="1"/>
              <a:t>printf</a:t>
            </a:r>
            <a:r>
              <a:rPr lang="en-GB" dirty="0"/>
              <a:t>(“%u”, &amp;a); //6422300</a:t>
            </a:r>
          </a:p>
          <a:p>
            <a:r>
              <a:rPr lang="en-GB" dirty="0" err="1"/>
              <a:t>printf</a:t>
            </a:r>
            <a:r>
              <a:rPr lang="en-GB" dirty="0"/>
              <a:t>(“%u”, </a:t>
            </a:r>
            <a:r>
              <a:rPr lang="en-GB" dirty="0" err="1"/>
              <a:t>ptr</a:t>
            </a:r>
            <a:r>
              <a:rPr lang="en-GB" dirty="0"/>
              <a:t>); //6422300</a:t>
            </a:r>
          </a:p>
          <a:p>
            <a:r>
              <a:rPr lang="en-GB" dirty="0" err="1"/>
              <a:t>printf</a:t>
            </a:r>
            <a:r>
              <a:rPr lang="en-GB" dirty="0"/>
              <a:t>(“%d”, *</a:t>
            </a:r>
            <a:r>
              <a:rPr lang="en-GB" dirty="0" err="1"/>
              <a:t>ptr</a:t>
            </a:r>
            <a:r>
              <a:rPr lang="en-GB" dirty="0"/>
              <a:t>); //value at address stored in </a:t>
            </a:r>
            <a:r>
              <a:rPr lang="en-GB" dirty="0" err="1"/>
              <a:t>ptr</a:t>
            </a:r>
            <a:r>
              <a:rPr lang="en-GB" dirty="0"/>
              <a:t> 12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F9FCC4-F948-4569-BBBD-95BF435DCF39}"/>
              </a:ext>
            </a:extLst>
          </p:cNvPr>
          <p:cNvSpPr/>
          <p:nvPr/>
        </p:nvSpPr>
        <p:spPr>
          <a:xfrm>
            <a:off x="5663217" y="4271058"/>
            <a:ext cx="1003801" cy="7523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6422500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089482-0E03-4E3F-8690-EA595FFED29D}"/>
              </a:ext>
            </a:extLst>
          </p:cNvPr>
          <p:cNvSpPr txBox="1"/>
          <p:nvPr/>
        </p:nvSpPr>
        <p:spPr>
          <a:xfrm>
            <a:off x="5717894" y="3981691"/>
            <a:ext cx="462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ptr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9B5310-4EAE-46DA-BC26-265E765D3589}"/>
              </a:ext>
            </a:extLst>
          </p:cNvPr>
          <p:cNvSpPr txBox="1"/>
          <p:nvPr/>
        </p:nvSpPr>
        <p:spPr>
          <a:xfrm>
            <a:off x="5560276" y="501078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6422296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3F622F-5522-4B7F-961D-6B2C304344E0}"/>
              </a:ext>
            </a:extLst>
          </p:cNvPr>
          <p:cNvSpPr/>
          <p:nvPr/>
        </p:nvSpPr>
        <p:spPr>
          <a:xfrm>
            <a:off x="7907437" y="4284560"/>
            <a:ext cx="949124" cy="7523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2CFFF-1C26-46C8-8D47-0AA8EC69CBDF}"/>
              </a:ext>
            </a:extLst>
          </p:cNvPr>
          <p:cNvSpPr txBox="1"/>
          <p:nvPr/>
        </p:nvSpPr>
        <p:spPr>
          <a:xfrm>
            <a:off x="7907437" y="3995193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0C36AA-5530-4AD5-BFA1-4C700D6023E1}"/>
              </a:ext>
            </a:extLst>
          </p:cNvPr>
          <p:cNvSpPr txBox="1"/>
          <p:nvPr/>
        </p:nvSpPr>
        <p:spPr>
          <a:xfrm>
            <a:off x="7749819" y="5024282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6422300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7512A74-3BD4-4069-BEA3-C6AE920F6691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6667018" y="3278965"/>
            <a:ext cx="1300221" cy="1381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E9CA50E-6A92-45EB-B8B0-F8E05B0CA559}"/>
              </a:ext>
            </a:extLst>
          </p:cNvPr>
          <p:cNvSpPr/>
          <p:nvPr/>
        </p:nvSpPr>
        <p:spPr>
          <a:xfrm>
            <a:off x="7967239" y="2942770"/>
            <a:ext cx="949124" cy="6723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FAFB1D-1A6B-490C-BA31-84348D5CFE12}"/>
              </a:ext>
            </a:extLst>
          </p:cNvPr>
          <p:cNvSpPr txBox="1"/>
          <p:nvPr/>
        </p:nvSpPr>
        <p:spPr>
          <a:xfrm>
            <a:off x="7967239" y="257343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	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E2215E-61BB-4856-A093-F5418D976449}"/>
              </a:ext>
            </a:extLst>
          </p:cNvPr>
          <p:cNvSpPr txBox="1"/>
          <p:nvPr/>
        </p:nvSpPr>
        <p:spPr>
          <a:xfrm>
            <a:off x="7809621" y="3602527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6422500</a:t>
            </a:r>
          </a:p>
        </p:txBody>
      </p:sp>
    </p:spTree>
    <p:extLst>
      <p:ext uri="{BB962C8B-B14F-4D97-AF65-F5344CB8AC3E}">
        <p14:creationId xmlns:p14="http://schemas.microsoft.com/office/powerpoint/2010/main" val="962884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0CDD9-D440-4894-9105-136B6D339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to swap two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C2A23-99BA-4E09-9755-405EB4F20D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#include &lt;</a:t>
            </a:r>
            <a:r>
              <a:rPr lang="en-GB" sz="2400" dirty="0" err="1"/>
              <a:t>stdio.h</a:t>
            </a:r>
            <a:r>
              <a:rPr lang="en-GB" sz="2400" dirty="0"/>
              <a:t>&gt;</a:t>
            </a:r>
          </a:p>
          <a:p>
            <a:pPr marL="0" indent="0">
              <a:buNone/>
            </a:pPr>
            <a:r>
              <a:rPr lang="en-GB" sz="2400" dirty="0"/>
              <a:t>void swap(int * c, int * d) {	</a:t>
            </a:r>
          </a:p>
          <a:p>
            <a:pPr marL="0" indent="0">
              <a:buNone/>
            </a:pPr>
            <a:r>
              <a:rPr lang="en-GB" sz="2400" dirty="0"/>
              <a:t>	int temp=*c;	</a:t>
            </a:r>
          </a:p>
          <a:p>
            <a:pPr marL="0" indent="0">
              <a:buNone/>
            </a:pPr>
            <a:r>
              <a:rPr lang="en-GB" sz="2400" dirty="0"/>
              <a:t>	*c=*d;	</a:t>
            </a:r>
          </a:p>
          <a:p>
            <a:pPr marL="0" indent="0">
              <a:buNone/>
            </a:pPr>
            <a:r>
              <a:rPr lang="en-GB" sz="2400" dirty="0"/>
              <a:t>	*d=temp;	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err="1"/>
              <a:t>printf</a:t>
            </a:r>
            <a:r>
              <a:rPr lang="en-GB" sz="2400" dirty="0"/>
              <a:t>("Value in function swap, a=%d, b=%d\n", *c, *d);</a:t>
            </a:r>
          </a:p>
          <a:p>
            <a:pPr marL="0" indent="0">
              <a:buNone/>
            </a:pPr>
            <a:r>
              <a:rPr lang="en-GB" sz="2400" dirty="0"/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4492C2-F7DE-4501-979F-7C8C1A0B42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void main() {	</a:t>
            </a:r>
          </a:p>
          <a:p>
            <a:pPr marL="0" indent="0">
              <a:buNone/>
            </a:pPr>
            <a:r>
              <a:rPr lang="en-GB" sz="2400" dirty="0"/>
              <a:t>	int a=5, b=6;	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err="1"/>
              <a:t>printf</a:t>
            </a:r>
            <a:r>
              <a:rPr lang="en-GB" sz="2400" dirty="0"/>
              <a:t>("Value before swap, a=%d, b=%d\n", a, b); 	</a:t>
            </a:r>
          </a:p>
          <a:p>
            <a:pPr marL="0" indent="0">
              <a:buNone/>
            </a:pPr>
            <a:r>
              <a:rPr lang="en-GB" sz="2400" dirty="0"/>
              <a:t>	swap(&amp;a, &amp;b);	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err="1"/>
              <a:t>printf</a:t>
            </a:r>
            <a:r>
              <a:rPr lang="en-GB" sz="2400" dirty="0"/>
              <a:t>("Value after swap, a=%d, b=%d\n", a, b);</a:t>
            </a:r>
          </a:p>
          <a:p>
            <a:pPr marL="0" indent="0">
              <a:buNone/>
            </a:pPr>
            <a:r>
              <a:rPr lang="en-GB" sz="2400" dirty="0"/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7656EE-5ABE-4680-8E95-6D5BD2882A7E}"/>
              </a:ext>
            </a:extLst>
          </p:cNvPr>
          <p:cNvSpPr txBox="1"/>
          <p:nvPr/>
        </p:nvSpPr>
        <p:spPr>
          <a:xfrm>
            <a:off x="838200" y="5558118"/>
            <a:ext cx="434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Does this code swap the values inside main?</a:t>
            </a:r>
          </a:p>
        </p:txBody>
      </p:sp>
    </p:spTree>
    <p:extLst>
      <p:ext uri="{BB962C8B-B14F-4D97-AF65-F5344CB8AC3E}">
        <p14:creationId xmlns:p14="http://schemas.microsoft.com/office/powerpoint/2010/main" val="215590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5E7D17-DE42-47C5-8414-9259D5FBB175}"/>
              </a:ext>
            </a:extLst>
          </p:cNvPr>
          <p:cNvSpPr/>
          <p:nvPr/>
        </p:nvSpPr>
        <p:spPr>
          <a:xfrm>
            <a:off x="2986268" y="1655759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7A69F5-333C-4E4B-897D-6FCC774B37BA}"/>
              </a:ext>
            </a:extLst>
          </p:cNvPr>
          <p:cNvSpPr/>
          <p:nvPr/>
        </p:nvSpPr>
        <p:spPr>
          <a:xfrm>
            <a:off x="4400307" y="1669260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0554F0-111A-4429-AAC4-53C549292FBA}"/>
              </a:ext>
            </a:extLst>
          </p:cNvPr>
          <p:cNvSpPr txBox="1"/>
          <p:nvPr/>
        </p:nvSpPr>
        <p:spPr>
          <a:xfrm>
            <a:off x="3113470" y="1286427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76A815-47F8-439B-A6F9-97F383881626}"/>
              </a:ext>
            </a:extLst>
          </p:cNvPr>
          <p:cNvSpPr txBox="1"/>
          <p:nvPr/>
        </p:nvSpPr>
        <p:spPr>
          <a:xfrm>
            <a:off x="4434912" y="131150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FC5C51-ADD7-463B-A262-3A0F5438615D}"/>
              </a:ext>
            </a:extLst>
          </p:cNvPr>
          <p:cNvSpPr txBox="1"/>
          <p:nvPr/>
        </p:nvSpPr>
        <p:spPr>
          <a:xfrm>
            <a:off x="3045950" y="233007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60813C-7806-40D0-8F5F-6792A6794558}"/>
              </a:ext>
            </a:extLst>
          </p:cNvPr>
          <p:cNvSpPr txBox="1"/>
          <p:nvPr/>
        </p:nvSpPr>
        <p:spPr>
          <a:xfrm>
            <a:off x="4378964" y="2378305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D4117F-A072-4201-BBF6-B5FE904384DB}"/>
              </a:ext>
            </a:extLst>
          </p:cNvPr>
          <p:cNvSpPr txBox="1"/>
          <p:nvPr/>
        </p:nvSpPr>
        <p:spPr>
          <a:xfrm>
            <a:off x="593404" y="2826446"/>
            <a:ext cx="16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swap(100, 200)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1287EA-291D-46DD-BC04-065470D85B90}"/>
              </a:ext>
            </a:extLst>
          </p:cNvPr>
          <p:cNvSpPr/>
          <p:nvPr/>
        </p:nvSpPr>
        <p:spPr>
          <a:xfrm>
            <a:off x="835309" y="4400886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07AAA0-FA65-4A68-B1FC-F76B6BFE88F1}"/>
              </a:ext>
            </a:extLst>
          </p:cNvPr>
          <p:cNvSpPr txBox="1"/>
          <p:nvPr/>
        </p:nvSpPr>
        <p:spPr>
          <a:xfrm>
            <a:off x="757043" y="4031554"/>
            <a:ext cx="680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temp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235B0A-3846-41EC-8D5A-12DA221C0AE4}"/>
              </a:ext>
            </a:extLst>
          </p:cNvPr>
          <p:cNvSpPr txBox="1"/>
          <p:nvPr/>
        </p:nvSpPr>
        <p:spPr>
          <a:xfrm>
            <a:off x="757043" y="511793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300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77CF13-FEB3-472E-B56A-7AAEB80CD3CC}"/>
              </a:ext>
            </a:extLst>
          </p:cNvPr>
          <p:cNvSpPr/>
          <p:nvPr/>
        </p:nvSpPr>
        <p:spPr>
          <a:xfrm>
            <a:off x="3022921" y="4412461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F8DF31-974C-41BC-8749-120525FDE58A}"/>
              </a:ext>
            </a:extLst>
          </p:cNvPr>
          <p:cNvSpPr/>
          <p:nvPr/>
        </p:nvSpPr>
        <p:spPr>
          <a:xfrm>
            <a:off x="4436960" y="4425962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AA6489-643E-4FF1-8191-238ACD23C895}"/>
              </a:ext>
            </a:extLst>
          </p:cNvPr>
          <p:cNvSpPr txBox="1"/>
          <p:nvPr/>
        </p:nvSpPr>
        <p:spPr>
          <a:xfrm>
            <a:off x="3262778" y="4043129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88EE0-CFE5-4E45-95DD-D583C531F49C}"/>
              </a:ext>
            </a:extLst>
          </p:cNvPr>
          <p:cNvSpPr txBox="1"/>
          <p:nvPr/>
        </p:nvSpPr>
        <p:spPr>
          <a:xfrm>
            <a:off x="4659989" y="411701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9D957A-1A3D-469D-B952-F3DAE18E776C}"/>
              </a:ext>
            </a:extLst>
          </p:cNvPr>
          <p:cNvSpPr txBox="1"/>
          <p:nvPr/>
        </p:nvSpPr>
        <p:spPr>
          <a:xfrm>
            <a:off x="3082603" y="5086779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8B75F3-D73E-4973-A95F-74F494D85991}"/>
              </a:ext>
            </a:extLst>
          </p:cNvPr>
          <p:cNvSpPr txBox="1"/>
          <p:nvPr/>
        </p:nvSpPr>
        <p:spPr>
          <a:xfrm>
            <a:off x="4404045" y="507713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500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9E3CDD4-CA8E-4EA0-A500-D04038D053CF}"/>
              </a:ext>
            </a:extLst>
          </p:cNvPr>
          <p:cNvCxnSpPr>
            <a:stCxn id="17" idx="0"/>
          </p:cNvCxnSpPr>
          <p:nvPr/>
        </p:nvCxnSpPr>
        <p:spPr>
          <a:xfrm flipV="1">
            <a:off x="3404003" y="2826446"/>
            <a:ext cx="0" cy="1216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6F80255-BA2E-46F1-B34D-952AD38A731D}"/>
              </a:ext>
            </a:extLst>
          </p:cNvPr>
          <p:cNvCxnSpPr>
            <a:stCxn id="18" idx="0"/>
          </p:cNvCxnSpPr>
          <p:nvPr/>
        </p:nvCxnSpPr>
        <p:spPr>
          <a:xfrm flipV="1">
            <a:off x="4813236" y="2826446"/>
            <a:ext cx="0" cy="1290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AC37DB8-15BB-4D82-A2E7-8124D9084E3F}"/>
              </a:ext>
            </a:extLst>
          </p:cNvPr>
          <p:cNvSpPr/>
          <p:nvPr/>
        </p:nvSpPr>
        <p:spPr>
          <a:xfrm>
            <a:off x="9155574" y="1655759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C919B19-1535-405C-992F-EC0DF85C80E9}"/>
              </a:ext>
            </a:extLst>
          </p:cNvPr>
          <p:cNvSpPr/>
          <p:nvPr/>
        </p:nvSpPr>
        <p:spPr>
          <a:xfrm>
            <a:off x="10569613" y="1669260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C2DB13-2BA5-4F9C-8269-3F4CB7B44BEB}"/>
              </a:ext>
            </a:extLst>
          </p:cNvPr>
          <p:cNvSpPr txBox="1"/>
          <p:nvPr/>
        </p:nvSpPr>
        <p:spPr>
          <a:xfrm>
            <a:off x="9282776" y="1286427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055C78-70A5-4517-8F29-1AD7ED753124}"/>
              </a:ext>
            </a:extLst>
          </p:cNvPr>
          <p:cNvSpPr txBox="1"/>
          <p:nvPr/>
        </p:nvSpPr>
        <p:spPr>
          <a:xfrm>
            <a:off x="10604218" y="131150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827B54-5E83-4FB1-85BF-5F2DA2539EC8}"/>
              </a:ext>
            </a:extLst>
          </p:cNvPr>
          <p:cNvSpPr txBox="1"/>
          <p:nvPr/>
        </p:nvSpPr>
        <p:spPr>
          <a:xfrm>
            <a:off x="9215256" y="233007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A516F9-0203-482A-A87A-56A9119CB044}"/>
              </a:ext>
            </a:extLst>
          </p:cNvPr>
          <p:cNvSpPr txBox="1"/>
          <p:nvPr/>
        </p:nvSpPr>
        <p:spPr>
          <a:xfrm>
            <a:off x="10548270" y="2378305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1FAE46-1744-47A1-BB01-D0E8F66AA2CD}"/>
              </a:ext>
            </a:extLst>
          </p:cNvPr>
          <p:cNvSpPr txBox="1"/>
          <p:nvPr/>
        </p:nvSpPr>
        <p:spPr>
          <a:xfrm>
            <a:off x="6762710" y="2826446"/>
            <a:ext cx="1152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swap(a, b)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FAE49BC-4B04-43BC-AA84-156D39C85ECC}"/>
              </a:ext>
            </a:extLst>
          </p:cNvPr>
          <p:cNvSpPr/>
          <p:nvPr/>
        </p:nvSpPr>
        <p:spPr>
          <a:xfrm>
            <a:off x="7004615" y="4400886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BBE28F-4A05-4CC9-9E6E-F1180C781A82}"/>
              </a:ext>
            </a:extLst>
          </p:cNvPr>
          <p:cNvSpPr txBox="1"/>
          <p:nvPr/>
        </p:nvSpPr>
        <p:spPr>
          <a:xfrm>
            <a:off x="6926349" y="4031554"/>
            <a:ext cx="680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temp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950B3A-E8BB-48BD-969D-989DAC6A0865}"/>
              </a:ext>
            </a:extLst>
          </p:cNvPr>
          <p:cNvSpPr txBox="1"/>
          <p:nvPr/>
        </p:nvSpPr>
        <p:spPr>
          <a:xfrm>
            <a:off x="6926349" y="511793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300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3B32B9-EBE2-4B3B-8A1F-BA541AD9A681}"/>
              </a:ext>
            </a:extLst>
          </p:cNvPr>
          <p:cNvSpPr/>
          <p:nvPr/>
        </p:nvSpPr>
        <p:spPr>
          <a:xfrm>
            <a:off x="9192227" y="4412461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8E3D826-1D22-44A4-A470-9143CAA53D19}"/>
              </a:ext>
            </a:extLst>
          </p:cNvPr>
          <p:cNvSpPr/>
          <p:nvPr/>
        </p:nvSpPr>
        <p:spPr>
          <a:xfrm>
            <a:off x="10606266" y="4425962"/>
            <a:ext cx="844952" cy="7170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1E4E002-0B68-486F-98D0-60EC239920F0}"/>
              </a:ext>
            </a:extLst>
          </p:cNvPr>
          <p:cNvSpPr txBox="1"/>
          <p:nvPr/>
        </p:nvSpPr>
        <p:spPr>
          <a:xfrm>
            <a:off x="9432084" y="4043129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F63D7F-E3CD-44F1-B11C-6DDB65FABF92}"/>
              </a:ext>
            </a:extLst>
          </p:cNvPr>
          <p:cNvSpPr txBox="1"/>
          <p:nvPr/>
        </p:nvSpPr>
        <p:spPr>
          <a:xfrm>
            <a:off x="10829295" y="411701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0052FC2-E09F-41FB-AB04-34B89F6C6F44}"/>
              </a:ext>
            </a:extLst>
          </p:cNvPr>
          <p:cNvSpPr txBox="1"/>
          <p:nvPr/>
        </p:nvSpPr>
        <p:spPr>
          <a:xfrm>
            <a:off x="9251909" y="5086779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400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9F85937-8526-4889-BA31-B0E973A9F645}"/>
              </a:ext>
            </a:extLst>
          </p:cNvPr>
          <p:cNvSpPr txBox="1"/>
          <p:nvPr/>
        </p:nvSpPr>
        <p:spPr>
          <a:xfrm>
            <a:off x="10573351" y="507713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500</a:t>
            </a:r>
          </a:p>
        </p:txBody>
      </p:sp>
    </p:spTree>
    <p:extLst>
      <p:ext uri="{BB962C8B-B14F-4D97-AF65-F5344CB8AC3E}">
        <p14:creationId xmlns:p14="http://schemas.microsoft.com/office/powerpoint/2010/main" val="1111832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C0D56-86AD-4873-9463-92F4B1CAD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Execution of a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E744F-043B-4C35-8F79-00D0331AB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 important role is played by a data structure called stack.</a:t>
            </a:r>
          </a:p>
          <a:p>
            <a:r>
              <a:rPr lang="en-GB" dirty="0"/>
              <a:t>A stack only grows in one direction.</a:t>
            </a:r>
          </a:p>
          <a:p>
            <a:r>
              <a:rPr lang="en-GB" dirty="0"/>
              <a:t>You can consider books kept on top of each other as stack.</a:t>
            </a:r>
          </a:p>
          <a:p>
            <a:r>
              <a:rPr lang="en-GB" dirty="0"/>
              <a:t>It contains information about the functions</a:t>
            </a:r>
          </a:p>
          <a:p>
            <a:r>
              <a:rPr lang="en-GB" dirty="0"/>
              <a:t>When a function is called, stack grows. When function terminates, stack shrinks.</a:t>
            </a:r>
          </a:p>
          <a:p>
            <a:r>
              <a:rPr lang="en-GB" dirty="0"/>
              <a:t>Two stack functions: push and pop.</a:t>
            </a:r>
          </a:p>
        </p:txBody>
      </p:sp>
    </p:spTree>
    <p:extLst>
      <p:ext uri="{BB962C8B-B14F-4D97-AF65-F5344CB8AC3E}">
        <p14:creationId xmlns:p14="http://schemas.microsoft.com/office/powerpoint/2010/main" val="2367323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2859A-33CB-4542-9931-3F759DEA9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39873-2076-404B-99E4-7F9E2F2B9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if(a&gt;b)</a:t>
            </a:r>
          </a:p>
          <a:p>
            <a:pPr marL="0" indent="0">
              <a:buNone/>
            </a:pPr>
            <a:r>
              <a:rPr lang="en-GB" dirty="0"/>
              <a:t>		return a;</a:t>
            </a:r>
          </a:p>
          <a:p>
            <a:pPr marL="0" indent="0">
              <a:buNone/>
            </a:pPr>
            <a:r>
              <a:rPr lang="en-GB" dirty="0"/>
              <a:t>	else</a:t>
            </a:r>
          </a:p>
          <a:p>
            <a:pPr marL="0" indent="0">
              <a:buNone/>
            </a:pPr>
            <a:r>
              <a:rPr lang="en-GB" dirty="0"/>
              <a:t>		return b;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int main() {</a:t>
            </a:r>
          </a:p>
          <a:p>
            <a:pPr marL="0" indent="0">
              <a:buNone/>
            </a:pPr>
            <a:r>
              <a:rPr lang="en-GB" dirty="0"/>
              <a:t>	int x = -1;</a:t>
            </a:r>
          </a:p>
          <a:p>
            <a:pPr marL="0" indent="0">
              <a:buNone/>
            </a:pPr>
            <a:r>
              <a:rPr lang="en-GB" dirty="0"/>
              <a:t>	x = max(6,4);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x);</a:t>
            </a:r>
          </a:p>
          <a:p>
            <a:pPr marL="0" indent="0">
              <a:buNone/>
            </a:pPr>
            <a:r>
              <a:rPr lang="en-GB" dirty="0"/>
              <a:t>	return 0;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4A3461-DFC6-4A90-818C-D8D52F0614A0}"/>
              </a:ext>
            </a:extLst>
          </p:cNvPr>
          <p:cNvSpPr/>
          <p:nvPr/>
        </p:nvSpPr>
        <p:spPr>
          <a:xfrm>
            <a:off x="5717894" y="2071868"/>
            <a:ext cx="2847372" cy="18770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main</a:t>
            </a:r>
          </a:p>
          <a:p>
            <a:pPr algn="ctr"/>
            <a:r>
              <a:rPr lang="en-GB" dirty="0"/>
              <a:t>x=-1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BBE286-7515-461D-A463-B5FCFD5689DA}"/>
              </a:ext>
            </a:extLst>
          </p:cNvPr>
          <p:cNvSpPr txBox="1"/>
          <p:nvPr/>
        </p:nvSpPr>
        <p:spPr>
          <a:xfrm>
            <a:off x="6782764" y="1702536"/>
            <a:ext cx="677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Stack</a:t>
            </a:r>
          </a:p>
        </p:txBody>
      </p:sp>
    </p:spTree>
    <p:extLst>
      <p:ext uri="{BB962C8B-B14F-4D97-AF65-F5344CB8AC3E}">
        <p14:creationId xmlns:p14="http://schemas.microsoft.com/office/powerpoint/2010/main" val="3834174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2859A-33CB-4542-9931-3F759DEA9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39873-2076-404B-99E4-7F9E2F2B9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if(a&gt;b)</a:t>
            </a:r>
          </a:p>
          <a:p>
            <a:pPr marL="0" indent="0">
              <a:buNone/>
            </a:pPr>
            <a:r>
              <a:rPr lang="en-GB" dirty="0"/>
              <a:t>		return a;</a:t>
            </a:r>
          </a:p>
          <a:p>
            <a:pPr marL="0" indent="0">
              <a:buNone/>
            </a:pPr>
            <a:r>
              <a:rPr lang="en-GB" dirty="0"/>
              <a:t>	else</a:t>
            </a:r>
          </a:p>
          <a:p>
            <a:pPr marL="0" indent="0">
              <a:buNone/>
            </a:pPr>
            <a:r>
              <a:rPr lang="en-GB" dirty="0"/>
              <a:t>		return b;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int main() {</a:t>
            </a:r>
          </a:p>
          <a:p>
            <a:pPr marL="0" indent="0">
              <a:buNone/>
            </a:pPr>
            <a:r>
              <a:rPr lang="en-GB" dirty="0"/>
              <a:t>	int x = -1;</a:t>
            </a:r>
          </a:p>
          <a:p>
            <a:pPr marL="0" indent="0">
              <a:buNone/>
            </a:pPr>
            <a:r>
              <a:rPr lang="en-GB" dirty="0"/>
              <a:t>	x = max(6,4);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x);</a:t>
            </a:r>
          </a:p>
          <a:p>
            <a:pPr marL="0" indent="0">
              <a:buNone/>
            </a:pPr>
            <a:r>
              <a:rPr lang="en-GB" dirty="0"/>
              <a:t>	return 0;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4A3461-DFC6-4A90-818C-D8D52F0614A0}"/>
              </a:ext>
            </a:extLst>
          </p:cNvPr>
          <p:cNvSpPr/>
          <p:nvPr/>
        </p:nvSpPr>
        <p:spPr>
          <a:xfrm>
            <a:off x="5717894" y="2071868"/>
            <a:ext cx="2847372" cy="18770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main</a:t>
            </a:r>
          </a:p>
          <a:p>
            <a:pPr algn="ctr"/>
            <a:r>
              <a:rPr lang="en-GB" dirty="0"/>
              <a:t>x=-1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BBE286-7515-461D-A463-B5FCFD5689DA}"/>
              </a:ext>
            </a:extLst>
          </p:cNvPr>
          <p:cNvSpPr txBox="1"/>
          <p:nvPr/>
        </p:nvSpPr>
        <p:spPr>
          <a:xfrm>
            <a:off x="6782764" y="1702536"/>
            <a:ext cx="1141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Stack LIFO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14B79C-479D-4E5F-944A-14952B1A786E}"/>
              </a:ext>
            </a:extLst>
          </p:cNvPr>
          <p:cNvSpPr/>
          <p:nvPr/>
        </p:nvSpPr>
        <p:spPr>
          <a:xfrm>
            <a:off x="5717894" y="3917937"/>
            <a:ext cx="2847372" cy="2475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max</a:t>
            </a:r>
          </a:p>
          <a:p>
            <a:pPr algn="ctr"/>
            <a:r>
              <a:rPr lang="en-GB" dirty="0"/>
              <a:t>a=6 	b=4</a:t>
            </a:r>
          </a:p>
          <a:p>
            <a:pPr algn="ctr"/>
            <a:endParaRPr lang="en-GB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93929E9-B458-4830-8501-A6B95380BD9F}"/>
              </a:ext>
            </a:extLst>
          </p:cNvPr>
          <p:cNvCxnSpPr/>
          <p:nvPr/>
        </p:nvCxnSpPr>
        <p:spPr>
          <a:xfrm>
            <a:off x="9155575" y="2071868"/>
            <a:ext cx="0" cy="4105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EB37913-4704-4E23-94F4-D9761104751C}"/>
              </a:ext>
            </a:extLst>
          </p:cNvPr>
          <p:cNvSpPr txBox="1"/>
          <p:nvPr/>
        </p:nvSpPr>
        <p:spPr>
          <a:xfrm>
            <a:off x="10676627" y="1710936"/>
            <a:ext cx="1287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Queue FIFO</a:t>
            </a:r>
          </a:p>
        </p:txBody>
      </p:sp>
    </p:spTree>
    <p:extLst>
      <p:ext uri="{BB962C8B-B14F-4D97-AF65-F5344CB8AC3E}">
        <p14:creationId xmlns:p14="http://schemas.microsoft.com/office/powerpoint/2010/main" val="2904050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2859A-33CB-4542-9931-3F759DEA9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39873-2076-404B-99E4-7F9E2F2B9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if(a&gt;b)</a:t>
            </a:r>
          </a:p>
          <a:p>
            <a:pPr marL="0" indent="0">
              <a:buNone/>
            </a:pPr>
            <a:r>
              <a:rPr lang="en-GB" dirty="0"/>
              <a:t>		return a;</a:t>
            </a:r>
          </a:p>
          <a:p>
            <a:pPr marL="0" indent="0">
              <a:buNone/>
            </a:pPr>
            <a:r>
              <a:rPr lang="en-GB" dirty="0"/>
              <a:t>	else</a:t>
            </a:r>
          </a:p>
          <a:p>
            <a:pPr marL="0" indent="0">
              <a:buNone/>
            </a:pPr>
            <a:r>
              <a:rPr lang="en-GB" dirty="0"/>
              <a:t>		return b;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int main() {</a:t>
            </a:r>
          </a:p>
          <a:p>
            <a:pPr marL="0" indent="0">
              <a:buNone/>
            </a:pPr>
            <a:r>
              <a:rPr lang="en-GB" dirty="0"/>
              <a:t>	int x = -1;</a:t>
            </a:r>
          </a:p>
          <a:p>
            <a:pPr marL="0" indent="0">
              <a:buNone/>
            </a:pPr>
            <a:r>
              <a:rPr lang="en-GB" dirty="0"/>
              <a:t>	x = max(6,4);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x);</a:t>
            </a:r>
          </a:p>
          <a:p>
            <a:pPr marL="0" indent="0">
              <a:buNone/>
            </a:pPr>
            <a:r>
              <a:rPr lang="en-GB" dirty="0"/>
              <a:t>	return 0;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4A3461-DFC6-4A90-818C-D8D52F0614A0}"/>
              </a:ext>
            </a:extLst>
          </p:cNvPr>
          <p:cNvSpPr/>
          <p:nvPr/>
        </p:nvSpPr>
        <p:spPr>
          <a:xfrm>
            <a:off x="5717894" y="2071868"/>
            <a:ext cx="2847372" cy="18770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main</a:t>
            </a:r>
          </a:p>
          <a:p>
            <a:pPr algn="ctr"/>
            <a:r>
              <a:rPr lang="en-GB" dirty="0"/>
              <a:t>x=6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BBE286-7515-461D-A463-B5FCFD5689DA}"/>
              </a:ext>
            </a:extLst>
          </p:cNvPr>
          <p:cNvSpPr txBox="1"/>
          <p:nvPr/>
        </p:nvSpPr>
        <p:spPr>
          <a:xfrm>
            <a:off x="6782764" y="1702536"/>
            <a:ext cx="677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Stack</a:t>
            </a:r>
          </a:p>
        </p:txBody>
      </p:sp>
    </p:spTree>
    <p:extLst>
      <p:ext uri="{BB962C8B-B14F-4D97-AF65-F5344CB8AC3E}">
        <p14:creationId xmlns:p14="http://schemas.microsoft.com/office/powerpoint/2010/main" val="15612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FC794-C3FF-49E4-9C8B-8BEEA1C84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Prototype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096AE-C37D-41A7-B31C-FEE10EB3B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Similar to variable declaration, if the function is defined after it is called, you need to tell the compiler about the function.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	x = max(c, d);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x = a&gt;</a:t>
            </a:r>
            <a:r>
              <a:rPr lang="en-GB" dirty="0" err="1"/>
              <a:t>b?a:b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return x;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You will get a warning message as function is used before defined based on the compiler.</a:t>
            </a:r>
          </a:p>
        </p:txBody>
      </p:sp>
    </p:spTree>
    <p:extLst>
      <p:ext uri="{BB962C8B-B14F-4D97-AF65-F5344CB8AC3E}">
        <p14:creationId xmlns:p14="http://schemas.microsoft.com/office/powerpoint/2010/main" val="235634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56496-024E-4F64-98B1-41F097C34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57877-C5E9-4AD5-8D56-1A3A424FC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int max(int a, int b);	//function declaration or prototype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	x = max(c, d);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int max(int c, int d) {</a:t>
            </a:r>
          </a:p>
          <a:p>
            <a:pPr marL="0" indent="0">
              <a:buNone/>
            </a:pPr>
            <a:r>
              <a:rPr lang="en-GB" dirty="0"/>
              <a:t>	x = a&gt;</a:t>
            </a:r>
            <a:r>
              <a:rPr lang="en-GB" dirty="0" err="1"/>
              <a:t>b?a:b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return x;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110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B0ADC-01E8-4F36-B0FF-57B885365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CBF9D-1343-47B5-8B28-E3FD5FFE5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/>
              <a:t>return_type</a:t>
            </a:r>
            <a:r>
              <a:rPr lang="en-GB" dirty="0"/>
              <a:t> </a:t>
            </a:r>
            <a:r>
              <a:rPr lang="en-GB" dirty="0" err="1"/>
              <a:t>function_name</a:t>
            </a:r>
            <a:r>
              <a:rPr lang="en-GB" dirty="0"/>
              <a:t> (</a:t>
            </a:r>
            <a:r>
              <a:rPr lang="en-GB" dirty="0" err="1"/>
              <a:t>list_of_arguments</a:t>
            </a:r>
            <a:r>
              <a:rPr lang="en-GB" dirty="0"/>
              <a:t>);</a:t>
            </a:r>
          </a:p>
          <a:p>
            <a:pPr marL="0" indent="0">
              <a:buNone/>
            </a:pPr>
            <a:r>
              <a:rPr lang="en-GB" dirty="0"/>
              <a:t>Examples:</a:t>
            </a:r>
          </a:p>
          <a:p>
            <a:pPr marL="0" indent="0">
              <a:buNone/>
            </a:pPr>
            <a:r>
              <a:rPr lang="en-GB" dirty="0"/>
              <a:t>	int max(int a, int b);</a:t>
            </a:r>
          </a:p>
          <a:p>
            <a:pPr marL="0" indent="0">
              <a:buNone/>
            </a:pPr>
            <a:r>
              <a:rPr lang="en-GB" dirty="0"/>
              <a:t>	int max(int, int);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Position in program: Before the call to the function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Interesting fact: header files (</a:t>
            </a:r>
            <a:r>
              <a:rPr lang="en-GB" dirty="0" err="1"/>
              <a:t>stdio.h</a:t>
            </a:r>
            <a:r>
              <a:rPr lang="en-GB" dirty="0"/>
              <a:t>, </a:t>
            </a:r>
            <a:r>
              <a:rPr lang="en-GB" dirty="0" err="1"/>
              <a:t>math.h</a:t>
            </a:r>
            <a:r>
              <a:rPr lang="en-GB" dirty="0"/>
              <a:t>) contain prototype/declaration of frequently used functions. In Linux/Unix, the definition of function is stored in library file </a:t>
            </a:r>
            <a:r>
              <a:rPr lang="en-GB" dirty="0" err="1"/>
              <a:t>libc</a:t>
            </a:r>
            <a:r>
              <a:rPr lang="en-GB" dirty="0"/>
              <a:t> or </a:t>
            </a:r>
            <a:r>
              <a:rPr lang="en-GB" dirty="0" err="1"/>
              <a:t>libm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8471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5C07F-6C5C-4CE5-8379-8F118ADC6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Nested Function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DF987-5A92-4DCC-8F7F-B17EA902A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Functions can call each other</a:t>
            </a:r>
          </a:p>
          <a:p>
            <a:r>
              <a:rPr lang="en-GB" dirty="0"/>
              <a:t>A declaration or definition (or both) must be visible before the call.</a:t>
            </a:r>
          </a:p>
          <a:p>
            <a:pPr lvl="1"/>
            <a:r>
              <a:rPr lang="en-GB" dirty="0"/>
              <a:t>Help compiler detect any inconsistencies in function use</a:t>
            </a:r>
          </a:p>
          <a:p>
            <a:pPr lvl="1"/>
            <a:r>
              <a:rPr lang="en-GB" dirty="0"/>
              <a:t>Compiler warning, if both (declaration and definition) are missing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8139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B25F5-F26C-4CCF-8EBC-36B38C2BF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D40EB-046A-46CB-A3E1-577184391B2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//int min(int, int);</a:t>
            </a:r>
          </a:p>
          <a:p>
            <a:pPr marL="0" indent="0">
              <a:buNone/>
            </a:pPr>
            <a:r>
              <a:rPr lang="en-GB" dirty="0"/>
              <a:t>//int max(int, int);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6C083-9D31-4E21-9B1E-8916A4CC8A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int main() {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min(6,4));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return (a&gt;b) ? a : b;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min(int a, int b) {</a:t>
            </a:r>
          </a:p>
          <a:p>
            <a:pPr marL="0" indent="0">
              <a:buNone/>
            </a:pPr>
            <a:r>
              <a:rPr lang="en-GB" dirty="0"/>
              <a:t>	return a + b – max(a, b);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515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5E46D0E-2AF5-465D-AD87-215F83EC4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Maximum of 4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910C7-5D0C-4A08-B6F1-55D9F2F9D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return a&gt;</a:t>
            </a:r>
            <a:r>
              <a:rPr lang="en-GB" dirty="0" err="1"/>
              <a:t>b?a:b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int max4(int a, int b, int c, int d) {</a:t>
            </a:r>
          </a:p>
          <a:p>
            <a:pPr marL="0" indent="0">
              <a:buNone/>
            </a:pPr>
            <a:r>
              <a:rPr lang="en-GB" dirty="0"/>
              <a:t>	return max(max(</a:t>
            </a:r>
            <a:r>
              <a:rPr lang="en-GB" dirty="0" err="1"/>
              <a:t>a,b</a:t>
            </a:r>
            <a:r>
              <a:rPr lang="en-GB" dirty="0"/>
              <a:t>), max(c, d));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a, b, c, d, m;</a:t>
            </a:r>
          </a:p>
          <a:p>
            <a:pPr marL="0" indent="0">
              <a:buNone/>
            </a:pPr>
            <a:r>
              <a:rPr lang="en-GB" dirty="0"/>
              <a:t>	m = max4( a, b, c, d);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2303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FC3D3-CCF0-4D03-9AE7-07CC54B30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D558D-1CB2-466D-B4DA-38B27C909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 max(</a:t>
            </a:r>
            <a:r>
              <a:rPr lang="en-GB" dirty="0" err="1"/>
              <a:t>a,b</a:t>
            </a:r>
            <a:r>
              <a:rPr lang="en-GB" dirty="0"/>
              <a:t>)			int max(</a:t>
            </a:r>
            <a:r>
              <a:rPr lang="en-GB" dirty="0" err="1"/>
              <a:t>c,d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	int max(</a:t>
            </a:r>
            <a:r>
              <a:rPr lang="en-GB" dirty="0" err="1"/>
              <a:t>a,d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	      a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C6BFC54-25A6-41FF-B8EF-FE3B21C1D749}"/>
              </a:ext>
            </a:extLst>
          </p:cNvPr>
          <p:cNvCxnSpPr/>
          <p:nvPr/>
        </p:nvCxnSpPr>
        <p:spPr>
          <a:xfrm>
            <a:off x="1791222" y="2292263"/>
            <a:ext cx="914400" cy="576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DB9E8FF-3909-4975-BAEC-353F15611F88}"/>
              </a:ext>
            </a:extLst>
          </p:cNvPr>
          <p:cNvCxnSpPr/>
          <p:nvPr/>
        </p:nvCxnSpPr>
        <p:spPr>
          <a:xfrm flipH="1">
            <a:off x="4058433" y="2242159"/>
            <a:ext cx="839244" cy="663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FFEC484-E91E-4F52-9EDA-01E7DA27DD74}"/>
              </a:ext>
            </a:extLst>
          </p:cNvPr>
          <p:cNvCxnSpPr/>
          <p:nvPr/>
        </p:nvCxnSpPr>
        <p:spPr>
          <a:xfrm>
            <a:off x="3281819" y="3281819"/>
            <a:ext cx="0" cy="1152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418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0CDD9-D440-4894-9105-136B6D339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to swap two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C2A23-99BA-4E09-9755-405EB4F20D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#include &lt;</a:t>
            </a:r>
            <a:r>
              <a:rPr lang="en-GB" sz="2400" dirty="0" err="1"/>
              <a:t>stdio.h</a:t>
            </a:r>
            <a:r>
              <a:rPr lang="en-GB" sz="2400" dirty="0"/>
              <a:t>&gt;</a:t>
            </a:r>
          </a:p>
          <a:p>
            <a:pPr marL="0" indent="0">
              <a:buNone/>
            </a:pPr>
            <a:r>
              <a:rPr lang="en-GB" sz="2400" dirty="0"/>
              <a:t>void swap(int a, int b) {	</a:t>
            </a:r>
          </a:p>
          <a:p>
            <a:pPr marL="0" indent="0">
              <a:buNone/>
            </a:pPr>
            <a:r>
              <a:rPr lang="en-GB" sz="2400" dirty="0"/>
              <a:t>	int temp = a;	</a:t>
            </a:r>
          </a:p>
          <a:p>
            <a:pPr marL="0" indent="0">
              <a:buNone/>
            </a:pPr>
            <a:r>
              <a:rPr lang="en-GB" sz="2400" dirty="0"/>
              <a:t>	a = b;	</a:t>
            </a:r>
          </a:p>
          <a:p>
            <a:pPr marL="0" indent="0">
              <a:buNone/>
            </a:pPr>
            <a:r>
              <a:rPr lang="en-GB" sz="2400" dirty="0"/>
              <a:t>	b = temp;	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err="1"/>
              <a:t>printf</a:t>
            </a:r>
            <a:r>
              <a:rPr lang="en-GB" sz="2400" dirty="0"/>
              <a:t>("Value in function swap, a=%d, b=%d\n", a, b);</a:t>
            </a:r>
          </a:p>
          <a:p>
            <a:pPr marL="0" indent="0">
              <a:buNone/>
            </a:pPr>
            <a:r>
              <a:rPr lang="en-GB" sz="2400" dirty="0"/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4492C2-F7DE-4501-979F-7C8C1A0B42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void main() {	</a:t>
            </a:r>
          </a:p>
          <a:p>
            <a:pPr marL="0" indent="0">
              <a:buNone/>
            </a:pPr>
            <a:r>
              <a:rPr lang="en-GB" sz="2400" dirty="0"/>
              <a:t>	int a=5, b=6;	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err="1"/>
              <a:t>printf</a:t>
            </a:r>
            <a:r>
              <a:rPr lang="en-GB" sz="2400" dirty="0"/>
              <a:t>("Value before swap, a=%d, b=%d\n", a, b); 	</a:t>
            </a:r>
          </a:p>
          <a:p>
            <a:pPr marL="0" indent="0">
              <a:buNone/>
            </a:pPr>
            <a:r>
              <a:rPr lang="en-GB" sz="2400" dirty="0"/>
              <a:t>	swap(a, b);	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err="1"/>
              <a:t>printf</a:t>
            </a:r>
            <a:r>
              <a:rPr lang="en-GB" sz="2400" dirty="0"/>
              <a:t>("Value after swap, a=%d, b=%d\n", a, b);</a:t>
            </a:r>
          </a:p>
          <a:p>
            <a:pPr marL="0" indent="0">
              <a:buNone/>
            </a:pPr>
            <a:r>
              <a:rPr lang="en-GB" sz="2400" dirty="0"/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7656EE-5ABE-4680-8E95-6D5BD2882A7E}"/>
              </a:ext>
            </a:extLst>
          </p:cNvPr>
          <p:cNvSpPr txBox="1"/>
          <p:nvPr/>
        </p:nvSpPr>
        <p:spPr>
          <a:xfrm>
            <a:off x="838200" y="5558118"/>
            <a:ext cx="4341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Does this code swap the values inside main?</a:t>
            </a:r>
          </a:p>
          <a:p>
            <a:r>
              <a:rPr lang="en-GB" dirty="0"/>
              <a:t>If not, how to do it then?</a:t>
            </a:r>
          </a:p>
        </p:txBody>
      </p:sp>
    </p:spTree>
    <p:extLst>
      <p:ext uri="{BB962C8B-B14F-4D97-AF65-F5344CB8AC3E}">
        <p14:creationId xmlns:p14="http://schemas.microsoft.com/office/powerpoint/2010/main" val="3037758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2066</TotalTime>
  <Words>1232</Words>
  <Application>Microsoft Office PowerPoint</Application>
  <PresentationFormat>Widescreen</PresentationFormat>
  <Paragraphs>216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Functions</vt:lpstr>
      <vt:lpstr>Function Prototype</vt:lpstr>
      <vt:lpstr>Solution</vt:lpstr>
      <vt:lpstr>Syntax</vt:lpstr>
      <vt:lpstr>Nested Function Calls</vt:lpstr>
      <vt:lpstr>Example</vt:lpstr>
      <vt:lpstr>Maximum of 4 numbers</vt:lpstr>
      <vt:lpstr>Execution</vt:lpstr>
      <vt:lpstr>Function to swap two numbers</vt:lpstr>
      <vt:lpstr>Call-by-Reference Parameters</vt:lpstr>
      <vt:lpstr>Function to swap two numbers</vt:lpstr>
      <vt:lpstr>PowerPoint Presentation</vt:lpstr>
      <vt:lpstr>Execution of a function</vt:lpstr>
      <vt:lpstr>Example</vt:lpstr>
      <vt:lpstr>Example</vt:lpstr>
      <vt:lpstr>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Functions</dc:title>
  <dc:creator>Nachiket</dc:creator>
  <cp:lastModifiedBy>Nachiket</cp:lastModifiedBy>
  <cp:revision>94</cp:revision>
  <dcterms:created xsi:type="dcterms:W3CDTF">2022-01-25T05:29:38Z</dcterms:created>
  <dcterms:modified xsi:type="dcterms:W3CDTF">2022-02-14T05:50:48Z</dcterms:modified>
</cp:coreProperties>
</file>