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4" r:id="rId29"/>
    <p:sldId id="285" r:id="rId30"/>
    <p:sldId id="282" r:id="rId3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6B96E9D-D859-4117-91C2-3AECC48BC5D3}">
  <a:tblStyle styleId="{06B96E9D-D859-4117-91C2-3AECC48BC5D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0b3ff59834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0b3ff59834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0b3ff5983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0b3ff5983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0b3ff59834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0b3ff59834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0b3ff59834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0b3ff59834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0b3ff59834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0b3ff59834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0b3ff59834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0b3ff59834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0b3ff59834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0b3ff59834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0b3ff59834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0b3ff59834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0b3ff59834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0b3ff59834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0b3ff59834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0b3ff59834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0a278ccec1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0a278ccec1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0b3ff59834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0b3ff59834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0b3ff59834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10b3ff59834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0b3ff59834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0b3ff59834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0b3ff59834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10b3ff59834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0b3ff59834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10b3ff59834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0b3ff59834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10b3ff59834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0b3ff59834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0b3ff59834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10a032e0643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10a032e0643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0a278ccec1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0a278ccec1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a278ccec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0a278ccec1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0a278ccec1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0a278ccec1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0b3ff5983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0b3ff5983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0b3ff5983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0b3ff5983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0b3ff5983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0b3ff5983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0b3ff59834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0b3ff59834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Input and Output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Nachiket Tapas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Based on number of operands</a:t>
            </a:r>
            <a:endParaRPr/>
          </a:p>
        </p:txBody>
      </p:sp>
      <p:sp>
        <p:nvSpPr>
          <p:cNvPr id="148" name="Google Shape;148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Unary operator (single operand)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Binary operator (two operands)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Ternary operator (three operands)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Types of operators</a:t>
            </a:r>
            <a:endParaRPr/>
          </a:p>
        </p:txBody>
      </p:sp>
      <p:sp>
        <p:nvSpPr>
          <p:cNvPr id="154" name="Google Shape;154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Arithmetic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Relational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Logical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Increment and decrement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Assignment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Conditional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Bitwise operators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Special operators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Arithmetic Operators</a:t>
            </a:r>
            <a:endParaRPr/>
          </a:p>
        </p:txBody>
      </p:sp>
      <p:graphicFrame>
        <p:nvGraphicFramePr>
          <p:cNvPr id="160" name="Google Shape;160;p24"/>
          <p:cNvGraphicFramePr/>
          <p:nvPr/>
        </p:nvGraphicFramePr>
        <p:xfrm>
          <a:off x="2595563" y="1581225"/>
          <a:ext cx="3952875" cy="198105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830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2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+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Addition or unary plus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-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Subtraction or unary minus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*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Multiplication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/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Division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%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Modulo division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Unary Operators</a:t>
            </a:r>
            <a:endParaRPr/>
          </a:p>
        </p:txBody>
      </p:sp>
      <p:sp>
        <p:nvSpPr>
          <p:cNvPr id="166" name="Google Shape;166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Operators that take only one argument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-5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+3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-no1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/ Operator: for integers</a:t>
            </a:r>
            <a:endParaRPr/>
          </a:p>
        </p:txBody>
      </p:sp>
      <p:sp>
        <p:nvSpPr>
          <p:cNvPr id="172" name="Google Shape;172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both operand of / are of type integer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Result is integer part of the division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Result is of type integer (floor value of the actual result)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9/2 gives output 4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1/2 gives output 0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/ Operator: for float</a:t>
            </a:r>
            <a:endParaRPr/>
          </a:p>
        </p:txBody>
      </p:sp>
      <p:sp>
        <p:nvSpPr>
          <p:cNvPr id="178" name="Google Shape;178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When either or both operand of / are of type float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Result is same as real division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Result is of type float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9/2 gives output 4.5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1/2 gives output 0.5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% Operator</a:t>
            </a:r>
            <a:endParaRPr/>
          </a:p>
        </p:txBody>
      </p:sp>
      <p:sp>
        <p:nvSpPr>
          <p:cNvPr id="184" name="Google Shape;184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remainder operator or % operator returns integer remainder of the division.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Both operands must be integer</a:t>
            </a:r>
            <a:endParaRPr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4%2 gives output 0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000000"/>
                </a:solidFill>
              </a:rPr>
              <a:t>31%3 gives output 1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Division / and Remainder %</a:t>
            </a:r>
            <a:endParaRPr/>
          </a:p>
        </p:txBody>
      </p:sp>
      <p:sp>
        <p:nvSpPr>
          <p:cNvPr id="190" name="Google Shape;19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Second operand cannot be 0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else run time error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What will be the output of the following?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8/-3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8%-3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Relational Operators</a:t>
            </a:r>
            <a:endParaRPr/>
          </a:p>
        </p:txBody>
      </p:sp>
      <p:graphicFrame>
        <p:nvGraphicFramePr>
          <p:cNvPr id="196" name="Google Shape;196;p30"/>
          <p:cNvGraphicFramePr/>
          <p:nvPr/>
        </p:nvGraphicFramePr>
        <p:xfrm>
          <a:off x="2595563" y="1581225"/>
          <a:ext cx="3952875" cy="237726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830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2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&lt;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is less than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&lt;=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is less than</a:t>
                      </a:r>
                      <a:r>
                        <a:rPr lang="en"/>
                        <a:t> or equal to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&gt;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is greater than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&gt;=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is greater than or equal to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==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is equal to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!=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is not equal to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Relational Operators (contd.)</a:t>
            </a:r>
            <a:endParaRPr/>
          </a:p>
        </p:txBody>
      </p:sp>
      <p:sp>
        <p:nvSpPr>
          <p:cNvPr id="202" name="Google Shape;202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The result of the expression is always TRUE (1 or non-zero) or FALSE (0).</a:t>
            </a:r>
            <a:endParaRPr sz="1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203" name="Google Shape;203;p3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#include&lt;stdio.h&gt;</a:t>
            </a:r>
            <a:endParaRPr sz="2284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void main() {</a:t>
            </a:r>
            <a:endParaRPr sz="2284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         printf("%d", 8 &lt; 3);</a:t>
            </a:r>
            <a:endParaRPr sz="2284"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printf("%d", 8 &lt;= 3);</a:t>
            </a:r>
            <a:endParaRPr sz="2284"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printf("%d", 8 &gt; 3);</a:t>
            </a:r>
            <a:endParaRPr sz="2284"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printf("%d", 8 &gt;= 3);</a:t>
            </a:r>
            <a:endParaRPr sz="2284"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printf("%d", 8 == 3);</a:t>
            </a:r>
            <a:endParaRPr sz="2284"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printf("%d", 8 != 3);</a:t>
            </a:r>
            <a:endParaRPr sz="2284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48146"/>
              <a:buFont typeface="Arial"/>
              <a:buNone/>
            </a:pPr>
            <a:r>
              <a:rPr lang="en" sz="2284" dirty="0"/>
              <a:t>}</a:t>
            </a:r>
            <a:endParaRPr sz="1884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I/O Functions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printf </a:t>
            </a:r>
            <a:r>
              <a:rPr lang="en"/>
              <a:t>function is used to display results to the user (output)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scanf </a:t>
            </a:r>
            <a:r>
              <a:rPr lang="en"/>
              <a:t>function is used to read data from the user (input)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Logical Operators</a:t>
            </a:r>
            <a:endParaRPr/>
          </a:p>
        </p:txBody>
      </p:sp>
      <p:graphicFrame>
        <p:nvGraphicFramePr>
          <p:cNvPr id="209" name="Google Shape;209;p32"/>
          <p:cNvGraphicFramePr/>
          <p:nvPr/>
        </p:nvGraphicFramePr>
        <p:xfrm>
          <a:off x="2595563" y="1581225"/>
          <a:ext cx="3952875" cy="118863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830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2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&amp;&amp;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Logical AND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||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Logical OR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!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Logical NOT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0" name="Google Shape;210;p32"/>
          <p:cNvSpPr txBox="1">
            <a:spLocks noGrp="1"/>
          </p:cNvSpPr>
          <p:nvPr>
            <p:ph type="body" idx="1"/>
          </p:nvPr>
        </p:nvSpPr>
        <p:spPr>
          <a:xfrm>
            <a:off x="2572050" y="297312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The result of the expression is always TRUE or FALSE.</a:t>
            </a:r>
            <a:endParaRPr sz="1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Truth Table</a:t>
            </a:r>
            <a:endParaRPr/>
          </a:p>
        </p:txBody>
      </p:sp>
      <p:graphicFrame>
        <p:nvGraphicFramePr>
          <p:cNvPr id="216" name="Google Shape;216;p33"/>
          <p:cNvGraphicFramePr/>
          <p:nvPr/>
        </p:nvGraphicFramePr>
        <p:xfrm>
          <a:off x="879025" y="1619250"/>
          <a:ext cx="1695350" cy="198105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&amp;&amp; B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17" name="Google Shape;217;p33"/>
          <p:cNvGraphicFramePr/>
          <p:nvPr/>
        </p:nvGraphicFramePr>
        <p:xfrm>
          <a:off x="3774625" y="1619250"/>
          <a:ext cx="1695350" cy="198105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|| B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18" name="Google Shape;218;p33"/>
          <p:cNvGraphicFramePr/>
          <p:nvPr/>
        </p:nvGraphicFramePr>
        <p:xfrm>
          <a:off x="6670225" y="1619250"/>
          <a:ext cx="1312500" cy="118863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! A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Operator Chain</a:t>
            </a:r>
            <a:endParaRPr/>
          </a:p>
        </p:txBody>
      </p:sp>
      <p:sp>
        <p:nvSpPr>
          <p:cNvPr id="224" name="Google Shape;224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|| B || C || D || …. || Z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Condition check till true is found.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 &amp;&amp; B &amp;&amp; C &amp;&amp; D &amp;&amp; …. &amp;&amp; Z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Condition check till the end.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Increment and Decrement Operators</a:t>
            </a:r>
            <a:endParaRPr/>
          </a:p>
        </p:txBody>
      </p:sp>
      <p:graphicFrame>
        <p:nvGraphicFramePr>
          <p:cNvPr id="230" name="Google Shape;230;p35"/>
          <p:cNvGraphicFramePr/>
          <p:nvPr/>
        </p:nvGraphicFramePr>
        <p:xfrm>
          <a:off x="2595563" y="1581225"/>
          <a:ext cx="3952875" cy="158484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169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6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Pre-increment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++A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Post-increment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A++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Pre-decrement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--A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Post-decrement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A--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</a:t>
            </a:r>
            <a:endParaRPr/>
          </a:p>
        </p:txBody>
      </p:sp>
      <p:sp>
        <p:nvSpPr>
          <p:cNvPr id="236" name="Google Shape;236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#include&lt;stdio.h&gt;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void main() {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	int a = 2;</a:t>
            </a:r>
            <a:endParaRPr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	printf(“%d”, a++);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	printf(“%d”, ++a);</a:t>
            </a:r>
            <a:endParaRPr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	printf(“%d”, a--);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	printf(“%d”, --a);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}</a:t>
            </a:r>
            <a:endParaRPr dirty="0"/>
          </a:p>
        </p:txBody>
      </p:sp>
      <p:sp>
        <p:nvSpPr>
          <p:cNvPr id="237" name="Google Shape;237;p3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about the following program?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dirty="0"/>
              <a:t>#include&lt;stdio.h&gt;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dirty="0"/>
              <a:t>void main() {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	int a = 2;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dirty="0"/>
              <a:t>	a++;</a:t>
            </a:r>
            <a:endParaRPr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	printf(“%d”, a);</a:t>
            </a:r>
            <a:endParaRPr dirty="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dirty="0"/>
              <a:t>	++a;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dirty="0"/>
              <a:t>	printf(“%d”, a);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dirty="0"/>
              <a:t>}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Assignment Operators</a:t>
            </a:r>
            <a:endParaRPr/>
          </a:p>
        </p:txBody>
      </p:sp>
      <p:graphicFrame>
        <p:nvGraphicFramePr>
          <p:cNvPr id="243" name="Google Shape;243;p37"/>
          <p:cNvGraphicFramePr/>
          <p:nvPr/>
        </p:nvGraphicFramePr>
        <p:xfrm>
          <a:off x="2595563" y="1581225"/>
          <a:ext cx="3952875" cy="198105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169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6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= A + 1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+= 1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= A - 1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A -= 1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= A * 5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*= 5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= A / 5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/= 5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 = A % 5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A %= 5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44" name="Google Shape;244;p37"/>
          <p:cNvSpPr txBox="1"/>
          <p:nvPr/>
        </p:nvSpPr>
        <p:spPr>
          <a:xfrm>
            <a:off x="1273625" y="4147450"/>
            <a:ext cx="4702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advantage of assignment operators: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Reduced code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"/>
              <a:t>Evaluated only once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Exception</a:t>
            </a:r>
            <a:endParaRPr dirty="0"/>
          </a:p>
        </p:txBody>
      </p:sp>
      <p:sp>
        <p:nvSpPr>
          <p:cNvPr id="250" name="Google Shape;250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= 5;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A = A++ + 5;</a:t>
            </a: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O/P: 10</a:t>
            </a:r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6DF95-699C-44C8-B1E0-2BFA9C8D4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Conditional Operators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D7ED3-6BB1-4EEF-8B4F-6F869E318F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Ternary operator</a:t>
            </a:r>
          </a:p>
          <a:p>
            <a:pPr marL="114300" indent="0">
              <a:buNone/>
            </a:pPr>
            <a:r>
              <a:rPr lang="en-GB" dirty="0"/>
              <a:t>exp1 ? exp2 : exp3</a:t>
            </a:r>
          </a:p>
          <a:p>
            <a:pPr marL="114300" indent="0">
              <a:buNone/>
            </a:pPr>
            <a:endParaRPr lang="en-GB" dirty="0"/>
          </a:p>
          <a:p>
            <a:pPr marL="114300" indent="0">
              <a:buNone/>
            </a:pPr>
            <a:r>
              <a:rPr lang="en-GB" dirty="0"/>
              <a:t>If exp1 evaluates to true, exp2 is executed. Else exp3 is executed.</a:t>
            </a:r>
          </a:p>
        </p:txBody>
      </p:sp>
    </p:spTree>
    <p:extLst>
      <p:ext uri="{BB962C8B-B14F-4D97-AF65-F5344CB8AC3E}">
        <p14:creationId xmlns:p14="http://schemas.microsoft.com/office/powerpoint/2010/main" val="7148536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57150-55E5-4EAD-BD1D-E98E2C541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Bitwise Operators</a:t>
            </a:r>
          </a:p>
        </p:txBody>
      </p:sp>
      <p:graphicFrame>
        <p:nvGraphicFramePr>
          <p:cNvPr id="4" name="Google Shape;243;p37">
            <a:extLst>
              <a:ext uri="{FF2B5EF4-FFF2-40B4-BE49-F238E27FC236}">
                <a16:creationId xmlns:a16="http://schemas.microsoft.com/office/drawing/2014/main" id="{4CE48E1D-220D-47DB-AE9D-7166C8770F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7177107"/>
              </p:ext>
            </p:extLst>
          </p:nvPr>
        </p:nvGraphicFramePr>
        <p:xfrm>
          <a:off x="2595563" y="1581225"/>
          <a:ext cx="3952875" cy="1981050"/>
        </p:xfrm>
        <a:graphic>
          <a:graphicData uri="http://schemas.openxmlformats.org/drawingml/2006/table">
            <a:tbl>
              <a:tblPr>
                <a:noFill/>
                <a:tableStyleId>{06B96E9D-D859-4117-91C2-3AECC48BC5D3}</a:tableStyleId>
              </a:tblPr>
              <a:tblGrid>
                <a:gridCol w="169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6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&amp;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Bitwise AND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|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dk1"/>
                          </a:solidFill>
                        </a:rPr>
                        <a:t>Bitwise OR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^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Bitwise XOR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&lt;&lt;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Shift Left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&gt;&gt;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Shift Right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1002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F8AF9-3B2F-49E3-AC5E-EAE2C928F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F4FE9-0966-48DF-979C-F02254A376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GB" dirty="0"/>
              <a:t>#include &lt;</a:t>
            </a:r>
            <a:r>
              <a:rPr lang="en-GB" dirty="0" err="1"/>
              <a:t>stdio.h</a:t>
            </a:r>
            <a:r>
              <a:rPr lang="en-GB" dirty="0"/>
              <a:t>&gt;</a:t>
            </a:r>
          </a:p>
          <a:p>
            <a:pPr marL="114300" indent="0">
              <a:buNone/>
            </a:pPr>
            <a:r>
              <a:rPr lang="en-GB" dirty="0"/>
              <a:t>int main() {    </a:t>
            </a:r>
          </a:p>
          <a:p>
            <a:pPr marL="114300" indent="0">
              <a:buNone/>
            </a:pPr>
            <a:r>
              <a:rPr lang="en-GB" dirty="0"/>
              <a:t>	int a = 5, b = 9;    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("%d\n", </a:t>
            </a:r>
            <a:r>
              <a:rPr lang="en-GB" dirty="0" err="1"/>
              <a:t>a&amp;b</a:t>
            </a:r>
            <a:r>
              <a:rPr lang="en-GB" dirty="0"/>
              <a:t>);    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("%d\n", </a:t>
            </a:r>
            <a:r>
              <a:rPr lang="en-GB" dirty="0" err="1"/>
              <a:t>a|b</a:t>
            </a:r>
            <a:r>
              <a:rPr lang="en-GB" dirty="0"/>
              <a:t>);    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("%d\n", </a:t>
            </a:r>
            <a:r>
              <a:rPr lang="en-GB" dirty="0" err="1"/>
              <a:t>a^b</a:t>
            </a:r>
            <a:r>
              <a:rPr lang="en-GB" dirty="0"/>
              <a:t>);    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("%d\n", a&lt;&lt;1);    </a:t>
            </a:r>
          </a:p>
          <a:p>
            <a:pPr marL="114300" indent="0">
              <a:buNone/>
            </a:pPr>
            <a:r>
              <a:rPr lang="en-GB" dirty="0"/>
              <a:t>	</a:t>
            </a:r>
            <a:r>
              <a:rPr lang="en-GB" dirty="0" err="1"/>
              <a:t>printf</a:t>
            </a:r>
            <a:r>
              <a:rPr lang="en-GB" dirty="0"/>
              <a:t>("%d\n", a&gt;&gt;1);    </a:t>
            </a:r>
          </a:p>
          <a:p>
            <a:pPr marL="114300" indent="0">
              <a:buNone/>
            </a:pPr>
            <a:r>
              <a:rPr lang="en-GB" dirty="0"/>
              <a:t>	return 0;</a:t>
            </a:r>
          </a:p>
          <a:p>
            <a:pPr marL="114300" indent="0">
              <a:buNone/>
            </a:pPr>
            <a:r>
              <a:rPr lang="en-GB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20498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Printf function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printf(“The sum of %d and %d is: %d”, no1, no2, sum);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format marker is printed one character at a time till a % is encountered.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a % is encountered, then the argument marker is used one value at a time.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string terminates at ”.</a:t>
            </a:r>
            <a:endParaRPr/>
          </a:p>
        </p:txBody>
      </p:sp>
      <p:cxnSp>
        <p:nvCxnSpPr>
          <p:cNvPr id="68" name="Google Shape;68;p15"/>
          <p:cNvCxnSpPr/>
          <p:nvPr/>
        </p:nvCxnSpPr>
        <p:spPr>
          <a:xfrm>
            <a:off x="1053200" y="1616525"/>
            <a:ext cx="3102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69" name="Google Shape;69;p15"/>
          <p:cNvCxnSpPr/>
          <p:nvPr/>
        </p:nvCxnSpPr>
        <p:spPr>
          <a:xfrm>
            <a:off x="4367900" y="1616525"/>
            <a:ext cx="1347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stealth" w="med" len="med"/>
            <a:tailEnd type="stealth" w="med" len="med"/>
          </a:ln>
        </p:spPr>
      </p:cxnSp>
      <p:sp>
        <p:nvSpPr>
          <p:cNvPr id="70" name="Google Shape;70;p15"/>
          <p:cNvSpPr txBox="1"/>
          <p:nvPr/>
        </p:nvSpPr>
        <p:spPr>
          <a:xfrm>
            <a:off x="1877775" y="1730850"/>
            <a:ext cx="1347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format marker</a:t>
            </a:r>
            <a:endParaRPr/>
          </a:p>
        </p:txBody>
      </p:sp>
      <p:sp>
        <p:nvSpPr>
          <p:cNvPr id="71" name="Google Shape;71;p15"/>
          <p:cNvSpPr txBox="1"/>
          <p:nvPr/>
        </p:nvSpPr>
        <p:spPr>
          <a:xfrm>
            <a:off x="4468575" y="1730850"/>
            <a:ext cx="1687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argument marker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Flowchart for printf function</a:t>
            </a:r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you draw the flowchart for printf function?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all things you need to consider?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/>
          <p:nvPr/>
        </p:nvSpPr>
        <p:spPr>
          <a:xfrm>
            <a:off x="506863" y="195285"/>
            <a:ext cx="1755300" cy="52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START</a:t>
            </a:r>
            <a:endParaRPr/>
          </a:p>
        </p:txBody>
      </p:sp>
      <p:sp>
        <p:nvSpPr>
          <p:cNvPr id="83" name="Google Shape;83;p17"/>
          <p:cNvSpPr/>
          <p:nvPr/>
        </p:nvSpPr>
        <p:spPr>
          <a:xfrm>
            <a:off x="506863" y="4573785"/>
            <a:ext cx="1755300" cy="52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END</a:t>
            </a:r>
            <a:endParaRPr/>
          </a:p>
        </p:txBody>
      </p:sp>
      <p:cxnSp>
        <p:nvCxnSpPr>
          <p:cNvPr id="84" name="Google Shape;84;p17"/>
          <p:cNvCxnSpPr>
            <a:stCxn id="82" idx="4"/>
            <a:endCxn id="85" idx="0"/>
          </p:cNvCxnSpPr>
          <p:nvPr/>
        </p:nvCxnSpPr>
        <p:spPr>
          <a:xfrm>
            <a:off x="1384513" y="717885"/>
            <a:ext cx="0" cy="391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6" name="Google Shape;86;p17"/>
          <p:cNvSpPr/>
          <p:nvPr/>
        </p:nvSpPr>
        <p:spPr>
          <a:xfrm>
            <a:off x="197638" y="2875735"/>
            <a:ext cx="2355300" cy="1610100"/>
          </a:xfrm>
          <a:prstGeom prst="diamond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character present in format marker at position I a ”?</a:t>
            </a:r>
            <a:endParaRPr/>
          </a:p>
        </p:txBody>
      </p:sp>
      <p:cxnSp>
        <p:nvCxnSpPr>
          <p:cNvPr id="87" name="Google Shape;87;p17"/>
          <p:cNvCxnSpPr>
            <a:stCxn id="85" idx="4"/>
          </p:cNvCxnSpPr>
          <p:nvPr/>
        </p:nvCxnSpPr>
        <p:spPr>
          <a:xfrm>
            <a:off x="1384513" y="1632360"/>
            <a:ext cx="4200" cy="391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88" name="Google Shape;88;p17"/>
          <p:cNvSpPr/>
          <p:nvPr/>
        </p:nvSpPr>
        <p:spPr>
          <a:xfrm>
            <a:off x="1023388" y="2024235"/>
            <a:ext cx="703800" cy="391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= 1</a:t>
            </a:r>
            <a:endParaRPr/>
          </a:p>
        </p:txBody>
      </p:sp>
      <p:sp>
        <p:nvSpPr>
          <p:cNvPr id="85" name="Google Shape;85;p17"/>
          <p:cNvSpPr/>
          <p:nvPr/>
        </p:nvSpPr>
        <p:spPr>
          <a:xfrm>
            <a:off x="63913" y="1109760"/>
            <a:ext cx="2641200" cy="522600"/>
          </a:xfrm>
          <a:prstGeom prst="parallelogram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Read the format marker and argument marker</a:t>
            </a:r>
            <a:endParaRPr/>
          </a:p>
        </p:txBody>
      </p:sp>
      <p:cxnSp>
        <p:nvCxnSpPr>
          <p:cNvPr id="89" name="Google Shape;89;p17"/>
          <p:cNvCxnSpPr>
            <a:stCxn id="88" idx="2"/>
            <a:endCxn id="86" idx="0"/>
          </p:cNvCxnSpPr>
          <p:nvPr/>
        </p:nvCxnSpPr>
        <p:spPr>
          <a:xfrm>
            <a:off x="1375288" y="2416035"/>
            <a:ext cx="0" cy="4596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90" name="Google Shape;90;p17"/>
          <p:cNvCxnSpPr>
            <a:endCxn id="83" idx="2"/>
          </p:cNvCxnSpPr>
          <p:nvPr/>
        </p:nvCxnSpPr>
        <p:spPr>
          <a:xfrm rot="-5400000" flipH="1">
            <a:off x="-224987" y="4103235"/>
            <a:ext cx="1154400" cy="309300"/>
          </a:xfrm>
          <a:prstGeom prst="bentConnector2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91" name="Google Shape;91;p17"/>
          <p:cNvSpPr txBox="1"/>
          <p:nvPr/>
        </p:nvSpPr>
        <p:spPr>
          <a:xfrm>
            <a:off x="2598688" y="256484"/>
            <a:ext cx="434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</a:t>
            </a:r>
            <a:endParaRPr/>
          </a:p>
        </p:txBody>
      </p:sp>
      <p:sp>
        <p:nvSpPr>
          <p:cNvPr id="92" name="Google Shape;92;p17"/>
          <p:cNvSpPr/>
          <p:nvPr/>
        </p:nvSpPr>
        <p:spPr>
          <a:xfrm>
            <a:off x="3550438" y="284935"/>
            <a:ext cx="2355300" cy="1610100"/>
          </a:xfrm>
          <a:prstGeom prst="diamond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character present at position I a ‘%’?</a:t>
            </a:r>
            <a:endParaRPr/>
          </a:p>
        </p:txBody>
      </p:sp>
      <p:cxnSp>
        <p:nvCxnSpPr>
          <p:cNvPr id="93" name="Google Shape;93;p17"/>
          <p:cNvCxnSpPr>
            <a:stCxn id="86" idx="3"/>
            <a:endCxn id="92" idx="0"/>
          </p:cNvCxnSpPr>
          <p:nvPr/>
        </p:nvCxnSpPr>
        <p:spPr>
          <a:xfrm rot="10800000" flipH="1">
            <a:off x="2552938" y="285085"/>
            <a:ext cx="2175300" cy="3395700"/>
          </a:xfrm>
          <a:prstGeom prst="bentConnector4">
            <a:avLst>
              <a:gd name="adj1" fmla="val 22931"/>
              <a:gd name="adj2" fmla="val 10701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94" name="Google Shape;94;p17"/>
          <p:cNvSpPr txBox="1"/>
          <p:nvPr/>
        </p:nvSpPr>
        <p:spPr>
          <a:xfrm>
            <a:off x="250738" y="4173585"/>
            <a:ext cx="52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Yes</a:t>
            </a:r>
            <a:endParaRPr/>
          </a:p>
        </p:txBody>
      </p:sp>
      <p:sp>
        <p:nvSpPr>
          <p:cNvPr id="95" name="Google Shape;95;p17"/>
          <p:cNvSpPr/>
          <p:nvPr/>
        </p:nvSpPr>
        <p:spPr>
          <a:xfrm>
            <a:off x="3340513" y="2328960"/>
            <a:ext cx="1755300" cy="522600"/>
          </a:xfrm>
          <a:prstGeom prst="parallelogram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Print character at position I</a:t>
            </a:r>
            <a:endParaRPr/>
          </a:p>
        </p:txBody>
      </p:sp>
      <p:cxnSp>
        <p:nvCxnSpPr>
          <p:cNvPr id="96" name="Google Shape;96;p17"/>
          <p:cNvCxnSpPr>
            <a:stCxn id="92" idx="1"/>
            <a:endCxn id="95" idx="0"/>
          </p:cNvCxnSpPr>
          <p:nvPr/>
        </p:nvCxnSpPr>
        <p:spPr>
          <a:xfrm>
            <a:off x="3550438" y="1089985"/>
            <a:ext cx="667800" cy="1239000"/>
          </a:xfrm>
          <a:prstGeom prst="bentConnector4">
            <a:avLst>
              <a:gd name="adj1" fmla="val -35658"/>
              <a:gd name="adj2" fmla="val 8248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97" name="Google Shape;97;p17"/>
          <p:cNvSpPr txBox="1"/>
          <p:nvPr/>
        </p:nvSpPr>
        <p:spPr>
          <a:xfrm>
            <a:off x="3513513" y="1799635"/>
            <a:ext cx="434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</a:t>
            </a:r>
            <a:endParaRPr/>
          </a:p>
        </p:txBody>
      </p:sp>
      <p:sp>
        <p:nvSpPr>
          <p:cNvPr id="98" name="Google Shape;98;p17"/>
          <p:cNvSpPr/>
          <p:nvPr/>
        </p:nvSpPr>
        <p:spPr>
          <a:xfrm>
            <a:off x="5455438" y="1732735"/>
            <a:ext cx="2747400" cy="1948200"/>
          </a:xfrm>
          <a:prstGeom prst="diamond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Does data type of argument marker match with character following ‘%’?</a:t>
            </a:r>
            <a:endParaRPr/>
          </a:p>
        </p:txBody>
      </p:sp>
      <p:sp>
        <p:nvSpPr>
          <p:cNvPr id="99" name="Google Shape;99;p17"/>
          <p:cNvSpPr/>
          <p:nvPr/>
        </p:nvSpPr>
        <p:spPr>
          <a:xfrm>
            <a:off x="4407313" y="3700560"/>
            <a:ext cx="1755300" cy="522600"/>
          </a:xfrm>
          <a:prstGeom prst="parallelogram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Print Error Message</a:t>
            </a:r>
            <a:endParaRPr/>
          </a:p>
        </p:txBody>
      </p:sp>
      <p:cxnSp>
        <p:nvCxnSpPr>
          <p:cNvPr id="100" name="Google Shape;100;p17"/>
          <p:cNvCxnSpPr>
            <a:stCxn id="98" idx="1"/>
            <a:endCxn id="99" idx="0"/>
          </p:cNvCxnSpPr>
          <p:nvPr/>
        </p:nvCxnSpPr>
        <p:spPr>
          <a:xfrm flipH="1">
            <a:off x="5285038" y="2706835"/>
            <a:ext cx="170400" cy="993600"/>
          </a:xfrm>
          <a:prstGeom prst="bentConnector2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01" name="Google Shape;101;p17"/>
          <p:cNvCxnSpPr>
            <a:stCxn id="92" idx="3"/>
            <a:endCxn id="98" idx="0"/>
          </p:cNvCxnSpPr>
          <p:nvPr/>
        </p:nvCxnSpPr>
        <p:spPr>
          <a:xfrm>
            <a:off x="5905738" y="1089984"/>
            <a:ext cx="923400" cy="642900"/>
          </a:xfrm>
          <a:prstGeom prst="bentConnector2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02" name="Google Shape;102;p17"/>
          <p:cNvSpPr txBox="1"/>
          <p:nvPr/>
        </p:nvSpPr>
        <p:spPr>
          <a:xfrm>
            <a:off x="6011988" y="732834"/>
            <a:ext cx="52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Yes</a:t>
            </a:r>
            <a:endParaRPr/>
          </a:p>
        </p:txBody>
      </p:sp>
      <p:sp>
        <p:nvSpPr>
          <p:cNvPr id="103" name="Google Shape;103;p17"/>
          <p:cNvSpPr txBox="1"/>
          <p:nvPr/>
        </p:nvSpPr>
        <p:spPr>
          <a:xfrm>
            <a:off x="4808913" y="3095035"/>
            <a:ext cx="434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</a:t>
            </a:r>
            <a:endParaRPr/>
          </a:p>
        </p:txBody>
      </p:sp>
      <p:cxnSp>
        <p:nvCxnSpPr>
          <p:cNvPr id="104" name="Google Shape;104;p17"/>
          <p:cNvCxnSpPr>
            <a:stCxn id="99" idx="4"/>
            <a:endCxn id="83" idx="6"/>
          </p:cNvCxnSpPr>
          <p:nvPr/>
        </p:nvCxnSpPr>
        <p:spPr>
          <a:xfrm rot="5400000">
            <a:off x="3467563" y="3017760"/>
            <a:ext cx="612000" cy="3022800"/>
          </a:xfrm>
          <a:prstGeom prst="bentConnector2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05" name="Google Shape;105;p17"/>
          <p:cNvSpPr/>
          <p:nvPr/>
        </p:nvSpPr>
        <p:spPr>
          <a:xfrm>
            <a:off x="3537988" y="3243435"/>
            <a:ext cx="869400" cy="391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= I + 1</a:t>
            </a:r>
            <a:endParaRPr/>
          </a:p>
        </p:txBody>
      </p:sp>
      <p:cxnSp>
        <p:nvCxnSpPr>
          <p:cNvPr id="106" name="Google Shape;106;p17"/>
          <p:cNvCxnSpPr>
            <a:stCxn id="95" idx="4"/>
            <a:endCxn id="105" idx="0"/>
          </p:cNvCxnSpPr>
          <p:nvPr/>
        </p:nvCxnSpPr>
        <p:spPr>
          <a:xfrm rot="5400000">
            <a:off x="3899563" y="2924760"/>
            <a:ext cx="391800" cy="245400"/>
          </a:xfrm>
          <a:prstGeom prst="bentConnector3">
            <a:avLst>
              <a:gd name="adj1" fmla="val 5001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07" name="Google Shape;107;p17"/>
          <p:cNvCxnSpPr>
            <a:stCxn id="105" idx="2"/>
            <a:endCxn id="86" idx="0"/>
          </p:cNvCxnSpPr>
          <p:nvPr/>
        </p:nvCxnSpPr>
        <p:spPr>
          <a:xfrm rot="5400000" flipH="1">
            <a:off x="2294188" y="1956735"/>
            <a:ext cx="759600" cy="2597400"/>
          </a:xfrm>
          <a:prstGeom prst="bentConnector5">
            <a:avLst>
              <a:gd name="adj1" fmla="val -31349"/>
              <a:gd name="adj2" fmla="val 30258"/>
              <a:gd name="adj3" fmla="val 131336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08" name="Google Shape;108;p17"/>
          <p:cNvSpPr/>
          <p:nvPr/>
        </p:nvSpPr>
        <p:spPr>
          <a:xfrm>
            <a:off x="7150513" y="4241446"/>
            <a:ext cx="1755300" cy="522600"/>
          </a:xfrm>
          <a:prstGeom prst="parallelogram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Print variable value</a:t>
            </a:r>
            <a:endParaRPr/>
          </a:p>
        </p:txBody>
      </p:sp>
      <p:cxnSp>
        <p:nvCxnSpPr>
          <p:cNvPr id="109" name="Google Shape;109;p17"/>
          <p:cNvCxnSpPr>
            <a:stCxn id="98" idx="3"/>
            <a:endCxn id="108" idx="1"/>
          </p:cNvCxnSpPr>
          <p:nvPr/>
        </p:nvCxnSpPr>
        <p:spPr>
          <a:xfrm flipH="1">
            <a:off x="8093638" y="2706835"/>
            <a:ext cx="109200" cy="1534500"/>
          </a:xfrm>
          <a:prstGeom prst="bentConnector4">
            <a:avLst>
              <a:gd name="adj1" fmla="val -218063"/>
              <a:gd name="adj2" fmla="val 81744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110" name="Google Shape;110;p17"/>
          <p:cNvCxnSpPr>
            <a:stCxn id="111" idx="1"/>
            <a:endCxn id="86" idx="0"/>
          </p:cNvCxnSpPr>
          <p:nvPr/>
        </p:nvCxnSpPr>
        <p:spPr>
          <a:xfrm rot="10800000">
            <a:off x="1375288" y="2875635"/>
            <a:ext cx="4220100" cy="1630500"/>
          </a:xfrm>
          <a:prstGeom prst="bentConnector4">
            <a:avLst>
              <a:gd name="adj1" fmla="val 65591"/>
              <a:gd name="adj2" fmla="val 121245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12" name="Google Shape;112;p17"/>
          <p:cNvSpPr txBox="1"/>
          <p:nvPr/>
        </p:nvSpPr>
        <p:spPr>
          <a:xfrm>
            <a:off x="8526588" y="3171235"/>
            <a:ext cx="52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Yes</a:t>
            </a:r>
            <a:endParaRPr/>
          </a:p>
        </p:txBody>
      </p:sp>
      <p:sp>
        <p:nvSpPr>
          <p:cNvPr id="111" name="Google Shape;111;p17"/>
          <p:cNvSpPr/>
          <p:nvPr/>
        </p:nvSpPr>
        <p:spPr>
          <a:xfrm>
            <a:off x="5595388" y="4310235"/>
            <a:ext cx="869400" cy="391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= I + 2</a:t>
            </a:r>
            <a:endParaRPr/>
          </a:p>
        </p:txBody>
      </p:sp>
      <p:cxnSp>
        <p:nvCxnSpPr>
          <p:cNvPr id="113" name="Google Shape;113;p17"/>
          <p:cNvCxnSpPr>
            <a:stCxn id="108" idx="5"/>
            <a:endCxn id="111" idx="3"/>
          </p:cNvCxnSpPr>
          <p:nvPr/>
        </p:nvCxnSpPr>
        <p:spPr>
          <a:xfrm flipH="1">
            <a:off x="6464938" y="4502746"/>
            <a:ext cx="750900" cy="3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14" name="Google Shape;114;p17"/>
          <p:cNvSpPr txBox="1"/>
          <p:nvPr/>
        </p:nvSpPr>
        <p:spPr>
          <a:xfrm>
            <a:off x="6890650" y="87075"/>
            <a:ext cx="4702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 rollNo = 1234;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printf(“Hello: %d”, rollNo);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Scanf function</a:t>
            </a:r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scanf(“%d”, &amp;no2);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-325755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&amp; is called address-of operator.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Since scanf is an input function, the value from the user should be stored in memory location.</a:t>
            </a:r>
            <a:endParaRPr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The address-of operator is used to give address of the memory location.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int no1;					float length;					char gender;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scanf(“%d”, &amp;no1);			scanf(“%f”, &amp;length);				scanf(“%c”, &amp;gender);</a:t>
            </a:r>
            <a:endParaRPr/>
          </a:p>
        </p:txBody>
      </p:sp>
      <p:cxnSp>
        <p:nvCxnSpPr>
          <p:cNvPr id="121" name="Google Shape;121;p18"/>
          <p:cNvCxnSpPr/>
          <p:nvPr/>
        </p:nvCxnSpPr>
        <p:spPr>
          <a:xfrm rot="10800000" flipH="1">
            <a:off x="857250" y="1604225"/>
            <a:ext cx="556500" cy="6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122" name="Google Shape;122;p18"/>
          <p:cNvCxnSpPr/>
          <p:nvPr/>
        </p:nvCxnSpPr>
        <p:spPr>
          <a:xfrm rot="10800000" flipH="1">
            <a:off x="1531200" y="1608275"/>
            <a:ext cx="403800" cy="4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stealth" w="med" len="med"/>
            <a:tailEnd type="stealth" w="med" len="med"/>
          </a:ln>
        </p:spPr>
      </p:cxnSp>
      <p:sp>
        <p:nvSpPr>
          <p:cNvPr id="123" name="Google Shape;123;p18"/>
          <p:cNvSpPr txBox="1"/>
          <p:nvPr/>
        </p:nvSpPr>
        <p:spPr>
          <a:xfrm>
            <a:off x="20525" y="1670950"/>
            <a:ext cx="1347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format marker</a:t>
            </a:r>
            <a:endParaRPr/>
          </a:p>
        </p:txBody>
      </p:sp>
      <p:sp>
        <p:nvSpPr>
          <p:cNvPr id="124" name="Google Shape;124;p18"/>
          <p:cNvSpPr txBox="1"/>
          <p:nvPr/>
        </p:nvSpPr>
        <p:spPr>
          <a:xfrm>
            <a:off x="1600600" y="1670950"/>
            <a:ext cx="1687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argument marker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Scanf function (contd.)</a:t>
            </a:r>
            <a:endParaRPr/>
          </a:p>
        </p:txBody>
      </p:sp>
      <p:sp>
        <p:nvSpPr>
          <p:cNvPr id="130" name="Google Shape;130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will be the output of the following code?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#include&lt;stdio.h&gt;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void main() {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	int no1, no2;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	printf("\n Enter two numbers:\n");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	scanf("%d, %d", &amp;no1, &amp;no2);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	printf("Two numbers are:%d and %d", no1, no2);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  <p:sp>
        <p:nvSpPr>
          <p:cNvPr id="131" name="Google Shape;131;p19"/>
          <p:cNvSpPr txBox="1"/>
          <p:nvPr/>
        </p:nvSpPr>
        <p:spPr>
          <a:xfrm>
            <a:off x="311700" y="4629125"/>
            <a:ext cx="5314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Depends on what input you have given. Format is important.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Programs to code</a:t>
            </a:r>
            <a:endParaRPr/>
          </a:p>
        </p:txBody>
      </p:sp>
      <p:sp>
        <p:nvSpPr>
          <p:cNvPr id="137" name="Google Shape;137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Write a program to read the side of a square and displays the area along with the side.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Write a program to read the length and width of a rectangle and displays the area along with the side.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Write a program to read the price of an item in decimal form (like 15.95) and print the output in paise (1595 paise).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Write a program that requests two float type numbers from the user and then divides the first number by the second and displays the result along with the numbers.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Write a program to read the radius of a circle and displays the area along with the radius.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Operators and Expressions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1251</Words>
  <Application>Microsoft Office PowerPoint</Application>
  <PresentationFormat>On-screen Show (16:9)</PresentationFormat>
  <Paragraphs>270</Paragraphs>
  <Slides>30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Arial</vt:lpstr>
      <vt:lpstr>Simple Light</vt:lpstr>
      <vt:lpstr>Input and Output</vt:lpstr>
      <vt:lpstr>I/O Functions</vt:lpstr>
      <vt:lpstr>Printf function</vt:lpstr>
      <vt:lpstr>Flowchart for printf function</vt:lpstr>
      <vt:lpstr>PowerPoint Presentation</vt:lpstr>
      <vt:lpstr>Scanf function</vt:lpstr>
      <vt:lpstr>Scanf function (contd.)</vt:lpstr>
      <vt:lpstr>Programs to code</vt:lpstr>
      <vt:lpstr>Operators and Expressions</vt:lpstr>
      <vt:lpstr>Based on number of operands</vt:lpstr>
      <vt:lpstr>Types of operators</vt:lpstr>
      <vt:lpstr>Arithmetic Operators</vt:lpstr>
      <vt:lpstr>Unary Operators</vt:lpstr>
      <vt:lpstr>The / Operator: for integers</vt:lpstr>
      <vt:lpstr>The / Operator: for float</vt:lpstr>
      <vt:lpstr>The % Operator</vt:lpstr>
      <vt:lpstr>Division / and Remainder %</vt:lpstr>
      <vt:lpstr>Relational Operators</vt:lpstr>
      <vt:lpstr>Relational Operators (contd.)</vt:lpstr>
      <vt:lpstr>Logical Operators</vt:lpstr>
      <vt:lpstr>Truth Table</vt:lpstr>
      <vt:lpstr>Operator Chain</vt:lpstr>
      <vt:lpstr>Increment and Decrement Operators</vt:lpstr>
      <vt:lpstr>Program</vt:lpstr>
      <vt:lpstr>Assignment Operators</vt:lpstr>
      <vt:lpstr>Exception</vt:lpstr>
      <vt:lpstr>Conditional Operators</vt:lpstr>
      <vt:lpstr>Bitwise Operators</vt:lpstr>
      <vt:lpstr>Example</vt:lpstr>
      <vt:lpstr>Thank You!!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Input and Output</dc:title>
  <cp:lastModifiedBy>Nachiket</cp:lastModifiedBy>
  <cp:revision>3</cp:revision>
  <dcterms:modified xsi:type="dcterms:W3CDTF">2022-01-04T08:46:39Z</dcterms:modified>
</cp:coreProperties>
</file>