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87" r:id="rId15"/>
    <p:sldId id="277" r:id="rId16"/>
    <p:sldId id="278" r:id="rId17"/>
    <p:sldId id="279" r:id="rId18"/>
    <p:sldId id="280" r:id="rId19"/>
    <p:sldId id="288" r:id="rId20"/>
    <p:sldId id="281" r:id="rId21"/>
    <p:sldId id="283" r:id="rId22"/>
    <p:sldId id="289" r:id="rId23"/>
    <p:sldId id="284" r:id="rId24"/>
    <p:sldId id="285" r:id="rId25"/>
    <p:sldId id="286" r:id="rId26"/>
    <p:sldId id="290" r:id="rId27"/>
    <p:sldId id="291" r:id="rId28"/>
    <p:sldId id="292" r:id="rId29"/>
    <p:sldId id="282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B96E9D-D859-4117-91C2-3AECC48BC5D3}">
  <a:tblStyle styleId="{06B96E9D-D859-4117-91C2-3AECC48BC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b3ff5983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0b3ff5983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0b3ff5983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0b3ff5983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0b3ff5983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0b3ff5983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0b3ff59834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0b3ff59834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b3ff5983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b3ff5983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0b3ff59834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0b3ff59834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0b3ff59834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0b3ff59834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0b3ff5983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0b3ff59834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b3ff5983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0b3ff5983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22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0b3ff5983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0b3ff5983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0a032e0643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0a032e0643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0b3ff5983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0b3ff5983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0b3ff598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0b3ff598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0b3ff598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0b3ff598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0b3ff5983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0b3ff5983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0b3ff5983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0b3ff5983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0b3ff5983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0b3ff5983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0b3ff5983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0b3ff5983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Operators and Expressions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 Operators</a:t>
            </a:r>
            <a:endParaRPr/>
          </a:p>
        </p:txBody>
      </p:sp>
      <p:graphicFrame>
        <p:nvGraphicFramePr>
          <p:cNvPr id="196" name="Google Shape;196;p30"/>
          <p:cNvGraphicFramePr/>
          <p:nvPr/>
        </p:nvGraphicFramePr>
        <p:xfrm>
          <a:off x="2595563" y="1581225"/>
          <a:ext cx="3952875" cy="237726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&lt;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less than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&lt;=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is less than</a:t>
                      </a:r>
                      <a:r>
                        <a:rPr lang="en"/>
                        <a:t> or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&gt;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greater than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&gt;=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greater than or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==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not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 Operators (contd.)</a:t>
            </a:r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result of the expression is always TRUE (1 or non-zero) or FALSE (0).</a:t>
            </a:r>
            <a:endParaRPr sz="16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203" name="Google Shape;203;p3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#include&lt;stdio.h&gt;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void main() {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         printf("%d", 8 &lt;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&lt;=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&gt;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&gt;=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==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!= 3);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}</a:t>
            </a:r>
            <a:endParaRPr sz="1884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Logical Operators</a:t>
            </a:r>
            <a:endParaRPr/>
          </a:p>
        </p:txBody>
      </p:sp>
      <p:graphicFrame>
        <p:nvGraphicFramePr>
          <p:cNvPr id="209" name="Google Shape;209;p32"/>
          <p:cNvGraphicFramePr/>
          <p:nvPr/>
        </p:nvGraphicFramePr>
        <p:xfrm>
          <a:off x="2595563" y="1581225"/>
          <a:ext cx="3952875" cy="118863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&amp;&amp;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Logical AND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||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Logical OR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Logical NOT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0" name="Google Shape;210;p32"/>
          <p:cNvSpPr txBox="1">
            <a:spLocks noGrp="1"/>
          </p:cNvSpPr>
          <p:nvPr>
            <p:ph type="body" idx="1"/>
          </p:nvPr>
        </p:nvSpPr>
        <p:spPr>
          <a:xfrm>
            <a:off x="2572050" y="29731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 result of the expression is always TRUE or FALSE.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Truth Table</a:t>
            </a:r>
            <a:endParaRPr/>
          </a:p>
        </p:txBody>
      </p:sp>
      <p:graphicFrame>
        <p:nvGraphicFramePr>
          <p:cNvPr id="216" name="Google Shape;216;p33"/>
          <p:cNvGraphicFramePr/>
          <p:nvPr/>
        </p:nvGraphicFramePr>
        <p:xfrm>
          <a:off x="879025" y="1619250"/>
          <a:ext cx="1695350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&amp;&amp; B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7" name="Google Shape;217;p33"/>
          <p:cNvGraphicFramePr/>
          <p:nvPr/>
        </p:nvGraphicFramePr>
        <p:xfrm>
          <a:off x="3774625" y="1619250"/>
          <a:ext cx="1695350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|| B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8" name="Google Shape;218;p33"/>
          <p:cNvGraphicFramePr/>
          <p:nvPr/>
        </p:nvGraphicFramePr>
        <p:xfrm>
          <a:off x="6670225" y="1619250"/>
          <a:ext cx="1312500" cy="118863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 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7DD8-BBFD-47D2-B473-9DCC9810F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0D7B1-6040-464C-BE2F-38D8FE627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#include&lt;stdio.h&gt;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void main() {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("%d",  3 &lt; 8 &amp;&amp; 3 &lt; 9);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("%d",  3 &lt; 8 || 3 &gt; 9);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("%d", !8 );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513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 Chain</a:t>
            </a:r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|| B || C || D || …. || Z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Condition check till true is found.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 &amp;&amp; B &amp;&amp; C &amp;&amp; D &amp;&amp; …. &amp;&amp; Z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Condition check till the end.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Increment and Decrement Operators</a:t>
            </a:r>
            <a:endParaRPr/>
          </a:p>
        </p:txBody>
      </p:sp>
      <p:graphicFrame>
        <p:nvGraphicFramePr>
          <p:cNvPr id="230" name="Google Shape;230;p35"/>
          <p:cNvGraphicFramePr/>
          <p:nvPr/>
        </p:nvGraphicFramePr>
        <p:xfrm>
          <a:off x="2595563" y="1581225"/>
          <a:ext cx="3952875" cy="158484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Pre-increment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++A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Post-increment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A++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Pre-decrement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--A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Post-decrement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A--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</a:t>
            </a:r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#include&lt;stdio.h&gt;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void main() {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int a = 2;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a++);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printf(“%d”, ++a);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a--);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--a);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}</a:t>
            </a:r>
            <a:endParaRPr dirty="0"/>
          </a:p>
        </p:txBody>
      </p:sp>
      <p:sp>
        <p:nvSpPr>
          <p:cNvPr id="237" name="Google Shape;237;p3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about the following program?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#include&lt;stdio.h&gt;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void main() {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int a = 2;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a++;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printf(“%d”, a);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++a;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printf(“%d”, a);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}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Assignment Operators</a:t>
            </a:r>
            <a:endParaRPr/>
          </a:p>
        </p:txBody>
      </p:sp>
      <p:graphicFrame>
        <p:nvGraphicFramePr>
          <p:cNvPr id="243" name="Google Shape;243;p37"/>
          <p:cNvGraphicFramePr/>
          <p:nvPr/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+ 1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+= 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- 1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 -= 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*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*= 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/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/= 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%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 %= 5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4" name="Google Shape;244;p37"/>
          <p:cNvSpPr txBox="1"/>
          <p:nvPr/>
        </p:nvSpPr>
        <p:spPr>
          <a:xfrm>
            <a:off x="1273625" y="4147450"/>
            <a:ext cx="4702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advantage of assignment operators: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dirty="0"/>
              <a:t>Reduced code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dirty="0"/>
              <a:t>Evaluated only once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E9CD6-20CF-4C47-A5BC-0802F00B7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01C99-73FC-4DE3-9023-9FCEDFFFE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#include&lt;stdio.h&gt;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void main() {   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int I = 1, sum = 0;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sum += I;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("Sum of numbers till %d is %d\n", I, sum);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I += 1;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sum += I;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("Sum of numbers till %d is %d\n", I, sum);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I += 1;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sum += I;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("Sum of numbers till %d is %d\n", I, sum);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	I += 1;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857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Based on number of operands</a:t>
            </a:r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Unary operator (single operand)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Binary operator (two operands)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Ternary operator (three operands)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Interesting Code</a:t>
            </a:r>
            <a:endParaRPr dirty="0"/>
          </a:p>
        </p:txBody>
      </p:sp>
      <p:sp>
        <p:nvSpPr>
          <p:cNvPr id="250" name="Google Shape;250;p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Code1: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= 5;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A = A++ + 5;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O/P: 10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A88E86-E27C-4A6E-A1E8-9BD9F5F8B9D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DF95-699C-44C8-B1E0-2BFA9C8D4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Conditional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D7ED3-6BB1-4EEF-8B4F-6F869E318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Ternary operator</a:t>
            </a:r>
          </a:p>
          <a:p>
            <a:pPr marL="114300" indent="0">
              <a:buNone/>
            </a:pPr>
            <a:r>
              <a:rPr lang="en-GB" dirty="0"/>
              <a:t>exp1 ? exp2 : exp3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If exp1 evaluates to true, exp2 is executed. Else exp3 is executed.</a:t>
            </a:r>
          </a:p>
        </p:txBody>
      </p:sp>
    </p:spTree>
    <p:extLst>
      <p:ext uri="{BB962C8B-B14F-4D97-AF65-F5344CB8AC3E}">
        <p14:creationId xmlns:p14="http://schemas.microsoft.com/office/powerpoint/2010/main" val="714853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2784A-2A1A-4CFA-909C-27F1E98B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EFD65-F4A9-4E02-BEB1-65617AA90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#include&lt;stdio.h&gt;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void main() {   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int number, output;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("Enter a numbers:\n");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scanf</a:t>
            </a:r>
            <a:r>
              <a:rPr lang="en-GB" sz="1800" dirty="0"/>
              <a:t>("%d", &amp;number);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/>
              <a:t>output = number % 2 ? 0 : 1;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dirty="0"/>
              <a:t>	</a:t>
            </a:r>
            <a:r>
              <a:rPr lang="en-GB" sz="1800" dirty="0" err="1"/>
              <a:t>printf</a:t>
            </a:r>
            <a:r>
              <a:rPr lang="en-GB" sz="1800" dirty="0"/>
              <a:t>("Is number even: %d", output);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-GB" sz="1800" dirty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79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57150-55E5-4EAD-BD1D-E98E2C541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Bitwise Operators</a:t>
            </a:r>
          </a:p>
        </p:txBody>
      </p:sp>
      <p:graphicFrame>
        <p:nvGraphicFramePr>
          <p:cNvPr id="4" name="Google Shape;243;p37">
            <a:extLst>
              <a:ext uri="{FF2B5EF4-FFF2-40B4-BE49-F238E27FC236}">
                <a16:creationId xmlns:a16="http://schemas.microsoft.com/office/drawing/2014/main" id="{4CE48E1D-220D-47DB-AE9D-7166C8770F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177107"/>
              </p:ext>
            </p:extLst>
          </p:nvPr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&amp;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AND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|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Bitwise 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^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XOR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&lt;&lt;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Left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&gt;&gt;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Right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100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8AF9-3B2F-49E3-AC5E-EAE2C928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4FE9-0966-48DF-979C-F02254A37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int main() {    </a:t>
            </a:r>
          </a:p>
          <a:p>
            <a:pPr marL="114300" indent="0">
              <a:buNone/>
            </a:pPr>
            <a:r>
              <a:rPr lang="en-GB" dirty="0"/>
              <a:t>	int a = 5, b = 9;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a&amp;b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a|b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a^b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a&lt;&lt;1);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a&gt;&gt;1);    </a:t>
            </a:r>
          </a:p>
          <a:p>
            <a:pPr marL="114300" indent="0">
              <a:buNone/>
            </a:pPr>
            <a:r>
              <a:rPr lang="en-GB" dirty="0"/>
              <a:t>	return 0;</a:t>
            </a:r>
          </a:p>
          <a:p>
            <a:pPr marL="114300" indent="0">
              <a:buNone/>
            </a:pPr>
            <a:r>
              <a:rPr lang="en-GB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20498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comma operator</a:t>
            </a:r>
          </a:p>
          <a:p>
            <a:pPr lvl="1"/>
            <a:r>
              <a:rPr lang="en-GB" dirty="0"/>
              <a:t>value = (x=5, y=7, </a:t>
            </a:r>
            <a:r>
              <a:rPr lang="en-GB" dirty="0" err="1"/>
              <a:t>x+y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value);</a:t>
            </a:r>
          </a:p>
          <a:p>
            <a:pPr lvl="1"/>
            <a:endParaRPr lang="en-GB" dirty="0"/>
          </a:p>
          <a:p>
            <a:r>
              <a:rPr lang="en-GB" dirty="0" err="1"/>
              <a:t>sizeof</a:t>
            </a:r>
            <a:r>
              <a:rPr lang="en-GB" dirty="0"/>
              <a:t>()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</p:txBody>
      </p:sp>
    </p:spTree>
    <p:extLst>
      <p:ext uri="{BB962C8B-B14F-4D97-AF65-F5344CB8AC3E}">
        <p14:creationId xmlns:p14="http://schemas.microsoft.com/office/powerpoint/2010/main" val="4088345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A30A-9D58-4CE7-94A7-3EA78647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F49A6E-A75E-40AC-A17D-659ABA7671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77858"/>
              </p:ext>
            </p:extLst>
          </p:nvPr>
        </p:nvGraphicFramePr>
        <p:xfrm>
          <a:off x="1033463" y="1395413"/>
          <a:ext cx="7077075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map Image" r:id="rId3" imgW="7077240" imgH="2352600" progId="Paint.Picture">
                  <p:embed/>
                </p:oleObj>
              </mc:Choice>
              <mc:Fallback>
                <p:oleObj name="Bitmap Image" r:id="rId3" imgW="7077240" imgH="23526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3463" y="1395413"/>
                        <a:ext cx="7077075" cy="235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3536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4141-C231-4257-8CFB-D9A7AE0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 in 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23258F-62FB-4152-8012-5E8EBB738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459" y="0"/>
            <a:ext cx="46765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1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E5C8-6675-4C2A-9CD0-670ED23D6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CE70C-474B-46DA-94FC-631775C49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main() {</a:t>
            </a:r>
          </a:p>
          <a:p>
            <a:pPr marL="114300" indent="0">
              <a:buNone/>
            </a:pPr>
            <a:r>
              <a:rPr lang="en-GB" dirty="0"/>
              <a:t>   int a = 20;</a:t>
            </a:r>
          </a:p>
          <a:p>
            <a:pPr marL="114300" indent="0">
              <a:buNone/>
            </a:pPr>
            <a:r>
              <a:rPr lang="en-GB" dirty="0"/>
              <a:t>   int b = 10;</a:t>
            </a:r>
          </a:p>
          <a:p>
            <a:pPr marL="114300" indent="0">
              <a:buNone/>
            </a:pPr>
            <a:r>
              <a:rPr lang="en-GB" dirty="0"/>
              <a:t>   int c = 15;</a:t>
            </a:r>
          </a:p>
          <a:p>
            <a:pPr marL="114300" indent="0">
              <a:buNone/>
            </a:pPr>
            <a:r>
              <a:rPr lang="en-GB" dirty="0"/>
              <a:t>   int d = 5;</a:t>
            </a:r>
          </a:p>
          <a:p>
            <a:pPr marL="114300" indent="0">
              <a:buNone/>
            </a:pPr>
            <a:r>
              <a:rPr lang="en-GB" dirty="0"/>
              <a:t>   int e;</a:t>
            </a:r>
          </a:p>
          <a:p>
            <a:pPr marL="114300" indent="0">
              <a:buNone/>
            </a:pPr>
            <a:r>
              <a:rPr lang="en-GB" dirty="0"/>
              <a:t>   e = (a + b) * c / d; // ( 30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c / d is : %d\n", e );</a:t>
            </a:r>
          </a:p>
          <a:p>
            <a:pPr marL="114300" indent="0">
              <a:buNone/>
            </a:pPr>
            <a:r>
              <a:rPr lang="en-GB" dirty="0"/>
              <a:t>   e = ((a + b) * c) / d; // (30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((a + b) * c) / d is : %d\n" , e );</a:t>
            </a:r>
          </a:p>
          <a:p>
            <a:pPr marL="114300" indent="0">
              <a:buNone/>
            </a:pPr>
            <a:r>
              <a:rPr lang="en-GB" dirty="0"/>
              <a:t>   e = (a + b) * (c / d); // (30) * (15/5)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(c / d) is : %d\n", e );</a:t>
            </a:r>
          </a:p>
          <a:p>
            <a:pPr marL="114300" indent="0">
              <a:buNone/>
            </a:pPr>
            <a:r>
              <a:rPr lang="en-GB" dirty="0"/>
              <a:t>   e = a + (b * c) / d; // 20 + (150/5)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a + (b * c) / d is : %d\n" , e );</a:t>
            </a:r>
          </a:p>
          <a:p>
            <a:pPr marL="114300" indent="0">
              <a:buNone/>
            </a:pPr>
            <a:r>
              <a:rPr lang="en-GB" dirty="0"/>
              <a:t>   return 0;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F5BE8-0751-4BD4-AC85-8323F4FE82E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GB" dirty="0"/>
              <a:t>Value of (a + b) * c / d is : 90</a:t>
            </a:r>
          </a:p>
          <a:p>
            <a:pPr marL="139700" indent="0">
              <a:buNone/>
            </a:pPr>
            <a:r>
              <a:rPr lang="en-GB" dirty="0"/>
              <a:t>Value of ((a + b) * c) / d is : 90</a:t>
            </a:r>
          </a:p>
          <a:p>
            <a:pPr marL="139700" indent="0">
              <a:buNone/>
            </a:pPr>
            <a:r>
              <a:rPr lang="en-GB" dirty="0"/>
              <a:t>Value of (a + b) * (c / d) is : 90</a:t>
            </a:r>
          </a:p>
          <a:p>
            <a:pPr marL="139700" indent="0">
              <a:buNone/>
            </a:pPr>
            <a:r>
              <a:rPr lang="en-GB" dirty="0"/>
              <a:t>Value of a + (b * c) / d is : 50</a:t>
            </a:r>
          </a:p>
        </p:txBody>
      </p:sp>
    </p:spTree>
    <p:extLst>
      <p:ext uri="{BB962C8B-B14F-4D97-AF65-F5344CB8AC3E}">
        <p14:creationId xmlns:p14="http://schemas.microsoft.com/office/powerpoint/2010/main" val="4080084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operators</a:t>
            </a:r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Arithmetic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Relational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Logical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Increment and decrement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Assignment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Conditional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Bitwise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Special operators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Arithmetic Operators</a:t>
            </a:r>
            <a:endParaRPr/>
          </a:p>
        </p:txBody>
      </p:sp>
      <p:graphicFrame>
        <p:nvGraphicFramePr>
          <p:cNvPr id="160" name="Google Shape;160;p24"/>
          <p:cNvGraphicFramePr/>
          <p:nvPr/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+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Addition or unary plus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Subtraction or unary minus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*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Multiplication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/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Division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%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Modulo division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Unary Operators</a:t>
            </a:r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Operators that take only one argument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-5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+3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-no1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/ Operator: for integers</a:t>
            </a:r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both operand of / are of type integer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integer part of the division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of type integer (floor value of the actual result)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9/2 gives output 4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1/2 gives output 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/ Operator: for float</a:t>
            </a:r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When either or both operand of / are of type float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Result is same as real division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Result is of type float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9.0/2 gives output 4.5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1.0/2 gives output 0.5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% Operator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remainder operator or % operator returns integer remainder of the division.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Both operands must be integer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4%2 gives output 0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31%3 gives output 1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Division / and Remainder %</a:t>
            </a:r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Second operand cannot be 0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else run time error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will be the output of the following?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8/-3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8%-3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1311</Words>
  <Application>Microsoft Office PowerPoint</Application>
  <PresentationFormat>On-screen Show (16:9)</PresentationFormat>
  <Paragraphs>270</Paragraphs>
  <Slides>29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Simple Light</vt:lpstr>
      <vt:lpstr>Paintbrush Picture</vt:lpstr>
      <vt:lpstr>Operators and Expressions</vt:lpstr>
      <vt:lpstr>Based on number of operands</vt:lpstr>
      <vt:lpstr>Types of operators</vt:lpstr>
      <vt:lpstr>Arithmetic Operators</vt:lpstr>
      <vt:lpstr>Unary Operators</vt:lpstr>
      <vt:lpstr>The / Operator: for integers</vt:lpstr>
      <vt:lpstr>The / Operator: for float</vt:lpstr>
      <vt:lpstr>The % Operator</vt:lpstr>
      <vt:lpstr>Division / and Remainder %</vt:lpstr>
      <vt:lpstr>Relational Operators</vt:lpstr>
      <vt:lpstr>Relational Operators (contd.)</vt:lpstr>
      <vt:lpstr>Logical Operators</vt:lpstr>
      <vt:lpstr>Truth Table</vt:lpstr>
      <vt:lpstr>Usage</vt:lpstr>
      <vt:lpstr>Operator Chain</vt:lpstr>
      <vt:lpstr>Increment and Decrement Operators</vt:lpstr>
      <vt:lpstr>Program</vt:lpstr>
      <vt:lpstr>Assignment Operators</vt:lpstr>
      <vt:lpstr>Usage</vt:lpstr>
      <vt:lpstr>Interesting Code</vt:lpstr>
      <vt:lpstr>Conditional Operators</vt:lpstr>
      <vt:lpstr>Usage</vt:lpstr>
      <vt:lpstr>Bitwise Operators</vt:lpstr>
      <vt:lpstr>Example</vt:lpstr>
      <vt:lpstr>Special Operators</vt:lpstr>
      <vt:lpstr>Operator Precedence</vt:lpstr>
      <vt:lpstr>Operator Precedence in C</vt:lpstr>
      <vt:lpstr>Code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cp:lastModifiedBy>Nachiket</cp:lastModifiedBy>
  <cp:revision>8</cp:revision>
  <dcterms:modified xsi:type="dcterms:W3CDTF">2022-01-05T05:53:18Z</dcterms:modified>
</cp:coreProperties>
</file>