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7" r:id="rId10"/>
    <p:sldId id="264" r:id="rId11"/>
    <p:sldId id="262" r:id="rId12"/>
    <p:sldId id="266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2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03173-347B-448B-9FC0-B418FC36014B}" type="datetimeFigureOut">
              <a:rPr lang="en-GB" smtClean="0"/>
              <a:t>13/02/2022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2A77D-8DD9-44EC-B07C-9CD1D90629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72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02A77D-8DD9-44EC-B07C-9CD1D90629F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539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02A77D-8DD9-44EC-B07C-9CD1D90629F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425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02A77D-8DD9-44EC-B07C-9CD1D90629F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9780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02A77D-8DD9-44EC-B07C-9CD1D90629F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909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D41CE-F8D9-4DC1-9E61-5C47167157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517E17-F80E-41A5-B881-F960A9EDB0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78A38D-333F-4408-963F-5ECBDA8CA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13/02/2022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19B03-A402-4004-963D-A695B11A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22C3D-8612-4F10-950F-53BEEE7B9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78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B75B9-0C43-40F8-8F21-B68188B0B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CA9F62-39F1-415A-8780-B9BB91356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9CB09-39AE-44C7-B0D2-2FDC8762C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13/02/2022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29EA7-784B-45F4-8F14-57E9D9FB4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C801C-A6FB-4F99-81A6-6CFF969CA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299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533895-4BB6-48B7-96B4-48FCF50D3F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BAE66F-5485-4083-9A6A-5BA2A77426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165BD-33B0-4E6C-A6F8-4BBD11EF9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13/02/2022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C7B42-CBB3-4A1E-99BB-8DD431582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8234D4-484E-426E-81D8-79A9B4F82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373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8B4FD-5149-409F-A763-FC444019C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B0709-E711-426E-9164-CAAA84ED5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5A7A37-9AEA-499B-8A32-9929F8892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13/02/2022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D47A2-E12A-4BAC-96B8-66DCAA77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11E319-64CF-4DD5-80DA-A60A8AD51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12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0320C-4141-46AD-82F0-095FAD7D7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DD5A3-9DAD-426D-857D-B1B4C69B6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D73DF-9A9F-4DE7-8727-116742A8E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13/02/2022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EE2B3-5043-4C0F-BEAE-7ECE33A11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61635-6099-47B3-AC87-E3C6D7AE8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075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97076-990B-49BB-8EFD-35ABF3056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A162F-D54C-417B-8E86-BAE5A5C89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972453-E837-45A3-A11E-450D7367A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33EDB-C8FD-4B23-B708-7E3231E4D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13/02/2022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F6D30A-2C2E-4DFF-81A9-3C2578FB3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C9D4B5-AEEE-4133-9913-89EBC9BBB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855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72AEE-9174-412A-AC0C-F2DD60B88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02EDEC-CF12-4A04-A119-EF3C14B03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0B5C27-1DB3-45AC-B51B-CE1E886380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9F4AFA-D8C2-424B-859E-B155D2547F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552993-DFC0-4B01-8DE4-267C3C2F8E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2BC0F0-34F1-45CC-869A-BDE303605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13/02/2022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8D635D-4160-4EA6-B533-C3E2469BC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D94CA0-AB9D-4054-BEA0-93C722BD8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099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4B7CE-E6D0-418D-B029-4743CE66F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CD3CEC-F990-4669-8208-A45CF5D74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13/02/2022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469898-3E04-4083-BF45-5DCEC3EB5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4B9BC7-6E7B-41C8-89FF-2EC39C2F0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34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505513-ED84-4160-B437-1B51DCF29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13/02/2022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571112-7354-4341-9D12-4A880A953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A56041-BC50-4F73-8514-265C36EC1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200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6E7C-FBFA-4C01-AE49-C06827499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AAC9E-F351-4383-8823-E7AB49BF0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C94A78-981A-4EBE-89EB-4C8DF66C1B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772626-19F2-46F7-A460-76E68C26E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13/02/2022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F776ED-764B-48AB-9819-0DE9D0F18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6646C9-20CC-408D-9851-4C733BB34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321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29FB0-3A87-49FE-8919-AA7807C2B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5A4845-0F40-4520-8627-7A2849DD1E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C7FE1-02CB-4E2C-BA39-E0DA91632E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49066B-F09D-4500-9929-FE64699CC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13/02/2022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FD1D8F-7DC5-4188-8F23-A39F229FF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22CC8-FCB0-4DB8-98CF-79C746FA7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008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F6D7B6-9F64-4AE4-B19C-72C4F1C85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4EF873-D1F0-413B-867B-ED2D08EB3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E189B-2C99-4457-81A3-06DB6BEA8A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770F4-3569-446E-BB5A-98D840BCFF53}" type="datetimeFigureOut">
              <a:rPr lang="en-GB" smtClean="0"/>
              <a:t>13/02/2022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D01A3-C447-4436-B69C-662EE04418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D96DB-8281-48F9-8BEF-955E3F76DD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62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4C77B-316E-4EBF-B318-75224B1CB8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Variable Scope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01BB11-1A87-4BF4-A10B-A4D412A4DA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235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707FF-5132-4B29-8F7A-13BD112B1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Scope: Shadow (Global)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90EB4-3FCC-4A01-8B21-77DCC1785E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if a variable is declared inside a function that has the same name as global variable?</a:t>
            </a:r>
          </a:p>
          <a:p>
            <a:r>
              <a:rPr lang="en-GB" dirty="0"/>
              <a:t>The global variable is “shadowed” inside that particular function only.</a:t>
            </a:r>
          </a:p>
        </p:txBody>
      </p:sp>
    </p:spTree>
    <p:extLst>
      <p:ext uri="{BB962C8B-B14F-4D97-AF65-F5344CB8AC3E}">
        <p14:creationId xmlns:p14="http://schemas.microsoft.com/office/powerpoint/2010/main" val="2538807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E05F7-5C8E-4D2B-8040-F1E2BA457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1012C-FEDD-4CCD-93D0-80CA0D7C4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/>
              <a:t>int g=10, h=20;  //global variables</a:t>
            </a:r>
          </a:p>
          <a:p>
            <a:pPr marL="0" indent="0">
              <a:buNone/>
            </a:pPr>
            <a:r>
              <a:rPr lang="en-GB" dirty="0"/>
              <a:t>int add() {</a:t>
            </a:r>
          </a:p>
          <a:p>
            <a:pPr marL="0" indent="0">
              <a:buNone/>
            </a:pPr>
            <a:r>
              <a:rPr lang="en-GB" dirty="0"/>
              <a:t>	return </a:t>
            </a:r>
            <a:r>
              <a:rPr lang="en-GB" dirty="0" err="1"/>
              <a:t>g+h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void fun1() {</a:t>
            </a:r>
          </a:p>
          <a:p>
            <a:pPr marL="0" indent="0">
              <a:buNone/>
            </a:pPr>
            <a:r>
              <a:rPr lang="en-GB" dirty="0"/>
              <a:t>	 //local variable shadow</a:t>
            </a:r>
          </a:p>
          <a:p>
            <a:pPr marL="0" indent="0">
              <a:buNone/>
            </a:pPr>
            <a:r>
              <a:rPr lang="en-GB" dirty="0"/>
              <a:t>	int g=200;  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(“%d\n”, g);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2C14CA-0C7B-4D3D-938D-048B5599E059}"/>
              </a:ext>
            </a:extLst>
          </p:cNvPr>
          <p:cNvSpPr txBox="1">
            <a:spLocks/>
          </p:cNvSpPr>
          <p:nvPr/>
        </p:nvSpPr>
        <p:spPr>
          <a:xfrm>
            <a:off x="6100482" y="1825622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void main()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fun1();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 %d %d”, g, h, add());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Output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200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10 20 30</a:t>
            </a:r>
          </a:p>
        </p:txBody>
      </p:sp>
    </p:spTree>
    <p:extLst>
      <p:ext uri="{BB962C8B-B14F-4D97-AF65-F5344CB8AC3E}">
        <p14:creationId xmlns:p14="http://schemas.microsoft.com/office/powerpoint/2010/main" val="429476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C91A2-CECC-4EA0-A04E-837E9275D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Constants via #define</a:t>
            </a: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2CB81E5-5731-45DB-B910-482802B0B464}"/>
              </a:ext>
            </a:extLst>
          </p:cNvPr>
          <p:cNvSpPr txBox="1">
            <a:spLocks/>
          </p:cNvSpPr>
          <p:nvPr/>
        </p:nvSpPr>
        <p:spPr>
          <a:xfrm>
            <a:off x="842682" y="1825622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/>
              <a:t>#define PI 3.14159;</a:t>
            </a:r>
          </a:p>
          <a:p>
            <a:pPr marL="0" indent="0">
              <a:buNone/>
            </a:pPr>
            <a:r>
              <a:rPr lang="en-GB" dirty="0"/>
              <a:t>double </a:t>
            </a:r>
            <a:r>
              <a:rPr lang="en-GB" dirty="0" err="1"/>
              <a:t>circumferenceCircle</a:t>
            </a:r>
            <a:r>
              <a:rPr lang="en-GB" dirty="0"/>
              <a:t>(double r) {	</a:t>
            </a:r>
          </a:p>
          <a:p>
            <a:pPr marL="0" indent="0">
              <a:buNone/>
            </a:pPr>
            <a:r>
              <a:rPr lang="en-GB" dirty="0"/>
              <a:t>	return 2*PI*r;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double </a:t>
            </a:r>
            <a:r>
              <a:rPr lang="en-GB" dirty="0" err="1"/>
              <a:t>areaCircle</a:t>
            </a:r>
            <a:r>
              <a:rPr lang="en-GB" dirty="0"/>
              <a:t>(double r) {	</a:t>
            </a:r>
          </a:p>
          <a:p>
            <a:pPr marL="0" indent="0">
              <a:buNone/>
            </a:pPr>
            <a:r>
              <a:rPr lang="en-GB" dirty="0"/>
              <a:t>	return PI*r*r;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839A9B3-EA3C-4A9B-96F4-1E052AC9418A}"/>
              </a:ext>
            </a:extLst>
          </p:cNvPr>
          <p:cNvSpPr txBox="1">
            <a:spLocks/>
          </p:cNvSpPr>
          <p:nvPr/>
        </p:nvSpPr>
        <p:spPr>
          <a:xfrm>
            <a:off x="6701117" y="1825622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void main() {	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double r = 1.5;	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("Circumference: %</a:t>
            </a:r>
            <a:r>
              <a:rPr lang="en-GB" dirty="0" err="1"/>
              <a:t>lf</a:t>
            </a:r>
            <a:r>
              <a:rPr lang="en-GB" dirty="0"/>
              <a:t>\n", </a:t>
            </a:r>
            <a:r>
              <a:rPr lang="en-GB" dirty="0" err="1"/>
              <a:t>circumferenceCircle</a:t>
            </a:r>
            <a:r>
              <a:rPr lang="en-GB" dirty="0"/>
              <a:t>(r));	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("Area: %</a:t>
            </a:r>
            <a:r>
              <a:rPr lang="en-GB" dirty="0" err="1"/>
              <a:t>lf</a:t>
            </a:r>
            <a:r>
              <a:rPr lang="en-GB" dirty="0"/>
              <a:t>\n", </a:t>
            </a:r>
            <a:r>
              <a:rPr lang="en-GB" dirty="0" err="1"/>
              <a:t>areaCircle</a:t>
            </a:r>
            <a:r>
              <a:rPr lang="en-GB" dirty="0"/>
              <a:t>(r));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Output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Circumference: 9.424770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Area: 7.068577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6923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B99D8-A1F7-4677-8F22-7385777A7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#define	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A7111-7776-414C-A741-6D92963040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During the pre-processing step, the name with #define variable is replaced with the value everywhere in the program.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#define PI 3.14					 #define PI 3.14 		</a:t>
            </a:r>
          </a:p>
          <a:p>
            <a:pPr marL="0" indent="0">
              <a:buNone/>
            </a:pPr>
            <a:r>
              <a:rPr lang="en-IN" dirty="0"/>
              <a:t>...							 ... 				</a:t>
            </a:r>
          </a:p>
          <a:p>
            <a:pPr marL="0" indent="0">
              <a:buNone/>
            </a:pPr>
            <a:r>
              <a:rPr lang="en-IN" dirty="0"/>
              <a:t>void main() {						 void main() {</a:t>
            </a:r>
          </a:p>
          <a:p>
            <a:pPr marL="0" indent="0">
              <a:buNone/>
            </a:pPr>
            <a:r>
              <a:rPr lang="en-IN" dirty="0"/>
              <a:t>	area = PI*r*r;				 	area = 3.14*r*r;</a:t>
            </a:r>
          </a:p>
          <a:p>
            <a:pPr marL="0" indent="0">
              <a:buNone/>
            </a:pPr>
            <a:r>
              <a:rPr lang="en-IN" dirty="0"/>
              <a:t>}							 }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8990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387D7-2457-4D04-847E-7C338F888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Count the number of function calls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BF761-6CD1-4BE8-896A-E2703FEDA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Can this be done using local variables?</a:t>
            </a:r>
          </a:p>
          <a:p>
            <a:pPr marL="0" indent="0">
              <a:buNone/>
            </a:pPr>
            <a:r>
              <a:rPr lang="en-IN" dirty="0"/>
              <a:t>int f() {</a:t>
            </a:r>
          </a:p>
          <a:p>
            <a:pPr marL="0" indent="0">
              <a:buNone/>
            </a:pPr>
            <a:r>
              <a:rPr lang="en-IN" dirty="0"/>
              <a:t>	int </a:t>
            </a:r>
            <a:r>
              <a:rPr lang="en-IN" dirty="0" err="1"/>
              <a:t>nCalls</a:t>
            </a:r>
            <a:r>
              <a:rPr lang="en-IN" dirty="0"/>
              <a:t> = 0;</a:t>
            </a:r>
          </a:p>
          <a:p>
            <a:pPr marL="0" indent="0">
              <a:buNone/>
            </a:pPr>
            <a:r>
              <a:rPr lang="en-IN" dirty="0"/>
              <a:t>	</a:t>
            </a:r>
            <a:r>
              <a:rPr lang="en-IN" dirty="0" err="1"/>
              <a:t>nCalls</a:t>
            </a:r>
            <a:r>
              <a:rPr lang="en-IN" dirty="0"/>
              <a:t> = </a:t>
            </a:r>
            <a:r>
              <a:rPr lang="en-IN" dirty="0" err="1"/>
              <a:t>nCalls</a:t>
            </a:r>
            <a:r>
              <a:rPr lang="en-IN" dirty="0"/>
              <a:t> + 1;</a:t>
            </a:r>
          </a:p>
          <a:p>
            <a:pPr marL="0" indent="0">
              <a:buNone/>
            </a:pPr>
            <a:r>
              <a:rPr lang="en-IN" dirty="0"/>
              <a:t>	...</a:t>
            </a:r>
          </a:p>
          <a:p>
            <a:pPr marL="0" indent="0">
              <a:buNone/>
            </a:pPr>
            <a:r>
              <a:rPr lang="en-IN" dirty="0"/>
              <a:t>}</a:t>
            </a:r>
          </a:p>
          <a:p>
            <a:pPr marL="0" indent="0">
              <a:buNone/>
            </a:pPr>
            <a:r>
              <a:rPr lang="en-IN" dirty="0"/>
              <a:t>With every call to f(), </a:t>
            </a:r>
            <a:r>
              <a:rPr lang="en-IN" dirty="0" err="1"/>
              <a:t>nCalls</a:t>
            </a:r>
            <a:r>
              <a:rPr lang="en-IN" dirty="0"/>
              <a:t> is declared and when functions ends, the variable </a:t>
            </a:r>
            <a:r>
              <a:rPr lang="en-IN" dirty="0" err="1"/>
              <a:t>nCalls</a:t>
            </a:r>
            <a:r>
              <a:rPr lang="en-IN" dirty="0"/>
              <a:t> is destroyed. Thus, you will always get value 1.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272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E063C-2B10-4AB8-A55C-5ABC673B5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Using Global	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FE572-F724-4E95-81E8-A81CA9B09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/>
              <a:t>int </a:t>
            </a:r>
            <a:r>
              <a:rPr lang="en-IN" dirty="0" err="1"/>
              <a:t>nCalls</a:t>
            </a:r>
            <a:r>
              <a:rPr lang="en-IN" dirty="0"/>
              <a:t> = 0;</a:t>
            </a:r>
          </a:p>
          <a:p>
            <a:pPr marL="0" indent="0">
              <a:buNone/>
            </a:pPr>
            <a:r>
              <a:rPr lang="en-IN" dirty="0"/>
              <a:t>int f() {</a:t>
            </a:r>
          </a:p>
          <a:p>
            <a:pPr marL="0" indent="0">
              <a:buNone/>
            </a:pPr>
            <a:r>
              <a:rPr lang="en-IN" dirty="0"/>
              <a:t>	</a:t>
            </a:r>
            <a:r>
              <a:rPr lang="en-IN" dirty="0" err="1"/>
              <a:t>nCalls</a:t>
            </a:r>
            <a:r>
              <a:rPr lang="en-IN" dirty="0"/>
              <a:t> = </a:t>
            </a:r>
            <a:r>
              <a:rPr lang="en-IN" dirty="0" err="1"/>
              <a:t>nCalls</a:t>
            </a:r>
            <a:r>
              <a:rPr lang="en-IN" dirty="0"/>
              <a:t> + 1;</a:t>
            </a:r>
          </a:p>
          <a:p>
            <a:pPr marL="0" indent="0">
              <a:buNone/>
            </a:pPr>
            <a:r>
              <a:rPr lang="en-IN" dirty="0"/>
              <a:t>	...</a:t>
            </a:r>
          </a:p>
          <a:p>
            <a:pPr marL="0" indent="0">
              <a:buNone/>
            </a:pPr>
            <a:r>
              <a:rPr lang="en-IN" dirty="0"/>
              <a:t>}</a:t>
            </a:r>
          </a:p>
          <a:p>
            <a:pPr marL="0" indent="0">
              <a:buNone/>
            </a:pPr>
            <a:r>
              <a:rPr lang="en-GB" dirty="0"/>
              <a:t>With global variable, the scope is the entire program. Thus, the value of </a:t>
            </a:r>
            <a:r>
              <a:rPr lang="en-GB" dirty="0" err="1"/>
              <a:t>nCalls</a:t>
            </a:r>
            <a:r>
              <a:rPr lang="en-GB" dirty="0"/>
              <a:t> is not destroyed when the function ends.</a:t>
            </a:r>
          </a:p>
        </p:txBody>
      </p:sp>
    </p:spTree>
    <p:extLst>
      <p:ext uri="{BB962C8B-B14F-4D97-AF65-F5344CB8AC3E}">
        <p14:creationId xmlns:p14="http://schemas.microsoft.com/office/powerpoint/2010/main" val="1234995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8D1D4-83D6-404A-B971-B6EE3C208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Static Variables	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C7990-70CA-4B61-B037-9EDFEA68E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/>
              <a:t>It is created for the first time it is executed.</a:t>
            </a:r>
          </a:p>
          <a:p>
            <a:r>
              <a:rPr lang="en-GB" dirty="0"/>
              <a:t>Once created, it never gets destroyed and retains its value across invocations of functions.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void f() {</a:t>
            </a:r>
          </a:p>
          <a:p>
            <a:pPr marL="0" indent="0">
              <a:buNone/>
            </a:pPr>
            <a:r>
              <a:rPr lang="en-GB" dirty="0"/>
              <a:t>	static int </a:t>
            </a:r>
            <a:r>
              <a:rPr lang="en-GB" dirty="0" err="1"/>
              <a:t>nCalls</a:t>
            </a:r>
            <a:r>
              <a:rPr lang="en-GB" dirty="0"/>
              <a:t> = 0;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nCalls</a:t>
            </a:r>
            <a:r>
              <a:rPr lang="en-GB" dirty="0"/>
              <a:t> = </a:t>
            </a:r>
            <a:r>
              <a:rPr lang="en-GB" dirty="0" err="1"/>
              <a:t>nCalls</a:t>
            </a:r>
            <a:r>
              <a:rPr lang="en-GB" dirty="0"/>
              <a:t> + 1;</a:t>
            </a:r>
          </a:p>
          <a:p>
            <a:pPr marL="0" indent="0">
              <a:buNone/>
            </a:pPr>
            <a:r>
              <a:rPr lang="en-GB" dirty="0"/>
              <a:t>	...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512466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BDC86-A0B7-473B-9A4E-82B02F19A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Variable Scope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20B0C-3A3D-4382-B46B-F7D5C773A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93512"/>
          </a:xfrm>
        </p:spPr>
        <p:txBody>
          <a:bodyPr>
            <a:normAutofit/>
          </a:bodyPr>
          <a:lstStyle/>
          <a:p>
            <a:r>
              <a:rPr lang="en-GB" dirty="0"/>
              <a:t>Two variables should have the same name only if they are declared in separate scope.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B5E1451-5651-43EC-A1C3-A48229605793}"/>
              </a:ext>
            </a:extLst>
          </p:cNvPr>
          <p:cNvSpPr txBox="1">
            <a:spLocks/>
          </p:cNvSpPr>
          <p:nvPr/>
        </p:nvSpPr>
        <p:spPr>
          <a:xfrm>
            <a:off x="838200" y="2719137"/>
            <a:ext cx="45639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#include&lt;stdio.h&gt;</a:t>
            </a:r>
            <a:br>
              <a:rPr lang="en-GB" dirty="0"/>
            </a:br>
            <a:r>
              <a:rPr lang="en-GB" dirty="0"/>
              <a:t>void max(int a, int b)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...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void main()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int </a:t>
            </a:r>
            <a:r>
              <a:rPr lang="en-GB" dirty="0" err="1"/>
              <a:t>a,b</a:t>
            </a:r>
            <a:r>
              <a:rPr lang="en-GB" dirty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...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1C6A7D0-7B88-4B21-848D-3C5245B426D4}"/>
              </a:ext>
            </a:extLst>
          </p:cNvPr>
          <p:cNvSpPr txBox="1">
            <a:spLocks/>
          </p:cNvSpPr>
          <p:nvPr/>
        </p:nvSpPr>
        <p:spPr>
          <a:xfrm>
            <a:off x="5839330" y="2727156"/>
            <a:ext cx="45639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#include&lt;stdio.h&gt;</a:t>
            </a:r>
            <a:br>
              <a:rPr lang="en-GB" dirty="0"/>
            </a:br>
            <a:r>
              <a:rPr lang="en-GB" dirty="0"/>
              <a:t>void main()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int </a:t>
            </a:r>
            <a:r>
              <a:rPr lang="en-GB" dirty="0" err="1"/>
              <a:t>a,b</a:t>
            </a:r>
            <a:r>
              <a:rPr lang="en-GB" dirty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int </a:t>
            </a:r>
            <a:r>
              <a:rPr lang="en-GB" dirty="0" err="1"/>
              <a:t>a,b</a:t>
            </a:r>
            <a:r>
              <a:rPr lang="en-GB" dirty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...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EA51D-52C0-4DD1-87CD-AB2517894E6E}"/>
              </a:ext>
            </a:extLst>
          </p:cNvPr>
          <p:cNvSpPr txBox="1"/>
          <p:nvPr/>
        </p:nvSpPr>
        <p:spPr>
          <a:xfrm>
            <a:off x="2326512" y="6308209"/>
            <a:ext cx="877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Correct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6D968A-1CCA-4C99-875B-56FAB2FB9546}"/>
              </a:ext>
            </a:extLst>
          </p:cNvPr>
          <p:cNvSpPr txBox="1"/>
          <p:nvPr/>
        </p:nvSpPr>
        <p:spPr>
          <a:xfrm>
            <a:off x="7386578" y="6308209"/>
            <a:ext cx="812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Wrong</a:t>
            </a:r>
          </a:p>
        </p:txBody>
      </p:sp>
    </p:spTree>
    <p:extLst>
      <p:ext uri="{BB962C8B-B14F-4D97-AF65-F5344CB8AC3E}">
        <p14:creationId xmlns:p14="http://schemas.microsoft.com/office/powerpoint/2010/main" val="219595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151EF-4E8D-4579-A40C-C64FF8A44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Scopes of C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5D3FA-7579-465E-BEAA-A0D0F4662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block/function scope (local scope)</a:t>
            </a:r>
          </a:p>
          <a:p>
            <a:r>
              <a:rPr lang="en-GB" dirty="0"/>
              <a:t>global/external scope</a:t>
            </a:r>
          </a:p>
        </p:txBody>
      </p:sp>
    </p:spTree>
    <p:extLst>
      <p:ext uri="{BB962C8B-B14F-4D97-AF65-F5344CB8AC3E}">
        <p14:creationId xmlns:p14="http://schemas.microsoft.com/office/powerpoint/2010/main" val="1739362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FFFF8-6290-4B00-A154-690B51D24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Scope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14069-3B1B-447D-9140-2A2E10EFE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Variable is valid within the block/function it is defined.</a:t>
            </a:r>
          </a:p>
          <a:p>
            <a:r>
              <a:rPr lang="en-GB" dirty="0"/>
              <a:t>Function parameters and variables defined in the function are valid only in the function.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int max(int a, int b) {</a:t>
            </a:r>
          </a:p>
          <a:p>
            <a:pPr marL="0" indent="0">
              <a:buNone/>
            </a:pPr>
            <a:r>
              <a:rPr lang="en-GB" dirty="0"/>
              <a:t>	int c;</a:t>
            </a:r>
          </a:p>
          <a:p>
            <a:pPr marL="0" indent="0">
              <a:buNone/>
            </a:pPr>
            <a:r>
              <a:rPr lang="en-GB" dirty="0"/>
              <a:t>	...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988968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0ED39-0426-49BB-BEBE-15DA77B92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Block Scope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29B1D-6437-4CAB-A5A2-5DA226EC9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Similarly for block, variable scope is from declaration to termination of block.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int a = 5;</a:t>
            </a:r>
          </a:p>
          <a:p>
            <a:pPr marL="0" indent="0">
              <a:buNone/>
            </a:pPr>
            <a:r>
              <a:rPr lang="en-GB" dirty="0"/>
              <a:t>	{</a:t>
            </a:r>
          </a:p>
          <a:p>
            <a:pPr marL="0" indent="0">
              <a:buNone/>
            </a:pPr>
            <a:r>
              <a:rPr lang="en-GB" dirty="0"/>
              <a:t>		int b = 6;</a:t>
            </a:r>
          </a:p>
          <a:p>
            <a:pPr marL="0" indent="0">
              <a:buNone/>
            </a:pPr>
            <a:r>
              <a:rPr lang="en-GB" dirty="0"/>
              <a:t>		...</a:t>
            </a:r>
          </a:p>
          <a:p>
            <a:pPr marL="0" indent="0">
              <a:buNone/>
            </a:pPr>
            <a:r>
              <a:rPr lang="en-GB" dirty="0"/>
              <a:t>	}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305754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2D51E-CA60-41ED-B4BB-7772F1AA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Scope: Shadow (local)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6B1DA-CD4B-4EC7-ACBD-ACA191BCE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In case of nested scopes, the inner scope takes precedence.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int m = 5;</a:t>
            </a:r>
          </a:p>
          <a:p>
            <a:pPr marL="0" indent="0">
              <a:buNone/>
            </a:pPr>
            <a:r>
              <a:rPr lang="en-GB" dirty="0"/>
              <a:t>	{</a:t>
            </a:r>
          </a:p>
          <a:p>
            <a:pPr marL="0" indent="0">
              <a:buNone/>
            </a:pPr>
            <a:r>
              <a:rPr lang="en-GB" dirty="0"/>
              <a:t>		float m = 6.5; //shadow</a:t>
            </a:r>
          </a:p>
          <a:p>
            <a:pPr marL="0" indent="0">
              <a:buNone/>
            </a:pPr>
            <a:r>
              <a:rPr lang="en-GB" dirty="0"/>
              <a:t>		</a:t>
            </a:r>
            <a:r>
              <a:rPr lang="en-GB" dirty="0" err="1"/>
              <a:t>printf</a:t>
            </a:r>
            <a:r>
              <a:rPr lang="en-GB" dirty="0"/>
              <a:t>(“%f”, m); //prints 6.5</a:t>
            </a:r>
          </a:p>
          <a:p>
            <a:pPr marL="0" indent="0">
              <a:buNone/>
            </a:pPr>
            <a:r>
              <a:rPr lang="en-GB" dirty="0"/>
              <a:t>	}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(“%d”, </a:t>
            </a:r>
            <a:r>
              <a:rPr lang="en-GB"/>
              <a:t>m); //prints 5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156810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79B0F-1694-46FB-8F72-E844344F6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Global/External Variable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BF930-FB2B-45A4-8268-B53225136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Variable is valid within the .c file it is defined.</a:t>
            </a:r>
          </a:p>
          <a:p>
            <a:r>
              <a:rPr lang="en-GB" dirty="0"/>
              <a:t>It is declared outside every function definition (even outside main).</a:t>
            </a:r>
          </a:p>
          <a:p>
            <a:r>
              <a:rPr lang="en-GB" dirty="0"/>
              <a:t>Can be accessed by all functions in the program that follow the declaration.</a:t>
            </a:r>
          </a:p>
          <a:p>
            <a:r>
              <a:rPr lang="en-GB" dirty="0"/>
              <a:t>Also called external variables.</a:t>
            </a:r>
          </a:p>
          <a:p>
            <a:r>
              <a:rPr lang="en-GB" dirty="0"/>
              <a:t>Global variables are useful for defining constants that are used by different functions in the program.</a:t>
            </a:r>
          </a:p>
        </p:txBody>
      </p:sp>
    </p:spTree>
    <p:extLst>
      <p:ext uri="{BB962C8B-B14F-4D97-AF65-F5344CB8AC3E}">
        <p14:creationId xmlns:p14="http://schemas.microsoft.com/office/powerpoint/2010/main" val="1286888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2064C-3D5F-4D2B-B650-6851E4043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E6216-352D-4270-88A5-70DB57B4C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/>
              <a:t>int a=10;</a:t>
            </a:r>
          </a:p>
          <a:p>
            <a:pPr marL="0" indent="0">
              <a:buNone/>
            </a:pPr>
            <a:r>
              <a:rPr lang="en-GB" dirty="0"/>
              <a:t>void fun() {</a:t>
            </a:r>
          </a:p>
          <a:p>
            <a:pPr marL="0" indent="0">
              <a:buNone/>
            </a:pPr>
            <a:r>
              <a:rPr lang="en-GB" dirty="0"/>
              <a:t>	a=20;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(“a=%d”, a);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fun();</a:t>
            </a:r>
          </a:p>
          <a:p>
            <a:pPr marL="0" indent="0">
              <a:buNone/>
            </a:pPr>
            <a:r>
              <a:rPr lang="en-GB" dirty="0"/>
              <a:t>	a=30;</a:t>
            </a:r>
          </a:p>
          <a:p>
            <a:pPr marL="0" indent="0">
              <a:buNone/>
            </a:pPr>
            <a:r>
              <a:rPr lang="en-GB" dirty="0"/>
              <a:t>	 </a:t>
            </a:r>
            <a:r>
              <a:rPr lang="en-GB" dirty="0" err="1"/>
              <a:t>printf</a:t>
            </a:r>
            <a:r>
              <a:rPr lang="en-GB" dirty="0"/>
              <a:t>(“a=%d”, a);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390330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387B8-3974-4D01-B95B-B628D63D0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(Why to use?)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61656-B908-4112-9E2F-73BB8BFFA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2"/>
            <a:ext cx="5571565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 err="1"/>
              <a:t>const</a:t>
            </a:r>
            <a:r>
              <a:rPr lang="en-GB" dirty="0"/>
              <a:t> double PI = 3.14159;</a:t>
            </a:r>
          </a:p>
          <a:p>
            <a:pPr marL="0" indent="0">
              <a:buNone/>
            </a:pPr>
            <a:r>
              <a:rPr lang="en-GB" dirty="0"/>
              <a:t>double </a:t>
            </a:r>
            <a:r>
              <a:rPr lang="en-GB" dirty="0" err="1"/>
              <a:t>circumferenceCircle</a:t>
            </a:r>
            <a:r>
              <a:rPr lang="en-GB" dirty="0"/>
              <a:t>(double r) {	</a:t>
            </a:r>
          </a:p>
          <a:p>
            <a:pPr marL="0" indent="0">
              <a:buNone/>
            </a:pPr>
            <a:r>
              <a:rPr lang="en-GB" dirty="0"/>
              <a:t>	return 2*PI*r;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double </a:t>
            </a:r>
            <a:r>
              <a:rPr lang="en-GB" dirty="0" err="1"/>
              <a:t>areaCircle</a:t>
            </a:r>
            <a:r>
              <a:rPr lang="en-GB" dirty="0"/>
              <a:t>(double r) {	</a:t>
            </a:r>
          </a:p>
          <a:p>
            <a:pPr marL="0" indent="0">
              <a:buNone/>
            </a:pPr>
            <a:r>
              <a:rPr lang="en-GB" dirty="0"/>
              <a:t>	return PI*r*r;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19E67CA-0C3B-4281-B12F-778AECA1207A}"/>
              </a:ext>
            </a:extLst>
          </p:cNvPr>
          <p:cNvSpPr txBox="1">
            <a:spLocks/>
          </p:cNvSpPr>
          <p:nvPr/>
        </p:nvSpPr>
        <p:spPr>
          <a:xfrm>
            <a:off x="6683190" y="1825622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void main() {	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double r = 1.5;	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("Circumference: %</a:t>
            </a:r>
            <a:r>
              <a:rPr lang="en-GB" dirty="0" err="1"/>
              <a:t>lf</a:t>
            </a:r>
            <a:r>
              <a:rPr lang="en-GB" dirty="0"/>
              <a:t>\n", </a:t>
            </a:r>
            <a:r>
              <a:rPr lang="en-GB" dirty="0" err="1"/>
              <a:t>circumferenceCircle</a:t>
            </a:r>
            <a:r>
              <a:rPr lang="en-GB" dirty="0"/>
              <a:t>(r));	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("Area: %</a:t>
            </a:r>
            <a:r>
              <a:rPr lang="en-GB" dirty="0" err="1"/>
              <a:t>lf</a:t>
            </a:r>
            <a:r>
              <a:rPr lang="en-GB" dirty="0"/>
              <a:t>\n", </a:t>
            </a:r>
            <a:r>
              <a:rPr lang="en-GB" dirty="0" err="1"/>
              <a:t>areaCircle</a:t>
            </a:r>
            <a:r>
              <a:rPr lang="en-GB" dirty="0"/>
              <a:t>(r));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Output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Circumference: 9.424770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Area: 7.068577</a:t>
            </a:r>
          </a:p>
        </p:txBody>
      </p:sp>
    </p:spTree>
    <p:extLst>
      <p:ext uri="{BB962C8B-B14F-4D97-AF65-F5344CB8AC3E}">
        <p14:creationId xmlns:p14="http://schemas.microsoft.com/office/powerpoint/2010/main" val="2660620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959</Words>
  <Application>Microsoft Office PowerPoint</Application>
  <PresentationFormat>Widescreen</PresentationFormat>
  <Paragraphs>159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Variable Scope</vt:lpstr>
      <vt:lpstr>Variable Scope</vt:lpstr>
      <vt:lpstr>Scopes of C program</vt:lpstr>
      <vt:lpstr>Function Scope</vt:lpstr>
      <vt:lpstr>Block Scope</vt:lpstr>
      <vt:lpstr>Scope: Shadow (local)</vt:lpstr>
      <vt:lpstr>Global/External Variable</vt:lpstr>
      <vt:lpstr>Example </vt:lpstr>
      <vt:lpstr>Example (Why to use?) </vt:lpstr>
      <vt:lpstr>Scope: Shadow (Global)</vt:lpstr>
      <vt:lpstr>Example</vt:lpstr>
      <vt:lpstr>Constants via #define</vt:lpstr>
      <vt:lpstr>#define </vt:lpstr>
      <vt:lpstr>Count the number of function calls</vt:lpstr>
      <vt:lpstr>Using Global </vt:lpstr>
      <vt:lpstr>Static Variables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Variable Scope and Recursion</dc:title>
  <dc:creator>Nachiket</dc:creator>
  <cp:lastModifiedBy>Nachiket</cp:lastModifiedBy>
  <cp:revision>36</cp:revision>
  <dcterms:created xsi:type="dcterms:W3CDTF">2022-02-11T06:55:17Z</dcterms:created>
  <dcterms:modified xsi:type="dcterms:W3CDTF">2022-02-13T14:47:58Z</dcterms:modified>
</cp:coreProperties>
</file>