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3173-347B-448B-9FC0-B418FC36014B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A77D-8DD9-44EC-B07C-9CD1D9062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02A77D-8DD9-44EC-B07C-9CD1D90629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25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41CE-F8D9-4DC1-9E61-5C471671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17E17-F80E-41A5-B881-F960A9ED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8A38D-333F-4408-963F-5ECBDA8C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9B03-A402-4004-963D-A695B11A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2C3D-8612-4F10-950F-53BEEE7B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75B9-0C43-40F8-8F21-B68188B0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A9F62-39F1-415A-8780-B9BB91356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CB09-39AE-44C7-B0D2-2FDC8762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9EA7-784B-45F4-8F14-57E9D9FB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C801C-A6FB-4F99-81A6-6CFF969C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33895-4BB6-48B7-96B4-48FCF50D3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AE66F-5485-4083-9A6A-5BA2A774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65BD-33B0-4E6C-A6F8-4BBD11E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7B42-CBB3-4A1E-99BB-8DD4315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34D4-484E-426E-81D8-79A9B4F8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7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B4FD-5149-409F-A763-FC44401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B0709-E711-426E-9164-CAAA84ED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7A37-9AEA-499B-8A32-9929F889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47A2-E12A-4BAC-96B8-66DCAA77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1E319-64CF-4DD5-80DA-A60A8AD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320C-4141-46AD-82F0-095FAD7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DD5A3-9DAD-426D-857D-B1B4C69B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73DF-9A9F-4DE7-8727-116742A8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E2B3-5043-4C0F-BEAE-7ECE33A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1635-6099-47B3-AC87-E3C6D7A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7076-990B-49BB-8EFD-35ABF305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A162F-D54C-417B-8E86-BAE5A5C89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72453-E837-45A3-A11E-450D7367A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33EDB-C8FD-4B23-B708-7E3231E4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6D30A-2C2E-4DFF-81A9-3C2578FB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9D4B5-AEEE-4133-9913-89EBC9BB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5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2AEE-9174-412A-AC0C-F2DD60B8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2EDEC-CF12-4A04-A119-EF3C14B0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B5C27-1DB3-45AC-B51B-CE1E88638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4AFA-D8C2-424B-859E-B155D2547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52993-DFC0-4B01-8DE4-267C3C2F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BC0F0-34F1-45CC-869A-BDE3036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635D-4160-4EA6-B533-C3E2469B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D94CA0-AB9D-4054-BEA0-93C722B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9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7CE-E6D0-418D-B029-4743CE66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D3CEC-F990-4669-8208-A45CF5D7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69898-3E04-4083-BF45-5DCEC3EB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B9BC7-6E7B-41C8-89FF-2EC39C2F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4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05513-ED84-4160-B437-1B51DCF29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71112-7354-4341-9D12-4A880A95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56041-BC50-4F73-8514-265C36EC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E7C-FBFA-4C01-AE49-C0682749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AC9E-F351-4383-8823-E7AB49B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94A78-981A-4EBE-89EB-4C8DF66C1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2626-19F2-46F7-A460-76E68C2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776ED-764B-48AB-9819-0DE9D0F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646C9-20CC-408D-9851-4C733BB3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9FB0-3A87-49FE-8919-AA7807C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5A4845-0F40-4520-8627-7A2849DD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FE1-02CB-4E2C-BA39-E0DA91632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9066B-F09D-4500-9929-FE64699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1D8F-7DC5-4188-8F23-A39F229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2CC8-FCB0-4DB8-98CF-79C746FA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6D7B6-9F64-4AE4-B19C-72C4F1C8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873-D1F0-413B-867B-ED2D08EB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189B-2C99-4457-81A3-06DB6BEA8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70F4-3569-446E-BB5A-98D840BCFF53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1A3-C447-4436-B69C-662EE044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96DB-8281-48F9-8BEF-955E3F76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C77B-316E-4EBF-B318-75224B1CB8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Arrays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1BB11-1A87-4BF4-A10B-A4D412A4D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3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8272F-ECC8-41A4-AB61-56E16D979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getchar</a:t>
            </a:r>
            <a:r>
              <a:rPr lang="en-GB" dirty="0"/>
              <a:t>() and EOF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C2B27-B195-488B-9598-D32B79B1A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/>
              <a:t>getchar</a:t>
            </a:r>
            <a:r>
              <a:rPr lang="en-GB" dirty="0"/>
              <a:t>() is a function to read character only from I/O stream (keyboard).</a:t>
            </a:r>
          </a:p>
          <a:p>
            <a:r>
              <a:rPr lang="en-GB" dirty="0"/>
              <a:t>EOF is a special character returned by </a:t>
            </a:r>
            <a:r>
              <a:rPr lang="en-GB" dirty="0" err="1"/>
              <a:t>getchar</a:t>
            </a:r>
            <a:r>
              <a:rPr lang="en-GB" dirty="0"/>
              <a:t>() when you press </a:t>
            </a:r>
            <a:r>
              <a:rPr lang="en-GB" dirty="0" err="1"/>
              <a:t>ctrl+D</a:t>
            </a:r>
            <a:r>
              <a:rPr lang="en-GB" dirty="0"/>
              <a:t> in </a:t>
            </a:r>
            <a:r>
              <a:rPr lang="en-GB" dirty="0" err="1"/>
              <a:t>unix</a:t>
            </a:r>
            <a:r>
              <a:rPr lang="en-GB" dirty="0"/>
              <a:t> or </a:t>
            </a:r>
            <a:r>
              <a:rPr lang="en-GB" dirty="0" err="1"/>
              <a:t>ctrl+Z</a:t>
            </a:r>
            <a:r>
              <a:rPr lang="en-GB" dirty="0"/>
              <a:t> in windows. It marks the end of input.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char </a:t>
            </a:r>
            <a:r>
              <a:rPr lang="en-GB" dirty="0" err="1"/>
              <a:t>ch</a:t>
            </a:r>
            <a:r>
              <a:rPr lang="en-GB" dirty="0"/>
              <a:t>;	</a:t>
            </a:r>
          </a:p>
          <a:p>
            <a:pPr marL="0" indent="0">
              <a:buNone/>
            </a:pPr>
            <a:r>
              <a:rPr lang="en-GB" dirty="0"/>
              <a:t>	while((</a:t>
            </a:r>
            <a:r>
              <a:rPr lang="en-GB" dirty="0" err="1"/>
              <a:t>ch</a:t>
            </a:r>
            <a:r>
              <a:rPr lang="en-GB" dirty="0"/>
              <a:t>=</a:t>
            </a:r>
            <a:r>
              <a:rPr lang="en-GB" dirty="0" err="1"/>
              <a:t>getchar</a:t>
            </a:r>
            <a:r>
              <a:rPr lang="en-GB" dirty="0"/>
              <a:t>())!=EOF) {	       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("Still Running!\n");	</a:t>
            </a:r>
          </a:p>
          <a:p>
            <a:pPr marL="0" indent="0">
              <a:buNone/>
            </a:pPr>
            <a:r>
              <a:rPr lang="en-GB" dirty="0"/>
              <a:t>	}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("Stopped!\n");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72074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DBAD-CE48-4892-8972-F72CA67E6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Step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7D683-89E5-4C5D-BCFB-56F539209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char </a:t>
            </a:r>
            <a:r>
              <a:rPr lang="en-GB" dirty="0" err="1"/>
              <a:t>ch</a:t>
            </a:r>
            <a:r>
              <a:rPr lang="en-GB" dirty="0"/>
              <a:t>[100], </a:t>
            </a:r>
            <a:r>
              <a:rPr lang="en-GB" dirty="0" err="1"/>
              <a:t>chr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int count=0;</a:t>
            </a:r>
          </a:p>
          <a:p>
            <a:pPr marL="0" indent="0">
              <a:buNone/>
            </a:pPr>
            <a:r>
              <a:rPr lang="en-GB" dirty="0"/>
              <a:t>	while((</a:t>
            </a:r>
            <a:r>
              <a:rPr lang="en-GB" dirty="0" err="1"/>
              <a:t>chr</a:t>
            </a:r>
            <a:r>
              <a:rPr lang="en-GB" dirty="0"/>
              <a:t>=</a:t>
            </a:r>
            <a:r>
              <a:rPr lang="en-GB" dirty="0" err="1"/>
              <a:t>getchar</a:t>
            </a:r>
            <a:r>
              <a:rPr lang="en-GB" dirty="0"/>
              <a:t>()) != EOF &amp;&amp; count &lt; 100) {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ch</a:t>
            </a:r>
            <a:r>
              <a:rPr lang="en-GB" dirty="0"/>
              <a:t>[count] = </a:t>
            </a:r>
            <a:r>
              <a:rPr lang="en-GB" dirty="0" err="1"/>
              <a:t>chr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	count++;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}</a:t>
            </a:r>
            <a:br>
              <a:rPr lang="en-GB" dirty="0"/>
            </a:br>
            <a:endParaRPr lang="en-GB" dirty="0"/>
          </a:p>
          <a:p>
            <a:r>
              <a:rPr lang="en-GB" dirty="0"/>
              <a:t>Next and final step will be to print the array in reverse.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9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185E3-F0FE-417B-A961-26EA0AA7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Step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E576B-BF03-4DF1-9661-D584E56A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char </a:t>
            </a:r>
            <a:r>
              <a:rPr lang="en-GB" dirty="0" err="1"/>
              <a:t>ch</a:t>
            </a:r>
            <a:r>
              <a:rPr lang="en-GB" dirty="0"/>
              <a:t>[100], </a:t>
            </a:r>
            <a:r>
              <a:rPr lang="en-GB" dirty="0" err="1"/>
              <a:t>chr</a:t>
            </a:r>
            <a:r>
              <a:rPr lang="en-GB" dirty="0"/>
              <a:t>;	</a:t>
            </a:r>
          </a:p>
          <a:p>
            <a:pPr marL="0" indent="0">
              <a:buNone/>
            </a:pPr>
            <a:r>
              <a:rPr lang="en-GB" dirty="0"/>
              <a:t>	int count=0, </a:t>
            </a:r>
            <a:r>
              <a:rPr lang="en-GB" dirty="0" err="1"/>
              <a:t>i</a:t>
            </a:r>
            <a:r>
              <a:rPr lang="en-GB" dirty="0"/>
              <a:t>;	</a:t>
            </a:r>
          </a:p>
          <a:p>
            <a:pPr marL="0" indent="0">
              <a:buNone/>
            </a:pPr>
            <a:r>
              <a:rPr lang="en-GB" dirty="0"/>
              <a:t>	while((</a:t>
            </a:r>
            <a:r>
              <a:rPr lang="en-GB" dirty="0" err="1"/>
              <a:t>chr</a:t>
            </a:r>
            <a:r>
              <a:rPr lang="en-GB" dirty="0"/>
              <a:t>=</a:t>
            </a:r>
            <a:r>
              <a:rPr lang="en-GB" dirty="0" err="1"/>
              <a:t>getchar</a:t>
            </a:r>
            <a:r>
              <a:rPr lang="en-GB" dirty="0"/>
              <a:t>()) != EOF &amp;&amp; count &lt; 100) {	   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ch</a:t>
            </a:r>
            <a:r>
              <a:rPr lang="en-GB" dirty="0"/>
              <a:t>[count] = </a:t>
            </a:r>
            <a:r>
              <a:rPr lang="en-GB" dirty="0" err="1"/>
              <a:t>chr</a:t>
            </a:r>
            <a:r>
              <a:rPr lang="en-GB" dirty="0"/>
              <a:t>;		</a:t>
            </a:r>
          </a:p>
          <a:p>
            <a:pPr marL="0" indent="0">
              <a:buNone/>
            </a:pPr>
            <a:r>
              <a:rPr lang="en-GB" dirty="0"/>
              <a:t>		count++;	</a:t>
            </a:r>
          </a:p>
          <a:p>
            <a:pPr marL="0" indent="0">
              <a:buNone/>
            </a:pPr>
            <a:r>
              <a:rPr lang="en-GB" dirty="0"/>
              <a:t>	}	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3A1505-023F-4194-81B1-4F6A15C88203}"/>
              </a:ext>
            </a:extLst>
          </p:cNvPr>
          <p:cNvSpPr txBox="1">
            <a:spLocks/>
          </p:cNvSpPr>
          <p:nvPr/>
        </p:nvSpPr>
        <p:spPr>
          <a:xfrm>
            <a:off x="6129761" y="1827554"/>
            <a:ext cx="56416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 = count - 1;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("\</a:t>
            </a:r>
            <a:r>
              <a:rPr lang="en-GB" dirty="0" err="1"/>
              <a:t>nReverse</a:t>
            </a:r>
            <a:r>
              <a:rPr lang="en-GB" dirty="0"/>
              <a:t> string is:");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while(</a:t>
            </a:r>
            <a:r>
              <a:rPr lang="en-GB" dirty="0" err="1"/>
              <a:t>i</a:t>
            </a:r>
            <a:r>
              <a:rPr lang="en-GB" dirty="0"/>
              <a:t>&gt;=0) {	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</a:t>
            </a:r>
            <a:r>
              <a:rPr lang="en-GB" dirty="0" err="1"/>
              <a:t>putchar</a:t>
            </a:r>
            <a:r>
              <a:rPr lang="en-GB" dirty="0"/>
              <a:t>(</a:t>
            </a:r>
            <a:r>
              <a:rPr lang="en-GB" dirty="0" err="1"/>
              <a:t>ch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]);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</a:t>
            </a:r>
            <a:r>
              <a:rPr lang="en-GB" dirty="0" err="1"/>
              <a:t>i</a:t>
            </a:r>
            <a:r>
              <a:rPr lang="en-GB" dirty="0"/>
              <a:t>--;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41926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65146-0936-4C5C-9EF6-22CC5C4BA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and Parameter Passing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A4063-EF7B-45F9-A467-E487253DD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You can pass individual elements of an array into a function similar to passing variables.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swap(int a, int b) {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ch</a:t>
            </a:r>
            <a:r>
              <a:rPr lang="en-GB" dirty="0"/>
              <a:t>[5];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	swap(</a:t>
            </a:r>
            <a:r>
              <a:rPr lang="en-GB" dirty="0" err="1"/>
              <a:t>ch</a:t>
            </a:r>
            <a:r>
              <a:rPr lang="en-GB" dirty="0"/>
              <a:t>[0], </a:t>
            </a:r>
            <a:r>
              <a:rPr lang="en-GB" dirty="0" err="1"/>
              <a:t>ch</a:t>
            </a:r>
            <a:r>
              <a:rPr lang="en-GB" dirty="0"/>
              <a:t>[1]);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65189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65146-0936-4C5C-9EF6-22CC5C4BA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and Parameter Passing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A4063-EF7B-45F9-A467-E487253DD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06000"/>
          </a:xfrm>
        </p:spPr>
        <p:txBody>
          <a:bodyPr>
            <a:normAutofit/>
          </a:bodyPr>
          <a:lstStyle/>
          <a:p>
            <a:r>
              <a:rPr lang="en-GB" dirty="0"/>
              <a:t>Write a function that reads input into an array of characters until EOF is seen or array is full.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DDF35B-27C7-4246-8BA5-AB50001086BD}"/>
              </a:ext>
            </a:extLst>
          </p:cNvPr>
          <p:cNvSpPr txBox="1">
            <a:spLocks/>
          </p:cNvSpPr>
          <p:nvPr/>
        </p:nvSpPr>
        <p:spPr>
          <a:xfrm>
            <a:off x="838200" y="2882096"/>
            <a:ext cx="5257800" cy="386594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int </a:t>
            </a:r>
            <a:r>
              <a:rPr lang="en-GB" dirty="0" err="1"/>
              <a:t>read_into_array</a:t>
            </a:r>
            <a:r>
              <a:rPr lang="en-GB" dirty="0"/>
              <a:t>(char t[], int size)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int </a:t>
            </a:r>
            <a:r>
              <a:rPr lang="en-GB" dirty="0" err="1"/>
              <a:t>ch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int count = 0;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ch</a:t>
            </a:r>
            <a:r>
              <a:rPr lang="en-GB" dirty="0"/>
              <a:t>=</a:t>
            </a:r>
            <a:r>
              <a:rPr lang="en-GB" dirty="0" err="1"/>
              <a:t>getchar</a:t>
            </a:r>
            <a:r>
              <a:rPr lang="en-GB" dirty="0"/>
              <a:t>();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while(count &lt; size &amp;&amp; </a:t>
            </a:r>
            <a:r>
              <a:rPr lang="en-GB" dirty="0" err="1"/>
              <a:t>ch</a:t>
            </a:r>
            <a:r>
              <a:rPr lang="en-GB" dirty="0"/>
              <a:t> != EOF)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t[count] = </a:t>
            </a:r>
            <a:r>
              <a:rPr lang="en-GB" dirty="0" err="1"/>
              <a:t>ch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count = count + 1;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</a:t>
            </a:r>
            <a:r>
              <a:rPr lang="en-GB" dirty="0" err="1"/>
              <a:t>ch</a:t>
            </a:r>
            <a:r>
              <a:rPr lang="en-GB" dirty="0"/>
              <a:t> = </a:t>
            </a:r>
            <a:r>
              <a:rPr lang="en-GB" dirty="0" err="1"/>
              <a:t>getchar</a:t>
            </a:r>
            <a:r>
              <a:rPr lang="en-GB" dirty="0"/>
              <a:t>();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return count;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86F0C6-BF1E-4FE1-A8FD-3A6C158E0917}"/>
              </a:ext>
            </a:extLst>
          </p:cNvPr>
          <p:cNvSpPr txBox="1">
            <a:spLocks/>
          </p:cNvSpPr>
          <p:nvPr/>
        </p:nvSpPr>
        <p:spPr>
          <a:xfrm>
            <a:off x="6095040" y="2884021"/>
            <a:ext cx="5257800" cy="3865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dirty="0"/>
              <a:t>int main()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/>
              <a:t>	char s[10];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/>
              <a:t>	</a:t>
            </a:r>
            <a:r>
              <a:rPr lang="en-GB" sz="2000" dirty="0" err="1"/>
              <a:t>read_into_array</a:t>
            </a:r>
            <a:r>
              <a:rPr lang="en-GB" sz="2000" dirty="0"/>
              <a:t>(s, 10);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/>
              <a:t>	...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23347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FBF79-C5BC-470C-B816-E171207AB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Memory Representation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FB9C8C-A48C-42A6-936B-9E16FA06C488}"/>
              </a:ext>
            </a:extLst>
          </p:cNvPr>
          <p:cNvSpPr/>
          <p:nvPr/>
        </p:nvSpPr>
        <p:spPr>
          <a:xfrm>
            <a:off x="2951543" y="1990846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F2061D-3161-4DC3-B697-4DEEE4E3B47E}"/>
              </a:ext>
            </a:extLst>
          </p:cNvPr>
          <p:cNvSpPr/>
          <p:nvPr/>
        </p:nvSpPr>
        <p:spPr>
          <a:xfrm>
            <a:off x="3694249" y="1992771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B6A975-491C-48A0-9795-09576E64A316}"/>
              </a:ext>
            </a:extLst>
          </p:cNvPr>
          <p:cNvSpPr/>
          <p:nvPr/>
        </p:nvSpPr>
        <p:spPr>
          <a:xfrm>
            <a:off x="4436957" y="1994696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01B663-0D9A-4620-ADEC-1BFF88B17782}"/>
              </a:ext>
            </a:extLst>
          </p:cNvPr>
          <p:cNvSpPr/>
          <p:nvPr/>
        </p:nvSpPr>
        <p:spPr>
          <a:xfrm>
            <a:off x="5175808" y="1992776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853285-CFCF-4F14-B33F-EC4197E636D1}"/>
              </a:ext>
            </a:extLst>
          </p:cNvPr>
          <p:cNvSpPr/>
          <p:nvPr/>
        </p:nvSpPr>
        <p:spPr>
          <a:xfrm>
            <a:off x="5918514" y="1994701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A574A1-0595-4A8E-A932-5094EE73FB40}"/>
              </a:ext>
            </a:extLst>
          </p:cNvPr>
          <p:cNvSpPr/>
          <p:nvPr/>
        </p:nvSpPr>
        <p:spPr>
          <a:xfrm>
            <a:off x="6661222" y="1996626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79849C-C1D4-4CD4-9418-A0FD4D5C6015}"/>
              </a:ext>
            </a:extLst>
          </p:cNvPr>
          <p:cNvSpPr/>
          <p:nvPr/>
        </p:nvSpPr>
        <p:spPr>
          <a:xfrm>
            <a:off x="7398152" y="1992777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5D2A5C-2EC5-4FCE-8654-3C49A9100CC6}"/>
              </a:ext>
            </a:extLst>
          </p:cNvPr>
          <p:cNvSpPr/>
          <p:nvPr/>
        </p:nvSpPr>
        <p:spPr>
          <a:xfrm>
            <a:off x="8140858" y="1994702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C26BD8-1810-424F-B26B-6705A65395B7}"/>
              </a:ext>
            </a:extLst>
          </p:cNvPr>
          <p:cNvSpPr/>
          <p:nvPr/>
        </p:nvSpPr>
        <p:spPr>
          <a:xfrm>
            <a:off x="8883566" y="1996627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5DFEBA-DC2A-4706-95C3-19656AE47E76}"/>
              </a:ext>
            </a:extLst>
          </p:cNvPr>
          <p:cNvSpPr/>
          <p:nvPr/>
        </p:nvSpPr>
        <p:spPr>
          <a:xfrm>
            <a:off x="9622417" y="1994707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8E45DB-66B3-4DF3-9A59-AAA629780CFE}"/>
              </a:ext>
            </a:extLst>
          </p:cNvPr>
          <p:cNvSpPr/>
          <p:nvPr/>
        </p:nvSpPr>
        <p:spPr>
          <a:xfrm>
            <a:off x="1091878" y="1990846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5366B0-81AB-4892-B93D-AD7A64A7E056}"/>
              </a:ext>
            </a:extLst>
          </p:cNvPr>
          <p:cNvSpPr txBox="1"/>
          <p:nvPr/>
        </p:nvSpPr>
        <p:spPr>
          <a:xfrm>
            <a:off x="1284790" y="303256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F0490B-1E1C-4068-A78D-0DF977C6EC0E}"/>
              </a:ext>
            </a:extLst>
          </p:cNvPr>
          <p:cNvSpPr txBox="1"/>
          <p:nvPr/>
        </p:nvSpPr>
        <p:spPr>
          <a:xfrm>
            <a:off x="2951543" y="3044142"/>
            <a:ext cx="8542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S[0]        S[1]       S[2]        S[3]       S[4]       S[5]       S[6]       S[7]        S[8]        S[9]</a:t>
            </a:r>
          </a:p>
          <a:p>
            <a:pPr marL="342900" indent="-342900">
              <a:buAutoNum type="arabicPlain" startAt="100"/>
            </a:pPr>
            <a:r>
              <a:rPr lang="en-GB" dirty="0"/>
              <a:t>         101        102        103       104       105        106       107        108        109      Address</a:t>
            </a:r>
          </a:p>
          <a:p>
            <a:r>
              <a:rPr lang="en-GB" dirty="0"/>
              <a:t>t[0]         t[1]       t[2]         t[3]        t[4]       t[5]        t[6]       t[7]         t[8]         t[9]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6AEA3F-063A-41A1-9D7C-1E50E81B1F5B}"/>
              </a:ext>
            </a:extLst>
          </p:cNvPr>
          <p:cNvSpPr/>
          <p:nvPr/>
        </p:nvSpPr>
        <p:spPr>
          <a:xfrm>
            <a:off x="1070657" y="4168813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068994-6F17-4155-AF7F-C0ED244F24EB}"/>
              </a:ext>
            </a:extLst>
          </p:cNvPr>
          <p:cNvSpPr txBox="1"/>
          <p:nvPr/>
        </p:nvSpPr>
        <p:spPr>
          <a:xfrm>
            <a:off x="1157052" y="4873811"/>
            <a:ext cx="545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Size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36EF6CC-6DB9-46C7-84A1-BD3F88290602}"/>
              </a:ext>
            </a:extLst>
          </p:cNvPr>
          <p:cNvCxnSpPr>
            <a:stCxn id="15" idx="3"/>
            <a:endCxn id="4" idx="1"/>
          </p:cNvCxnSpPr>
          <p:nvPr/>
        </p:nvCxnSpPr>
        <p:spPr>
          <a:xfrm>
            <a:off x="1821083" y="2343874"/>
            <a:ext cx="11304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5C08E4A8-51CE-40A4-9936-FFC5ABFF59B0}"/>
              </a:ext>
            </a:extLst>
          </p:cNvPr>
          <p:cNvSpPr/>
          <p:nvPr/>
        </p:nvSpPr>
        <p:spPr>
          <a:xfrm>
            <a:off x="3260200" y="4159166"/>
            <a:ext cx="729205" cy="7060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EEFA07-1A7D-4309-A5B8-8DED771183D0}"/>
              </a:ext>
            </a:extLst>
          </p:cNvPr>
          <p:cNvSpPr txBox="1"/>
          <p:nvPr/>
        </p:nvSpPr>
        <p:spPr>
          <a:xfrm>
            <a:off x="3497065" y="4887311"/>
            <a:ext cx="301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83823F64-5704-481D-A35F-6639FADAFFAA}"/>
              </a:ext>
            </a:extLst>
          </p:cNvPr>
          <p:cNvCxnSpPr>
            <a:stCxn id="23" idx="1"/>
            <a:endCxn id="4" idx="1"/>
          </p:cNvCxnSpPr>
          <p:nvPr/>
        </p:nvCxnSpPr>
        <p:spPr>
          <a:xfrm rot="10800000">
            <a:off x="2951544" y="2343874"/>
            <a:ext cx="308657" cy="2168320"/>
          </a:xfrm>
          <a:prstGeom prst="bentConnector3">
            <a:avLst>
              <a:gd name="adj1" fmla="val 17406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392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1DCB-4092-4573-BDA2-8F2BB8D4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Vector dot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83ACE-8FAC-4BE0-A51E-47540A96F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Write a function </a:t>
            </a:r>
            <a:r>
              <a:rPr lang="en-GB" dirty="0" err="1"/>
              <a:t>dot_product</a:t>
            </a:r>
            <a:r>
              <a:rPr lang="en-GB" dirty="0"/>
              <a:t> that takes as argument two integer arrays, a and b, and an integer, size, and computes the dot product of first size elements of a and b.</a:t>
            </a:r>
          </a:p>
          <a:p>
            <a:endParaRPr lang="en-GB" dirty="0"/>
          </a:p>
          <a:p>
            <a:r>
              <a:rPr lang="en-GB" dirty="0"/>
              <a:t>Function declaration or prototype</a:t>
            </a:r>
          </a:p>
          <a:p>
            <a:endParaRPr lang="en-GB" dirty="0"/>
          </a:p>
          <a:p>
            <a:pPr marL="457200" lvl="1" indent="0">
              <a:buNone/>
            </a:pPr>
            <a:r>
              <a:rPr lang="en-GB" dirty="0"/>
              <a:t>int </a:t>
            </a:r>
            <a:r>
              <a:rPr lang="en-GB" dirty="0" err="1"/>
              <a:t>dot_product</a:t>
            </a:r>
            <a:r>
              <a:rPr lang="en-GB" dirty="0"/>
              <a:t>(int a[], int b[], int size);	or</a:t>
            </a:r>
          </a:p>
          <a:p>
            <a:pPr marL="457200" lvl="1" indent="0">
              <a:buNone/>
            </a:pPr>
            <a:r>
              <a:rPr lang="en-GB" dirty="0"/>
              <a:t>int </a:t>
            </a:r>
            <a:r>
              <a:rPr lang="en-GB" dirty="0" err="1"/>
              <a:t>dot_product</a:t>
            </a:r>
            <a:r>
              <a:rPr lang="en-GB" dirty="0"/>
              <a:t>(int [], int [], int);</a:t>
            </a:r>
          </a:p>
        </p:txBody>
      </p:sp>
    </p:spTree>
    <p:extLst>
      <p:ext uri="{BB962C8B-B14F-4D97-AF65-F5344CB8AC3E}">
        <p14:creationId xmlns:p14="http://schemas.microsoft.com/office/powerpoint/2010/main" val="1798860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3E1C-C2FC-4DD7-B44C-9CA7F1BC7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Program: Skeleton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91767-CA5C-46EB-AECA-2D2117E5B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dot_product</a:t>
            </a:r>
            <a:r>
              <a:rPr lang="en-GB" dirty="0"/>
              <a:t>(int [], int [], int);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vec1[] = {2, 4, 1, 7, -5, 0, 3, 1};</a:t>
            </a:r>
          </a:p>
          <a:p>
            <a:pPr marL="0" indent="0">
              <a:buNone/>
            </a:pPr>
            <a:r>
              <a:rPr lang="en-GB" dirty="0"/>
              <a:t>	int vec2[] = {5, 7, 1, 0, -3, 8, -1, -2};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dot_product</a:t>
            </a:r>
            <a:r>
              <a:rPr lang="en-GB" dirty="0"/>
              <a:t>(vec1, vec2, 8));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dot_product</a:t>
            </a:r>
            <a:r>
              <a:rPr lang="en-GB" dirty="0"/>
              <a:t>(vec2, vec1, 8));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p = 0 + 2*5 = 10</a:t>
            </a:r>
          </a:p>
          <a:p>
            <a:pPr marL="0" indent="0">
              <a:buNone/>
            </a:pPr>
            <a:r>
              <a:rPr lang="en-GB" dirty="0"/>
              <a:t>p = 10 + 4*7 = 38</a:t>
            </a:r>
          </a:p>
          <a:p>
            <a:pPr marL="0" indent="0">
              <a:buNone/>
            </a:pPr>
            <a:r>
              <a:rPr lang="en-GB" dirty="0"/>
              <a:t>..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9511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9F692-FFEA-43FC-BFA7-3BC7CC1EE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</a:t>
            </a:r>
            <a:r>
              <a:rPr lang="en-GB" dirty="0" err="1"/>
              <a:t>dot_product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FCAD10-CCBA-4271-972A-D0A82D5139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p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𝑠𝑖𝑧𝑒</m:t>
                        </m:r>
                      </m:sup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∗ 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int </a:t>
                </a:r>
                <a:r>
                  <a:rPr lang="en-GB" dirty="0" err="1"/>
                  <a:t>dot_product</a:t>
                </a:r>
                <a:r>
                  <a:rPr lang="en-GB" dirty="0"/>
                  <a:t>(int a[], int b[], size) {</a:t>
                </a:r>
              </a:p>
              <a:p>
                <a:pPr marL="0" indent="0">
                  <a:buNone/>
                </a:pPr>
                <a:r>
                  <a:rPr lang="en-GB" dirty="0"/>
                  <a:t>	int p=0, </a:t>
                </a:r>
                <a:r>
                  <a:rPr lang="en-GB" dirty="0" err="1"/>
                  <a:t>i</a:t>
                </a:r>
                <a:r>
                  <a:rPr lang="en-GB" dirty="0"/>
                  <a:t>;</a:t>
                </a:r>
              </a:p>
              <a:p>
                <a:pPr marL="0" indent="0">
                  <a:buNone/>
                </a:pPr>
                <a:r>
                  <a:rPr lang="en-GB" dirty="0"/>
                  <a:t>	for(</a:t>
                </a:r>
                <a:r>
                  <a:rPr lang="en-GB" dirty="0" err="1"/>
                  <a:t>i</a:t>
                </a:r>
                <a:r>
                  <a:rPr lang="en-GB" dirty="0"/>
                  <a:t>=0; </a:t>
                </a:r>
                <a:r>
                  <a:rPr lang="en-GB" dirty="0" err="1"/>
                  <a:t>i</a:t>
                </a:r>
                <a:r>
                  <a:rPr lang="en-GB" dirty="0"/>
                  <a:t>&lt;size; </a:t>
                </a:r>
                <a:r>
                  <a:rPr lang="en-GB" dirty="0" err="1"/>
                  <a:t>i</a:t>
                </a:r>
                <a:r>
                  <a:rPr lang="en-GB" dirty="0"/>
                  <a:t>++) {</a:t>
                </a:r>
              </a:p>
              <a:p>
                <a:pPr marL="0" indent="0">
                  <a:buNone/>
                </a:pPr>
                <a:r>
                  <a:rPr lang="en-GB" dirty="0"/>
                  <a:t>		p = p + (a[</a:t>
                </a:r>
                <a:r>
                  <a:rPr lang="en-GB" dirty="0" err="1"/>
                  <a:t>i</a:t>
                </a:r>
                <a:r>
                  <a:rPr lang="en-GB" dirty="0"/>
                  <a:t>] * b[</a:t>
                </a:r>
                <a:r>
                  <a:rPr lang="en-GB" dirty="0" err="1"/>
                  <a:t>i</a:t>
                </a:r>
                <a:r>
                  <a:rPr lang="en-GB" dirty="0"/>
                  <a:t>]);</a:t>
                </a:r>
              </a:p>
              <a:p>
                <a:pPr marL="0" indent="0">
                  <a:buNone/>
                </a:pPr>
                <a:r>
                  <a:rPr lang="en-GB" dirty="0"/>
                  <a:t>	}</a:t>
                </a:r>
              </a:p>
              <a:p>
                <a:pPr marL="0" indent="0">
                  <a:buNone/>
                </a:pPr>
                <a:r>
                  <a:rPr lang="en-GB" dirty="0"/>
                  <a:t>	return p;</a:t>
                </a:r>
              </a:p>
              <a:p>
                <a:pPr marL="0" indent="0">
                  <a:buNone/>
                </a:pPr>
                <a:r>
                  <a:rPr lang="en-GB" dirty="0"/>
                  <a:t>}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FCAD10-CCBA-4271-972A-D0A82D5139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 b="-9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353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B3F3D-CFFE-4EC9-AFED-2C0FD73C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 Problem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98B13-AC60-4ECC-80B5-38CE11C3E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Read an array of 5 floats.</a:t>
            </a:r>
          </a:p>
          <a:p>
            <a:pPr lvl="1"/>
            <a:r>
              <a:rPr lang="en-GB" dirty="0"/>
              <a:t>Compute the mean.</a:t>
            </a:r>
          </a:p>
          <a:p>
            <a:pPr lvl="1"/>
            <a:r>
              <a:rPr lang="en-GB" dirty="0"/>
              <a:t>Print the difference of each element from the mean.</a:t>
            </a:r>
          </a:p>
          <a:p>
            <a:pPr lvl="1"/>
            <a:endParaRPr lang="en-GB" dirty="0"/>
          </a:p>
          <a:p>
            <a:r>
              <a:rPr lang="en-GB" dirty="0"/>
              <a:t>Input: 3 1 5 2 </a:t>
            </a:r>
            <a:r>
              <a:rPr lang="en-GB"/>
              <a:t>9 </a:t>
            </a:r>
            <a:endParaRPr lang="en-GB" dirty="0"/>
          </a:p>
          <a:p>
            <a:r>
              <a:rPr lang="en-GB" dirty="0"/>
              <a:t>Output: -1.00 -3.00 1.00 -2.00 5.00</a:t>
            </a:r>
          </a:p>
        </p:txBody>
      </p:sp>
    </p:spTree>
    <p:extLst>
      <p:ext uri="{BB962C8B-B14F-4D97-AF65-F5344CB8AC3E}">
        <p14:creationId xmlns:p14="http://schemas.microsoft.com/office/powerpoint/2010/main" val="999389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99418F3-663F-4CAC-B4EB-D20A018F1CA1}"/>
              </a:ext>
            </a:extLst>
          </p:cNvPr>
          <p:cNvSpPr/>
          <p:nvPr/>
        </p:nvSpPr>
        <p:spPr>
          <a:xfrm>
            <a:off x="1417898" y="4386805"/>
            <a:ext cx="414759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EBDC86-A0B7-473B-9A4E-82B02F19A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20B0C-3A3D-4382-B46B-F7D5C773A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82578"/>
          </a:xfrm>
        </p:spPr>
        <p:txBody>
          <a:bodyPr>
            <a:normAutofit/>
          </a:bodyPr>
          <a:lstStyle/>
          <a:p>
            <a:r>
              <a:rPr lang="en-GB" dirty="0"/>
              <a:t>a large and impressive grouping/organization of things.</a:t>
            </a:r>
          </a:p>
          <a:p>
            <a:r>
              <a:rPr lang="en-GB" dirty="0"/>
              <a:t>regular order or arrangement; series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27DEF0-846E-49FF-9392-94207FE5F5E7}"/>
              </a:ext>
            </a:extLst>
          </p:cNvPr>
          <p:cNvSpPr/>
          <p:nvPr/>
        </p:nvSpPr>
        <p:spPr>
          <a:xfrm>
            <a:off x="1250067" y="3599727"/>
            <a:ext cx="5983144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4ED432-9B19-436C-884E-2A28797936E6}"/>
              </a:ext>
            </a:extLst>
          </p:cNvPr>
          <p:cNvSpPr/>
          <p:nvPr/>
        </p:nvSpPr>
        <p:spPr>
          <a:xfrm>
            <a:off x="1250066" y="3599727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0794B-270E-4D64-B758-E52AB6B3C029}"/>
              </a:ext>
            </a:extLst>
          </p:cNvPr>
          <p:cNvSpPr/>
          <p:nvPr/>
        </p:nvSpPr>
        <p:spPr>
          <a:xfrm>
            <a:off x="2000491" y="3599727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8E1248-A7BD-42F9-B0ED-E7DA3EF4C857}"/>
              </a:ext>
            </a:extLst>
          </p:cNvPr>
          <p:cNvSpPr/>
          <p:nvPr/>
        </p:nvSpPr>
        <p:spPr>
          <a:xfrm>
            <a:off x="2750916" y="3599727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1864B9-3528-4F0A-BD00-8C36AB23EE08}"/>
              </a:ext>
            </a:extLst>
          </p:cNvPr>
          <p:cNvSpPr/>
          <p:nvPr/>
        </p:nvSpPr>
        <p:spPr>
          <a:xfrm>
            <a:off x="3501341" y="3599727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121924-4D68-4901-9362-EF3F68AACD88}"/>
              </a:ext>
            </a:extLst>
          </p:cNvPr>
          <p:cNvSpPr/>
          <p:nvPr/>
        </p:nvSpPr>
        <p:spPr>
          <a:xfrm>
            <a:off x="4245014" y="3599727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74F492-8ADF-4E34-8CC6-B83942D1FD8B}"/>
              </a:ext>
            </a:extLst>
          </p:cNvPr>
          <p:cNvSpPr/>
          <p:nvPr/>
        </p:nvSpPr>
        <p:spPr>
          <a:xfrm>
            <a:off x="4988687" y="359576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1586A9-B8CF-4568-BE9C-85B415764698}"/>
              </a:ext>
            </a:extLst>
          </p:cNvPr>
          <p:cNvSpPr/>
          <p:nvPr/>
        </p:nvSpPr>
        <p:spPr>
          <a:xfrm>
            <a:off x="5739112" y="359576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725E94-D25A-4276-A42F-2ABED1B2512E}"/>
              </a:ext>
            </a:extLst>
          </p:cNvPr>
          <p:cNvSpPr/>
          <p:nvPr/>
        </p:nvSpPr>
        <p:spPr>
          <a:xfrm>
            <a:off x="6482785" y="360368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119E39-F445-4CD4-BAC3-7F94479E3CCA}"/>
              </a:ext>
            </a:extLst>
          </p:cNvPr>
          <p:cNvSpPr txBox="1"/>
          <p:nvPr/>
        </p:nvSpPr>
        <p:spPr>
          <a:xfrm>
            <a:off x="1250066" y="4386805"/>
            <a:ext cx="8021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   0            1             2            3            4           5            6            7      ------- indices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7B65E6-4254-45C4-91A3-1956D21F3C9F}"/>
              </a:ext>
            </a:extLst>
          </p:cNvPr>
          <p:cNvSpPr txBox="1"/>
          <p:nvPr/>
        </p:nvSpPr>
        <p:spPr>
          <a:xfrm>
            <a:off x="1202801" y="5095368"/>
            <a:ext cx="844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First Index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5EAD39B-7C46-4124-B880-D440DA152A63}"/>
              </a:ext>
            </a:extLst>
          </p:cNvPr>
          <p:cNvCxnSpPr>
            <a:cxnSpLocks/>
          </p:cNvCxnSpPr>
          <p:nvPr/>
        </p:nvCxnSpPr>
        <p:spPr>
          <a:xfrm flipV="1">
            <a:off x="6114324" y="3055716"/>
            <a:ext cx="1702925" cy="540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7FFF164-5F75-4D3C-BEE4-FE9CEABB0F0E}"/>
              </a:ext>
            </a:extLst>
          </p:cNvPr>
          <p:cNvSpPr txBox="1"/>
          <p:nvPr/>
        </p:nvSpPr>
        <p:spPr>
          <a:xfrm>
            <a:off x="7817249" y="2904414"/>
            <a:ext cx="245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Element at index 6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83F3992-A319-4199-B900-1400A782B04B}"/>
              </a:ext>
            </a:extLst>
          </p:cNvPr>
          <p:cNvCxnSpPr/>
          <p:nvPr/>
        </p:nvCxnSpPr>
        <p:spPr>
          <a:xfrm>
            <a:off x="1250066" y="5937813"/>
            <a:ext cx="5983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7447E35-DEEA-4EFC-A445-2E9E81523C36}"/>
              </a:ext>
            </a:extLst>
          </p:cNvPr>
          <p:cNvCxnSpPr>
            <a:cxnSpLocks/>
          </p:cNvCxnSpPr>
          <p:nvPr/>
        </p:nvCxnSpPr>
        <p:spPr>
          <a:xfrm flipH="1">
            <a:off x="1202801" y="5937813"/>
            <a:ext cx="21403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D5670FE-7083-4FA3-835C-2E5CFF569BC2}"/>
              </a:ext>
            </a:extLst>
          </p:cNvPr>
          <p:cNvSpPr txBox="1"/>
          <p:nvPr/>
        </p:nvSpPr>
        <p:spPr>
          <a:xfrm>
            <a:off x="1355200" y="6150593"/>
            <a:ext cx="572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Array length is 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95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BF718-AA86-4815-BF52-07CC7F1CD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Declaration and Initialization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03311-A13C-4A90-91E6-0D2063A04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/>
              <a:t>Array in C is declared/defined similar to defining a variable.</a:t>
            </a:r>
          </a:p>
          <a:p>
            <a:pPr marL="0" indent="0">
              <a:buNone/>
            </a:pPr>
            <a:r>
              <a:rPr lang="en-IN" dirty="0"/>
              <a:t>	int a[5]; or</a:t>
            </a:r>
          </a:p>
          <a:p>
            <a:pPr marL="0" indent="0">
              <a:buNone/>
            </a:pPr>
            <a:r>
              <a:rPr lang="en-IN" dirty="0"/>
              <a:t>	int a[] = {1, 2, 3, 4, 5, 6, 7, 8}; </a:t>
            </a:r>
          </a:p>
          <a:p>
            <a:r>
              <a:rPr lang="en-IN" dirty="0"/>
              <a:t>The square parenthesis indicates that a is not a single integer but an array, that is consecutively allocated group, of 5 integers.</a:t>
            </a:r>
          </a:p>
          <a:p>
            <a:r>
              <a:rPr lang="en-IN" dirty="0"/>
              <a:t>It creates five integer variables.</a:t>
            </a:r>
          </a:p>
          <a:p>
            <a:r>
              <a:rPr lang="en-IN" dirty="0"/>
              <a:t>The boxes are addressed as a[0], a[1], a[2], a[3], a[4]. These are called the elements of the array.</a:t>
            </a:r>
          </a:p>
          <a:p>
            <a:r>
              <a:rPr lang="en-IN" dirty="0"/>
              <a:t>If you mention size with initialization, the size much be </a:t>
            </a:r>
            <a:r>
              <a:rPr lang="en-IN" dirty="0" err="1"/>
              <a:t>atleast</a:t>
            </a:r>
            <a:r>
              <a:rPr lang="en-IN" dirty="0"/>
              <a:t> as large as number of initialized elements.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int a[5] = {1, 2, 3};  //OK. Remaining elements will be 0.</a:t>
            </a:r>
          </a:p>
          <a:p>
            <a:pPr marL="0" indent="0">
              <a:buNone/>
            </a:pPr>
            <a:r>
              <a:rPr lang="en-GB" dirty="0"/>
              <a:t>	int a[4] = {1, 2, 3, 4, 5} //Warning</a:t>
            </a:r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3E61D8-86D2-460F-A9FF-F6E2006997E5}"/>
              </a:ext>
            </a:extLst>
          </p:cNvPr>
          <p:cNvSpPr/>
          <p:nvPr/>
        </p:nvSpPr>
        <p:spPr>
          <a:xfrm>
            <a:off x="8090703" y="35881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1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B754E8-2222-4C48-B4CE-F8E55B698EBB}"/>
              </a:ext>
            </a:extLst>
          </p:cNvPr>
          <p:cNvSpPr/>
          <p:nvPr/>
        </p:nvSpPr>
        <p:spPr>
          <a:xfrm>
            <a:off x="8841128" y="35881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2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D77856-205C-49F6-9F1F-71650B31752E}"/>
              </a:ext>
            </a:extLst>
          </p:cNvPr>
          <p:cNvSpPr/>
          <p:nvPr/>
        </p:nvSpPr>
        <p:spPr>
          <a:xfrm>
            <a:off x="9591553" y="35881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3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0B65A1-AB14-4722-8822-1646378B5CA1}"/>
              </a:ext>
            </a:extLst>
          </p:cNvPr>
          <p:cNvSpPr/>
          <p:nvPr/>
        </p:nvSpPr>
        <p:spPr>
          <a:xfrm>
            <a:off x="10341978" y="35881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4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0A8717-701B-4F7D-AEB1-0BC991958516}"/>
              </a:ext>
            </a:extLst>
          </p:cNvPr>
          <p:cNvSpPr/>
          <p:nvPr/>
        </p:nvSpPr>
        <p:spPr>
          <a:xfrm>
            <a:off x="11085651" y="35881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5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7F5110-8BBD-47E3-AF3C-65A1B3ACD95D}"/>
              </a:ext>
            </a:extLst>
          </p:cNvPr>
          <p:cNvSpPr txBox="1"/>
          <p:nvPr/>
        </p:nvSpPr>
        <p:spPr>
          <a:xfrm>
            <a:off x="8090703" y="1145894"/>
            <a:ext cx="374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a[0]       a[1]        a[2]       a[3]        a[4]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962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60ACE-F217-4FB6-9187-75BE9CBCA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C949E-DB78-4CAB-9185-DD6FC7EE9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int a[5];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&lt;5;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	a[</a:t>
            </a:r>
            <a:r>
              <a:rPr lang="en-GB" dirty="0" err="1"/>
              <a:t>i</a:t>
            </a:r>
            <a:r>
              <a:rPr lang="en-GB" dirty="0"/>
              <a:t>] = i+1;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(“%d”, a[</a:t>
            </a:r>
            <a:r>
              <a:rPr lang="en-GB" dirty="0" err="1"/>
              <a:t>i</a:t>
            </a:r>
            <a:r>
              <a:rPr lang="en-GB" dirty="0"/>
              <a:t>]);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741844-F15C-4309-B34E-EE35D250018B}"/>
              </a:ext>
            </a:extLst>
          </p:cNvPr>
          <p:cNvSpPr/>
          <p:nvPr/>
        </p:nvSpPr>
        <p:spPr>
          <a:xfrm>
            <a:off x="6481821" y="55557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133A52-424D-4CFE-B44A-58EF86969C3F}"/>
              </a:ext>
            </a:extLst>
          </p:cNvPr>
          <p:cNvSpPr/>
          <p:nvPr/>
        </p:nvSpPr>
        <p:spPr>
          <a:xfrm>
            <a:off x="7232246" y="55557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833560-489C-492A-B66A-8074AC261808}"/>
              </a:ext>
            </a:extLst>
          </p:cNvPr>
          <p:cNvSpPr/>
          <p:nvPr/>
        </p:nvSpPr>
        <p:spPr>
          <a:xfrm>
            <a:off x="7982671" y="55557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572890-705E-4BC6-AA4E-77B8DA20FF45}"/>
              </a:ext>
            </a:extLst>
          </p:cNvPr>
          <p:cNvSpPr/>
          <p:nvPr/>
        </p:nvSpPr>
        <p:spPr>
          <a:xfrm>
            <a:off x="8733096" y="55557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5448EC-6D75-47CE-A6B3-3D08408C0F9D}"/>
              </a:ext>
            </a:extLst>
          </p:cNvPr>
          <p:cNvSpPr/>
          <p:nvPr/>
        </p:nvSpPr>
        <p:spPr>
          <a:xfrm>
            <a:off x="9476769" y="55557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B2772B-40EA-40C8-894D-4A4093791430}"/>
              </a:ext>
            </a:extLst>
          </p:cNvPr>
          <p:cNvSpPr txBox="1"/>
          <p:nvPr/>
        </p:nvSpPr>
        <p:spPr>
          <a:xfrm>
            <a:off x="6481821" y="1342656"/>
            <a:ext cx="374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a[0]       a[1]        a[2]       a[3]        a[4]           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3E9649-33AF-44EA-8E02-F4386A6A93F0}"/>
              </a:ext>
            </a:extLst>
          </p:cNvPr>
          <p:cNvSpPr/>
          <p:nvPr/>
        </p:nvSpPr>
        <p:spPr>
          <a:xfrm>
            <a:off x="6506901" y="1981194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85E2BF-3202-4C66-9E8A-D4B1746CEF0B}"/>
              </a:ext>
            </a:extLst>
          </p:cNvPr>
          <p:cNvSpPr/>
          <p:nvPr/>
        </p:nvSpPr>
        <p:spPr>
          <a:xfrm>
            <a:off x="7257326" y="1981194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F80A84-5A30-4724-A4B1-D42737BC7173}"/>
              </a:ext>
            </a:extLst>
          </p:cNvPr>
          <p:cNvSpPr/>
          <p:nvPr/>
        </p:nvSpPr>
        <p:spPr>
          <a:xfrm>
            <a:off x="8007751" y="1981194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E9CCA5-CF6D-42BB-9F63-103BE2BB282C}"/>
              </a:ext>
            </a:extLst>
          </p:cNvPr>
          <p:cNvSpPr/>
          <p:nvPr/>
        </p:nvSpPr>
        <p:spPr>
          <a:xfrm>
            <a:off x="8758176" y="1981194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F568E2-D46E-4B0E-9189-760D0A121476}"/>
              </a:ext>
            </a:extLst>
          </p:cNvPr>
          <p:cNvSpPr/>
          <p:nvPr/>
        </p:nvSpPr>
        <p:spPr>
          <a:xfrm>
            <a:off x="9501849" y="1981194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3F2929-9BFD-41E0-902B-D69D82309DB6}"/>
              </a:ext>
            </a:extLst>
          </p:cNvPr>
          <p:cNvSpPr txBox="1"/>
          <p:nvPr/>
        </p:nvSpPr>
        <p:spPr>
          <a:xfrm>
            <a:off x="6506901" y="2768272"/>
            <a:ext cx="374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a[0]       a[1]        a[2]       a[3]        a[4]           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12105C-034F-4344-BAE6-EB046B802037}"/>
              </a:ext>
            </a:extLst>
          </p:cNvPr>
          <p:cNvSpPr/>
          <p:nvPr/>
        </p:nvSpPr>
        <p:spPr>
          <a:xfrm>
            <a:off x="6483750" y="330070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98282C-6638-46B1-924D-7D5BE0498B2D}"/>
              </a:ext>
            </a:extLst>
          </p:cNvPr>
          <p:cNvSpPr/>
          <p:nvPr/>
        </p:nvSpPr>
        <p:spPr>
          <a:xfrm>
            <a:off x="7234175" y="330070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A07B36-19AD-4E40-8E24-96C18ED9890F}"/>
              </a:ext>
            </a:extLst>
          </p:cNvPr>
          <p:cNvSpPr/>
          <p:nvPr/>
        </p:nvSpPr>
        <p:spPr>
          <a:xfrm>
            <a:off x="7984600" y="330070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BE5B4C-4AAA-4045-8491-BFC051A5418C}"/>
              </a:ext>
            </a:extLst>
          </p:cNvPr>
          <p:cNvSpPr/>
          <p:nvPr/>
        </p:nvSpPr>
        <p:spPr>
          <a:xfrm>
            <a:off x="8735025" y="330070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28036B-2FBB-4974-9396-EFBD7AA40B4C}"/>
              </a:ext>
            </a:extLst>
          </p:cNvPr>
          <p:cNvSpPr/>
          <p:nvPr/>
        </p:nvSpPr>
        <p:spPr>
          <a:xfrm>
            <a:off x="9478698" y="3300708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918C86-6F3E-44E4-B9C2-3A1C09C1CDB3}"/>
              </a:ext>
            </a:extLst>
          </p:cNvPr>
          <p:cNvSpPr txBox="1"/>
          <p:nvPr/>
        </p:nvSpPr>
        <p:spPr>
          <a:xfrm>
            <a:off x="6483750" y="4087786"/>
            <a:ext cx="374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a[0]       a[1]        a[2]       a[3]        a[4]           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F8DE95-C537-4898-B75E-2E8E85BB675C}"/>
              </a:ext>
            </a:extLst>
          </p:cNvPr>
          <p:cNvSpPr/>
          <p:nvPr/>
        </p:nvSpPr>
        <p:spPr>
          <a:xfrm>
            <a:off x="6564772" y="560407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337E5C-3086-4C5F-B6AA-68388D17E4C0}"/>
              </a:ext>
            </a:extLst>
          </p:cNvPr>
          <p:cNvSpPr/>
          <p:nvPr/>
        </p:nvSpPr>
        <p:spPr>
          <a:xfrm>
            <a:off x="7315197" y="560407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968B4A-B6E2-435B-A624-7A48B2336CF3}"/>
              </a:ext>
            </a:extLst>
          </p:cNvPr>
          <p:cNvSpPr/>
          <p:nvPr/>
        </p:nvSpPr>
        <p:spPr>
          <a:xfrm>
            <a:off x="8065622" y="560407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CFCE48-8870-4C5F-9535-1FE63EC27230}"/>
              </a:ext>
            </a:extLst>
          </p:cNvPr>
          <p:cNvSpPr/>
          <p:nvPr/>
        </p:nvSpPr>
        <p:spPr>
          <a:xfrm>
            <a:off x="8816047" y="560407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6C52F72-5EF5-47B1-BD42-2B4582E5B880}"/>
              </a:ext>
            </a:extLst>
          </p:cNvPr>
          <p:cNvSpPr/>
          <p:nvPr/>
        </p:nvSpPr>
        <p:spPr>
          <a:xfrm>
            <a:off x="9559720" y="5604073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780598-34F7-4298-A883-E8EAB60D0833}"/>
              </a:ext>
            </a:extLst>
          </p:cNvPr>
          <p:cNvSpPr txBox="1"/>
          <p:nvPr/>
        </p:nvSpPr>
        <p:spPr>
          <a:xfrm>
            <a:off x="6564772" y="6391151"/>
            <a:ext cx="374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a[0]       a[1]        a[2]       a[3]        a[4]           </a:t>
            </a:r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E0C5E5C-C3DC-4A5A-9267-21C216D87D7E}"/>
              </a:ext>
            </a:extLst>
          </p:cNvPr>
          <p:cNvSpPr/>
          <p:nvPr/>
        </p:nvSpPr>
        <p:spPr>
          <a:xfrm>
            <a:off x="6483750" y="444660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E88B08-5E2A-4E33-8B0A-9723F5CEB089}"/>
              </a:ext>
            </a:extLst>
          </p:cNvPr>
          <p:cNvSpPr/>
          <p:nvPr/>
        </p:nvSpPr>
        <p:spPr>
          <a:xfrm>
            <a:off x="7234175" y="444660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92D68A3-2C34-4AFF-BB2C-FECA5C95DF6F}"/>
              </a:ext>
            </a:extLst>
          </p:cNvPr>
          <p:cNvSpPr/>
          <p:nvPr/>
        </p:nvSpPr>
        <p:spPr>
          <a:xfrm>
            <a:off x="7984600" y="444660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CF10468-0509-421B-8DB8-AE5A1AC8F440}"/>
              </a:ext>
            </a:extLst>
          </p:cNvPr>
          <p:cNvSpPr/>
          <p:nvPr/>
        </p:nvSpPr>
        <p:spPr>
          <a:xfrm>
            <a:off x="8735025" y="444660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42D6A9E-7FA0-4A35-8DA6-8D4733D124EB}"/>
              </a:ext>
            </a:extLst>
          </p:cNvPr>
          <p:cNvSpPr/>
          <p:nvPr/>
        </p:nvSpPr>
        <p:spPr>
          <a:xfrm>
            <a:off x="9478698" y="4446606"/>
            <a:ext cx="750425" cy="648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D212BA-FC6B-4954-B614-45F663E5EA80}"/>
              </a:ext>
            </a:extLst>
          </p:cNvPr>
          <p:cNvSpPr txBox="1"/>
          <p:nvPr/>
        </p:nvSpPr>
        <p:spPr>
          <a:xfrm>
            <a:off x="6483750" y="5233684"/>
            <a:ext cx="374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  a[0]       a[1]        a[2]       a[3]        a[4]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5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6DF82-387E-4D0A-8ACE-DC341FA2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of float/char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2CAF0-706E-488D-82E7-1EA382320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One can define an array of float or an array of char, or array of any data type of C. For example: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float </a:t>
            </a:r>
            <a:r>
              <a:rPr lang="en-GB" dirty="0" err="1"/>
              <a:t>num</a:t>
            </a:r>
            <a:r>
              <a:rPr lang="en-GB" dirty="0"/>
              <a:t>[100]; //Defines array of 100 floats from 0 to 99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num</a:t>
            </a:r>
            <a:r>
              <a:rPr lang="en-GB" dirty="0"/>
              <a:t>[0], </a:t>
            </a:r>
            <a:r>
              <a:rPr lang="en-GB" dirty="0" err="1"/>
              <a:t>num</a:t>
            </a:r>
            <a:r>
              <a:rPr lang="en-GB" dirty="0"/>
              <a:t>[1], </a:t>
            </a:r>
            <a:r>
              <a:rPr lang="en-GB" dirty="0" err="1"/>
              <a:t>num</a:t>
            </a:r>
            <a:r>
              <a:rPr lang="en-GB" dirty="0"/>
              <a:t>[2], ... </a:t>
            </a:r>
            <a:r>
              <a:rPr lang="en-GB" dirty="0" err="1"/>
              <a:t>num</a:t>
            </a:r>
            <a:r>
              <a:rPr lang="en-GB" dirty="0"/>
              <a:t>[99]  </a:t>
            </a:r>
          </a:p>
          <a:p>
            <a:pPr marL="0" indent="0">
              <a:buNone/>
            </a:pPr>
            <a:r>
              <a:rPr lang="en-GB" dirty="0"/>
              <a:t>	char s[256]; //Defines array of 256 characters from 0 to 255</a:t>
            </a:r>
          </a:p>
          <a:p>
            <a:pPr marL="0" indent="0">
              <a:buNone/>
            </a:pPr>
            <a:r>
              <a:rPr lang="en-GB" dirty="0"/>
              <a:t>	s[0], ... s[255]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272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8101A-CC80-4943-9779-F41399BFF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Importance of Array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98D9B-0743-4C8C-B9C1-9A27D13D1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a[5];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r>
              <a:rPr lang="en-GB" dirty="0"/>
              <a:t>This code has 5 integers a[0], ..., a[4].</a:t>
            </a:r>
          </a:p>
          <a:p>
            <a:r>
              <a:rPr lang="en-GB" dirty="0"/>
              <a:t>Can you access a[5]? This is undefined. But compiler will generate a warning. However, your program may crash (segmentation fault). </a:t>
            </a:r>
          </a:p>
          <a:p>
            <a:r>
              <a:rPr lang="en-GB" dirty="0"/>
              <a:t>This, no compiler error, but never recommended.</a:t>
            </a:r>
          </a:p>
        </p:txBody>
      </p:sp>
    </p:spTree>
    <p:extLst>
      <p:ext uri="{BB962C8B-B14F-4D97-AF65-F5344CB8AC3E}">
        <p14:creationId xmlns:p14="http://schemas.microsoft.com/office/powerpoint/2010/main" val="222454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B1808-1D24-4236-8581-16D40E37A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 Input into an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B31C9-8921-48DF-AE7D-9AA56233D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num</a:t>
            </a:r>
            <a:r>
              <a:rPr lang="en-GB" dirty="0"/>
              <a:t>[10];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&lt;10;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scanf</a:t>
            </a:r>
            <a:r>
              <a:rPr lang="en-GB" dirty="0"/>
              <a:t>(“%d”, &amp;</a:t>
            </a:r>
            <a:r>
              <a:rPr lang="en-GB" dirty="0" err="1"/>
              <a:t>num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]);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&lt;10;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(“%d\n”, </a:t>
            </a:r>
            <a:r>
              <a:rPr lang="en-GB" dirty="0" err="1"/>
              <a:t>num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]);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 err="1"/>
              <a:t>scanf</a:t>
            </a:r>
            <a:r>
              <a:rPr lang="en-GB" dirty="0"/>
              <a:t>(“%d”, &amp;a)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C7FAB0-1672-48E9-9A3E-B8CE89DAC34B}"/>
              </a:ext>
            </a:extLst>
          </p:cNvPr>
          <p:cNvSpPr txBox="1">
            <a:spLocks/>
          </p:cNvSpPr>
          <p:nvPr/>
        </p:nvSpPr>
        <p:spPr>
          <a:xfrm>
            <a:off x="6118193" y="1827551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To read a variable, you need the address of the variable.</a:t>
            </a:r>
          </a:p>
          <a:p>
            <a:r>
              <a:rPr lang="en-GB" dirty="0"/>
              <a:t>Thus, you will need &amp;.</a:t>
            </a:r>
          </a:p>
          <a:p>
            <a:r>
              <a:rPr lang="en-GB" dirty="0"/>
              <a:t>Next, you need variable name.</a:t>
            </a:r>
          </a:p>
          <a:p>
            <a:r>
              <a:rPr lang="en-GB" dirty="0"/>
              <a:t>In array, a variable name is a combination of name and index.</a:t>
            </a:r>
          </a:p>
          <a:p>
            <a:r>
              <a:rPr lang="en-GB" dirty="0"/>
              <a:t>3</a:t>
            </a:r>
            <a:r>
              <a:rPr lang="en-GB" baseline="30000" dirty="0"/>
              <a:t>rd</a:t>
            </a:r>
            <a:r>
              <a:rPr lang="en-GB" dirty="0"/>
              <a:t> variable == </a:t>
            </a:r>
            <a:r>
              <a:rPr lang="en-GB" dirty="0" err="1"/>
              <a:t>num</a:t>
            </a:r>
            <a:r>
              <a:rPr lang="en-GB" dirty="0"/>
              <a:t>[2]</a:t>
            </a:r>
          </a:p>
          <a:p>
            <a:r>
              <a:rPr lang="en-GB" dirty="0"/>
              <a:t>Also, &amp;</a:t>
            </a:r>
            <a:r>
              <a:rPr lang="en-GB" dirty="0" err="1"/>
              <a:t>num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 is evaluated as &amp;(</a:t>
            </a:r>
            <a:r>
              <a:rPr lang="en-GB" dirty="0" err="1"/>
              <a:t>num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]).</a:t>
            </a:r>
          </a:p>
        </p:txBody>
      </p:sp>
    </p:spTree>
    <p:extLst>
      <p:ext uri="{BB962C8B-B14F-4D97-AF65-F5344CB8AC3E}">
        <p14:creationId xmlns:p14="http://schemas.microsoft.com/office/powerpoint/2010/main" val="160431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C43D1-05F6-49D4-A014-052AD0018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Reverse a line of text.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75ABA-419B-4019-9918-56B7CB3DC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67177" cy="4351338"/>
          </a:xfrm>
        </p:spPr>
        <p:txBody>
          <a:bodyPr/>
          <a:lstStyle/>
          <a:p>
            <a:r>
              <a:rPr lang="en-GB" dirty="0"/>
              <a:t>Give the following text.</a:t>
            </a:r>
          </a:p>
          <a:p>
            <a:pPr marL="0" indent="0">
              <a:buNone/>
            </a:pPr>
            <a:r>
              <a:rPr lang="en-GB" dirty="0"/>
              <a:t>Welcome to CSVTU!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need to print:</a:t>
            </a:r>
          </a:p>
          <a:p>
            <a:pPr marL="0" indent="0">
              <a:buNone/>
            </a:pPr>
            <a:r>
              <a:rPr lang="en-GB" dirty="0"/>
              <a:t>!UTVSC </a:t>
            </a:r>
            <a:r>
              <a:rPr lang="en-GB" dirty="0" err="1"/>
              <a:t>ot</a:t>
            </a:r>
            <a:r>
              <a:rPr lang="en-GB" dirty="0"/>
              <a:t> </a:t>
            </a:r>
            <a:r>
              <a:rPr lang="en-GB" dirty="0" err="1"/>
              <a:t>emocleW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5F8A07-03D9-41B7-82D2-9FE7EC29D368}"/>
              </a:ext>
            </a:extLst>
          </p:cNvPr>
          <p:cNvSpPr txBox="1">
            <a:spLocks/>
          </p:cNvSpPr>
          <p:nvPr/>
        </p:nvSpPr>
        <p:spPr>
          <a:xfrm>
            <a:off x="5412128" y="1827554"/>
            <a:ext cx="45671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#include&lt;stdio.h&gt;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void main()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//Define array to hold 100 characters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//Read 100 characters from user one-by-one and store in the array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//Print the characters in reverse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82651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DB4C0-70D6-4600-B6D7-EA84F6FEE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Step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54991-6055-4B3E-B17E-7E6D85FE1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char </a:t>
            </a:r>
            <a:r>
              <a:rPr lang="en-GB" dirty="0" err="1"/>
              <a:t>ch</a:t>
            </a:r>
            <a:r>
              <a:rPr lang="en-GB" dirty="0"/>
              <a:t>[100];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 next step, we can either read characters till 100 characters are read. However, if we want to stop before 100 characters, what to do then?</a:t>
            </a:r>
          </a:p>
        </p:txBody>
      </p:sp>
    </p:spTree>
    <p:extLst>
      <p:ext uri="{BB962C8B-B14F-4D97-AF65-F5344CB8AC3E}">
        <p14:creationId xmlns:p14="http://schemas.microsoft.com/office/powerpoint/2010/main" val="2107048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1726</Words>
  <Application>Microsoft Office PowerPoint</Application>
  <PresentationFormat>Widescreen</PresentationFormat>
  <Paragraphs>237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Theme</vt:lpstr>
      <vt:lpstr>Arrays</vt:lpstr>
      <vt:lpstr>Definition </vt:lpstr>
      <vt:lpstr>Declaration and Initialization</vt:lpstr>
      <vt:lpstr>Example</vt:lpstr>
      <vt:lpstr>Array of float/char</vt:lpstr>
      <vt:lpstr>Importance of Array Size</vt:lpstr>
      <vt:lpstr>User Input into an Array</vt:lpstr>
      <vt:lpstr>Example: Reverse a line of text.</vt:lpstr>
      <vt:lpstr>Example: Step 1</vt:lpstr>
      <vt:lpstr>getchar() and EOF</vt:lpstr>
      <vt:lpstr>Example: Step 2</vt:lpstr>
      <vt:lpstr>Example: Step 3</vt:lpstr>
      <vt:lpstr>Array and Parameter Passing</vt:lpstr>
      <vt:lpstr>Array and Parameter Passing</vt:lpstr>
      <vt:lpstr>Memory Representation</vt:lpstr>
      <vt:lpstr>Example: Vector dot product</vt:lpstr>
      <vt:lpstr>Program: Skeleton</vt:lpstr>
      <vt:lpstr>Function dot_product</vt:lpstr>
      <vt:lpstr>Practice Problem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 Scope and Recursion</dc:title>
  <dc:creator>Nachiket</dc:creator>
  <cp:lastModifiedBy>Nachiket</cp:lastModifiedBy>
  <cp:revision>108</cp:revision>
  <dcterms:created xsi:type="dcterms:W3CDTF">2022-02-11T06:55:17Z</dcterms:created>
  <dcterms:modified xsi:type="dcterms:W3CDTF">2022-02-16T08:45:44Z</dcterms:modified>
</cp:coreProperties>
</file>