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C77B-316E-4EBF-B318-75224B1CB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Strings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1BB11-1A87-4BF4-A10B-A4D412A4D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3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B78FF-2E01-468A-A106-B7C2C6200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str_copy</a:t>
            </a:r>
            <a:r>
              <a:rPr lang="en-GB" dirty="0"/>
              <a:t>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24886-DA4F-4238-AD07-C27B0CC3C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Arguments: Two strings: destination (</a:t>
            </a:r>
            <a:r>
              <a:rPr lang="en-GB" dirty="0" err="1"/>
              <a:t>dest</a:t>
            </a:r>
            <a:r>
              <a:rPr lang="en-GB" dirty="0"/>
              <a:t>) and source (</a:t>
            </a:r>
            <a:r>
              <a:rPr lang="en-GB" dirty="0" err="1"/>
              <a:t>src</a:t>
            </a:r>
            <a:r>
              <a:rPr lang="en-GB" dirty="0"/>
              <a:t>).</a:t>
            </a:r>
          </a:p>
          <a:p>
            <a:r>
              <a:rPr lang="en-GB" dirty="0"/>
              <a:t>Copy contents of </a:t>
            </a:r>
            <a:r>
              <a:rPr lang="en-GB" dirty="0" err="1"/>
              <a:t>src</a:t>
            </a:r>
            <a:r>
              <a:rPr lang="en-GB" dirty="0"/>
              <a:t> into </a:t>
            </a:r>
            <a:r>
              <a:rPr lang="en-GB" dirty="0" err="1"/>
              <a:t>dest</a:t>
            </a:r>
            <a:r>
              <a:rPr lang="en-GB" dirty="0"/>
              <a:t>.</a:t>
            </a:r>
          </a:p>
          <a:p>
            <a:r>
              <a:rPr lang="en-GB" dirty="0"/>
              <a:t>We assume that </a:t>
            </a:r>
            <a:r>
              <a:rPr lang="en-GB" dirty="0" err="1"/>
              <a:t>dest</a:t>
            </a:r>
            <a:r>
              <a:rPr lang="en-GB" dirty="0"/>
              <a:t> is declared with size at least as large as </a:t>
            </a:r>
            <a:r>
              <a:rPr lang="en-GB" dirty="0" err="1"/>
              <a:t>src</a:t>
            </a:r>
            <a:r>
              <a:rPr lang="en-GB" dirty="0"/>
              <a:t>;</a:t>
            </a:r>
          </a:p>
          <a:p>
            <a:r>
              <a:rPr lang="en-GB" dirty="0"/>
              <a:t>Note: the use of ‘\0’ for loop termination.</a:t>
            </a:r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str_copy</a:t>
            </a:r>
            <a:r>
              <a:rPr lang="en-GB" dirty="0"/>
              <a:t>(char </a:t>
            </a:r>
            <a:r>
              <a:rPr lang="en-GB" dirty="0" err="1"/>
              <a:t>dest</a:t>
            </a:r>
            <a:r>
              <a:rPr lang="en-GB" dirty="0"/>
              <a:t>[], char </a:t>
            </a:r>
            <a:r>
              <a:rPr lang="en-GB" dirty="0" err="1"/>
              <a:t>src</a:t>
            </a:r>
            <a:r>
              <a:rPr lang="en-GB" dirty="0"/>
              <a:t>[])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src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 != ‘\0’;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dest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 = </a:t>
            </a:r>
            <a:r>
              <a:rPr lang="en-GB" dirty="0" err="1"/>
              <a:t>src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dest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 = ‘\0’;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06688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EEAE-97BA-4917-90F9-A7FD560BA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Compare Two 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9DF45-4C86-4364-8E18-8ADE9240C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Lexicographical Ordering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Order of words in a dictionary.</a:t>
            </a:r>
          </a:p>
          <a:p>
            <a:r>
              <a:rPr lang="en-GB" dirty="0"/>
              <a:t>Alphabetical sequence (Dictionary sequence)</a:t>
            </a:r>
          </a:p>
          <a:p>
            <a:endParaRPr lang="en-GB" dirty="0"/>
          </a:p>
          <a:p>
            <a:r>
              <a:rPr lang="en-GB" dirty="0"/>
              <a:t>“mat” is smaller than “matter”.</a:t>
            </a:r>
          </a:p>
          <a:p>
            <a:r>
              <a:rPr lang="en-GB" dirty="0"/>
              <a:t>“cap” is smaller than “cat”.</a:t>
            </a:r>
          </a:p>
        </p:txBody>
      </p:sp>
    </p:spTree>
    <p:extLst>
      <p:ext uri="{BB962C8B-B14F-4D97-AF65-F5344CB8AC3E}">
        <p14:creationId xmlns:p14="http://schemas.microsoft.com/office/powerpoint/2010/main" val="342247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D400C-881E-4D5A-865D-FF5F56BD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str_compare</a:t>
            </a:r>
            <a:r>
              <a:rPr lang="en-GB" dirty="0"/>
              <a:t>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46B1C-4718-425D-87F2-EF1FF5D58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825625"/>
            <a:ext cx="571403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str_compare</a:t>
            </a:r>
            <a:r>
              <a:rPr lang="en-GB" dirty="0"/>
              <a:t>(char str1[], char str2[])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</a:t>
            </a:r>
            <a:r>
              <a:rPr lang="en-GB" dirty="0"/>
              <a:t>=0;</a:t>
            </a:r>
          </a:p>
          <a:p>
            <a:pPr marL="0" indent="0">
              <a:buNone/>
            </a:pPr>
            <a:r>
              <a:rPr lang="en-GB" dirty="0"/>
              <a:t>	while(srt1[</a:t>
            </a:r>
            <a:r>
              <a:rPr lang="en-GB" dirty="0" err="1"/>
              <a:t>i</a:t>
            </a:r>
            <a:r>
              <a:rPr lang="en-GB" dirty="0"/>
              <a:t>] == str2[</a:t>
            </a:r>
            <a:r>
              <a:rPr lang="en-GB" dirty="0" err="1"/>
              <a:t>i</a:t>
            </a:r>
            <a:r>
              <a:rPr lang="en-GB" dirty="0"/>
              <a:t>]) {</a:t>
            </a:r>
          </a:p>
          <a:p>
            <a:pPr marL="0" indent="0">
              <a:buNone/>
            </a:pPr>
            <a:r>
              <a:rPr lang="en-GB" dirty="0"/>
              <a:t>		if(str1[</a:t>
            </a:r>
            <a:r>
              <a:rPr lang="en-GB" dirty="0" err="1"/>
              <a:t>i</a:t>
            </a:r>
            <a:r>
              <a:rPr lang="en-GB" dirty="0"/>
              <a:t>] == ‘\0’ || str2[</a:t>
            </a:r>
            <a:r>
              <a:rPr lang="en-GB" dirty="0" err="1"/>
              <a:t>i</a:t>
            </a:r>
            <a:r>
              <a:rPr lang="en-GB" dirty="0"/>
              <a:t>] == ‘\0’)</a:t>
            </a:r>
          </a:p>
          <a:p>
            <a:pPr marL="0" indent="0">
              <a:buNone/>
            </a:pPr>
            <a:r>
              <a:rPr lang="en-GB" dirty="0"/>
              <a:t>			break;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++;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	if(str1[</a:t>
            </a:r>
            <a:r>
              <a:rPr lang="en-GB" dirty="0" err="1"/>
              <a:t>i</a:t>
            </a:r>
            <a:r>
              <a:rPr lang="en-GB" dirty="0"/>
              <a:t>] == str2[</a:t>
            </a:r>
            <a:r>
              <a:rPr lang="en-GB" dirty="0" err="1"/>
              <a:t>i</a:t>
            </a:r>
            <a:r>
              <a:rPr lang="en-GB" dirty="0"/>
              <a:t>])</a:t>
            </a:r>
          </a:p>
          <a:p>
            <a:pPr marL="0" indent="0">
              <a:buNone/>
            </a:pPr>
            <a:r>
              <a:rPr lang="en-GB" dirty="0"/>
              <a:t>		return 0;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0A938B-59BC-453F-AE0A-F68D4CE74129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	else if(str1[</a:t>
            </a:r>
            <a:r>
              <a:rPr lang="en-GB" dirty="0" err="1"/>
              <a:t>i</a:t>
            </a:r>
            <a:r>
              <a:rPr lang="en-GB" dirty="0"/>
              <a:t>] &lt; str2[</a:t>
            </a:r>
            <a:r>
              <a:rPr lang="en-GB" dirty="0" err="1"/>
              <a:t>i</a:t>
            </a:r>
            <a:r>
              <a:rPr lang="en-GB" dirty="0"/>
              <a:t>])</a:t>
            </a:r>
          </a:p>
          <a:p>
            <a:pPr marL="0" indent="0">
              <a:buNone/>
            </a:pPr>
            <a:r>
              <a:rPr lang="en-GB" dirty="0"/>
              <a:t>		return -1;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return 1;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Returns: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0, if strings are equal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-1, if str1 is smaller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1 if str2 is smaller 	</a:t>
            </a:r>
          </a:p>
        </p:txBody>
      </p:sp>
    </p:spTree>
    <p:extLst>
      <p:ext uri="{BB962C8B-B14F-4D97-AF65-F5344CB8AC3E}">
        <p14:creationId xmlns:p14="http://schemas.microsoft.com/office/powerpoint/2010/main" val="2073198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434AD-821E-4221-B01B-B360A8FD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String Functions (predefined)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243AA-25DB-4B87-A177-5D57629BD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Return length of a string.</a:t>
            </a:r>
          </a:p>
          <a:p>
            <a:r>
              <a:rPr lang="en-GB" dirty="0"/>
              <a:t>Concatenates one string with another. </a:t>
            </a:r>
          </a:p>
          <a:p>
            <a:r>
              <a:rPr lang="en-GB" dirty="0"/>
              <a:t>Search for a substring in a given string.	</a:t>
            </a:r>
          </a:p>
          <a:p>
            <a:r>
              <a:rPr lang="en-GB" dirty="0"/>
              <a:t>Reverse a string.		</a:t>
            </a:r>
          </a:p>
          <a:p>
            <a:r>
              <a:rPr lang="en-GB" dirty="0"/>
              <a:t>Find first/last/k-</a:t>
            </a:r>
            <a:r>
              <a:rPr lang="en-GB" dirty="0" err="1"/>
              <a:t>th</a:t>
            </a:r>
            <a:r>
              <a:rPr lang="en-GB" dirty="0"/>
              <a:t> occurrence of a character in a string. </a:t>
            </a:r>
          </a:p>
          <a:p>
            <a:r>
              <a:rPr lang="en-GB" dirty="0"/>
              <a:t>Case sensitive/ insensitive versions   </a:t>
            </a:r>
          </a:p>
          <a:p>
            <a:pPr marL="0" indent="0">
              <a:buNone/>
            </a:pPr>
            <a:r>
              <a:rPr lang="en-GB" dirty="0"/>
              <a:t>HELLO != hello case sensitive</a:t>
            </a:r>
          </a:p>
          <a:p>
            <a:pPr marL="0" indent="0">
              <a:buNone/>
            </a:pPr>
            <a:r>
              <a:rPr lang="en-GB" dirty="0"/>
              <a:t>HELLO == hello case insensitive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407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03EFD-DCDD-4988-8F10-EA8FB2E25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string.h</a:t>
            </a:r>
            <a:r>
              <a:rPr lang="en-GB" dirty="0"/>
              <a:t> header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D187A-CD2E-40AC-AE76-29C496BE9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Header file with predefined helper functions for strings.</a:t>
            </a:r>
          </a:p>
          <a:p>
            <a:r>
              <a:rPr lang="en-GB" dirty="0" err="1"/>
              <a:t>strlen</a:t>
            </a:r>
            <a:r>
              <a:rPr lang="en-GB" dirty="0"/>
              <a:t>(s): returns length of string s without \0.		</a:t>
            </a:r>
          </a:p>
          <a:p>
            <a:r>
              <a:rPr lang="en-GB" dirty="0" err="1"/>
              <a:t>strcpy</a:t>
            </a:r>
            <a:r>
              <a:rPr lang="en-GB" dirty="0"/>
              <a:t>(</a:t>
            </a:r>
            <a:r>
              <a:rPr lang="en-GB" dirty="0" err="1"/>
              <a:t>d,s</a:t>
            </a:r>
            <a:r>
              <a:rPr lang="en-GB" dirty="0"/>
              <a:t>): copies s into d.	</a:t>
            </a:r>
          </a:p>
          <a:p>
            <a:r>
              <a:rPr lang="en-GB" dirty="0" err="1"/>
              <a:t>strcat</a:t>
            </a:r>
            <a:r>
              <a:rPr lang="en-GB" dirty="0"/>
              <a:t>(d, s): appends s at the end of d (\0 is moved at the end of result).</a:t>
            </a:r>
          </a:p>
          <a:p>
            <a:r>
              <a:rPr lang="en-GB" dirty="0" err="1"/>
              <a:t>strcmp</a:t>
            </a:r>
            <a:r>
              <a:rPr lang="en-GB" dirty="0"/>
              <a:t>(s1, s2): return an integer less than or equal to, or greater than zero if s1 is found, respectively, to be less than, to match, or be greater than s2.</a:t>
            </a:r>
          </a:p>
          <a:p>
            <a:pPr marL="0" indent="0">
              <a:buNone/>
            </a:pPr>
            <a:r>
              <a:rPr lang="en-GB" dirty="0"/>
              <a:t>Example: </a:t>
            </a:r>
          </a:p>
          <a:p>
            <a:pPr marL="0" indent="0">
              <a:buNone/>
            </a:pPr>
            <a:r>
              <a:rPr lang="en-GB" dirty="0"/>
              <a:t>	char str1[]=“Hello”, str2[]=“</a:t>
            </a:r>
            <a:r>
              <a:rPr lang="en-GB" dirty="0" err="1"/>
              <a:t>Helpo</a:t>
            </a:r>
            <a:r>
              <a:rPr lang="en-GB" dirty="0"/>
              <a:t>”;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</a:t>
            </a:r>
            <a:r>
              <a:rPr lang="en-GB" dirty="0"/>
              <a:t> = </a:t>
            </a:r>
            <a:r>
              <a:rPr lang="en-GB" dirty="0" err="1"/>
              <a:t>strcmp</a:t>
            </a:r>
            <a:r>
              <a:rPr lang="en-GB" dirty="0"/>
              <a:t>(str1, str2);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i</a:t>
            </a:r>
            <a:r>
              <a:rPr lang="en-GB" dirty="0"/>
              <a:t>); //Output: -4 which is ‘l’ – ‘p’</a:t>
            </a:r>
          </a:p>
        </p:txBody>
      </p:sp>
    </p:spTree>
    <p:extLst>
      <p:ext uri="{BB962C8B-B14F-4D97-AF65-F5344CB8AC3E}">
        <p14:creationId xmlns:p14="http://schemas.microsoft.com/office/powerpoint/2010/main" val="3077212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01B7E-9835-40DE-8CE8-E90466A6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C06A-603E-46BC-A799-DEE001C0B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strncpy</a:t>
            </a:r>
            <a:r>
              <a:rPr lang="en-GB" dirty="0"/>
              <a:t>(d, s, n)</a:t>
            </a:r>
          </a:p>
          <a:p>
            <a:r>
              <a:rPr lang="en-GB" dirty="0" err="1"/>
              <a:t>strncat</a:t>
            </a:r>
            <a:r>
              <a:rPr lang="en-GB" dirty="0"/>
              <a:t> (d, s, n)</a:t>
            </a:r>
          </a:p>
          <a:p>
            <a:r>
              <a:rPr lang="en-GB" dirty="0" err="1"/>
              <a:t>strncmp</a:t>
            </a:r>
            <a:r>
              <a:rPr lang="en-GB" dirty="0"/>
              <a:t>(d, s, n)</a:t>
            </a:r>
          </a:p>
          <a:p>
            <a:r>
              <a:rPr lang="en-GB" dirty="0"/>
              <a:t>Restrict the function to “n” characters </a:t>
            </a:r>
            <a:r>
              <a:rPr lang="en-GB" dirty="0" err="1"/>
              <a:t>atmost</a:t>
            </a:r>
            <a:r>
              <a:rPr lang="en-GB" dirty="0"/>
              <a:t> (n is integer).</a:t>
            </a:r>
          </a:p>
          <a:p>
            <a:r>
              <a:rPr lang="en-GB" dirty="0"/>
              <a:t>First two functions truncate the string to first n characters/</a:t>
            </a:r>
          </a:p>
          <a:p>
            <a:r>
              <a:rPr lang="en-GB" dirty="0"/>
              <a:t>Third function truncates d and s both to first n characters.</a:t>
            </a:r>
          </a:p>
          <a:p>
            <a:pPr marL="0" indent="0">
              <a:buNone/>
            </a:pPr>
            <a:r>
              <a:rPr lang="en-GB" dirty="0"/>
              <a:t>char str1[] = “Hello”, str2[] = “</a:t>
            </a:r>
            <a:r>
              <a:rPr lang="en-GB" dirty="0" err="1"/>
              <a:t>Helpo</a:t>
            </a:r>
            <a:r>
              <a:rPr lang="en-GB" dirty="0"/>
              <a:t>”;	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strncmp</a:t>
            </a:r>
            <a:r>
              <a:rPr lang="en-GB" dirty="0"/>
              <a:t>(str1, str2, 3)); //Output: 0</a:t>
            </a:r>
          </a:p>
        </p:txBody>
      </p:sp>
    </p:spTree>
    <p:extLst>
      <p:ext uri="{BB962C8B-B14F-4D97-AF65-F5344CB8AC3E}">
        <p14:creationId xmlns:p14="http://schemas.microsoft.com/office/powerpoint/2010/main" val="1768037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21054-4971-4111-BDEF-E4AEC3048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E8923-8479-488E-8593-BDC64716A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strcasecmp</a:t>
            </a:r>
            <a:r>
              <a:rPr lang="en-GB" dirty="0"/>
              <a:t> and </a:t>
            </a:r>
            <a:r>
              <a:rPr lang="en-GB" dirty="0" err="1"/>
              <a:t>strncasecmp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Case insensitive comparison.	hello == HELLO == Hello == </a:t>
            </a:r>
            <a:r>
              <a:rPr lang="en-GB" dirty="0" err="1"/>
              <a:t>hEllo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char str1[] = “HELLO”, str2[] = “hello”, str3[] = ”</a:t>
            </a:r>
            <a:r>
              <a:rPr lang="en-GB" dirty="0" err="1"/>
              <a:t>Helpo</a:t>
            </a:r>
            <a:r>
              <a:rPr lang="en-GB" dirty="0"/>
              <a:t>”;</a:t>
            </a:r>
          </a:p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i</a:t>
            </a:r>
            <a:r>
              <a:rPr lang="en-GB" dirty="0"/>
              <a:t> = </a:t>
            </a:r>
            <a:r>
              <a:rPr lang="en-GB" dirty="0" err="1"/>
              <a:t>strcmp</a:t>
            </a:r>
            <a:r>
              <a:rPr lang="en-GB" dirty="0"/>
              <a:t>(str1, str3);</a:t>
            </a:r>
          </a:p>
          <a:p>
            <a:pPr marL="0" indent="0">
              <a:buNone/>
            </a:pPr>
            <a:r>
              <a:rPr lang="en-GB" dirty="0"/>
              <a:t>int j = </a:t>
            </a:r>
            <a:r>
              <a:rPr lang="en-GB" dirty="0" err="1"/>
              <a:t>strcasecmp</a:t>
            </a:r>
            <a:r>
              <a:rPr lang="en-GB" dirty="0"/>
              <a:t>(str1, str2);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(“%d %d”, </a:t>
            </a:r>
            <a:r>
              <a:rPr lang="en-GB" dirty="0" err="1"/>
              <a:t>i</a:t>
            </a:r>
            <a:r>
              <a:rPr lang="en-GB" dirty="0"/>
              <a:t>, j);</a:t>
            </a:r>
          </a:p>
        </p:txBody>
      </p:sp>
    </p:spTree>
    <p:extLst>
      <p:ext uri="{BB962C8B-B14F-4D97-AF65-F5344CB8AC3E}">
        <p14:creationId xmlns:p14="http://schemas.microsoft.com/office/powerpoint/2010/main" val="3944137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65F03-5A97-49CF-96B3-F7016E651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Utility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318AD-B98C-4C36-A99D-6A65FAC5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/>
              <a:t>strupr</a:t>
            </a:r>
            <a:r>
              <a:rPr lang="en-GB" dirty="0"/>
              <a:t>(string): converts lower case to upper case. hello =&gt; HELLO</a:t>
            </a:r>
          </a:p>
          <a:p>
            <a:r>
              <a:rPr lang="en-GB" dirty="0" err="1"/>
              <a:t>strlwr</a:t>
            </a:r>
            <a:r>
              <a:rPr lang="en-GB" dirty="0"/>
              <a:t>(string): converts upper case to lower case. HELLO =&gt; hello</a:t>
            </a:r>
          </a:p>
          <a:p>
            <a:r>
              <a:rPr lang="en-GB" dirty="0" err="1"/>
              <a:t>strstr</a:t>
            </a:r>
            <a:r>
              <a:rPr lang="en-GB" dirty="0"/>
              <a:t>(Source, key): function to search key into Source. Returns a pointer to the first occurrence.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 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 dirty="0"/>
              <a:t>	#include &lt;</a:t>
            </a:r>
            <a:r>
              <a:rPr lang="en-GB" dirty="0" err="1"/>
              <a:t>string.h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 dirty="0"/>
              <a:t>	void main() {</a:t>
            </a:r>
          </a:p>
          <a:p>
            <a:pPr marL="0" indent="0">
              <a:buNone/>
            </a:pPr>
            <a:r>
              <a:rPr lang="en-GB" dirty="0"/>
              <a:t>		char S[] = "</a:t>
            </a:r>
            <a:r>
              <a:rPr lang="en-GB" dirty="0" err="1"/>
              <a:t>abababababa</a:t>
            </a:r>
            <a:r>
              <a:rPr lang="en-GB" dirty="0"/>
              <a:t>“, s[] = "</a:t>
            </a:r>
            <a:r>
              <a:rPr lang="en-GB" dirty="0" err="1"/>
              <a:t>ba</a:t>
            </a:r>
            <a:r>
              <a:rPr lang="en-GB" dirty="0"/>
              <a:t>";	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("%s", </a:t>
            </a:r>
            <a:r>
              <a:rPr lang="en-GB" dirty="0" err="1"/>
              <a:t>strstr</a:t>
            </a:r>
            <a:r>
              <a:rPr lang="en-GB" dirty="0"/>
              <a:t>(S, s));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	Output: </a:t>
            </a:r>
            <a:r>
              <a:rPr lang="en-GB" dirty="0" err="1"/>
              <a:t>bababababa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7126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F710-ADEA-4170-8BCB-27BB9752D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598B8-BDA7-4A75-8840-66BF7D8B8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Write a C function to change the case of text from lower to upper.</a:t>
            </a:r>
          </a:p>
          <a:p>
            <a:pPr marL="457200" lvl="1" indent="0">
              <a:buNone/>
            </a:pPr>
            <a:r>
              <a:rPr lang="en-GB" dirty="0" err="1"/>
              <a:t>str_upper</a:t>
            </a:r>
            <a:r>
              <a:rPr lang="en-GB" dirty="0"/>
              <a:t>(s) = upper case</a:t>
            </a:r>
          </a:p>
          <a:p>
            <a:r>
              <a:rPr lang="en-GB" dirty="0"/>
              <a:t>Write a C function to concatenate two strings.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str_concat</a:t>
            </a:r>
            <a:r>
              <a:rPr lang="en-GB" dirty="0"/>
              <a:t>(s1, s2)  s1 + s2</a:t>
            </a:r>
          </a:p>
          <a:p>
            <a:pPr marL="0" indent="0">
              <a:buNone/>
            </a:pPr>
            <a:r>
              <a:rPr lang="en-GB" dirty="0"/>
              <a:t>	hello hi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hellohi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754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1A164-A1E6-4FB7-A18D-E91CB7F64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 array initialization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0BDA0-C8AA-4D8B-9861-F5EF94061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char s[] = {‘I’,’ ’,’</a:t>
            </a:r>
            <a:r>
              <a:rPr lang="en-GB" dirty="0" err="1"/>
              <a:t>a’,’m</a:t>
            </a:r>
            <a:r>
              <a:rPr lang="en-GB" dirty="0"/>
              <a:t>’,’ ’,’</a:t>
            </a:r>
            <a:r>
              <a:rPr lang="en-GB" dirty="0" err="1"/>
              <a:t>d’,’o’,’n’,’e</a:t>
            </a:r>
            <a:r>
              <a:rPr lang="en-GB" dirty="0"/>
              <a:t>’,’\0’}; or </a:t>
            </a:r>
          </a:p>
          <a:p>
            <a:pPr marL="0" indent="0">
              <a:buNone/>
            </a:pPr>
            <a:r>
              <a:rPr lang="en-GB" dirty="0"/>
              <a:t>char s[] = “I am done”; //String constant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Both the statements are equivalent.</a:t>
            </a:r>
          </a:p>
          <a:p>
            <a:r>
              <a:rPr lang="en-GB" dirty="0"/>
              <a:t>Null character ‘\0’ is automatically added to the end.</a:t>
            </a:r>
          </a:p>
        </p:txBody>
      </p:sp>
    </p:spTree>
    <p:extLst>
      <p:ext uri="{BB962C8B-B14F-4D97-AF65-F5344CB8AC3E}">
        <p14:creationId xmlns:p14="http://schemas.microsoft.com/office/powerpoint/2010/main" val="1495082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3DA46-FC60-424C-8969-64A52199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BC6E8-3531-460C-8108-B1A476D40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Strings are:</a:t>
            </a:r>
          </a:p>
          <a:p>
            <a:r>
              <a:rPr lang="en-GB" dirty="0"/>
              <a:t>Character array</a:t>
            </a:r>
          </a:p>
          <a:p>
            <a:r>
              <a:rPr lang="en-GB" dirty="0"/>
              <a:t>Terminated by ‘\0’ (null) character. This is required as certain pre-defined functions need this to work.</a:t>
            </a:r>
          </a:p>
          <a:p>
            <a:r>
              <a:rPr lang="en-GB" dirty="0"/>
              <a:t>The \0 is not part of the string. Thus, it will not be counted in the length of string.</a:t>
            </a:r>
          </a:p>
          <a:p>
            <a:r>
              <a:rPr lang="en-GB" dirty="0"/>
              <a:t>char s[] = “Hello”;</a:t>
            </a:r>
          </a:p>
          <a:p>
            <a:endParaRPr lang="en-GB" dirty="0"/>
          </a:p>
          <a:p>
            <a:r>
              <a:rPr lang="en-GB" dirty="0"/>
              <a:t>But this is not allowed:</a:t>
            </a:r>
          </a:p>
          <a:p>
            <a:pPr marL="0" indent="0">
              <a:buNone/>
            </a:pPr>
            <a:r>
              <a:rPr lang="en-GB" dirty="0"/>
              <a:t>char s[] = “Hello”;//Fine</a:t>
            </a:r>
          </a:p>
          <a:p>
            <a:pPr marL="0" indent="0">
              <a:buNone/>
            </a:pPr>
            <a:r>
              <a:rPr lang="en-GB" dirty="0"/>
              <a:t>s[] = “Hello”; //</a:t>
            </a:r>
            <a:r>
              <a:rPr lang="en-GB" dirty="0" err="1"/>
              <a:t>Worng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05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D1FC8-6D68-4DDC-8221-5D439000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Printing 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ECA34-C35F-40EB-80BD-CD468C2D0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Strings are printed using %s option of </a:t>
            </a:r>
            <a:r>
              <a:rPr lang="en-GB" dirty="0" err="1"/>
              <a:t>printf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(“%s”, “I am done”); or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&lt;size; </a:t>
            </a:r>
            <a:r>
              <a:rPr lang="en-GB" dirty="0" err="1"/>
              <a:t>i</a:t>
            </a:r>
            <a:r>
              <a:rPr lang="en-GB" dirty="0"/>
              <a:t>++) 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(“%c”, </a:t>
            </a:r>
            <a:r>
              <a:rPr lang="en-GB" dirty="0" err="1"/>
              <a:t>arr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char str[] = “I am done”;</a:t>
            </a:r>
          </a:p>
          <a:p>
            <a:pPr marL="0" indent="0">
              <a:buNone/>
            </a:pPr>
            <a:r>
              <a:rPr lang="en-GB" dirty="0"/>
              <a:t>Note: In this case, NULL character is added in the end.</a:t>
            </a:r>
          </a:p>
        </p:txBody>
      </p:sp>
    </p:spTree>
    <p:extLst>
      <p:ext uri="{BB962C8B-B14F-4D97-AF65-F5344CB8AC3E}">
        <p14:creationId xmlns:p14="http://schemas.microsoft.com/office/powerpoint/2010/main" val="323989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2A338-30E4-4685-879D-D5F6A95F6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Guess the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CDB45-39AE-491B-8B3E-4C0A27E5D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char str[] = “I am done”;</a:t>
            </a:r>
          </a:p>
          <a:p>
            <a:pPr marL="0" indent="0">
              <a:buNone/>
            </a:pPr>
            <a:r>
              <a:rPr lang="en-GB" dirty="0"/>
              <a:t>str[5] = ‘\0’;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(“%s”, str); //I am </a:t>
            </a:r>
          </a:p>
          <a:p>
            <a:pPr marL="0" indent="0">
              <a:buNone/>
            </a:pPr>
            <a:r>
              <a:rPr lang="en-GB" dirty="0" err="1"/>
              <a:t>scanf</a:t>
            </a:r>
            <a:r>
              <a:rPr lang="en-GB" dirty="0"/>
              <a:t>(“%s”, str);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for(int 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&lt;11;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putchar</a:t>
            </a:r>
            <a:r>
              <a:rPr lang="en-GB" dirty="0"/>
              <a:t>(str[</a:t>
            </a:r>
            <a:r>
              <a:rPr lang="en-GB" dirty="0" err="1"/>
              <a:t>i</a:t>
            </a:r>
            <a:r>
              <a:rPr lang="en-GB" dirty="0"/>
              <a:t>]);	//I am one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351B8F-F78D-4975-9C8B-FDDB77F8DB5A}"/>
              </a:ext>
            </a:extLst>
          </p:cNvPr>
          <p:cNvSpPr/>
          <p:nvPr/>
        </p:nvSpPr>
        <p:spPr>
          <a:xfrm>
            <a:off x="1250066" y="567159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1063F-0E3F-448E-8B6A-E7A9C06D6B50}"/>
              </a:ext>
            </a:extLst>
          </p:cNvPr>
          <p:cNvSpPr/>
          <p:nvPr/>
        </p:nvSpPr>
        <p:spPr>
          <a:xfrm>
            <a:off x="2000491" y="567159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81E83C-803A-48A4-9B70-3A3C4C42B321}"/>
              </a:ext>
            </a:extLst>
          </p:cNvPr>
          <p:cNvSpPr/>
          <p:nvPr/>
        </p:nvSpPr>
        <p:spPr>
          <a:xfrm>
            <a:off x="2750916" y="567159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8B4024-844D-43FF-A6E9-855AEB5636CC}"/>
              </a:ext>
            </a:extLst>
          </p:cNvPr>
          <p:cNvSpPr/>
          <p:nvPr/>
        </p:nvSpPr>
        <p:spPr>
          <a:xfrm>
            <a:off x="3501341" y="567159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E08C19-FF00-4D8F-BB78-E686BE90FB6F}"/>
              </a:ext>
            </a:extLst>
          </p:cNvPr>
          <p:cNvSpPr/>
          <p:nvPr/>
        </p:nvSpPr>
        <p:spPr>
          <a:xfrm>
            <a:off x="4245014" y="567159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A3F81F-3188-438C-9A1F-ACB31402B695}"/>
              </a:ext>
            </a:extLst>
          </p:cNvPr>
          <p:cNvSpPr/>
          <p:nvPr/>
        </p:nvSpPr>
        <p:spPr>
          <a:xfrm>
            <a:off x="4988687" y="566763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\0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A57A65-52AC-4C95-834B-2378182317F3}"/>
              </a:ext>
            </a:extLst>
          </p:cNvPr>
          <p:cNvSpPr/>
          <p:nvPr/>
        </p:nvSpPr>
        <p:spPr>
          <a:xfrm>
            <a:off x="5739112" y="566763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E5BB73-CCB2-4248-9205-8D7E4866A0D4}"/>
              </a:ext>
            </a:extLst>
          </p:cNvPr>
          <p:cNvSpPr/>
          <p:nvPr/>
        </p:nvSpPr>
        <p:spPr>
          <a:xfrm>
            <a:off x="6482785" y="5675552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DCC67-69A2-4F47-8C84-A122B1DA1DFA}"/>
              </a:ext>
            </a:extLst>
          </p:cNvPr>
          <p:cNvSpPr/>
          <p:nvPr/>
        </p:nvSpPr>
        <p:spPr>
          <a:xfrm>
            <a:off x="7237066" y="5677481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86B1E3-19EB-4761-804A-2DFD40659B7B}"/>
              </a:ext>
            </a:extLst>
          </p:cNvPr>
          <p:cNvSpPr/>
          <p:nvPr/>
        </p:nvSpPr>
        <p:spPr>
          <a:xfrm>
            <a:off x="7991349" y="567940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\0</a:t>
            </a:r>
          </a:p>
        </p:txBody>
      </p:sp>
    </p:spTree>
    <p:extLst>
      <p:ext uri="{BB962C8B-B14F-4D97-AF65-F5344CB8AC3E}">
        <p14:creationId xmlns:p14="http://schemas.microsoft.com/office/powerpoint/2010/main" val="3003537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B3275-8109-4D9F-A522-FF469516A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a String(</a:t>
            </a:r>
            <a:r>
              <a:rPr lang="en-GB" dirty="0" err="1"/>
              <a:t>scanf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5A6D0-4823-45F8-B421-04EE4AF38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Placeholder: %s</a:t>
            </a:r>
          </a:p>
          <a:p>
            <a:r>
              <a:rPr lang="en-GB" dirty="0"/>
              <a:t>Argument: Name of character array (Why? Recall Call-by-Reference)</a:t>
            </a:r>
          </a:p>
          <a:p>
            <a:r>
              <a:rPr lang="en-GB" dirty="0"/>
              <a:t>No &amp; sign before character array as it holds the base address.</a:t>
            </a:r>
          </a:p>
          <a:p>
            <a:r>
              <a:rPr lang="en-GB" dirty="0"/>
              <a:t>With %s, </a:t>
            </a:r>
            <a:r>
              <a:rPr lang="en-GB" dirty="0" err="1"/>
              <a:t>scanf</a:t>
            </a:r>
            <a:r>
              <a:rPr lang="en-GB" dirty="0"/>
              <a:t> skips the whitespaces</a:t>
            </a:r>
          </a:p>
          <a:p>
            <a:pPr lvl="1"/>
            <a:r>
              <a:rPr lang="en-GB" dirty="0"/>
              <a:t>starts with first non-whitespace character.</a:t>
            </a:r>
          </a:p>
          <a:p>
            <a:pPr lvl="1"/>
            <a:r>
              <a:rPr lang="en-GB" dirty="0"/>
              <a:t>Copies into the array one-by-one.</a:t>
            </a:r>
          </a:p>
          <a:p>
            <a:pPr lvl="1"/>
            <a:r>
              <a:rPr lang="en-GB" dirty="0"/>
              <a:t>Continue till a whitespace character is reached.</a:t>
            </a:r>
          </a:p>
          <a:p>
            <a:r>
              <a:rPr lang="en-GB" dirty="0"/>
              <a:t>Places the null character at the end of the string.</a:t>
            </a:r>
          </a:p>
        </p:txBody>
      </p:sp>
    </p:spTree>
    <p:extLst>
      <p:ext uri="{BB962C8B-B14F-4D97-AF65-F5344CB8AC3E}">
        <p14:creationId xmlns:p14="http://schemas.microsoft.com/office/powerpoint/2010/main" val="3520535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112BF-2689-4C69-8FFD-F6486DDDE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33A6E-8F58-49DF-B725-498FABEE9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char str1[20], str2[20];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(“%s”, str1);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(“%s”, str2);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(“%s + %s\n”, str1, str2);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Input: IISC Bangalore</a:t>
            </a:r>
          </a:p>
          <a:p>
            <a:pPr marL="0" indent="0">
              <a:buNone/>
            </a:pPr>
            <a:r>
              <a:rPr lang="en-GB" dirty="0"/>
              <a:t>Output: IISC + Bangalore</a:t>
            </a:r>
          </a:p>
          <a:p>
            <a:pPr marL="0" indent="0">
              <a:buNone/>
            </a:pPr>
            <a:r>
              <a:rPr lang="en-GB" dirty="0"/>
              <a:t>Input: I am done</a:t>
            </a:r>
          </a:p>
          <a:p>
            <a:pPr marL="0" indent="0">
              <a:buNone/>
            </a:pPr>
            <a:r>
              <a:rPr lang="en-GB" dirty="0"/>
              <a:t>Output: I + am</a:t>
            </a:r>
          </a:p>
        </p:txBody>
      </p:sp>
    </p:spTree>
    <p:extLst>
      <p:ext uri="{BB962C8B-B14F-4D97-AF65-F5344CB8AC3E}">
        <p14:creationId xmlns:p14="http://schemas.microsoft.com/office/powerpoint/2010/main" val="117660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EB20-3A90-44E4-A881-C264608D8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Read_Line</a:t>
            </a:r>
            <a:r>
              <a:rPr lang="en-GB" dirty="0"/>
              <a:t>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5FFAE-8E2D-4CCC-89D8-40EF5C19B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Write a function while reads a string till \n.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read_line</a:t>
            </a:r>
            <a:r>
              <a:rPr lang="en-GB" dirty="0"/>
              <a:t>(char str[]) {</a:t>
            </a:r>
          </a:p>
          <a:p>
            <a:pPr marL="0" indent="0">
              <a:buNone/>
            </a:pPr>
            <a:r>
              <a:rPr lang="en-GB" dirty="0"/>
              <a:t>	char c;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</a:t>
            </a:r>
            <a:r>
              <a:rPr lang="en-GB" dirty="0"/>
              <a:t>=0;</a:t>
            </a:r>
          </a:p>
          <a:p>
            <a:pPr marL="0" indent="0">
              <a:buNone/>
            </a:pPr>
            <a:r>
              <a:rPr lang="en-GB" dirty="0"/>
              <a:t>	c = </a:t>
            </a:r>
            <a:r>
              <a:rPr lang="en-GB" dirty="0" err="1"/>
              <a:t>getchar</a:t>
            </a:r>
            <a:r>
              <a:rPr lang="en-GB" dirty="0"/>
              <a:t>();</a:t>
            </a:r>
          </a:p>
          <a:p>
            <a:pPr marL="0" indent="0">
              <a:buNone/>
            </a:pPr>
            <a:r>
              <a:rPr lang="en-GB" dirty="0"/>
              <a:t>	while(c != ‘\n’ &amp;&amp; c != EOF) {</a:t>
            </a:r>
          </a:p>
          <a:p>
            <a:pPr marL="0" indent="0">
              <a:buNone/>
            </a:pPr>
            <a:r>
              <a:rPr lang="en-GB" dirty="0"/>
              <a:t>		str[</a:t>
            </a:r>
            <a:r>
              <a:rPr lang="en-GB" dirty="0" err="1"/>
              <a:t>i</a:t>
            </a:r>
            <a:r>
              <a:rPr lang="en-GB" dirty="0"/>
              <a:t>] = c;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CD6CEE-E111-4A3A-B3D3-6408C803EFBD}"/>
              </a:ext>
            </a:extLst>
          </p:cNvPr>
          <p:cNvSpPr txBox="1">
            <a:spLocks/>
          </p:cNvSpPr>
          <p:nvPr/>
        </p:nvSpPr>
        <p:spPr>
          <a:xfrm>
            <a:off x="6118187" y="1827556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++;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c = </a:t>
            </a:r>
            <a:r>
              <a:rPr lang="en-GB" dirty="0" err="1"/>
              <a:t>getchar</a:t>
            </a:r>
            <a:r>
              <a:rPr lang="en-GB" dirty="0"/>
              <a:t>();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str[</a:t>
            </a:r>
            <a:r>
              <a:rPr lang="en-GB" dirty="0" err="1"/>
              <a:t>i</a:t>
            </a:r>
            <a:r>
              <a:rPr lang="en-GB" dirty="0"/>
              <a:t>] = ‘\0’;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return 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 problem with the above code is lack of synchronization between size of string and input.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14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34286-DA5A-45F7-BBFF-A9AB58189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String 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5CEAA-53CE-4817-BDD2-A69502CFD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char s1[] = “Welcome to CSVTU”;</a:t>
            </a:r>
          </a:p>
          <a:p>
            <a:pPr marL="0" indent="0">
              <a:buNone/>
            </a:pPr>
            <a:r>
              <a:rPr lang="en-GB" dirty="0"/>
              <a:t>char s2[];</a:t>
            </a:r>
          </a:p>
          <a:p>
            <a:pPr marL="0" indent="0">
              <a:buNone/>
            </a:pPr>
            <a:r>
              <a:rPr lang="en-GB" dirty="0"/>
              <a:t>s2 = s1; //Error: Array initializer must be a list or a string.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 copy an array/string, we need to do element-wise copying.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a = 10, b;</a:t>
            </a:r>
          </a:p>
          <a:p>
            <a:pPr marL="0" indent="0">
              <a:buNone/>
            </a:pPr>
            <a:r>
              <a:rPr lang="en-GB" dirty="0"/>
              <a:t>b = a;</a:t>
            </a:r>
          </a:p>
        </p:txBody>
      </p:sp>
    </p:spTree>
    <p:extLst>
      <p:ext uri="{BB962C8B-B14F-4D97-AF65-F5344CB8AC3E}">
        <p14:creationId xmlns:p14="http://schemas.microsoft.com/office/powerpoint/2010/main" val="3442798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1382</Words>
  <Application>Microsoft Office PowerPoint</Application>
  <PresentationFormat>Widescreen</PresentationFormat>
  <Paragraphs>184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Strings</vt:lpstr>
      <vt:lpstr>Character array initialization</vt:lpstr>
      <vt:lpstr>Strings</vt:lpstr>
      <vt:lpstr>Printing Strings</vt:lpstr>
      <vt:lpstr>Guess the output</vt:lpstr>
      <vt:lpstr>Reading a String(scanf)</vt:lpstr>
      <vt:lpstr>Example</vt:lpstr>
      <vt:lpstr>Read_Line function</vt:lpstr>
      <vt:lpstr>String Copy</vt:lpstr>
      <vt:lpstr>str_copy function</vt:lpstr>
      <vt:lpstr>Compare Two Strings</vt:lpstr>
      <vt:lpstr>str_compare function</vt:lpstr>
      <vt:lpstr>String Functions (predefined)</vt:lpstr>
      <vt:lpstr>string.h header file</vt:lpstr>
      <vt:lpstr>Contd.</vt:lpstr>
      <vt:lpstr>Contd.</vt:lpstr>
      <vt:lpstr>Utility Functions</vt:lpstr>
      <vt:lpstr>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187</cp:revision>
  <dcterms:created xsi:type="dcterms:W3CDTF">2022-02-11T06:55:17Z</dcterms:created>
  <dcterms:modified xsi:type="dcterms:W3CDTF">2022-02-17T07:26:30Z</dcterms:modified>
</cp:coreProperties>
</file>