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2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503173-347B-448B-9FC0-B418FC36014B}" type="datetimeFigureOut">
              <a:rPr lang="en-GB" smtClean="0"/>
              <a:t>18/02/2022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2A77D-8DD9-44EC-B07C-9CD1D90629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172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D41CE-F8D9-4DC1-9E61-5C47167157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517E17-F80E-41A5-B881-F960A9EDB0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78A38D-333F-4408-963F-5ECBDA8CA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18/02/2022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719B03-A402-4004-963D-A695B11A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22C3D-8612-4F10-950F-53BEEE7B9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778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B75B9-0C43-40F8-8F21-B68188B0B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CA9F62-39F1-415A-8780-B9BB91356A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D9CB09-39AE-44C7-B0D2-2FDC8762C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18/02/2022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029EA7-784B-45F4-8F14-57E9D9FB4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3C801C-A6FB-4F99-81A6-6CFF969CA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4299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9533895-4BB6-48B7-96B4-48FCF50D3F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BAE66F-5485-4083-9A6A-5BA2A77426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3165BD-33B0-4E6C-A6F8-4BBD11EF9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18/02/2022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4C7B42-CBB3-4A1E-99BB-8DD431582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8234D4-484E-426E-81D8-79A9B4F82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2373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8B4FD-5149-409F-A763-FC444019C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1B0709-E711-426E-9164-CAAA84ED55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5A7A37-9AEA-499B-8A32-9929F8892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18/02/2022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9D47A2-E12A-4BAC-96B8-66DCAA77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11E319-64CF-4DD5-80DA-A60A8AD51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712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0320C-4141-46AD-82F0-095FAD7D7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2DD5A3-9DAD-426D-857D-B1B4C69B66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6D73DF-9A9F-4DE7-8727-116742A8E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18/02/2022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DEE2B3-5043-4C0F-BEAE-7ECE33A11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661635-6099-47B3-AC87-E3C6D7AE8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9075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97076-990B-49BB-8EFD-35ABF3056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A162F-D54C-417B-8E86-BAE5A5C89A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972453-E837-45A3-A11E-450D7367A3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33EDB-C8FD-4B23-B708-7E3231E4D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18/02/2022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F6D30A-2C2E-4DFF-81A9-3C2578FB3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C9D4B5-AEEE-4133-9913-89EBC9BBB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855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72AEE-9174-412A-AC0C-F2DD60B88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02EDEC-CF12-4A04-A119-EF3C14B03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0B5C27-1DB3-45AC-B51B-CE1E886380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9F4AFA-D8C2-424B-859E-B155D2547F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552993-DFC0-4B01-8DE4-267C3C2F8E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2BC0F0-34F1-45CC-869A-BDE303605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18/02/2022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68D635D-4160-4EA6-B533-C3E2469BC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D94CA0-AB9D-4054-BEA0-93C722BD8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5099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4B7CE-E6D0-418D-B029-4743CE66F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CD3CEC-F990-4669-8208-A45CF5D74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18/02/2022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469898-3E04-4083-BF45-5DCEC3EB5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4B9BC7-6E7B-41C8-89FF-2EC39C2F0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5340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505513-ED84-4160-B437-1B51DCF29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18/02/2022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571112-7354-4341-9D12-4A880A953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A56041-BC50-4F73-8514-265C36EC1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7200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6E7C-FBFA-4C01-AE49-C06827499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AAAC9E-F351-4383-8823-E7AB49BF04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C94A78-981A-4EBE-89EB-4C8DF66C1B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772626-19F2-46F7-A460-76E68C26E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18/02/2022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F776ED-764B-48AB-9819-0DE9D0F18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6646C9-20CC-408D-9851-4C733BB34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7321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29FB0-3A87-49FE-8919-AA7807C2B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5A4845-0F40-4520-8627-7A2849DD1E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5C7FE1-02CB-4E2C-BA39-E0DA91632E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49066B-F09D-4500-9929-FE64699CC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18/02/2022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FD1D8F-7DC5-4188-8F23-A39F229FF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22CC8-FCB0-4DB8-98CF-79C746FA7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4008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F6D7B6-9F64-4AE4-B19C-72C4F1C85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4EF873-D1F0-413B-867B-ED2D08EB3F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2E189B-2C99-4457-81A3-06DB6BEA8A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5770F4-3569-446E-BB5A-98D840BCFF53}" type="datetimeFigureOut">
              <a:rPr lang="en-GB" smtClean="0"/>
              <a:t>18/02/2022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8D01A3-C447-4436-B69C-662EE04418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0D96DB-8281-48F9-8BEF-955E3F76DD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8620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24C77B-316E-4EBF-B318-75224B1CB8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Multidimensional Arrays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01BB11-1A87-4BF4-A10B-A4D412A4DA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42354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B5371-92B3-4FAE-8854-D145C71EF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Exercise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2DEFBC-1473-4B00-8ADC-1ED0DF3E6E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Write a program to multiply two matrices.</a:t>
            </a:r>
          </a:p>
        </p:txBody>
      </p:sp>
    </p:spTree>
    <p:extLst>
      <p:ext uri="{BB962C8B-B14F-4D97-AF65-F5344CB8AC3E}">
        <p14:creationId xmlns:p14="http://schemas.microsoft.com/office/powerpoint/2010/main" val="3771402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A05E0-4F36-44D5-924C-DF0B3B328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Multidimensional Arrays?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BFC36-C0D8-409D-AF00-6331C3D142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Marks of 800 students in 5 subjects each.</a:t>
            </a:r>
          </a:p>
          <a:p>
            <a:r>
              <a:rPr lang="en-GB" dirty="0"/>
              <a:t>800X5</a:t>
            </a:r>
          </a:p>
          <a:p>
            <a:r>
              <a:rPr lang="en-GB" dirty="0"/>
              <a:t>Distance between cities.</a:t>
            </a:r>
          </a:p>
          <a:p>
            <a:r>
              <a:rPr lang="en-GB" dirty="0"/>
              <a:t>All the above example require 2D Array </a:t>
            </a:r>
          </a:p>
          <a:p>
            <a:pPr marL="0" indent="0">
              <a:buNone/>
            </a:pPr>
            <a:r>
              <a:rPr lang="en-GB" dirty="0"/>
              <a:t>(Table).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86E9042F-7CD8-4F9E-A408-7611936BCC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715071"/>
              </p:ext>
            </p:extLst>
          </p:nvPr>
        </p:nvGraphicFramePr>
        <p:xfrm>
          <a:off x="7321631" y="1951224"/>
          <a:ext cx="233521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7042">
                  <a:extLst>
                    <a:ext uri="{9D8B030D-6E8A-4147-A177-3AD203B41FA5}">
                      <a16:colId xmlns:a16="http://schemas.microsoft.com/office/drawing/2014/main" val="1175976094"/>
                    </a:ext>
                  </a:extLst>
                </a:gridCol>
                <a:gridCol w="467042">
                  <a:extLst>
                    <a:ext uri="{9D8B030D-6E8A-4147-A177-3AD203B41FA5}">
                      <a16:colId xmlns:a16="http://schemas.microsoft.com/office/drawing/2014/main" val="1981385740"/>
                    </a:ext>
                  </a:extLst>
                </a:gridCol>
                <a:gridCol w="467042">
                  <a:extLst>
                    <a:ext uri="{9D8B030D-6E8A-4147-A177-3AD203B41FA5}">
                      <a16:colId xmlns:a16="http://schemas.microsoft.com/office/drawing/2014/main" val="4058309640"/>
                    </a:ext>
                  </a:extLst>
                </a:gridCol>
                <a:gridCol w="467042">
                  <a:extLst>
                    <a:ext uri="{9D8B030D-6E8A-4147-A177-3AD203B41FA5}">
                      <a16:colId xmlns:a16="http://schemas.microsoft.com/office/drawing/2014/main" val="2455733493"/>
                    </a:ext>
                  </a:extLst>
                </a:gridCol>
                <a:gridCol w="467042">
                  <a:extLst>
                    <a:ext uri="{9D8B030D-6E8A-4147-A177-3AD203B41FA5}">
                      <a16:colId xmlns:a16="http://schemas.microsoft.com/office/drawing/2014/main" val="13459222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6030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36870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85670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265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...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...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...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...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...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8795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6565951"/>
                  </a:ext>
                </a:extLst>
              </a:tr>
            </a:tbl>
          </a:graphicData>
        </a:graphic>
      </p:graphicFrame>
      <p:pic>
        <p:nvPicPr>
          <p:cNvPr id="1028" name="Picture 4" descr="Distance table between the nine cities | Download Scientific Diagram">
            <a:extLst>
              <a:ext uri="{FF2B5EF4-FFF2-40B4-BE49-F238E27FC236}">
                <a16:creationId xmlns:a16="http://schemas.microsoft.com/office/drawing/2014/main" id="{33D3A08B-B3A6-4227-8623-948F7AA321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368800"/>
            <a:ext cx="8096250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7023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04AA6-6C3F-435D-91BA-88A74EA75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Array Declaration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7C68AC-329D-4C23-B954-6C41E81E91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double mat[5][6];		int mat[5][6];		float mat[5][6];</a:t>
            </a:r>
          </a:p>
          <a:p>
            <a:r>
              <a:rPr lang="en-GB" dirty="0"/>
              <a:t>This will create a 5x6 matrix of respective data type. It will have 5 rows and 6 columns. Each entry will be of the respective data type.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DE978F9-6B9C-42D9-B285-EBF2FDEAED4F}"/>
              </a:ext>
            </a:extLst>
          </p:cNvPr>
          <p:cNvSpPr/>
          <p:nvPr/>
        </p:nvSpPr>
        <p:spPr>
          <a:xfrm>
            <a:off x="4780343" y="3993264"/>
            <a:ext cx="405114" cy="3935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960DAE-45F2-48F9-88E5-88757A3E9A82}"/>
              </a:ext>
            </a:extLst>
          </p:cNvPr>
          <p:cNvSpPr/>
          <p:nvPr/>
        </p:nvSpPr>
        <p:spPr>
          <a:xfrm>
            <a:off x="5187386" y="3995192"/>
            <a:ext cx="405114" cy="3935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0AF4B07-524A-436D-A91E-E2B42F2028CD}"/>
              </a:ext>
            </a:extLst>
          </p:cNvPr>
          <p:cNvSpPr/>
          <p:nvPr/>
        </p:nvSpPr>
        <p:spPr>
          <a:xfrm>
            <a:off x="5592499" y="3995195"/>
            <a:ext cx="405114" cy="3935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B2464F-C56D-4FAE-BBE3-8AF1B8D004CA}"/>
              </a:ext>
            </a:extLst>
          </p:cNvPr>
          <p:cNvSpPr/>
          <p:nvPr/>
        </p:nvSpPr>
        <p:spPr>
          <a:xfrm>
            <a:off x="5999542" y="3997123"/>
            <a:ext cx="405114" cy="3935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11A7BCE-0A6B-42F7-A5F5-269E223B7008}"/>
              </a:ext>
            </a:extLst>
          </p:cNvPr>
          <p:cNvSpPr/>
          <p:nvPr/>
        </p:nvSpPr>
        <p:spPr>
          <a:xfrm>
            <a:off x="6402726" y="3995191"/>
            <a:ext cx="405114" cy="3935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E4A8936-45F4-4517-881C-F8A8944C0D98}"/>
              </a:ext>
            </a:extLst>
          </p:cNvPr>
          <p:cNvSpPr/>
          <p:nvPr/>
        </p:nvSpPr>
        <p:spPr>
          <a:xfrm>
            <a:off x="6809769" y="3997119"/>
            <a:ext cx="405114" cy="3935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1D225C9-1EAA-4647-8536-FC8663B7C71A}"/>
              </a:ext>
            </a:extLst>
          </p:cNvPr>
          <p:cNvSpPr/>
          <p:nvPr/>
        </p:nvSpPr>
        <p:spPr>
          <a:xfrm>
            <a:off x="4782270" y="4388729"/>
            <a:ext cx="405114" cy="3935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DB5283F-EC1E-4303-A6A8-B619B21BB155}"/>
              </a:ext>
            </a:extLst>
          </p:cNvPr>
          <p:cNvSpPr/>
          <p:nvPr/>
        </p:nvSpPr>
        <p:spPr>
          <a:xfrm>
            <a:off x="5189313" y="4390657"/>
            <a:ext cx="405114" cy="3935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4139DA0-B20A-4797-A22E-12C616D0E0D3}"/>
              </a:ext>
            </a:extLst>
          </p:cNvPr>
          <p:cNvSpPr/>
          <p:nvPr/>
        </p:nvSpPr>
        <p:spPr>
          <a:xfrm>
            <a:off x="5594426" y="4390660"/>
            <a:ext cx="405114" cy="3935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71F61EF-AB21-4C6F-96E2-6EC4380E2FCB}"/>
              </a:ext>
            </a:extLst>
          </p:cNvPr>
          <p:cNvSpPr/>
          <p:nvPr/>
        </p:nvSpPr>
        <p:spPr>
          <a:xfrm>
            <a:off x="6001469" y="4392588"/>
            <a:ext cx="405114" cy="3935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94486E-28AE-4C35-BEB8-36548D5B639A}"/>
              </a:ext>
            </a:extLst>
          </p:cNvPr>
          <p:cNvSpPr/>
          <p:nvPr/>
        </p:nvSpPr>
        <p:spPr>
          <a:xfrm>
            <a:off x="6404653" y="4390656"/>
            <a:ext cx="405114" cy="3935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7020D3F-7DBF-46C0-8B1C-81E8B55D9568}"/>
              </a:ext>
            </a:extLst>
          </p:cNvPr>
          <p:cNvSpPr/>
          <p:nvPr/>
        </p:nvSpPr>
        <p:spPr>
          <a:xfrm>
            <a:off x="6811696" y="4392584"/>
            <a:ext cx="405114" cy="3935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3FDA752-5119-464C-89F7-6F780D2823E2}"/>
              </a:ext>
            </a:extLst>
          </p:cNvPr>
          <p:cNvSpPr/>
          <p:nvPr/>
        </p:nvSpPr>
        <p:spPr>
          <a:xfrm>
            <a:off x="4782273" y="4782270"/>
            <a:ext cx="405114" cy="3935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D1BEC50-01D1-495B-9862-3EDD12922366}"/>
              </a:ext>
            </a:extLst>
          </p:cNvPr>
          <p:cNvSpPr/>
          <p:nvPr/>
        </p:nvSpPr>
        <p:spPr>
          <a:xfrm>
            <a:off x="5189316" y="4784198"/>
            <a:ext cx="405114" cy="3935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0A0236D-AEE8-472A-8BA7-C302677BE030}"/>
              </a:ext>
            </a:extLst>
          </p:cNvPr>
          <p:cNvSpPr/>
          <p:nvPr/>
        </p:nvSpPr>
        <p:spPr>
          <a:xfrm>
            <a:off x="5594429" y="4784201"/>
            <a:ext cx="405114" cy="3935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B1E2055-4DCC-4305-A12C-03603F8C7149}"/>
              </a:ext>
            </a:extLst>
          </p:cNvPr>
          <p:cNvSpPr/>
          <p:nvPr/>
        </p:nvSpPr>
        <p:spPr>
          <a:xfrm>
            <a:off x="5997610" y="4784197"/>
            <a:ext cx="405114" cy="3935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880F7C1-6B8F-4B25-ABFC-13C291ADAD9F}"/>
              </a:ext>
            </a:extLst>
          </p:cNvPr>
          <p:cNvSpPr/>
          <p:nvPr/>
        </p:nvSpPr>
        <p:spPr>
          <a:xfrm>
            <a:off x="6404656" y="4784197"/>
            <a:ext cx="405114" cy="3935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36B9B9F-52E5-4D39-A4A6-1AB3B4B48954}"/>
              </a:ext>
            </a:extLst>
          </p:cNvPr>
          <p:cNvSpPr/>
          <p:nvPr/>
        </p:nvSpPr>
        <p:spPr>
          <a:xfrm>
            <a:off x="6811699" y="4786125"/>
            <a:ext cx="405114" cy="3935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7169BB5-BBFE-4E69-8E4E-41BFD1D15235}"/>
              </a:ext>
            </a:extLst>
          </p:cNvPr>
          <p:cNvSpPr/>
          <p:nvPr/>
        </p:nvSpPr>
        <p:spPr>
          <a:xfrm>
            <a:off x="4785163" y="5179662"/>
            <a:ext cx="405114" cy="3935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8F27E01-3E98-4FB5-A99B-48350B850208}"/>
              </a:ext>
            </a:extLst>
          </p:cNvPr>
          <p:cNvSpPr/>
          <p:nvPr/>
        </p:nvSpPr>
        <p:spPr>
          <a:xfrm>
            <a:off x="5191243" y="5179663"/>
            <a:ext cx="405114" cy="3935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1280924-02D2-434B-BA53-472E0830D7C5}"/>
              </a:ext>
            </a:extLst>
          </p:cNvPr>
          <p:cNvSpPr/>
          <p:nvPr/>
        </p:nvSpPr>
        <p:spPr>
          <a:xfrm>
            <a:off x="5596356" y="5179666"/>
            <a:ext cx="405114" cy="3935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2E7AFA7-D105-4123-A955-58AEBEDCB6E5}"/>
              </a:ext>
            </a:extLst>
          </p:cNvPr>
          <p:cNvSpPr/>
          <p:nvPr/>
        </p:nvSpPr>
        <p:spPr>
          <a:xfrm>
            <a:off x="5991824" y="5170019"/>
            <a:ext cx="405114" cy="3935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15F7CA0-1C5C-4108-9CFE-D8356598FF20}"/>
              </a:ext>
            </a:extLst>
          </p:cNvPr>
          <p:cNvSpPr/>
          <p:nvPr/>
        </p:nvSpPr>
        <p:spPr>
          <a:xfrm>
            <a:off x="6406583" y="5179662"/>
            <a:ext cx="405114" cy="3935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71254B5-9E17-45AE-93A4-7027F7FCF1F4}"/>
              </a:ext>
            </a:extLst>
          </p:cNvPr>
          <p:cNvSpPr/>
          <p:nvPr/>
        </p:nvSpPr>
        <p:spPr>
          <a:xfrm>
            <a:off x="6802051" y="5170015"/>
            <a:ext cx="405114" cy="3935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87CD713-AF5F-43B7-80B7-F9727D3C9F78}"/>
              </a:ext>
            </a:extLst>
          </p:cNvPr>
          <p:cNvSpPr/>
          <p:nvPr/>
        </p:nvSpPr>
        <p:spPr>
          <a:xfrm>
            <a:off x="4775518" y="5563556"/>
            <a:ext cx="405114" cy="3935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FF3EB38-984F-4DD3-AFFF-53BD4B5A8028}"/>
              </a:ext>
            </a:extLst>
          </p:cNvPr>
          <p:cNvSpPr/>
          <p:nvPr/>
        </p:nvSpPr>
        <p:spPr>
          <a:xfrm>
            <a:off x="5181598" y="5563557"/>
            <a:ext cx="405114" cy="3935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4AB9814-03DC-4BD7-8FA1-881ECBC4C502}"/>
              </a:ext>
            </a:extLst>
          </p:cNvPr>
          <p:cNvSpPr/>
          <p:nvPr/>
        </p:nvSpPr>
        <p:spPr>
          <a:xfrm>
            <a:off x="5586711" y="5563560"/>
            <a:ext cx="405114" cy="3935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8CC330E-B3C1-4E32-AF5D-B721F123B9F8}"/>
              </a:ext>
            </a:extLst>
          </p:cNvPr>
          <p:cNvSpPr/>
          <p:nvPr/>
        </p:nvSpPr>
        <p:spPr>
          <a:xfrm>
            <a:off x="5993754" y="5565488"/>
            <a:ext cx="405114" cy="3935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780BDDA-A11B-4A6D-95B3-DEE6DC938669}"/>
              </a:ext>
            </a:extLst>
          </p:cNvPr>
          <p:cNvSpPr/>
          <p:nvPr/>
        </p:nvSpPr>
        <p:spPr>
          <a:xfrm>
            <a:off x="6396938" y="5563556"/>
            <a:ext cx="405114" cy="3935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8CD0208-CBB9-4B80-B109-F243E0D83B93}"/>
              </a:ext>
            </a:extLst>
          </p:cNvPr>
          <p:cNvSpPr/>
          <p:nvPr/>
        </p:nvSpPr>
        <p:spPr>
          <a:xfrm>
            <a:off x="6803981" y="5565484"/>
            <a:ext cx="405114" cy="3935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D4F1F41-197B-4A71-88ED-02C030FF84E9}"/>
              </a:ext>
            </a:extLst>
          </p:cNvPr>
          <p:cNvSpPr txBox="1"/>
          <p:nvPr/>
        </p:nvSpPr>
        <p:spPr>
          <a:xfrm>
            <a:off x="4775518" y="3700350"/>
            <a:ext cx="24208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1       2     3      4     5      6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DAC3AFA-9461-4C1A-A2CB-16D53E7E4D30}"/>
              </a:ext>
            </a:extLst>
          </p:cNvPr>
          <p:cNvSpPr txBox="1"/>
          <p:nvPr/>
        </p:nvSpPr>
        <p:spPr>
          <a:xfrm>
            <a:off x="4328930" y="399326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1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80DD066-1125-4FC2-899A-0A1A761F87A2}"/>
              </a:ext>
            </a:extLst>
          </p:cNvPr>
          <p:cNvSpPr txBox="1"/>
          <p:nvPr/>
        </p:nvSpPr>
        <p:spPr>
          <a:xfrm>
            <a:off x="4330857" y="441188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2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8E7AF01-1C70-48C9-A3BA-4882A7B576F9}"/>
              </a:ext>
            </a:extLst>
          </p:cNvPr>
          <p:cNvSpPr txBox="1"/>
          <p:nvPr/>
        </p:nvSpPr>
        <p:spPr>
          <a:xfrm>
            <a:off x="4330859" y="479384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3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820C891-7600-42D2-9279-64AC32E293D3}"/>
              </a:ext>
            </a:extLst>
          </p:cNvPr>
          <p:cNvSpPr txBox="1"/>
          <p:nvPr/>
        </p:nvSpPr>
        <p:spPr>
          <a:xfrm>
            <a:off x="4342433" y="515266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4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BC3C418-7000-4D42-8A19-15C6AB456CD9}"/>
              </a:ext>
            </a:extLst>
          </p:cNvPr>
          <p:cNvSpPr txBox="1"/>
          <p:nvPr/>
        </p:nvSpPr>
        <p:spPr>
          <a:xfrm>
            <a:off x="4354008" y="560407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146349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39424-A073-4F43-93E8-E4ADFEB8E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Accessing Matrix Element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C6BC24-993A-492A-ACD6-063781E3D0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/>
              <a:t>(</a:t>
            </a:r>
            <a:r>
              <a:rPr lang="en-GB" dirty="0" err="1"/>
              <a:t>i,j</a:t>
            </a:r>
            <a:r>
              <a:rPr lang="en-GB" dirty="0"/>
              <a:t>)</a:t>
            </a:r>
            <a:r>
              <a:rPr lang="en-GB" dirty="0" err="1"/>
              <a:t>th</a:t>
            </a:r>
            <a:r>
              <a:rPr lang="en-GB" dirty="0"/>
              <a:t> member of matrix: mat[</a:t>
            </a:r>
            <a:r>
              <a:rPr lang="en-GB" dirty="0" err="1"/>
              <a:t>i</a:t>
            </a:r>
            <a:r>
              <a:rPr lang="en-GB" dirty="0"/>
              <a:t>][j].</a:t>
            </a:r>
          </a:p>
          <a:p>
            <a:r>
              <a:rPr lang="en-GB" dirty="0"/>
              <a:t>In mathematics, we use mat(</a:t>
            </a:r>
            <a:r>
              <a:rPr lang="en-GB" dirty="0" err="1"/>
              <a:t>i,j</a:t>
            </a:r>
            <a:r>
              <a:rPr lang="en-GB" dirty="0"/>
              <a:t>).</a:t>
            </a:r>
          </a:p>
          <a:p>
            <a:r>
              <a:rPr lang="en-GB" dirty="0"/>
              <a:t>The row and column, as is the case with 1D array, start with 0.</a:t>
            </a:r>
          </a:p>
          <a:p>
            <a:pPr marL="0" indent="0">
              <a:buNone/>
            </a:pPr>
            <a:r>
              <a:rPr lang="en-GB" dirty="0"/>
              <a:t>void </a:t>
            </a:r>
            <a:r>
              <a:rPr lang="en-GB" dirty="0" err="1"/>
              <a:t>print_matrix</a:t>
            </a:r>
            <a:r>
              <a:rPr lang="en-GB" dirty="0"/>
              <a:t>(int mat[5][6]) {</a:t>
            </a:r>
          </a:p>
          <a:p>
            <a:pPr marL="0" indent="0">
              <a:buNone/>
            </a:pPr>
            <a:r>
              <a:rPr lang="en-GB" dirty="0"/>
              <a:t>	int </a:t>
            </a:r>
            <a:r>
              <a:rPr lang="en-GB" dirty="0" err="1"/>
              <a:t>i,j</a:t>
            </a:r>
            <a:r>
              <a:rPr lang="en-GB" dirty="0"/>
              <a:t>;</a:t>
            </a:r>
          </a:p>
          <a:p>
            <a:pPr marL="0" indent="0">
              <a:buNone/>
            </a:pPr>
            <a:r>
              <a:rPr lang="en-GB" dirty="0"/>
              <a:t>	for(</a:t>
            </a:r>
            <a:r>
              <a:rPr lang="en-GB" dirty="0" err="1"/>
              <a:t>i</a:t>
            </a:r>
            <a:r>
              <a:rPr lang="en-GB" dirty="0"/>
              <a:t>=0; </a:t>
            </a:r>
            <a:r>
              <a:rPr lang="en-GB" dirty="0" err="1"/>
              <a:t>i</a:t>
            </a:r>
            <a:r>
              <a:rPr lang="en-GB" dirty="0"/>
              <a:t>&lt;5; </a:t>
            </a:r>
            <a:r>
              <a:rPr lang="en-GB" dirty="0" err="1"/>
              <a:t>i</a:t>
            </a:r>
            <a:r>
              <a:rPr lang="en-GB" dirty="0"/>
              <a:t>++) {</a:t>
            </a:r>
          </a:p>
          <a:p>
            <a:pPr marL="0" indent="0">
              <a:buNone/>
            </a:pPr>
            <a:r>
              <a:rPr lang="en-GB" dirty="0"/>
              <a:t>		for(j=0; j&lt;6; </a:t>
            </a:r>
            <a:r>
              <a:rPr lang="en-GB" dirty="0" err="1"/>
              <a:t>j++</a:t>
            </a:r>
            <a:r>
              <a:rPr lang="en-GB" dirty="0"/>
              <a:t>) {</a:t>
            </a:r>
          </a:p>
          <a:p>
            <a:pPr marL="0" indent="0">
              <a:buNone/>
            </a:pPr>
            <a:r>
              <a:rPr lang="en-GB" dirty="0"/>
              <a:t>			</a:t>
            </a:r>
            <a:r>
              <a:rPr lang="en-GB" dirty="0" err="1"/>
              <a:t>printf</a:t>
            </a:r>
            <a:r>
              <a:rPr lang="en-GB" dirty="0"/>
              <a:t>(“%d”, mat[</a:t>
            </a:r>
            <a:r>
              <a:rPr lang="en-GB" dirty="0" err="1"/>
              <a:t>i</a:t>
            </a:r>
            <a:r>
              <a:rPr lang="en-GB" dirty="0"/>
              <a:t>][j]);</a:t>
            </a:r>
          </a:p>
          <a:p>
            <a:pPr marL="0" indent="0">
              <a:buNone/>
            </a:pPr>
            <a:r>
              <a:rPr lang="en-GB" dirty="0"/>
              <a:t>		}</a:t>
            </a:r>
          </a:p>
          <a:p>
            <a:pPr marL="0" indent="0">
              <a:buNone/>
            </a:pPr>
            <a:r>
              <a:rPr lang="en-GB" dirty="0"/>
              <a:t>		</a:t>
            </a:r>
            <a:r>
              <a:rPr lang="en-GB" dirty="0" err="1"/>
              <a:t>printf</a:t>
            </a:r>
            <a:r>
              <a:rPr lang="en-GB" dirty="0"/>
              <a:t>(“\n”);</a:t>
            </a:r>
          </a:p>
          <a:p>
            <a:pPr marL="0" indent="0">
              <a:buNone/>
            </a:pPr>
            <a:r>
              <a:rPr lang="en-GB" dirty="0"/>
              <a:t>	}</a:t>
            </a:r>
          </a:p>
          <a:p>
            <a:pPr marL="0" indent="0">
              <a:buNone/>
            </a:pPr>
            <a:r>
              <a:rPr lang="en-GB" dirty="0"/>
              <a:t>}	</a:t>
            </a:r>
          </a:p>
        </p:txBody>
      </p:sp>
    </p:spTree>
    <p:extLst>
      <p:ext uri="{BB962C8B-B14F-4D97-AF65-F5344CB8AC3E}">
        <p14:creationId xmlns:p14="http://schemas.microsoft.com/office/powerpoint/2010/main" val="2971523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906226-15A3-4EE2-8F94-C4F8659A5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User Input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650B6C-CA86-47D8-89F8-F8A5828984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The address of </a:t>
            </a:r>
            <a:r>
              <a:rPr lang="en-GB" dirty="0" err="1"/>
              <a:t>i,j</a:t>
            </a:r>
            <a:r>
              <a:rPr lang="en-GB" dirty="0"/>
              <a:t> </a:t>
            </a:r>
            <a:r>
              <a:rPr lang="en-GB" dirty="0" err="1"/>
              <a:t>th</a:t>
            </a:r>
            <a:r>
              <a:rPr lang="en-GB" dirty="0"/>
              <a:t> matrix element is &amp;mat[</a:t>
            </a:r>
            <a:r>
              <a:rPr lang="en-GB" dirty="0" err="1"/>
              <a:t>i</a:t>
            </a:r>
            <a:r>
              <a:rPr lang="en-GB" dirty="0"/>
              <a:t>][j].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void </a:t>
            </a:r>
            <a:r>
              <a:rPr lang="en-GB" dirty="0" err="1"/>
              <a:t>read_matrix</a:t>
            </a:r>
            <a:r>
              <a:rPr lang="en-GB" dirty="0"/>
              <a:t>(int mat[5][6]) {</a:t>
            </a:r>
          </a:p>
          <a:p>
            <a:pPr marL="0" indent="0">
              <a:buNone/>
            </a:pPr>
            <a:r>
              <a:rPr lang="en-GB" dirty="0"/>
              <a:t>	int </a:t>
            </a:r>
            <a:r>
              <a:rPr lang="en-GB" dirty="0" err="1"/>
              <a:t>i,j</a:t>
            </a:r>
            <a:r>
              <a:rPr lang="en-GB" dirty="0"/>
              <a:t>;</a:t>
            </a:r>
          </a:p>
          <a:p>
            <a:pPr marL="0" indent="0">
              <a:buNone/>
            </a:pPr>
            <a:r>
              <a:rPr lang="en-GB" dirty="0"/>
              <a:t>	for(</a:t>
            </a:r>
            <a:r>
              <a:rPr lang="en-GB" dirty="0" err="1"/>
              <a:t>i</a:t>
            </a:r>
            <a:r>
              <a:rPr lang="en-GB" dirty="0"/>
              <a:t>=0; </a:t>
            </a:r>
            <a:r>
              <a:rPr lang="en-GB" dirty="0" err="1"/>
              <a:t>i</a:t>
            </a:r>
            <a:r>
              <a:rPr lang="en-GB" dirty="0"/>
              <a:t>&lt;5; </a:t>
            </a:r>
            <a:r>
              <a:rPr lang="en-GB" dirty="0" err="1"/>
              <a:t>i</a:t>
            </a:r>
            <a:r>
              <a:rPr lang="en-GB" dirty="0"/>
              <a:t>++) {</a:t>
            </a:r>
          </a:p>
          <a:p>
            <a:pPr marL="0" indent="0">
              <a:buNone/>
            </a:pPr>
            <a:r>
              <a:rPr lang="en-GB" dirty="0"/>
              <a:t>		for(j=0; j&lt;6; </a:t>
            </a:r>
            <a:r>
              <a:rPr lang="en-GB" dirty="0" err="1"/>
              <a:t>j++</a:t>
            </a:r>
            <a:r>
              <a:rPr lang="en-GB" dirty="0"/>
              <a:t>) {</a:t>
            </a:r>
          </a:p>
          <a:p>
            <a:pPr marL="0" indent="0">
              <a:buNone/>
            </a:pPr>
            <a:r>
              <a:rPr lang="en-GB" dirty="0"/>
              <a:t>			</a:t>
            </a:r>
            <a:r>
              <a:rPr lang="en-GB" dirty="0" err="1"/>
              <a:t>scanf</a:t>
            </a:r>
            <a:r>
              <a:rPr lang="en-GB" dirty="0"/>
              <a:t>(“%d”, &amp;mat[</a:t>
            </a:r>
            <a:r>
              <a:rPr lang="en-GB" dirty="0" err="1"/>
              <a:t>i</a:t>
            </a:r>
            <a:r>
              <a:rPr lang="en-GB" dirty="0"/>
              <a:t>][j]);</a:t>
            </a:r>
          </a:p>
          <a:p>
            <a:pPr marL="0" indent="0">
              <a:buNone/>
            </a:pPr>
            <a:r>
              <a:rPr lang="en-GB" dirty="0"/>
              <a:t>		}</a:t>
            </a:r>
          </a:p>
          <a:p>
            <a:pPr marL="0" indent="0">
              <a:buNone/>
            </a:pPr>
            <a:r>
              <a:rPr lang="en-GB" dirty="0"/>
              <a:t>	}</a:t>
            </a:r>
          </a:p>
          <a:p>
            <a:pPr marL="0" indent="0">
              <a:buNone/>
            </a:pPr>
            <a:r>
              <a:rPr lang="en-GB" dirty="0"/>
              <a:t>}	</a:t>
            </a:r>
          </a:p>
        </p:txBody>
      </p:sp>
    </p:spTree>
    <p:extLst>
      <p:ext uri="{BB962C8B-B14F-4D97-AF65-F5344CB8AC3E}">
        <p14:creationId xmlns:p14="http://schemas.microsoft.com/office/powerpoint/2010/main" val="3813086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270C6-CFE4-4A43-993B-46121C4DC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2D Array Initialization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B5E566-6AA2-4C32-9496-3E56DE7577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659" y="1690688"/>
            <a:ext cx="10515600" cy="4351338"/>
          </a:xfrm>
        </p:spPr>
        <p:txBody>
          <a:bodyPr>
            <a:normAutofit fontScale="77500" lnSpcReduction="20000"/>
          </a:bodyPr>
          <a:lstStyle/>
          <a:p>
            <a:r>
              <a:rPr lang="en-GB" dirty="0"/>
              <a:t>We want a 2D array a[4][3] with following initialization.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We initialize it as:</a:t>
            </a:r>
          </a:p>
          <a:p>
            <a:pPr marL="0" indent="0">
              <a:buNone/>
            </a:pPr>
            <a:r>
              <a:rPr lang="en-GB" dirty="0"/>
              <a:t>int a[][3] = {</a:t>
            </a:r>
          </a:p>
          <a:p>
            <a:pPr marL="0" indent="0">
              <a:buNone/>
            </a:pPr>
            <a:r>
              <a:rPr lang="en-GB" dirty="0"/>
              <a:t>		{1, 2, 3},</a:t>
            </a:r>
          </a:p>
          <a:p>
            <a:pPr marL="0" indent="0">
              <a:buNone/>
            </a:pPr>
            <a:r>
              <a:rPr lang="en-GB" dirty="0"/>
              <a:t>		{4, 5, 6},</a:t>
            </a:r>
          </a:p>
          <a:p>
            <a:pPr marL="0" indent="0">
              <a:buNone/>
            </a:pPr>
            <a:r>
              <a:rPr lang="en-GB" dirty="0"/>
              <a:t>		{7, 8, 9},</a:t>
            </a:r>
          </a:p>
          <a:p>
            <a:pPr marL="0" indent="0">
              <a:buNone/>
            </a:pPr>
            <a:r>
              <a:rPr lang="en-GB" dirty="0"/>
              <a:t>		{0, 1, 2}</a:t>
            </a:r>
          </a:p>
          <a:p>
            <a:pPr marL="0" indent="0">
              <a:buNone/>
            </a:pPr>
            <a:r>
              <a:rPr lang="en-GB" dirty="0"/>
              <a:t>	       };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FF5C4B-D080-4C72-8D9E-5B68E05EBD15}"/>
              </a:ext>
            </a:extLst>
          </p:cNvPr>
          <p:cNvSpPr/>
          <p:nvPr/>
        </p:nvSpPr>
        <p:spPr>
          <a:xfrm>
            <a:off x="5092859" y="2650601"/>
            <a:ext cx="405114" cy="3935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5F07980-A7FE-4EDA-903C-2F36EB097933}"/>
              </a:ext>
            </a:extLst>
          </p:cNvPr>
          <p:cNvSpPr/>
          <p:nvPr/>
        </p:nvSpPr>
        <p:spPr>
          <a:xfrm>
            <a:off x="5499902" y="2652529"/>
            <a:ext cx="405114" cy="3935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00B395A-8289-44AE-AD6C-F4065CB9691F}"/>
              </a:ext>
            </a:extLst>
          </p:cNvPr>
          <p:cNvSpPr/>
          <p:nvPr/>
        </p:nvSpPr>
        <p:spPr>
          <a:xfrm>
            <a:off x="5905015" y="2652532"/>
            <a:ext cx="405114" cy="3935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3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4B188F1-E2F7-4CFC-9045-7C83CD5AE8B0}"/>
              </a:ext>
            </a:extLst>
          </p:cNvPr>
          <p:cNvSpPr/>
          <p:nvPr/>
        </p:nvSpPr>
        <p:spPr>
          <a:xfrm>
            <a:off x="5094786" y="3046066"/>
            <a:ext cx="405114" cy="3935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4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96AA859-004A-40C0-B3DE-A1350EB2060A}"/>
              </a:ext>
            </a:extLst>
          </p:cNvPr>
          <p:cNvSpPr/>
          <p:nvPr/>
        </p:nvSpPr>
        <p:spPr>
          <a:xfrm>
            <a:off x="5501829" y="3047994"/>
            <a:ext cx="405114" cy="3935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5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AE4415D-4317-49FE-8F01-7BE6E5743B98}"/>
              </a:ext>
            </a:extLst>
          </p:cNvPr>
          <p:cNvSpPr/>
          <p:nvPr/>
        </p:nvSpPr>
        <p:spPr>
          <a:xfrm>
            <a:off x="5906942" y="3047997"/>
            <a:ext cx="405114" cy="3935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6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DE185F3-5230-4798-9C69-7F3FC6B9991E}"/>
              </a:ext>
            </a:extLst>
          </p:cNvPr>
          <p:cNvSpPr/>
          <p:nvPr/>
        </p:nvSpPr>
        <p:spPr>
          <a:xfrm>
            <a:off x="5094789" y="3439607"/>
            <a:ext cx="405114" cy="3935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7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B70B140-9220-47A7-9EC0-4361B0538DA0}"/>
              </a:ext>
            </a:extLst>
          </p:cNvPr>
          <p:cNvSpPr/>
          <p:nvPr/>
        </p:nvSpPr>
        <p:spPr>
          <a:xfrm>
            <a:off x="5501832" y="3441535"/>
            <a:ext cx="405114" cy="3935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8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08D7CBA-B8F0-43AA-8F22-E0BFD51C0191}"/>
              </a:ext>
            </a:extLst>
          </p:cNvPr>
          <p:cNvSpPr/>
          <p:nvPr/>
        </p:nvSpPr>
        <p:spPr>
          <a:xfrm>
            <a:off x="5906945" y="3441538"/>
            <a:ext cx="405114" cy="3935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9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C218AAC-6010-4003-8ECE-9FDEC488C2E6}"/>
              </a:ext>
            </a:extLst>
          </p:cNvPr>
          <p:cNvSpPr/>
          <p:nvPr/>
        </p:nvSpPr>
        <p:spPr>
          <a:xfrm>
            <a:off x="5097679" y="3836999"/>
            <a:ext cx="405114" cy="3935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0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C233ABE-4277-4F67-85B1-83B7DC97E5D9}"/>
              </a:ext>
            </a:extLst>
          </p:cNvPr>
          <p:cNvSpPr/>
          <p:nvPr/>
        </p:nvSpPr>
        <p:spPr>
          <a:xfrm>
            <a:off x="5503759" y="3837000"/>
            <a:ext cx="405114" cy="3935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BD3DD8F-B63F-419E-A0CE-97673894F0F1}"/>
              </a:ext>
            </a:extLst>
          </p:cNvPr>
          <p:cNvSpPr/>
          <p:nvPr/>
        </p:nvSpPr>
        <p:spPr>
          <a:xfrm>
            <a:off x="5908872" y="3837003"/>
            <a:ext cx="405114" cy="3935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35626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C91E7-532D-40A4-AA6A-7A4A3BE5A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Rules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66803-3432-4A9C-AE6B-D96FB4ED32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Values are given row-wise, first row, then second row, so on.</a:t>
            </a:r>
          </a:p>
          <a:p>
            <a:r>
              <a:rPr lang="en-GB" dirty="0"/>
              <a:t>Number of columns must be specified.</a:t>
            </a:r>
          </a:p>
          <a:p>
            <a:r>
              <a:rPr lang="en-GB" dirty="0"/>
              <a:t>Each row is enclosed in braces {}.</a:t>
            </a:r>
          </a:p>
          <a:p>
            <a:r>
              <a:rPr lang="en-GB" dirty="0"/>
              <a:t>Number of values in row may be less than number of columns. Remaining columns will be set to 0;</a:t>
            </a:r>
          </a:p>
        </p:txBody>
      </p:sp>
    </p:spTree>
    <p:extLst>
      <p:ext uri="{BB962C8B-B14F-4D97-AF65-F5344CB8AC3E}">
        <p14:creationId xmlns:p14="http://schemas.microsoft.com/office/powerpoint/2010/main" val="1245945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D117F-4B5A-411A-8484-AA9F53B46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2D Array Passing into function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8F32FC-9DE1-4D6E-8455-A59CA4237F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void </a:t>
            </a:r>
            <a:r>
              <a:rPr lang="en-GB" dirty="0" err="1"/>
              <a:t>print_matrix</a:t>
            </a:r>
            <a:r>
              <a:rPr lang="en-GB" dirty="0"/>
              <a:t>(int mat[][6], int </a:t>
            </a:r>
            <a:r>
              <a:rPr lang="en-GB" dirty="0" err="1"/>
              <a:t>nRows</a:t>
            </a:r>
            <a:r>
              <a:rPr lang="en-GB" dirty="0"/>
              <a:t>) {</a:t>
            </a:r>
          </a:p>
          <a:p>
            <a:pPr marL="0" indent="0">
              <a:buNone/>
            </a:pPr>
            <a:r>
              <a:rPr lang="en-GB" dirty="0"/>
              <a:t>	int </a:t>
            </a:r>
            <a:r>
              <a:rPr lang="en-GB" dirty="0" err="1"/>
              <a:t>i,j</a:t>
            </a:r>
            <a:r>
              <a:rPr lang="en-GB" dirty="0"/>
              <a:t>;</a:t>
            </a:r>
          </a:p>
          <a:p>
            <a:pPr marL="0" indent="0">
              <a:buNone/>
            </a:pPr>
            <a:r>
              <a:rPr lang="en-GB" dirty="0"/>
              <a:t>	for(</a:t>
            </a:r>
            <a:r>
              <a:rPr lang="en-GB" dirty="0" err="1"/>
              <a:t>i</a:t>
            </a:r>
            <a:r>
              <a:rPr lang="en-GB" dirty="0"/>
              <a:t>=0; </a:t>
            </a:r>
            <a:r>
              <a:rPr lang="en-GB" dirty="0" err="1"/>
              <a:t>i</a:t>
            </a:r>
            <a:r>
              <a:rPr lang="en-GB" dirty="0"/>
              <a:t>&lt;5; </a:t>
            </a:r>
            <a:r>
              <a:rPr lang="en-GB" dirty="0" err="1"/>
              <a:t>i</a:t>
            </a:r>
            <a:r>
              <a:rPr lang="en-GB" dirty="0"/>
              <a:t>++) {</a:t>
            </a:r>
          </a:p>
          <a:p>
            <a:pPr marL="0" indent="0">
              <a:buNone/>
            </a:pPr>
            <a:r>
              <a:rPr lang="en-GB" dirty="0"/>
              <a:t>		for(j=0; j&lt;6; </a:t>
            </a:r>
            <a:r>
              <a:rPr lang="en-GB" dirty="0" err="1"/>
              <a:t>j++</a:t>
            </a:r>
            <a:r>
              <a:rPr lang="en-GB" dirty="0"/>
              <a:t>) {</a:t>
            </a:r>
          </a:p>
          <a:p>
            <a:pPr marL="0" indent="0">
              <a:buNone/>
            </a:pPr>
            <a:r>
              <a:rPr lang="en-GB" dirty="0"/>
              <a:t>			</a:t>
            </a:r>
            <a:r>
              <a:rPr lang="en-GB" dirty="0" err="1"/>
              <a:t>printf</a:t>
            </a:r>
            <a:r>
              <a:rPr lang="en-GB" dirty="0"/>
              <a:t>(“%d”, mat[</a:t>
            </a:r>
            <a:r>
              <a:rPr lang="en-GB" dirty="0" err="1"/>
              <a:t>i</a:t>
            </a:r>
            <a:r>
              <a:rPr lang="en-GB" dirty="0"/>
              <a:t>][j]);</a:t>
            </a:r>
          </a:p>
          <a:p>
            <a:pPr marL="0" indent="0">
              <a:buNone/>
            </a:pPr>
            <a:r>
              <a:rPr lang="en-GB" dirty="0"/>
              <a:t>		}</a:t>
            </a:r>
          </a:p>
          <a:p>
            <a:pPr marL="0" indent="0">
              <a:buNone/>
            </a:pPr>
            <a:r>
              <a:rPr lang="en-GB" dirty="0"/>
              <a:t>		</a:t>
            </a:r>
            <a:r>
              <a:rPr lang="en-GB" dirty="0" err="1"/>
              <a:t>printf</a:t>
            </a:r>
            <a:r>
              <a:rPr lang="en-GB" dirty="0"/>
              <a:t>(“\n”);</a:t>
            </a:r>
          </a:p>
          <a:p>
            <a:pPr marL="0" indent="0">
              <a:buNone/>
            </a:pPr>
            <a:r>
              <a:rPr lang="en-GB" dirty="0"/>
              <a:t>	}</a:t>
            </a:r>
          </a:p>
          <a:p>
            <a:pPr marL="0" indent="0">
              <a:buNone/>
            </a:pPr>
            <a:r>
              <a:rPr lang="en-GB" dirty="0"/>
              <a:t>}	</a:t>
            </a:r>
          </a:p>
        </p:txBody>
      </p:sp>
    </p:spTree>
    <p:extLst>
      <p:ext uri="{BB962C8B-B14F-4D97-AF65-F5344CB8AC3E}">
        <p14:creationId xmlns:p14="http://schemas.microsoft.com/office/powerpoint/2010/main" val="42938116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A920D-7279-4A96-B6E4-A75D52F36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only column is required?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17F43-9401-4729-B55D-D03F7CCC1C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memory of computer is a 1D array.</a:t>
            </a:r>
          </a:p>
          <a:p>
            <a:r>
              <a:rPr lang="en-GB" dirty="0"/>
              <a:t>2D array are “flattened” into 1D to be stored in memory.</a:t>
            </a:r>
          </a:p>
          <a:p>
            <a:r>
              <a:rPr lang="en-GB" dirty="0"/>
              <a:t>In C, arrays are flattened using Row-Major order:</a:t>
            </a:r>
          </a:p>
          <a:p>
            <a:pPr lvl="1"/>
            <a:r>
              <a:rPr lang="en-GB" dirty="0"/>
              <a:t>R1 R2 R3... RN</a:t>
            </a:r>
          </a:p>
          <a:p>
            <a:pPr lvl="1"/>
            <a:r>
              <a:rPr lang="en-GB" dirty="0"/>
              <a:t>Thus, you need to know the number of columns to find out where the next row starts.</a:t>
            </a:r>
          </a:p>
          <a:p>
            <a:pPr lvl="1"/>
            <a:endParaRPr lang="en-GB" dirty="0"/>
          </a:p>
          <a:p>
            <a:r>
              <a:rPr lang="en-GB" dirty="0"/>
              <a:t>Generally, in a </a:t>
            </a:r>
            <a:r>
              <a:rPr lang="en-GB" dirty="0" err="1"/>
              <a:t>nD</a:t>
            </a:r>
            <a:r>
              <a:rPr lang="en-GB" dirty="0"/>
              <a:t> array, you would require last n-1 dimensions.</a:t>
            </a:r>
          </a:p>
        </p:txBody>
      </p:sp>
    </p:spTree>
    <p:extLst>
      <p:ext uri="{BB962C8B-B14F-4D97-AF65-F5344CB8AC3E}">
        <p14:creationId xmlns:p14="http://schemas.microsoft.com/office/powerpoint/2010/main" val="29000665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2061</TotalTime>
  <Words>636</Words>
  <Application>Microsoft Office PowerPoint</Application>
  <PresentationFormat>Widescreen</PresentationFormat>
  <Paragraphs>120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Multidimensional Arrays</vt:lpstr>
      <vt:lpstr>Why Multidimensional Arrays? </vt:lpstr>
      <vt:lpstr>Array Declaration</vt:lpstr>
      <vt:lpstr>Accessing Matrix Element</vt:lpstr>
      <vt:lpstr>User Input </vt:lpstr>
      <vt:lpstr>2D Array Initialization</vt:lpstr>
      <vt:lpstr>Rules</vt:lpstr>
      <vt:lpstr>2D Array Passing into function</vt:lpstr>
      <vt:lpstr>Why only column is required?</vt:lpstr>
      <vt:lpstr>Exercise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Variable Scope and Recursion</dc:title>
  <dc:creator>Nachiket</dc:creator>
  <cp:lastModifiedBy>Nachiket</cp:lastModifiedBy>
  <cp:revision>120</cp:revision>
  <dcterms:created xsi:type="dcterms:W3CDTF">2022-02-11T06:55:17Z</dcterms:created>
  <dcterms:modified xsi:type="dcterms:W3CDTF">2022-02-18T08:42:09Z</dcterms:modified>
</cp:coreProperties>
</file>