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2" r:id="rId67"/>
    <p:sldId id="321" r:id="rId68"/>
    <p:sldId id="323" r:id="rId69"/>
    <p:sldId id="324" r:id="rId70"/>
    <p:sldId id="325" r:id="rId71"/>
    <p:sldId id="326" r:id="rId72"/>
    <p:sldId id="327" r:id="rId73"/>
    <p:sldId id="328" r:id="rId74"/>
    <p:sldId id="329" r:id="rId75"/>
    <p:sldId id="330" r:id="rId76"/>
    <p:sldId id="331" r:id="rId77"/>
    <p:sldId id="333" r:id="rId78"/>
    <p:sldId id="332" r:id="rId79"/>
    <p:sldId id="334" r:id="rId80"/>
    <p:sldId id="335" r:id="rId81"/>
    <p:sldId id="336" r:id="rId82"/>
    <p:sldId id="337" r:id="rId83"/>
    <p:sldId id="338" r:id="rId84"/>
    <p:sldId id="339" r:id="rId85"/>
    <p:sldId id="340" r:id="rId8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22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666A18-EBDA-4B15-9601-0AC86B1E81C4}" type="datetimeFigureOut">
              <a:rPr lang="en-GB" smtClean="0"/>
              <a:t>03/09/2022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8C44EA-A74A-47F6-A35F-AF454D533DCE}" type="slidenum">
              <a:rPr lang="en-GB" smtClean="0"/>
              <a:t>‹#›</a:t>
            </a:fld>
            <a:endParaRPr lang="en-GB"/>
          </a:p>
        </p:txBody>
      </p:sp>
    </p:spTree>
    <p:extLst>
      <p:ext uri="{BB962C8B-B14F-4D97-AF65-F5344CB8AC3E}">
        <p14:creationId xmlns:p14="http://schemas.microsoft.com/office/powerpoint/2010/main" val="1842778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B8C44EA-A74A-47F6-A35F-AF454D533DCE}" type="slidenum">
              <a:rPr lang="en-GB" smtClean="0"/>
              <a:t>78</a:t>
            </a:fld>
            <a:endParaRPr lang="en-GB"/>
          </a:p>
        </p:txBody>
      </p:sp>
    </p:spTree>
    <p:extLst>
      <p:ext uri="{BB962C8B-B14F-4D97-AF65-F5344CB8AC3E}">
        <p14:creationId xmlns:p14="http://schemas.microsoft.com/office/powerpoint/2010/main" val="23676711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041403-C500-B869-CEA9-2E8E1B7CDC3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4088C81-A546-EEC1-608A-9DC8F5EC5F8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BF4EDBA-A5DA-9FE8-0EA1-945757AEF0B2}"/>
              </a:ext>
            </a:extLst>
          </p:cNvPr>
          <p:cNvSpPr>
            <a:spLocks noGrp="1"/>
          </p:cNvSpPr>
          <p:nvPr>
            <p:ph type="dt" sz="half" idx="10"/>
          </p:nvPr>
        </p:nvSpPr>
        <p:spPr/>
        <p:txBody>
          <a:bodyPr/>
          <a:lstStyle/>
          <a:p>
            <a:fld id="{A4E136BE-42A1-4497-A7A9-5E9117B9B92D}" type="datetimeFigureOut">
              <a:rPr lang="en-GB" smtClean="0"/>
              <a:t>03/09/2022</a:t>
            </a:fld>
            <a:endParaRPr lang="en-GB"/>
          </a:p>
        </p:txBody>
      </p:sp>
      <p:sp>
        <p:nvSpPr>
          <p:cNvPr id="5" name="Footer Placeholder 4">
            <a:extLst>
              <a:ext uri="{FF2B5EF4-FFF2-40B4-BE49-F238E27FC236}">
                <a16:creationId xmlns:a16="http://schemas.microsoft.com/office/drawing/2014/main" id="{ACD93360-36F1-5730-8B4A-7FA950FF023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94A60A1-6935-90BE-DD33-4E2AE3A95DB8}"/>
              </a:ext>
            </a:extLst>
          </p:cNvPr>
          <p:cNvSpPr>
            <a:spLocks noGrp="1"/>
          </p:cNvSpPr>
          <p:nvPr>
            <p:ph type="sldNum" sz="quarter" idx="12"/>
          </p:nvPr>
        </p:nvSpPr>
        <p:spPr/>
        <p:txBody>
          <a:bodyPr/>
          <a:lstStyle/>
          <a:p>
            <a:fld id="{55D808EF-879E-43F2-9E49-A02EBD8CA2CA}" type="slidenum">
              <a:rPr lang="en-GB" smtClean="0"/>
              <a:t>‹#›</a:t>
            </a:fld>
            <a:endParaRPr lang="en-GB"/>
          </a:p>
        </p:txBody>
      </p:sp>
    </p:spTree>
    <p:extLst>
      <p:ext uri="{BB962C8B-B14F-4D97-AF65-F5344CB8AC3E}">
        <p14:creationId xmlns:p14="http://schemas.microsoft.com/office/powerpoint/2010/main" val="35624062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DFD69-F30D-8A1B-EA08-73926678BE48}"/>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53A68BD-12D1-7D08-665D-254407EB904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5A9665C-6BAD-A7E4-AFFB-572703A4F985}"/>
              </a:ext>
            </a:extLst>
          </p:cNvPr>
          <p:cNvSpPr>
            <a:spLocks noGrp="1"/>
          </p:cNvSpPr>
          <p:nvPr>
            <p:ph type="dt" sz="half" idx="10"/>
          </p:nvPr>
        </p:nvSpPr>
        <p:spPr/>
        <p:txBody>
          <a:bodyPr/>
          <a:lstStyle/>
          <a:p>
            <a:fld id="{A4E136BE-42A1-4497-A7A9-5E9117B9B92D}" type="datetimeFigureOut">
              <a:rPr lang="en-GB" smtClean="0"/>
              <a:t>03/09/2022</a:t>
            </a:fld>
            <a:endParaRPr lang="en-GB"/>
          </a:p>
        </p:txBody>
      </p:sp>
      <p:sp>
        <p:nvSpPr>
          <p:cNvPr id="5" name="Footer Placeholder 4">
            <a:extLst>
              <a:ext uri="{FF2B5EF4-FFF2-40B4-BE49-F238E27FC236}">
                <a16:creationId xmlns:a16="http://schemas.microsoft.com/office/drawing/2014/main" id="{F44A155A-6E4D-3A8A-F56F-C90550D80B6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F46D2D7-3A03-8D8B-FACE-31540BB72D41}"/>
              </a:ext>
            </a:extLst>
          </p:cNvPr>
          <p:cNvSpPr>
            <a:spLocks noGrp="1"/>
          </p:cNvSpPr>
          <p:nvPr>
            <p:ph type="sldNum" sz="quarter" idx="12"/>
          </p:nvPr>
        </p:nvSpPr>
        <p:spPr/>
        <p:txBody>
          <a:bodyPr/>
          <a:lstStyle/>
          <a:p>
            <a:fld id="{55D808EF-879E-43F2-9E49-A02EBD8CA2CA}" type="slidenum">
              <a:rPr lang="en-GB" smtClean="0"/>
              <a:t>‹#›</a:t>
            </a:fld>
            <a:endParaRPr lang="en-GB"/>
          </a:p>
        </p:txBody>
      </p:sp>
    </p:spTree>
    <p:extLst>
      <p:ext uri="{BB962C8B-B14F-4D97-AF65-F5344CB8AC3E}">
        <p14:creationId xmlns:p14="http://schemas.microsoft.com/office/powerpoint/2010/main" val="31875765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E1BEDB7-B683-B9DC-D104-5953ACA9EC1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FB6F93A-1E0D-8E60-C04C-B2C88D4BBC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A9CDB8D-3878-35B1-C5DF-118FD09AE5C9}"/>
              </a:ext>
            </a:extLst>
          </p:cNvPr>
          <p:cNvSpPr>
            <a:spLocks noGrp="1"/>
          </p:cNvSpPr>
          <p:nvPr>
            <p:ph type="dt" sz="half" idx="10"/>
          </p:nvPr>
        </p:nvSpPr>
        <p:spPr/>
        <p:txBody>
          <a:bodyPr/>
          <a:lstStyle/>
          <a:p>
            <a:fld id="{A4E136BE-42A1-4497-A7A9-5E9117B9B92D}" type="datetimeFigureOut">
              <a:rPr lang="en-GB" smtClean="0"/>
              <a:t>03/09/2022</a:t>
            </a:fld>
            <a:endParaRPr lang="en-GB"/>
          </a:p>
        </p:txBody>
      </p:sp>
      <p:sp>
        <p:nvSpPr>
          <p:cNvPr id="5" name="Footer Placeholder 4">
            <a:extLst>
              <a:ext uri="{FF2B5EF4-FFF2-40B4-BE49-F238E27FC236}">
                <a16:creationId xmlns:a16="http://schemas.microsoft.com/office/drawing/2014/main" id="{10B49F7F-E651-DFCF-96C7-494BBCF5226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6B4CDC0-4E9A-5477-28BC-BB917FDE67A4}"/>
              </a:ext>
            </a:extLst>
          </p:cNvPr>
          <p:cNvSpPr>
            <a:spLocks noGrp="1"/>
          </p:cNvSpPr>
          <p:nvPr>
            <p:ph type="sldNum" sz="quarter" idx="12"/>
          </p:nvPr>
        </p:nvSpPr>
        <p:spPr/>
        <p:txBody>
          <a:bodyPr/>
          <a:lstStyle/>
          <a:p>
            <a:fld id="{55D808EF-879E-43F2-9E49-A02EBD8CA2CA}" type="slidenum">
              <a:rPr lang="en-GB" smtClean="0"/>
              <a:t>‹#›</a:t>
            </a:fld>
            <a:endParaRPr lang="en-GB"/>
          </a:p>
        </p:txBody>
      </p:sp>
    </p:spTree>
    <p:extLst>
      <p:ext uri="{BB962C8B-B14F-4D97-AF65-F5344CB8AC3E}">
        <p14:creationId xmlns:p14="http://schemas.microsoft.com/office/powerpoint/2010/main" val="10124920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96BDC4-E626-3C2F-84DD-B443506ACE2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8E88033-79A4-9366-75A0-97DB9229FD7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02F7EDE-D081-C0C3-4F2B-35CD2C52F747}"/>
              </a:ext>
            </a:extLst>
          </p:cNvPr>
          <p:cNvSpPr>
            <a:spLocks noGrp="1"/>
          </p:cNvSpPr>
          <p:nvPr>
            <p:ph type="dt" sz="half" idx="10"/>
          </p:nvPr>
        </p:nvSpPr>
        <p:spPr/>
        <p:txBody>
          <a:bodyPr/>
          <a:lstStyle/>
          <a:p>
            <a:fld id="{A4E136BE-42A1-4497-A7A9-5E9117B9B92D}" type="datetimeFigureOut">
              <a:rPr lang="en-GB" smtClean="0"/>
              <a:t>03/09/2022</a:t>
            </a:fld>
            <a:endParaRPr lang="en-GB"/>
          </a:p>
        </p:txBody>
      </p:sp>
      <p:sp>
        <p:nvSpPr>
          <p:cNvPr id="5" name="Footer Placeholder 4">
            <a:extLst>
              <a:ext uri="{FF2B5EF4-FFF2-40B4-BE49-F238E27FC236}">
                <a16:creationId xmlns:a16="http://schemas.microsoft.com/office/drawing/2014/main" id="{553C43E5-AABB-482D-C2FD-CFF6C7B3F67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4FF68BB-AD48-3555-AF80-577010B4A5B2}"/>
              </a:ext>
            </a:extLst>
          </p:cNvPr>
          <p:cNvSpPr>
            <a:spLocks noGrp="1"/>
          </p:cNvSpPr>
          <p:nvPr>
            <p:ph type="sldNum" sz="quarter" idx="12"/>
          </p:nvPr>
        </p:nvSpPr>
        <p:spPr/>
        <p:txBody>
          <a:bodyPr/>
          <a:lstStyle/>
          <a:p>
            <a:fld id="{55D808EF-879E-43F2-9E49-A02EBD8CA2CA}" type="slidenum">
              <a:rPr lang="en-GB" smtClean="0"/>
              <a:t>‹#›</a:t>
            </a:fld>
            <a:endParaRPr lang="en-GB"/>
          </a:p>
        </p:txBody>
      </p:sp>
    </p:spTree>
    <p:extLst>
      <p:ext uri="{BB962C8B-B14F-4D97-AF65-F5344CB8AC3E}">
        <p14:creationId xmlns:p14="http://schemas.microsoft.com/office/powerpoint/2010/main" val="4138030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B67A96-0D26-6F67-75DF-3504F78830E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B68E12A-2F2E-6E48-5B31-BE28ECC7928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83CFBC7-8D3C-245B-A6DA-51B37B275B9A}"/>
              </a:ext>
            </a:extLst>
          </p:cNvPr>
          <p:cNvSpPr>
            <a:spLocks noGrp="1"/>
          </p:cNvSpPr>
          <p:nvPr>
            <p:ph type="dt" sz="half" idx="10"/>
          </p:nvPr>
        </p:nvSpPr>
        <p:spPr/>
        <p:txBody>
          <a:bodyPr/>
          <a:lstStyle/>
          <a:p>
            <a:fld id="{A4E136BE-42A1-4497-A7A9-5E9117B9B92D}" type="datetimeFigureOut">
              <a:rPr lang="en-GB" smtClean="0"/>
              <a:t>03/09/2022</a:t>
            </a:fld>
            <a:endParaRPr lang="en-GB"/>
          </a:p>
        </p:txBody>
      </p:sp>
      <p:sp>
        <p:nvSpPr>
          <p:cNvPr id="5" name="Footer Placeholder 4">
            <a:extLst>
              <a:ext uri="{FF2B5EF4-FFF2-40B4-BE49-F238E27FC236}">
                <a16:creationId xmlns:a16="http://schemas.microsoft.com/office/drawing/2014/main" id="{C2FDBA37-CC28-E9FC-9729-06EBBD59905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E4EF6FF-64DB-E515-13B0-841C2D27A67C}"/>
              </a:ext>
            </a:extLst>
          </p:cNvPr>
          <p:cNvSpPr>
            <a:spLocks noGrp="1"/>
          </p:cNvSpPr>
          <p:nvPr>
            <p:ph type="sldNum" sz="quarter" idx="12"/>
          </p:nvPr>
        </p:nvSpPr>
        <p:spPr/>
        <p:txBody>
          <a:bodyPr/>
          <a:lstStyle/>
          <a:p>
            <a:fld id="{55D808EF-879E-43F2-9E49-A02EBD8CA2CA}" type="slidenum">
              <a:rPr lang="en-GB" smtClean="0"/>
              <a:t>‹#›</a:t>
            </a:fld>
            <a:endParaRPr lang="en-GB"/>
          </a:p>
        </p:txBody>
      </p:sp>
    </p:spTree>
    <p:extLst>
      <p:ext uri="{BB962C8B-B14F-4D97-AF65-F5344CB8AC3E}">
        <p14:creationId xmlns:p14="http://schemas.microsoft.com/office/powerpoint/2010/main" val="8798960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7AD53-71EC-B91D-7992-6C5962AA05B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3F5F1B-4B61-84C2-DEC0-7C1E29E7285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887B780-C062-8A62-1A03-9A6D350DA8C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1EACF3E-5084-C896-C438-643D276EA2AD}"/>
              </a:ext>
            </a:extLst>
          </p:cNvPr>
          <p:cNvSpPr>
            <a:spLocks noGrp="1"/>
          </p:cNvSpPr>
          <p:nvPr>
            <p:ph type="dt" sz="half" idx="10"/>
          </p:nvPr>
        </p:nvSpPr>
        <p:spPr/>
        <p:txBody>
          <a:bodyPr/>
          <a:lstStyle/>
          <a:p>
            <a:fld id="{A4E136BE-42A1-4497-A7A9-5E9117B9B92D}" type="datetimeFigureOut">
              <a:rPr lang="en-GB" smtClean="0"/>
              <a:t>03/09/2022</a:t>
            </a:fld>
            <a:endParaRPr lang="en-GB"/>
          </a:p>
        </p:txBody>
      </p:sp>
      <p:sp>
        <p:nvSpPr>
          <p:cNvPr id="6" name="Footer Placeholder 5">
            <a:extLst>
              <a:ext uri="{FF2B5EF4-FFF2-40B4-BE49-F238E27FC236}">
                <a16:creationId xmlns:a16="http://schemas.microsoft.com/office/drawing/2014/main" id="{B975B5FE-B4D2-EF59-0A0B-ECC8C3036AE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C69B85C-A80C-4787-D262-EA4AF16C02EB}"/>
              </a:ext>
            </a:extLst>
          </p:cNvPr>
          <p:cNvSpPr>
            <a:spLocks noGrp="1"/>
          </p:cNvSpPr>
          <p:nvPr>
            <p:ph type="sldNum" sz="quarter" idx="12"/>
          </p:nvPr>
        </p:nvSpPr>
        <p:spPr/>
        <p:txBody>
          <a:bodyPr/>
          <a:lstStyle/>
          <a:p>
            <a:fld id="{55D808EF-879E-43F2-9E49-A02EBD8CA2CA}" type="slidenum">
              <a:rPr lang="en-GB" smtClean="0"/>
              <a:t>‹#›</a:t>
            </a:fld>
            <a:endParaRPr lang="en-GB"/>
          </a:p>
        </p:txBody>
      </p:sp>
    </p:spTree>
    <p:extLst>
      <p:ext uri="{BB962C8B-B14F-4D97-AF65-F5344CB8AC3E}">
        <p14:creationId xmlns:p14="http://schemas.microsoft.com/office/powerpoint/2010/main" val="23940456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06CB1-852A-7D8D-D7BA-A0222A710D6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FECCCB5-801B-9C4A-711C-EE439484C9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8748F5A-8985-7415-25D8-B6C5DC7E5B3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6660F76-2ED8-C76E-7869-61CF7B3F632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1286A71-B752-854B-F565-AFA2A20B923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5B30992-CA30-B04B-C9F1-49C1ECFC7161}"/>
              </a:ext>
            </a:extLst>
          </p:cNvPr>
          <p:cNvSpPr>
            <a:spLocks noGrp="1"/>
          </p:cNvSpPr>
          <p:nvPr>
            <p:ph type="dt" sz="half" idx="10"/>
          </p:nvPr>
        </p:nvSpPr>
        <p:spPr/>
        <p:txBody>
          <a:bodyPr/>
          <a:lstStyle/>
          <a:p>
            <a:fld id="{A4E136BE-42A1-4497-A7A9-5E9117B9B92D}" type="datetimeFigureOut">
              <a:rPr lang="en-GB" smtClean="0"/>
              <a:t>03/09/2022</a:t>
            </a:fld>
            <a:endParaRPr lang="en-GB"/>
          </a:p>
        </p:txBody>
      </p:sp>
      <p:sp>
        <p:nvSpPr>
          <p:cNvPr id="8" name="Footer Placeholder 7">
            <a:extLst>
              <a:ext uri="{FF2B5EF4-FFF2-40B4-BE49-F238E27FC236}">
                <a16:creationId xmlns:a16="http://schemas.microsoft.com/office/drawing/2014/main" id="{AC7E9021-7069-62FD-00E5-ED94064BAF3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4B86E99-69FB-BDF0-5CDD-517EE1254170}"/>
              </a:ext>
            </a:extLst>
          </p:cNvPr>
          <p:cNvSpPr>
            <a:spLocks noGrp="1"/>
          </p:cNvSpPr>
          <p:nvPr>
            <p:ph type="sldNum" sz="quarter" idx="12"/>
          </p:nvPr>
        </p:nvSpPr>
        <p:spPr/>
        <p:txBody>
          <a:bodyPr/>
          <a:lstStyle/>
          <a:p>
            <a:fld id="{55D808EF-879E-43F2-9E49-A02EBD8CA2CA}" type="slidenum">
              <a:rPr lang="en-GB" smtClean="0"/>
              <a:t>‹#›</a:t>
            </a:fld>
            <a:endParaRPr lang="en-GB"/>
          </a:p>
        </p:txBody>
      </p:sp>
    </p:spTree>
    <p:extLst>
      <p:ext uri="{BB962C8B-B14F-4D97-AF65-F5344CB8AC3E}">
        <p14:creationId xmlns:p14="http://schemas.microsoft.com/office/powerpoint/2010/main" val="30143630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44474-B413-DE2C-FE3B-DCA6B29EEA7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DAFAB66-4818-7B0D-7492-DAD2CCCE1619}"/>
              </a:ext>
            </a:extLst>
          </p:cNvPr>
          <p:cNvSpPr>
            <a:spLocks noGrp="1"/>
          </p:cNvSpPr>
          <p:nvPr>
            <p:ph type="dt" sz="half" idx="10"/>
          </p:nvPr>
        </p:nvSpPr>
        <p:spPr/>
        <p:txBody>
          <a:bodyPr/>
          <a:lstStyle/>
          <a:p>
            <a:fld id="{A4E136BE-42A1-4497-A7A9-5E9117B9B92D}" type="datetimeFigureOut">
              <a:rPr lang="en-GB" smtClean="0"/>
              <a:t>03/09/2022</a:t>
            </a:fld>
            <a:endParaRPr lang="en-GB"/>
          </a:p>
        </p:txBody>
      </p:sp>
      <p:sp>
        <p:nvSpPr>
          <p:cNvPr id="4" name="Footer Placeholder 3">
            <a:extLst>
              <a:ext uri="{FF2B5EF4-FFF2-40B4-BE49-F238E27FC236}">
                <a16:creationId xmlns:a16="http://schemas.microsoft.com/office/drawing/2014/main" id="{F40AF0AD-703B-C60E-AB2D-55C40259C4C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22FE92E-9A06-239F-4308-558C39B6E5F3}"/>
              </a:ext>
            </a:extLst>
          </p:cNvPr>
          <p:cNvSpPr>
            <a:spLocks noGrp="1"/>
          </p:cNvSpPr>
          <p:nvPr>
            <p:ph type="sldNum" sz="quarter" idx="12"/>
          </p:nvPr>
        </p:nvSpPr>
        <p:spPr/>
        <p:txBody>
          <a:bodyPr/>
          <a:lstStyle/>
          <a:p>
            <a:fld id="{55D808EF-879E-43F2-9E49-A02EBD8CA2CA}" type="slidenum">
              <a:rPr lang="en-GB" smtClean="0"/>
              <a:t>‹#›</a:t>
            </a:fld>
            <a:endParaRPr lang="en-GB"/>
          </a:p>
        </p:txBody>
      </p:sp>
    </p:spTree>
    <p:extLst>
      <p:ext uri="{BB962C8B-B14F-4D97-AF65-F5344CB8AC3E}">
        <p14:creationId xmlns:p14="http://schemas.microsoft.com/office/powerpoint/2010/main" val="4080530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D3F4422-973C-F6C2-5072-3C4450C75160}"/>
              </a:ext>
            </a:extLst>
          </p:cNvPr>
          <p:cNvSpPr>
            <a:spLocks noGrp="1"/>
          </p:cNvSpPr>
          <p:nvPr>
            <p:ph type="dt" sz="half" idx="10"/>
          </p:nvPr>
        </p:nvSpPr>
        <p:spPr/>
        <p:txBody>
          <a:bodyPr/>
          <a:lstStyle/>
          <a:p>
            <a:fld id="{A4E136BE-42A1-4497-A7A9-5E9117B9B92D}" type="datetimeFigureOut">
              <a:rPr lang="en-GB" smtClean="0"/>
              <a:t>03/09/2022</a:t>
            </a:fld>
            <a:endParaRPr lang="en-GB"/>
          </a:p>
        </p:txBody>
      </p:sp>
      <p:sp>
        <p:nvSpPr>
          <p:cNvPr id="3" name="Footer Placeholder 2">
            <a:extLst>
              <a:ext uri="{FF2B5EF4-FFF2-40B4-BE49-F238E27FC236}">
                <a16:creationId xmlns:a16="http://schemas.microsoft.com/office/drawing/2014/main" id="{D7076384-8D07-0BA8-1B33-CEDE1B92F45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FB48C5E-4B29-6136-FB8B-4D9BB179F734}"/>
              </a:ext>
            </a:extLst>
          </p:cNvPr>
          <p:cNvSpPr>
            <a:spLocks noGrp="1"/>
          </p:cNvSpPr>
          <p:nvPr>
            <p:ph type="sldNum" sz="quarter" idx="12"/>
          </p:nvPr>
        </p:nvSpPr>
        <p:spPr/>
        <p:txBody>
          <a:bodyPr/>
          <a:lstStyle/>
          <a:p>
            <a:fld id="{55D808EF-879E-43F2-9E49-A02EBD8CA2CA}" type="slidenum">
              <a:rPr lang="en-GB" smtClean="0"/>
              <a:t>‹#›</a:t>
            </a:fld>
            <a:endParaRPr lang="en-GB"/>
          </a:p>
        </p:txBody>
      </p:sp>
    </p:spTree>
    <p:extLst>
      <p:ext uri="{BB962C8B-B14F-4D97-AF65-F5344CB8AC3E}">
        <p14:creationId xmlns:p14="http://schemas.microsoft.com/office/powerpoint/2010/main" val="35521245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AB025-6878-0289-23D4-27421286834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CA64542-93CF-F116-CB13-8DE9BF3DF43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D6834A9-450B-3F44-22EF-92ACEB1DF3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E5D8175-71D8-919F-F2B4-4D6D90D1ED92}"/>
              </a:ext>
            </a:extLst>
          </p:cNvPr>
          <p:cNvSpPr>
            <a:spLocks noGrp="1"/>
          </p:cNvSpPr>
          <p:nvPr>
            <p:ph type="dt" sz="half" idx="10"/>
          </p:nvPr>
        </p:nvSpPr>
        <p:spPr/>
        <p:txBody>
          <a:bodyPr/>
          <a:lstStyle/>
          <a:p>
            <a:fld id="{A4E136BE-42A1-4497-A7A9-5E9117B9B92D}" type="datetimeFigureOut">
              <a:rPr lang="en-GB" smtClean="0"/>
              <a:t>03/09/2022</a:t>
            </a:fld>
            <a:endParaRPr lang="en-GB"/>
          </a:p>
        </p:txBody>
      </p:sp>
      <p:sp>
        <p:nvSpPr>
          <p:cNvPr id="6" name="Footer Placeholder 5">
            <a:extLst>
              <a:ext uri="{FF2B5EF4-FFF2-40B4-BE49-F238E27FC236}">
                <a16:creationId xmlns:a16="http://schemas.microsoft.com/office/drawing/2014/main" id="{E49A3B2C-AE4F-7A29-8875-C2C08EA1A98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32A4B2D-EC15-797B-E744-AD2F42C40D50}"/>
              </a:ext>
            </a:extLst>
          </p:cNvPr>
          <p:cNvSpPr>
            <a:spLocks noGrp="1"/>
          </p:cNvSpPr>
          <p:nvPr>
            <p:ph type="sldNum" sz="quarter" idx="12"/>
          </p:nvPr>
        </p:nvSpPr>
        <p:spPr/>
        <p:txBody>
          <a:bodyPr/>
          <a:lstStyle/>
          <a:p>
            <a:fld id="{55D808EF-879E-43F2-9E49-A02EBD8CA2CA}" type="slidenum">
              <a:rPr lang="en-GB" smtClean="0"/>
              <a:t>‹#›</a:t>
            </a:fld>
            <a:endParaRPr lang="en-GB"/>
          </a:p>
        </p:txBody>
      </p:sp>
    </p:spTree>
    <p:extLst>
      <p:ext uri="{BB962C8B-B14F-4D97-AF65-F5344CB8AC3E}">
        <p14:creationId xmlns:p14="http://schemas.microsoft.com/office/powerpoint/2010/main" val="16138224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DB98F-293D-F613-EAFA-19089626C13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852BD61-69DA-AFB5-5324-E59B46E70D0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85BB05C0-9193-F82F-D541-A86B2AD7F6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7494EFB-795C-3F1D-778C-7C48D578C2C3}"/>
              </a:ext>
            </a:extLst>
          </p:cNvPr>
          <p:cNvSpPr>
            <a:spLocks noGrp="1"/>
          </p:cNvSpPr>
          <p:nvPr>
            <p:ph type="dt" sz="half" idx="10"/>
          </p:nvPr>
        </p:nvSpPr>
        <p:spPr/>
        <p:txBody>
          <a:bodyPr/>
          <a:lstStyle/>
          <a:p>
            <a:fld id="{A4E136BE-42A1-4497-A7A9-5E9117B9B92D}" type="datetimeFigureOut">
              <a:rPr lang="en-GB" smtClean="0"/>
              <a:t>03/09/2022</a:t>
            </a:fld>
            <a:endParaRPr lang="en-GB"/>
          </a:p>
        </p:txBody>
      </p:sp>
      <p:sp>
        <p:nvSpPr>
          <p:cNvPr id="6" name="Footer Placeholder 5">
            <a:extLst>
              <a:ext uri="{FF2B5EF4-FFF2-40B4-BE49-F238E27FC236}">
                <a16:creationId xmlns:a16="http://schemas.microsoft.com/office/drawing/2014/main" id="{0F4D33FA-50EE-7963-40D8-769AD5679D2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EFF15EF-EC61-8D11-DACF-0BFFD8C45807}"/>
              </a:ext>
            </a:extLst>
          </p:cNvPr>
          <p:cNvSpPr>
            <a:spLocks noGrp="1"/>
          </p:cNvSpPr>
          <p:nvPr>
            <p:ph type="sldNum" sz="quarter" idx="12"/>
          </p:nvPr>
        </p:nvSpPr>
        <p:spPr/>
        <p:txBody>
          <a:bodyPr/>
          <a:lstStyle/>
          <a:p>
            <a:fld id="{55D808EF-879E-43F2-9E49-A02EBD8CA2CA}" type="slidenum">
              <a:rPr lang="en-GB" smtClean="0"/>
              <a:t>‹#›</a:t>
            </a:fld>
            <a:endParaRPr lang="en-GB"/>
          </a:p>
        </p:txBody>
      </p:sp>
    </p:spTree>
    <p:extLst>
      <p:ext uri="{BB962C8B-B14F-4D97-AF65-F5344CB8AC3E}">
        <p14:creationId xmlns:p14="http://schemas.microsoft.com/office/powerpoint/2010/main" val="23552048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87FCD46-ABAF-530C-222C-0F3D5CBE5E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0E1B6B9-5DB9-2384-0991-AFA71D2C4F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7F904CE-C150-BF92-7AF8-82126D6C06F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E136BE-42A1-4497-A7A9-5E9117B9B92D}" type="datetimeFigureOut">
              <a:rPr lang="en-GB" smtClean="0"/>
              <a:t>03/09/2022</a:t>
            </a:fld>
            <a:endParaRPr lang="en-GB"/>
          </a:p>
        </p:txBody>
      </p:sp>
      <p:sp>
        <p:nvSpPr>
          <p:cNvPr id="5" name="Footer Placeholder 4">
            <a:extLst>
              <a:ext uri="{FF2B5EF4-FFF2-40B4-BE49-F238E27FC236}">
                <a16:creationId xmlns:a16="http://schemas.microsoft.com/office/drawing/2014/main" id="{F6A2CAE7-D3E7-E3AB-512E-813CCBAB03D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8A73F12-DF84-5A99-E714-591457EA8F7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D808EF-879E-43F2-9E49-A02EBD8CA2CA}" type="slidenum">
              <a:rPr lang="en-GB" smtClean="0"/>
              <a:t>‹#›</a:t>
            </a:fld>
            <a:endParaRPr lang="en-GB"/>
          </a:p>
        </p:txBody>
      </p:sp>
    </p:spTree>
    <p:extLst>
      <p:ext uri="{BB962C8B-B14F-4D97-AF65-F5344CB8AC3E}">
        <p14:creationId xmlns:p14="http://schemas.microsoft.com/office/powerpoint/2010/main" val="41134852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7566A-D976-0ADE-5431-C2EFFB2DBB3C}"/>
              </a:ext>
            </a:extLst>
          </p:cNvPr>
          <p:cNvSpPr>
            <a:spLocks noGrp="1"/>
          </p:cNvSpPr>
          <p:nvPr>
            <p:ph type="ctrTitle"/>
          </p:nvPr>
        </p:nvSpPr>
        <p:spPr/>
        <p:txBody>
          <a:bodyPr/>
          <a:lstStyle/>
          <a:p>
            <a:r>
              <a:rPr lang="en-GB" dirty="0"/>
              <a:t>Graph</a:t>
            </a:r>
          </a:p>
        </p:txBody>
      </p:sp>
      <p:sp>
        <p:nvSpPr>
          <p:cNvPr id="3" name="Subtitle 2">
            <a:extLst>
              <a:ext uri="{FF2B5EF4-FFF2-40B4-BE49-F238E27FC236}">
                <a16:creationId xmlns:a16="http://schemas.microsoft.com/office/drawing/2014/main" id="{500CE3D3-16AE-3A55-1DC7-1D9837308FCA}"/>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8353962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80368-FE1B-A197-A064-249AB1F39EA1}"/>
              </a:ext>
            </a:extLst>
          </p:cNvPr>
          <p:cNvSpPr>
            <a:spLocks noGrp="1"/>
          </p:cNvSpPr>
          <p:nvPr>
            <p:ph type="title"/>
          </p:nvPr>
        </p:nvSpPr>
        <p:spPr/>
        <p:txBody>
          <a:bodyPr/>
          <a:lstStyle/>
          <a:p>
            <a:r>
              <a:rPr lang="en-GB" dirty="0"/>
              <a:t>Terminology (Contd.)</a:t>
            </a:r>
          </a:p>
        </p:txBody>
      </p:sp>
      <p:sp>
        <p:nvSpPr>
          <p:cNvPr id="3" name="Content Placeholder 2">
            <a:extLst>
              <a:ext uri="{FF2B5EF4-FFF2-40B4-BE49-F238E27FC236}">
                <a16:creationId xmlns:a16="http://schemas.microsoft.com/office/drawing/2014/main" id="{6A389011-C047-499A-15D3-67CAE34EC5A2}"/>
              </a:ext>
            </a:extLst>
          </p:cNvPr>
          <p:cNvSpPr>
            <a:spLocks noGrp="1"/>
          </p:cNvSpPr>
          <p:nvPr>
            <p:ph idx="1"/>
          </p:nvPr>
        </p:nvSpPr>
        <p:spPr/>
        <p:txBody>
          <a:bodyPr/>
          <a:lstStyle/>
          <a:p>
            <a:pPr algn="just"/>
            <a:r>
              <a:rPr lang="en-GB" b="1" i="0" dirty="0">
                <a:solidFill>
                  <a:srgbClr val="E00D50"/>
                </a:solidFill>
                <a:effectLst/>
                <a:latin typeface="Open Sans" panose="020B0606030504020204" pitchFamily="34" charset="0"/>
              </a:rPr>
              <a:t>Simple Graph</a:t>
            </a:r>
          </a:p>
          <a:p>
            <a:pPr marL="0" indent="0" algn="just">
              <a:buNone/>
            </a:pPr>
            <a:r>
              <a:rPr lang="en-GB" b="0" i="0" dirty="0">
                <a:solidFill>
                  <a:srgbClr val="333333"/>
                </a:solidFill>
                <a:effectLst/>
                <a:latin typeface="Open Sans" panose="020B0606030504020204" pitchFamily="34" charset="0"/>
              </a:rPr>
              <a:t>A graph is said to be simple if there are no parallel and self-loop edges.</a:t>
            </a:r>
          </a:p>
          <a:p>
            <a:endParaRPr lang="en-GB" dirty="0"/>
          </a:p>
          <a:p>
            <a:pPr algn="just"/>
            <a:r>
              <a:rPr lang="en-GB" b="1" i="0" dirty="0">
                <a:solidFill>
                  <a:srgbClr val="E00D50"/>
                </a:solidFill>
                <a:effectLst/>
                <a:latin typeface="Open Sans" panose="020B0606030504020204" pitchFamily="34" charset="0"/>
              </a:rPr>
              <a:t>Path</a:t>
            </a:r>
          </a:p>
          <a:p>
            <a:pPr marL="0" indent="0" algn="just">
              <a:buNone/>
            </a:pPr>
            <a:r>
              <a:rPr lang="en-GB" b="0" i="0" dirty="0">
                <a:solidFill>
                  <a:srgbClr val="333333"/>
                </a:solidFill>
                <a:effectLst/>
                <a:latin typeface="Open Sans" panose="020B0606030504020204" pitchFamily="34" charset="0"/>
              </a:rPr>
              <a:t>A path is a sequence of alternate vertices and edges that starts at a vertex and ends at other vertex such that each edge is incident to its predecessor and successor vertex.</a:t>
            </a:r>
          </a:p>
          <a:p>
            <a:endParaRPr lang="en-GB" dirty="0"/>
          </a:p>
        </p:txBody>
      </p:sp>
    </p:spTree>
    <p:extLst>
      <p:ext uri="{BB962C8B-B14F-4D97-AF65-F5344CB8AC3E}">
        <p14:creationId xmlns:p14="http://schemas.microsoft.com/office/powerpoint/2010/main" val="16206012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BA52AC-1E60-A0F8-B857-EEDC53FBDDAA}"/>
              </a:ext>
            </a:extLst>
          </p:cNvPr>
          <p:cNvSpPr>
            <a:spLocks noGrp="1"/>
          </p:cNvSpPr>
          <p:nvPr>
            <p:ph type="title"/>
          </p:nvPr>
        </p:nvSpPr>
        <p:spPr/>
        <p:txBody>
          <a:bodyPr/>
          <a:lstStyle/>
          <a:p>
            <a:r>
              <a:rPr lang="en-GB" dirty="0"/>
              <a:t>Graph Representation</a:t>
            </a:r>
          </a:p>
        </p:txBody>
      </p:sp>
      <p:sp>
        <p:nvSpPr>
          <p:cNvPr id="3" name="Content Placeholder 2">
            <a:extLst>
              <a:ext uri="{FF2B5EF4-FFF2-40B4-BE49-F238E27FC236}">
                <a16:creationId xmlns:a16="http://schemas.microsoft.com/office/drawing/2014/main" id="{370C421F-D20E-1B3C-B748-85716DBFDAA7}"/>
              </a:ext>
            </a:extLst>
          </p:cNvPr>
          <p:cNvSpPr>
            <a:spLocks noGrp="1"/>
          </p:cNvSpPr>
          <p:nvPr>
            <p:ph idx="1"/>
          </p:nvPr>
        </p:nvSpPr>
        <p:spPr/>
        <p:txBody>
          <a:bodyPr/>
          <a:lstStyle/>
          <a:p>
            <a:pPr algn="just"/>
            <a:r>
              <a:rPr lang="en-GB" b="0" i="0" dirty="0">
                <a:solidFill>
                  <a:srgbClr val="333333"/>
                </a:solidFill>
                <a:effectLst/>
                <a:latin typeface="Open Sans" panose="020B0606030504020204" pitchFamily="34" charset="0"/>
              </a:rPr>
              <a:t>Graph data structure is represented using following representations...</a:t>
            </a:r>
          </a:p>
          <a:p>
            <a:pPr algn="just">
              <a:buFont typeface="+mj-lt"/>
              <a:buAutoNum type="arabicPeriod"/>
            </a:pPr>
            <a:r>
              <a:rPr lang="en-GB" b="1" i="0" dirty="0">
                <a:solidFill>
                  <a:srgbClr val="333333"/>
                </a:solidFill>
                <a:effectLst/>
                <a:latin typeface="Open Sans" panose="020B0606030504020204" pitchFamily="34" charset="0"/>
              </a:rPr>
              <a:t>Adjacency Matrix</a:t>
            </a:r>
          </a:p>
          <a:p>
            <a:pPr algn="just">
              <a:buFont typeface="+mj-lt"/>
              <a:buAutoNum type="arabicPeriod"/>
            </a:pPr>
            <a:r>
              <a:rPr lang="en-GB" b="1" i="0" dirty="0">
                <a:solidFill>
                  <a:srgbClr val="333333"/>
                </a:solidFill>
                <a:effectLst/>
                <a:latin typeface="Open Sans" panose="020B0606030504020204" pitchFamily="34" charset="0"/>
              </a:rPr>
              <a:t>Adjacency List</a:t>
            </a:r>
          </a:p>
          <a:p>
            <a:endParaRPr lang="en-GB" dirty="0"/>
          </a:p>
        </p:txBody>
      </p:sp>
    </p:spTree>
    <p:extLst>
      <p:ext uri="{BB962C8B-B14F-4D97-AF65-F5344CB8AC3E}">
        <p14:creationId xmlns:p14="http://schemas.microsoft.com/office/powerpoint/2010/main" val="16041049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C3F4D6-AC13-D164-9BB2-E977587CEA79}"/>
              </a:ext>
            </a:extLst>
          </p:cNvPr>
          <p:cNvSpPr>
            <a:spLocks noGrp="1"/>
          </p:cNvSpPr>
          <p:nvPr>
            <p:ph type="title"/>
          </p:nvPr>
        </p:nvSpPr>
        <p:spPr/>
        <p:txBody>
          <a:bodyPr/>
          <a:lstStyle/>
          <a:p>
            <a:r>
              <a:rPr lang="en-GB" dirty="0"/>
              <a:t>Adjacency Matrix</a:t>
            </a:r>
          </a:p>
        </p:txBody>
      </p:sp>
      <p:sp>
        <p:nvSpPr>
          <p:cNvPr id="3" name="Content Placeholder 2">
            <a:extLst>
              <a:ext uri="{FF2B5EF4-FFF2-40B4-BE49-F238E27FC236}">
                <a16:creationId xmlns:a16="http://schemas.microsoft.com/office/drawing/2014/main" id="{41B8E12D-AF51-632E-6DF4-59D019029FDB}"/>
              </a:ext>
            </a:extLst>
          </p:cNvPr>
          <p:cNvSpPr>
            <a:spLocks noGrp="1"/>
          </p:cNvSpPr>
          <p:nvPr>
            <p:ph idx="1"/>
          </p:nvPr>
        </p:nvSpPr>
        <p:spPr/>
        <p:txBody>
          <a:bodyPr>
            <a:normAutofit fontScale="92500"/>
          </a:bodyPr>
          <a:lstStyle/>
          <a:p>
            <a:r>
              <a:rPr lang="en-GB" b="0" i="0" dirty="0">
                <a:solidFill>
                  <a:srgbClr val="333333"/>
                </a:solidFill>
                <a:effectLst/>
                <a:latin typeface="Open Sans" panose="020B0606030504020204" pitchFamily="34" charset="0"/>
              </a:rPr>
              <a:t>In this representation, the graph is represented using a matrix of size total number of vertices by a total number of vertices. </a:t>
            </a:r>
          </a:p>
          <a:p>
            <a:endParaRPr lang="en-GB" dirty="0">
              <a:solidFill>
                <a:srgbClr val="333333"/>
              </a:solidFill>
              <a:latin typeface="Open Sans" panose="020B0606030504020204" pitchFamily="34" charset="0"/>
            </a:endParaRPr>
          </a:p>
          <a:p>
            <a:r>
              <a:rPr lang="en-GB" b="0" i="0" dirty="0">
                <a:solidFill>
                  <a:srgbClr val="333333"/>
                </a:solidFill>
                <a:effectLst/>
                <a:latin typeface="Open Sans" panose="020B0606030504020204" pitchFamily="34" charset="0"/>
              </a:rPr>
              <a:t>That means a graph with 4 vertices is represented using a matrix of size 4X4. </a:t>
            </a:r>
          </a:p>
          <a:p>
            <a:endParaRPr lang="en-GB" b="0" i="0" dirty="0">
              <a:solidFill>
                <a:srgbClr val="333333"/>
              </a:solidFill>
              <a:effectLst/>
              <a:latin typeface="Open Sans" panose="020B0606030504020204" pitchFamily="34" charset="0"/>
            </a:endParaRPr>
          </a:p>
          <a:p>
            <a:r>
              <a:rPr lang="en-GB" b="0" i="0" dirty="0">
                <a:solidFill>
                  <a:srgbClr val="333333"/>
                </a:solidFill>
                <a:effectLst/>
                <a:latin typeface="Open Sans" panose="020B0606030504020204" pitchFamily="34" charset="0"/>
              </a:rPr>
              <a:t>In this matrix, both rows and columns represent vertices. This matrix is filled with either 1 or 0. Here, 1 represents that there is an edge from row vertex to column vertex and 0 represents that there is no edge from row vertex to column vertex.</a:t>
            </a:r>
            <a:endParaRPr lang="en-GB" dirty="0"/>
          </a:p>
        </p:txBody>
      </p:sp>
    </p:spTree>
    <p:extLst>
      <p:ext uri="{BB962C8B-B14F-4D97-AF65-F5344CB8AC3E}">
        <p14:creationId xmlns:p14="http://schemas.microsoft.com/office/powerpoint/2010/main" val="34013271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C035B-633B-BE2D-A7B7-814A86FCD700}"/>
              </a:ext>
            </a:extLst>
          </p:cNvPr>
          <p:cNvSpPr>
            <a:spLocks noGrp="1"/>
          </p:cNvSpPr>
          <p:nvPr>
            <p:ph type="title"/>
          </p:nvPr>
        </p:nvSpPr>
        <p:spPr/>
        <p:txBody>
          <a:bodyPr/>
          <a:lstStyle/>
          <a:p>
            <a:r>
              <a:rPr lang="en-GB" dirty="0"/>
              <a:t>Example</a:t>
            </a:r>
          </a:p>
        </p:txBody>
      </p:sp>
      <p:pic>
        <p:nvPicPr>
          <p:cNvPr id="2050" name="Picture 2" descr="adjacency matrix representation">
            <a:extLst>
              <a:ext uri="{FF2B5EF4-FFF2-40B4-BE49-F238E27FC236}">
                <a16:creationId xmlns:a16="http://schemas.microsoft.com/office/drawing/2014/main" id="{CF1F96D2-67BC-C918-6DF2-8FD0AFB98C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0766" y="1801791"/>
            <a:ext cx="11210468" cy="43790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15907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0BAA8-E7CA-E455-8A13-F15907E09860}"/>
              </a:ext>
            </a:extLst>
          </p:cNvPr>
          <p:cNvSpPr>
            <a:spLocks noGrp="1"/>
          </p:cNvSpPr>
          <p:nvPr>
            <p:ph type="title"/>
          </p:nvPr>
        </p:nvSpPr>
        <p:spPr/>
        <p:txBody>
          <a:bodyPr/>
          <a:lstStyle/>
          <a:p>
            <a:r>
              <a:rPr lang="en-GB" dirty="0"/>
              <a:t>Example</a:t>
            </a:r>
          </a:p>
        </p:txBody>
      </p:sp>
      <p:pic>
        <p:nvPicPr>
          <p:cNvPr id="3074" name="Picture 2" descr="adjacency matrix representation">
            <a:extLst>
              <a:ext uri="{FF2B5EF4-FFF2-40B4-BE49-F238E27FC236}">
                <a16:creationId xmlns:a16="http://schemas.microsoft.com/office/drawing/2014/main" id="{35431549-37EA-49E9-E22C-625C20DE11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2242" y="1535575"/>
            <a:ext cx="11447516" cy="44716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22687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F2191-34F1-1090-4E06-C4771CC85B13}"/>
              </a:ext>
            </a:extLst>
          </p:cNvPr>
          <p:cNvSpPr>
            <a:spLocks noGrp="1"/>
          </p:cNvSpPr>
          <p:nvPr>
            <p:ph type="title"/>
          </p:nvPr>
        </p:nvSpPr>
        <p:spPr/>
        <p:txBody>
          <a:bodyPr/>
          <a:lstStyle/>
          <a:p>
            <a:r>
              <a:rPr lang="en-GB" dirty="0"/>
              <a:t>Adjacency List</a:t>
            </a:r>
          </a:p>
        </p:txBody>
      </p:sp>
      <p:sp>
        <p:nvSpPr>
          <p:cNvPr id="3" name="Content Placeholder 2">
            <a:extLst>
              <a:ext uri="{FF2B5EF4-FFF2-40B4-BE49-F238E27FC236}">
                <a16:creationId xmlns:a16="http://schemas.microsoft.com/office/drawing/2014/main" id="{2AB9C92B-56DF-773C-519D-B66176D05FF9}"/>
              </a:ext>
            </a:extLst>
          </p:cNvPr>
          <p:cNvSpPr>
            <a:spLocks noGrp="1"/>
          </p:cNvSpPr>
          <p:nvPr>
            <p:ph idx="1"/>
          </p:nvPr>
        </p:nvSpPr>
        <p:spPr/>
        <p:txBody>
          <a:bodyPr/>
          <a:lstStyle/>
          <a:p>
            <a:r>
              <a:rPr lang="en-GB" b="0" i="0" dirty="0">
                <a:solidFill>
                  <a:srgbClr val="333333"/>
                </a:solidFill>
                <a:effectLst/>
                <a:latin typeface="Open Sans" panose="020B0606030504020204" pitchFamily="34" charset="0"/>
              </a:rPr>
              <a:t>In this representation, every vertex of a graph contains list of its adjacent vertices.</a:t>
            </a:r>
            <a:br>
              <a:rPr lang="en-GB" b="0" i="0" dirty="0">
                <a:solidFill>
                  <a:srgbClr val="333333"/>
                </a:solidFill>
                <a:effectLst/>
                <a:latin typeface="Open Sans" panose="020B0606030504020204" pitchFamily="34" charset="0"/>
              </a:rPr>
            </a:br>
            <a:endParaRPr lang="en-GB" b="0" i="0" dirty="0">
              <a:solidFill>
                <a:srgbClr val="333333"/>
              </a:solidFill>
              <a:effectLst/>
              <a:latin typeface="Open Sans" panose="020B0606030504020204" pitchFamily="34" charset="0"/>
            </a:endParaRPr>
          </a:p>
          <a:p>
            <a:endParaRPr lang="en-GB" dirty="0"/>
          </a:p>
        </p:txBody>
      </p:sp>
    </p:spTree>
    <p:extLst>
      <p:ext uri="{BB962C8B-B14F-4D97-AF65-F5344CB8AC3E}">
        <p14:creationId xmlns:p14="http://schemas.microsoft.com/office/powerpoint/2010/main" val="8341634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8092D-7767-7E9B-9E34-B50DC4620620}"/>
              </a:ext>
            </a:extLst>
          </p:cNvPr>
          <p:cNvSpPr>
            <a:spLocks noGrp="1"/>
          </p:cNvSpPr>
          <p:nvPr>
            <p:ph type="title"/>
          </p:nvPr>
        </p:nvSpPr>
        <p:spPr/>
        <p:txBody>
          <a:bodyPr/>
          <a:lstStyle/>
          <a:p>
            <a:r>
              <a:rPr lang="en-GB" dirty="0"/>
              <a:t>Example</a:t>
            </a:r>
          </a:p>
        </p:txBody>
      </p:sp>
      <p:pic>
        <p:nvPicPr>
          <p:cNvPr id="4098" name="Picture 2" descr="adjacency list representation">
            <a:extLst>
              <a:ext uri="{FF2B5EF4-FFF2-40B4-BE49-F238E27FC236}">
                <a16:creationId xmlns:a16="http://schemas.microsoft.com/office/drawing/2014/main" id="{90AD4F35-DA29-01EE-2ACD-17A356F157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462" y="2153674"/>
            <a:ext cx="12404924" cy="31012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54853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6E01E-440E-77C8-456B-B1D661A68CD8}"/>
              </a:ext>
            </a:extLst>
          </p:cNvPr>
          <p:cNvSpPr>
            <a:spLocks noGrp="1"/>
          </p:cNvSpPr>
          <p:nvPr>
            <p:ph type="title"/>
          </p:nvPr>
        </p:nvSpPr>
        <p:spPr/>
        <p:txBody>
          <a:bodyPr/>
          <a:lstStyle/>
          <a:p>
            <a:r>
              <a:rPr lang="en-GB" dirty="0"/>
              <a:t>Graph Traversal</a:t>
            </a:r>
          </a:p>
        </p:txBody>
      </p:sp>
      <p:sp>
        <p:nvSpPr>
          <p:cNvPr id="3" name="Content Placeholder 2">
            <a:extLst>
              <a:ext uri="{FF2B5EF4-FFF2-40B4-BE49-F238E27FC236}">
                <a16:creationId xmlns:a16="http://schemas.microsoft.com/office/drawing/2014/main" id="{2092199F-F2C6-6E8A-1D6F-41C6C6589183}"/>
              </a:ext>
            </a:extLst>
          </p:cNvPr>
          <p:cNvSpPr>
            <a:spLocks noGrp="1"/>
          </p:cNvSpPr>
          <p:nvPr>
            <p:ph idx="1"/>
          </p:nvPr>
        </p:nvSpPr>
        <p:spPr/>
        <p:txBody>
          <a:bodyPr/>
          <a:lstStyle/>
          <a:p>
            <a:r>
              <a:rPr lang="en-GB" b="0" i="0" dirty="0">
                <a:solidFill>
                  <a:srgbClr val="333333"/>
                </a:solidFill>
                <a:effectLst/>
                <a:latin typeface="Open Sans" panose="020B0606030504020204" pitchFamily="34" charset="0"/>
              </a:rPr>
              <a:t>Graph traversal is a technique used for a searching vertex in a graph. </a:t>
            </a:r>
          </a:p>
          <a:p>
            <a:endParaRPr lang="en-GB" dirty="0">
              <a:solidFill>
                <a:srgbClr val="333333"/>
              </a:solidFill>
              <a:latin typeface="Open Sans" panose="020B0606030504020204" pitchFamily="34" charset="0"/>
            </a:endParaRPr>
          </a:p>
          <a:p>
            <a:r>
              <a:rPr lang="en-GB" b="0" i="0" dirty="0">
                <a:solidFill>
                  <a:srgbClr val="333333"/>
                </a:solidFill>
                <a:effectLst/>
                <a:latin typeface="Open Sans" panose="020B0606030504020204" pitchFamily="34" charset="0"/>
              </a:rPr>
              <a:t>The graph traversal is also used to decide the order of vertices is visited in the search process. </a:t>
            </a:r>
          </a:p>
          <a:p>
            <a:endParaRPr lang="en-GB" dirty="0">
              <a:solidFill>
                <a:srgbClr val="333333"/>
              </a:solidFill>
              <a:latin typeface="Open Sans" panose="020B0606030504020204" pitchFamily="34" charset="0"/>
            </a:endParaRPr>
          </a:p>
          <a:p>
            <a:r>
              <a:rPr lang="en-GB" b="0" i="0" dirty="0">
                <a:solidFill>
                  <a:srgbClr val="333333"/>
                </a:solidFill>
                <a:effectLst/>
                <a:latin typeface="Open Sans" panose="020B0606030504020204" pitchFamily="34" charset="0"/>
              </a:rPr>
              <a:t>A graph traversal finds the edges to be used in the search process without creating loops. </a:t>
            </a:r>
            <a:endParaRPr lang="en-GB" dirty="0"/>
          </a:p>
        </p:txBody>
      </p:sp>
    </p:spTree>
    <p:extLst>
      <p:ext uri="{BB962C8B-B14F-4D97-AF65-F5344CB8AC3E}">
        <p14:creationId xmlns:p14="http://schemas.microsoft.com/office/powerpoint/2010/main" val="16203917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28BFC-75C5-567A-8459-9D86BA5F6705}"/>
              </a:ext>
            </a:extLst>
          </p:cNvPr>
          <p:cNvSpPr>
            <a:spLocks noGrp="1"/>
          </p:cNvSpPr>
          <p:nvPr>
            <p:ph type="title"/>
          </p:nvPr>
        </p:nvSpPr>
        <p:spPr/>
        <p:txBody>
          <a:bodyPr/>
          <a:lstStyle/>
          <a:p>
            <a:r>
              <a:rPr lang="en-GB" dirty="0"/>
              <a:t>Types</a:t>
            </a:r>
          </a:p>
        </p:txBody>
      </p:sp>
      <p:sp>
        <p:nvSpPr>
          <p:cNvPr id="3" name="Content Placeholder 2">
            <a:extLst>
              <a:ext uri="{FF2B5EF4-FFF2-40B4-BE49-F238E27FC236}">
                <a16:creationId xmlns:a16="http://schemas.microsoft.com/office/drawing/2014/main" id="{0BE52CF2-4555-2143-C6C3-CC7357630754}"/>
              </a:ext>
            </a:extLst>
          </p:cNvPr>
          <p:cNvSpPr>
            <a:spLocks noGrp="1"/>
          </p:cNvSpPr>
          <p:nvPr>
            <p:ph idx="1"/>
          </p:nvPr>
        </p:nvSpPr>
        <p:spPr/>
        <p:txBody>
          <a:bodyPr/>
          <a:lstStyle/>
          <a:p>
            <a:pPr algn="just">
              <a:buFont typeface="+mj-lt"/>
              <a:buAutoNum type="arabicPeriod"/>
            </a:pPr>
            <a:r>
              <a:rPr lang="en-GB" b="1" i="0" dirty="0">
                <a:solidFill>
                  <a:srgbClr val="333333"/>
                </a:solidFill>
                <a:effectLst/>
                <a:latin typeface="Open Sans" panose="020B0606030504020204" pitchFamily="34" charset="0"/>
              </a:rPr>
              <a:t>DFS (Depth First Search)</a:t>
            </a:r>
          </a:p>
          <a:p>
            <a:pPr algn="just">
              <a:buFont typeface="+mj-lt"/>
              <a:buAutoNum type="arabicPeriod"/>
            </a:pPr>
            <a:r>
              <a:rPr lang="en-GB" b="1" i="0" dirty="0">
                <a:solidFill>
                  <a:srgbClr val="333333"/>
                </a:solidFill>
                <a:effectLst/>
                <a:latin typeface="Open Sans" panose="020B0606030504020204" pitchFamily="34" charset="0"/>
              </a:rPr>
              <a:t>BFS (Breadth First Search)</a:t>
            </a:r>
          </a:p>
          <a:p>
            <a:endParaRPr lang="en-GB" dirty="0"/>
          </a:p>
        </p:txBody>
      </p:sp>
    </p:spTree>
    <p:extLst>
      <p:ext uri="{BB962C8B-B14F-4D97-AF65-F5344CB8AC3E}">
        <p14:creationId xmlns:p14="http://schemas.microsoft.com/office/powerpoint/2010/main" val="25661869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6A959B-963B-F16F-E3B2-F4D78540021F}"/>
              </a:ext>
            </a:extLst>
          </p:cNvPr>
          <p:cNvSpPr>
            <a:spLocks noGrp="1"/>
          </p:cNvSpPr>
          <p:nvPr>
            <p:ph type="title"/>
          </p:nvPr>
        </p:nvSpPr>
        <p:spPr/>
        <p:txBody>
          <a:bodyPr/>
          <a:lstStyle/>
          <a:p>
            <a:r>
              <a:rPr lang="en-GB" dirty="0"/>
              <a:t>DFS (Depth First Search)</a:t>
            </a:r>
          </a:p>
        </p:txBody>
      </p:sp>
      <p:sp>
        <p:nvSpPr>
          <p:cNvPr id="3" name="Content Placeholder 2">
            <a:extLst>
              <a:ext uri="{FF2B5EF4-FFF2-40B4-BE49-F238E27FC236}">
                <a16:creationId xmlns:a16="http://schemas.microsoft.com/office/drawing/2014/main" id="{6B9D6E9D-155A-0107-4741-EC3F72CC3B1B}"/>
              </a:ext>
            </a:extLst>
          </p:cNvPr>
          <p:cNvSpPr>
            <a:spLocks noGrp="1"/>
          </p:cNvSpPr>
          <p:nvPr>
            <p:ph idx="1"/>
          </p:nvPr>
        </p:nvSpPr>
        <p:spPr/>
        <p:txBody>
          <a:bodyPr/>
          <a:lstStyle/>
          <a:p>
            <a:r>
              <a:rPr lang="en-GB" b="0" i="0" dirty="0">
                <a:solidFill>
                  <a:srgbClr val="333333"/>
                </a:solidFill>
                <a:effectLst/>
                <a:latin typeface="Open Sans" panose="020B0606030504020204" pitchFamily="34" charset="0"/>
              </a:rPr>
              <a:t>DFS traversal of a graph produces a </a:t>
            </a:r>
            <a:r>
              <a:rPr lang="en-GB" b="1" i="0" dirty="0">
                <a:solidFill>
                  <a:srgbClr val="333333"/>
                </a:solidFill>
                <a:effectLst/>
                <a:latin typeface="Open Sans" panose="020B0606030504020204" pitchFamily="34" charset="0"/>
              </a:rPr>
              <a:t>spanning tree</a:t>
            </a:r>
            <a:r>
              <a:rPr lang="en-GB" b="0" i="0" dirty="0">
                <a:solidFill>
                  <a:srgbClr val="333333"/>
                </a:solidFill>
                <a:effectLst/>
                <a:latin typeface="Open Sans" panose="020B0606030504020204" pitchFamily="34" charset="0"/>
              </a:rPr>
              <a:t> as final result. </a:t>
            </a:r>
          </a:p>
          <a:p>
            <a:endParaRPr lang="en-GB" dirty="0">
              <a:solidFill>
                <a:srgbClr val="333333"/>
              </a:solidFill>
              <a:latin typeface="Open Sans" panose="020B0606030504020204" pitchFamily="34" charset="0"/>
            </a:endParaRPr>
          </a:p>
          <a:p>
            <a:r>
              <a:rPr lang="en-GB" b="1" i="0" dirty="0">
                <a:solidFill>
                  <a:srgbClr val="333333"/>
                </a:solidFill>
                <a:effectLst/>
                <a:latin typeface="Open Sans" panose="020B0606030504020204" pitchFamily="34" charset="0"/>
              </a:rPr>
              <a:t>Spanning Tree</a:t>
            </a:r>
            <a:r>
              <a:rPr lang="en-GB" b="0" i="0" dirty="0">
                <a:solidFill>
                  <a:srgbClr val="333333"/>
                </a:solidFill>
                <a:effectLst/>
                <a:latin typeface="Open Sans" panose="020B0606030504020204" pitchFamily="34" charset="0"/>
              </a:rPr>
              <a:t> is a graph without loops. </a:t>
            </a:r>
          </a:p>
          <a:p>
            <a:endParaRPr lang="en-GB" dirty="0">
              <a:solidFill>
                <a:srgbClr val="333333"/>
              </a:solidFill>
              <a:latin typeface="Open Sans" panose="020B0606030504020204" pitchFamily="34" charset="0"/>
            </a:endParaRPr>
          </a:p>
          <a:p>
            <a:r>
              <a:rPr lang="en-GB" b="0" i="0" dirty="0">
                <a:solidFill>
                  <a:srgbClr val="333333"/>
                </a:solidFill>
                <a:effectLst/>
                <a:latin typeface="Open Sans" panose="020B0606030504020204" pitchFamily="34" charset="0"/>
              </a:rPr>
              <a:t>We use </a:t>
            </a:r>
            <a:r>
              <a:rPr lang="en-GB" b="1" i="0" dirty="0">
                <a:solidFill>
                  <a:srgbClr val="333333"/>
                </a:solidFill>
                <a:effectLst/>
                <a:latin typeface="Open Sans" panose="020B0606030504020204" pitchFamily="34" charset="0"/>
              </a:rPr>
              <a:t>Stack data structure</a:t>
            </a:r>
            <a:r>
              <a:rPr lang="en-GB" b="0" i="0" dirty="0">
                <a:solidFill>
                  <a:srgbClr val="333333"/>
                </a:solidFill>
                <a:effectLst/>
                <a:latin typeface="Open Sans" panose="020B0606030504020204" pitchFamily="34" charset="0"/>
              </a:rPr>
              <a:t> with maximum size of total number of vertices in the graph to implement DFS traversal.</a:t>
            </a:r>
            <a:endParaRPr lang="en-GB" dirty="0"/>
          </a:p>
        </p:txBody>
      </p:sp>
    </p:spTree>
    <p:extLst>
      <p:ext uri="{BB962C8B-B14F-4D97-AF65-F5344CB8AC3E}">
        <p14:creationId xmlns:p14="http://schemas.microsoft.com/office/powerpoint/2010/main" val="24077133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A831BB-B135-54CF-4C2E-E7DC633D2255}"/>
              </a:ext>
            </a:extLst>
          </p:cNvPr>
          <p:cNvSpPr>
            <a:spLocks noGrp="1"/>
          </p:cNvSpPr>
          <p:nvPr>
            <p:ph type="title"/>
          </p:nvPr>
        </p:nvSpPr>
        <p:spPr/>
        <p:txBody>
          <a:bodyPr/>
          <a:lstStyle/>
          <a:p>
            <a:r>
              <a:rPr lang="en-GB" dirty="0"/>
              <a:t>Definition</a:t>
            </a:r>
          </a:p>
        </p:txBody>
      </p:sp>
      <p:sp>
        <p:nvSpPr>
          <p:cNvPr id="3" name="Content Placeholder 2">
            <a:extLst>
              <a:ext uri="{FF2B5EF4-FFF2-40B4-BE49-F238E27FC236}">
                <a16:creationId xmlns:a16="http://schemas.microsoft.com/office/drawing/2014/main" id="{86E10BE2-E913-F6E6-07D4-2D59FD84190C}"/>
              </a:ext>
            </a:extLst>
          </p:cNvPr>
          <p:cNvSpPr>
            <a:spLocks noGrp="1"/>
          </p:cNvSpPr>
          <p:nvPr>
            <p:ph idx="1"/>
          </p:nvPr>
        </p:nvSpPr>
        <p:spPr/>
        <p:txBody>
          <a:bodyPr/>
          <a:lstStyle/>
          <a:p>
            <a:r>
              <a:rPr lang="en-GB" b="0" i="0" dirty="0">
                <a:solidFill>
                  <a:srgbClr val="333333"/>
                </a:solidFill>
                <a:effectLst/>
                <a:latin typeface="Open Sans" panose="020B0606030504020204" pitchFamily="34" charset="0"/>
              </a:rPr>
              <a:t>Graph is a non-linear data structure. </a:t>
            </a:r>
          </a:p>
          <a:p>
            <a:endParaRPr lang="en-GB" dirty="0">
              <a:solidFill>
                <a:srgbClr val="333333"/>
              </a:solidFill>
              <a:latin typeface="Open Sans" panose="020B0606030504020204" pitchFamily="34" charset="0"/>
            </a:endParaRPr>
          </a:p>
          <a:p>
            <a:r>
              <a:rPr lang="en-GB" b="0" i="0" dirty="0">
                <a:solidFill>
                  <a:srgbClr val="333333"/>
                </a:solidFill>
                <a:effectLst/>
                <a:latin typeface="Open Sans" panose="020B0606030504020204" pitchFamily="34" charset="0"/>
              </a:rPr>
              <a:t>It contains a set of points known as nodes (or vertices) and a set of links known as edges (or Arcs). </a:t>
            </a:r>
          </a:p>
          <a:p>
            <a:endParaRPr lang="en-GB" dirty="0">
              <a:solidFill>
                <a:srgbClr val="333333"/>
              </a:solidFill>
              <a:latin typeface="Open Sans" panose="020B0606030504020204" pitchFamily="34" charset="0"/>
            </a:endParaRPr>
          </a:p>
          <a:p>
            <a:r>
              <a:rPr lang="en-GB" b="0" i="0" dirty="0">
                <a:solidFill>
                  <a:srgbClr val="333333"/>
                </a:solidFill>
                <a:effectLst/>
                <a:latin typeface="Open Sans" panose="020B0606030504020204" pitchFamily="34" charset="0"/>
              </a:rPr>
              <a:t>Here edges are used to connect the vertices. </a:t>
            </a:r>
          </a:p>
          <a:p>
            <a:endParaRPr lang="en-GB" dirty="0">
              <a:solidFill>
                <a:srgbClr val="333333"/>
              </a:solidFill>
              <a:latin typeface="Open Sans" panose="020B0606030504020204" pitchFamily="34" charset="0"/>
            </a:endParaRPr>
          </a:p>
          <a:p>
            <a:r>
              <a:rPr lang="en-GB" dirty="0">
                <a:solidFill>
                  <a:srgbClr val="333333"/>
                </a:solidFill>
                <a:latin typeface="Open Sans" panose="020B0606030504020204" pitchFamily="34" charset="0"/>
              </a:rPr>
              <a:t>Definition: </a:t>
            </a:r>
            <a:r>
              <a:rPr lang="en-GB" b="1" i="0" dirty="0">
                <a:solidFill>
                  <a:srgbClr val="333333"/>
                </a:solidFill>
                <a:effectLst/>
                <a:latin typeface="Open Sans" panose="020B0606030504020204" pitchFamily="34" charset="0"/>
              </a:rPr>
              <a:t>Graph is a collection of nodes and edges in which nodes are connected with edges</a:t>
            </a:r>
            <a:endParaRPr lang="en-GB" dirty="0"/>
          </a:p>
        </p:txBody>
      </p:sp>
    </p:spTree>
    <p:extLst>
      <p:ext uri="{BB962C8B-B14F-4D97-AF65-F5344CB8AC3E}">
        <p14:creationId xmlns:p14="http://schemas.microsoft.com/office/powerpoint/2010/main" val="16867729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63C6B-B1DC-83BD-B16E-472A31438547}"/>
              </a:ext>
            </a:extLst>
          </p:cNvPr>
          <p:cNvSpPr>
            <a:spLocks noGrp="1"/>
          </p:cNvSpPr>
          <p:nvPr>
            <p:ph type="title"/>
          </p:nvPr>
        </p:nvSpPr>
        <p:spPr/>
        <p:txBody>
          <a:bodyPr/>
          <a:lstStyle/>
          <a:p>
            <a:r>
              <a:rPr lang="en-GB" dirty="0"/>
              <a:t>Steps</a:t>
            </a:r>
          </a:p>
        </p:txBody>
      </p:sp>
      <p:sp>
        <p:nvSpPr>
          <p:cNvPr id="3" name="Content Placeholder 2">
            <a:extLst>
              <a:ext uri="{FF2B5EF4-FFF2-40B4-BE49-F238E27FC236}">
                <a16:creationId xmlns:a16="http://schemas.microsoft.com/office/drawing/2014/main" id="{3BC5549E-A26F-560D-2DC0-9C5019655D23}"/>
              </a:ext>
            </a:extLst>
          </p:cNvPr>
          <p:cNvSpPr>
            <a:spLocks noGrp="1"/>
          </p:cNvSpPr>
          <p:nvPr>
            <p:ph idx="1"/>
          </p:nvPr>
        </p:nvSpPr>
        <p:spPr/>
        <p:txBody>
          <a:bodyPr>
            <a:normAutofit fontScale="85000" lnSpcReduction="20000"/>
          </a:bodyPr>
          <a:lstStyle/>
          <a:p>
            <a:pPr marL="0" indent="0" algn="just">
              <a:buNone/>
            </a:pPr>
            <a:r>
              <a:rPr lang="en-GB" b="1" i="0" dirty="0">
                <a:solidFill>
                  <a:srgbClr val="162F59"/>
                </a:solidFill>
                <a:effectLst/>
                <a:latin typeface="Open Sans" panose="020B0606030504020204" pitchFamily="34" charset="0"/>
              </a:rPr>
              <a:t>Step 1 - </a:t>
            </a:r>
            <a:r>
              <a:rPr lang="en-GB" b="0" i="0" dirty="0">
                <a:solidFill>
                  <a:srgbClr val="333333"/>
                </a:solidFill>
                <a:effectLst/>
                <a:latin typeface="Open Sans" panose="020B0606030504020204" pitchFamily="34" charset="0"/>
              </a:rPr>
              <a:t>Define a Stack of size total number of vertices in the graph.</a:t>
            </a:r>
          </a:p>
          <a:p>
            <a:pPr marL="0" indent="0" algn="just">
              <a:buNone/>
            </a:pPr>
            <a:r>
              <a:rPr lang="en-GB" b="1" i="0" dirty="0">
                <a:solidFill>
                  <a:srgbClr val="162F59"/>
                </a:solidFill>
                <a:effectLst/>
                <a:latin typeface="Open Sans" panose="020B0606030504020204" pitchFamily="34" charset="0"/>
              </a:rPr>
              <a:t>Step 2 - </a:t>
            </a:r>
            <a:r>
              <a:rPr lang="en-GB" b="0" i="0" dirty="0">
                <a:solidFill>
                  <a:srgbClr val="333333"/>
                </a:solidFill>
                <a:effectLst/>
                <a:latin typeface="Open Sans" panose="020B0606030504020204" pitchFamily="34" charset="0"/>
              </a:rPr>
              <a:t>Select any vertex as </a:t>
            </a:r>
            <a:r>
              <a:rPr lang="en-GB" b="1" i="0" dirty="0">
                <a:solidFill>
                  <a:srgbClr val="333333"/>
                </a:solidFill>
                <a:effectLst/>
                <a:latin typeface="Open Sans" panose="020B0606030504020204" pitchFamily="34" charset="0"/>
              </a:rPr>
              <a:t>starting point</a:t>
            </a:r>
            <a:r>
              <a:rPr lang="en-GB" b="0" i="0" dirty="0">
                <a:solidFill>
                  <a:srgbClr val="333333"/>
                </a:solidFill>
                <a:effectLst/>
                <a:latin typeface="Open Sans" panose="020B0606030504020204" pitchFamily="34" charset="0"/>
              </a:rPr>
              <a:t> for traversal. Visit that vertex and push it on to the Stack.</a:t>
            </a:r>
          </a:p>
          <a:p>
            <a:pPr marL="0" indent="0" algn="just">
              <a:buNone/>
            </a:pPr>
            <a:r>
              <a:rPr lang="en-GB" b="1" i="0" dirty="0">
                <a:solidFill>
                  <a:srgbClr val="162F59"/>
                </a:solidFill>
                <a:effectLst/>
                <a:latin typeface="Open Sans" panose="020B0606030504020204" pitchFamily="34" charset="0"/>
              </a:rPr>
              <a:t>Step 3 - </a:t>
            </a:r>
            <a:r>
              <a:rPr lang="en-GB" b="0" i="0" dirty="0">
                <a:solidFill>
                  <a:srgbClr val="333333"/>
                </a:solidFill>
                <a:effectLst/>
                <a:latin typeface="Open Sans" panose="020B0606030504020204" pitchFamily="34" charset="0"/>
              </a:rPr>
              <a:t>Visit any one of the non-visited </a:t>
            </a:r>
            <a:r>
              <a:rPr lang="en-GB" b="1" i="0" dirty="0">
                <a:solidFill>
                  <a:srgbClr val="333333"/>
                </a:solidFill>
                <a:effectLst/>
                <a:latin typeface="Open Sans" panose="020B0606030504020204" pitchFamily="34" charset="0"/>
              </a:rPr>
              <a:t>adjacent</a:t>
            </a:r>
            <a:r>
              <a:rPr lang="en-GB" b="0" i="0" dirty="0">
                <a:solidFill>
                  <a:srgbClr val="333333"/>
                </a:solidFill>
                <a:effectLst/>
                <a:latin typeface="Open Sans" panose="020B0606030504020204" pitchFamily="34" charset="0"/>
              </a:rPr>
              <a:t> vertices of a vertex which is at the top of stack and push it on to the stack.</a:t>
            </a:r>
          </a:p>
          <a:p>
            <a:pPr marL="0" indent="0" algn="just">
              <a:buNone/>
            </a:pPr>
            <a:r>
              <a:rPr lang="en-GB" b="1" i="0" dirty="0">
                <a:solidFill>
                  <a:srgbClr val="162F59"/>
                </a:solidFill>
                <a:effectLst/>
                <a:latin typeface="Open Sans" panose="020B0606030504020204" pitchFamily="34" charset="0"/>
              </a:rPr>
              <a:t>Step 4 - </a:t>
            </a:r>
            <a:r>
              <a:rPr lang="en-GB" b="0" i="0" dirty="0">
                <a:solidFill>
                  <a:srgbClr val="333333"/>
                </a:solidFill>
                <a:effectLst/>
                <a:latin typeface="Open Sans" panose="020B0606030504020204" pitchFamily="34" charset="0"/>
              </a:rPr>
              <a:t>Repeat step 3 until there is no new vertex to be visited from the vertex which is at the top of the stack.</a:t>
            </a:r>
          </a:p>
          <a:p>
            <a:pPr marL="0" indent="0" algn="just">
              <a:buNone/>
            </a:pPr>
            <a:r>
              <a:rPr lang="en-GB" b="1" i="0" dirty="0">
                <a:solidFill>
                  <a:srgbClr val="162F59"/>
                </a:solidFill>
                <a:effectLst/>
                <a:latin typeface="Open Sans" panose="020B0606030504020204" pitchFamily="34" charset="0"/>
              </a:rPr>
              <a:t>Step 5 - </a:t>
            </a:r>
            <a:r>
              <a:rPr lang="en-GB" b="0" i="0" dirty="0">
                <a:solidFill>
                  <a:srgbClr val="333333"/>
                </a:solidFill>
                <a:effectLst/>
                <a:latin typeface="Open Sans" panose="020B0606030504020204" pitchFamily="34" charset="0"/>
              </a:rPr>
              <a:t>When there is no new vertex to visit then use </a:t>
            </a:r>
            <a:r>
              <a:rPr lang="en-GB" b="1" i="0" dirty="0">
                <a:solidFill>
                  <a:srgbClr val="333333"/>
                </a:solidFill>
                <a:effectLst/>
                <a:latin typeface="Open Sans" panose="020B0606030504020204" pitchFamily="34" charset="0"/>
              </a:rPr>
              <a:t>back tracking</a:t>
            </a:r>
            <a:r>
              <a:rPr lang="en-GB" b="0" i="0" dirty="0">
                <a:solidFill>
                  <a:srgbClr val="333333"/>
                </a:solidFill>
                <a:effectLst/>
                <a:latin typeface="Open Sans" panose="020B0606030504020204" pitchFamily="34" charset="0"/>
              </a:rPr>
              <a:t> and pop one vertex from the stack.</a:t>
            </a:r>
          </a:p>
          <a:p>
            <a:pPr marL="0" indent="0" algn="just">
              <a:buNone/>
            </a:pPr>
            <a:r>
              <a:rPr lang="en-GB" b="1" i="0" dirty="0">
                <a:solidFill>
                  <a:srgbClr val="162F59"/>
                </a:solidFill>
                <a:effectLst/>
                <a:latin typeface="Open Sans" panose="020B0606030504020204" pitchFamily="34" charset="0"/>
              </a:rPr>
              <a:t>Step 6 - </a:t>
            </a:r>
            <a:r>
              <a:rPr lang="en-GB" b="0" i="0" dirty="0">
                <a:solidFill>
                  <a:srgbClr val="333333"/>
                </a:solidFill>
                <a:effectLst/>
                <a:latin typeface="Open Sans" panose="020B0606030504020204" pitchFamily="34" charset="0"/>
              </a:rPr>
              <a:t>Repeat steps 3, 4 and 5 until stack becomes Empty.</a:t>
            </a:r>
          </a:p>
          <a:p>
            <a:pPr marL="0" indent="0" algn="just">
              <a:buNone/>
            </a:pPr>
            <a:r>
              <a:rPr lang="en-GB" b="1" i="0" dirty="0">
                <a:solidFill>
                  <a:srgbClr val="162F59"/>
                </a:solidFill>
                <a:effectLst/>
                <a:latin typeface="Open Sans" panose="020B0606030504020204" pitchFamily="34" charset="0"/>
              </a:rPr>
              <a:t>Step 7 - </a:t>
            </a:r>
            <a:r>
              <a:rPr lang="en-GB" b="0" i="0" dirty="0">
                <a:solidFill>
                  <a:srgbClr val="333333"/>
                </a:solidFill>
                <a:effectLst/>
                <a:latin typeface="Open Sans" panose="020B0606030504020204" pitchFamily="34" charset="0"/>
              </a:rPr>
              <a:t>When stack becomes Empty, then produce final spanning tree by removing unused edges from the graph</a:t>
            </a:r>
          </a:p>
          <a:p>
            <a:endParaRPr lang="en-GB" dirty="0"/>
          </a:p>
        </p:txBody>
      </p:sp>
    </p:spTree>
    <p:extLst>
      <p:ext uri="{BB962C8B-B14F-4D97-AF65-F5344CB8AC3E}">
        <p14:creationId xmlns:p14="http://schemas.microsoft.com/office/powerpoint/2010/main" val="38613774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1DCA0-A3FA-5FD3-2D97-F53E9F20C545}"/>
              </a:ext>
            </a:extLst>
          </p:cNvPr>
          <p:cNvSpPr>
            <a:spLocks noGrp="1"/>
          </p:cNvSpPr>
          <p:nvPr>
            <p:ph type="title"/>
          </p:nvPr>
        </p:nvSpPr>
        <p:spPr/>
        <p:txBody>
          <a:bodyPr/>
          <a:lstStyle/>
          <a:p>
            <a:r>
              <a:rPr lang="en-GB" dirty="0"/>
              <a:t>Example</a:t>
            </a:r>
          </a:p>
        </p:txBody>
      </p:sp>
      <p:pic>
        <p:nvPicPr>
          <p:cNvPr id="5" name="Picture 4">
            <a:extLst>
              <a:ext uri="{FF2B5EF4-FFF2-40B4-BE49-F238E27FC236}">
                <a16:creationId xmlns:a16="http://schemas.microsoft.com/office/drawing/2014/main" id="{6DACA9C2-7A65-96DF-7D05-9E1A58292DD0}"/>
              </a:ext>
            </a:extLst>
          </p:cNvPr>
          <p:cNvPicPr>
            <a:picLocks noChangeAspect="1"/>
          </p:cNvPicPr>
          <p:nvPr/>
        </p:nvPicPr>
        <p:blipFill>
          <a:blip r:embed="rId2"/>
          <a:stretch>
            <a:fillRect/>
          </a:stretch>
        </p:blipFill>
        <p:spPr>
          <a:xfrm>
            <a:off x="838200" y="1928652"/>
            <a:ext cx="10779853" cy="4090184"/>
          </a:xfrm>
          <a:prstGeom prst="rect">
            <a:avLst/>
          </a:prstGeom>
        </p:spPr>
      </p:pic>
    </p:spTree>
    <p:extLst>
      <p:ext uri="{BB962C8B-B14F-4D97-AF65-F5344CB8AC3E}">
        <p14:creationId xmlns:p14="http://schemas.microsoft.com/office/powerpoint/2010/main" val="16930834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B8F280F-C2E1-5A91-8593-30AE00C76707}"/>
              </a:ext>
            </a:extLst>
          </p:cNvPr>
          <p:cNvPicPr>
            <a:picLocks noChangeAspect="1"/>
          </p:cNvPicPr>
          <p:nvPr/>
        </p:nvPicPr>
        <p:blipFill>
          <a:blip r:embed="rId2"/>
          <a:stretch>
            <a:fillRect/>
          </a:stretch>
        </p:blipFill>
        <p:spPr>
          <a:xfrm>
            <a:off x="214659" y="1218127"/>
            <a:ext cx="11762681" cy="4777559"/>
          </a:xfrm>
          <a:prstGeom prst="rect">
            <a:avLst/>
          </a:prstGeom>
        </p:spPr>
      </p:pic>
    </p:spTree>
    <p:extLst>
      <p:ext uri="{BB962C8B-B14F-4D97-AF65-F5344CB8AC3E}">
        <p14:creationId xmlns:p14="http://schemas.microsoft.com/office/powerpoint/2010/main" val="21709779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0888A5B-3EA6-F561-509D-31924A23DA85}"/>
              </a:ext>
            </a:extLst>
          </p:cNvPr>
          <p:cNvPicPr>
            <a:picLocks noChangeAspect="1"/>
          </p:cNvPicPr>
          <p:nvPr/>
        </p:nvPicPr>
        <p:blipFill>
          <a:blip r:embed="rId2"/>
          <a:stretch>
            <a:fillRect/>
          </a:stretch>
        </p:blipFill>
        <p:spPr>
          <a:xfrm>
            <a:off x="380902" y="1005496"/>
            <a:ext cx="11811098" cy="4847007"/>
          </a:xfrm>
          <a:prstGeom prst="rect">
            <a:avLst/>
          </a:prstGeom>
        </p:spPr>
      </p:pic>
    </p:spTree>
    <p:extLst>
      <p:ext uri="{BB962C8B-B14F-4D97-AF65-F5344CB8AC3E}">
        <p14:creationId xmlns:p14="http://schemas.microsoft.com/office/powerpoint/2010/main" val="34132966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23F4079-FF62-285A-AC87-64F011ED6340}"/>
              </a:ext>
            </a:extLst>
          </p:cNvPr>
          <p:cNvPicPr>
            <a:picLocks noChangeAspect="1"/>
          </p:cNvPicPr>
          <p:nvPr/>
        </p:nvPicPr>
        <p:blipFill>
          <a:blip r:embed="rId2"/>
          <a:stretch>
            <a:fillRect/>
          </a:stretch>
        </p:blipFill>
        <p:spPr>
          <a:xfrm>
            <a:off x="125434" y="1125918"/>
            <a:ext cx="11941131" cy="4877840"/>
          </a:xfrm>
          <a:prstGeom prst="rect">
            <a:avLst/>
          </a:prstGeom>
        </p:spPr>
      </p:pic>
    </p:spTree>
    <p:extLst>
      <p:ext uri="{BB962C8B-B14F-4D97-AF65-F5344CB8AC3E}">
        <p14:creationId xmlns:p14="http://schemas.microsoft.com/office/powerpoint/2010/main" val="35890544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EAD1E0F-87F5-2800-6098-3B97EB9A7199}"/>
              </a:ext>
            </a:extLst>
          </p:cNvPr>
          <p:cNvPicPr>
            <a:picLocks noChangeAspect="1"/>
          </p:cNvPicPr>
          <p:nvPr/>
        </p:nvPicPr>
        <p:blipFill>
          <a:blip r:embed="rId2"/>
          <a:stretch>
            <a:fillRect/>
          </a:stretch>
        </p:blipFill>
        <p:spPr>
          <a:xfrm>
            <a:off x="125371" y="1190838"/>
            <a:ext cx="11941258" cy="4821143"/>
          </a:xfrm>
          <a:prstGeom prst="rect">
            <a:avLst/>
          </a:prstGeom>
        </p:spPr>
      </p:pic>
    </p:spTree>
    <p:extLst>
      <p:ext uri="{BB962C8B-B14F-4D97-AF65-F5344CB8AC3E}">
        <p14:creationId xmlns:p14="http://schemas.microsoft.com/office/powerpoint/2010/main" val="306150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46E33D8-1E6A-17E6-0B27-86BF0650DB39}"/>
              </a:ext>
            </a:extLst>
          </p:cNvPr>
          <p:cNvPicPr>
            <a:picLocks noChangeAspect="1"/>
          </p:cNvPicPr>
          <p:nvPr/>
        </p:nvPicPr>
        <p:blipFill>
          <a:blip r:embed="rId2"/>
          <a:stretch>
            <a:fillRect/>
          </a:stretch>
        </p:blipFill>
        <p:spPr>
          <a:xfrm>
            <a:off x="121240" y="1227180"/>
            <a:ext cx="11949520" cy="4945019"/>
          </a:xfrm>
          <a:prstGeom prst="rect">
            <a:avLst/>
          </a:prstGeom>
        </p:spPr>
      </p:pic>
    </p:spTree>
    <p:extLst>
      <p:ext uri="{BB962C8B-B14F-4D97-AF65-F5344CB8AC3E}">
        <p14:creationId xmlns:p14="http://schemas.microsoft.com/office/powerpoint/2010/main" val="42061767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6D9CBC9-14CB-98D6-640F-38BED65949AA}"/>
              </a:ext>
            </a:extLst>
          </p:cNvPr>
          <p:cNvPicPr>
            <a:picLocks noChangeAspect="1"/>
          </p:cNvPicPr>
          <p:nvPr/>
        </p:nvPicPr>
        <p:blipFill>
          <a:blip r:embed="rId2"/>
          <a:stretch>
            <a:fillRect/>
          </a:stretch>
        </p:blipFill>
        <p:spPr>
          <a:xfrm>
            <a:off x="128901" y="1133681"/>
            <a:ext cx="12063099" cy="5005622"/>
          </a:xfrm>
          <a:prstGeom prst="rect">
            <a:avLst/>
          </a:prstGeom>
        </p:spPr>
      </p:pic>
    </p:spTree>
    <p:extLst>
      <p:ext uri="{BB962C8B-B14F-4D97-AF65-F5344CB8AC3E}">
        <p14:creationId xmlns:p14="http://schemas.microsoft.com/office/powerpoint/2010/main" val="20211856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A2A7082-050B-3F2B-D65F-6886B25CF677}"/>
              </a:ext>
            </a:extLst>
          </p:cNvPr>
          <p:cNvPicPr>
            <a:picLocks noChangeAspect="1"/>
          </p:cNvPicPr>
          <p:nvPr/>
        </p:nvPicPr>
        <p:blipFill>
          <a:blip r:embed="rId2"/>
          <a:stretch>
            <a:fillRect/>
          </a:stretch>
        </p:blipFill>
        <p:spPr>
          <a:xfrm>
            <a:off x="217897" y="1045227"/>
            <a:ext cx="11756205" cy="4767545"/>
          </a:xfrm>
          <a:prstGeom prst="rect">
            <a:avLst/>
          </a:prstGeom>
        </p:spPr>
      </p:pic>
    </p:spTree>
    <p:extLst>
      <p:ext uri="{BB962C8B-B14F-4D97-AF65-F5344CB8AC3E}">
        <p14:creationId xmlns:p14="http://schemas.microsoft.com/office/powerpoint/2010/main" val="24163034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626ACB7-2938-FD5F-87DC-03EFFCE5F278}"/>
              </a:ext>
            </a:extLst>
          </p:cNvPr>
          <p:cNvPicPr>
            <a:picLocks noChangeAspect="1"/>
          </p:cNvPicPr>
          <p:nvPr/>
        </p:nvPicPr>
        <p:blipFill>
          <a:blip r:embed="rId2"/>
          <a:stretch>
            <a:fillRect/>
          </a:stretch>
        </p:blipFill>
        <p:spPr>
          <a:xfrm>
            <a:off x="337449" y="1162968"/>
            <a:ext cx="11517101" cy="4774844"/>
          </a:xfrm>
          <a:prstGeom prst="rect">
            <a:avLst/>
          </a:prstGeom>
        </p:spPr>
      </p:pic>
    </p:spTree>
    <p:extLst>
      <p:ext uri="{BB962C8B-B14F-4D97-AF65-F5344CB8AC3E}">
        <p14:creationId xmlns:p14="http://schemas.microsoft.com/office/powerpoint/2010/main" val="17609036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643CAC-A334-7659-3A5D-AAA865F9C3B7}"/>
              </a:ext>
            </a:extLst>
          </p:cNvPr>
          <p:cNvSpPr>
            <a:spLocks noGrp="1"/>
          </p:cNvSpPr>
          <p:nvPr>
            <p:ph type="title"/>
          </p:nvPr>
        </p:nvSpPr>
        <p:spPr/>
        <p:txBody>
          <a:bodyPr/>
          <a:lstStyle/>
          <a:p>
            <a:r>
              <a:rPr lang="en-GB" dirty="0"/>
              <a:t>Example</a:t>
            </a:r>
          </a:p>
        </p:txBody>
      </p:sp>
      <p:pic>
        <p:nvPicPr>
          <p:cNvPr id="1026" name="Picture 2">
            <a:extLst>
              <a:ext uri="{FF2B5EF4-FFF2-40B4-BE49-F238E27FC236}">
                <a16:creationId xmlns:a16="http://schemas.microsoft.com/office/drawing/2014/main" id="{1E7C3050-B596-2242-3C84-F462EA040B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7364" y="2069759"/>
            <a:ext cx="13226728" cy="33066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31811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FE3CAC2-E745-347B-E190-C8CECF7BA9C5}"/>
              </a:ext>
            </a:extLst>
          </p:cNvPr>
          <p:cNvPicPr>
            <a:picLocks noChangeAspect="1"/>
          </p:cNvPicPr>
          <p:nvPr/>
        </p:nvPicPr>
        <p:blipFill>
          <a:blip r:embed="rId2"/>
          <a:stretch>
            <a:fillRect/>
          </a:stretch>
        </p:blipFill>
        <p:spPr>
          <a:xfrm>
            <a:off x="113892" y="1030693"/>
            <a:ext cx="11964216" cy="4796613"/>
          </a:xfrm>
          <a:prstGeom prst="rect">
            <a:avLst/>
          </a:prstGeom>
        </p:spPr>
      </p:pic>
    </p:spTree>
    <p:extLst>
      <p:ext uri="{BB962C8B-B14F-4D97-AF65-F5344CB8AC3E}">
        <p14:creationId xmlns:p14="http://schemas.microsoft.com/office/powerpoint/2010/main" val="6370406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6CFBAC9-59C2-9E56-791B-92F865609F0D}"/>
              </a:ext>
            </a:extLst>
          </p:cNvPr>
          <p:cNvPicPr>
            <a:picLocks noChangeAspect="1"/>
          </p:cNvPicPr>
          <p:nvPr/>
        </p:nvPicPr>
        <p:blipFill>
          <a:blip r:embed="rId2"/>
          <a:stretch>
            <a:fillRect/>
          </a:stretch>
        </p:blipFill>
        <p:spPr>
          <a:xfrm>
            <a:off x="195946" y="1414181"/>
            <a:ext cx="11800107" cy="4604654"/>
          </a:xfrm>
          <a:prstGeom prst="rect">
            <a:avLst/>
          </a:prstGeom>
        </p:spPr>
      </p:pic>
    </p:spTree>
    <p:extLst>
      <p:ext uri="{BB962C8B-B14F-4D97-AF65-F5344CB8AC3E}">
        <p14:creationId xmlns:p14="http://schemas.microsoft.com/office/powerpoint/2010/main" val="4376320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F68A21F-BCDD-590E-A543-94B39D3FCDF6}"/>
              </a:ext>
            </a:extLst>
          </p:cNvPr>
          <p:cNvPicPr>
            <a:picLocks noChangeAspect="1"/>
          </p:cNvPicPr>
          <p:nvPr/>
        </p:nvPicPr>
        <p:blipFill>
          <a:blip r:embed="rId2"/>
          <a:stretch>
            <a:fillRect/>
          </a:stretch>
        </p:blipFill>
        <p:spPr>
          <a:xfrm>
            <a:off x="235134" y="893368"/>
            <a:ext cx="11956866" cy="4893973"/>
          </a:xfrm>
          <a:prstGeom prst="rect">
            <a:avLst/>
          </a:prstGeom>
        </p:spPr>
      </p:pic>
    </p:spTree>
    <p:extLst>
      <p:ext uri="{BB962C8B-B14F-4D97-AF65-F5344CB8AC3E}">
        <p14:creationId xmlns:p14="http://schemas.microsoft.com/office/powerpoint/2010/main" val="21866369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79748C2-630B-74AE-2BE2-A1B50952AE65}"/>
              </a:ext>
            </a:extLst>
          </p:cNvPr>
          <p:cNvPicPr>
            <a:picLocks noChangeAspect="1"/>
          </p:cNvPicPr>
          <p:nvPr/>
        </p:nvPicPr>
        <p:blipFill>
          <a:blip r:embed="rId2"/>
          <a:stretch>
            <a:fillRect/>
          </a:stretch>
        </p:blipFill>
        <p:spPr>
          <a:xfrm>
            <a:off x="83874" y="905610"/>
            <a:ext cx="12024251" cy="4870157"/>
          </a:xfrm>
          <a:prstGeom prst="rect">
            <a:avLst/>
          </a:prstGeom>
        </p:spPr>
      </p:pic>
    </p:spTree>
    <p:extLst>
      <p:ext uri="{BB962C8B-B14F-4D97-AF65-F5344CB8AC3E}">
        <p14:creationId xmlns:p14="http://schemas.microsoft.com/office/powerpoint/2010/main" val="1497551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64FE7A0-4402-DE03-B4DD-4155716DBB81}"/>
              </a:ext>
            </a:extLst>
          </p:cNvPr>
          <p:cNvPicPr>
            <a:picLocks noChangeAspect="1"/>
          </p:cNvPicPr>
          <p:nvPr/>
        </p:nvPicPr>
        <p:blipFill>
          <a:blip r:embed="rId2"/>
          <a:stretch>
            <a:fillRect/>
          </a:stretch>
        </p:blipFill>
        <p:spPr>
          <a:xfrm>
            <a:off x="184327" y="1059964"/>
            <a:ext cx="11823346" cy="4738072"/>
          </a:xfrm>
          <a:prstGeom prst="rect">
            <a:avLst/>
          </a:prstGeom>
        </p:spPr>
      </p:pic>
    </p:spTree>
    <p:extLst>
      <p:ext uri="{BB962C8B-B14F-4D97-AF65-F5344CB8AC3E}">
        <p14:creationId xmlns:p14="http://schemas.microsoft.com/office/powerpoint/2010/main" val="36212666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F5D470-0FF8-7051-2E2E-CB017E6E5A9C}"/>
              </a:ext>
            </a:extLst>
          </p:cNvPr>
          <p:cNvPicPr>
            <a:picLocks noChangeAspect="1"/>
          </p:cNvPicPr>
          <p:nvPr/>
        </p:nvPicPr>
        <p:blipFill>
          <a:blip r:embed="rId2"/>
          <a:stretch>
            <a:fillRect/>
          </a:stretch>
        </p:blipFill>
        <p:spPr>
          <a:xfrm>
            <a:off x="-7734" y="997660"/>
            <a:ext cx="12207467" cy="4862679"/>
          </a:xfrm>
          <a:prstGeom prst="rect">
            <a:avLst/>
          </a:prstGeom>
        </p:spPr>
      </p:pic>
    </p:spTree>
    <p:extLst>
      <p:ext uri="{BB962C8B-B14F-4D97-AF65-F5344CB8AC3E}">
        <p14:creationId xmlns:p14="http://schemas.microsoft.com/office/powerpoint/2010/main" val="22469345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189513-9A34-B712-44DC-C8ACC0CCA0B2}"/>
              </a:ext>
            </a:extLst>
          </p:cNvPr>
          <p:cNvSpPr>
            <a:spLocks noGrp="1"/>
          </p:cNvSpPr>
          <p:nvPr>
            <p:ph type="title"/>
          </p:nvPr>
        </p:nvSpPr>
        <p:spPr/>
        <p:txBody>
          <a:bodyPr/>
          <a:lstStyle/>
          <a:p>
            <a:r>
              <a:rPr lang="en-GB" dirty="0"/>
              <a:t>Final Result</a:t>
            </a:r>
          </a:p>
        </p:txBody>
      </p:sp>
      <p:pic>
        <p:nvPicPr>
          <p:cNvPr id="5" name="Picture 4">
            <a:extLst>
              <a:ext uri="{FF2B5EF4-FFF2-40B4-BE49-F238E27FC236}">
                <a16:creationId xmlns:a16="http://schemas.microsoft.com/office/drawing/2014/main" id="{57C53E53-6267-4C65-14A0-7D1513A9F7F3}"/>
              </a:ext>
            </a:extLst>
          </p:cNvPr>
          <p:cNvPicPr>
            <a:picLocks noChangeAspect="1"/>
          </p:cNvPicPr>
          <p:nvPr/>
        </p:nvPicPr>
        <p:blipFill>
          <a:blip r:embed="rId2"/>
          <a:stretch>
            <a:fillRect/>
          </a:stretch>
        </p:blipFill>
        <p:spPr>
          <a:xfrm>
            <a:off x="1039115" y="2047633"/>
            <a:ext cx="10113770" cy="3867030"/>
          </a:xfrm>
          <a:prstGeom prst="rect">
            <a:avLst/>
          </a:prstGeom>
        </p:spPr>
      </p:pic>
    </p:spTree>
    <p:extLst>
      <p:ext uri="{BB962C8B-B14F-4D97-AF65-F5344CB8AC3E}">
        <p14:creationId xmlns:p14="http://schemas.microsoft.com/office/powerpoint/2010/main" val="32153226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D28FC-2D72-1ADC-284D-7CD3F2FB4C3F}"/>
              </a:ext>
            </a:extLst>
          </p:cNvPr>
          <p:cNvSpPr>
            <a:spLocks noGrp="1"/>
          </p:cNvSpPr>
          <p:nvPr>
            <p:ph type="title"/>
          </p:nvPr>
        </p:nvSpPr>
        <p:spPr/>
        <p:txBody>
          <a:bodyPr/>
          <a:lstStyle/>
          <a:p>
            <a:r>
              <a:rPr lang="en-GB" dirty="0"/>
              <a:t>Breadth First Search (BFS)</a:t>
            </a:r>
          </a:p>
        </p:txBody>
      </p:sp>
      <p:sp>
        <p:nvSpPr>
          <p:cNvPr id="3" name="Content Placeholder 2">
            <a:extLst>
              <a:ext uri="{FF2B5EF4-FFF2-40B4-BE49-F238E27FC236}">
                <a16:creationId xmlns:a16="http://schemas.microsoft.com/office/drawing/2014/main" id="{7CF41048-2AA9-FB82-429C-DB628A43A6E8}"/>
              </a:ext>
            </a:extLst>
          </p:cNvPr>
          <p:cNvSpPr>
            <a:spLocks noGrp="1"/>
          </p:cNvSpPr>
          <p:nvPr>
            <p:ph idx="1"/>
          </p:nvPr>
        </p:nvSpPr>
        <p:spPr/>
        <p:txBody>
          <a:bodyPr/>
          <a:lstStyle/>
          <a:p>
            <a:r>
              <a:rPr lang="en-GB" b="0" i="0" dirty="0">
                <a:solidFill>
                  <a:srgbClr val="333333"/>
                </a:solidFill>
                <a:effectLst/>
                <a:latin typeface="Open Sans" panose="020B0606030504020204" pitchFamily="34" charset="0"/>
              </a:rPr>
              <a:t>BFS traversal of a graph produces a </a:t>
            </a:r>
            <a:r>
              <a:rPr lang="en-GB" b="1" i="0" dirty="0">
                <a:solidFill>
                  <a:srgbClr val="333333"/>
                </a:solidFill>
                <a:effectLst/>
                <a:latin typeface="Open Sans" panose="020B0606030504020204" pitchFamily="34" charset="0"/>
              </a:rPr>
              <a:t>spanning tree</a:t>
            </a:r>
            <a:r>
              <a:rPr lang="en-GB" b="0" i="0" dirty="0">
                <a:solidFill>
                  <a:srgbClr val="333333"/>
                </a:solidFill>
                <a:effectLst/>
                <a:latin typeface="Open Sans" panose="020B0606030504020204" pitchFamily="34" charset="0"/>
              </a:rPr>
              <a:t> as final result. </a:t>
            </a:r>
          </a:p>
          <a:p>
            <a:endParaRPr lang="en-GB" dirty="0">
              <a:solidFill>
                <a:srgbClr val="333333"/>
              </a:solidFill>
              <a:latin typeface="Open Sans" panose="020B0606030504020204" pitchFamily="34" charset="0"/>
            </a:endParaRPr>
          </a:p>
          <a:p>
            <a:r>
              <a:rPr lang="en-GB" b="1" i="0" dirty="0">
                <a:solidFill>
                  <a:srgbClr val="333333"/>
                </a:solidFill>
                <a:effectLst/>
                <a:latin typeface="Open Sans" panose="020B0606030504020204" pitchFamily="34" charset="0"/>
              </a:rPr>
              <a:t>Spanning Tree</a:t>
            </a:r>
            <a:r>
              <a:rPr lang="en-GB" b="0" i="0" dirty="0">
                <a:solidFill>
                  <a:srgbClr val="333333"/>
                </a:solidFill>
                <a:effectLst/>
                <a:latin typeface="Open Sans" panose="020B0606030504020204" pitchFamily="34" charset="0"/>
              </a:rPr>
              <a:t> is a graph without loops. </a:t>
            </a:r>
          </a:p>
          <a:p>
            <a:endParaRPr lang="en-GB" dirty="0">
              <a:solidFill>
                <a:srgbClr val="333333"/>
              </a:solidFill>
              <a:latin typeface="Open Sans" panose="020B0606030504020204" pitchFamily="34" charset="0"/>
            </a:endParaRPr>
          </a:p>
          <a:p>
            <a:r>
              <a:rPr lang="en-GB" b="0" i="0" dirty="0">
                <a:solidFill>
                  <a:srgbClr val="333333"/>
                </a:solidFill>
                <a:effectLst/>
                <a:latin typeface="Open Sans" panose="020B0606030504020204" pitchFamily="34" charset="0"/>
              </a:rPr>
              <a:t>We use </a:t>
            </a:r>
            <a:r>
              <a:rPr lang="en-GB" b="1" i="0" dirty="0">
                <a:solidFill>
                  <a:srgbClr val="333333"/>
                </a:solidFill>
                <a:effectLst/>
                <a:latin typeface="Open Sans" panose="020B0606030504020204" pitchFamily="34" charset="0"/>
              </a:rPr>
              <a:t>Queue data structure</a:t>
            </a:r>
            <a:r>
              <a:rPr lang="en-GB" b="0" i="0" dirty="0">
                <a:solidFill>
                  <a:srgbClr val="333333"/>
                </a:solidFill>
                <a:effectLst/>
                <a:latin typeface="Open Sans" panose="020B0606030504020204" pitchFamily="34" charset="0"/>
              </a:rPr>
              <a:t> with maximum size of total number of vertices in the graph to implement BFS traversal.</a:t>
            </a:r>
            <a:endParaRPr lang="en-GB" dirty="0"/>
          </a:p>
        </p:txBody>
      </p:sp>
    </p:spTree>
    <p:extLst>
      <p:ext uri="{BB962C8B-B14F-4D97-AF65-F5344CB8AC3E}">
        <p14:creationId xmlns:p14="http://schemas.microsoft.com/office/powerpoint/2010/main" val="24991011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A8473-81D0-D175-2879-CC3AC56F0172}"/>
              </a:ext>
            </a:extLst>
          </p:cNvPr>
          <p:cNvSpPr>
            <a:spLocks noGrp="1"/>
          </p:cNvSpPr>
          <p:nvPr>
            <p:ph type="title"/>
          </p:nvPr>
        </p:nvSpPr>
        <p:spPr/>
        <p:txBody>
          <a:bodyPr/>
          <a:lstStyle/>
          <a:p>
            <a:r>
              <a:rPr lang="en-GB" dirty="0"/>
              <a:t>Steps</a:t>
            </a:r>
          </a:p>
        </p:txBody>
      </p:sp>
      <p:sp>
        <p:nvSpPr>
          <p:cNvPr id="3" name="Content Placeholder 2">
            <a:extLst>
              <a:ext uri="{FF2B5EF4-FFF2-40B4-BE49-F238E27FC236}">
                <a16:creationId xmlns:a16="http://schemas.microsoft.com/office/drawing/2014/main" id="{381C6B7D-665C-B9BD-A8E4-3A12F500F45B}"/>
              </a:ext>
            </a:extLst>
          </p:cNvPr>
          <p:cNvSpPr>
            <a:spLocks noGrp="1"/>
          </p:cNvSpPr>
          <p:nvPr>
            <p:ph idx="1"/>
          </p:nvPr>
        </p:nvSpPr>
        <p:spPr/>
        <p:txBody>
          <a:bodyPr>
            <a:normAutofit fontScale="92500" lnSpcReduction="10000"/>
          </a:bodyPr>
          <a:lstStyle/>
          <a:p>
            <a:pPr marL="0" indent="0" algn="just">
              <a:buNone/>
            </a:pPr>
            <a:r>
              <a:rPr lang="en-GB" b="1" i="0" dirty="0">
                <a:solidFill>
                  <a:srgbClr val="162F59"/>
                </a:solidFill>
                <a:effectLst/>
                <a:latin typeface="Open Sans" panose="020B0606030504020204" pitchFamily="34" charset="0"/>
              </a:rPr>
              <a:t>Step 1 - </a:t>
            </a:r>
            <a:r>
              <a:rPr lang="en-GB" b="0" i="0" dirty="0">
                <a:solidFill>
                  <a:srgbClr val="333333"/>
                </a:solidFill>
                <a:effectLst/>
                <a:latin typeface="Open Sans" panose="020B0606030504020204" pitchFamily="34" charset="0"/>
              </a:rPr>
              <a:t>Define a Queue of size total number of vertices in the graph.</a:t>
            </a:r>
          </a:p>
          <a:p>
            <a:pPr marL="0" indent="0" algn="just">
              <a:buNone/>
            </a:pPr>
            <a:r>
              <a:rPr lang="en-GB" b="1" i="0" dirty="0">
                <a:solidFill>
                  <a:srgbClr val="162F59"/>
                </a:solidFill>
                <a:effectLst/>
                <a:latin typeface="Open Sans" panose="020B0606030504020204" pitchFamily="34" charset="0"/>
              </a:rPr>
              <a:t>Step 2 - </a:t>
            </a:r>
            <a:r>
              <a:rPr lang="en-GB" b="0" i="0" dirty="0">
                <a:solidFill>
                  <a:srgbClr val="333333"/>
                </a:solidFill>
                <a:effectLst/>
                <a:latin typeface="Open Sans" panose="020B0606030504020204" pitchFamily="34" charset="0"/>
              </a:rPr>
              <a:t>Select any vertex as </a:t>
            </a:r>
            <a:r>
              <a:rPr lang="en-GB" b="1" i="0" dirty="0">
                <a:solidFill>
                  <a:srgbClr val="333333"/>
                </a:solidFill>
                <a:effectLst/>
                <a:latin typeface="Open Sans" panose="020B0606030504020204" pitchFamily="34" charset="0"/>
              </a:rPr>
              <a:t>starting point</a:t>
            </a:r>
            <a:r>
              <a:rPr lang="en-GB" b="0" i="0" dirty="0">
                <a:solidFill>
                  <a:srgbClr val="333333"/>
                </a:solidFill>
                <a:effectLst/>
                <a:latin typeface="Open Sans" panose="020B0606030504020204" pitchFamily="34" charset="0"/>
              </a:rPr>
              <a:t> for traversal. Visit that vertex and insert it into the Queue.</a:t>
            </a:r>
          </a:p>
          <a:p>
            <a:pPr marL="0" indent="0" algn="just">
              <a:buNone/>
            </a:pPr>
            <a:r>
              <a:rPr lang="en-GB" b="1" i="0" dirty="0">
                <a:solidFill>
                  <a:srgbClr val="162F59"/>
                </a:solidFill>
                <a:effectLst/>
                <a:latin typeface="Open Sans" panose="020B0606030504020204" pitchFamily="34" charset="0"/>
              </a:rPr>
              <a:t>Step 3 - </a:t>
            </a:r>
            <a:r>
              <a:rPr lang="en-GB" b="0" i="0" dirty="0">
                <a:solidFill>
                  <a:srgbClr val="333333"/>
                </a:solidFill>
                <a:effectLst/>
                <a:latin typeface="Open Sans" panose="020B0606030504020204" pitchFamily="34" charset="0"/>
              </a:rPr>
              <a:t>Visit all the non-visited </a:t>
            </a:r>
            <a:r>
              <a:rPr lang="en-GB" b="1" i="0" dirty="0">
                <a:solidFill>
                  <a:srgbClr val="333333"/>
                </a:solidFill>
                <a:effectLst/>
                <a:latin typeface="Open Sans" panose="020B0606030504020204" pitchFamily="34" charset="0"/>
              </a:rPr>
              <a:t>adjacent</a:t>
            </a:r>
            <a:r>
              <a:rPr lang="en-GB" b="0" i="0" dirty="0">
                <a:solidFill>
                  <a:srgbClr val="333333"/>
                </a:solidFill>
                <a:effectLst/>
                <a:latin typeface="Open Sans" panose="020B0606030504020204" pitchFamily="34" charset="0"/>
              </a:rPr>
              <a:t> vertices of the vertex which is at front of the Queue and insert them into the Queue.</a:t>
            </a:r>
          </a:p>
          <a:p>
            <a:pPr marL="0" indent="0" algn="just">
              <a:buNone/>
            </a:pPr>
            <a:r>
              <a:rPr lang="en-GB" b="1" i="0" dirty="0">
                <a:solidFill>
                  <a:srgbClr val="162F59"/>
                </a:solidFill>
                <a:effectLst/>
                <a:latin typeface="Open Sans" panose="020B0606030504020204" pitchFamily="34" charset="0"/>
              </a:rPr>
              <a:t>Step 4 - </a:t>
            </a:r>
            <a:r>
              <a:rPr lang="en-GB" b="0" i="0" dirty="0">
                <a:solidFill>
                  <a:srgbClr val="333333"/>
                </a:solidFill>
                <a:effectLst/>
                <a:latin typeface="Open Sans" panose="020B0606030504020204" pitchFamily="34" charset="0"/>
              </a:rPr>
              <a:t>When there is no new vertex to be visited from the vertex which is at front of the Queue then delete that vertex.</a:t>
            </a:r>
          </a:p>
          <a:p>
            <a:pPr marL="0" indent="0" algn="just">
              <a:buNone/>
            </a:pPr>
            <a:r>
              <a:rPr lang="en-GB" b="1" i="0" dirty="0">
                <a:solidFill>
                  <a:srgbClr val="162F59"/>
                </a:solidFill>
                <a:effectLst/>
                <a:latin typeface="Open Sans" panose="020B0606030504020204" pitchFamily="34" charset="0"/>
              </a:rPr>
              <a:t>Step 5 - </a:t>
            </a:r>
            <a:r>
              <a:rPr lang="en-GB" b="0" i="0" dirty="0">
                <a:solidFill>
                  <a:srgbClr val="333333"/>
                </a:solidFill>
                <a:effectLst/>
                <a:latin typeface="Open Sans" panose="020B0606030504020204" pitchFamily="34" charset="0"/>
              </a:rPr>
              <a:t>Repeat steps 3 and 4 until queue becomes empty.</a:t>
            </a:r>
          </a:p>
          <a:p>
            <a:pPr marL="0" indent="0" algn="just">
              <a:buNone/>
            </a:pPr>
            <a:r>
              <a:rPr lang="en-GB" b="1" i="0" dirty="0">
                <a:solidFill>
                  <a:srgbClr val="162F59"/>
                </a:solidFill>
                <a:effectLst/>
                <a:latin typeface="Open Sans" panose="020B0606030504020204" pitchFamily="34" charset="0"/>
              </a:rPr>
              <a:t>Step 6 - </a:t>
            </a:r>
            <a:r>
              <a:rPr lang="en-GB" b="0" i="0" dirty="0">
                <a:solidFill>
                  <a:srgbClr val="333333"/>
                </a:solidFill>
                <a:effectLst/>
                <a:latin typeface="Open Sans" panose="020B0606030504020204" pitchFamily="34" charset="0"/>
              </a:rPr>
              <a:t>When queue becomes empty, then produce final spanning tree by removing unused edges from the graph</a:t>
            </a:r>
          </a:p>
          <a:p>
            <a:endParaRPr lang="en-GB" dirty="0"/>
          </a:p>
        </p:txBody>
      </p:sp>
    </p:spTree>
    <p:extLst>
      <p:ext uri="{BB962C8B-B14F-4D97-AF65-F5344CB8AC3E}">
        <p14:creationId xmlns:p14="http://schemas.microsoft.com/office/powerpoint/2010/main" val="25565359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622FB-8F57-181F-0F6F-4881AF9FD8F3}"/>
              </a:ext>
            </a:extLst>
          </p:cNvPr>
          <p:cNvSpPr>
            <a:spLocks noGrp="1"/>
          </p:cNvSpPr>
          <p:nvPr>
            <p:ph type="title"/>
          </p:nvPr>
        </p:nvSpPr>
        <p:spPr/>
        <p:txBody>
          <a:bodyPr/>
          <a:lstStyle/>
          <a:p>
            <a:r>
              <a:rPr lang="en-GB" dirty="0"/>
              <a:t>Example</a:t>
            </a:r>
          </a:p>
        </p:txBody>
      </p:sp>
      <p:pic>
        <p:nvPicPr>
          <p:cNvPr id="5" name="Picture 4">
            <a:extLst>
              <a:ext uri="{FF2B5EF4-FFF2-40B4-BE49-F238E27FC236}">
                <a16:creationId xmlns:a16="http://schemas.microsoft.com/office/drawing/2014/main" id="{D306DB31-21F1-DC55-EF8F-C624406453B3}"/>
              </a:ext>
            </a:extLst>
          </p:cNvPr>
          <p:cNvPicPr>
            <a:picLocks noChangeAspect="1"/>
          </p:cNvPicPr>
          <p:nvPr/>
        </p:nvPicPr>
        <p:blipFill>
          <a:blip r:embed="rId2"/>
          <a:stretch>
            <a:fillRect/>
          </a:stretch>
        </p:blipFill>
        <p:spPr>
          <a:xfrm>
            <a:off x="279063" y="1914807"/>
            <a:ext cx="11074737" cy="4175303"/>
          </a:xfrm>
          <a:prstGeom prst="rect">
            <a:avLst/>
          </a:prstGeom>
        </p:spPr>
      </p:pic>
    </p:spTree>
    <p:extLst>
      <p:ext uri="{BB962C8B-B14F-4D97-AF65-F5344CB8AC3E}">
        <p14:creationId xmlns:p14="http://schemas.microsoft.com/office/powerpoint/2010/main" val="33157144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5F40A-DA65-266C-2BEA-3DFB5430837A}"/>
              </a:ext>
            </a:extLst>
          </p:cNvPr>
          <p:cNvSpPr>
            <a:spLocks noGrp="1"/>
          </p:cNvSpPr>
          <p:nvPr>
            <p:ph type="title"/>
          </p:nvPr>
        </p:nvSpPr>
        <p:spPr/>
        <p:txBody>
          <a:bodyPr/>
          <a:lstStyle/>
          <a:p>
            <a:r>
              <a:rPr lang="en-GB" dirty="0"/>
              <a:t>Terminology</a:t>
            </a:r>
          </a:p>
        </p:txBody>
      </p:sp>
      <p:sp>
        <p:nvSpPr>
          <p:cNvPr id="3" name="Content Placeholder 2">
            <a:extLst>
              <a:ext uri="{FF2B5EF4-FFF2-40B4-BE49-F238E27FC236}">
                <a16:creationId xmlns:a16="http://schemas.microsoft.com/office/drawing/2014/main" id="{0E744791-2D3C-1725-05F2-BF21A4B05582}"/>
              </a:ext>
            </a:extLst>
          </p:cNvPr>
          <p:cNvSpPr>
            <a:spLocks noGrp="1"/>
          </p:cNvSpPr>
          <p:nvPr>
            <p:ph idx="1"/>
          </p:nvPr>
        </p:nvSpPr>
        <p:spPr/>
        <p:txBody>
          <a:bodyPr>
            <a:normAutofit fontScale="92500" lnSpcReduction="10000"/>
          </a:bodyPr>
          <a:lstStyle/>
          <a:p>
            <a:pPr algn="just"/>
            <a:r>
              <a:rPr lang="en-GB" b="1" i="0" dirty="0">
                <a:solidFill>
                  <a:srgbClr val="E00D50"/>
                </a:solidFill>
                <a:effectLst/>
                <a:latin typeface="Open Sans" panose="020B0606030504020204" pitchFamily="34" charset="0"/>
              </a:rPr>
              <a:t>Vertex</a:t>
            </a:r>
          </a:p>
          <a:p>
            <a:pPr marL="0" indent="0" algn="just">
              <a:buNone/>
            </a:pPr>
            <a:r>
              <a:rPr lang="en-GB" b="0" i="0" dirty="0">
                <a:solidFill>
                  <a:srgbClr val="333333"/>
                </a:solidFill>
                <a:effectLst/>
                <a:latin typeface="Open Sans" panose="020B0606030504020204" pitchFamily="34" charset="0"/>
              </a:rPr>
              <a:t>Individual data element of a graph is called as Vertex. </a:t>
            </a:r>
            <a:r>
              <a:rPr lang="en-GB" b="1" i="0" dirty="0">
                <a:solidFill>
                  <a:srgbClr val="333333"/>
                </a:solidFill>
                <a:effectLst/>
                <a:latin typeface="Open Sans" panose="020B0606030504020204" pitchFamily="34" charset="0"/>
              </a:rPr>
              <a:t>Vertex</a:t>
            </a:r>
            <a:r>
              <a:rPr lang="en-GB" b="0" i="0" dirty="0">
                <a:solidFill>
                  <a:srgbClr val="333333"/>
                </a:solidFill>
                <a:effectLst/>
                <a:latin typeface="Open Sans" panose="020B0606030504020204" pitchFamily="34" charset="0"/>
              </a:rPr>
              <a:t> is also known as </a:t>
            </a:r>
            <a:r>
              <a:rPr lang="en-GB" b="1" i="0" dirty="0">
                <a:solidFill>
                  <a:srgbClr val="333333"/>
                </a:solidFill>
                <a:effectLst/>
                <a:latin typeface="Open Sans" panose="020B0606030504020204" pitchFamily="34" charset="0"/>
              </a:rPr>
              <a:t>node</a:t>
            </a:r>
            <a:r>
              <a:rPr lang="en-GB" b="0" i="0" dirty="0">
                <a:solidFill>
                  <a:srgbClr val="333333"/>
                </a:solidFill>
                <a:effectLst/>
                <a:latin typeface="Open Sans" panose="020B0606030504020204" pitchFamily="34" charset="0"/>
              </a:rPr>
              <a:t>. In above example graph, A, B, C, D &amp; E are known as vertices.</a:t>
            </a:r>
          </a:p>
          <a:p>
            <a:endParaRPr lang="en-GB" dirty="0"/>
          </a:p>
          <a:p>
            <a:pPr algn="just"/>
            <a:r>
              <a:rPr lang="en-GB" b="1" i="0" dirty="0">
                <a:solidFill>
                  <a:srgbClr val="E00D50"/>
                </a:solidFill>
                <a:effectLst/>
                <a:latin typeface="Open Sans" panose="020B0606030504020204" pitchFamily="34" charset="0"/>
              </a:rPr>
              <a:t>Edge</a:t>
            </a:r>
          </a:p>
          <a:p>
            <a:pPr marL="0" indent="0" algn="just">
              <a:buNone/>
            </a:pPr>
            <a:r>
              <a:rPr lang="en-GB" b="0" i="0" dirty="0">
                <a:solidFill>
                  <a:srgbClr val="333333"/>
                </a:solidFill>
                <a:effectLst/>
                <a:latin typeface="Open Sans" panose="020B0606030504020204" pitchFamily="34" charset="0"/>
              </a:rPr>
              <a:t>An edge is a connecting link between two vertices. </a:t>
            </a:r>
            <a:r>
              <a:rPr lang="en-GB" b="1" i="0" dirty="0">
                <a:solidFill>
                  <a:srgbClr val="333333"/>
                </a:solidFill>
                <a:effectLst/>
                <a:latin typeface="Open Sans" panose="020B0606030504020204" pitchFamily="34" charset="0"/>
              </a:rPr>
              <a:t>Edge</a:t>
            </a:r>
            <a:r>
              <a:rPr lang="en-GB" b="0" i="0" dirty="0">
                <a:solidFill>
                  <a:srgbClr val="333333"/>
                </a:solidFill>
                <a:effectLst/>
                <a:latin typeface="Open Sans" panose="020B0606030504020204" pitchFamily="34" charset="0"/>
              </a:rPr>
              <a:t> is also known as </a:t>
            </a:r>
            <a:r>
              <a:rPr lang="en-GB" b="1" i="0" dirty="0">
                <a:solidFill>
                  <a:srgbClr val="333333"/>
                </a:solidFill>
                <a:effectLst/>
                <a:latin typeface="Open Sans" panose="020B0606030504020204" pitchFamily="34" charset="0"/>
              </a:rPr>
              <a:t>Arc</a:t>
            </a:r>
            <a:r>
              <a:rPr lang="en-GB" b="0" i="0" dirty="0">
                <a:solidFill>
                  <a:srgbClr val="333333"/>
                </a:solidFill>
                <a:effectLst/>
                <a:latin typeface="Open Sans" panose="020B0606030504020204" pitchFamily="34" charset="0"/>
              </a:rPr>
              <a:t>. An edge is represented as (</a:t>
            </a:r>
            <a:r>
              <a:rPr lang="en-GB" b="0" i="0" dirty="0" err="1">
                <a:solidFill>
                  <a:srgbClr val="333333"/>
                </a:solidFill>
                <a:effectLst/>
                <a:latin typeface="Open Sans" panose="020B0606030504020204" pitchFamily="34" charset="0"/>
              </a:rPr>
              <a:t>startingVertex</a:t>
            </a:r>
            <a:r>
              <a:rPr lang="en-GB" b="0" i="0" dirty="0">
                <a:solidFill>
                  <a:srgbClr val="333333"/>
                </a:solidFill>
                <a:effectLst/>
                <a:latin typeface="Open Sans" panose="020B0606030504020204" pitchFamily="34" charset="0"/>
              </a:rPr>
              <a:t>, </a:t>
            </a:r>
            <a:r>
              <a:rPr lang="en-GB" b="0" i="0" dirty="0" err="1">
                <a:solidFill>
                  <a:srgbClr val="333333"/>
                </a:solidFill>
                <a:effectLst/>
                <a:latin typeface="Open Sans" panose="020B0606030504020204" pitchFamily="34" charset="0"/>
              </a:rPr>
              <a:t>endingVertex</a:t>
            </a:r>
            <a:r>
              <a:rPr lang="en-GB" b="0" i="0" dirty="0">
                <a:solidFill>
                  <a:srgbClr val="333333"/>
                </a:solidFill>
                <a:effectLst/>
                <a:latin typeface="Open Sans" panose="020B0606030504020204" pitchFamily="34" charset="0"/>
              </a:rPr>
              <a:t>). For example, in above graph the link between vertices A and B is represented as (A,B). In above example graph, there are 7 edges (i.e., (A,B), (A,C), (A,D), (B,D), (B,E), (C,D), (D,E)).</a:t>
            </a:r>
          </a:p>
        </p:txBody>
      </p:sp>
    </p:spTree>
    <p:extLst>
      <p:ext uri="{BB962C8B-B14F-4D97-AF65-F5344CB8AC3E}">
        <p14:creationId xmlns:p14="http://schemas.microsoft.com/office/powerpoint/2010/main" val="9370684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4AFAA5D-6D40-901F-2BDC-ABE09BAA48FC}"/>
              </a:ext>
            </a:extLst>
          </p:cNvPr>
          <p:cNvPicPr>
            <a:picLocks noChangeAspect="1"/>
          </p:cNvPicPr>
          <p:nvPr/>
        </p:nvPicPr>
        <p:blipFill>
          <a:blip r:embed="rId2"/>
          <a:stretch>
            <a:fillRect/>
          </a:stretch>
        </p:blipFill>
        <p:spPr>
          <a:xfrm>
            <a:off x="189675" y="1557076"/>
            <a:ext cx="11812649" cy="3743847"/>
          </a:xfrm>
          <a:prstGeom prst="rect">
            <a:avLst/>
          </a:prstGeom>
        </p:spPr>
      </p:pic>
    </p:spTree>
    <p:extLst>
      <p:ext uri="{BB962C8B-B14F-4D97-AF65-F5344CB8AC3E}">
        <p14:creationId xmlns:p14="http://schemas.microsoft.com/office/powerpoint/2010/main" val="5873676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B497E02-1676-FDA7-3EF7-65DE245E6EEA}"/>
              </a:ext>
            </a:extLst>
          </p:cNvPr>
          <p:cNvPicPr>
            <a:picLocks noChangeAspect="1"/>
          </p:cNvPicPr>
          <p:nvPr/>
        </p:nvPicPr>
        <p:blipFill>
          <a:blip r:embed="rId2"/>
          <a:stretch>
            <a:fillRect/>
          </a:stretch>
        </p:blipFill>
        <p:spPr>
          <a:xfrm>
            <a:off x="342097" y="1595181"/>
            <a:ext cx="11507806" cy="3667637"/>
          </a:xfrm>
          <a:prstGeom prst="rect">
            <a:avLst/>
          </a:prstGeom>
        </p:spPr>
      </p:pic>
    </p:spTree>
    <p:extLst>
      <p:ext uri="{BB962C8B-B14F-4D97-AF65-F5344CB8AC3E}">
        <p14:creationId xmlns:p14="http://schemas.microsoft.com/office/powerpoint/2010/main" val="24421131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68DE21A-E6B6-A4D5-39B6-0144E8C09622}"/>
              </a:ext>
            </a:extLst>
          </p:cNvPr>
          <p:cNvPicPr>
            <a:picLocks noChangeAspect="1"/>
          </p:cNvPicPr>
          <p:nvPr/>
        </p:nvPicPr>
        <p:blipFill>
          <a:blip r:embed="rId2"/>
          <a:stretch>
            <a:fillRect/>
          </a:stretch>
        </p:blipFill>
        <p:spPr>
          <a:xfrm>
            <a:off x="146807" y="1557076"/>
            <a:ext cx="11898385" cy="3743847"/>
          </a:xfrm>
          <a:prstGeom prst="rect">
            <a:avLst/>
          </a:prstGeom>
        </p:spPr>
      </p:pic>
    </p:spTree>
    <p:extLst>
      <p:ext uri="{BB962C8B-B14F-4D97-AF65-F5344CB8AC3E}">
        <p14:creationId xmlns:p14="http://schemas.microsoft.com/office/powerpoint/2010/main" val="32069600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E4292CC-15F7-FAF7-DC87-68715B657E32}"/>
              </a:ext>
            </a:extLst>
          </p:cNvPr>
          <p:cNvPicPr>
            <a:picLocks noChangeAspect="1"/>
          </p:cNvPicPr>
          <p:nvPr/>
        </p:nvPicPr>
        <p:blipFill>
          <a:blip r:embed="rId2"/>
          <a:stretch>
            <a:fillRect/>
          </a:stretch>
        </p:blipFill>
        <p:spPr>
          <a:xfrm>
            <a:off x="137281" y="1480865"/>
            <a:ext cx="11917438" cy="3896269"/>
          </a:xfrm>
          <a:prstGeom prst="rect">
            <a:avLst/>
          </a:prstGeom>
        </p:spPr>
      </p:pic>
    </p:spTree>
    <p:extLst>
      <p:ext uri="{BB962C8B-B14F-4D97-AF65-F5344CB8AC3E}">
        <p14:creationId xmlns:p14="http://schemas.microsoft.com/office/powerpoint/2010/main" val="29705287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2879572-FDCC-946C-01BC-EEA7A6DFC71D}"/>
              </a:ext>
            </a:extLst>
          </p:cNvPr>
          <p:cNvPicPr>
            <a:picLocks noChangeAspect="1"/>
          </p:cNvPicPr>
          <p:nvPr/>
        </p:nvPicPr>
        <p:blipFill>
          <a:blip r:embed="rId2"/>
          <a:stretch>
            <a:fillRect/>
          </a:stretch>
        </p:blipFill>
        <p:spPr>
          <a:xfrm>
            <a:off x="189675" y="1547550"/>
            <a:ext cx="11812649" cy="3762900"/>
          </a:xfrm>
          <a:prstGeom prst="rect">
            <a:avLst/>
          </a:prstGeom>
        </p:spPr>
      </p:pic>
    </p:spTree>
    <p:extLst>
      <p:ext uri="{BB962C8B-B14F-4D97-AF65-F5344CB8AC3E}">
        <p14:creationId xmlns:p14="http://schemas.microsoft.com/office/powerpoint/2010/main" val="22088124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020188A-A5E6-B109-C003-CA2E9446DB86}"/>
              </a:ext>
            </a:extLst>
          </p:cNvPr>
          <p:cNvPicPr>
            <a:picLocks noChangeAspect="1"/>
          </p:cNvPicPr>
          <p:nvPr/>
        </p:nvPicPr>
        <p:blipFill>
          <a:blip r:embed="rId2"/>
          <a:stretch>
            <a:fillRect/>
          </a:stretch>
        </p:blipFill>
        <p:spPr>
          <a:xfrm>
            <a:off x="142044" y="1476102"/>
            <a:ext cx="11907912" cy="3905795"/>
          </a:xfrm>
          <a:prstGeom prst="rect">
            <a:avLst/>
          </a:prstGeom>
        </p:spPr>
      </p:pic>
    </p:spTree>
    <p:extLst>
      <p:ext uri="{BB962C8B-B14F-4D97-AF65-F5344CB8AC3E}">
        <p14:creationId xmlns:p14="http://schemas.microsoft.com/office/powerpoint/2010/main" val="18699326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F26D495-5261-F22C-F70E-4D8008D83BD2}"/>
              </a:ext>
            </a:extLst>
          </p:cNvPr>
          <p:cNvPicPr>
            <a:picLocks noChangeAspect="1"/>
          </p:cNvPicPr>
          <p:nvPr/>
        </p:nvPicPr>
        <p:blipFill>
          <a:blip r:embed="rId2"/>
          <a:stretch>
            <a:fillRect/>
          </a:stretch>
        </p:blipFill>
        <p:spPr>
          <a:xfrm>
            <a:off x="242070" y="1561839"/>
            <a:ext cx="11707859" cy="3734321"/>
          </a:xfrm>
          <a:prstGeom prst="rect">
            <a:avLst/>
          </a:prstGeom>
        </p:spPr>
      </p:pic>
    </p:spTree>
    <p:extLst>
      <p:ext uri="{BB962C8B-B14F-4D97-AF65-F5344CB8AC3E}">
        <p14:creationId xmlns:p14="http://schemas.microsoft.com/office/powerpoint/2010/main" val="36546865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29FA9FC-8E03-D67A-1137-413D8037AD4D}"/>
              </a:ext>
            </a:extLst>
          </p:cNvPr>
          <p:cNvPicPr>
            <a:picLocks noChangeAspect="1"/>
          </p:cNvPicPr>
          <p:nvPr/>
        </p:nvPicPr>
        <p:blipFill>
          <a:blip r:embed="rId2"/>
          <a:stretch>
            <a:fillRect/>
          </a:stretch>
        </p:blipFill>
        <p:spPr>
          <a:xfrm>
            <a:off x="284939" y="1552313"/>
            <a:ext cx="11622122" cy="3753374"/>
          </a:xfrm>
          <a:prstGeom prst="rect">
            <a:avLst/>
          </a:prstGeom>
        </p:spPr>
      </p:pic>
    </p:spTree>
    <p:extLst>
      <p:ext uri="{BB962C8B-B14F-4D97-AF65-F5344CB8AC3E}">
        <p14:creationId xmlns:p14="http://schemas.microsoft.com/office/powerpoint/2010/main" val="225605105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5845A76-E50B-B779-6277-76CEC1FC0EB9}"/>
              </a:ext>
            </a:extLst>
          </p:cNvPr>
          <p:cNvPicPr>
            <a:picLocks noChangeAspect="1"/>
          </p:cNvPicPr>
          <p:nvPr/>
        </p:nvPicPr>
        <p:blipFill>
          <a:blip r:embed="rId2"/>
          <a:stretch>
            <a:fillRect/>
          </a:stretch>
        </p:blipFill>
        <p:spPr>
          <a:xfrm>
            <a:off x="444549" y="1061248"/>
            <a:ext cx="11302901" cy="4735504"/>
          </a:xfrm>
          <a:prstGeom prst="rect">
            <a:avLst/>
          </a:prstGeom>
        </p:spPr>
      </p:pic>
    </p:spTree>
    <p:extLst>
      <p:ext uri="{BB962C8B-B14F-4D97-AF65-F5344CB8AC3E}">
        <p14:creationId xmlns:p14="http://schemas.microsoft.com/office/powerpoint/2010/main" val="45701704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4C966-1D61-F95A-3174-F4A0D5F7B746}"/>
              </a:ext>
            </a:extLst>
          </p:cNvPr>
          <p:cNvSpPr>
            <a:spLocks noGrp="1"/>
          </p:cNvSpPr>
          <p:nvPr>
            <p:ph type="title"/>
          </p:nvPr>
        </p:nvSpPr>
        <p:spPr/>
        <p:txBody>
          <a:bodyPr/>
          <a:lstStyle/>
          <a:p>
            <a:r>
              <a:rPr lang="en-GB" dirty="0"/>
              <a:t>Graph</a:t>
            </a:r>
          </a:p>
        </p:txBody>
      </p:sp>
      <p:sp>
        <p:nvSpPr>
          <p:cNvPr id="3" name="Content Placeholder 2">
            <a:extLst>
              <a:ext uri="{FF2B5EF4-FFF2-40B4-BE49-F238E27FC236}">
                <a16:creationId xmlns:a16="http://schemas.microsoft.com/office/drawing/2014/main" id="{44EFA8AA-8217-2A0A-2F64-4F128A3334B0}"/>
              </a:ext>
            </a:extLst>
          </p:cNvPr>
          <p:cNvSpPr>
            <a:spLocks noGrp="1"/>
          </p:cNvSpPr>
          <p:nvPr>
            <p:ph idx="1"/>
          </p:nvPr>
        </p:nvSpPr>
        <p:spPr>
          <a:xfrm>
            <a:off x="838200" y="1446836"/>
            <a:ext cx="10515600" cy="5312780"/>
          </a:xfrm>
        </p:spPr>
        <p:txBody>
          <a:bodyPr>
            <a:normAutofit lnSpcReduction="10000"/>
          </a:bodyPr>
          <a:lstStyle/>
          <a:p>
            <a:pPr algn="just"/>
            <a:r>
              <a:rPr lang="en-GB" b="0" i="0" dirty="0">
                <a:solidFill>
                  <a:srgbClr val="333333"/>
                </a:solidFill>
                <a:effectLst/>
                <a:latin typeface="inter-regular"/>
              </a:rPr>
              <a:t>A graph can be defined as a group of vertices and edges to connect these vertices. The types of graphs are given as follows -</a:t>
            </a:r>
          </a:p>
          <a:p>
            <a:pPr marL="0" indent="0" algn="just">
              <a:buNone/>
            </a:pPr>
            <a:r>
              <a:rPr lang="en-GB" b="1" i="0" dirty="0">
                <a:solidFill>
                  <a:srgbClr val="000000"/>
                </a:solidFill>
                <a:effectLst/>
                <a:latin typeface="inter-bold"/>
              </a:rPr>
              <a:t>1. Undirected graph:</a:t>
            </a:r>
            <a:r>
              <a:rPr lang="en-GB" b="0" i="0" dirty="0">
                <a:solidFill>
                  <a:srgbClr val="000000"/>
                </a:solidFill>
                <a:effectLst/>
                <a:latin typeface="inter-regular"/>
              </a:rPr>
              <a:t> An undirected graph is a graph in which all the edges do not point to any particular direction, i.e., they are not unidirectional; they are bidirectional. It can also be defined as a graph with a set of V vertices and a set of E edges, each edge connecting two different vertices.</a:t>
            </a:r>
          </a:p>
          <a:p>
            <a:pPr marL="0" indent="0" algn="just">
              <a:buNone/>
            </a:pPr>
            <a:r>
              <a:rPr lang="en-GB" b="1" i="0" dirty="0">
                <a:solidFill>
                  <a:srgbClr val="000000"/>
                </a:solidFill>
                <a:effectLst/>
                <a:latin typeface="inter-bold"/>
              </a:rPr>
              <a:t>2. Directed graph:</a:t>
            </a:r>
            <a:r>
              <a:rPr lang="en-GB" b="0" i="0" dirty="0">
                <a:solidFill>
                  <a:srgbClr val="000000"/>
                </a:solidFill>
                <a:effectLst/>
                <a:latin typeface="inter-regular"/>
              </a:rPr>
              <a:t> Directed graphs are also known as digraphs. A graph is a directed graph (or digraph) if all the edges present between any vertices or nodes of the graph are directed or have a defined direction.</a:t>
            </a:r>
          </a:p>
          <a:p>
            <a:pPr marL="0" indent="0" algn="just">
              <a:buNone/>
            </a:pPr>
            <a:r>
              <a:rPr lang="en-GB" b="1" i="0" dirty="0">
                <a:solidFill>
                  <a:srgbClr val="000000"/>
                </a:solidFill>
                <a:effectLst/>
                <a:latin typeface="inter-bold"/>
              </a:rPr>
              <a:t>3. Connected graph:</a:t>
            </a:r>
            <a:r>
              <a:rPr lang="en-GB" b="0" i="0" dirty="0">
                <a:solidFill>
                  <a:srgbClr val="000000"/>
                </a:solidFill>
                <a:effectLst/>
                <a:latin typeface="inter-regular"/>
              </a:rPr>
              <a:t> A connected graph is a graph in which a path always exists from a vertex to any other vertex. A graph is connected if we can reach any vertex from any other vertex by following edges in either direction.</a:t>
            </a:r>
          </a:p>
          <a:p>
            <a:endParaRPr lang="en-GB" dirty="0"/>
          </a:p>
        </p:txBody>
      </p:sp>
    </p:spTree>
    <p:extLst>
      <p:ext uri="{BB962C8B-B14F-4D97-AF65-F5344CB8AC3E}">
        <p14:creationId xmlns:p14="http://schemas.microsoft.com/office/powerpoint/2010/main" val="42603038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C3FCAB-93BA-6B4F-63D2-6311F3BD6EB9}"/>
              </a:ext>
            </a:extLst>
          </p:cNvPr>
          <p:cNvSpPr>
            <a:spLocks noGrp="1"/>
          </p:cNvSpPr>
          <p:nvPr>
            <p:ph type="title"/>
          </p:nvPr>
        </p:nvSpPr>
        <p:spPr/>
        <p:txBody>
          <a:bodyPr/>
          <a:lstStyle/>
          <a:p>
            <a:r>
              <a:rPr lang="en-GB" dirty="0"/>
              <a:t>Types of Edges</a:t>
            </a:r>
          </a:p>
        </p:txBody>
      </p:sp>
      <p:sp>
        <p:nvSpPr>
          <p:cNvPr id="3" name="Content Placeholder 2">
            <a:extLst>
              <a:ext uri="{FF2B5EF4-FFF2-40B4-BE49-F238E27FC236}">
                <a16:creationId xmlns:a16="http://schemas.microsoft.com/office/drawing/2014/main" id="{50647488-9E2B-F6FE-0CB2-D1498DE530A4}"/>
              </a:ext>
            </a:extLst>
          </p:cNvPr>
          <p:cNvSpPr>
            <a:spLocks noGrp="1"/>
          </p:cNvSpPr>
          <p:nvPr>
            <p:ph idx="1"/>
          </p:nvPr>
        </p:nvSpPr>
        <p:spPr/>
        <p:txBody>
          <a:bodyPr/>
          <a:lstStyle/>
          <a:p>
            <a:pPr algn="just"/>
            <a:r>
              <a:rPr lang="en-GB" b="0" i="0" dirty="0">
                <a:solidFill>
                  <a:srgbClr val="333333"/>
                </a:solidFill>
                <a:effectLst/>
                <a:latin typeface="Open Sans" panose="020B0606030504020204" pitchFamily="34" charset="0"/>
              </a:rPr>
              <a:t>Edges are three types.</a:t>
            </a:r>
          </a:p>
          <a:p>
            <a:pPr algn="just">
              <a:buFont typeface="+mj-lt"/>
              <a:buAutoNum type="arabicPeriod"/>
            </a:pPr>
            <a:r>
              <a:rPr lang="en-GB" b="1" i="0" dirty="0">
                <a:solidFill>
                  <a:srgbClr val="008000"/>
                </a:solidFill>
                <a:effectLst/>
                <a:latin typeface="Open Sans" panose="020B0606030504020204" pitchFamily="34" charset="0"/>
              </a:rPr>
              <a:t>Undirected Edge - </a:t>
            </a:r>
            <a:r>
              <a:rPr lang="en-GB" b="0" i="0" dirty="0">
                <a:solidFill>
                  <a:srgbClr val="333333"/>
                </a:solidFill>
                <a:effectLst/>
                <a:latin typeface="Open Sans" panose="020B0606030504020204" pitchFamily="34" charset="0"/>
              </a:rPr>
              <a:t>An undirected </a:t>
            </a:r>
            <a:r>
              <a:rPr lang="en-GB" b="0" i="0" dirty="0" err="1">
                <a:solidFill>
                  <a:srgbClr val="333333"/>
                </a:solidFill>
                <a:effectLst/>
                <a:latin typeface="Open Sans" panose="020B0606030504020204" pitchFamily="34" charset="0"/>
              </a:rPr>
              <a:t>egde</a:t>
            </a:r>
            <a:r>
              <a:rPr lang="en-GB" b="0" i="0" dirty="0">
                <a:solidFill>
                  <a:srgbClr val="333333"/>
                </a:solidFill>
                <a:effectLst/>
                <a:latin typeface="Open Sans" panose="020B0606030504020204" pitchFamily="34" charset="0"/>
              </a:rPr>
              <a:t> is a bidirectional edge. If there is undirected edge between vertices A and B then edge (A , B) is equal to edge (B , A).</a:t>
            </a:r>
          </a:p>
          <a:p>
            <a:pPr algn="just">
              <a:buFont typeface="+mj-lt"/>
              <a:buAutoNum type="arabicPeriod"/>
            </a:pPr>
            <a:r>
              <a:rPr lang="en-GB" b="1" i="0" dirty="0">
                <a:solidFill>
                  <a:srgbClr val="008000"/>
                </a:solidFill>
                <a:effectLst/>
                <a:latin typeface="Open Sans" panose="020B0606030504020204" pitchFamily="34" charset="0"/>
              </a:rPr>
              <a:t>Directed Edge - </a:t>
            </a:r>
            <a:r>
              <a:rPr lang="en-GB" b="0" i="0" dirty="0">
                <a:solidFill>
                  <a:srgbClr val="333333"/>
                </a:solidFill>
                <a:effectLst/>
                <a:latin typeface="Open Sans" panose="020B0606030504020204" pitchFamily="34" charset="0"/>
              </a:rPr>
              <a:t>A directed </a:t>
            </a:r>
            <a:r>
              <a:rPr lang="en-GB" b="0" i="0" dirty="0" err="1">
                <a:solidFill>
                  <a:srgbClr val="333333"/>
                </a:solidFill>
                <a:effectLst/>
                <a:latin typeface="Open Sans" panose="020B0606030504020204" pitchFamily="34" charset="0"/>
              </a:rPr>
              <a:t>egde</a:t>
            </a:r>
            <a:r>
              <a:rPr lang="en-GB" b="0" i="0" dirty="0">
                <a:solidFill>
                  <a:srgbClr val="333333"/>
                </a:solidFill>
                <a:effectLst/>
                <a:latin typeface="Open Sans" panose="020B0606030504020204" pitchFamily="34" charset="0"/>
              </a:rPr>
              <a:t> is a unidirectional edge. If there is directed edge between vertices A and B then edge (A , B) is not equal to edge (B , A).</a:t>
            </a:r>
          </a:p>
          <a:p>
            <a:pPr algn="just">
              <a:buFont typeface="+mj-lt"/>
              <a:buAutoNum type="arabicPeriod"/>
            </a:pPr>
            <a:r>
              <a:rPr lang="en-GB" b="1" i="0" dirty="0">
                <a:solidFill>
                  <a:srgbClr val="008000"/>
                </a:solidFill>
                <a:effectLst/>
                <a:latin typeface="Open Sans" panose="020B0606030504020204" pitchFamily="34" charset="0"/>
              </a:rPr>
              <a:t>Weighted Edge - </a:t>
            </a:r>
            <a:r>
              <a:rPr lang="en-GB" b="0" i="0" dirty="0">
                <a:solidFill>
                  <a:srgbClr val="333333"/>
                </a:solidFill>
                <a:effectLst/>
                <a:latin typeface="Open Sans" panose="020B0606030504020204" pitchFamily="34" charset="0"/>
              </a:rPr>
              <a:t>A weighted </a:t>
            </a:r>
            <a:r>
              <a:rPr lang="en-GB" b="0" i="0" dirty="0" err="1">
                <a:solidFill>
                  <a:srgbClr val="333333"/>
                </a:solidFill>
                <a:effectLst/>
                <a:latin typeface="Open Sans" panose="020B0606030504020204" pitchFamily="34" charset="0"/>
              </a:rPr>
              <a:t>egde</a:t>
            </a:r>
            <a:r>
              <a:rPr lang="en-GB" b="0" i="0" dirty="0">
                <a:solidFill>
                  <a:srgbClr val="333333"/>
                </a:solidFill>
                <a:effectLst/>
                <a:latin typeface="Open Sans" panose="020B0606030504020204" pitchFamily="34" charset="0"/>
              </a:rPr>
              <a:t> is a edge with value (cost) on it.</a:t>
            </a:r>
          </a:p>
          <a:p>
            <a:endParaRPr lang="en-GB" dirty="0"/>
          </a:p>
        </p:txBody>
      </p:sp>
    </p:spTree>
    <p:extLst>
      <p:ext uri="{BB962C8B-B14F-4D97-AF65-F5344CB8AC3E}">
        <p14:creationId xmlns:p14="http://schemas.microsoft.com/office/powerpoint/2010/main" val="388455287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AE4D9B-99B1-9D2C-DD95-10EAC85F8831}"/>
              </a:ext>
            </a:extLst>
          </p:cNvPr>
          <p:cNvSpPr>
            <a:spLocks noGrp="1"/>
          </p:cNvSpPr>
          <p:nvPr>
            <p:ph type="title"/>
          </p:nvPr>
        </p:nvSpPr>
        <p:spPr/>
        <p:txBody>
          <a:bodyPr/>
          <a:lstStyle/>
          <a:p>
            <a:r>
              <a:rPr lang="en-GB" dirty="0"/>
              <a:t>Spanning Tree</a:t>
            </a:r>
          </a:p>
        </p:txBody>
      </p:sp>
      <p:sp>
        <p:nvSpPr>
          <p:cNvPr id="3" name="Content Placeholder 2">
            <a:extLst>
              <a:ext uri="{FF2B5EF4-FFF2-40B4-BE49-F238E27FC236}">
                <a16:creationId xmlns:a16="http://schemas.microsoft.com/office/drawing/2014/main" id="{6BD9927B-310E-4E66-0D1C-152F928A0B4F}"/>
              </a:ext>
            </a:extLst>
          </p:cNvPr>
          <p:cNvSpPr>
            <a:spLocks noGrp="1"/>
          </p:cNvSpPr>
          <p:nvPr>
            <p:ph idx="1"/>
          </p:nvPr>
        </p:nvSpPr>
        <p:spPr/>
        <p:txBody>
          <a:bodyPr/>
          <a:lstStyle/>
          <a:p>
            <a:r>
              <a:rPr lang="en-GB" b="0" i="0" dirty="0">
                <a:solidFill>
                  <a:srgbClr val="333333"/>
                </a:solidFill>
                <a:effectLst/>
                <a:latin typeface="inter-regular"/>
              </a:rPr>
              <a:t>A spanning tree can be defined as the subgraph of an undirected connected graph. </a:t>
            </a:r>
          </a:p>
          <a:p>
            <a:endParaRPr lang="en-GB" dirty="0">
              <a:solidFill>
                <a:srgbClr val="333333"/>
              </a:solidFill>
              <a:latin typeface="inter-regular"/>
            </a:endParaRPr>
          </a:p>
          <a:p>
            <a:r>
              <a:rPr lang="en-GB" b="0" i="0" dirty="0">
                <a:solidFill>
                  <a:srgbClr val="333333"/>
                </a:solidFill>
                <a:effectLst/>
                <a:latin typeface="inter-regular"/>
              </a:rPr>
              <a:t>It includes all the vertices along with the least possible number of edges. If any vertex is missed, it is not a spanning tree. </a:t>
            </a:r>
          </a:p>
          <a:p>
            <a:endParaRPr lang="en-GB" dirty="0">
              <a:solidFill>
                <a:srgbClr val="333333"/>
              </a:solidFill>
              <a:latin typeface="inter-regular"/>
            </a:endParaRPr>
          </a:p>
          <a:p>
            <a:r>
              <a:rPr lang="en-GB" b="0" i="0" dirty="0">
                <a:solidFill>
                  <a:srgbClr val="333333"/>
                </a:solidFill>
                <a:effectLst/>
                <a:latin typeface="inter-regular"/>
              </a:rPr>
              <a:t>A spanning tree is a subset of the graph that does not have cycles, and it also cannot be disconnected.</a:t>
            </a:r>
            <a:endParaRPr lang="en-GB" dirty="0"/>
          </a:p>
        </p:txBody>
      </p:sp>
    </p:spTree>
    <p:extLst>
      <p:ext uri="{BB962C8B-B14F-4D97-AF65-F5344CB8AC3E}">
        <p14:creationId xmlns:p14="http://schemas.microsoft.com/office/powerpoint/2010/main" val="36885662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BC953-BA74-95B8-2A26-FD0C14DEDA37}"/>
              </a:ext>
            </a:extLst>
          </p:cNvPr>
          <p:cNvSpPr>
            <a:spLocks noGrp="1"/>
          </p:cNvSpPr>
          <p:nvPr>
            <p:ph type="title"/>
          </p:nvPr>
        </p:nvSpPr>
        <p:spPr/>
        <p:txBody>
          <a:bodyPr/>
          <a:lstStyle/>
          <a:p>
            <a:r>
              <a:rPr lang="en-GB" dirty="0"/>
              <a:t>Example</a:t>
            </a:r>
          </a:p>
        </p:txBody>
      </p:sp>
      <p:pic>
        <p:nvPicPr>
          <p:cNvPr id="6146" name="Picture 2" descr="Spanning tree">
            <a:extLst>
              <a:ext uri="{FF2B5EF4-FFF2-40B4-BE49-F238E27FC236}">
                <a16:creationId xmlns:a16="http://schemas.microsoft.com/office/drawing/2014/main" id="{1299BC28-D7BD-3D50-EDA2-A03D016107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134" y="1412896"/>
            <a:ext cx="3228975" cy="381000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Spanning tree">
            <a:extLst>
              <a:ext uri="{FF2B5EF4-FFF2-40B4-BE49-F238E27FC236}">
                <a16:creationId xmlns:a16="http://schemas.microsoft.com/office/drawing/2014/main" id="{6AB32F32-9925-05E8-3DEC-53B69989BA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51437" y="3259198"/>
            <a:ext cx="8574144" cy="32336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501627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B63AA-749D-2B55-CCEF-8B5DB69A3EEB}"/>
              </a:ext>
            </a:extLst>
          </p:cNvPr>
          <p:cNvSpPr>
            <a:spLocks noGrp="1"/>
          </p:cNvSpPr>
          <p:nvPr>
            <p:ph type="title"/>
          </p:nvPr>
        </p:nvSpPr>
        <p:spPr/>
        <p:txBody>
          <a:bodyPr/>
          <a:lstStyle/>
          <a:p>
            <a:r>
              <a:rPr lang="en-GB" dirty="0"/>
              <a:t>Properties</a:t>
            </a:r>
          </a:p>
        </p:txBody>
      </p:sp>
      <p:sp>
        <p:nvSpPr>
          <p:cNvPr id="3" name="Content Placeholder 2">
            <a:extLst>
              <a:ext uri="{FF2B5EF4-FFF2-40B4-BE49-F238E27FC236}">
                <a16:creationId xmlns:a16="http://schemas.microsoft.com/office/drawing/2014/main" id="{0720BE3B-F757-B0E0-C358-2A414248F97B}"/>
              </a:ext>
            </a:extLst>
          </p:cNvPr>
          <p:cNvSpPr>
            <a:spLocks noGrp="1"/>
          </p:cNvSpPr>
          <p:nvPr>
            <p:ph idx="1"/>
          </p:nvPr>
        </p:nvSpPr>
        <p:spPr/>
        <p:txBody>
          <a:bodyPr>
            <a:normAutofit fontScale="92500" lnSpcReduction="20000"/>
          </a:bodyPr>
          <a:lstStyle/>
          <a:p>
            <a:pPr algn="just">
              <a:buFont typeface="Arial" panose="020B0604020202020204" pitchFamily="34" charset="0"/>
              <a:buChar char="•"/>
            </a:pPr>
            <a:r>
              <a:rPr lang="en-GB" b="0" i="0" dirty="0">
                <a:solidFill>
                  <a:srgbClr val="000000"/>
                </a:solidFill>
                <a:effectLst/>
                <a:latin typeface="inter-regular"/>
              </a:rPr>
              <a:t>There can be more than one spanning tree of a connected graph G.</a:t>
            </a:r>
          </a:p>
          <a:p>
            <a:pPr algn="just">
              <a:buFont typeface="Arial" panose="020B0604020202020204" pitchFamily="34" charset="0"/>
              <a:buChar char="•"/>
            </a:pPr>
            <a:r>
              <a:rPr lang="en-GB" b="0" i="0" dirty="0">
                <a:solidFill>
                  <a:srgbClr val="000000"/>
                </a:solidFill>
                <a:effectLst/>
                <a:latin typeface="inter-regular"/>
              </a:rPr>
              <a:t>A spanning tree does not have any cycles or loop.</a:t>
            </a:r>
          </a:p>
          <a:p>
            <a:pPr algn="just">
              <a:buFont typeface="Arial" panose="020B0604020202020204" pitchFamily="34" charset="0"/>
              <a:buChar char="•"/>
            </a:pPr>
            <a:r>
              <a:rPr lang="en-GB" b="0" i="0" dirty="0">
                <a:solidFill>
                  <a:srgbClr val="000000"/>
                </a:solidFill>
                <a:effectLst/>
                <a:latin typeface="inter-regular"/>
              </a:rPr>
              <a:t>A spanning tree is </a:t>
            </a:r>
            <a:r>
              <a:rPr lang="en-GB" b="1" i="0" dirty="0">
                <a:solidFill>
                  <a:srgbClr val="000000"/>
                </a:solidFill>
                <a:effectLst/>
                <a:latin typeface="inter-bold"/>
              </a:rPr>
              <a:t>minimally connected,</a:t>
            </a:r>
            <a:r>
              <a:rPr lang="en-GB" b="0" i="0" dirty="0">
                <a:solidFill>
                  <a:srgbClr val="000000"/>
                </a:solidFill>
                <a:effectLst/>
                <a:latin typeface="inter-regular"/>
              </a:rPr>
              <a:t> so removing one edge from the tree will make the graph disconnected.</a:t>
            </a:r>
          </a:p>
          <a:p>
            <a:pPr algn="just">
              <a:buFont typeface="Arial" panose="020B0604020202020204" pitchFamily="34" charset="0"/>
              <a:buChar char="•"/>
            </a:pPr>
            <a:r>
              <a:rPr lang="en-GB" b="0" i="0" dirty="0">
                <a:solidFill>
                  <a:srgbClr val="000000"/>
                </a:solidFill>
                <a:effectLst/>
                <a:latin typeface="inter-regular"/>
              </a:rPr>
              <a:t>A spanning tree is </a:t>
            </a:r>
            <a:r>
              <a:rPr lang="en-GB" b="1" i="0" dirty="0">
                <a:solidFill>
                  <a:srgbClr val="000000"/>
                </a:solidFill>
                <a:effectLst/>
                <a:latin typeface="inter-bold"/>
              </a:rPr>
              <a:t>maximally acyclic,</a:t>
            </a:r>
            <a:r>
              <a:rPr lang="en-GB" b="0" i="0" dirty="0">
                <a:solidFill>
                  <a:srgbClr val="000000"/>
                </a:solidFill>
                <a:effectLst/>
                <a:latin typeface="inter-regular"/>
              </a:rPr>
              <a:t> so adding one edge to the tree will create a loop.</a:t>
            </a:r>
          </a:p>
          <a:p>
            <a:pPr algn="just">
              <a:buFont typeface="Arial" panose="020B0604020202020204" pitchFamily="34" charset="0"/>
              <a:buChar char="•"/>
            </a:pPr>
            <a:r>
              <a:rPr lang="en-GB" b="0" i="0" dirty="0">
                <a:solidFill>
                  <a:srgbClr val="000000"/>
                </a:solidFill>
                <a:effectLst/>
                <a:latin typeface="inter-regular"/>
              </a:rPr>
              <a:t>There can be a maximum </a:t>
            </a:r>
            <a:r>
              <a:rPr lang="en-GB" b="1" i="0" dirty="0">
                <a:solidFill>
                  <a:srgbClr val="000000"/>
                </a:solidFill>
                <a:effectLst/>
                <a:latin typeface="inter-bold"/>
              </a:rPr>
              <a:t>n</a:t>
            </a:r>
            <a:r>
              <a:rPr lang="en-GB" b="1" i="0" baseline="30000" dirty="0">
                <a:solidFill>
                  <a:srgbClr val="000000"/>
                </a:solidFill>
                <a:effectLst/>
                <a:latin typeface="inter-bold"/>
              </a:rPr>
              <a:t>n-2</a:t>
            </a:r>
            <a:r>
              <a:rPr lang="en-GB" b="0" i="0" dirty="0">
                <a:solidFill>
                  <a:srgbClr val="000000"/>
                </a:solidFill>
                <a:effectLst/>
                <a:latin typeface="inter-regular"/>
              </a:rPr>
              <a:t> number of spanning trees that can be created from a complete graph.</a:t>
            </a:r>
          </a:p>
          <a:p>
            <a:pPr algn="just">
              <a:buFont typeface="Arial" panose="020B0604020202020204" pitchFamily="34" charset="0"/>
              <a:buChar char="•"/>
            </a:pPr>
            <a:r>
              <a:rPr lang="en-GB" b="0" i="0" dirty="0">
                <a:solidFill>
                  <a:srgbClr val="000000"/>
                </a:solidFill>
                <a:effectLst/>
                <a:latin typeface="inter-regular"/>
              </a:rPr>
              <a:t>A spanning tree has </a:t>
            </a:r>
            <a:r>
              <a:rPr lang="en-GB" b="1" i="0" dirty="0">
                <a:solidFill>
                  <a:srgbClr val="000000"/>
                </a:solidFill>
                <a:effectLst/>
                <a:latin typeface="inter-bold"/>
              </a:rPr>
              <a:t>n-1</a:t>
            </a:r>
            <a:r>
              <a:rPr lang="en-GB" b="0" i="0" dirty="0">
                <a:solidFill>
                  <a:srgbClr val="000000"/>
                </a:solidFill>
                <a:effectLst/>
                <a:latin typeface="inter-regular"/>
              </a:rPr>
              <a:t> edges, where 'n' is the number of nodes.</a:t>
            </a:r>
          </a:p>
          <a:p>
            <a:pPr algn="just">
              <a:buFont typeface="Arial" panose="020B0604020202020204" pitchFamily="34" charset="0"/>
              <a:buChar char="•"/>
            </a:pPr>
            <a:r>
              <a:rPr lang="en-GB" b="0" i="0" dirty="0">
                <a:solidFill>
                  <a:srgbClr val="000000"/>
                </a:solidFill>
                <a:effectLst/>
                <a:latin typeface="inter-regular"/>
              </a:rPr>
              <a:t>If the graph is a complete graph, then the spanning tree can be constructed by removing maximum (e-n+1) edges, where 'e' is the number of edges and 'n' is the number of vertices.</a:t>
            </a:r>
          </a:p>
        </p:txBody>
      </p:sp>
    </p:spTree>
    <p:extLst>
      <p:ext uri="{BB962C8B-B14F-4D97-AF65-F5344CB8AC3E}">
        <p14:creationId xmlns:p14="http://schemas.microsoft.com/office/powerpoint/2010/main" val="333251172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A5BAF-E90B-BBDD-F4FE-92E7D787E4B0}"/>
              </a:ext>
            </a:extLst>
          </p:cNvPr>
          <p:cNvSpPr>
            <a:spLocks noGrp="1"/>
          </p:cNvSpPr>
          <p:nvPr>
            <p:ph type="title"/>
          </p:nvPr>
        </p:nvSpPr>
        <p:spPr/>
        <p:txBody>
          <a:bodyPr/>
          <a:lstStyle/>
          <a:p>
            <a:r>
              <a:rPr lang="en-GB" dirty="0"/>
              <a:t>Minimum Spanning Tree</a:t>
            </a:r>
          </a:p>
        </p:txBody>
      </p:sp>
      <p:pic>
        <p:nvPicPr>
          <p:cNvPr id="7170" name="Picture 2" descr="Spanning tree">
            <a:extLst>
              <a:ext uri="{FF2B5EF4-FFF2-40B4-BE49-F238E27FC236}">
                <a16:creationId xmlns:a16="http://schemas.microsoft.com/office/drawing/2014/main" id="{52E2D282-8151-0D53-F5AD-FB0B367A73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1292" y="1690688"/>
            <a:ext cx="2724150" cy="251460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Spanning tree">
            <a:extLst>
              <a:ext uri="{FF2B5EF4-FFF2-40B4-BE49-F238E27FC236}">
                <a16:creationId xmlns:a16="http://schemas.microsoft.com/office/drawing/2014/main" id="{398F466A-C7EB-A89E-BA0E-7F58C144D3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3874" y="4300538"/>
            <a:ext cx="10066193" cy="2460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995712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F3C8B-AD27-F4C8-0D8A-83E4C2553415}"/>
              </a:ext>
            </a:extLst>
          </p:cNvPr>
          <p:cNvSpPr>
            <a:spLocks noGrp="1"/>
          </p:cNvSpPr>
          <p:nvPr>
            <p:ph type="title"/>
          </p:nvPr>
        </p:nvSpPr>
        <p:spPr/>
        <p:txBody>
          <a:bodyPr/>
          <a:lstStyle/>
          <a:p>
            <a:r>
              <a:rPr lang="en-GB" dirty="0"/>
              <a:t>Applications</a:t>
            </a:r>
          </a:p>
        </p:txBody>
      </p:sp>
      <p:sp>
        <p:nvSpPr>
          <p:cNvPr id="3" name="Content Placeholder 2">
            <a:extLst>
              <a:ext uri="{FF2B5EF4-FFF2-40B4-BE49-F238E27FC236}">
                <a16:creationId xmlns:a16="http://schemas.microsoft.com/office/drawing/2014/main" id="{06949114-24AC-11DA-9F79-C9642255D48B}"/>
              </a:ext>
            </a:extLst>
          </p:cNvPr>
          <p:cNvSpPr>
            <a:spLocks noGrp="1"/>
          </p:cNvSpPr>
          <p:nvPr>
            <p:ph idx="1"/>
          </p:nvPr>
        </p:nvSpPr>
        <p:spPr/>
        <p:txBody>
          <a:bodyPr/>
          <a:lstStyle/>
          <a:p>
            <a:pPr algn="just">
              <a:buFont typeface="Arial" panose="020B0604020202020204" pitchFamily="34" charset="0"/>
              <a:buChar char="•"/>
            </a:pPr>
            <a:r>
              <a:rPr lang="en-GB" b="0" i="0" dirty="0">
                <a:solidFill>
                  <a:srgbClr val="000000"/>
                </a:solidFill>
                <a:effectLst/>
                <a:latin typeface="inter-regular"/>
              </a:rPr>
              <a:t>Minimum spanning tree can be used to design water-supply networks, telecommunication networks, and electrical grids.</a:t>
            </a:r>
          </a:p>
          <a:p>
            <a:pPr algn="just">
              <a:buFont typeface="Arial" panose="020B0604020202020204" pitchFamily="34" charset="0"/>
              <a:buChar char="•"/>
            </a:pPr>
            <a:r>
              <a:rPr lang="en-GB" b="0" i="0" dirty="0">
                <a:solidFill>
                  <a:srgbClr val="000000"/>
                </a:solidFill>
                <a:effectLst/>
                <a:latin typeface="inter-regular"/>
              </a:rPr>
              <a:t>It can be used to find paths in the map.</a:t>
            </a:r>
          </a:p>
          <a:p>
            <a:endParaRPr lang="en-GB" dirty="0"/>
          </a:p>
        </p:txBody>
      </p:sp>
    </p:spTree>
    <p:extLst>
      <p:ext uri="{BB962C8B-B14F-4D97-AF65-F5344CB8AC3E}">
        <p14:creationId xmlns:p14="http://schemas.microsoft.com/office/powerpoint/2010/main" val="176782465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9E98D-EBBC-B816-E127-28DAE2F41C71}"/>
              </a:ext>
            </a:extLst>
          </p:cNvPr>
          <p:cNvSpPr>
            <a:spLocks noGrp="1"/>
          </p:cNvSpPr>
          <p:nvPr>
            <p:ph type="title"/>
          </p:nvPr>
        </p:nvSpPr>
        <p:spPr/>
        <p:txBody>
          <a:bodyPr/>
          <a:lstStyle/>
          <a:p>
            <a:r>
              <a:rPr lang="en-GB" dirty="0"/>
              <a:t>Prim’s Algorithm</a:t>
            </a:r>
          </a:p>
        </p:txBody>
      </p:sp>
      <p:sp>
        <p:nvSpPr>
          <p:cNvPr id="3" name="Content Placeholder 2">
            <a:extLst>
              <a:ext uri="{FF2B5EF4-FFF2-40B4-BE49-F238E27FC236}">
                <a16:creationId xmlns:a16="http://schemas.microsoft.com/office/drawing/2014/main" id="{C0FFA7F3-CF7C-824A-AE8B-9015F71FD597}"/>
              </a:ext>
            </a:extLst>
          </p:cNvPr>
          <p:cNvSpPr>
            <a:spLocks noGrp="1"/>
          </p:cNvSpPr>
          <p:nvPr>
            <p:ph idx="1"/>
          </p:nvPr>
        </p:nvSpPr>
        <p:spPr/>
        <p:txBody>
          <a:bodyPr/>
          <a:lstStyle/>
          <a:p>
            <a:r>
              <a:rPr lang="en-GB" b="1" i="0" dirty="0">
                <a:solidFill>
                  <a:srgbClr val="333333"/>
                </a:solidFill>
                <a:effectLst/>
                <a:latin typeface="inter-bold"/>
              </a:rPr>
              <a:t>Prim's Algorithm</a:t>
            </a:r>
            <a:r>
              <a:rPr lang="en-GB" b="0" i="0" dirty="0">
                <a:solidFill>
                  <a:srgbClr val="333333"/>
                </a:solidFill>
                <a:effectLst/>
                <a:latin typeface="inter-regular"/>
              </a:rPr>
              <a:t> is a greedy algorithm that is used to find the minimum spanning tree from a graph. </a:t>
            </a:r>
          </a:p>
          <a:p>
            <a:endParaRPr lang="en-GB" dirty="0">
              <a:solidFill>
                <a:srgbClr val="333333"/>
              </a:solidFill>
              <a:latin typeface="inter-regular"/>
            </a:endParaRPr>
          </a:p>
          <a:p>
            <a:r>
              <a:rPr lang="en-GB" b="0" i="0" dirty="0">
                <a:solidFill>
                  <a:srgbClr val="333333"/>
                </a:solidFill>
                <a:effectLst/>
                <a:latin typeface="inter-regular"/>
              </a:rPr>
              <a:t>Prim's algorithm finds the subset of edges that includes every vertex of the graph such that the sum of the weights of the edges can be minimized.</a:t>
            </a:r>
            <a:endParaRPr lang="en-GB" dirty="0"/>
          </a:p>
        </p:txBody>
      </p:sp>
    </p:spTree>
    <p:extLst>
      <p:ext uri="{BB962C8B-B14F-4D97-AF65-F5344CB8AC3E}">
        <p14:creationId xmlns:p14="http://schemas.microsoft.com/office/powerpoint/2010/main" val="84061311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6CF5-B27D-5AB8-7B32-E95BCE393A86}"/>
              </a:ext>
            </a:extLst>
          </p:cNvPr>
          <p:cNvSpPr>
            <a:spLocks noGrp="1"/>
          </p:cNvSpPr>
          <p:nvPr>
            <p:ph type="title"/>
          </p:nvPr>
        </p:nvSpPr>
        <p:spPr/>
        <p:txBody>
          <a:bodyPr/>
          <a:lstStyle/>
          <a:p>
            <a:r>
              <a:rPr lang="en-GB" dirty="0"/>
              <a:t>Steps</a:t>
            </a:r>
          </a:p>
        </p:txBody>
      </p:sp>
      <p:sp>
        <p:nvSpPr>
          <p:cNvPr id="3" name="Content Placeholder 2">
            <a:extLst>
              <a:ext uri="{FF2B5EF4-FFF2-40B4-BE49-F238E27FC236}">
                <a16:creationId xmlns:a16="http://schemas.microsoft.com/office/drawing/2014/main" id="{6A36ABCA-C931-3896-6FFD-2817E04B26A4}"/>
              </a:ext>
            </a:extLst>
          </p:cNvPr>
          <p:cNvSpPr>
            <a:spLocks noGrp="1"/>
          </p:cNvSpPr>
          <p:nvPr>
            <p:ph idx="1"/>
          </p:nvPr>
        </p:nvSpPr>
        <p:spPr/>
        <p:txBody>
          <a:bodyPr/>
          <a:lstStyle/>
          <a:p>
            <a:pPr algn="just">
              <a:buFont typeface="Arial" panose="020B0604020202020204" pitchFamily="34" charset="0"/>
              <a:buChar char="•"/>
            </a:pPr>
            <a:r>
              <a:rPr lang="en-GB" b="0" i="0" dirty="0">
                <a:solidFill>
                  <a:srgbClr val="000000"/>
                </a:solidFill>
                <a:effectLst/>
                <a:latin typeface="inter-regular"/>
              </a:rPr>
              <a:t>First, we have to initialize an MST with the randomly chosen vertex.</a:t>
            </a:r>
          </a:p>
          <a:p>
            <a:pPr algn="just">
              <a:buFont typeface="Arial" panose="020B0604020202020204" pitchFamily="34" charset="0"/>
              <a:buChar char="•"/>
            </a:pPr>
            <a:r>
              <a:rPr lang="en-GB" b="0" i="0" dirty="0">
                <a:solidFill>
                  <a:srgbClr val="000000"/>
                </a:solidFill>
                <a:effectLst/>
                <a:latin typeface="inter-regular"/>
              </a:rPr>
              <a:t>Now, we have to find all the edges that connect the tree in the above step with the new vertices. From the edges found, select the minimum edge and add it to the tree.</a:t>
            </a:r>
          </a:p>
          <a:p>
            <a:pPr algn="just">
              <a:buFont typeface="Arial" panose="020B0604020202020204" pitchFamily="34" charset="0"/>
              <a:buChar char="•"/>
            </a:pPr>
            <a:r>
              <a:rPr lang="en-GB" b="0" i="0" dirty="0">
                <a:solidFill>
                  <a:srgbClr val="000000"/>
                </a:solidFill>
                <a:effectLst/>
                <a:latin typeface="inter-regular"/>
              </a:rPr>
              <a:t>Repeat step 2 until the minimum spanning tree is formed.</a:t>
            </a:r>
          </a:p>
          <a:p>
            <a:endParaRPr lang="en-GB" dirty="0"/>
          </a:p>
        </p:txBody>
      </p:sp>
    </p:spTree>
    <p:extLst>
      <p:ext uri="{BB962C8B-B14F-4D97-AF65-F5344CB8AC3E}">
        <p14:creationId xmlns:p14="http://schemas.microsoft.com/office/powerpoint/2010/main" val="202420414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7D7C0B-7697-EEA4-3EB0-B0DCC3A69EE9}"/>
              </a:ext>
            </a:extLst>
          </p:cNvPr>
          <p:cNvSpPr>
            <a:spLocks noGrp="1"/>
          </p:cNvSpPr>
          <p:nvPr>
            <p:ph type="title"/>
          </p:nvPr>
        </p:nvSpPr>
        <p:spPr/>
        <p:txBody>
          <a:bodyPr/>
          <a:lstStyle/>
          <a:p>
            <a:r>
              <a:rPr lang="en-GB" dirty="0"/>
              <a:t>Example</a:t>
            </a:r>
          </a:p>
        </p:txBody>
      </p:sp>
      <p:pic>
        <p:nvPicPr>
          <p:cNvPr id="8194" name="Picture 2" descr="Prim's Algorithm">
            <a:extLst>
              <a:ext uri="{FF2B5EF4-FFF2-40B4-BE49-F238E27FC236}">
                <a16:creationId xmlns:a16="http://schemas.microsoft.com/office/drawing/2014/main" id="{5905155B-2AD8-37F3-681A-037927FB4F8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89952" y="2144450"/>
            <a:ext cx="8097872" cy="38280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121456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56BD5-009D-1FAF-3689-58E875810E57}"/>
              </a:ext>
            </a:extLst>
          </p:cNvPr>
          <p:cNvSpPr>
            <a:spLocks noGrp="1"/>
          </p:cNvSpPr>
          <p:nvPr>
            <p:ph type="title"/>
          </p:nvPr>
        </p:nvSpPr>
        <p:spPr/>
        <p:txBody>
          <a:bodyPr/>
          <a:lstStyle/>
          <a:p>
            <a:r>
              <a:rPr lang="en-GB" dirty="0"/>
              <a:t>Step 1</a:t>
            </a:r>
          </a:p>
        </p:txBody>
      </p:sp>
      <p:pic>
        <p:nvPicPr>
          <p:cNvPr id="5" name="Picture 4">
            <a:extLst>
              <a:ext uri="{FF2B5EF4-FFF2-40B4-BE49-F238E27FC236}">
                <a16:creationId xmlns:a16="http://schemas.microsoft.com/office/drawing/2014/main" id="{0E15815C-68C6-ADD2-04B4-26E25E706589}"/>
              </a:ext>
            </a:extLst>
          </p:cNvPr>
          <p:cNvPicPr>
            <a:picLocks noChangeAspect="1"/>
          </p:cNvPicPr>
          <p:nvPr/>
        </p:nvPicPr>
        <p:blipFill>
          <a:blip r:embed="rId2"/>
          <a:stretch>
            <a:fillRect/>
          </a:stretch>
        </p:blipFill>
        <p:spPr>
          <a:xfrm>
            <a:off x="5046477" y="2699471"/>
            <a:ext cx="1219370" cy="1181265"/>
          </a:xfrm>
          <a:prstGeom prst="rect">
            <a:avLst/>
          </a:prstGeom>
        </p:spPr>
      </p:pic>
    </p:spTree>
    <p:extLst>
      <p:ext uri="{BB962C8B-B14F-4D97-AF65-F5344CB8AC3E}">
        <p14:creationId xmlns:p14="http://schemas.microsoft.com/office/powerpoint/2010/main" val="347836173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076D2B-AB6A-1EE8-B4A4-214BB0457267}"/>
              </a:ext>
            </a:extLst>
          </p:cNvPr>
          <p:cNvSpPr>
            <a:spLocks noGrp="1"/>
          </p:cNvSpPr>
          <p:nvPr>
            <p:ph type="title"/>
          </p:nvPr>
        </p:nvSpPr>
        <p:spPr/>
        <p:txBody>
          <a:bodyPr/>
          <a:lstStyle/>
          <a:p>
            <a:r>
              <a:rPr lang="en-GB" dirty="0"/>
              <a:t>Step 2</a:t>
            </a:r>
          </a:p>
        </p:txBody>
      </p:sp>
      <p:pic>
        <p:nvPicPr>
          <p:cNvPr id="5" name="Picture 4">
            <a:extLst>
              <a:ext uri="{FF2B5EF4-FFF2-40B4-BE49-F238E27FC236}">
                <a16:creationId xmlns:a16="http://schemas.microsoft.com/office/drawing/2014/main" id="{756933A7-7BF2-A84D-931B-92D4F7A38B28}"/>
              </a:ext>
            </a:extLst>
          </p:cNvPr>
          <p:cNvPicPr>
            <a:picLocks noChangeAspect="1"/>
          </p:cNvPicPr>
          <p:nvPr/>
        </p:nvPicPr>
        <p:blipFill>
          <a:blip r:embed="rId2"/>
          <a:stretch>
            <a:fillRect/>
          </a:stretch>
        </p:blipFill>
        <p:spPr>
          <a:xfrm>
            <a:off x="3611510" y="1942132"/>
            <a:ext cx="3067082" cy="2973735"/>
          </a:xfrm>
          <a:prstGeom prst="rect">
            <a:avLst/>
          </a:prstGeom>
        </p:spPr>
      </p:pic>
    </p:spTree>
    <p:extLst>
      <p:ext uri="{BB962C8B-B14F-4D97-AF65-F5344CB8AC3E}">
        <p14:creationId xmlns:p14="http://schemas.microsoft.com/office/powerpoint/2010/main" val="35526465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713723-DFB2-98AD-50F4-20E606388FA0}"/>
              </a:ext>
            </a:extLst>
          </p:cNvPr>
          <p:cNvSpPr>
            <a:spLocks noGrp="1"/>
          </p:cNvSpPr>
          <p:nvPr>
            <p:ph type="title"/>
          </p:nvPr>
        </p:nvSpPr>
        <p:spPr/>
        <p:txBody>
          <a:bodyPr/>
          <a:lstStyle/>
          <a:p>
            <a:r>
              <a:rPr lang="en-GB" dirty="0"/>
              <a:t>Terminology (Contd.)</a:t>
            </a:r>
          </a:p>
        </p:txBody>
      </p:sp>
      <p:sp>
        <p:nvSpPr>
          <p:cNvPr id="3" name="Content Placeholder 2">
            <a:extLst>
              <a:ext uri="{FF2B5EF4-FFF2-40B4-BE49-F238E27FC236}">
                <a16:creationId xmlns:a16="http://schemas.microsoft.com/office/drawing/2014/main" id="{9FE76E9D-13A5-B94C-BD91-F87F18166E83}"/>
              </a:ext>
            </a:extLst>
          </p:cNvPr>
          <p:cNvSpPr>
            <a:spLocks noGrp="1"/>
          </p:cNvSpPr>
          <p:nvPr>
            <p:ph idx="1"/>
          </p:nvPr>
        </p:nvSpPr>
        <p:spPr/>
        <p:txBody>
          <a:bodyPr>
            <a:normAutofit fontScale="92500"/>
          </a:bodyPr>
          <a:lstStyle/>
          <a:p>
            <a:pPr algn="just"/>
            <a:r>
              <a:rPr lang="en-GB" b="1" i="0" dirty="0">
                <a:solidFill>
                  <a:srgbClr val="E00D50"/>
                </a:solidFill>
                <a:effectLst/>
                <a:latin typeface="Open Sans" panose="020B0606030504020204" pitchFamily="34" charset="0"/>
              </a:rPr>
              <a:t>Undirected Graph</a:t>
            </a:r>
          </a:p>
          <a:p>
            <a:pPr marL="0" indent="0" algn="just">
              <a:buNone/>
            </a:pPr>
            <a:r>
              <a:rPr lang="en-GB" b="0" i="0" dirty="0">
                <a:solidFill>
                  <a:srgbClr val="333333"/>
                </a:solidFill>
                <a:effectLst/>
                <a:latin typeface="Open Sans" panose="020B0606030504020204" pitchFamily="34" charset="0"/>
              </a:rPr>
              <a:t>A graph with only undirected edges is said to be undirected graph.</a:t>
            </a:r>
          </a:p>
          <a:p>
            <a:endParaRPr lang="en-GB" dirty="0"/>
          </a:p>
          <a:p>
            <a:pPr algn="just"/>
            <a:r>
              <a:rPr lang="en-GB" b="1" i="0" dirty="0">
                <a:solidFill>
                  <a:srgbClr val="E00D50"/>
                </a:solidFill>
                <a:effectLst/>
                <a:latin typeface="Open Sans" panose="020B0606030504020204" pitchFamily="34" charset="0"/>
              </a:rPr>
              <a:t>Directed Graph</a:t>
            </a:r>
          </a:p>
          <a:p>
            <a:pPr marL="0" indent="0" algn="just">
              <a:buNone/>
            </a:pPr>
            <a:r>
              <a:rPr lang="en-GB" b="0" i="0" dirty="0">
                <a:solidFill>
                  <a:srgbClr val="333333"/>
                </a:solidFill>
                <a:effectLst/>
                <a:latin typeface="Open Sans" panose="020B0606030504020204" pitchFamily="34" charset="0"/>
              </a:rPr>
              <a:t>A graph with only directed edges is said to be directed graph.</a:t>
            </a:r>
          </a:p>
          <a:p>
            <a:endParaRPr lang="en-GB" dirty="0"/>
          </a:p>
          <a:p>
            <a:pPr algn="just"/>
            <a:r>
              <a:rPr lang="en-GB" b="1" i="0" dirty="0">
                <a:solidFill>
                  <a:srgbClr val="E00D50"/>
                </a:solidFill>
                <a:effectLst/>
                <a:latin typeface="Open Sans" panose="020B0606030504020204" pitchFamily="34" charset="0"/>
              </a:rPr>
              <a:t>Mixed Graph</a:t>
            </a:r>
          </a:p>
          <a:p>
            <a:pPr marL="0" indent="0" algn="just">
              <a:buNone/>
            </a:pPr>
            <a:r>
              <a:rPr lang="en-GB" b="0" i="0" dirty="0">
                <a:solidFill>
                  <a:srgbClr val="333333"/>
                </a:solidFill>
                <a:effectLst/>
                <a:latin typeface="Open Sans" panose="020B0606030504020204" pitchFamily="34" charset="0"/>
              </a:rPr>
              <a:t>A graph with both undirected and directed edges is said to be mixed graph.</a:t>
            </a:r>
          </a:p>
          <a:p>
            <a:endParaRPr lang="en-GB" dirty="0"/>
          </a:p>
        </p:txBody>
      </p:sp>
    </p:spTree>
    <p:extLst>
      <p:ext uri="{BB962C8B-B14F-4D97-AF65-F5344CB8AC3E}">
        <p14:creationId xmlns:p14="http://schemas.microsoft.com/office/powerpoint/2010/main" val="355116265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4564A-DFD7-0114-1CDF-6A72877C278D}"/>
              </a:ext>
            </a:extLst>
          </p:cNvPr>
          <p:cNvSpPr>
            <a:spLocks noGrp="1"/>
          </p:cNvSpPr>
          <p:nvPr>
            <p:ph type="title"/>
          </p:nvPr>
        </p:nvSpPr>
        <p:spPr/>
        <p:txBody>
          <a:bodyPr/>
          <a:lstStyle/>
          <a:p>
            <a:r>
              <a:rPr lang="en-GB" dirty="0"/>
              <a:t>Step 3</a:t>
            </a:r>
          </a:p>
        </p:txBody>
      </p:sp>
      <p:pic>
        <p:nvPicPr>
          <p:cNvPr id="5" name="Picture 4">
            <a:extLst>
              <a:ext uri="{FF2B5EF4-FFF2-40B4-BE49-F238E27FC236}">
                <a16:creationId xmlns:a16="http://schemas.microsoft.com/office/drawing/2014/main" id="{39465F7C-D247-9FDF-1834-C241A930066F}"/>
              </a:ext>
            </a:extLst>
          </p:cNvPr>
          <p:cNvPicPr>
            <a:picLocks noChangeAspect="1"/>
          </p:cNvPicPr>
          <p:nvPr/>
        </p:nvPicPr>
        <p:blipFill>
          <a:blip r:embed="rId2"/>
          <a:stretch>
            <a:fillRect/>
          </a:stretch>
        </p:blipFill>
        <p:spPr>
          <a:xfrm>
            <a:off x="3362312" y="2032481"/>
            <a:ext cx="5467376" cy="3696987"/>
          </a:xfrm>
          <a:prstGeom prst="rect">
            <a:avLst/>
          </a:prstGeom>
        </p:spPr>
      </p:pic>
    </p:spTree>
    <p:extLst>
      <p:ext uri="{BB962C8B-B14F-4D97-AF65-F5344CB8AC3E}">
        <p14:creationId xmlns:p14="http://schemas.microsoft.com/office/powerpoint/2010/main" val="4457541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687D1-9E0D-2141-8333-8F8801866CBC}"/>
              </a:ext>
            </a:extLst>
          </p:cNvPr>
          <p:cNvSpPr>
            <a:spLocks noGrp="1"/>
          </p:cNvSpPr>
          <p:nvPr>
            <p:ph type="title"/>
          </p:nvPr>
        </p:nvSpPr>
        <p:spPr/>
        <p:txBody>
          <a:bodyPr/>
          <a:lstStyle/>
          <a:p>
            <a:r>
              <a:rPr lang="en-GB" dirty="0"/>
              <a:t>Step 4</a:t>
            </a:r>
          </a:p>
        </p:txBody>
      </p:sp>
      <p:pic>
        <p:nvPicPr>
          <p:cNvPr id="5" name="Picture 4">
            <a:extLst>
              <a:ext uri="{FF2B5EF4-FFF2-40B4-BE49-F238E27FC236}">
                <a16:creationId xmlns:a16="http://schemas.microsoft.com/office/drawing/2014/main" id="{62156984-8A71-B32C-989D-4B6CDBC5008B}"/>
              </a:ext>
            </a:extLst>
          </p:cNvPr>
          <p:cNvPicPr>
            <a:picLocks noChangeAspect="1"/>
          </p:cNvPicPr>
          <p:nvPr/>
        </p:nvPicPr>
        <p:blipFill>
          <a:blip r:embed="rId2"/>
          <a:stretch>
            <a:fillRect/>
          </a:stretch>
        </p:blipFill>
        <p:spPr>
          <a:xfrm>
            <a:off x="2892555" y="2032480"/>
            <a:ext cx="6406890" cy="3639113"/>
          </a:xfrm>
          <a:prstGeom prst="rect">
            <a:avLst/>
          </a:prstGeom>
        </p:spPr>
      </p:pic>
    </p:spTree>
    <p:extLst>
      <p:ext uri="{BB962C8B-B14F-4D97-AF65-F5344CB8AC3E}">
        <p14:creationId xmlns:p14="http://schemas.microsoft.com/office/powerpoint/2010/main" val="57623940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44AE1-F115-7134-626E-B7F398863F95}"/>
              </a:ext>
            </a:extLst>
          </p:cNvPr>
          <p:cNvSpPr>
            <a:spLocks noGrp="1"/>
          </p:cNvSpPr>
          <p:nvPr>
            <p:ph type="title"/>
          </p:nvPr>
        </p:nvSpPr>
        <p:spPr/>
        <p:txBody>
          <a:bodyPr/>
          <a:lstStyle/>
          <a:p>
            <a:r>
              <a:rPr lang="en-GB" dirty="0"/>
              <a:t>Step 5</a:t>
            </a:r>
          </a:p>
        </p:txBody>
      </p:sp>
      <p:pic>
        <p:nvPicPr>
          <p:cNvPr id="5" name="Picture 4">
            <a:extLst>
              <a:ext uri="{FF2B5EF4-FFF2-40B4-BE49-F238E27FC236}">
                <a16:creationId xmlns:a16="http://schemas.microsoft.com/office/drawing/2014/main" id="{AD8D704A-51B7-B205-D235-9BA1B25BB46C}"/>
              </a:ext>
            </a:extLst>
          </p:cNvPr>
          <p:cNvPicPr>
            <a:picLocks noChangeAspect="1"/>
          </p:cNvPicPr>
          <p:nvPr/>
        </p:nvPicPr>
        <p:blipFill>
          <a:blip r:embed="rId2"/>
          <a:stretch>
            <a:fillRect/>
          </a:stretch>
        </p:blipFill>
        <p:spPr>
          <a:xfrm>
            <a:off x="1704103" y="2200573"/>
            <a:ext cx="8783793" cy="3517320"/>
          </a:xfrm>
          <a:prstGeom prst="rect">
            <a:avLst/>
          </a:prstGeom>
        </p:spPr>
      </p:pic>
    </p:spTree>
    <p:extLst>
      <p:ext uri="{BB962C8B-B14F-4D97-AF65-F5344CB8AC3E}">
        <p14:creationId xmlns:p14="http://schemas.microsoft.com/office/powerpoint/2010/main" val="346352475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25570-C4EE-21BB-763C-0B9A817800B4}"/>
              </a:ext>
            </a:extLst>
          </p:cNvPr>
          <p:cNvSpPr>
            <a:spLocks noGrp="1"/>
          </p:cNvSpPr>
          <p:nvPr>
            <p:ph type="title"/>
          </p:nvPr>
        </p:nvSpPr>
        <p:spPr/>
        <p:txBody>
          <a:bodyPr/>
          <a:lstStyle/>
          <a:p>
            <a:r>
              <a:rPr lang="en-GB" dirty="0"/>
              <a:t>Cost</a:t>
            </a:r>
          </a:p>
        </p:txBody>
      </p:sp>
      <p:sp>
        <p:nvSpPr>
          <p:cNvPr id="3" name="Content Placeholder 2">
            <a:extLst>
              <a:ext uri="{FF2B5EF4-FFF2-40B4-BE49-F238E27FC236}">
                <a16:creationId xmlns:a16="http://schemas.microsoft.com/office/drawing/2014/main" id="{CDBA1F4E-FB6C-C567-6B16-6EFECAF77A7B}"/>
              </a:ext>
            </a:extLst>
          </p:cNvPr>
          <p:cNvSpPr>
            <a:spLocks noGrp="1"/>
          </p:cNvSpPr>
          <p:nvPr>
            <p:ph idx="1"/>
          </p:nvPr>
        </p:nvSpPr>
        <p:spPr/>
        <p:txBody>
          <a:bodyPr/>
          <a:lstStyle/>
          <a:p>
            <a:r>
              <a:rPr lang="en-GB" b="0" i="0" dirty="0">
                <a:solidFill>
                  <a:srgbClr val="333333"/>
                </a:solidFill>
                <a:effectLst/>
                <a:latin typeface="inter-regular"/>
              </a:rPr>
              <a:t>Cost of MST = 4 + 2 + 1 + 3 = 10 units.</a:t>
            </a:r>
            <a:endParaRPr lang="en-GB" dirty="0"/>
          </a:p>
        </p:txBody>
      </p:sp>
    </p:spTree>
    <p:extLst>
      <p:ext uri="{BB962C8B-B14F-4D97-AF65-F5344CB8AC3E}">
        <p14:creationId xmlns:p14="http://schemas.microsoft.com/office/powerpoint/2010/main" val="193602279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E94E8-EC6F-EDF7-3311-6B7645AE12FB}"/>
              </a:ext>
            </a:extLst>
          </p:cNvPr>
          <p:cNvSpPr>
            <a:spLocks noGrp="1"/>
          </p:cNvSpPr>
          <p:nvPr>
            <p:ph type="title"/>
          </p:nvPr>
        </p:nvSpPr>
        <p:spPr/>
        <p:txBody>
          <a:bodyPr/>
          <a:lstStyle/>
          <a:p>
            <a:r>
              <a:rPr lang="en-GB" dirty="0"/>
              <a:t>Algorithm</a:t>
            </a:r>
          </a:p>
        </p:txBody>
      </p:sp>
      <p:sp>
        <p:nvSpPr>
          <p:cNvPr id="3" name="Content Placeholder 2">
            <a:extLst>
              <a:ext uri="{FF2B5EF4-FFF2-40B4-BE49-F238E27FC236}">
                <a16:creationId xmlns:a16="http://schemas.microsoft.com/office/drawing/2014/main" id="{88578518-A738-E9CC-02B0-C75361CAED13}"/>
              </a:ext>
            </a:extLst>
          </p:cNvPr>
          <p:cNvSpPr>
            <a:spLocks noGrp="1"/>
          </p:cNvSpPr>
          <p:nvPr>
            <p:ph idx="1"/>
          </p:nvPr>
        </p:nvSpPr>
        <p:spPr/>
        <p:txBody>
          <a:bodyPr/>
          <a:lstStyle/>
          <a:p>
            <a:pPr algn="just">
              <a:buFont typeface="+mj-lt"/>
              <a:buAutoNum type="arabicPeriod"/>
            </a:pPr>
            <a:r>
              <a:rPr lang="en-GB" b="0" i="0" dirty="0">
                <a:solidFill>
                  <a:srgbClr val="000000"/>
                </a:solidFill>
                <a:effectLst/>
                <a:latin typeface="inter-regular"/>
              </a:rPr>
              <a:t>Step 1: Select a starting vertex  </a:t>
            </a:r>
          </a:p>
          <a:p>
            <a:pPr algn="just">
              <a:buFont typeface="+mj-lt"/>
              <a:buAutoNum type="arabicPeriod"/>
            </a:pPr>
            <a:r>
              <a:rPr lang="en-GB" b="0" i="0" dirty="0">
                <a:solidFill>
                  <a:srgbClr val="000000"/>
                </a:solidFill>
                <a:effectLst/>
                <a:latin typeface="inter-regular"/>
              </a:rPr>
              <a:t>Step 2: Repeat Steps 3 and 4 until there are fringe vertices  </a:t>
            </a:r>
          </a:p>
          <a:p>
            <a:pPr algn="just">
              <a:buFont typeface="+mj-lt"/>
              <a:buAutoNum type="arabicPeriod"/>
            </a:pPr>
            <a:r>
              <a:rPr lang="en-GB" b="0" i="0" dirty="0">
                <a:solidFill>
                  <a:srgbClr val="000000"/>
                </a:solidFill>
                <a:effectLst/>
                <a:latin typeface="inter-regular"/>
              </a:rPr>
              <a:t>Step 3: Select an edge </a:t>
            </a:r>
            <a:r>
              <a:rPr lang="en-GB" b="0" i="0" dirty="0">
                <a:solidFill>
                  <a:srgbClr val="0000FF"/>
                </a:solidFill>
                <a:effectLst/>
                <a:latin typeface="inter-regular"/>
              </a:rPr>
              <a:t>'e'</a:t>
            </a:r>
            <a:r>
              <a:rPr lang="en-GB" b="0" i="0" dirty="0">
                <a:solidFill>
                  <a:srgbClr val="000000"/>
                </a:solidFill>
                <a:effectLst/>
                <a:latin typeface="inter-regular"/>
              </a:rPr>
              <a:t> connecting the tree vertex and fringe vertex that has minimum weight  </a:t>
            </a:r>
          </a:p>
          <a:p>
            <a:pPr algn="just">
              <a:buFont typeface="+mj-lt"/>
              <a:buAutoNum type="arabicPeriod"/>
            </a:pPr>
            <a:r>
              <a:rPr lang="en-GB" b="0" i="0" dirty="0">
                <a:solidFill>
                  <a:srgbClr val="000000"/>
                </a:solidFill>
                <a:effectLst/>
                <a:latin typeface="inter-regular"/>
              </a:rPr>
              <a:t>Step 4: Add the selected edge and the vertex to the minimum spanning tree T  </a:t>
            </a:r>
          </a:p>
          <a:p>
            <a:pPr algn="just">
              <a:buFont typeface="+mj-lt"/>
              <a:buAutoNum type="arabicPeriod"/>
            </a:pPr>
            <a:r>
              <a:rPr lang="en-GB" b="0" i="0" dirty="0">
                <a:solidFill>
                  <a:srgbClr val="000000"/>
                </a:solidFill>
                <a:effectLst/>
                <a:latin typeface="inter-regular"/>
              </a:rPr>
              <a:t>[END OF LOOP]  </a:t>
            </a:r>
          </a:p>
          <a:p>
            <a:pPr algn="just">
              <a:buFont typeface="+mj-lt"/>
              <a:buAutoNum type="arabicPeriod"/>
            </a:pPr>
            <a:r>
              <a:rPr lang="en-GB" b="0" i="0" dirty="0">
                <a:solidFill>
                  <a:srgbClr val="000000"/>
                </a:solidFill>
                <a:effectLst/>
                <a:latin typeface="inter-regular"/>
              </a:rPr>
              <a:t>Step 5: EXIT  </a:t>
            </a:r>
          </a:p>
          <a:p>
            <a:endParaRPr lang="en-GB" dirty="0"/>
          </a:p>
        </p:txBody>
      </p:sp>
    </p:spTree>
    <p:extLst>
      <p:ext uri="{BB962C8B-B14F-4D97-AF65-F5344CB8AC3E}">
        <p14:creationId xmlns:p14="http://schemas.microsoft.com/office/powerpoint/2010/main" val="307633137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028D2-93BE-A586-F65F-052F88C7A820}"/>
              </a:ext>
            </a:extLst>
          </p:cNvPr>
          <p:cNvSpPr>
            <a:spLocks noGrp="1"/>
          </p:cNvSpPr>
          <p:nvPr>
            <p:ph type="title"/>
          </p:nvPr>
        </p:nvSpPr>
        <p:spPr/>
        <p:txBody>
          <a:bodyPr/>
          <a:lstStyle/>
          <a:p>
            <a:r>
              <a:rPr lang="en-GB" dirty="0"/>
              <a:t>Kruskal’s Algorithm</a:t>
            </a:r>
          </a:p>
        </p:txBody>
      </p:sp>
      <p:sp>
        <p:nvSpPr>
          <p:cNvPr id="3" name="Content Placeholder 2">
            <a:extLst>
              <a:ext uri="{FF2B5EF4-FFF2-40B4-BE49-F238E27FC236}">
                <a16:creationId xmlns:a16="http://schemas.microsoft.com/office/drawing/2014/main" id="{02652B3A-7D8C-1CF3-3E40-9B92C45644EF}"/>
              </a:ext>
            </a:extLst>
          </p:cNvPr>
          <p:cNvSpPr>
            <a:spLocks noGrp="1"/>
          </p:cNvSpPr>
          <p:nvPr>
            <p:ph idx="1"/>
          </p:nvPr>
        </p:nvSpPr>
        <p:spPr/>
        <p:txBody>
          <a:bodyPr/>
          <a:lstStyle/>
          <a:p>
            <a:r>
              <a:rPr lang="en-GB" b="1" i="0" dirty="0">
                <a:solidFill>
                  <a:srgbClr val="333333"/>
                </a:solidFill>
                <a:effectLst/>
                <a:latin typeface="inter-bold"/>
              </a:rPr>
              <a:t>Kruskal's Algorithm</a:t>
            </a:r>
            <a:r>
              <a:rPr lang="en-GB" b="0" i="0" dirty="0">
                <a:solidFill>
                  <a:srgbClr val="333333"/>
                </a:solidFill>
                <a:effectLst/>
                <a:latin typeface="inter-regular"/>
              </a:rPr>
              <a:t> is used to find the minimum spanning tree for a connected weighted graph. </a:t>
            </a:r>
          </a:p>
          <a:p>
            <a:endParaRPr lang="en-GB" dirty="0">
              <a:solidFill>
                <a:srgbClr val="333333"/>
              </a:solidFill>
              <a:latin typeface="inter-regular"/>
            </a:endParaRPr>
          </a:p>
          <a:p>
            <a:r>
              <a:rPr lang="en-GB" b="0" i="0" dirty="0">
                <a:solidFill>
                  <a:srgbClr val="333333"/>
                </a:solidFill>
                <a:effectLst/>
                <a:latin typeface="inter-regular"/>
              </a:rPr>
              <a:t>The main target of the algorithm is to find the subset of edges by using which we can traverse every vertex of the graph. </a:t>
            </a:r>
          </a:p>
          <a:p>
            <a:endParaRPr lang="en-GB" dirty="0">
              <a:solidFill>
                <a:srgbClr val="333333"/>
              </a:solidFill>
              <a:latin typeface="inter-regular"/>
            </a:endParaRPr>
          </a:p>
          <a:p>
            <a:r>
              <a:rPr lang="en-GB" b="0" i="0" dirty="0">
                <a:solidFill>
                  <a:srgbClr val="333333"/>
                </a:solidFill>
                <a:effectLst/>
                <a:latin typeface="inter-regular"/>
              </a:rPr>
              <a:t>It follows the greedy approach that finds an optimum solution at every stage instead of focusing on a global optimum.</a:t>
            </a:r>
            <a:endParaRPr lang="en-GB" dirty="0"/>
          </a:p>
        </p:txBody>
      </p:sp>
    </p:spTree>
    <p:extLst>
      <p:ext uri="{BB962C8B-B14F-4D97-AF65-F5344CB8AC3E}">
        <p14:creationId xmlns:p14="http://schemas.microsoft.com/office/powerpoint/2010/main" val="78126792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24FAD-3832-AA32-0885-A1F342210E5F}"/>
              </a:ext>
            </a:extLst>
          </p:cNvPr>
          <p:cNvSpPr>
            <a:spLocks noGrp="1"/>
          </p:cNvSpPr>
          <p:nvPr>
            <p:ph type="title"/>
          </p:nvPr>
        </p:nvSpPr>
        <p:spPr/>
        <p:txBody>
          <a:bodyPr/>
          <a:lstStyle/>
          <a:p>
            <a:r>
              <a:rPr lang="en-GB" dirty="0"/>
              <a:t>Steps</a:t>
            </a:r>
          </a:p>
        </p:txBody>
      </p:sp>
      <p:sp>
        <p:nvSpPr>
          <p:cNvPr id="3" name="Content Placeholder 2">
            <a:extLst>
              <a:ext uri="{FF2B5EF4-FFF2-40B4-BE49-F238E27FC236}">
                <a16:creationId xmlns:a16="http://schemas.microsoft.com/office/drawing/2014/main" id="{F86FC58E-AA91-FCCF-9D11-0CAB685A9374}"/>
              </a:ext>
            </a:extLst>
          </p:cNvPr>
          <p:cNvSpPr>
            <a:spLocks noGrp="1"/>
          </p:cNvSpPr>
          <p:nvPr>
            <p:ph idx="1"/>
          </p:nvPr>
        </p:nvSpPr>
        <p:spPr/>
        <p:txBody>
          <a:bodyPr/>
          <a:lstStyle/>
          <a:p>
            <a:pPr algn="just">
              <a:buFont typeface="Arial" panose="020B0604020202020204" pitchFamily="34" charset="0"/>
              <a:buChar char="•"/>
            </a:pPr>
            <a:r>
              <a:rPr lang="en-GB" b="0" i="0" dirty="0">
                <a:solidFill>
                  <a:srgbClr val="000000"/>
                </a:solidFill>
                <a:effectLst/>
                <a:latin typeface="inter-regular"/>
              </a:rPr>
              <a:t>First, sort all the edges from low weight to high.</a:t>
            </a:r>
          </a:p>
          <a:p>
            <a:pPr algn="just">
              <a:buFont typeface="Arial" panose="020B0604020202020204" pitchFamily="34" charset="0"/>
              <a:buChar char="•"/>
            </a:pPr>
            <a:r>
              <a:rPr lang="en-GB" b="0" i="0" dirty="0">
                <a:solidFill>
                  <a:srgbClr val="000000"/>
                </a:solidFill>
                <a:effectLst/>
                <a:latin typeface="inter-regular"/>
              </a:rPr>
              <a:t>Now, take the edge with the lowest weight and add it to the spanning tree. If the edge to be added creates a cycle, then reject the edge.</a:t>
            </a:r>
          </a:p>
          <a:p>
            <a:pPr algn="just">
              <a:buFont typeface="Arial" panose="020B0604020202020204" pitchFamily="34" charset="0"/>
              <a:buChar char="•"/>
            </a:pPr>
            <a:r>
              <a:rPr lang="en-GB" b="0" i="0" dirty="0">
                <a:solidFill>
                  <a:srgbClr val="000000"/>
                </a:solidFill>
                <a:effectLst/>
                <a:latin typeface="inter-regular"/>
              </a:rPr>
              <a:t>Continue to add the edges until we reach all vertices, and a minimum spanning tree is created.</a:t>
            </a:r>
          </a:p>
          <a:p>
            <a:endParaRPr lang="en-GB" dirty="0"/>
          </a:p>
        </p:txBody>
      </p:sp>
    </p:spTree>
    <p:extLst>
      <p:ext uri="{BB962C8B-B14F-4D97-AF65-F5344CB8AC3E}">
        <p14:creationId xmlns:p14="http://schemas.microsoft.com/office/powerpoint/2010/main" val="24513835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54951-8BA3-45EA-8E14-663BF39EEDB9}"/>
              </a:ext>
            </a:extLst>
          </p:cNvPr>
          <p:cNvSpPr>
            <a:spLocks noGrp="1"/>
          </p:cNvSpPr>
          <p:nvPr>
            <p:ph type="title"/>
          </p:nvPr>
        </p:nvSpPr>
        <p:spPr/>
        <p:txBody>
          <a:bodyPr/>
          <a:lstStyle/>
          <a:p>
            <a:r>
              <a:rPr lang="en-GB" dirty="0"/>
              <a:t>Example</a:t>
            </a:r>
          </a:p>
        </p:txBody>
      </p:sp>
      <p:pic>
        <p:nvPicPr>
          <p:cNvPr id="9218" name="Picture 2" descr="Kruskal's Algorithm">
            <a:extLst>
              <a:ext uri="{FF2B5EF4-FFF2-40B4-BE49-F238E27FC236}">
                <a16:creationId xmlns:a16="http://schemas.microsoft.com/office/drawing/2014/main" id="{4DC49407-B211-177C-4494-F29011FA27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9433" y="1864791"/>
            <a:ext cx="8493134" cy="43739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947983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03BD2-8AA1-9CDA-4822-F978AFF2D4CC}"/>
              </a:ext>
            </a:extLst>
          </p:cNvPr>
          <p:cNvSpPr>
            <a:spLocks noGrp="1"/>
          </p:cNvSpPr>
          <p:nvPr>
            <p:ph type="title"/>
          </p:nvPr>
        </p:nvSpPr>
        <p:spPr/>
        <p:txBody>
          <a:bodyPr/>
          <a:lstStyle/>
          <a:p>
            <a:r>
              <a:rPr lang="en-GB" dirty="0"/>
              <a:t>Step 1</a:t>
            </a:r>
          </a:p>
        </p:txBody>
      </p:sp>
      <p:pic>
        <p:nvPicPr>
          <p:cNvPr id="5" name="Picture 4">
            <a:extLst>
              <a:ext uri="{FF2B5EF4-FFF2-40B4-BE49-F238E27FC236}">
                <a16:creationId xmlns:a16="http://schemas.microsoft.com/office/drawing/2014/main" id="{775EC6D9-306A-B013-D72B-250945A5C427}"/>
              </a:ext>
            </a:extLst>
          </p:cNvPr>
          <p:cNvPicPr>
            <a:picLocks noChangeAspect="1"/>
          </p:cNvPicPr>
          <p:nvPr/>
        </p:nvPicPr>
        <p:blipFill>
          <a:blip r:embed="rId2"/>
          <a:stretch>
            <a:fillRect/>
          </a:stretch>
        </p:blipFill>
        <p:spPr>
          <a:xfrm>
            <a:off x="117457" y="1964690"/>
            <a:ext cx="11957085" cy="1218348"/>
          </a:xfrm>
          <a:prstGeom prst="rect">
            <a:avLst/>
          </a:prstGeom>
        </p:spPr>
      </p:pic>
      <p:pic>
        <p:nvPicPr>
          <p:cNvPr id="7" name="Picture 6">
            <a:extLst>
              <a:ext uri="{FF2B5EF4-FFF2-40B4-BE49-F238E27FC236}">
                <a16:creationId xmlns:a16="http://schemas.microsoft.com/office/drawing/2014/main" id="{52C4D71C-5006-EB2A-586D-169470220F1F}"/>
              </a:ext>
            </a:extLst>
          </p:cNvPr>
          <p:cNvPicPr>
            <a:picLocks noChangeAspect="1"/>
          </p:cNvPicPr>
          <p:nvPr/>
        </p:nvPicPr>
        <p:blipFill>
          <a:blip r:embed="rId3"/>
          <a:stretch>
            <a:fillRect/>
          </a:stretch>
        </p:blipFill>
        <p:spPr>
          <a:xfrm>
            <a:off x="117456" y="3932499"/>
            <a:ext cx="11957085" cy="1102487"/>
          </a:xfrm>
          <a:prstGeom prst="rect">
            <a:avLst/>
          </a:prstGeom>
        </p:spPr>
      </p:pic>
    </p:spTree>
    <p:extLst>
      <p:ext uri="{BB962C8B-B14F-4D97-AF65-F5344CB8AC3E}">
        <p14:creationId xmlns:p14="http://schemas.microsoft.com/office/powerpoint/2010/main" val="70250139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3F415-E504-9F6E-2342-4CEDCCBEF2F1}"/>
              </a:ext>
            </a:extLst>
          </p:cNvPr>
          <p:cNvSpPr>
            <a:spLocks noGrp="1"/>
          </p:cNvSpPr>
          <p:nvPr>
            <p:ph type="title"/>
          </p:nvPr>
        </p:nvSpPr>
        <p:spPr/>
        <p:txBody>
          <a:bodyPr/>
          <a:lstStyle/>
          <a:p>
            <a:r>
              <a:rPr lang="en-GB" dirty="0"/>
              <a:t>Step 2</a:t>
            </a:r>
          </a:p>
        </p:txBody>
      </p:sp>
      <p:pic>
        <p:nvPicPr>
          <p:cNvPr id="5" name="Picture 4">
            <a:extLst>
              <a:ext uri="{FF2B5EF4-FFF2-40B4-BE49-F238E27FC236}">
                <a16:creationId xmlns:a16="http://schemas.microsoft.com/office/drawing/2014/main" id="{73464FED-65D9-B943-B59C-122E2D575A49}"/>
              </a:ext>
            </a:extLst>
          </p:cNvPr>
          <p:cNvPicPr>
            <a:picLocks noChangeAspect="1"/>
          </p:cNvPicPr>
          <p:nvPr/>
        </p:nvPicPr>
        <p:blipFill>
          <a:blip r:embed="rId2"/>
          <a:stretch>
            <a:fillRect/>
          </a:stretch>
        </p:blipFill>
        <p:spPr>
          <a:xfrm>
            <a:off x="3959673" y="1599813"/>
            <a:ext cx="4272653" cy="3658374"/>
          </a:xfrm>
          <a:prstGeom prst="rect">
            <a:avLst/>
          </a:prstGeom>
        </p:spPr>
      </p:pic>
    </p:spTree>
    <p:extLst>
      <p:ext uri="{BB962C8B-B14F-4D97-AF65-F5344CB8AC3E}">
        <p14:creationId xmlns:p14="http://schemas.microsoft.com/office/powerpoint/2010/main" val="42477389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097072-5720-5D7D-4064-45DA723B8E5E}"/>
              </a:ext>
            </a:extLst>
          </p:cNvPr>
          <p:cNvSpPr>
            <a:spLocks noGrp="1"/>
          </p:cNvSpPr>
          <p:nvPr>
            <p:ph type="title"/>
          </p:nvPr>
        </p:nvSpPr>
        <p:spPr/>
        <p:txBody>
          <a:bodyPr/>
          <a:lstStyle/>
          <a:p>
            <a:r>
              <a:rPr lang="en-GB" dirty="0"/>
              <a:t>Terminology (Contd.)</a:t>
            </a:r>
          </a:p>
        </p:txBody>
      </p:sp>
      <p:sp>
        <p:nvSpPr>
          <p:cNvPr id="3" name="Content Placeholder 2">
            <a:extLst>
              <a:ext uri="{FF2B5EF4-FFF2-40B4-BE49-F238E27FC236}">
                <a16:creationId xmlns:a16="http://schemas.microsoft.com/office/drawing/2014/main" id="{37BC47E3-DF32-2AB4-EE29-93759FDA145A}"/>
              </a:ext>
            </a:extLst>
          </p:cNvPr>
          <p:cNvSpPr>
            <a:spLocks noGrp="1"/>
          </p:cNvSpPr>
          <p:nvPr>
            <p:ph idx="1"/>
          </p:nvPr>
        </p:nvSpPr>
        <p:spPr/>
        <p:txBody>
          <a:bodyPr/>
          <a:lstStyle/>
          <a:p>
            <a:pPr algn="just"/>
            <a:r>
              <a:rPr lang="en-GB" b="1" i="0" dirty="0">
                <a:solidFill>
                  <a:srgbClr val="E00D50"/>
                </a:solidFill>
                <a:effectLst/>
                <a:latin typeface="Open Sans" panose="020B0606030504020204" pitchFamily="34" charset="0"/>
              </a:rPr>
              <a:t>Adjacent</a:t>
            </a:r>
          </a:p>
          <a:p>
            <a:pPr marL="0" indent="0" algn="just">
              <a:buNone/>
            </a:pPr>
            <a:r>
              <a:rPr lang="en-GB" b="0" i="0" dirty="0">
                <a:solidFill>
                  <a:srgbClr val="333333"/>
                </a:solidFill>
                <a:effectLst/>
                <a:latin typeface="Open Sans" panose="020B0606030504020204" pitchFamily="34" charset="0"/>
              </a:rPr>
              <a:t>If there is an edge between vertices A and B then both A and B are said to be adjacent. In other words, vertices A and B are said to be adjacent if there is an edge between them.</a:t>
            </a:r>
          </a:p>
          <a:p>
            <a:endParaRPr lang="en-GB" dirty="0"/>
          </a:p>
          <a:p>
            <a:pPr algn="just"/>
            <a:r>
              <a:rPr lang="en-GB" b="1" i="0" dirty="0">
                <a:solidFill>
                  <a:srgbClr val="E00D50"/>
                </a:solidFill>
                <a:effectLst/>
                <a:latin typeface="Open Sans" panose="020B0606030504020204" pitchFamily="34" charset="0"/>
              </a:rPr>
              <a:t>Incident</a:t>
            </a:r>
          </a:p>
          <a:p>
            <a:pPr marL="0" indent="0" algn="just">
              <a:buNone/>
            </a:pPr>
            <a:r>
              <a:rPr lang="en-GB" b="0" i="0" dirty="0">
                <a:solidFill>
                  <a:srgbClr val="333333"/>
                </a:solidFill>
                <a:effectLst/>
                <a:latin typeface="Open Sans" panose="020B0606030504020204" pitchFamily="34" charset="0"/>
              </a:rPr>
              <a:t>Edge is said to be incident on a vertex if the vertex is one of the endpoints of that edge.</a:t>
            </a:r>
          </a:p>
          <a:p>
            <a:endParaRPr lang="en-GB" dirty="0"/>
          </a:p>
        </p:txBody>
      </p:sp>
    </p:spTree>
    <p:extLst>
      <p:ext uri="{BB962C8B-B14F-4D97-AF65-F5344CB8AC3E}">
        <p14:creationId xmlns:p14="http://schemas.microsoft.com/office/powerpoint/2010/main" val="122238346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CE9F5-1B3E-8CBE-A92B-75B90A7E490B}"/>
              </a:ext>
            </a:extLst>
          </p:cNvPr>
          <p:cNvSpPr>
            <a:spLocks noGrp="1"/>
          </p:cNvSpPr>
          <p:nvPr>
            <p:ph type="title"/>
          </p:nvPr>
        </p:nvSpPr>
        <p:spPr/>
        <p:txBody>
          <a:bodyPr/>
          <a:lstStyle/>
          <a:p>
            <a:r>
              <a:rPr lang="en-GB" dirty="0"/>
              <a:t>Step 3</a:t>
            </a:r>
          </a:p>
        </p:txBody>
      </p:sp>
      <p:pic>
        <p:nvPicPr>
          <p:cNvPr id="5" name="Picture 4">
            <a:extLst>
              <a:ext uri="{FF2B5EF4-FFF2-40B4-BE49-F238E27FC236}">
                <a16:creationId xmlns:a16="http://schemas.microsoft.com/office/drawing/2014/main" id="{2F56018C-E55F-70AE-E678-C4F6E6651F66}"/>
              </a:ext>
            </a:extLst>
          </p:cNvPr>
          <p:cNvPicPr>
            <a:picLocks noChangeAspect="1"/>
          </p:cNvPicPr>
          <p:nvPr/>
        </p:nvPicPr>
        <p:blipFill>
          <a:blip r:embed="rId2"/>
          <a:stretch>
            <a:fillRect/>
          </a:stretch>
        </p:blipFill>
        <p:spPr>
          <a:xfrm>
            <a:off x="3891618" y="1831615"/>
            <a:ext cx="4408764" cy="3585337"/>
          </a:xfrm>
          <a:prstGeom prst="rect">
            <a:avLst/>
          </a:prstGeom>
        </p:spPr>
      </p:pic>
    </p:spTree>
    <p:extLst>
      <p:ext uri="{BB962C8B-B14F-4D97-AF65-F5344CB8AC3E}">
        <p14:creationId xmlns:p14="http://schemas.microsoft.com/office/powerpoint/2010/main" val="34542471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1C795-16A8-014B-ADCB-14478CB0E36A}"/>
              </a:ext>
            </a:extLst>
          </p:cNvPr>
          <p:cNvSpPr>
            <a:spLocks noGrp="1"/>
          </p:cNvSpPr>
          <p:nvPr>
            <p:ph type="title"/>
          </p:nvPr>
        </p:nvSpPr>
        <p:spPr/>
        <p:txBody>
          <a:bodyPr/>
          <a:lstStyle/>
          <a:p>
            <a:r>
              <a:rPr lang="en-GB" dirty="0"/>
              <a:t>Step 4</a:t>
            </a:r>
          </a:p>
        </p:txBody>
      </p:sp>
      <p:pic>
        <p:nvPicPr>
          <p:cNvPr id="5" name="Picture 4">
            <a:extLst>
              <a:ext uri="{FF2B5EF4-FFF2-40B4-BE49-F238E27FC236}">
                <a16:creationId xmlns:a16="http://schemas.microsoft.com/office/drawing/2014/main" id="{11A37B72-5793-C5F3-89AC-1DAAC87CADC1}"/>
              </a:ext>
            </a:extLst>
          </p:cNvPr>
          <p:cNvPicPr>
            <a:picLocks noChangeAspect="1"/>
          </p:cNvPicPr>
          <p:nvPr/>
        </p:nvPicPr>
        <p:blipFill>
          <a:blip r:embed="rId2"/>
          <a:stretch>
            <a:fillRect/>
          </a:stretch>
        </p:blipFill>
        <p:spPr>
          <a:xfrm>
            <a:off x="2107578" y="2580489"/>
            <a:ext cx="7976844" cy="3125829"/>
          </a:xfrm>
          <a:prstGeom prst="rect">
            <a:avLst/>
          </a:prstGeom>
        </p:spPr>
      </p:pic>
    </p:spTree>
    <p:extLst>
      <p:ext uri="{BB962C8B-B14F-4D97-AF65-F5344CB8AC3E}">
        <p14:creationId xmlns:p14="http://schemas.microsoft.com/office/powerpoint/2010/main" val="41620622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424F4-2393-919D-3AAA-3B24AA444232}"/>
              </a:ext>
            </a:extLst>
          </p:cNvPr>
          <p:cNvSpPr>
            <a:spLocks noGrp="1"/>
          </p:cNvSpPr>
          <p:nvPr>
            <p:ph type="title"/>
          </p:nvPr>
        </p:nvSpPr>
        <p:spPr/>
        <p:txBody>
          <a:bodyPr/>
          <a:lstStyle/>
          <a:p>
            <a:r>
              <a:rPr lang="en-GB" dirty="0"/>
              <a:t>Step 5</a:t>
            </a:r>
          </a:p>
        </p:txBody>
      </p:sp>
      <p:pic>
        <p:nvPicPr>
          <p:cNvPr id="5" name="Picture 4">
            <a:extLst>
              <a:ext uri="{FF2B5EF4-FFF2-40B4-BE49-F238E27FC236}">
                <a16:creationId xmlns:a16="http://schemas.microsoft.com/office/drawing/2014/main" id="{642C22EA-E8E7-DDCB-312C-CAEB6CC9A70A}"/>
              </a:ext>
            </a:extLst>
          </p:cNvPr>
          <p:cNvPicPr>
            <a:picLocks noChangeAspect="1"/>
          </p:cNvPicPr>
          <p:nvPr/>
        </p:nvPicPr>
        <p:blipFill>
          <a:blip r:embed="rId2"/>
          <a:stretch>
            <a:fillRect/>
          </a:stretch>
        </p:blipFill>
        <p:spPr>
          <a:xfrm>
            <a:off x="2339451" y="2347712"/>
            <a:ext cx="7513097" cy="3300733"/>
          </a:xfrm>
          <a:prstGeom prst="rect">
            <a:avLst/>
          </a:prstGeom>
        </p:spPr>
      </p:pic>
    </p:spTree>
    <p:extLst>
      <p:ext uri="{BB962C8B-B14F-4D97-AF65-F5344CB8AC3E}">
        <p14:creationId xmlns:p14="http://schemas.microsoft.com/office/powerpoint/2010/main" val="116489753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1D0D27-D696-E995-97BC-BD85ADB414C6}"/>
              </a:ext>
            </a:extLst>
          </p:cNvPr>
          <p:cNvSpPr>
            <a:spLocks noGrp="1"/>
          </p:cNvSpPr>
          <p:nvPr>
            <p:ph type="title"/>
          </p:nvPr>
        </p:nvSpPr>
        <p:spPr/>
        <p:txBody>
          <a:bodyPr/>
          <a:lstStyle/>
          <a:p>
            <a:r>
              <a:rPr lang="en-GB" dirty="0"/>
              <a:t>Further</a:t>
            </a:r>
          </a:p>
        </p:txBody>
      </p:sp>
      <p:sp>
        <p:nvSpPr>
          <p:cNvPr id="4" name="Content Placeholder 3">
            <a:extLst>
              <a:ext uri="{FF2B5EF4-FFF2-40B4-BE49-F238E27FC236}">
                <a16:creationId xmlns:a16="http://schemas.microsoft.com/office/drawing/2014/main" id="{AC3FB909-053D-74F1-6BDA-A437ECC761EA}"/>
              </a:ext>
            </a:extLst>
          </p:cNvPr>
          <p:cNvSpPr>
            <a:spLocks noGrp="1"/>
          </p:cNvSpPr>
          <p:nvPr>
            <p:ph idx="1"/>
          </p:nvPr>
        </p:nvSpPr>
        <p:spPr/>
        <p:txBody>
          <a:bodyPr/>
          <a:lstStyle/>
          <a:p>
            <a:pPr marL="0" indent="0">
              <a:buNone/>
            </a:pPr>
            <a:r>
              <a:rPr lang="en-GB" b="1" dirty="0">
                <a:effectLst/>
                <a:latin typeface="inter-bold"/>
              </a:rPr>
              <a:t>Step 6 -</a:t>
            </a:r>
            <a:r>
              <a:rPr lang="en-GB" dirty="0"/>
              <a:t> After that, pick the edge </a:t>
            </a:r>
            <a:r>
              <a:rPr lang="en-GB" b="1" dirty="0">
                <a:effectLst/>
                <a:latin typeface="inter-bold"/>
              </a:rPr>
              <a:t>AE</a:t>
            </a:r>
            <a:r>
              <a:rPr lang="en-GB" dirty="0"/>
              <a:t> with weight </a:t>
            </a:r>
            <a:r>
              <a:rPr lang="en-GB" b="1" dirty="0">
                <a:effectLst/>
                <a:latin typeface="inter-bold"/>
              </a:rPr>
              <a:t>5.</a:t>
            </a:r>
            <a:r>
              <a:rPr lang="en-GB" dirty="0"/>
              <a:t> Including this edge will create the cycle, so discard it.</a:t>
            </a:r>
          </a:p>
          <a:p>
            <a:pPr marL="0" indent="0">
              <a:buNone/>
            </a:pPr>
            <a:r>
              <a:rPr lang="en-GB" b="1" dirty="0">
                <a:effectLst/>
                <a:latin typeface="inter-bold"/>
              </a:rPr>
              <a:t>Step 7 -</a:t>
            </a:r>
            <a:r>
              <a:rPr lang="en-GB" dirty="0"/>
              <a:t> Pick the edge </a:t>
            </a:r>
            <a:r>
              <a:rPr lang="en-GB" b="1" dirty="0">
                <a:effectLst/>
                <a:latin typeface="inter-bold"/>
              </a:rPr>
              <a:t>AC</a:t>
            </a:r>
            <a:r>
              <a:rPr lang="en-GB" dirty="0"/>
              <a:t> with weight </a:t>
            </a:r>
            <a:r>
              <a:rPr lang="en-GB" b="1" dirty="0">
                <a:effectLst/>
                <a:latin typeface="inter-bold"/>
              </a:rPr>
              <a:t>7.</a:t>
            </a:r>
            <a:r>
              <a:rPr lang="en-GB" dirty="0"/>
              <a:t> Including this edge will create the cycle, so discard it.</a:t>
            </a:r>
          </a:p>
          <a:p>
            <a:pPr marL="0" indent="0">
              <a:buNone/>
            </a:pPr>
            <a:r>
              <a:rPr lang="en-GB" b="1" i="0" dirty="0">
                <a:solidFill>
                  <a:srgbClr val="333333"/>
                </a:solidFill>
                <a:effectLst/>
                <a:latin typeface="inter-bold"/>
              </a:rPr>
              <a:t>Step 8 -</a:t>
            </a:r>
            <a:r>
              <a:rPr lang="en-GB" b="0" i="0" dirty="0">
                <a:solidFill>
                  <a:srgbClr val="333333"/>
                </a:solidFill>
                <a:effectLst/>
                <a:latin typeface="inter-regular"/>
              </a:rPr>
              <a:t> Pick the edge </a:t>
            </a:r>
            <a:r>
              <a:rPr lang="en-GB" b="1" i="0" dirty="0">
                <a:solidFill>
                  <a:srgbClr val="333333"/>
                </a:solidFill>
                <a:effectLst/>
                <a:latin typeface="inter-bold"/>
              </a:rPr>
              <a:t>AD</a:t>
            </a:r>
            <a:r>
              <a:rPr lang="en-GB" b="0" i="0" dirty="0">
                <a:solidFill>
                  <a:srgbClr val="333333"/>
                </a:solidFill>
                <a:effectLst/>
                <a:latin typeface="inter-regular"/>
              </a:rPr>
              <a:t> with weight </a:t>
            </a:r>
            <a:r>
              <a:rPr lang="en-GB" b="1" i="0" dirty="0">
                <a:solidFill>
                  <a:srgbClr val="333333"/>
                </a:solidFill>
                <a:effectLst/>
                <a:latin typeface="inter-bold"/>
              </a:rPr>
              <a:t>10.</a:t>
            </a:r>
            <a:r>
              <a:rPr lang="en-GB" b="0" i="0" dirty="0">
                <a:solidFill>
                  <a:srgbClr val="333333"/>
                </a:solidFill>
                <a:effectLst/>
                <a:latin typeface="inter-regular"/>
              </a:rPr>
              <a:t> Including this edge will also create the cycle, so discard it.</a:t>
            </a:r>
            <a:endParaRPr lang="en-GB" dirty="0"/>
          </a:p>
          <a:p>
            <a:pPr marL="0" indent="0">
              <a:buNone/>
            </a:pPr>
            <a:br>
              <a:rPr lang="en-GB" b="0" i="0" dirty="0">
                <a:solidFill>
                  <a:srgbClr val="333333"/>
                </a:solidFill>
                <a:effectLst/>
                <a:latin typeface="inter-regular"/>
              </a:rPr>
            </a:br>
            <a:endParaRPr lang="en-GB" dirty="0"/>
          </a:p>
        </p:txBody>
      </p:sp>
    </p:spTree>
    <p:extLst>
      <p:ext uri="{BB962C8B-B14F-4D97-AF65-F5344CB8AC3E}">
        <p14:creationId xmlns:p14="http://schemas.microsoft.com/office/powerpoint/2010/main" val="330450036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8F3CC-830B-479D-352F-D8CB4CACC60B}"/>
              </a:ext>
            </a:extLst>
          </p:cNvPr>
          <p:cNvSpPr>
            <a:spLocks noGrp="1"/>
          </p:cNvSpPr>
          <p:nvPr>
            <p:ph type="title"/>
          </p:nvPr>
        </p:nvSpPr>
        <p:spPr/>
        <p:txBody>
          <a:bodyPr/>
          <a:lstStyle/>
          <a:p>
            <a:r>
              <a:rPr lang="en-GB" dirty="0"/>
              <a:t>Cost</a:t>
            </a:r>
          </a:p>
        </p:txBody>
      </p:sp>
      <p:sp>
        <p:nvSpPr>
          <p:cNvPr id="3" name="Content Placeholder 2">
            <a:extLst>
              <a:ext uri="{FF2B5EF4-FFF2-40B4-BE49-F238E27FC236}">
                <a16:creationId xmlns:a16="http://schemas.microsoft.com/office/drawing/2014/main" id="{7E896E68-A0FD-FB61-60C2-A823CDC13218}"/>
              </a:ext>
            </a:extLst>
          </p:cNvPr>
          <p:cNvSpPr>
            <a:spLocks noGrp="1"/>
          </p:cNvSpPr>
          <p:nvPr>
            <p:ph idx="1"/>
          </p:nvPr>
        </p:nvSpPr>
        <p:spPr/>
        <p:txBody>
          <a:bodyPr/>
          <a:lstStyle/>
          <a:p>
            <a:r>
              <a:rPr lang="en-GB" b="0" i="0" dirty="0">
                <a:solidFill>
                  <a:srgbClr val="333333"/>
                </a:solidFill>
                <a:effectLst/>
                <a:latin typeface="inter-regular"/>
              </a:rPr>
              <a:t>The cost of the MST is = AB + DE + BC + CD = 1 + 2 + 3 + 4 = 10.</a:t>
            </a:r>
            <a:endParaRPr lang="en-GB" dirty="0"/>
          </a:p>
        </p:txBody>
      </p:sp>
    </p:spTree>
    <p:extLst>
      <p:ext uri="{BB962C8B-B14F-4D97-AF65-F5344CB8AC3E}">
        <p14:creationId xmlns:p14="http://schemas.microsoft.com/office/powerpoint/2010/main" val="226088095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79C2A-FA8E-C97B-53B5-361AB5CD3E39}"/>
              </a:ext>
            </a:extLst>
          </p:cNvPr>
          <p:cNvSpPr>
            <a:spLocks noGrp="1"/>
          </p:cNvSpPr>
          <p:nvPr>
            <p:ph type="title"/>
          </p:nvPr>
        </p:nvSpPr>
        <p:spPr/>
        <p:txBody>
          <a:bodyPr/>
          <a:lstStyle/>
          <a:p>
            <a:r>
              <a:rPr lang="en-GB" dirty="0"/>
              <a:t>Algorithm</a:t>
            </a:r>
          </a:p>
        </p:txBody>
      </p:sp>
      <p:sp>
        <p:nvSpPr>
          <p:cNvPr id="3" name="Content Placeholder 2">
            <a:extLst>
              <a:ext uri="{FF2B5EF4-FFF2-40B4-BE49-F238E27FC236}">
                <a16:creationId xmlns:a16="http://schemas.microsoft.com/office/drawing/2014/main" id="{E5EB73D1-BB92-7BBF-19DD-17CF6FB16E1E}"/>
              </a:ext>
            </a:extLst>
          </p:cNvPr>
          <p:cNvSpPr>
            <a:spLocks noGrp="1"/>
          </p:cNvSpPr>
          <p:nvPr>
            <p:ph idx="1"/>
          </p:nvPr>
        </p:nvSpPr>
        <p:spPr/>
        <p:txBody>
          <a:bodyPr>
            <a:normAutofit fontScale="92500" lnSpcReduction="20000"/>
          </a:bodyPr>
          <a:lstStyle/>
          <a:p>
            <a:pPr algn="just">
              <a:buFont typeface="+mj-lt"/>
              <a:buAutoNum type="arabicPeriod"/>
            </a:pPr>
            <a:r>
              <a:rPr lang="en-GB" b="0" i="0" dirty="0">
                <a:solidFill>
                  <a:srgbClr val="000000"/>
                </a:solidFill>
                <a:effectLst/>
                <a:latin typeface="inter-regular"/>
              </a:rPr>
              <a:t>Step </a:t>
            </a:r>
            <a:r>
              <a:rPr lang="en-GB" b="0" i="0" dirty="0">
                <a:solidFill>
                  <a:srgbClr val="C00000"/>
                </a:solidFill>
                <a:effectLst/>
                <a:latin typeface="inter-regular"/>
              </a:rPr>
              <a:t>1</a:t>
            </a:r>
            <a:r>
              <a:rPr lang="en-GB" b="0" i="0" dirty="0">
                <a:solidFill>
                  <a:srgbClr val="000000"/>
                </a:solidFill>
                <a:effectLst/>
                <a:latin typeface="inter-regular"/>
              </a:rPr>
              <a:t>: Create a forest F in such a way that every vertex of the graph is a separate tree.  </a:t>
            </a:r>
          </a:p>
          <a:p>
            <a:pPr algn="just">
              <a:buFont typeface="+mj-lt"/>
              <a:buAutoNum type="arabicPeriod"/>
            </a:pPr>
            <a:r>
              <a:rPr lang="en-GB" b="0" i="0" dirty="0">
                <a:solidFill>
                  <a:srgbClr val="000000"/>
                </a:solidFill>
                <a:effectLst/>
                <a:latin typeface="inter-regular"/>
              </a:rPr>
              <a:t>Step </a:t>
            </a:r>
            <a:r>
              <a:rPr lang="en-GB" b="0" i="0" dirty="0">
                <a:solidFill>
                  <a:srgbClr val="C00000"/>
                </a:solidFill>
                <a:effectLst/>
                <a:latin typeface="inter-regular"/>
              </a:rPr>
              <a:t>2</a:t>
            </a:r>
            <a:r>
              <a:rPr lang="en-GB" b="0" i="0" dirty="0">
                <a:solidFill>
                  <a:srgbClr val="000000"/>
                </a:solidFill>
                <a:effectLst/>
                <a:latin typeface="inter-regular"/>
              </a:rPr>
              <a:t>: Create a set E that contains all the edges of the graph.  </a:t>
            </a:r>
          </a:p>
          <a:p>
            <a:pPr algn="just">
              <a:buFont typeface="+mj-lt"/>
              <a:buAutoNum type="arabicPeriod"/>
            </a:pPr>
            <a:r>
              <a:rPr lang="en-GB" b="0" i="0" dirty="0">
                <a:solidFill>
                  <a:srgbClr val="000000"/>
                </a:solidFill>
                <a:effectLst/>
                <a:latin typeface="inter-regular"/>
              </a:rPr>
              <a:t>Step </a:t>
            </a:r>
            <a:r>
              <a:rPr lang="en-GB" b="0" i="0" dirty="0">
                <a:solidFill>
                  <a:srgbClr val="C00000"/>
                </a:solidFill>
                <a:effectLst/>
                <a:latin typeface="inter-regular"/>
              </a:rPr>
              <a:t>3</a:t>
            </a:r>
            <a:r>
              <a:rPr lang="en-GB" b="0" i="0" dirty="0">
                <a:solidFill>
                  <a:srgbClr val="000000"/>
                </a:solidFill>
                <a:effectLst/>
                <a:latin typeface="inter-regular"/>
              </a:rPr>
              <a:t>: Repeat Steps </a:t>
            </a:r>
            <a:r>
              <a:rPr lang="en-GB" b="0" i="0" dirty="0">
                <a:solidFill>
                  <a:srgbClr val="C00000"/>
                </a:solidFill>
                <a:effectLst/>
                <a:latin typeface="inter-regular"/>
              </a:rPr>
              <a:t>4</a:t>
            </a:r>
            <a:r>
              <a:rPr lang="en-GB" b="0" i="0" dirty="0">
                <a:solidFill>
                  <a:srgbClr val="000000"/>
                </a:solidFill>
                <a:effectLst/>
                <a:latin typeface="inter-regular"/>
              </a:rPr>
              <a:t> and </a:t>
            </a:r>
            <a:r>
              <a:rPr lang="en-GB" b="0" i="0" dirty="0">
                <a:solidFill>
                  <a:srgbClr val="C00000"/>
                </a:solidFill>
                <a:effectLst/>
                <a:latin typeface="inter-regular"/>
              </a:rPr>
              <a:t>5</a:t>
            </a:r>
            <a:r>
              <a:rPr lang="en-GB" b="0" i="0" dirty="0">
                <a:solidFill>
                  <a:srgbClr val="000000"/>
                </a:solidFill>
                <a:effectLst/>
                <a:latin typeface="inter-regular"/>
              </a:rPr>
              <a:t> </a:t>
            </a:r>
            <a:r>
              <a:rPr lang="en-GB" b="1" i="0" dirty="0">
                <a:solidFill>
                  <a:srgbClr val="006699"/>
                </a:solidFill>
                <a:effectLst/>
                <a:latin typeface="inter-regular"/>
              </a:rPr>
              <a:t>while</a:t>
            </a:r>
            <a:r>
              <a:rPr lang="en-GB" b="0" i="0" dirty="0">
                <a:solidFill>
                  <a:srgbClr val="000000"/>
                </a:solidFill>
                <a:effectLst/>
                <a:latin typeface="inter-regular"/>
              </a:rPr>
              <a:t> E is NOT EMPTY and F is not spanning  </a:t>
            </a:r>
          </a:p>
          <a:p>
            <a:pPr algn="just">
              <a:buFont typeface="+mj-lt"/>
              <a:buAutoNum type="arabicPeriod"/>
            </a:pPr>
            <a:r>
              <a:rPr lang="en-GB" b="0" i="0" dirty="0">
                <a:solidFill>
                  <a:srgbClr val="000000"/>
                </a:solidFill>
                <a:effectLst/>
                <a:latin typeface="inter-regular"/>
              </a:rPr>
              <a:t>Step </a:t>
            </a:r>
            <a:r>
              <a:rPr lang="en-GB" b="0" i="0" dirty="0">
                <a:solidFill>
                  <a:srgbClr val="C00000"/>
                </a:solidFill>
                <a:effectLst/>
                <a:latin typeface="inter-regular"/>
              </a:rPr>
              <a:t>4</a:t>
            </a:r>
            <a:r>
              <a:rPr lang="en-GB" b="0" i="0" dirty="0">
                <a:solidFill>
                  <a:srgbClr val="000000"/>
                </a:solidFill>
                <a:effectLst/>
                <a:latin typeface="inter-regular"/>
              </a:rPr>
              <a:t>: Remove an edge from E with minimum weight  </a:t>
            </a:r>
          </a:p>
          <a:p>
            <a:pPr algn="just">
              <a:buFont typeface="+mj-lt"/>
              <a:buAutoNum type="arabicPeriod"/>
            </a:pPr>
            <a:r>
              <a:rPr lang="en-GB" b="0" i="0" dirty="0">
                <a:solidFill>
                  <a:srgbClr val="000000"/>
                </a:solidFill>
                <a:effectLst/>
                <a:latin typeface="inter-regular"/>
              </a:rPr>
              <a:t>Step </a:t>
            </a:r>
            <a:r>
              <a:rPr lang="en-GB" b="0" i="0" dirty="0">
                <a:solidFill>
                  <a:srgbClr val="C00000"/>
                </a:solidFill>
                <a:effectLst/>
                <a:latin typeface="inter-regular"/>
              </a:rPr>
              <a:t>5</a:t>
            </a:r>
            <a:r>
              <a:rPr lang="en-GB" b="0" i="0" dirty="0">
                <a:solidFill>
                  <a:srgbClr val="000000"/>
                </a:solidFill>
                <a:effectLst/>
                <a:latin typeface="inter-regular"/>
              </a:rPr>
              <a:t>: IF the edge obtained in Step </a:t>
            </a:r>
            <a:r>
              <a:rPr lang="en-GB" b="0" i="0" dirty="0">
                <a:solidFill>
                  <a:srgbClr val="C00000"/>
                </a:solidFill>
                <a:effectLst/>
                <a:latin typeface="inter-regular"/>
              </a:rPr>
              <a:t>4</a:t>
            </a:r>
            <a:r>
              <a:rPr lang="en-GB" b="0" i="0" dirty="0">
                <a:solidFill>
                  <a:srgbClr val="000000"/>
                </a:solidFill>
                <a:effectLst/>
                <a:latin typeface="inter-regular"/>
              </a:rPr>
              <a:t> connects two different trees, then add it to the forest F   </a:t>
            </a:r>
          </a:p>
          <a:p>
            <a:pPr algn="just">
              <a:buFont typeface="+mj-lt"/>
              <a:buAutoNum type="arabicPeriod"/>
            </a:pPr>
            <a:r>
              <a:rPr lang="en-GB" b="0" i="0" dirty="0">
                <a:solidFill>
                  <a:srgbClr val="000000"/>
                </a:solidFill>
                <a:effectLst/>
                <a:latin typeface="inter-regular"/>
              </a:rPr>
              <a:t>(</a:t>
            </a:r>
            <a:r>
              <a:rPr lang="en-GB" b="1" i="0" dirty="0">
                <a:solidFill>
                  <a:srgbClr val="006699"/>
                </a:solidFill>
                <a:effectLst/>
                <a:latin typeface="inter-regular"/>
              </a:rPr>
              <a:t>for</a:t>
            </a:r>
            <a:r>
              <a:rPr lang="en-GB" b="0" i="0" dirty="0">
                <a:solidFill>
                  <a:srgbClr val="000000"/>
                </a:solidFill>
                <a:effectLst/>
                <a:latin typeface="inter-regular"/>
              </a:rPr>
              <a:t> combining two trees into one tree).  </a:t>
            </a:r>
          </a:p>
          <a:p>
            <a:pPr algn="just">
              <a:buFont typeface="+mj-lt"/>
              <a:buAutoNum type="arabicPeriod"/>
            </a:pPr>
            <a:r>
              <a:rPr lang="en-GB" b="0" i="0" dirty="0">
                <a:solidFill>
                  <a:srgbClr val="000000"/>
                </a:solidFill>
                <a:effectLst/>
                <a:latin typeface="inter-regular"/>
              </a:rPr>
              <a:t>ELSE  </a:t>
            </a:r>
          </a:p>
          <a:p>
            <a:pPr algn="just">
              <a:buFont typeface="+mj-lt"/>
              <a:buAutoNum type="arabicPeriod"/>
            </a:pPr>
            <a:r>
              <a:rPr lang="en-GB" b="0" i="0" dirty="0">
                <a:solidFill>
                  <a:srgbClr val="000000"/>
                </a:solidFill>
                <a:effectLst/>
                <a:latin typeface="inter-regular"/>
              </a:rPr>
              <a:t>Discard the edge  </a:t>
            </a:r>
          </a:p>
          <a:p>
            <a:pPr algn="just">
              <a:buFont typeface="+mj-lt"/>
              <a:buAutoNum type="arabicPeriod"/>
            </a:pPr>
            <a:r>
              <a:rPr lang="en-GB" b="0" i="0" dirty="0">
                <a:solidFill>
                  <a:srgbClr val="000000"/>
                </a:solidFill>
                <a:effectLst/>
                <a:latin typeface="inter-regular"/>
              </a:rPr>
              <a:t>Step </a:t>
            </a:r>
            <a:r>
              <a:rPr lang="en-GB" b="0" i="0" dirty="0">
                <a:solidFill>
                  <a:srgbClr val="C00000"/>
                </a:solidFill>
                <a:effectLst/>
                <a:latin typeface="inter-regular"/>
              </a:rPr>
              <a:t>6</a:t>
            </a:r>
            <a:r>
              <a:rPr lang="en-GB" b="0" i="0" dirty="0">
                <a:solidFill>
                  <a:srgbClr val="000000"/>
                </a:solidFill>
                <a:effectLst/>
                <a:latin typeface="inter-regular"/>
              </a:rPr>
              <a:t>: END  </a:t>
            </a:r>
          </a:p>
          <a:p>
            <a:endParaRPr lang="en-GB" dirty="0"/>
          </a:p>
        </p:txBody>
      </p:sp>
    </p:spTree>
    <p:extLst>
      <p:ext uri="{BB962C8B-B14F-4D97-AF65-F5344CB8AC3E}">
        <p14:creationId xmlns:p14="http://schemas.microsoft.com/office/powerpoint/2010/main" val="235544643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A6DEAC-A74F-EC85-46B1-753397E3CA0D}"/>
              </a:ext>
            </a:extLst>
          </p:cNvPr>
          <p:cNvSpPr>
            <a:spLocks noGrp="1"/>
          </p:cNvSpPr>
          <p:nvPr>
            <p:ph type="title"/>
          </p:nvPr>
        </p:nvSpPr>
        <p:spPr/>
        <p:txBody>
          <a:bodyPr/>
          <a:lstStyle/>
          <a:p>
            <a:r>
              <a:rPr lang="en-GB" dirty="0"/>
              <a:t>Dijkstra’s Algorithm</a:t>
            </a:r>
          </a:p>
        </p:txBody>
      </p:sp>
      <p:sp>
        <p:nvSpPr>
          <p:cNvPr id="3" name="Content Placeholder 2">
            <a:extLst>
              <a:ext uri="{FF2B5EF4-FFF2-40B4-BE49-F238E27FC236}">
                <a16:creationId xmlns:a16="http://schemas.microsoft.com/office/drawing/2014/main" id="{CA19AD6B-25A8-0D64-507F-EFD57652FB49}"/>
              </a:ext>
            </a:extLst>
          </p:cNvPr>
          <p:cNvSpPr>
            <a:spLocks noGrp="1"/>
          </p:cNvSpPr>
          <p:nvPr>
            <p:ph idx="1"/>
          </p:nvPr>
        </p:nvSpPr>
        <p:spPr/>
        <p:txBody>
          <a:bodyPr/>
          <a:lstStyle/>
          <a:p>
            <a:pPr algn="l"/>
            <a:r>
              <a:rPr lang="en-GB" b="0" i="0" dirty="0">
                <a:effectLst/>
                <a:latin typeface="euclid_circular_a"/>
              </a:rPr>
              <a:t>Dijkstra's algorithm allows us to find the shortest path between any two vertices of a graph.</a:t>
            </a:r>
          </a:p>
          <a:p>
            <a:pPr algn="l"/>
            <a:r>
              <a:rPr lang="en-GB" b="0" i="0" dirty="0">
                <a:solidFill>
                  <a:srgbClr val="25265E"/>
                </a:solidFill>
                <a:effectLst/>
                <a:latin typeface="euclid_circular_a"/>
              </a:rPr>
              <a:t>It differs from the minimum spanning tree because the shortest distance between two vertices might not include all the vertices of the graph.</a:t>
            </a:r>
          </a:p>
          <a:p>
            <a:endParaRPr lang="en-GB" dirty="0"/>
          </a:p>
        </p:txBody>
      </p:sp>
    </p:spTree>
    <p:extLst>
      <p:ext uri="{BB962C8B-B14F-4D97-AF65-F5344CB8AC3E}">
        <p14:creationId xmlns:p14="http://schemas.microsoft.com/office/powerpoint/2010/main" val="155338342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2617F-AEEB-C9FD-EBE1-B59687FCEBCA}"/>
              </a:ext>
            </a:extLst>
          </p:cNvPr>
          <p:cNvSpPr>
            <a:spLocks noGrp="1"/>
          </p:cNvSpPr>
          <p:nvPr>
            <p:ph type="title"/>
          </p:nvPr>
        </p:nvSpPr>
        <p:spPr/>
        <p:txBody>
          <a:bodyPr/>
          <a:lstStyle/>
          <a:p>
            <a:r>
              <a:rPr lang="en-GB" dirty="0"/>
              <a:t>Central Idea</a:t>
            </a:r>
          </a:p>
        </p:txBody>
      </p:sp>
      <p:sp>
        <p:nvSpPr>
          <p:cNvPr id="3" name="Content Placeholder 2">
            <a:extLst>
              <a:ext uri="{FF2B5EF4-FFF2-40B4-BE49-F238E27FC236}">
                <a16:creationId xmlns:a16="http://schemas.microsoft.com/office/drawing/2014/main" id="{5B44B959-3471-843A-57A4-66778AB424AD}"/>
              </a:ext>
            </a:extLst>
          </p:cNvPr>
          <p:cNvSpPr>
            <a:spLocks noGrp="1"/>
          </p:cNvSpPr>
          <p:nvPr>
            <p:ph idx="1"/>
          </p:nvPr>
        </p:nvSpPr>
        <p:spPr/>
        <p:txBody>
          <a:bodyPr/>
          <a:lstStyle/>
          <a:p>
            <a:r>
              <a:rPr lang="en-GB" dirty="0"/>
              <a:t>Dijkstra's Algorithm works on the basis that any </a:t>
            </a:r>
            <a:r>
              <a:rPr lang="en-GB" dirty="0" err="1"/>
              <a:t>subpath</a:t>
            </a:r>
            <a:r>
              <a:rPr lang="en-GB" dirty="0"/>
              <a:t> B -&gt; D of the shortest path A -&gt; D between vertices A and D is also the shortest path between vertices B and D.</a:t>
            </a:r>
          </a:p>
        </p:txBody>
      </p:sp>
      <p:pic>
        <p:nvPicPr>
          <p:cNvPr id="11267" name="Picture 3" descr="shortest subpath property is used by dijkstra's algorithm">
            <a:extLst>
              <a:ext uri="{FF2B5EF4-FFF2-40B4-BE49-F238E27FC236}">
                <a16:creationId xmlns:a16="http://schemas.microsoft.com/office/drawing/2014/main" id="{AE927EBF-AF6C-85BC-3B7A-DF2F147735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854606"/>
            <a:ext cx="12192000" cy="43418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583619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6919D5-9E9A-8636-F298-A3B2878C2488}"/>
              </a:ext>
            </a:extLst>
          </p:cNvPr>
          <p:cNvSpPr>
            <a:spLocks noGrp="1"/>
          </p:cNvSpPr>
          <p:nvPr>
            <p:ph type="title"/>
          </p:nvPr>
        </p:nvSpPr>
        <p:spPr/>
        <p:txBody>
          <a:bodyPr/>
          <a:lstStyle/>
          <a:p>
            <a:r>
              <a:rPr lang="en-GB" dirty="0"/>
              <a:t>Example</a:t>
            </a:r>
          </a:p>
        </p:txBody>
      </p:sp>
      <p:pic>
        <p:nvPicPr>
          <p:cNvPr id="10242" name="Picture 2" descr="Start with a weighted graph">
            <a:extLst>
              <a:ext uri="{FF2B5EF4-FFF2-40B4-BE49-F238E27FC236}">
                <a16:creationId xmlns:a16="http://schemas.microsoft.com/office/drawing/2014/main" id="{A2AC8AAE-4A19-A9E5-A790-A6383DAD8E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690688"/>
            <a:ext cx="12192000" cy="51101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423308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hoose a starting vertex and assign infinity path values to all other devices">
            <a:extLst>
              <a:ext uri="{FF2B5EF4-FFF2-40B4-BE49-F238E27FC236}">
                <a16:creationId xmlns:a16="http://schemas.microsoft.com/office/drawing/2014/main" id="{4FC657F8-B560-6240-5CA0-15CFC9A03F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98" y="1266664"/>
            <a:ext cx="12192000" cy="51101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08790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0E0D4-BF78-3467-539F-FB53332DB299}"/>
              </a:ext>
            </a:extLst>
          </p:cNvPr>
          <p:cNvSpPr>
            <a:spLocks noGrp="1"/>
          </p:cNvSpPr>
          <p:nvPr>
            <p:ph type="title"/>
          </p:nvPr>
        </p:nvSpPr>
        <p:spPr/>
        <p:txBody>
          <a:bodyPr/>
          <a:lstStyle/>
          <a:p>
            <a:r>
              <a:rPr lang="en-GB" dirty="0"/>
              <a:t>Terminology (Contd.)</a:t>
            </a:r>
          </a:p>
        </p:txBody>
      </p:sp>
      <p:sp>
        <p:nvSpPr>
          <p:cNvPr id="3" name="Content Placeholder 2">
            <a:extLst>
              <a:ext uri="{FF2B5EF4-FFF2-40B4-BE49-F238E27FC236}">
                <a16:creationId xmlns:a16="http://schemas.microsoft.com/office/drawing/2014/main" id="{C3EDFD7D-FEAE-D3D0-95A7-15C93B061E99}"/>
              </a:ext>
            </a:extLst>
          </p:cNvPr>
          <p:cNvSpPr>
            <a:spLocks noGrp="1"/>
          </p:cNvSpPr>
          <p:nvPr>
            <p:ph idx="1"/>
          </p:nvPr>
        </p:nvSpPr>
        <p:spPr/>
        <p:txBody>
          <a:bodyPr>
            <a:normAutofit fontScale="92500" lnSpcReduction="20000"/>
          </a:bodyPr>
          <a:lstStyle/>
          <a:p>
            <a:pPr algn="just"/>
            <a:r>
              <a:rPr lang="en-GB" b="1" i="0" dirty="0">
                <a:solidFill>
                  <a:srgbClr val="E00D50"/>
                </a:solidFill>
                <a:effectLst/>
                <a:latin typeface="Open Sans" panose="020B0606030504020204" pitchFamily="34" charset="0"/>
              </a:rPr>
              <a:t>Degree</a:t>
            </a:r>
          </a:p>
          <a:p>
            <a:pPr marL="0" indent="0" algn="just">
              <a:buNone/>
            </a:pPr>
            <a:r>
              <a:rPr lang="en-GB" b="0" i="0" dirty="0">
                <a:solidFill>
                  <a:srgbClr val="333333"/>
                </a:solidFill>
                <a:effectLst/>
                <a:latin typeface="Open Sans" panose="020B0606030504020204" pitchFamily="34" charset="0"/>
              </a:rPr>
              <a:t>Total number of edges connected to a vertex is said to be degree of that vertex.</a:t>
            </a:r>
          </a:p>
          <a:p>
            <a:endParaRPr lang="en-GB" dirty="0"/>
          </a:p>
          <a:p>
            <a:pPr algn="just"/>
            <a:r>
              <a:rPr lang="en-GB" b="1" i="0" dirty="0">
                <a:solidFill>
                  <a:srgbClr val="E00D50"/>
                </a:solidFill>
                <a:effectLst/>
                <a:latin typeface="Open Sans" panose="020B0606030504020204" pitchFamily="34" charset="0"/>
              </a:rPr>
              <a:t>Indegree</a:t>
            </a:r>
          </a:p>
          <a:p>
            <a:pPr marL="0" indent="0" algn="just">
              <a:buNone/>
            </a:pPr>
            <a:r>
              <a:rPr lang="en-GB" b="0" i="0" dirty="0">
                <a:solidFill>
                  <a:srgbClr val="333333"/>
                </a:solidFill>
                <a:effectLst/>
                <a:latin typeface="Open Sans" panose="020B0606030504020204" pitchFamily="34" charset="0"/>
              </a:rPr>
              <a:t>Total number of incoming edges connected to a vertex is said to be indegree of that vertex.</a:t>
            </a:r>
          </a:p>
          <a:p>
            <a:endParaRPr lang="en-GB" dirty="0"/>
          </a:p>
          <a:p>
            <a:pPr algn="just"/>
            <a:r>
              <a:rPr lang="en-GB" b="1" i="0" dirty="0">
                <a:solidFill>
                  <a:srgbClr val="E00D50"/>
                </a:solidFill>
                <a:effectLst/>
                <a:latin typeface="Open Sans" panose="020B0606030504020204" pitchFamily="34" charset="0"/>
              </a:rPr>
              <a:t>Outdegree</a:t>
            </a:r>
          </a:p>
          <a:p>
            <a:pPr marL="0" indent="0" algn="just">
              <a:buNone/>
            </a:pPr>
            <a:r>
              <a:rPr lang="en-GB" b="0" i="0" dirty="0">
                <a:solidFill>
                  <a:srgbClr val="333333"/>
                </a:solidFill>
                <a:effectLst/>
                <a:latin typeface="Open Sans" panose="020B0606030504020204" pitchFamily="34" charset="0"/>
              </a:rPr>
              <a:t>Total number of outgoing edges connected to a vertex is said to be outdegree of that vertex.</a:t>
            </a:r>
          </a:p>
          <a:p>
            <a:endParaRPr lang="en-GB" dirty="0"/>
          </a:p>
        </p:txBody>
      </p:sp>
    </p:spTree>
    <p:extLst>
      <p:ext uri="{BB962C8B-B14F-4D97-AF65-F5344CB8AC3E}">
        <p14:creationId xmlns:p14="http://schemas.microsoft.com/office/powerpoint/2010/main" val="46925800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Go to each vertex and update its path length">
            <a:extLst>
              <a:ext uri="{FF2B5EF4-FFF2-40B4-BE49-F238E27FC236}">
                <a16:creationId xmlns:a16="http://schemas.microsoft.com/office/drawing/2014/main" id="{7DA27C44-F07B-A469-E6F2-D07B4D3024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73125"/>
            <a:ext cx="12192000" cy="51101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223074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If the path length of the adjacent vertex is lesser than new path length, don't update it">
            <a:extLst>
              <a:ext uri="{FF2B5EF4-FFF2-40B4-BE49-F238E27FC236}">
                <a16:creationId xmlns:a16="http://schemas.microsoft.com/office/drawing/2014/main" id="{EA9EE05F-86E7-78E3-799E-980A6A08C3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73125"/>
            <a:ext cx="12192000" cy="51101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611250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Avoid updating path lengths of already visited vertices">
            <a:extLst>
              <a:ext uri="{FF2B5EF4-FFF2-40B4-BE49-F238E27FC236}">
                <a16:creationId xmlns:a16="http://schemas.microsoft.com/office/drawing/2014/main" id="{4DA508BD-8327-18DD-022B-D8A4AC5400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73100"/>
            <a:ext cx="12192000" cy="5511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494323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After each iteration, we pick the unvisited vertex with the least path length. So we choose 5 before 7">
            <a:extLst>
              <a:ext uri="{FF2B5EF4-FFF2-40B4-BE49-F238E27FC236}">
                <a16:creationId xmlns:a16="http://schemas.microsoft.com/office/drawing/2014/main" id="{0EBBBF47-1553-58D3-9E81-CA8F41F3FE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73125"/>
            <a:ext cx="12192000" cy="51101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669695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Notice how the rightmost vertex has its path length updated twice">
            <a:extLst>
              <a:ext uri="{FF2B5EF4-FFF2-40B4-BE49-F238E27FC236}">
                <a16:creationId xmlns:a16="http://schemas.microsoft.com/office/drawing/2014/main" id="{D3CD11D7-F302-6E8A-C785-1560A51370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73125"/>
            <a:ext cx="12192000" cy="51101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681294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Repeat until all the vertices have been visited">
            <a:extLst>
              <a:ext uri="{FF2B5EF4-FFF2-40B4-BE49-F238E27FC236}">
                <a16:creationId xmlns:a16="http://schemas.microsoft.com/office/drawing/2014/main" id="{8ECF12C6-5471-57E1-2D00-8EBECB26BC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73125"/>
            <a:ext cx="12192000" cy="51101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74766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8AC3D-280B-4F2F-B1B8-3B3B231D4893}"/>
              </a:ext>
            </a:extLst>
          </p:cNvPr>
          <p:cNvSpPr>
            <a:spLocks noGrp="1"/>
          </p:cNvSpPr>
          <p:nvPr>
            <p:ph type="title"/>
          </p:nvPr>
        </p:nvSpPr>
        <p:spPr/>
        <p:txBody>
          <a:bodyPr/>
          <a:lstStyle/>
          <a:p>
            <a:r>
              <a:rPr lang="en-GB" dirty="0"/>
              <a:t>Terminology (Contd.)</a:t>
            </a:r>
          </a:p>
        </p:txBody>
      </p:sp>
      <p:sp>
        <p:nvSpPr>
          <p:cNvPr id="3" name="Content Placeholder 2">
            <a:extLst>
              <a:ext uri="{FF2B5EF4-FFF2-40B4-BE49-F238E27FC236}">
                <a16:creationId xmlns:a16="http://schemas.microsoft.com/office/drawing/2014/main" id="{90F7308D-5813-0423-93F7-997496AD8664}"/>
              </a:ext>
            </a:extLst>
          </p:cNvPr>
          <p:cNvSpPr>
            <a:spLocks noGrp="1"/>
          </p:cNvSpPr>
          <p:nvPr>
            <p:ph idx="1"/>
          </p:nvPr>
        </p:nvSpPr>
        <p:spPr/>
        <p:txBody>
          <a:bodyPr/>
          <a:lstStyle/>
          <a:p>
            <a:pPr algn="just"/>
            <a:r>
              <a:rPr lang="en-GB" b="1" i="0" dirty="0">
                <a:solidFill>
                  <a:srgbClr val="E00D50"/>
                </a:solidFill>
                <a:effectLst/>
                <a:latin typeface="Open Sans" panose="020B0606030504020204" pitchFamily="34" charset="0"/>
              </a:rPr>
              <a:t>Parallel edges or Multiple edges</a:t>
            </a:r>
          </a:p>
          <a:p>
            <a:pPr marL="0" indent="0" algn="just">
              <a:buNone/>
            </a:pPr>
            <a:r>
              <a:rPr lang="en-GB" b="0" i="0" dirty="0">
                <a:solidFill>
                  <a:srgbClr val="333333"/>
                </a:solidFill>
                <a:effectLst/>
                <a:latin typeface="Open Sans" panose="020B0606030504020204" pitchFamily="34" charset="0"/>
              </a:rPr>
              <a:t>If there are two undirected edges with same end vertices and two directed edges with same origin and destination, such edges are called parallel edges or multiple edges.</a:t>
            </a:r>
          </a:p>
          <a:p>
            <a:endParaRPr lang="en-GB" dirty="0"/>
          </a:p>
          <a:p>
            <a:pPr algn="just"/>
            <a:r>
              <a:rPr lang="en-GB" b="1" i="0" dirty="0">
                <a:solidFill>
                  <a:srgbClr val="E00D50"/>
                </a:solidFill>
                <a:effectLst/>
                <a:latin typeface="Open Sans" panose="020B0606030504020204" pitchFamily="34" charset="0"/>
              </a:rPr>
              <a:t>Self-loop</a:t>
            </a:r>
          </a:p>
          <a:p>
            <a:pPr marL="0" indent="0" algn="just">
              <a:buNone/>
            </a:pPr>
            <a:r>
              <a:rPr lang="en-GB" b="0" i="0" dirty="0">
                <a:solidFill>
                  <a:srgbClr val="333333"/>
                </a:solidFill>
                <a:effectLst/>
                <a:latin typeface="Open Sans" panose="020B0606030504020204" pitchFamily="34" charset="0"/>
              </a:rPr>
              <a:t>Edge (undirected or directed) is a self-loop if its two endpoints coincide with each other.</a:t>
            </a:r>
          </a:p>
          <a:p>
            <a:endParaRPr lang="en-GB" dirty="0"/>
          </a:p>
        </p:txBody>
      </p:sp>
    </p:spTree>
    <p:extLst>
      <p:ext uri="{BB962C8B-B14F-4D97-AF65-F5344CB8AC3E}">
        <p14:creationId xmlns:p14="http://schemas.microsoft.com/office/powerpoint/2010/main" val="33721408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117</TotalTime>
  <Words>2224</Words>
  <Application>Microsoft Office PowerPoint</Application>
  <PresentationFormat>Widescreen</PresentationFormat>
  <Paragraphs>198</Paragraphs>
  <Slides>85</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85</vt:i4>
      </vt:variant>
    </vt:vector>
  </HeadingPairs>
  <TitlesOfParts>
    <vt:vector size="93" baseType="lpstr">
      <vt:lpstr>Arial</vt:lpstr>
      <vt:lpstr>Calibri</vt:lpstr>
      <vt:lpstr>Calibri Light</vt:lpstr>
      <vt:lpstr>euclid_circular_a</vt:lpstr>
      <vt:lpstr>inter-bold</vt:lpstr>
      <vt:lpstr>inter-regular</vt:lpstr>
      <vt:lpstr>Open Sans</vt:lpstr>
      <vt:lpstr>Office Theme</vt:lpstr>
      <vt:lpstr>Graph</vt:lpstr>
      <vt:lpstr>Definition</vt:lpstr>
      <vt:lpstr>Example</vt:lpstr>
      <vt:lpstr>Terminology</vt:lpstr>
      <vt:lpstr>Types of Edges</vt:lpstr>
      <vt:lpstr>Terminology (Contd.)</vt:lpstr>
      <vt:lpstr>Terminology (Contd.)</vt:lpstr>
      <vt:lpstr>Terminology (Contd.)</vt:lpstr>
      <vt:lpstr>Terminology (Contd.)</vt:lpstr>
      <vt:lpstr>Terminology (Contd.)</vt:lpstr>
      <vt:lpstr>Graph Representation</vt:lpstr>
      <vt:lpstr>Adjacency Matrix</vt:lpstr>
      <vt:lpstr>Example</vt:lpstr>
      <vt:lpstr>Example</vt:lpstr>
      <vt:lpstr>Adjacency List</vt:lpstr>
      <vt:lpstr>Example</vt:lpstr>
      <vt:lpstr>Graph Traversal</vt:lpstr>
      <vt:lpstr>Types</vt:lpstr>
      <vt:lpstr>DFS (Depth First Search)</vt:lpstr>
      <vt:lpstr>Steps</vt:lpstr>
      <vt:lpstr>Example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Final Result</vt:lpstr>
      <vt:lpstr>Breadth First Search (BFS)</vt:lpstr>
      <vt:lpstr>Steps</vt:lpstr>
      <vt:lpstr>Example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Graph</vt:lpstr>
      <vt:lpstr>Spanning Tree</vt:lpstr>
      <vt:lpstr>Example</vt:lpstr>
      <vt:lpstr>Properties</vt:lpstr>
      <vt:lpstr>Minimum Spanning Tree</vt:lpstr>
      <vt:lpstr>Applications</vt:lpstr>
      <vt:lpstr>Prim’s Algorithm</vt:lpstr>
      <vt:lpstr>Steps</vt:lpstr>
      <vt:lpstr>Example</vt:lpstr>
      <vt:lpstr>Step 1</vt:lpstr>
      <vt:lpstr>Step 2</vt:lpstr>
      <vt:lpstr>Step 3</vt:lpstr>
      <vt:lpstr>Step 4</vt:lpstr>
      <vt:lpstr>Step 5</vt:lpstr>
      <vt:lpstr>Cost</vt:lpstr>
      <vt:lpstr>Algorithm</vt:lpstr>
      <vt:lpstr>Kruskal’s Algorithm</vt:lpstr>
      <vt:lpstr>Steps</vt:lpstr>
      <vt:lpstr>Example</vt:lpstr>
      <vt:lpstr>Step 1</vt:lpstr>
      <vt:lpstr>Step 2</vt:lpstr>
      <vt:lpstr>Step 3</vt:lpstr>
      <vt:lpstr>Step 4</vt:lpstr>
      <vt:lpstr>Step 5</vt:lpstr>
      <vt:lpstr>Further</vt:lpstr>
      <vt:lpstr>Cost</vt:lpstr>
      <vt:lpstr>Algorithm</vt:lpstr>
      <vt:lpstr>Dijkstra’s Algorithm</vt:lpstr>
      <vt:lpstr>Central Idea</vt:lpstr>
      <vt:lpstr>Example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Graph</dc:title>
  <dc:creator>Nachiket</dc:creator>
  <cp:lastModifiedBy>Nachiket</cp:lastModifiedBy>
  <cp:revision>99</cp:revision>
  <dcterms:created xsi:type="dcterms:W3CDTF">2022-09-03T02:12:08Z</dcterms:created>
  <dcterms:modified xsi:type="dcterms:W3CDTF">2022-09-03T04:09:49Z</dcterms:modified>
</cp:coreProperties>
</file>