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2" r:id="rId5"/>
    <p:sldId id="263" r:id="rId6"/>
    <p:sldId id="264" r:id="rId7"/>
    <p:sldId id="260" r:id="rId8"/>
    <p:sldId id="259" r:id="rId9"/>
    <p:sldId id="265" r:id="rId10"/>
    <p:sldId id="268" r:id="rId11"/>
    <p:sldId id="266" r:id="rId12"/>
    <p:sldId id="267" r:id="rId13"/>
    <p:sldId id="269" r:id="rId14"/>
    <p:sldId id="276" r:id="rId15"/>
    <p:sldId id="270" r:id="rId16"/>
    <p:sldId id="273" r:id="rId17"/>
    <p:sldId id="272" r:id="rId18"/>
    <p:sldId id="271" r:id="rId19"/>
    <p:sldId id="274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64C49DA-61BD-4DB4-AED8-8B2F3986B5C1}" type="datetimeFigureOut">
              <a:rPr lang="en-US" smtClean="0"/>
              <a:pPr/>
              <a:t>02-Aug-22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1CBFB83-1C25-4591-8E48-031E09E4C9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4C49DA-61BD-4DB4-AED8-8B2F3986B5C1}" type="datetimeFigureOut">
              <a:rPr lang="en-US" smtClean="0"/>
              <a:pPr/>
              <a:t>02-Aug-22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CBFB83-1C25-4591-8E48-031E09E4C9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464C49DA-61BD-4DB4-AED8-8B2F3986B5C1}" type="datetimeFigureOut">
              <a:rPr lang="en-US" smtClean="0"/>
              <a:pPr/>
              <a:t>02-Aug-22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1CBFB83-1C25-4591-8E48-031E09E4C9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4C49DA-61BD-4DB4-AED8-8B2F3986B5C1}" type="datetimeFigureOut">
              <a:rPr lang="en-US" smtClean="0"/>
              <a:pPr/>
              <a:t>02-Aug-22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CBFB83-1C25-4591-8E48-031E09E4C9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64C49DA-61BD-4DB4-AED8-8B2F3986B5C1}" type="datetimeFigureOut">
              <a:rPr lang="en-US" smtClean="0"/>
              <a:pPr/>
              <a:t>02-Aug-22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41CBFB83-1C25-4591-8E48-031E09E4C9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4C49DA-61BD-4DB4-AED8-8B2F3986B5C1}" type="datetimeFigureOut">
              <a:rPr lang="en-US" smtClean="0"/>
              <a:pPr/>
              <a:t>02-Aug-22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CBFB83-1C25-4591-8E48-031E09E4C9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4C49DA-61BD-4DB4-AED8-8B2F3986B5C1}" type="datetimeFigureOut">
              <a:rPr lang="en-US" smtClean="0"/>
              <a:pPr/>
              <a:t>02-Aug-22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CBFB83-1C25-4591-8E48-031E09E4C9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4C49DA-61BD-4DB4-AED8-8B2F3986B5C1}" type="datetimeFigureOut">
              <a:rPr lang="en-US" smtClean="0"/>
              <a:pPr/>
              <a:t>02-Aug-22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CBFB83-1C25-4591-8E48-031E09E4C9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64C49DA-61BD-4DB4-AED8-8B2F3986B5C1}" type="datetimeFigureOut">
              <a:rPr lang="en-US" smtClean="0"/>
              <a:pPr/>
              <a:t>02-Aug-22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CBFB83-1C25-4591-8E48-031E09E4C9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4C49DA-61BD-4DB4-AED8-8B2F3986B5C1}" type="datetimeFigureOut">
              <a:rPr lang="en-US" smtClean="0"/>
              <a:pPr/>
              <a:t>02-Aug-22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CBFB83-1C25-4591-8E48-031E09E4C9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4C49DA-61BD-4DB4-AED8-8B2F3986B5C1}" type="datetimeFigureOut">
              <a:rPr lang="en-US" smtClean="0"/>
              <a:pPr/>
              <a:t>02-Aug-22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CBFB83-1C25-4591-8E48-031E09E4C9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464C49DA-61BD-4DB4-AED8-8B2F3986B5C1}" type="datetimeFigureOut">
              <a:rPr lang="en-US" smtClean="0"/>
              <a:pPr/>
              <a:t>02-Aug-22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41CBFB83-1C25-4591-8E48-031E09E4C90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>
                <a:latin typeface="Agency FB" pitchFamily="34" charset="0"/>
              </a:rPr>
              <a:t>C</a:t>
            </a:r>
            <a:r>
              <a:rPr lang="en-IN" dirty="0" smtClean="0">
                <a:latin typeface="Agency FB" pitchFamily="34" charset="0"/>
              </a:rPr>
              <a:t>ounter</a:t>
            </a:r>
            <a:endParaRPr lang="en-US" dirty="0">
              <a:latin typeface="Agency FB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Digital electronics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Design the BCD ripple counter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754378"/>
            <a:ext cx="7239000" cy="4557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Truth table of counter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643026"/>
            <a:ext cx="7572428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8072462" cy="564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7858180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Designing of </a:t>
            </a:r>
            <a:r>
              <a:rPr lang="en-US" dirty="0" smtClean="0"/>
              <a:t>synchronous </a:t>
            </a:r>
            <a:r>
              <a:rPr lang="en-US" dirty="0" smtClean="0"/>
              <a:t>counter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Decide the no. of flip flops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Type of flip flop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Truth </a:t>
            </a:r>
            <a:r>
              <a:rPr lang="en-US" sz="3200" dirty="0" smtClean="0"/>
              <a:t>table/Excitation table </a:t>
            </a:r>
            <a:r>
              <a:rPr lang="en-US" sz="3200" dirty="0" smtClean="0"/>
              <a:t>of counter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Obtain simplified equation using k-map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Draw the logic diagram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Design a mod-5 synchronous counter using </a:t>
            </a:r>
            <a:r>
              <a:rPr lang="en-US" dirty="0" err="1" smtClean="0"/>
              <a:t>jk</a:t>
            </a:r>
            <a:r>
              <a:rPr lang="en-US" dirty="0" smtClean="0"/>
              <a:t> flip flop</a:t>
            </a:r>
            <a:endParaRPr lang="en-US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643050"/>
            <a:ext cx="6643734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Excitation table of </a:t>
            </a:r>
            <a:r>
              <a:rPr lang="en-US" dirty="0" err="1" smtClean="0"/>
              <a:t>jk</a:t>
            </a:r>
            <a:r>
              <a:rPr lang="en-US" dirty="0" smtClean="0"/>
              <a:t> flip flop</a:t>
            </a: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642910" y="1785926"/>
          <a:ext cx="3643338" cy="46434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9397"/>
                <a:gridCol w="839397"/>
                <a:gridCol w="839397"/>
                <a:gridCol w="1125147"/>
              </a:tblGrid>
              <a:tr h="515941">
                <a:tc>
                  <a:txBody>
                    <a:bodyPr/>
                    <a:lstStyle/>
                    <a:p>
                      <a:r>
                        <a:rPr lang="en-US" dirty="0" smtClean="0"/>
                        <a:t>Q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Q next</a:t>
                      </a:r>
                      <a:endParaRPr lang="en-US" dirty="0"/>
                    </a:p>
                  </a:txBody>
                  <a:tcPr/>
                </a:tc>
              </a:tr>
              <a:tr h="515941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70C0"/>
                          </a:solidFill>
                        </a:rPr>
                        <a:t>0</a:t>
                      </a:r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70C0"/>
                          </a:solidFill>
                        </a:rPr>
                        <a:t>0</a:t>
                      </a:r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70C0"/>
                          </a:solidFill>
                        </a:rPr>
                        <a:t>0</a:t>
                      </a:r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515941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70C0"/>
                          </a:solidFill>
                        </a:rPr>
                        <a:t>0</a:t>
                      </a:r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70C0"/>
                          </a:solidFill>
                        </a:rPr>
                        <a:t>0</a:t>
                      </a:r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70C0"/>
                          </a:solidFill>
                        </a:rPr>
                        <a:t>0</a:t>
                      </a:r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515941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C00000"/>
                          </a:solidFill>
                        </a:rPr>
                        <a:t>0</a:t>
                      </a:r>
                      <a:endParaRPr lang="en-US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C00000"/>
                          </a:solidFill>
                        </a:rPr>
                        <a:t>1</a:t>
                      </a:r>
                      <a:endParaRPr lang="en-US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C00000"/>
                          </a:solidFill>
                        </a:rPr>
                        <a:t>1</a:t>
                      </a:r>
                      <a:endParaRPr lang="en-US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515941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C00000"/>
                          </a:solidFill>
                        </a:rPr>
                        <a:t>0</a:t>
                      </a:r>
                      <a:endParaRPr lang="en-US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C00000"/>
                          </a:solidFill>
                        </a:rPr>
                        <a:t>1</a:t>
                      </a:r>
                      <a:endParaRPr lang="en-US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C00000"/>
                          </a:solidFill>
                        </a:rPr>
                        <a:t>1</a:t>
                      </a:r>
                      <a:endParaRPr lang="en-US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515941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515941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1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1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0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515941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515941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1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1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0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72032" y="1785926"/>
          <a:ext cx="3000431" cy="40005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9055"/>
                <a:gridCol w="921160"/>
                <a:gridCol w="750108"/>
                <a:gridCol w="750108"/>
              </a:tblGrid>
              <a:tr h="774160">
                <a:tc>
                  <a:txBody>
                    <a:bodyPr/>
                    <a:lstStyle/>
                    <a:p>
                      <a:r>
                        <a:rPr lang="en-US" dirty="0" smtClean="0"/>
                        <a:t>Q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Q next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K</a:t>
                      </a:r>
                      <a:endParaRPr lang="en-US" dirty="0"/>
                    </a:p>
                  </a:txBody>
                  <a:tcPr/>
                </a:tc>
              </a:tr>
              <a:tr h="774160"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*</a:t>
                      </a:r>
                      <a:endParaRPr lang="en-US" sz="3600" dirty="0"/>
                    </a:p>
                  </a:txBody>
                  <a:tcPr/>
                </a:tc>
              </a:tr>
              <a:tr h="768603"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*</a:t>
                      </a:r>
                      <a:endParaRPr lang="en-US" sz="3600" dirty="0"/>
                    </a:p>
                  </a:txBody>
                  <a:tcPr/>
                </a:tc>
              </a:tr>
              <a:tr h="841803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smtClean="0"/>
                        <a:t>*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841803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smtClean="0"/>
                        <a:t>*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7239000" cy="748684"/>
          </a:xfrm>
        </p:spPr>
        <p:txBody>
          <a:bodyPr/>
          <a:lstStyle/>
          <a:p>
            <a:r>
              <a:rPr lang="en-US" dirty="0" smtClean="0"/>
              <a:t>Truth table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077740" y="2000240"/>
          <a:ext cx="2066260" cy="3322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8097"/>
                <a:gridCol w="760556"/>
                <a:gridCol w="404422"/>
                <a:gridCol w="423185"/>
              </a:tblGrid>
              <a:tr h="606424">
                <a:tc>
                  <a:txBody>
                    <a:bodyPr/>
                    <a:lstStyle/>
                    <a:p>
                      <a:r>
                        <a:rPr lang="en-US" dirty="0" smtClean="0"/>
                        <a:t>Q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Q next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K</a:t>
                      </a:r>
                      <a:endParaRPr lang="en-US" dirty="0"/>
                    </a:p>
                  </a:txBody>
                  <a:tcPr/>
                </a:tc>
              </a:tr>
              <a:tr h="606424"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*</a:t>
                      </a:r>
                      <a:endParaRPr lang="en-US" sz="3600" dirty="0"/>
                    </a:p>
                  </a:txBody>
                  <a:tcPr/>
                </a:tc>
              </a:tr>
              <a:tr h="606424"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*</a:t>
                      </a:r>
                      <a:endParaRPr lang="en-US" sz="3600" dirty="0"/>
                    </a:p>
                  </a:txBody>
                  <a:tcPr/>
                </a:tc>
              </a:tr>
              <a:tr h="664179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smtClean="0"/>
                        <a:t>*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558164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smtClean="0"/>
                        <a:t>*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214422"/>
            <a:ext cx="6500858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571480"/>
            <a:ext cx="7858180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8"/>
            <a:ext cx="7500990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142976" y="4071942"/>
          <a:ext cx="6096000" cy="25003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618639">
                <a:tc>
                  <a:txBody>
                    <a:bodyPr/>
                    <a:lstStyle/>
                    <a:p>
                      <a:r>
                        <a:rPr lang="en-US" dirty="0" smtClean="0"/>
                        <a:t>J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K</a:t>
                      </a:r>
                      <a:endParaRPr lang="en-US" dirty="0"/>
                    </a:p>
                  </a:txBody>
                  <a:tcPr/>
                </a:tc>
              </a:tr>
              <a:tr h="62723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2723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2723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Introduction to counter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A counter is a sequential digital device, which stores (or sometimes displays)the number of times a particular event or process has occurred.</a:t>
            </a:r>
            <a:endParaRPr lang="en-US" dirty="0" smtClean="0"/>
          </a:p>
          <a:p>
            <a:r>
              <a:rPr lang="en-US" dirty="0"/>
              <a:t>Counters is a very </a:t>
            </a:r>
            <a:r>
              <a:rPr lang="en-US" dirty="0" smtClean="0"/>
              <a:t>wide application </a:t>
            </a:r>
            <a:r>
              <a:rPr lang="en-US" dirty="0"/>
              <a:t>of flip-flops, where </a:t>
            </a:r>
            <a:r>
              <a:rPr lang="en-US" dirty="0" smtClean="0"/>
              <a:t>it is </a:t>
            </a:r>
            <a:r>
              <a:rPr lang="en-US" dirty="0"/>
              <a:t>a group of flip-flops with </a:t>
            </a:r>
            <a:r>
              <a:rPr lang="en-US" dirty="0" smtClean="0"/>
              <a:t>a clock </a:t>
            </a:r>
            <a:r>
              <a:rPr lang="en-US" dirty="0"/>
              <a:t>signal applied 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785794"/>
            <a:ext cx="7715304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Types of counters :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</a:t>
            </a:r>
            <a:r>
              <a:rPr lang="en-US" dirty="0" smtClean="0"/>
              <a:t>ynchronous </a:t>
            </a:r>
            <a:r>
              <a:rPr lang="en-US" dirty="0" smtClean="0"/>
              <a:t>counters </a:t>
            </a:r>
          </a:p>
          <a:p>
            <a:r>
              <a:rPr lang="en-US" dirty="0" smtClean="0"/>
              <a:t>As</a:t>
            </a:r>
            <a:r>
              <a:rPr lang="en-US" dirty="0" smtClean="0"/>
              <a:t>ynchronous </a:t>
            </a:r>
            <a:r>
              <a:rPr lang="en-US" dirty="0" smtClean="0"/>
              <a:t>counters</a:t>
            </a:r>
            <a:endParaRPr lang="en-IN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400" dirty="0" smtClean="0"/>
              <a:t>Difference between synchronous and asynchronous counter</a:t>
            </a:r>
            <a:endParaRPr lang="en-US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9725"/>
          <a:ext cx="7239000" cy="50051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19500"/>
                <a:gridCol w="3619500"/>
              </a:tblGrid>
              <a:tr h="542916">
                <a:tc>
                  <a:txBody>
                    <a:bodyPr/>
                    <a:lstStyle/>
                    <a:p>
                      <a:r>
                        <a:rPr lang="en-IN" sz="2000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Synchronous counter</a:t>
                      </a:r>
                      <a:endParaRPr lang="en-US" sz="2000" kern="1200" dirty="0" smtClean="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80433" marR="80433"/>
                </a:tc>
                <a:tc>
                  <a:txBody>
                    <a:bodyPr/>
                    <a:lstStyle/>
                    <a:p>
                      <a:r>
                        <a:rPr lang="en-IN" sz="2000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Asynchronous counter</a:t>
                      </a:r>
                      <a:endParaRPr lang="en-US" sz="2000" kern="1200" dirty="0" smtClean="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80433" marR="80433"/>
                </a:tc>
              </a:tr>
              <a:tr h="613655">
                <a:tc>
                  <a:txBody>
                    <a:bodyPr/>
                    <a:lstStyle/>
                    <a:p>
                      <a:r>
                        <a:rPr lang="en-IN" sz="2000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Only 1 clock pulse is common for all flip flop</a:t>
                      </a:r>
                      <a:endParaRPr lang="en-US" sz="2000" kern="1200" dirty="0" smtClean="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80433" marR="80433"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each flip flop output serves as the clock input signal for the next FF in the sequence</a:t>
                      </a:r>
                      <a:endParaRPr lang="en-US" sz="2000" kern="1200" dirty="0" smtClean="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80433" marR="80433"/>
                </a:tc>
              </a:tr>
              <a:tr h="613655">
                <a:tc>
                  <a:txBody>
                    <a:bodyPr/>
                    <a:lstStyle/>
                    <a:p>
                      <a:r>
                        <a:rPr lang="en-IN" sz="2000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It is</a:t>
                      </a:r>
                      <a:r>
                        <a:rPr lang="en-IN" sz="2000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a random counter</a:t>
                      </a:r>
                      <a:endParaRPr lang="en-US" sz="2000" kern="1200" dirty="0" smtClean="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80433" marR="80433"/>
                </a:tc>
                <a:tc>
                  <a:txBody>
                    <a:bodyPr/>
                    <a:lstStyle/>
                    <a:p>
                      <a:r>
                        <a:rPr lang="en-IN" sz="2000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It is a sequential counter, which uses up counter</a:t>
                      </a:r>
                      <a:r>
                        <a:rPr lang="en-IN" sz="2000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or down counter</a:t>
                      </a:r>
                      <a:endParaRPr lang="en-US" sz="2000" kern="1200" dirty="0" smtClean="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80433" marR="80433"/>
                </a:tc>
              </a:tr>
              <a:tr h="613655">
                <a:tc>
                  <a:txBody>
                    <a:bodyPr/>
                    <a:lstStyle/>
                    <a:p>
                      <a:r>
                        <a:rPr lang="en-IN" sz="2000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It is a faster then asynchronous counter</a:t>
                      </a:r>
                      <a:endParaRPr lang="en-US" sz="2000" kern="1200" dirty="0" smtClean="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80433" marR="80433"/>
                </a:tc>
                <a:tc>
                  <a:txBody>
                    <a:bodyPr/>
                    <a:lstStyle/>
                    <a:p>
                      <a:r>
                        <a:rPr lang="en-IN" sz="2000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It is  slower</a:t>
                      </a:r>
                      <a:endParaRPr lang="en-US" sz="2000" kern="1200" dirty="0" smtClean="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80433" marR="80433"/>
                </a:tc>
              </a:tr>
              <a:tr h="613655">
                <a:tc>
                  <a:txBody>
                    <a:bodyPr/>
                    <a:lstStyle/>
                    <a:p>
                      <a:r>
                        <a:rPr lang="en-IN" sz="2000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Extra circuits requires</a:t>
                      </a:r>
                      <a:endParaRPr lang="en-US" sz="2000" kern="1200" dirty="0" smtClean="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80433" marR="80433"/>
                </a:tc>
                <a:tc>
                  <a:txBody>
                    <a:bodyPr/>
                    <a:lstStyle/>
                    <a:p>
                      <a:r>
                        <a:rPr lang="en-IN" sz="2000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Less circuits  required</a:t>
                      </a:r>
                      <a:endParaRPr lang="en-US" sz="2000" kern="1200" dirty="0" smtClean="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80433" marR="80433"/>
                </a:tc>
              </a:tr>
              <a:tr h="613655">
                <a:tc>
                  <a:txBody>
                    <a:bodyPr/>
                    <a:lstStyle/>
                    <a:p>
                      <a:r>
                        <a:rPr lang="en-IN" sz="2000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Complex design</a:t>
                      </a:r>
                      <a:endParaRPr lang="en-US" sz="2000" kern="1200" dirty="0" smtClean="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80433" marR="80433"/>
                </a:tc>
                <a:tc>
                  <a:txBody>
                    <a:bodyPr/>
                    <a:lstStyle/>
                    <a:p>
                      <a:r>
                        <a:rPr lang="en-IN" sz="2000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Simple design</a:t>
                      </a:r>
                      <a:endParaRPr lang="en-US" sz="2000" kern="1200" dirty="0" smtClean="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80433" marR="80433"/>
                </a:tc>
              </a:tr>
              <a:tr h="613655">
                <a:tc>
                  <a:txBody>
                    <a:bodyPr/>
                    <a:lstStyle/>
                    <a:p>
                      <a:r>
                        <a:rPr lang="en-IN" sz="2000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Cost high</a:t>
                      </a:r>
                      <a:endParaRPr lang="en-US" sz="2000" kern="1200" dirty="0" smtClean="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80433" marR="80433"/>
                </a:tc>
                <a:tc>
                  <a:txBody>
                    <a:bodyPr/>
                    <a:lstStyle/>
                    <a:p>
                      <a:r>
                        <a:rPr lang="en-IN" sz="2000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Cost low</a:t>
                      </a:r>
                    </a:p>
                  </a:txBody>
                  <a:tcPr marL="80433" marR="80433"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Cont.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9725"/>
          <a:ext cx="7239000" cy="177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19500"/>
                <a:gridCol w="3619500"/>
              </a:tblGrid>
              <a:tr h="370840">
                <a:tc>
                  <a:txBody>
                    <a:bodyPr/>
                    <a:lstStyle/>
                    <a:p>
                      <a:r>
                        <a:rPr lang="en-IN" sz="2000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Synchronous counter</a:t>
                      </a:r>
                      <a:endParaRPr lang="en-US" sz="2000" kern="1200" dirty="0" smtClean="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80433" marR="80433"/>
                </a:tc>
                <a:tc>
                  <a:txBody>
                    <a:bodyPr/>
                    <a:lstStyle/>
                    <a:p>
                      <a:r>
                        <a:rPr lang="en-IN" sz="2000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Asynchronous counter</a:t>
                      </a:r>
                      <a:endParaRPr lang="en-US" sz="2000" kern="1200" dirty="0" smtClean="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80433" marR="80433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smtClean="0"/>
                        <a:t>Less delay</a:t>
                      </a:r>
                      <a:endParaRPr lang="en-US" dirty="0"/>
                    </a:p>
                  </a:txBody>
                  <a:tcPr marL="80433" marR="80433"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More  delay</a:t>
                      </a:r>
                      <a:endParaRPr lang="en-US" dirty="0"/>
                    </a:p>
                  </a:txBody>
                  <a:tcPr marL="80433" marR="80433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smtClean="0"/>
                        <a:t>Ex. Ring counter,</a:t>
                      </a:r>
                      <a:r>
                        <a:rPr lang="en-IN" baseline="0" dirty="0" smtClean="0"/>
                        <a:t> </a:t>
                      </a:r>
                      <a:r>
                        <a:rPr lang="en-IN" baseline="0" dirty="0" err="1" smtClean="0"/>
                        <a:t>johnson</a:t>
                      </a:r>
                      <a:r>
                        <a:rPr lang="en-IN" baseline="0" dirty="0" smtClean="0"/>
                        <a:t> counter</a:t>
                      </a:r>
                      <a:endParaRPr lang="en-US" dirty="0"/>
                    </a:p>
                  </a:txBody>
                  <a:tcPr marL="80433" marR="80433"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Ex. Ripple counter </a:t>
                      </a:r>
                      <a:endParaRPr lang="en-US" dirty="0"/>
                    </a:p>
                  </a:txBody>
                  <a:tcPr marL="80433" marR="80433"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80433" marR="80433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80433" marR="80433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How to find the Mod value of counter?</a:t>
            </a:r>
          </a:p>
          <a:p>
            <a:r>
              <a:rPr lang="en-IN" sz="2400" dirty="0" smtClean="0">
                <a:solidFill>
                  <a:srgbClr val="FF0000"/>
                </a:solidFill>
              </a:rPr>
              <a:t>Different states</a:t>
            </a:r>
          </a:p>
          <a:p>
            <a:r>
              <a:rPr lang="en-IN" sz="2400" dirty="0" smtClean="0">
                <a:solidFill>
                  <a:srgbClr val="FF0000"/>
                </a:solidFill>
              </a:rPr>
              <a:t>mod</a:t>
            </a:r>
          </a:p>
          <a:p>
            <a:endParaRPr lang="en-IN" dirty="0" smtClean="0"/>
          </a:p>
          <a:p>
            <a:r>
              <a:rPr lang="en-IN" dirty="0" smtClean="0"/>
              <a:t>After 21 clock pulse ,which state will come?</a:t>
            </a:r>
          </a:p>
          <a:p>
            <a:pPr>
              <a:buNone/>
            </a:pPr>
            <a:endParaRPr lang="en-IN" dirty="0" smtClean="0"/>
          </a:p>
          <a:p>
            <a:r>
              <a:rPr lang="en-IN" dirty="0" smtClean="0"/>
              <a:t>How to find no of flip flops required to design Mod –n counter?</a:t>
            </a:r>
          </a:p>
          <a:p>
            <a:r>
              <a:rPr lang="en-IN" dirty="0" smtClean="0">
                <a:solidFill>
                  <a:srgbClr val="FF0000"/>
                </a:solidFill>
              </a:rPr>
              <a:t>2</a:t>
            </a:r>
            <a:r>
              <a:rPr lang="en-IN" baseline="30000" dirty="0" smtClean="0">
                <a:solidFill>
                  <a:srgbClr val="FF0000"/>
                </a:solidFill>
              </a:rPr>
              <a:t>n</a:t>
            </a:r>
            <a:r>
              <a:rPr lang="en-IN" dirty="0" smtClean="0">
                <a:solidFill>
                  <a:srgbClr val="FF0000"/>
                </a:solidFill>
              </a:rPr>
              <a:t>≥ </a:t>
            </a:r>
            <a:r>
              <a:rPr lang="en-IN" dirty="0" smtClean="0">
                <a:solidFill>
                  <a:srgbClr val="FF0000"/>
                </a:solidFill>
              </a:rPr>
              <a:t>N</a:t>
            </a:r>
            <a:r>
              <a:rPr lang="en-IN" dirty="0" smtClean="0">
                <a:solidFill>
                  <a:srgbClr val="FF0000"/>
                </a:solidFill>
              </a:rPr>
              <a:t> </a:t>
            </a:r>
            <a:r>
              <a:rPr lang="en-IN" dirty="0" smtClean="0">
                <a:solidFill>
                  <a:srgbClr val="FF0000"/>
                </a:solidFill>
              </a:rPr>
              <a:t>or log </a:t>
            </a:r>
            <a:r>
              <a:rPr lang="en-IN" dirty="0" smtClean="0">
                <a:solidFill>
                  <a:srgbClr val="FF0000"/>
                </a:solidFill>
              </a:rPr>
              <a:t>2</a:t>
            </a:r>
            <a:r>
              <a:rPr lang="en-IN" baseline="30000" dirty="0" smtClean="0">
                <a:solidFill>
                  <a:srgbClr val="FF0000"/>
                </a:solidFill>
              </a:rPr>
              <a:t>N</a:t>
            </a:r>
            <a:endParaRPr lang="en-IN" dirty="0" smtClean="0">
              <a:solidFill>
                <a:srgbClr val="FF0000"/>
              </a:solidFill>
            </a:endParaRPr>
          </a:p>
          <a:p>
            <a:endParaRPr lang="en-IN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More uses of counter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It is used to count the no. of pulses.</a:t>
            </a:r>
          </a:p>
          <a:p>
            <a:r>
              <a:rPr lang="en-IN" dirty="0" smtClean="0"/>
              <a:t>It can be used as frequency divider circuit</a:t>
            </a:r>
          </a:p>
          <a:p>
            <a:r>
              <a:rPr lang="en-IN" dirty="0" smtClean="0"/>
              <a:t>An n bit counter will have 2</a:t>
            </a:r>
            <a:r>
              <a:rPr lang="en-IN" baseline="30000" dirty="0" smtClean="0"/>
              <a:t>n</a:t>
            </a:r>
            <a:r>
              <a:rPr lang="en-IN" dirty="0" smtClean="0"/>
              <a:t> state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Applications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Digital clock </a:t>
            </a:r>
          </a:p>
          <a:p>
            <a:r>
              <a:rPr lang="en-IN" dirty="0"/>
              <a:t>F</a:t>
            </a:r>
            <a:r>
              <a:rPr lang="en-IN" dirty="0" smtClean="0"/>
              <a:t>requency counter</a:t>
            </a:r>
          </a:p>
          <a:p>
            <a:r>
              <a:rPr lang="en-IN" dirty="0" err="1"/>
              <a:t>A</a:t>
            </a:r>
            <a:r>
              <a:rPr lang="en-IN" dirty="0" err="1" smtClean="0"/>
              <a:t>nalog</a:t>
            </a:r>
            <a:r>
              <a:rPr lang="en-IN" dirty="0" smtClean="0"/>
              <a:t> to digital converter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Designing of asynchronous counter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Decide the no. of flip flops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Type of flip flop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Truth table of counter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Obtain simplified equation using k-map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Draw the logic diagram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453</TotalTime>
  <Words>393</Words>
  <Application>Microsoft Office PowerPoint</Application>
  <PresentationFormat>On-screen Show (4:3)</PresentationFormat>
  <Paragraphs>142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Opulent</vt:lpstr>
      <vt:lpstr>Counter</vt:lpstr>
      <vt:lpstr>Introduction to counter</vt:lpstr>
      <vt:lpstr>Types of counters : </vt:lpstr>
      <vt:lpstr>Difference between synchronous and asynchronous counter</vt:lpstr>
      <vt:lpstr>Cont.</vt:lpstr>
      <vt:lpstr>Questions</vt:lpstr>
      <vt:lpstr>More uses of counter</vt:lpstr>
      <vt:lpstr>Applications</vt:lpstr>
      <vt:lpstr>Designing of asynchronous counter</vt:lpstr>
      <vt:lpstr>Design the BCD ripple counter</vt:lpstr>
      <vt:lpstr>Truth table of counter</vt:lpstr>
      <vt:lpstr>Slide 12</vt:lpstr>
      <vt:lpstr>Slide 13</vt:lpstr>
      <vt:lpstr>Designing of synchronous counter</vt:lpstr>
      <vt:lpstr>Design a mod-5 synchronous counter using jk flip flop</vt:lpstr>
      <vt:lpstr>Excitation table of jk flip flop</vt:lpstr>
      <vt:lpstr>Truth table</vt:lpstr>
      <vt:lpstr>Slide 18</vt:lpstr>
      <vt:lpstr>Slide 19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Counter</dc:title>
  <dc:creator>PAWAN MANDLOI</dc:creator>
  <cp:lastModifiedBy>admin</cp:lastModifiedBy>
  <cp:revision>42</cp:revision>
  <dcterms:created xsi:type="dcterms:W3CDTF">2022-07-31T16:03:38Z</dcterms:created>
  <dcterms:modified xsi:type="dcterms:W3CDTF">2022-08-02T10:32:04Z</dcterms:modified>
</cp:coreProperties>
</file>