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62" d="100"/>
          <a:sy n="62" d="100"/>
        </p:scale>
        <p:origin x="80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7BDBA8-7C10-954D-13CF-54873B48F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D052B5-B4CA-2293-88B0-B036DB0D6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135D31-128A-5089-CA0C-E95139B85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CBEAAB-ECAB-DF7B-550F-449810BD2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D98280-548B-CEA9-12A0-C39CA334D9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27535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C5A77-3F90-EFA2-8D4B-764A87DD6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79FC7F-72BA-CD60-8706-7EC2C5D68B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35A7EF-C694-EC6B-1335-1CD39830F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9555B8-3555-8747-D52A-BCC0F11C4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8BE1D8-6D24-4697-230D-5B8CE13FE6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64113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9BCC044-DD7D-12D1-111F-B4A18A073E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931AA7-462E-765C-FA41-5053B86D60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5A2CB-87C9-9E26-B024-A8ABB1EC1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E41233-B67E-F2A3-9457-F878013C1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8B171-0AF8-99AE-F919-530E80EDD1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01536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72050E-E460-98A5-E62D-952E45D69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3E6FF-A1A5-8CFC-79E7-B085C7474E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B203E4-983D-B4AD-70D8-AD20997CE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3782A4-5FA0-7CB9-6654-860829F88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58B1EA-1E8E-E8BA-DBD3-8E4519D5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4212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BC484-2075-65D6-DAC7-8F432B6FB3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25AD38-C532-4CE4-375F-C418D5DCBA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66D80E-DFDD-2839-962F-125BC42F2D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114AD3-711D-4BBD-65B7-542EA66D8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14E9F-3E68-FB6F-EBEE-32E4FB698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0526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A4E54-FF25-DDE0-9BA7-4F5E42034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F5B94-2BAE-9DCA-344E-517D012917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4F82C2-7C4B-CB13-5945-4E04A4753B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A45C49-5E2D-5BC2-1D62-355ACDCAD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823312-9FBC-3398-D516-D75DD6CCD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7038D5-6033-019A-D9FD-B80A714B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4165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26E4-BBB3-BCA3-3550-37CD3A7F95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B17D4D-C6E4-69CD-F56F-5B734AD66F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2801BC-E66E-E041-46BE-0448311D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0F4CF2A-B04E-81F2-965E-5517A3CA5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11BBE8-8584-D15C-BB11-2E00919781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10789A-993A-4964-A3CC-8B3674845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C9DB61-339E-6574-A167-1720F1FAC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C577B5B-D3A9-8504-906C-F1F63901E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2964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A1DD2-E25A-1C1D-22CA-6447A2692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ABBCFCA-A693-FD58-2F64-3A8E857EA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50FF80C-8EB9-ED5F-A757-7D99FE197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C09288-17CD-0DF4-8510-939B13327B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927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1A9CBE-E7D4-A430-22D5-5041B1D67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CE2F32D-C763-1AE0-9034-592E6AF06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85F902-2192-9382-9D22-1F0BE45853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13911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3A89F-3E35-FAEC-8C7E-495D9AC0B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A0941-0A12-80E8-191D-50CB51970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4C57B6-DB33-EDC9-4225-28DC385C30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4E5AD9-99EA-11C3-71B6-460A7D446D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380A9-57D0-C48E-4F66-8E66A9BA5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85A63-DAEA-0EFE-A1FC-A06A9CE8F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10731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4DCF8-6EB7-4B59-5174-60791C7D6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F113D4-9077-CDE6-E6F4-6C1E5F1DBD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5A4F39-F6AB-9DDD-795B-9CB2F522926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3E1CA6-7995-0BE8-03E4-342D9CBC7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92DC63-1FB1-E293-9327-0415CFEBD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AF9263-CC50-C662-E181-155D72711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6863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EB5D7F-EA9D-1887-AEB7-6C3D94429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7FCF50-6F56-8E99-E0E1-1C3C995E4B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A029D4-CAD4-882A-9999-14411963DC7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93C24-3085-474E-848C-7D247CFF3B55}" type="datetimeFigureOut">
              <a:rPr lang="en-IN" smtClean="0"/>
              <a:t>05-02-2023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94266D-55A8-D8AB-E6E9-31E2071205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F635B-9F6E-88D9-77FD-51803E10FC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F2CCE-CACD-448B-B15B-A5FA2D151A1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24759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C3329A-0D3C-CB67-EED1-FD5CEEEBE6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7839" y="1964844"/>
            <a:ext cx="9144000" cy="2387600"/>
          </a:xfrm>
        </p:spPr>
        <p:txBody>
          <a:bodyPr/>
          <a:lstStyle/>
          <a:p>
            <a:r>
              <a:rPr lang="en-US" dirty="0"/>
              <a:t>Difference Between Prim And Kruskal Algorithm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264895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30ED370C-B47E-DD5B-84F5-D9EEC0CF2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1563821"/>
              </p:ext>
            </p:extLst>
          </p:nvPr>
        </p:nvGraphicFramePr>
        <p:xfrm>
          <a:off x="0" y="1"/>
          <a:ext cx="12192000" cy="6857998"/>
        </p:xfrm>
        <a:graphic>
          <a:graphicData uri="http://schemas.openxmlformats.org/drawingml/2006/table">
            <a:tbl>
              <a:tblPr/>
              <a:tblGrid>
                <a:gridCol w="5664680">
                  <a:extLst>
                    <a:ext uri="{9D8B030D-6E8A-4147-A177-3AD203B41FA5}">
                      <a16:colId xmlns:a16="http://schemas.microsoft.com/office/drawing/2014/main" val="2328181084"/>
                    </a:ext>
                  </a:extLst>
                </a:gridCol>
                <a:gridCol w="6527320">
                  <a:extLst>
                    <a:ext uri="{9D8B030D-6E8A-4147-A177-3AD203B41FA5}">
                      <a16:colId xmlns:a16="http://schemas.microsoft.com/office/drawing/2014/main" val="965504322"/>
                    </a:ext>
                  </a:extLst>
                </a:gridCol>
              </a:tblGrid>
              <a:tr h="460482">
                <a:tc>
                  <a:txBody>
                    <a:bodyPr/>
                    <a:lstStyle/>
                    <a:p>
                      <a:pPr algn="l" fontAlgn="base"/>
                      <a:r>
                        <a:rPr lang="en-IN" sz="1800" b="0" dirty="0">
                          <a:solidFill>
                            <a:schemeClr val="bg1"/>
                          </a:solidFill>
                          <a:effectLst/>
                        </a:rPr>
                        <a:t>Prim’s Algorithm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IN" sz="1800" b="0">
                          <a:solidFill>
                            <a:schemeClr val="bg1"/>
                          </a:solidFill>
                          <a:effectLst/>
                        </a:rPr>
                        <a:t>Kruskal’s Algorithm</a:t>
                      </a:r>
                    </a:p>
                  </a:txBody>
                  <a:tcPr marL="63500" marR="63500"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7935388"/>
                  </a:ext>
                </a:extLst>
              </a:tr>
              <a:tr h="84826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It starts to build the Minimum Spanning Tree from any vertex in the graph.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>
                          <a:solidFill>
                            <a:schemeClr val="bg1"/>
                          </a:solidFill>
                          <a:effectLst/>
                        </a:rPr>
                        <a:t>It starts to build the Minimum Spanning Tree from the vertex carrying minimum weight in the graph.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589121"/>
                  </a:ext>
                </a:extLst>
              </a:tr>
              <a:tr h="763584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It traverses one node more than one time to get the minimum distance.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>
                          <a:solidFill>
                            <a:schemeClr val="bg1"/>
                          </a:solidFill>
                          <a:effectLst/>
                        </a:rPr>
                        <a:t>It traverses one node only once.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731048"/>
                  </a:ext>
                </a:extLst>
              </a:tr>
              <a:tr h="104337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Prim’s algorithm has a time complexity of O(V</a:t>
                      </a:r>
                      <a:r>
                        <a:rPr lang="en-US" sz="1600" b="0" baseline="30000" dirty="0">
                          <a:solidFill>
                            <a:schemeClr val="bg1"/>
                          </a:solidFill>
                          <a:effectLst/>
                        </a:rPr>
                        <a:t>2</a:t>
                      </a:r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), V being the number of vertices and can be improved up to O(E log V) using Fibonacci heaps.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>
                          <a:solidFill>
                            <a:schemeClr val="bg1"/>
                          </a:solidFill>
                          <a:effectLst/>
                        </a:rPr>
                        <a:t>Kruskal’s algorithm’s time complexity is O(E log V), V being the number of vertices.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356881"/>
                  </a:ext>
                </a:extLst>
              </a:tr>
              <a:tr h="84826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Prim’s algorithm gives connected component as well as it works only on connected graph.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>
                          <a:solidFill>
                            <a:schemeClr val="bg1"/>
                          </a:solidFill>
                          <a:effectLst/>
                        </a:rPr>
                        <a:t>Kruskal’s algorithm can generate forest(disconnected components) at any instant as well as it can work on disconnected components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2775273"/>
                  </a:ext>
                </a:extLst>
              </a:tr>
              <a:tr h="559082">
                <a:tc>
                  <a:txBody>
                    <a:bodyPr/>
                    <a:lstStyle/>
                    <a:p>
                      <a:pPr algn="l" fontAlgn="base"/>
                      <a:r>
                        <a:rPr lang="de-DE" sz="1600" b="0" dirty="0">
                          <a:solidFill>
                            <a:schemeClr val="bg1"/>
                          </a:solidFill>
                          <a:effectLst/>
                        </a:rPr>
                        <a:t>Prim’s algorithm runs faster in dense graphs.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de-DE" sz="1600" b="0">
                          <a:solidFill>
                            <a:schemeClr val="bg1"/>
                          </a:solidFill>
                          <a:effectLst/>
                        </a:rPr>
                        <a:t>Kruskal’s algorithm runs faster in sparse graphs.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5970881"/>
                  </a:ext>
                </a:extLst>
              </a:tr>
              <a:tr h="84826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>
                          <a:solidFill>
                            <a:schemeClr val="bg1"/>
                          </a:solidFill>
                          <a:effectLst/>
                        </a:rPr>
                        <a:t>It generates the minimum spanning tree starting from the root vertex.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It generates the minimum spanning tree starting from the least weighted edge. 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3727648"/>
                  </a:ext>
                </a:extLst>
              </a:tr>
              <a:tr h="927611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>
                          <a:solidFill>
                            <a:schemeClr val="bg1"/>
                          </a:solidFill>
                          <a:effectLst/>
                        </a:rPr>
                        <a:t>Applications of prim’s algorithm are Travelling Salesman Problem, Network for roads and Rail tracks connecting all the cities etc.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 dirty="0">
                          <a:solidFill>
                            <a:schemeClr val="bg1"/>
                          </a:solidFill>
                          <a:effectLst/>
                        </a:rPr>
                        <a:t>Applications of Kruskal algorithm are LAN connection, TV Network etc.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431216"/>
                  </a:ext>
                </a:extLst>
              </a:tr>
              <a:tr h="559082">
                <a:tc>
                  <a:txBody>
                    <a:bodyPr/>
                    <a:lstStyle/>
                    <a:p>
                      <a:pPr algn="l" fontAlgn="base"/>
                      <a:r>
                        <a:rPr lang="en-US" sz="1600" b="0">
                          <a:solidFill>
                            <a:schemeClr val="bg1"/>
                          </a:solidFill>
                          <a:effectLst/>
                        </a:rPr>
                        <a:t>Prim’s algorithm prefer list data structures.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ase"/>
                      <a:r>
                        <a:rPr lang="en-IN" sz="1600" b="0" dirty="0">
                          <a:solidFill>
                            <a:schemeClr val="bg1"/>
                          </a:solidFill>
                          <a:effectLst/>
                        </a:rPr>
                        <a:t>Kruskal’s algorithm prefer heap data structures.</a:t>
                      </a:r>
                    </a:p>
                  </a:txBody>
                  <a:tcPr marL="63500" marR="63500" marT="88900" marB="889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141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891741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1262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239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Difference Between Prim And Kruskal Algorithm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Difference Between Prim And Kruskal Algorithm</dc:title>
  <dc:creator>Madhurima Rawat</dc:creator>
  <cp:lastModifiedBy>Madhurima Rawat</cp:lastModifiedBy>
  <cp:revision>3</cp:revision>
  <dcterms:created xsi:type="dcterms:W3CDTF">2023-02-05T13:27:24Z</dcterms:created>
  <dcterms:modified xsi:type="dcterms:W3CDTF">2023-02-05T13:45:17Z</dcterms:modified>
</cp:coreProperties>
</file>