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0" r:id="rId25"/>
    <p:sldId id="281" r:id="rId26"/>
    <p:sldId id="282" r:id="rId27"/>
    <p:sldId id="283" r:id="rId28"/>
    <p:sldId id="300"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82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75C9AD-54A4-4537-90CE-4E9E8A996675}"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482179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75C9AD-54A4-4537-90CE-4E9E8A996675}"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2790661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75C9AD-54A4-4537-90CE-4E9E8A996675}"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174401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75C9AD-54A4-4537-90CE-4E9E8A996675}"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44051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75C9AD-54A4-4537-90CE-4E9E8A996675}" type="datetimeFigureOut">
              <a:rPr lang="en-US" smtClean="0"/>
              <a:t>11/29/2022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1774493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75C9AD-54A4-4537-90CE-4E9E8A996675}"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473400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75C9AD-54A4-4537-90CE-4E9E8A996675}" type="datetimeFigureOut">
              <a:rPr lang="en-US" smtClean="0"/>
              <a:t>11/29/2022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448336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75C9AD-54A4-4537-90CE-4E9E8A996675}" type="datetimeFigureOut">
              <a:rPr lang="en-US" smtClean="0"/>
              <a:t>11/29/2022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267434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75C9AD-54A4-4537-90CE-4E9E8A996675}" type="datetimeFigureOut">
              <a:rPr lang="en-US" smtClean="0"/>
              <a:t>11/29/2022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3001840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B75C9AD-54A4-4537-90CE-4E9E8A996675}"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3026104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B75C9AD-54A4-4537-90CE-4E9E8A996675}" type="datetimeFigureOut">
              <a:rPr lang="en-US" smtClean="0"/>
              <a:t>11/29/2022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B59EB0-B2C5-4571-A1FA-AA2F9236FA00}" type="slidenum">
              <a:rPr lang="en-US" smtClean="0"/>
              <a:t>‹#›</a:t>
            </a:fld>
            <a:endParaRPr lang="en-US"/>
          </a:p>
        </p:txBody>
      </p:sp>
    </p:spTree>
    <p:extLst>
      <p:ext uri="{BB962C8B-B14F-4D97-AF65-F5344CB8AC3E}">
        <p14:creationId xmlns:p14="http://schemas.microsoft.com/office/powerpoint/2010/main" val="1926868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75C9AD-54A4-4537-90CE-4E9E8A996675}" type="datetimeFigureOut">
              <a:rPr lang="en-US" smtClean="0"/>
              <a:t>11/29/2022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B59EB0-B2C5-4571-A1FA-AA2F9236FA00}" type="slidenum">
              <a:rPr lang="en-US" smtClean="0"/>
              <a:t>‹#›</a:t>
            </a:fld>
            <a:endParaRPr lang="en-US"/>
          </a:p>
        </p:txBody>
      </p:sp>
    </p:spTree>
    <p:extLst>
      <p:ext uri="{BB962C8B-B14F-4D97-AF65-F5344CB8AC3E}">
        <p14:creationId xmlns:p14="http://schemas.microsoft.com/office/powerpoint/2010/main" val="847421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076307"/>
          </a:xfrm>
        </p:spPr>
        <p:txBody>
          <a:bodyPr/>
          <a:lstStyle/>
          <a:p>
            <a:r>
              <a:rPr lang="en-US" dirty="0" smtClean="0"/>
              <a:t>UNIT -2</a:t>
            </a:r>
            <a:endParaRPr lang="en-US" dirty="0"/>
          </a:p>
        </p:txBody>
      </p:sp>
      <p:sp>
        <p:nvSpPr>
          <p:cNvPr id="3" name="Subtitle 2"/>
          <p:cNvSpPr>
            <a:spLocks noGrp="1"/>
          </p:cNvSpPr>
          <p:nvPr>
            <p:ph type="subTitle" idx="1"/>
          </p:nvPr>
        </p:nvSpPr>
        <p:spPr>
          <a:xfrm>
            <a:off x="1616468" y="2379413"/>
            <a:ext cx="9144000" cy="548722"/>
          </a:xfrm>
        </p:spPr>
        <p:txBody>
          <a:bodyPr/>
          <a:lstStyle/>
          <a:p>
            <a:r>
              <a:rPr lang="en-US" dirty="0" smtClean="0"/>
              <a:t>Number Representation</a:t>
            </a:r>
            <a:endParaRPr lang="en-US" dirty="0"/>
          </a:p>
        </p:txBody>
      </p:sp>
    </p:spTree>
    <p:extLst>
      <p:ext uri="{BB962C8B-B14F-4D97-AF65-F5344CB8AC3E}">
        <p14:creationId xmlns:p14="http://schemas.microsoft.com/office/powerpoint/2010/main" val="2461442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Decimal to binary conversion</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Convert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163.875</m:t>
                        </m:r>
                      </m:e>
                      <m:sub>
                        <m:r>
                          <a:rPr lang="en-US" b="0" i="1" smtClean="0">
                            <a:latin typeface="Cambria Math" panose="02040503050406030204" pitchFamily="18" charset="0"/>
                          </a:rPr>
                          <m:t>10</m:t>
                        </m:r>
                      </m:sub>
                    </m:sSub>
                    <m:r>
                      <a:rPr lang="en-US" b="0" i="1" smtClean="0">
                        <a:latin typeface="Cambria Math" panose="02040503050406030204" pitchFamily="18" charset="0"/>
                      </a:rPr>
                      <m:t>)</m:t>
                    </m:r>
                  </m:oMath>
                </a14:m>
                <a:r>
                  <a:rPr lang="en-US" dirty="0" smtClean="0"/>
                  <a:t> to binary.</a:t>
                </a:r>
              </a:p>
              <a:p>
                <a:r>
                  <a:rPr lang="en-US" dirty="0" smtClean="0"/>
                  <a:t>Convert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52</m:t>
                        </m:r>
                      </m:e>
                      <m:sub>
                        <m:r>
                          <a:rPr lang="en-US" b="0" i="1" smtClean="0">
                            <a:latin typeface="Cambria Math" panose="02040503050406030204" pitchFamily="18" charset="0"/>
                          </a:rPr>
                          <m:t>10</m:t>
                        </m:r>
                      </m:sub>
                    </m:sSub>
                    <m:r>
                      <a:rPr lang="en-US" b="0" i="1" smtClean="0">
                        <a:latin typeface="Cambria Math" panose="02040503050406030204" pitchFamily="18" charset="0"/>
                      </a:rPr>
                      <m:t>)</m:t>
                    </m:r>
                  </m:oMath>
                </a14:m>
                <a:r>
                  <a:rPr lang="en-US" dirty="0" smtClean="0"/>
                  <a:t> to binary.</a:t>
                </a:r>
              </a:p>
              <a:p>
                <a:r>
                  <a:rPr lang="en-US" dirty="0" smtClean="0"/>
                  <a:t>Convert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0.75</m:t>
                        </m:r>
                      </m:e>
                      <m:sub>
                        <m:r>
                          <a:rPr lang="en-US" b="0" i="1" smtClean="0">
                            <a:latin typeface="Cambria Math" panose="02040503050406030204" pitchFamily="18" charset="0"/>
                          </a:rPr>
                          <m:t>10</m:t>
                        </m:r>
                      </m:sub>
                    </m:sSub>
                    <m:r>
                      <a:rPr lang="en-US" b="0" i="1" smtClean="0">
                        <a:latin typeface="Cambria Math" panose="02040503050406030204" pitchFamily="18" charset="0"/>
                      </a:rPr>
                      <m:t>)</m:t>
                    </m:r>
                  </m:oMath>
                </a14:m>
                <a:r>
                  <a:rPr lang="en-US" dirty="0" smtClean="0"/>
                  <a:t> to binary.</a:t>
                </a:r>
              </a:p>
              <a:p>
                <a:r>
                  <a:rPr lang="en-US" dirty="0" smtClean="0"/>
                  <a:t>Convert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105.15</m:t>
                        </m:r>
                      </m:e>
                      <m:sub>
                        <m:r>
                          <a:rPr lang="en-US" b="0" i="1" smtClean="0">
                            <a:latin typeface="Cambria Math" panose="02040503050406030204" pitchFamily="18" charset="0"/>
                          </a:rPr>
                          <m:t>10</m:t>
                        </m:r>
                      </m:sub>
                    </m:sSub>
                    <m:r>
                      <a:rPr lang="en-US" b="0" i="1" smtClean="0">
                        <a:latin typeface="Cambria Math" panose="02040503050406030204" pitchFamily="18" charset="0"/>
                      </a:rPr>
                      <m:t>)</m:t>
                    </m:r>
                  </m:oMath>
                </a14:m>
                <a:r>
                  <a:rPr lang="en-US" dirty="0" smtClean="0"/>
                  <a:t> to binary.</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32564024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Binary Addition</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582738"/>
            <a:ext cx="12192000" cy="5413963"/>
          </a:xfrm>
        </p:spPr>
      </p:pic>
    </p:spTree>
    <p:extLst>
      <p:ext uri="{BB962C8B-B14F-4D97-AF65-F5344CB8AC3E}">
        <p14:creationId xmlns:p14="http://schemas.microsoft.com/office/powerpoint/2010/main" val="481815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Binary Subtraction</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568770"/>
            <a:ext cx="12192000" cy="5129979"/>
          </a:xfrm>
        </p:spPr>
      </p:pic>
    </p:spTree>
    <p:extLst>
      <p:ext uri="{BB962C8B-B14F-4D97-AF65-F5344CB8AC3E}">
        <p14:creationId xmlns:p14="http://schemas.microsoft.com/office/powerpoint/2010/main" val="30231521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920"/>
            <a:ext cx="10515600" cy="455434"/>
          </a:xfrm>
        </p:spPr>
        <p:txBody>
          <a:bodyPr>
            <a:normAutofit fontScale="90000"/>
          </a:bodyPr>
          <a:lstStyle/>
          <a:p>
            <a:pPr algn="ctr"/>
            <a:r>
              <a:rPr lang="en-US" b="1" dirty="0" smtClean="0"/>
              <a:t>Binary Multiplication</a:t>
            </a:r>
            <a:endParaRPr lang="en-US"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708917"/>
            <a:ext cx="12192000" cy="6149083"/>
          </a:xfrm>
        </p:spPr>
      </p:pic>
    </p:spTree>
    <p:extLst>
      <p:ext uri="{BB962C8B-B14F-4D97-AF65-F5344CB8AC3E}">
        <p14:creationId xmlns:p14="http://schemas.microsoft.com/office/powerpoint/2010/main" val="4125717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Binary Division</a:t>
            </a:r>
            <a:endParaRPr lang="en-US"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825624"/>
            <a:ext cx="12192000" cy="5032375"/>
          </a:xfrm>
        </p:spPr>
      </p:pic>
    </p:spTree>
    <p:extLst>
      <p:ext uri="{BB962C8B-B14F-4D97-AF65-F5344CB8AC3E}">
        <p14:creationId xmlns:p14="http://schemas.microsoft.com/office/powerpoint/2010/main" val="35743178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020763" cy="6935056"/>
          </a:xfrm>
        </p:spPr>
      </p:pic>
    </p:spTree>
    <p:extLst>
      <p:ext uri="{BB962C8B-B14F-4D97-AF65-F5344CB8AC3E}">
        <p14:creationId xmlns:p14="http://schemas.microsoft.com/office/powerpoint/2010/main" val="23166856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Representation of signed numbers and binary arithmetic</a:t>
            </a:r>
            <a:endParaRPr lang="en-US" b="1" dirty="0"/>
          </a:p>
        </p:txBody>
      </p:sp>
      <p:sp>
        <p:nvSpPr>
          <p:cNvPr id="3" name="Content Placeholder 2"/>
          <p:cNvSpPr>
            <a:spLocks noGrp="1"/>
          </p:cNvSpPr>
          <p:nvPr>
            <p:ph idx="1"/>
          </p:nvPr>
        </p:nvSpPr>
        <p:spPr/>
        <p:txBody>
          <a:bodyPr/>
          <a:lstStyle/>
          <a:p>
            <a:pPr marL="0" indent="0">
              <a:buNone/>
            </a:pPr>
            <a:r>
              <a:rPr lang="en-US" dirty="0" smtClean="0"/>
              <a:t>1. Signed magnitude (+</a:t>
            </a:r>
            <a:r>
              <a:rPr lang="en-US" dirty="0" err="1" smtClean="0"/>
              <a:t>ve</a:t>
            </a:r>
            <a:r>
              <a:rPr lang="en-US" dirty="0" smtClean="0"/>
              <a:t> , -</a:t>
            </a:r>
            <a:r>
              <a:rPr lang="en-US" dirty="0" err="1" smtClean="0"/>
              <a:t>ve</a:t>
            </a:r>
            <a:r>
              <a:rPr lang="en-US" dirty="0" smtClean="0"/>
              <a:t>).</a:t>
            </a:r>
          </a:p>
          <a:p>
            <a:pPr marL="0" indent="0">
              <a:buNone/>
            </a:pPr>
            <a:r>
              <a:rPr lang="en-US" dirty="0" smtClean="0"/>
              <a:t>2. Complement method (1’s complement, 2’s complement).</a:t>
            </a:r>
            <a:endParaRPr lang="en-US" dirty="0"/>
          </a:p>
        </p:txBody>
      </p:sp>
    </p:spTree>
    <p:extLst>
      <p:ext uri="{BB962C8B-B14F-4D97-AF65-F5344CB8AC3E}">
        <p14:creationId xmlns:p14="http://schemas.microsoft.com/office/powerpoint/2010/main" val="15830157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74477" y="1825625"/>
            <a:ext cx="8243045" cy="4351338"/>
          </a:xfrm>
        </p:spPr>
      </p:pic>
    </p:spTree>
    <p:extLst>
      <p:ext uri="{BB962C8B-B14F-4D97-AF65-F5344CB8AC3E}">
        <p14:creationId xmlns:p14="http://schemas.microsoft.com/office/powerpoint/2010/main" val="16243278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62199" y="1825625"/>
            <a:ext cx="9867601" cy="4351338"/>
          </a:xfrm>
        </p:spPr>
      </p:pic>
    </p:spTree>
    <p:extLst>
      <p:ext uri="{BB962C8B-B14F-4D97-AF65-F5344CB8AC3E}">
        <p14:creationId xmlns:p14="http://schemas.microsoft.com/office/powerpoint/2010/main" val="3521583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57078" y="1825625"/>
            <a:ext cx="5877843" cy="4351338"/>
          </a:xfrm>
        </p:spPr>
      </p:pic>
    </p:spTree>
    <p:extLst>
      <p:ext uri="{BB962C8B-B14F-4D97-AF65-F5344CB8AC3E}">
        <p14:creationId xmlns:p14="http://schemas.microsoft.com/office/powerpoint/2010/main" val="34534624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Decimal number system</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825624"/>
                <a:ext cx="10515600" cy="4677917"/>
              </a:xfrm>
            </p:spPr>
            <p:txBody>
              <a:bodyPr>
                <a:normAutofit/>
              </a:bodyPr>
              <a:lstStyle/>
              <a:p>
                <a:pPr algn="just"/>
                <a:r>
                  <a:rPr lang="en-US" sz="2400" dirty="0" smtClean="0"/>
                  <a:t>The decimal system contains ten unique symbols, 0, 1, 2, 3, 4, 5, 6, 7, 8, and 9.</a:t>
                </a:r>
              </a:p>
              <a:p>
                <a:pPr algn="just"/>
                <a:r>
                  <a:rPr lang="en-US" sz="2400" dirty="0" smtClean="0"/>
                  <a:t>Its base or radix is 10.</a:t>
                </a:r>
              </a:p>
              <a:p>
                <a:pPr algn="just"/>
                <a:r>
                  <a:rPr lang="en-US" sz="2400" dirty="0" smtClean="0"/>
                  <a:t>The leftmost digit in any number representation, which has the greatest positional weight out of all the digits present in that number, is called the most significant digit (MSD).</a:t>
                </a:r>
              </a:p>
              <a:p>
                <a:pPr algn="just"/>
                <a:r>
                  <a:rPr lang="en-US" sz="2400" dirty="0" smtClean="0"/>
                  <a:t>The rightmost digit in any number representation, which has the least positional weight out of all the digits present in that number, is called the least significant digit (LSD).</a:t>
                </a:r>
              </a:p>
              <a:p>
                <a:r>
                  <a:rPr lang="en-US" dirty="0" err="1" smtClean="0"/>
                  <a:t>Eg</a:t>
                </a:r>
                <a:r>
                  <a:rPr lang="en-US" dirty="0" smtClean="0"/>
                  <a:t>. Consider the decimal number 9256.26 is represented as:</a:t>
                </a:r>
              </a:p>
              <a:p>
                <a:pPr marL="0" indent="0">
                  <a:buNone/>
                </a:pPr>
                <a:r>
                  <a:rPr lang="en-US" dirty="0" smtClean="0"/>
                  <a:t>9256.26 = 9x1000+2x100+5x10+6x1+2x(1/10)+6x(1/100)</a:t>
                </a:r>
              </a:p>
              <a:p>
                <a:pPr marL="0" indent="0">
                  <a:buNone/>
                </a:pPr>
                <a:r>
                  <a:rPr lang="en-US" dirty="0" smtClean="0"/>
                  <a:t>	    = 9x</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3</m:t>
                        </m:r>
                      </m:sup>
                    </m:sSup>
                  </m:oMath>
                </a14:m>
                <a:r>
                  <a:rPr lang="en-US" dirty="0" smtClean="0"/>
                  <a:t>+</a:t>
                </a:r>
                <a:r>
                  <a:rPr lang="en-US" dirty="0"/>
                  <a:t>2</a:t>
                </a:r>
                <a:r>
                  <a:rPr lang="en-US" dirty="0" smtClean="0"/>
                  <a:t>x</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2</m:t>
                        </m:r>
                      </m:sup>
                    </m:sSup>
                  </m:oMath>
                </a14:m>
                <a:r>
                  <a:rPr lang="en-US" dirty="0" smtClean="0"/>
                  <a:t>+</a:t>
                </a:r>
                <a:r>
                  <a:rPr lang="en-US" dirty="0"/>
                  <a:t>5</a:t>
                </a:r>
                <a:r>
                  <a:rPr lang="en-US" dirty="0" smtClean="0"/>
                  <a:t>x</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1</m:t>
                        </m:r>
                      </m:sup>
                    </m:sSup>
                  </m:oMath>
                </a14:m>
                <a:r>
                  <a:rPr lang="en-US" dirty="0" smtClean="0"/>
                  <a:t>+</a:t>
                </a:r>
                <a:r>
                  <a:rPr lang="en-US" dirty="0"/>
                  <a:t>6</a:t>
                </a:r>
                <a:r>
                  <a:rPr lang="en-US" dirty="0" smtClean="0"/>
                  <a:t>x</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0</m:t>
                        </m:r>
                      </m:sup>
                    </m:sSup>
                  </m:oMath>
                </a14:m>
                <a:r>
                  <a:rPr lang="en-US" dirty="0" smtClean="0"/>
                  <a:t>+</a:t>
                </a:r>
                <a:r>
                  <a:rPr lang="en-US" dirty="0"/>
                  <a:t>2</a:t>
                </a:r>
                <a:r>
                  <a:rPr lang="en-US" dirty="0" smtClean="0"/>
                  <a:t>x</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−1</m:t>
                        </m:r>
                      </m:sup>
                    </m:sSup>
                  </m:oMath>
                </a14:m>
                <a:r>
                  <a:rPr lang="en-US" dirty="0" smtClean="0"/>
                  <a:t>+</a:t>
                </a:r>
                <a:r>
                  <a:rPr lang="en-US" dirty="0"/>
                  <a:t>6</a:t>
                </a:r>
                <a:r>
                  <a:rPr lang="en-US" dirty="0" smtClean="0"/>
                  <a:t>x</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10</m:t>
                        </m:r>
                      </m:e>
                      <m:sup>
                        <m:r>
                          <a:rPr lang="en-US" b="0" i="1" smtClean="0">
                            <a:latin typeface="Cambria Math" panose="02040503050406030204" pitchFamily="18" charset="0"/>
                          </a:rPr>
                          <m:t>−2</m:t>
                        </m:r>
                      </m:sup>
                    </m:sSup>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825624"/>
                <a:ext cx="10515600" cy="4677917"/>
              </a:xfrm>
              <a:blipFill>
                <a:blip r:embed="rId2"/>
                <a:stretch>
                  <a:fillRect l="-1217" t="-1823" r="-870" b="-2865"/>
                </a:stretch>
              </a:blipFill>
            </p:spPr>
            <p:txBody>
              <a:bodyPr/>
              <a:lstStyle/>
              <a:p>
                <a:r>
                  <a:rPr lang="en-US">
                    <a:noFill/>
                  </a:rPr>
                  <a:t> </a:t>
                </a:r>
              </a:p>
            </p:txBody>
          </p:sp>
        </mc:Fallback>
      </mc:AlternateContent>
    </p:spTree>
    <p:extLst>
      <p:ext uri="{BB962C8B-B14F-4D97-AF65-F5344CB8AC3E}">
        <p14:creationId xmlns:p14="http://schemas.microsoft.com/office/powerpoint/2010/main" val="27478840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2608661"/>
            <a:ext cx="10515600" cy="2785265"/>
          </a:xfrm>
        </p:spPr>
      </p:pic>
    </p:spTree>
    <p:extLst>
      <p:ext uri="{BB962C8B-B14F-4D97-AF65-F5344CB8AC3E}">
        <p14:creationId xmlns:p14="http://schemas.microsoft.com/office/powerpoint/2010/main" val="4245879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41999" y="1825625"/>
            <a:ext cx="7108001" cy="4351338"/>
          </a:xfrm>
        </p:spPr>
      </p:pic>
    </p:spTree>
    <p:extLst>
      <p:ext uri="{BB962C8B-B14F-4D97-AF65-F5344CB8AC3E}">
        <p14:creationId xmlns:p14="http://schemas.microsoft.com/office/powerpoint/2010/main" val="4076425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66948" y="1825625"/>
            <a:ext cx="6258104" cy="4351338"/>
          </a:xfrm>
        </p:spPr>
      </p:pic>
    </p:spTree>
    <p:extLst>
      <p:ext uri="{BB962C8B-B14F-4D97-AF65-F5344CB8AC3E}">
        <p14:creationId xmlns:p14="http://schemas.microsoft.com/office/powerpoint/2010/main" val="41995055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8135" y="1825625"/>
            <a:ext cx="7855730" cy="4351338"/>
          </a:xfrm>
        </p:spPr>
      </p:pic>
    </p:spTree>
    <p:extLst>
      <p:ext uri="{BB962C8B-B14F-4D97-AF65-F5344CB8AC3E}">
        <p14:creationId xmlns:p14="http://schemas.microsoft.com/office/powerpoint/2010/main" val="9591521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en-IN" sz="2760" dirty="0">
                <a:latin typeface="Times New Roman" pitchFamily="18" charset="0"/>
                <a:cs typeface="Times New Roman" pitchFamily="18" charset="0"/>
              </a:rPr>
              <a:t>Booth Algorithm</a:t>
            </a:r>
          </a:p>
          <a:p>
            <a:r>
              <a:rPr lang="en-IN" sz="2760" dirty="0">
                <a:latin typeface="Times New Roman" pitchFamily="18" charset="0"/>
                <a:cs typeface="Times New Roman" pitchFamily="18" charset="0"/>
              </a:rPr>
              <a:t>Division Algorithm</a:t>
            </a:r>
          </a:p>
          <a:p>
            <a:pPr>
              <a:buNone/>
            </a:pPr>
            <a:r>
              <a:rPr lang="en-IN" sz="2760" dirty="0">
                <a:latin typeface="Times New Roman" pitchFamily="18" charset="0"/>
                <a:cs typeface="Times New Roman" pitchFamily="18" charset="0"/>
              </a:rPr>
              <a:t>	</a:t>
            </a:r>
            <a:r>
              <a:rPr lang="en-IN" sz="2760" dirty="0">
                <a:latin typeface="Times New Roman" pitchFamily="18" charset="0"/>
                <a:cs typeface="Times New Roman" pitchFamily="18" charset="0"/>
                <a:sym typeface="Wingdings" pitchFamily="2" charset="2"/>
              </a:rPr>
              <a:t>Restoring a</a:t>
            </a:r>
            <a:r>
              <a:rPr lang="en-IN" sz="2760" dirty="0">
                <a:latin typeface="Times New Roman" pitchFamily="18" charset="0"/>
                <a:cs typeface="Times New Roman" pitchFamily="18" charset="0"/>
              </a:rPr>
              <a:t>lgorithm</a:t>
            </a:r>
          </a:p>
          <a:p>
            <a:pPr>
              <a:buNone/>
            </a:pPr>
            <a:r>
              <a:rPr lang="en-IN" sz="2760" dirty="0">
                <a:latin typeface="Times New Roman" pitchFamily="18" charset="0"/>
                <a:cs typeface="Times New Roman" pitchFamily="18" charset="0"/>
                <a:sym typeface="Wingdings" pitchFamily="2" charset="2"/>
              </a:rPr>
              <a:t>	Non-Restoring a</a:t>
            </a:r>
            <a:r>
              <a:rPr lang="en-IN" sz="2760" dirty="0">
                <a:latin typeface="Times New Roman" pitchFamily="18" charset="0"/>
                <a:cs typeface="Times New Roman" pitchFamily="18" charset="0"/>
              </a:rPr>
              <a:t>lgorithm</a:t>
            </a:r>
          </a:p>
          <a:p>
            <a:pPr>
              <a:buNone/>
            </a:pPr>
            <a:endParaRPr lang="en-IN" sz="2760" dirty="0">
              <a:latin typeface="Times New Roman" pitchFamily="18" charset="0"/>
              <a:cs typeface="Times New Roman" pitchFamily="18" charset="0"/>
            </a:endParaRPr>
          </a:p>
          <a:p>
            <a:pPr>
              <a:buNone/>
            </a:pPr>
            <a:endParaRPr lang="en-IN" sz="2760" dirty="0">
              <a:latin typeface="Times New Roman" pitchFamily="18" charset="0"/>
              <a:cs typeface="Times New Roman" pitchFamily="18" charset="0"/>
            </a:endParaRPr>
          </a:p>
        </p:txBody>
      </p:sp>
    </p:spTree>
    <p:extLst>
      <p:ext uri="{BB962C8B-B14F-4D97-AF65-F5344CB8AC3E}">
        <p14:creationId xmlns:p14="http://schemas.microsoft.com/office/powerpoint/2010/main" val="1789894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8240" y="1614400"/>
            <a:ext cx="9875520" cy="3612991"/>
          </a:xfrm>
        </p:spPr>
      </p:pic>
    </p:spTree>
    <p:extLst>
      <p:ext uri="{BB962C8B-B14F-4D97-AF65-F5344CB8AC3E}">
        <p14:creationId xmlns:p14="http://schemas.microsoft.com/office/powerpoint/2010/main" val="2167136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7980" y="491074"/>
            <a:ext cx="5996041" cy="5635406"/>
          </a:xfrm>
        </p:spPr>
      </p:pic>
    </p:spTree>
    <p:extLst>
      <p:ext uri="{BB962C8B-B14F-4D97-AF65-F5344CB8AC3E}">
        <p14:creationId xmlns:p14="http://schemas.microsoft.com/office/powerpoint/2010/main" val="4288595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7834" y="1417639"/>
            <a:ext cx="10369151" cy="4949287"/>
          </a:xfrm>
        </p:spPr>
      </p:pic>
    </p:spTree>
    <p:extLst>
      <p:ext uri="{BB962C8B-B14F-4D97-AF65-F5344CB8AC3E}">
        <p14:creationId xmlns:p14="http://schemas.microsoft.com/office/powerpoint/2010/main" val="209909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9641" y="1960037"/>
            <a:ext cx="9875520" cy="2183335"/>
          </a:xfrm>
        </p:spPr>
        <p:txBody>
          <a:bodyPr>
            <a:normAutofit/>
          </a:bodyPr>
          <a:lstStyle/>
          <a:p>
            <a:r>
              <a:rPr lang="en-IN" dirty="0" smtClean="0">
                <a:latin typeface="Times New Roman" pitchFamily="18" charset="0"/>
                <a:cs typeface="Times New Roman" pitchFamily="18" charset="0"/>
              </a:rPr>
              <a:t>Division Algorithm: Hardware Algorithm</a:t>
            </a:r>
            <a:br>
              <a:rPr lang="en-IN" dirty="0" smtClean="0">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422662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Types of Division Method</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Restoring Division Method</a:t>
            </a:r>
          </a:p>
          <a:p>
            <a:r>
              <a:rPr lang="en-US" dirty="0" smtClean="0">
                <a:latin typeface="Times New Roman" panose="02020603050405020304" pitchFamily="18" charset="0"/>
                <a:cs typeface="Times New Roman" panose="02020603050405020304" pitchFamily="18" charset="0"/>
              </a:rPr>
              <a:t>Non-Restoring Division Method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93013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4362" y="1263723"/>
            <a:ext cx="10515600" cy="3308278"/>
          </a:xfrm>
        </p:spPr>
        <p:txBody>
          <a:bodyPr/>
          <a:lstStyle/>
          <a:p>
            <a:r>
              <a:rPr lang="en-US" dirty="0" smtClean="0"/>
              <a:t>Subtraction of decimal numbers can be accomplished by the 9’s and 10’s complement methods.</a:t>
            </a:r>
          </a:p>
          <a:p>
            <a:r>
              <a:rPr lang="en-US" dirty="0" smtClean="0"/>
              <a:t>Similar to the 1’s and 2’s complement methods of binary.</a:t>
            </a:r>
          </a:p>
          <a:p>
            <a:r>
              <a:rPr lang="en-US" dirty="0" smtClean="0"/>
              <a:t>The 9’s complement of a decimal number is obtained by subtracting each digit of that decimal number from 9.</a:t>
            </a:r>
          </a:p>
          <a:p>
            <a:r>
              <a:rPr lang="en-US" dirty="0" smtClean="0"/>
              <a:t>The 10’s complement of a decimal number is obtained by adding a 1 to its 9’s complement.</a:t>
            </a:r>
          </a:p>
          <a:p>
            <a:endParaRPr lang="en-US" dirty="0" smtClean="0"/>
          </a:p>
          <a:p>
            <a:endParaRPr lang="en-US" dirty="0"/>
          </a:p>
        </p:txBody>
      </p:sp>
    </p:spTree>
    <p:extLst>
      <p:ext uri="{BB962C8B-B14F-4D97-AF65-F5344CB8AC3E}">
        <p14:creationId xmlns:p14="http://schemas.microsoft.com/office/powerpoint/2010/main" val="17380630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What is </a:t>
            </a:r>
            <a:r>
              <a:rPr lang="en-US" dirty="0" smtClean="0">
                <a:latin typeface="Times New Roman" panose="02020603050405020304" pitchFamily="18" charset="0"/>
                <a:cs typeface="Times New Roman" panose="02020603050405020304" pitchFamily="18" charset="0"/>
              </a:rPr>
              <a:t>Restoring </a:t>
            </a:r>
            <a:r>
              <a:rPr lang="en-US" dirty="0">
                <a:latin typeface="Times New Roman" panose="02020603050405020304" pitchFamily="18" charset="0"/>
                <a:cs typeface="Times New Roman" panose="02020603050405020304" pitchFamily="18" charset="0"/>
              </a:rPr>
              <a:t>method?</a:t>
            </a:r>
          </a:p>
        </p:txBody>
      </p:sp>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The hardware method just described is called the RESTORING METHOD. The reason for the name is that the partial remainder is restored by adding the divisor to the negative difference. Two other methods are available for dividing numbers, the COMPARISION method and the NONRESTORING method. In the comparison method A and B are compared prior to the subtraction operation . </a:t>
            </a:r>
          </a:p>
          <a:p>
            <a:pPr algn="just"/>
            <a:r>
              <a:rPr lang="en-US" sz="2400" dirty="0">
                <a:latin typeface="Times New Roman" panose="02020603050405020304" pitchFamily="18" charset="0"/>
                <a:cs typeface="Times New Roman" panose="02020603050405020304" pitchFamily="18" charset="0"/>
              </a:rPr>
              <a:t>No restoring method B is not added if the difference is negative but instead, the negative difference is shifted left and then B is added.</a:t>
            </a:r>
          </a:p>
        </p:txBody>
      </p:sp>
    </p:spTree>
    <p:extLst>
      <p:ext uri="{BB962C8B-B14F-4D97-AF65-F5344CB8AC3E}">
        <p14:creationId xmlns:p14="http://schemas.microsoft.com/office/powerpoint/2010/main" val="38969694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424" y="343657"/>
            <a:ext cx="9875520" cy="1357151"/>
          </a:xfrm>
        </p:spPr>
        <p:txBody>
          <a:bodyPr>
            <a:noAutofit/>
          </a:bodyPr>
          <a:lstStyle/>
          <a:p>
            <a:r>
              <a:rPr lang="en-US" sz="3840" b="1" dirty="0">
                <a:latin typeface="Times New Roman" panose="02020603050405020304" pitchFamily="18" charset="0"/>
                <a:cs typeface="Times New Roman" panose="02020603050405020304" pitchFamily="18" charset="0"/>
              </a:rPr>
              <a:t>Division Algorithm: Paper-pen Method</a:t>
            </a:r>
            <a:br>
              <a:rPr lang="en-US" sz="3840" b="1" dirty="0">
                <a:latin typeface="Times New Roman" panose="02020603050405020304" pitchFamily="18" charset="0"/>
                <a:cs typeface="Times New Roman" panose="02020603050405020304" pitchFamily="18" charset="0"/>
              </a:rPr>
            </a:br>
            <a:endParaRPr lang="en-US" sz="3840" b="1" dirty="0">
              <a:latin typeface="Times New Roman" panose="02020603050405020304" pitchFamily="18" charset="0"/>
              <a:cs typeface="Times New Roman" panose="02020603050405020304" pitchFamily="18" charset="0"/>
            </a:endParaRPr>
          </a:p>
        </p:txBody>
      </p:sp>
      <p:sp>
        <p:nvSpPr>
          <p:cNvPr id="3" name="Rectangle 2"/>
          <p:cNvSpPr/>
          <p:nvPr/>
        </p:nvSpPr>
        <p:spPr>
          <a:xfrm>
            <a:off x="738605" y="1268760"/>
            <a:ext cx="10455562" cy="1421928"/>
          </a:xfrm>
          <a:prstGeom prst="rect">
            <a:avLst/>
          </a:prstGeom>
        </p:spPr>
        <p:txBody>
          <a:bodyPr wrap="square">
            <a:spAutoFit/>
          </a:bodyPr>
          <a:lstStyle/>
          <a:p>
            <a:pPr marL="342900" indent="-342900" algn="just">
              <a:buFont typeface="Arial" panose="020B0604020202020204" pitchFamily="34" charset="0"/>
              <a:buChar char="•"/>
            </a:pPr>
            <a:r>
              <a:rPr lang="en-US" sz="2160" dirty="0">
                <a:latin typeface="Times New Roman" panose="02020603050405020304" pitchFamily="18" charset="0"/>
                <a:cs typeface="Times New Roman" panose="02020603050405020304" pitchFamily="18" charset="0"/>
              </a:rPr>
              <a:t>Division of two fixed-point binary numbers in signed magnitude representation is done with paper and pencil by a process of successive compare ,shift ,and subtract operations.</a:t>
            </a:r>
          </a:p>
          <a:p>
            <a:endParaRPr lang="en-US" sz="2160" b="1" dirty="0">
              <a:latin typeface="Times New Roman" panose="02020603050405020304" pitchFamily="18" charset="0"/>
              <a:cs typeface="Times New Roman" panose="02020603050405020304" pitchFamily="18" charset="0"/>
            </a:endParaRPr>
          </a:p>
          <a:p>
            <a:r>
              <a:rPr lang="en-US" sz="2160" b="1" dirty="0">
                <a:latin typeface="Times New Roman" panose="02020603050405020304" pitchFamily="18" charset="0"/>
                <a:cs typeface="Times New Roman" panose="02020603050405020304" pitchFamily="18" charset="0"/>
              </a:rPr>
              <a:t>Hardware implantation of signed magnitude data</a:t>
            </a:r>
            <a:endParaRPr lang="en-US" sz="216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6797" y="2824133"/>
            <a:ext cx="7376539" cy="3787334"/>
          </a:xfrm>
          <a:prstGeom prst="rect">
            <a:avLst/>
          </a:prstGeom>
        </p:spPr>
      </p:pic>
    </p:spTree>
    <p:extLst>
      <p:ext uri="{BB962C8B-B14F-4D97-AF65-F5344CB8AC3E}">
        <p14:creationId xmlns:p14="http://schemas.microsoft.com/office/powerpoint/2010/main" val="19181477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N" dirty="0" smtClean="0">
                <a:latin typeface="Times New Roman" pitchFamily="18" charset="0"/>
                <a:cs typeface="Times New Roman" pitchFamily="18" charset="0"/>
              </a:rPr>
              <a:t>Hardware algorithm</a:t>
            </a:r>
            <a:endParaRPr lang="en-US" dirty="0">
              <a:latin typeface="Times New Roman" pitchFamily="18" charset="0"/>
              <a:cs typeface="Times New Roman" pitchFamily="18" charset="0"/>
            </a:endParaRPr>
          </a:p>
        </p:txBody>
      </p:sp>
      <p:sp>
        <p:nvSpPr>
          <p:cNvPr id="4" name="object 7"/>
          <p:cNvSpPr txBox="1">
            <a:spLocks/>
          </p:cNvSpPr>
          <p:nvPr/>
        </p:nvSpPr>
        <p:spPr>
          <a:xfrm>
            <a:off x="1638269" y="2571745"/>
            <a:ext cx="6858048" cy="458587"/>
          </a:xfrm>
          <a:prstGeom prst="rect">
            <a:avLst/>
          </a:prstGeom>
        </p:spPr>
        <p:txBody>
          <a:bodyPr vert="horz" wrap="square" lIns="0" tIns="15240" rIns="0" bIns="0" rtlCol="0" anchor="ctr">
            <a:spAutoFit/>
          </a:bodyPr>
          <a:lstStyle/>
          <a:p>
            <a:pPr marL="3052572" defTabSz="1097280">
              <a:spcBef>
                <a:spcPts val="120"/>
              </a:spcBef>
              <a:defRPr/>
            </a:pPr>
            <a:r>
              <a:rPr lang="en-US" sz="2880" b="1" spc="150" dirty="0">
                <a:latin typeface="Times New Roman" pitchFamily="18" charset="0"/>
                <a:ea typeface="+mj-ea"/>
                <a:cs typeface="Times New Roman" pitchFamily="18" charset="0"/>
              </a:rPr>
              <a:t>Binary</a:t>
            </a:r>
            <a:r>
              <a:rPr lang="en-US" sz="2880" b="1" spc="-12" dirty="0">
                <a:latin typeface="Times New Roman" pitchFamily="18" charset="0"/>
                <a:ea typeface="+mj-ea"/>
                <a:cs typeface="Times New Roman" pitchFamily="18" charset="0"/>
              </a:rPr>
              <a:t> </a:t>
            </a:r>
            <a:r>
              <a:rPr lang="en-US" sz="2880" b="1" spc="168" dirty="0">
                <a:latin typeface="Times New Roman" pitchFamily="18" charset="0"/>
                <a:ea typeface="+mj-ea"/>
                <a:cs typeface="Times New Roman" pitchFamily="18" charset="0"/>
              </a:rPr>
              <a:t>division</a:t>
            </a:r>
          </a:p>
        </p:txBody>
      </p:sp>
      <p:sp>
        <p:nvSpPr>
          <p:cNvPr id="5" name="object 9"/>
          <p:cNvSpPr txBox="1"/>
          <p:nvPr/>
        </p:nvSpPr>
        <p:spPr>
          <a:xfrm>
            <a:off x="2666976" y="3686177"/>
            <a:ext cx="6343694" cy="1582484"/>
          </a:xfrm>
          <a:prstGeom prst="rect">
            <a:avLst/>
          </a:prstGeom>
        </p:spPr>
        <p:txBody>
          <a:bodyPr vert="horz" wrap="square" lIns="0" tIns="18288" rIns="0" bIns="0" rtlCol="0">
            <a:spAutoFit/>
          </a:bodyPr>
          <a:lstStyle/>
          <a:p>
            <a:pPr marL="214884" indent="-200406">
              <a:spcBef>
                <a:spcPts val="144"/>
              </a:spcBef>
              <a:buClr>
                <a:srgbClr val="000099"/>
              </a:buClr>
              <a:buSzPct val="80952"/>
              <a:buFont typeface="Wingdings"/>
              <a:buChar char=""/>
              <a:tabLst>
                <a:tab pos="215646" algn="l"/>
              </a:tabLst>
            </a:pPr>
            <a:r>
              <a:rPr sz="1680" b="1" spc="78" dirty="0">
                <a:latin typeface="Times New Roman" pitchFamily="18" charset="0"/>
                <a:cs typeface="Times New Roman" pitchFamily="18" charset="0"/>
              </a:rPr>
              <a:t>Dividend</a:t>
            </a:r>
            <a:r>
              <a:rPr sz="1680" b="1" spc="18" dirty="0">
                <a:latin typeface="Times New Roman" pitchFamily="18" charset="0"/>
                <a:cs typeface="Times New Roman" pitchFamily="18" charset="0"/>
              </a:rPr>
              <a:t> </a:t>
            </a:r>
            <a:r>
              <a:rPr sz="1680" b="1" spc="402" dirty="0">
                <a:latin typeface="Times New Roman" pitchFamily="18" charset="0"/>
                <a:cs typeface="Times New Roman" pitchFamily="18" charset="0"/>
              </a:rPr>
              <a:t>=</a:t>
            </a:r>
            <a:r>
              <a:rPr sz="1680" b="1" spc="42" dirty="0">
                <a:latin typeface="Times New Roman" pitchFamily="18" charset="0"/>
                <a:cs typeface="Times New Roman" pitchFamily="18" charset="0"/>
              </a:rPr>
              <a:t> </a:t>
            </a:r>
            <a:r>
              <a:rPr sz="1680" b="1" spc="60" dirty="0">
                <a:latin typeface="Times New Roman" pitchFamily="18" charset="0"/>
                <a:cs typeface="Times New Roman" pitchFamily="18" charset="0"/>
              </a:rPr>
              <a:t>divisor</a:t>
            </a:r>
            <a:r>
              <a:rPr sz="1680" b="1" spc="36" dirty="0">
                <a:latin typeface="Times New Roman" pitchFamily="18" charset="0"/>
                <a:cs typeface="Times New Roman" pitchFamily="18" charset="0"/>
              </a:rPr>
              <a:t> </a:t>
            </a:r>
            <a:r>
              <a:rPr sz="1680" b="1" spc="18" dirty="0">
                <a:latin typeface="Times New Roman" pitchFamily="18" charset="0"/>
                <a:cs typeface="Times New Roman" pitchFamily="18" charset="0"/>
              </a:rPr>
              <a:t>×</a:t>
            </a:r>
            <a:r>
              <a:rPr sz="1680" b="1" spc="-36" dirty="0">
                <a:latin typeface="Times New Roman" pitchFamily="18" charset="0"/>
                <a:cs typeface="Times New Roman" pitchFamily="18" charset="0"/>
              </a:rPr>
              <a:t> </a:t>
            </a:r>
            <a:r>
              <a:rPr sz="1680" b="1" spc="126" dirty="0">
                <a:latin typeface="Times New Roman" pitchFamily="18" charset="0"/>
                <a:cs typeface="Times New Roman" pitchFamily="18" charset="0"/>
              </a:rPr>
              <a:t>quotient</a:t>
            </a:r>
            <a:r>
              <a:rPr sz="1680" b="1" spc="30" dirty="0">
                <a:latin typeface="Times New Roman" pitchFamily="18" charset="0"/>
                <a:cs typeface="Times New Roman" pitchFamily="18" charset="0"/>
              </a:rPr>
              <a:t> </a:t>
            </a:r>
            <a:r>
              <a:rPr sz="1680" b="1" spc="402" dirty="0">
                <a:latin typeface="Times New Roman" pitchFamily="18" charset="0"/>
                <a:cs typeface="Times New Roman" pitchFamily="18" charset="0"/>
              </a:rPr>
              <a:t>+</a:t>
            </a:r>
            <a:r>
              <a:rPr sz="1680" b="1" spc="36" dirty="0">
                <a:latin typeface="Times New Roman" pitchFamily="18" charset="0"/>
                <a:cs typeface="Times New Roman" pitchFamily="18" charset="0"/>
              </a:rPr>
              <a:t> </a:t>
            </a:r>
            <a:r>
              <a:rPr sz="1680" b="1" spc="114" dirty="0">
                <a:latin typeface="Times New Roman" pitchFamily="18" charset="0"/>
                <a:cs typeface="Times New Roman" pitchFamily="18" charset="0"/>
              </a:rPr>
              <a:t>remainder</a:t>
            </a:r>
            <a:endParaRPr sz="1680" b="1" dirty="0">
              <a:latin typeface="Times New Roman" pitchFamily="18" charset="0"/>
              <a:cs typeface="Times New Roman" pitchFamily="18" charset="0"/>
            </a:endParaRPr>
          </a:p>
          <a:p>
            <a:pPr>
              <a:spcBef>
                <a:spcPts val="72"/>
              </a:spcBef>
              <a:buClr>
                <a:srgbClr val="000099"/>
              </a:buClr>
              <a:buFont typeface="Wingdings"/>
              <a:buChar char=""/>
            </a:pPr>
            <a:endParaRPr sz="1680" b="1" dirty="0">
              <a:latin typeface="Times New Roman" pitchFamily="18" charset="0"/>
              <a:cs typeface="Times New Roman" pitchFamily="18" charset="0"/>
            </a:endParaRPr>
          </a:p>
          <a:p>
            <a:pPr marL="214884" indent="-200406">
              <a:buClr>
                <a:srgbClr val="000099"/>
              </a:buClr>
              <a:buSzPct val="80952"/>
              <a:buFont typeface="Wingdings"/>
              <a:buChar char=""/>
              <a:tabLst>
                <a:tab pos="215646" algn="l"/>
              </a:tabLst>
            </a:pPr>
            <a:r>
              <a:rPr sz="1680" b="1" spc="66" dirty="0">
                <a:latin typeface="Times New Roman" pitchFamily="18" charset="0"/>
                <a:cs typeface="Times New Roman" pitchFamily="18" charset="0"/>
              </a:rPr>
              <a:t>Given</a:t>
            </a:r>
            <a:r>
              <a:rPr sz="1680" b="1" spc="24" dirty="0">
                <a:latin typeface="Times New Roman" pitchFamily="18" charset="0"/>
                <a:cs typeface="Times New Roman" pitchFamily="18" charset="0"/>
              </a:rPr>
              <a:t> </a:t>
            </a:r>
            <a:r>
              <a:rPr sz="1680" b="1" spc="96" dirty="0">
                <a:latin typeface="Times New Roman" pitchFamily="18" charset="0"/>
                <a:cs typeface="Times New Roman" pitchFamily="18" charset="0"/>
              </a:rPr>
              <a:t>dividend</a:t>
            </a:r>
            <a:r>
              <a:rPr sz="1680" b="1" spc="24" dirty="0">
                <a:latin typeface="Times New Roman" pitchFamily="18" charset="0"/>
                <a:cs typeface="Times New Roman" pitchFamily="18" charset="0"/>
              </a:rPr>
              <a:t> </a:t>
            </a:r>
            <a:r>
              <a:rPr sz="1680" b="1" spc="156" dirty="0">
                <a:latin typeface="Times New Roman" pitchFamily="18" charset="0"/>
                <a:cs typeface="Times New Roman" pitchFamily="18" charset="0"/>
              </a:rPr>
              <a:t>and</a:t>
            </a:r>
            <a:r>
              <a:rPr sz="1680" b="1" spc="36" dirty="0">
                <a:latin typeface="Times New Roman" pitchFamily="18" charset="0"/>
                <a:cs typeface="Times New Roman" pitchFamily="18" charset="0"/>
              </a:rPr>
              <a:t> </a:t>
            </a:r>
            <a:r>
              <a:rPr sz="1680" b="1" spc="66" dirty="0">
                <a:latin typeface="Times New Roman" pitchFamily="18" charset="0"/>
                <a:cs typeface="Times New Roman" pitchFamily="18" charset="0"/>
              </a:rPr>
              <a:t>divisor,</a:t>
            </a:r>
            <a:r>
              <a:rPr sz="1680" b="1" spc="42" dirty="0">
                <a:latin typeface="Times New Roman" pitchFamily="18" charset="0"/>
                <a:cs typeface="Times New Roman" pitchFamily="18" charset="0"/>
              </a:rPr>
              <a:t> </a:t>
            </a:r>
            <a:r>
              <a:rPr sz="1680" b="1" spc="156" dirty="0">
                <a:latin typeface="Times New Roman" pitchFamily="18" charset="0"/>
                <a:cs typeface="Times New Roman" pitchFamily="18" charset="0"/>
              </a:rPr>
              <a:t>we</a:t>
            </a:r>
            <a:r>
              <a:rPr sz="1680" b="1" spc="36" dirty="0">
                <a:latin typeface="Times New Roman" pitchFamily="18" charset="0"/>
                <a:cs typeface="Times New Roman" pitchFamily="18" charset="0"/>
              </a:rPr>
              <a:t> </a:t>
            </a:r>
            <a:r>
              <a:rPr sz="1680" b="1" spc="156" dirty="0">
                <a:latin typeface="Times New Roman" pitchFamily="18" charset="0"/>
                <a:cs typeface="Times New Roman" pitchFamily="18" charset="0"/>
              </a:rPr>
              <a:t>want</a:t>
            </a:r>
            <a:r>
              <a:rPr sz="1680" b="1" spc="36" dirty="0">
                <a:latin typeface="Times New Roman" pitchFamily="18" charset="0"/>
                <a:cs typeface="Times New Roman" pitchFamily="18" charset="0"/>
              </a:rPr>
              <a:t> </a:t>
            </a:r>
            <a:r>
              <a:rPr sz="1680" b="1" spc="144" dirty="0">
                <a:latin typeface="Times New Roman" pitchFamily="18" charset="0"/>
                <a:cs typeface="Times New Roman" pitchFamily="18" charset="0"/>
              </a:rPr>
              <a:t>to</a:t>
            </a:r>
            <a:r>
              <a:rPr sz="1680" b="1" spc="36" dirty="0">
                <a:latin typeface="Times New Roman" pitchFamily="18" charset="0"/>
                <a:cs typeface="Times New Roman" pitchFamily="18" charset="0"/>
              </a:rPr>
              <a:t> </a:t>
            </a:r>
            <a:r>
              <a:rPr sz="1680" b="1" spc="126" dirty="0">
                <a:latin typeface="Times New Roman" pitchFamily="18" charset="0"/>
                <a:cs typeface="Times New Roman" pitchFamily="18" charset="0"/>
              </a:rPr>
              <a:t>obtain</a:t>
            </a:r>
            <a:r>
              <a:rPr sz="1680" b="1" spc="30" dirty="0">
                <a:latin typeface="Times New Roman" pitchFamily="18" charset="0"/>
                <a:cs typeface="Times New Roman" pitchFamily="18" charset="0"/>
              </a:rPr>
              <a:t> </a:t>
            </a:r>
            <a:r>
              <a:rPr sz="1680" b="1" spc="126" dirty="0">
                <a:latin typeface="Times New Roman" pitchFamily="18" charset="0"/>
                <a:cs typeface="Times New Roman" pitchFamily="18" charset="0"/>
              </a:rPr>
              <a:t>quotient</a:t>
            </a:r>
            <a:r>
              <a:rPr sz="1680" b="1" spc="42" dirty="0">
                <a:latin typeface="Times New Roman" pitchFamily="18" charset="0"/>
                <a:cs typeface="Times New Roman" pitchFamily="18" charset="0"/>
              </a:rPr>
              <a:t> </a:t>
            </a:r>
            <a:r>
              <a:rPr sz="1680" b="1" spc="36" dirty="0">
                <a:latin typeface="Times New Roman" pitchFamily="18" charset="0"/>
                <a:cs typeface="Times New Roman" pitchFamily="18" charset="0"/>
              </a:rPr>
              <a:t>(Q)</a:t>
            </a:r>
            <a:endParaRPr sz="1680" b="1" dirty="0">
              <a:latin typeface="Times New Roman" pitchFamily="18" charset="0"/>
              <a:cs typeface="Times New Roman" pitchFamily="18" charset="0"/>
            </a:endParaRPr>
          </a:p>
          <a:p>
            <a:pPr>
              <a:lnSpc>
                <a:spcPct val="100000"/>
              </a:lnSpc>
              <a:buClr>
                <a:srgbClr val="000099"/>
              </a:buClr>
              <a:buFont typeface="Wingdings"/>
              <a:buChar char=""/>
            </a:pPr>
            <a:endParaRPr sz="1680" b="1" dirty="0">
              <a:latin typeface="Times New Roman" pitchFamily="18" charset="0"/>
              <a:cs typeface="Times New Roman" pitchFamily="18" charset="0"/>
            </a:endParaRPr>
          </a:p>
          <a:p>
            <a:pPr>
              <a:spcBef>
                <a:spcPts val="36"/>
              </a:spcBef>
              <a:buClr>
                <a:srgbClr val="000099"/>
              </a:buClr>
              <a:buFont typeface="Wingdings"/>
              <a:buChar char=""/>
            </a:pPr>
            <a:endParaRPr sz="1680" b="1" dirty="0">
              <a:latin typeface="Times New Roman" pitchFamily="18" charset="0"/>
              <a:cs typeface="Times New Roman" pitchFamily="18" charset="0"/>
            </a:endParaRPr>
          </a:p>
          <a:p>
            <a:pPr marL="214884" indent="-200406">
              <a:buClr>
                <a:srgbClr val="000099"/>
              </a:buClr>
              <a:buSzPct val="80952"/>
              <a:buFont typeface="Wingdings"/>
              <a:buChar char=""/>
              <a:tabLst>
                <a:tab pos="215646" algn="l"/>
              </a:tabLst>
            </a:pPr>
            <a:r>
              <a:rPr sz="1680" b="1" spc="108" dirty="0">
                <a:latin typeface="Times New Roman" pitchFamily="18" charset="0"/>
                <a:cs typeface="Times New Roman" pitchFamily="18" charset="0"/>
              </a:rPr>
              <a:t>We</a:t>
            </a:r>
            <a:r>
              <a:rPr sz="1680" b="1" spc="24" dirty="0">
                <a:latin typeface="Times New Roman" pitchFamily="18" charset="0"/>
                <a:cs typeface="Times New Roman" pitchFamily="18" charset="0"/>
              </a:rPr>
              <a:t> </a:t>
            </a:r>
            <a:r>
              <a:rPr sz="1680" b="1" spc="36" dirty="0">
                <a:latin typeface="Times New Roman" pitchFamily="18" charset="0"/>
                <a:cs typeface="Times New Roman" pitchFamily="18" charset="0"/>
              </a:rPr>
              <a:t>will </a:t>
            </a:r>
            <a:r>
              <a:rPr sz="1680" b="1" spc="108" dirty="0">
                <a:latin typeface="Times New Roman" pitchFamily="18" charset="0"/>
                <a:cs typeface="Times New Roman" pitchFamily="18" charset="0"/>
              </a:rPr>
              <a:t>start</a:t>
            </a:r>
            <a:r>
              <a:rPr sz="1680" b="1" spc="36" dirty="0">
                <a:latin typeface="Times New Roman" pitchFamily="18" charset="0"/>
                <a:cs typeface="Times New Roman" pitchFamily="18" charset="0"/>
              </a:rPr>
              <a:t> </a:t>
            </a:r>
            <a:r>
              <a:rPr sz="1680" b="1" spc="120" dirty="0">
                <a:latin typeface="Times New Roman" pitchFamily="18" charset="0"/>
                <a:cs typeface="Times New Roman" pitchFamily="18" charset="0"/>
              </a:rPr>
              <a:t>from</a:t>
            </a:r>
            <a:r>
              <a:rPr sz="1680" b="1" spc="48" dirty="0">
                <a:latin typeface="Times New Roman" pitchFamily="18" charset="0"/>
                <a:cs typeface="Times New Roman" pitchFamily="18" charset="0"/>
              </a:rPr>
              <a:t> </a:t>
            </a:r>
            <a:r>
              <a:rPr sz="1680" b="1" spc="126" dirty="0">
                <a:latin typeface="Times New Roman" pitchFamily="18" charset="0"/>
                <a:cs typeface="Times New Roman" pitchFamily="18" charset="0"/>
              </a:rPr>
              <a:t>our</a:t>
            </a:r>
            <a:r>
              <a:rPr sz="1680" b="1" spc="54" dirty="0">
                <a:latin typeface="Times New Roman" pitchFamily="18" charset="0"/>
                <a:cs typeface="Times New Roman" pitchFamily="18" charset="0"/>
              </a:rPr>
              <a:t> </a:t>
            </a:r>
            <a:r>
              <a:rPr sz="1680" b="1" spc="137" dirty="0">
                <a:latin typeface="Times New Roman" pitchFamily="18" charset="0"/>
                <a:cs typeface="Times New Roman" pitchFamily="18" charset="0"/>
              </a:rPr>
              <a:t>paper</a:t>
            </a:r>
            <a:r>
              <a:rPr sz="1680" b="1" spc="36" dirty="0">
                <a:latin typeface="Times New Roman" pitchFamily="18" charset="0"/>
                <a:cs typeface="Times New Roman" pitchFamily="18" charset="0"/>
              </a:rPr>
              <a:t> </a:t>
            </a:r>
            <a:r>
              <a:rPr sz="1680" b="1" spc="-30" dirty="0">
                <a:latin typeface="Times New Roman" pitchFamily="18" charset="0"/>
                <a:cs typeface="Times New Roman" pitchFamily="18" charset="0"/>
              </a:rPr>
              <a:t>&amp;</a:t>
            </a:r>
            <a:r>
              <a:rPr sz="1680" b="1" spc="42" dirty="0">
                <a:latin typeface="Times New Roman" pitchFamily="18" charset="0"/>
                <a:cs typeface="Times New Roman" pitchFamily="18" charset="0"/>
              </a:rPr>
              <a:t> </a:t>
            </a:r>
            <a:r>
              <a:rPr sz="1680" b="1" spc="84" dirty="0">
                <a:latin typeface="Times New Roman" pitchFamily="18" charset="0"/>
                <a:cs typeface="Times New Roman" pitchFamily="18" charset="0"/>
              </a:rPr>
              <a:t>pencil</a:t>
            </a:r>
            <a:r>
              <a:rPr sz="1680" b="1" spc="30" dirty="0">
                <a:latin typeface="Times New Roman" pitchFamily="18" charset="0"/>
                <a:cs typeface="Times New Roman" pitchFamily="18" charset="0"/>
              </a:rPr>
              <a:t> </a:t>
            </a:r>
            <a:r>
              <a:rPr sz="1680" b="1" spc="156" dirty="0">
                <a:latin typeface="Times New Roman" pitchFamily="18" charset="0"/>
                <a:cs typeface="Times New Roman" pitchFamily="18" charset="0"/>
              </a:rPr>
              <a:t>method</a:t>
            </a:r>
            <a:endParaRPr sz="1680" b="1" dirty="0">
              <a:latin typeface="Times New Roman" pitchFamily="18" charset="0"/>
              <a:cs typeface="Times New Roman" pitchFamily="18" charset="0"/>
            </a:endParaRPr>
          </a:p>
        </p:txBody>
      </p:sp>
    </p:spTree>
    <p:extLst>
      <p:ext uri="{BB962C8B-B14F-4D97-AF65-F5344CB8AC3E}">
        <p14:creationId xmlns:p14="http://schemas.microsoft.com/office/powerpoint/2010/main" val="13519291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9882" y="577483"/>
            <a:ext cx="9603878" cy="5548997"/>
          </a:xfrm>
        </p:spPr>
      </p:pic>
    </p:spTree>
    <p:extLst>
      <p:ext uri="{BB962C8B-B14F-4D97-AF65-F5344CB8AC3E}">
        <p14:creationId xmlns:p14="http://schemas.microsoft.com/office/powerpoint/2010/main" val="32480997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0388" y="318255"/>
            <a:ext cx="6912767" cy="6221491"/>
          </a:xfrm>
        </p:spPr>
      </p:pic>
    </p:spTree>
    <p:extLst>
      <p:ext uri="{BB962C8B-B14F-4D97-AF65-F5344CB8AC3E}">
        <p14:creationId xmlns:p14="http://schemas.microsoft.com/office/powerpoint/2010/main" val="13696932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9882" y="2564904"/>
            <a:ext cx="9875520" cy="1143000"/>
          </a:xfrm>
        </p:spPr>
        <p:txBody>
          <a:bodyPr/>
          <a:lstStyle/>
          <a:p>
            <a:r>
              <a:rPr lang="en-US" dirty="0" smtClean="0">
                <a:latin typeface="Times New Roman" panose="02020603050405020304" pitchFamily="18" charset="0"/>
                <a:cs typeface="Times New Roman" panose="02020603050405020304" pitchFamily="18" charset="0"/>
              </a:rPr>
              <a:t>In Summary: Restoring Method</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79105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48340" y="404664"/>
            <a:ext cx="8813778" cy="5721816"/>
          </a:xfrm>
        </p:spPr>
      </p:pic>
    </p:spTree>
    <p:extLst>
      <p:ext uri="{BB962C8B-B14F-4D97-AF65-F5344CB8AC3E}">
        <p14:creationId xmlns:p14="http://schemas.microsoft.com/office/powerpoint/2010/main" val="16779303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9111" y="491074"/>
            <a:ext cx="8813779" cy="5635406"/>
          </a:xfrm>
        </p:spPr>
      </p:pic>
    </p:spTree>
    <p:extLst>
      <p:ext uri="{BB962C8B-B14F-4D97-AF65-F5344CB8AC3E}">
        <p14:creationId xmlns:p14="http://schemas.microsoft.com/office/powerpoint/2010/main" val="14269776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9882" y="663893"/>
            <a:ext cx="9073008" cy="4738766"/>
          </a:xfrm>
        </p:spPr>
      </p:pic>
    </p:spTree>
    <p:extLst>
      <p:ext uri="{BB962C8B-B14F-4D97-AF65-F5344CB8AC3E}">
        <p14:creationId xmlns:p14="http://schemas.microsoft.com/office/powerpoint/2010/main" val="20826192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Question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sz="2880" dirty="0">
                <a:latin typeface="Times New Roman" panose="02020603050405020304" pitchFamily="18" charset="0"/>
                <a:cs typeface="Times New Roman" panose="02020603050405020304" pitchFamily="18" charset="0"/>
              </a:rPr>
              <a:t>Dividend= 1010</a:t>
            </a:r>
          </a:p>
          <a:p>
            <a:pPr marL="0" indent="0">
              <a:buNone/>
            </a:pPr>
            <a:r>
              <a:rPr lang="en-US" sz="2880" dirty="0">
                <a:latin typeface="Times New Roman" panose="02020603050405020304" pitchFamily="18" charset="0"/>
                <a:cs typeface="Times New Roman" panose="02020603050405020304" pitchFamily="18" charset="0"/>
              </a:rPr>
              <a:t>Divisor= 0011</a:t>
            </a:r>
          </a:p>
          <a:p>
            <a:pPr marL="0" indent="0">
              <a:buNone/>
            </a:pPr>
            <a:r>
              <a:rPr lang="en-US" sz="2880" dirty="0">
                <a:latin typeface="Times New Roman" panose="02020603050405020304" pitchFamily="18" charset="0"/>
                <a:cs typeface="Times New Roman" panose="02020603050405020304" pitchFamily="18" charset="0"/>
              </a:rPr>
              <a:t>Find remainder and quotient? </a:t>
            </a:r>
          </a:p>
        </p:txBody>
      </p:sp>
    </p:spTree>
    <p:extLst>
      <p:ext uri="{BB962C8B-B14F-4D97-AF65-F5344CB8AC3E}">
        <p14:creationId xmlns:p14="http://schemas.microsoft.com/office/powerpoint/2010/main" val="994936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0" y="0"/>
            <a:ext cx="12082409" cy="696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1300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424" y="2910542"/>
            <a:ext cx="9875520" cy="1143000"/>
          </a:xfrm>
        </p:spPr>
        <p:txBody>
          <a:bodyPr>
            <a:normAutofit fontScale="90000"/>
          </a:bodyPr>
          <a:lstStyle/>
          <a:p>
            <a:r>
              <a:rPr lang="en-US" dirty="0" smtClean="0">
                <a:latin typeface="Times New Roman" panose="02020603050405020304" pitchFamily="18" charset="0"/>
                <a:cs typeface="Times New Roman" panose="02020603050405020304" pitchFamily="18" charset="0"/>
              </a:rPr>
              <a:t>Non-Restoring </a:t>
            </a:r>
            <a:r>
              <a:rPr lang="en-US" dirty="0">
                <a:latin typeface="Times New Roman" panose="02020603050405020304" pitchFamily="18" charset="0"/>
                <a:cs typeface="Times New Roman" panose="02020603050405020304" pitchFamily="18" charset="0"/>
              </a:rPr>
              <a:t>Division Algorithm</a:t>
            </a:r>
            <a:r>
              <a:rPr lang="en-US" dirty="0"/>
              <a:t/>
            </a:r>
            <a:br>
              <a:rPr lang="en-US" dirty="0"/>
            </a:br>
            <a:endParaRPr lang="en-US" dirty="0"/>
          </a:p>
        </p:txBody>
      </p:sp>
    </p:spTree>
    <p:extLst>
      <p:ext uri="{BB962C8B-B14F-4D97-AF65-F5344CB8AC3E}">
        <p14:creationId xmlns:p14="http://schemas.microsoft.com/office/powerpoint/2010/main" val="21494712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58074" y="663893"/>
            <a:ext cx="5962262" cy="6048672"/>
          </a:xfrm>
        </p:spPr>
      </p:pic>
    </p:spTree>
    <p:extLst>
      <p:ext uri="{BB962C8B-B14F-4D97-AF65-F5344CB8AC3E}">
        <p14:creationId xmlns:p14="http://schemas.microsoft.com/office/powerpoint/2010/main" val="17634217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In Summary: Non-Restoring</a:t>
            </a:r>
            <a:endParaRPr lang="en-US"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6291" y="1600200"/>
            <a:ext cx="9332237" cy="5025955"/>
          </a:xfrm>
        </p:spPr>
      </p:pic>
    </p:spTree>
    <p:extLst>
      <p:ext uri="{BB962C8B-B14F-4D97-AF65-F5344CB8AC3E}">
        <p14:creationId xmlns:p14="http://schemas.microsoft.com/office/powerpoint/2010/main" val="5364983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9882" y="577483"/>
            <a:ext cx="9245827" cy="5548997"/>
          </a:xfrm>
        </p:spPr>
      </p:pic>
    </p:spTree>
    <p:extLst>
      <p:ext uri="{BB962C8B-B14F-4D97-AF65-F5344CB8AC3E}">
        <p14:creationId xmlns:p14="http://schemas.microsoft.com/office/powerpoint/2010/main" val="17673490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Question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880" dirty="0">
                <a:latin typeface="Times New Roman" panose="02020603050405020304" pitchFamily="18" charset="0"/>
                <a:cs typeface="Times New Roman" panose="02020603050405020304" pitchFamily="18" charset="0"/>
              </a:rPr>
              <a:t>Dividend= 1011</a:t>
            </a:r>
          </a:p>
          <a:p>
            <a:r>
              <a:rPr lang="en-US" sz="2880" dirty="0">
                <a:latin typeface="Times New Roman" panose="02020603050405020304" pitchFamily="18" charset="0"/>
                <a:cs typeface="Times New Roman" panose="02020603050405020304" pitchFamily="18" charset="0"/>
              </a:rPr>
              <a:t>Divisor= 0101</a:t>
            </a:r>
          </a:p>
          <a:p>
            <a:pPr marL="0" indent="0">
              <a:buNone/>
            </a:pPr>
            <a:r>
              <a:rPr lang="en-US" sz="2880" dirty="0">
                <a:latin typeface="Times New Roman" panose="02020603050405020304" pitchFamily="18" charset="0"/>
                <a:cs typeface="Times New Roman" panose="02020603050405020304" pitchFamily="18" charset="0"/>
              </a:rPr>
              <a:t>Find remainder and quotient?</a:t>
            </a:r>
          </a:p>
        </p:txBody>
      </p:sp>
    </p:spTree>
    <p:extLst>
      <p:ext uri="{BB962C8B-B14F-4D97-AF65-F5344CB8AC3E}">
        <p14:creationId xmlns:p14="http://schemas.microsoft.com/office/powerpoint/2010/main" val="2231179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965879"/>
          </a:xfrm>
        </p:spPr>
      </p:pic>
    </p:spTree>
    <p:extLst>
      <p:ext uri="{BB962C8B-B14F-4D97-AF65-F5344CB8AC3E}">
        <p14:creationId xmlns:p14="http://schemas.microsoft.com/office/powerpoint/2010/main" val="11771067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435133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71410"/>
            <a:ext cx="12192000" cy="2686590"/>
          </a:xfrm>
          <a:prstGeom prst="rect">
            <a:avLst/>
          </a:prstGeom>
        </p:spPr>
      </p:pic>
    </p:spTree>
    <p:extLst>
      <p:ext uri="{BB962C8B-B14F-4D97-AF65-F5344CB8AC3E}">
        <p14:creationId xmlns:p14="http://schemas.microsoft.com/office/powerpoint/2010/main" val="463264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742" y="1376737"/>
            <a:ext cx="12089258" cy="5589142"/>
          </a:xfrm>
        </p:spPr>
      </p:pic>
      <p:sp>
        <p:nvSpPr>
          <p:cNvPr id="5" name="Title 1"/>
          <p:cNvSpPr>
            <a:spLocks noGrp="1"/>
          </p:cNvSpPr>
          <p:nvPr>
            <p:ph type="title"/>
          </p:nvPr>
        </p:nvSpPr>
        <p:spPr>
          <a:xfrm>
            <a:off x="786829" y="51174"/>
            <a:ext cx="10515600" cy="1325563"/>
          </a:xfrm>
        </p:spPr>
        <p:txBody>
          <a:bodyPr/>
          <a:lstStyle/>
          <a:p>
            <a:pPr algn="ctr"/>
            <a:r>
              <a:rPr lang="en-US" b="1" dirty="0" smtClean="0"/>
              <a:t>Binary number system</a:t>
            </a:r>
            <a:endParaRPr lang="en-US" b="1" dirty="0"/>
          </a:p>
        </p:txBody>
      </p:sp>
    </p:spTree>
    <p:extLst>
      <p:ext uri="{BB962C8B-B14F-4D97-AF65-F5344CB8AC3E}">
        <p14:creationId xmlns:p14="http://schemas.microsoft.com/office/powerpoint/2010/main" val="38653944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Binary to decimal conversion</a:t>
            </a:r>
            <a:endParaRPr lang="en-US"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Convert 10101 base 2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10101</m:t>
                        </m:r>
                      </m:e>
                      <m:sub>
                        <m:r>
                          <a:rPr lang="en-US" b="0" i="1" smtClean="0">
                            <a:latin typeface="Cambria Math" panose="02040503050406030204" pitchFamily="18" charset="0"/>
                          </a:rPr>
                          <m:t>2</m:t>
                        </m:r>
                      </m:sub>
                    </m:sSub>
                    <m:r>
                      <a:rPr lang="en-US" b="0" i="1" smtClean="0">
                        <a:latin typeface="Cambria Math" panose="02040503050406030204" pitchFamily="18" charset="0"/>
                      </a:rPr>
                      <m:t>) </m:t>
                    </m:r>
                  </m:oMath>
                </a14:m>
                <a:r>
                  <a:rPr lang="en-US" dirty="0" smtClean="0"/>
                  <a:t>to decimal.</a:t>
                </a:r>
              </a:p>
              <a:p>
                <a:r>
                  <a:rPr lang="en-US" dirty="0" smtClean="0"/>
                  <a:t>Convert 11011.101 base 2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11011.101</m:t>
                        </m:r>
                      </m:e>
                      <m:sub>
                        <m:r>
                          <a:rPr lang="en-US" b="0" i="1" smtClean="0">
                            <a:latin typeface="Cambria Math" panose="02040503050406030204" pitchFamily="18" charset="0"/>
                          </a:rPr>
                          <m:t>2</m:t>
                        </m:r>
                      </m:sub>
                    </m:sSub>
                    <m:r>
                      <a:rPr lang="en-US" b="0" i="1" smtClean="0">
                        <a:latin typeface="Cambria Math" panose="02040503050406030204" pitchFamily="18" charset="0"/>
                      </a:rPr>
                      <m:t>) </m:t>
                    </m:r>
                  </m:oMath>
                </a14:m>
                <a:r>
                  <a:rPr lang="en-US" dirty="0" smtClean="0"/>
                  <a:t>to decimal.</a:t>
                </a:r>
              </a:p>
              <a:p>
                <a:r>
                  <a:rPr lang="en-US" dirty="0" smtClean="0"/>
                  <a:t>Convert 1001011 base 2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1001011</m:t>
                        </m:r>
                      </m:e>
                      <m:sub>
                        <m:r>
                          <a:rPr lang="en-US" b="0" i="1" smtClean="0">
                            <a:latin typeface="Cambria Math" panose="02040503050406030204" pitchFamily="18" charset="0"/>
                          </a:rPr>
                          <m:t>2</m:t>
                        </m:r>
                      </m:sub>
                    </m:sSub>
                    <m:r>
                      <a:rPr lang="en-US" b="0" i="1" smtClean="0">
                        <a:latin typeface="Cambria Math" panose="02040503050406030204" pitchFamily="18" charset="0"/>
                      </a:rPr>
                      <m:t>)</m:t>
                    </m:r>
                  </m:oMath>
                </a14:m>
                <a:r>
                  <a:rPr lang="en-US" dirty="0" smtClean="0"/>
                  <a:t>to decimal</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3490040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smtClean="0"/>
                  <a:t>(</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21</m:t>
                        </m:r>
                      </m:e>
                      <m:sub>
                        <m:r>
                          <a:rPr lang="en-US" b="0" i="1" smtClean="0">
                            <a:latin typeface="Cambria Math" panose="02040503050406030204" pitchFamily="18" charset="0"/>
                          </a:rPr>
                          <m:t>10</m:t>
                        </m:r>
                      </m:sub>
                    </m:sSub>
                    <m:r>
                      <a:rPr lang="en-US" b="0" i="1" smtClean="0">
                        <a:latin typeface="Cambria Math" panose="02040503050406030204" pitchFamily="18" charset="0"/>
                      </a:rPr>
                      <m:t>)</m:t>
                    </m:r>
                  </m:oMath>
                </a14:m>
                <a:endParaRPr lang="en-US" dirty="0" smtClean="0"/>
              </a:p>
              <a:p>
                <a:r>
                  <a:rPr lang="en-US" dirty="0" smtClean="0"/>
                  <a:t>(</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27.625</m:t>
                        </m:r>
                      </m:e>
                      <m:sub>
                        <m:r>
                          <a:rPr lang="en-US" b="0" i="1" smtClean="0">
                            <a:latin typeface="Cambria Math" panose="02040503050406030204" pitchFamily="18" charset="0"/>
                          </a:rPr>
                          <m:t>10</m:t>
                        </m:r>
                      </m:sub>
                    </m:sSub>
                    <m:r>
                      <a:rPr lang="en-US" b="0" i="1" smtClean="0">
                        <a:latin typeface="Cambria Math" panose="02040503050406030204" pitchFamily="18" charset="0"/>
                      </a:rPr>
                      <m:t>)</m:t>
                    </m:r>
                  </m:oMath>
                </a14:m>
                <a:endParaRPr lang="en-US" dirty="0" smtClean="0"/>
              </a:p>
              <a:p>
                <a:r>
                  <a:rPr lang="en-US" dirty="0" smtClean="0"/>
                  <a:t>(</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75</m:t>
                        </m:r>
                      </m:e>
                      <m:sub>
                        <m:r>
                          <a:rPr lang="en-US" b="0" i="1" smtClean="0">
                            <a:latin typeface="Cambria Math" panose="02040503050406030204" pitchFamily="18" charset="0"/>
                          </a:rPr>
                          <m:t>10</m:t>
                        </m:r>
                      </m:sub>
                    </m:sSub>
                    <m:r>
                      <a:rPr lang="en-US" b="0" i="1" smtClean="0">
                        <a:latin typeface="Cambria Math" panose="02040503050406030204" pitchFamily="18" charset="0"/>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24111681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802</TotalTime>
  <Words>478</Words>
  <Application>Microsoft Office PowerPoint</Application>
  <PresentationFormat>Widescreen</PresentationFormat>
  <Paragraphs>69</Paragraphs>
  <Slides>44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Calibri Light</vt:lpstr>
      <vt:lpstr>Cambria Math</vt:lpstr>
      <vt:lpstr>Times New Roman</vt:lpstr>
      <vt:lpstr>Wingdings</vt:lpstr>
      <vt:lpstr>Office Theme</vt:lpstr>
      <vt:lpstr>UNIT -2</vt:lpstr>
      <vt:lpstr>Decimal number system</vt:lpstr>
      <vt:lpstr>PowerPoint Presentation</vt:lpstr>
      <vt:lpstr>PowerPoint Presentation</vt:lpstr>
      <vt:lpstr>PowerPoint Presentation</vt:lpstr>
      <vt:lpstr>PowerPoint Presentation</vt:lpstr>
      <vt:lpstr>Binary number system</vt:lpstr>
      <vt:lpstr>Binary to decimal conversion</vt:lpstr>
      <vt:lpstr>Answers:</vt:lpstr>
      <vt:lpstr>Decimal to binary conversion</vt:lpstr>
      <vt:lpstr>Binary Addition</vt:lpstr>
      <vt:lpstr>Binary Subtraction</vt:lpstr>
      <vt:lpstr>Binary Multiplication</vt:lpstr>
      <vt:lpstr>Binary Division</vt:lpstr>
      <vt:lpstr>PowerPoint Presentation</vt:lpstr>
      <vt:lpstr>Representation of signed numbers and binary arithmetic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Division Algorithm: Hardware Algorithm </vt:lpstr>
      <vt:lpstr>Types of Division Method</vt:lpstr>
      <vt:lpstr>What is Restoring method?</vt:lpstr>
      <vt:lpstr>Division Algorithm: Paper-pen Method </vt:lpstr>
      <vt:lpstr>Hardware algorithm</vt:lpstr>
      <vt:lpstr>PowerPoint Presentation</vt:lpstr>
      <vt:lpstr>PowerPoint Presentation</vt:lpstr>
      <vt:lpstr>In Summary: Restoring Method</vt:lpstr>
      <vt:lpstr>PowerPoint Presentation</vt:lpstr>
      <vt:lpstr>PowerPoint Presentation</vt:lpstr>
      <vt:lpstr>PowerPoint Presentation</vt:lpstr>
      <vt:lpstr>Question</vt:lpstr>
      <vt:lpstr>Non-Restoring Division Algorithm </vt:lpstr>
      <vt:lpstr>PowerPoint Presentation</vt:lpstr>
      <vt:lpstr>In Summary: Non-Restoring</vt:lpstr>
      <vt:lpstr>PowerPoint Presentation</vt:lpstr>
      <vt:lpstr>Question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dc:title>
  <dc:creator>hp</dc:creator>
  <cp:lastModifiedBy>hp</cp:lastModifiedBy>
  <cp:revision>16</cp:revision>
  <dcterms:created xsi:type="dcterms:W3CDTF">2022-11-27T06:11:19Z</dcterms:created>
  <dcterms:modified xsi:type="dcterms:W3CDTF">2022-11-29T06:43:14Z</dcterms:modified>
</cp:coreProperties>
</file>