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63" r:id="rId6"/>
    <p:sldId id="264" r:id="rId7"/>
    <p:sldId id="295" r:id="rId8"/>
    <p:sldId id="294" r:id="rId9"/>
  </p:sldIdLst>
  <p:sldSz cx="9144000" cy="5143500" type="screen16x9"/>
  <p:notesSz cx="6858000" cy="9144000"/>
  <p:embeddedFontLst>
    <p:embeddedFont>
      <p:font typeface="Anonymous Pro" panose="020B0604020202020204" charset="0"/>
      <p:regular r:id="rId11"/>
    </p:embeddedFont>
    <p:embeddedFont>
      <p:font typeface="Cambria" panose="02040503050406030204" pitchFamily="18" charset="0"/>
      <p:regular r:id="rId12"/>
      <p:bold r:id="rId13"/>
      <p:italic r:id="rId14"/>
      <p:boldItalic r:id="rId15"/>
    </p:embeddedFont>
    <p:embeddedFont>
      <p:font typeface="Cambria Math" panose="02040503050406030204" pitchFamily="18" charset="0"/>
      <p:regular r:id="rId16"/>
    </p:embeddedFont>
    <p:embeddedFont>
      <p:font typeface="Concert One" pitchFamily="2" charset="0"/>
      <p:regular r:id="rId17"/>
    </p:embeddedFont>
    <p:embeddedFont>
      <p:font typeface="Roboto Mono" panose="00000009000000000000" pitchFamily="49" charset="0"/>
      <p:regular r:id="rId18"/>
      <p:bold r:id="rId19"/>
      <p:italic r:id="rId20"/>
      <p:boldItalic r:id="rId21"/>
    </p:embeddedFont>
    <p:embeddedFont>
      <p:font typeface="Roboto Mono Medium" panose="00000009000000000000" pitchFamily="49" charset="0"/>
      <p:regular r:id="rId22"/>
      <p: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jali patel" initials="a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5727" autoAdjust="0"/>
  </p:normalViewPr>
  <p:slideViewPr>
    <p:cSldViewPr snapToGrid="0">
      <p:cViewPr varScale="1">
        <p:scale>
          <a:sx n="113" d="100"/>
          <a:sy n="113" d="100"/>
        </p:scale>
        <p:origin x="586" y="-4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8T19:08:1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8T19:05:0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387 87 24575,'27'0'0,"112"5"0,-119-3 0,1 1 0,-1 1 0,1 1 0,32 13 0,-44-15 0,1 0 0,-1 0 0,1-1 0,-1-1 0,20 2 0,-27-3 0,0 0 0,1 0 0,-1 0 0,0-1 0,1 1 0,-1 0 0,0-1 0,1 0 0,-1 0 0,0 0 0,0 0 0,0 0 0,3-1 0,-4 1 0,0 0 0,0-1 0,-1 1 0,1 0 0,0 0 0,0 0 0,-1 0 0,1-1 0,-1 1 0,1 0 0,-1-1 0,1 1 0,-1 0 0,0-1 0,0 1 0,1 0 0,-1-1 0,0 1 0,0-1 0,-1 1 0,1 0 0,0-1 0,0 1 0,-1-3 0,0 3 0,0-1 0,0 0 0,0 0 0,0 1 0,0-1 0,0 0 0,0 1 0,-1-1 0,1 1 0,-1 0 0,1-1 0,-1 1 0,1 0 0,-1 0 0,1 0 0,-1 0 0,0 0 0,0 0 0,0 1 0,0-1 0,1 1 0,-4-1 0,-46-7 0,47 7 0,-237 0 0,114 4 0,59-5 0,-80 4 0,69 14 0,28-5 0,92-12 0,-26 2 0,-1-1 0,1 0 0,22-4 0,110-20 0,-142 23 0,26-5 0,51-15 0,-57 13 0,0 1 0,1 2 0,39-4 0,-9 8-1365,-32 1-5461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20f6c89457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120f6c89457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120f6c8945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3" name="Google Shape;973;g120f6c8945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/>
          <a:srcRect b="61089"/>
          <a:stretch>
            <a:fillRect/>
          </a:stretch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/>
          <a:srcRect r="1545" b="6838"/>
          <a:stretch>
            <a:fillRect/>
          </a:stretch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 panose="02000000000000000000"/>
              <a:buNone/>
              <a:defRPr sz="1800" b="1">
                <a:solidFill>
                  <a:srgbClr val="0B5394"/>
                </a:solidFill>
                <a:latin typeface="Coming Soon" panose="02000000000000000000"/>
                <a:ea typeface="Coming Soon" panose="02000000000000000000"/>
                <a:cs typeface="Coming Soon" panose="02000000000000000000"/>
                <a:sym typeface="Coming Soon" panose="02000000000000000000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 panose="02000000000000000000"/>
              <a:buNone/>
              <a:defRPr sz="1800" b="1">
                <a:solidFill>
                  <a:srgbClr val="0B5394"/>
                </a:solidFill>
                <a:latin typeface="Coming Soon" panose="02000000000000000000"/>
                <a:ea typeface="Coming Soon" panose="02000000000000000000"/>
                <a:cs typeface="Coming Soon" panose="02000000000000000000"/>
                <a:sym typeface="Coming Soon" panose="02000000000000000000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 panose="02000000000000000000"/>
              <a:buNone/>
              <a:defRPr sz="1800" b="1">
                <a:solidFill>
                  <a:srgbClr val="0B5394"/>
                </a:solidFill>
                <a:latin typeface="Coming Soon" panose="02000000000000000000"/>
                <a:ea typeface="Coming Soon" panose="02000000000000000000"/>
                <a:cs typeface="Coming Soon" panose="02000000000000000000"/>
                <a:sym typeface="Coming Soon" panose="02000000000000000000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 panose="02000000000000000000"/>
              <a:buNone/>
              <a:defRPr sz="1800" b="1">
                <a:solidFill>
                  <a:srgbClr val="0B5394"/>
                </a:solidFill>
                <a:latin typeface="Coming Soon" panose="02000000000000000000"/>
                <a:ea typeface="Coming Soon" panose="02000000000000000000"/>
                <a:cs typeface="Coming Soon" panose="02000000000000000000"/>
                <a:sym typeface="Coming Soon" panose="02000000000000000000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 panose="02000000000000000000"/>
              <a:buNone/>
              <a:defRPr sz="1800" b="1">
                <a:solidFill>
                  <a:srgbClr val="0B5394"/>
                </a:solidFill>
                <a:latin typeface="Coming Soon" panose="02000000000000000000"/>
                <a:ea typeface="Coming Soon" panose="02000000000000000000"/>
                <a:cs typeface="Coming Soon" panose="02000000000000000000"/>
                <a:sym typeface="Coming Soon" panose="02000000000000000000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 panose="02000000000000000000"/>
              <a:buNone/>
              <a:defRPr sz="1800" b="1">
                <a:solidFill>
                  <a:srgbClr val="0B5394"/>
                </a:solidFill>
                <a:latin typeface="Coming Soon" panose="02000000000000000000"/>
                <a:ea typeface="Coming Soon" panose="02000000000000000000"/>
                <a:cs typeface="Coming Soon" panose="02000000000000000000"/>
                <a:sym typeface="Coming Soon" panose="02000000000000000000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 panose="02000000000000000000"/>
              <a:buNone/>
              <a:defRPr sz="1800" b="1">
                <a:solidFill>
                  <a:srgbClr val="0B5394"/>
                </a:solidFill>
                <a:latin typeface="Coming Soon" panose="02000000000000000000"/>
                <a:ea typeface="Coming Soon" panose="02000000000000000000"/>
                <a:cs typeface="Coming Soon" panose="02000000000000000000"/>
                <a:sym typeface="Coming Soon" panose="02000000000000000000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 panose="02000000000000000000"/>
              <a:buNone/>
              <a:defRPr sz="1800" b="1">
                <a:solidFill>
                  <a:srgbClr val="0B5394"/>
                </a:solidFill>
                <a:latin typeface="Coming Soon" panose="02000000000000000000"/>
                <a:ea typeface="Coming Soon" panose="02000000000000000000"/>
                <a:cs typeface="Coming Soon" panose="02000000000000000000"/>
                <a:sym typeface="Coming Soon" panose="02000000000000000000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/>
          <a:srcRect r="1545" b="6838"/>
          <a:stretch>
            <a:fillRect/>
          </a:stretch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/>
          <a:srcRect r="1545" b="6838"/>
          <a:stretch>
            <a:fillRect/>
          </a:stretch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401825"/>
            <a:ext cx="69633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7975">
              <a:spcBef>
                <a:spcPts val="0"/>
              </a:spcBef>
              <a:spcAft>
                <a:spcPts val="0"/>
              </a:spcAft>
              <a:buSzPts val="1250"/>
              <a:buFont typeface="Concert One"/>
              <a:buAutoNum type="arabicPeriod"/>
              <a:defRPr sz="950">
                <a:solidFill>
                  <a:schemeClr val="dk2"/>
                </a:solidFill>
              </a:defRPr>
            </a:lvl1pPr>
            <a:lvl2pPr marL="914400" lvl="1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2pPr>
            <a:lvl3pPr marL="1371600" lvl="2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3pPr>
            <a:lvl4pPr marL="1828800" lvl="3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rabicPeriod"/>
              <a:defRPr sz="950">
                <a:solidFill>
                  <a:schemeClr val="dk2"/>
                </a:solidFill>
              </a:defRPr>
            </a:lvl4pPr>
            <a:lvl5pPr marL="2286000" lvl="4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5pPr>
            <a:lvl6pPr marL="2743200" lvl="5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6pPr>
            <a:lvl7pPr marL="3200400" lvl="6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rabicPeriod"/>
              <a:defRPr sz="950">
                <a:solidFill>
                  <a:schemeClr val="dk2"/>
                </a:solidFill>
              </a:defRPr>
            </a:lvl7pPr>
            <a:lvl8pPr marL="3657600" lvl="7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8pPr>
            <a:lvl9pPr marL="4114800" lvl="8" indent="-292100">
              <a:spcBef>
                <a:spcPts val="1600"/>
              </a:spcBef>
              <a:spcAft>
                <a:spcPts val="160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_POINT_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3"/>
          <a:srcRect b="61089"/>
          <a:stretch>
            <a:fillRect/>
          </a:stretch>
        </p:blipFill>
        <p:spPr>
          <a:xfrm rot="1142343">
            <a:off x="6222976" y="2291982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 rotWithShape="1">
          <a:blip r:embed="rId3"/>
          <a:srcRect b="61089"/>
          <a:stretch>
            <a:fillRect/>
          </a:stretch>
        </p:blipFill>
        <p:spPr>
          <a:xfrm rot="-1920292">
            <a:off x="925352" y="1011382"/>
            <a:ext cx="2068424" cy="1772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2426100" y="1386676"/>
            <a:ext cx="4291800" cy="24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8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 rotWithShape="1">
          <a:blip r:embed="rId3"/>
          <a:srcRect t="16734" r="8892" b="18300"/>
          <a:stretch>
            <a:fillRect/>
          </a:stretch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 rotWithShape="1">
          <a:blip r:embed="rId3"/>
          <a:srcRect t="16734" r="8892" b="18300"/>
          <a:stretch>
            <a:fillRect/>
          </a:stretch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/>
          <p:cNvPicPr preferRelativeResize="0"/>
          <p:nvPr/>
        </p:nvPicPr>
        <p:blipFill rotWithShape="1">
          <a:blip r:embed="rId4"/>
          <a:srcRect r="1545" b="6838"/>
          <a:stretch>
            <a:fillRect/>
          </a:stretch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 panose="02060609030202000504"/>
              <a:buNone/>
              <a:defRPr sz="1600" b="0">
                <a:solidFill>
                  <a:schemeClr val="dk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SECTION_TITLE_AND_DESCRIPTION_1_1_1_1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5230400" y="3321638"/>
            <a:ext cx="27975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 panose="02060609030202000504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subTitle" idx="1"/>
          </p:nvPr>
        </p:nvSpPr>
        <p:spPr>
          <a:xfrm>
            <a:off x="4909400" y="1218188"/>
            <a:ext cx="3439500" cy="20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100">
                <a:solidFill>
                  <a:schemeClr val="dk1"/>
                </a:solidFill>
                <a:latin typeface="Roboto Mono" panose="00000009000000000000"/>
                <a:ea typeface="Roboto Mono" panose="00000009000000000000"/>
                <a:cs typeface="Roboto Mono" panose="00000009000000000000"/>
                <a:sym typeface="Roboto Mono" panose="00000009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 panose="00000009000000000000"/>
              <a:buChar char="●"/>
              <a:defRPr sz="1800"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 panose="00000009000000000000"/>
              <a:buChar char="○"/>
              <a:defRPr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 panose="00000009000000000000"/>
              <a:buChar char="■"/>
              <a:defRPr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 panose="00000009000000000000"/>
              <a:buChar char="●"/>
              <a:defRPr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 panose="00000009000000000000"/>
              <a:buChar char="○"/>
              <a:defRPr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 panose="00000009000000000000"/>
              <a:buChar char="■"/>
              <a:defRPr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 panose="00000009000000000000"/>
              <a:buChar char="●"/>
              <a:defRPr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 panose="00000009000000000000"/>
              <a:buChar char="○"/>
              <a:defRPr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 panose="00000009000000000000"/>
              <a:buChar char="■"/>
              <a:defRPr>
                <a:solidFill>
                  <a:schemeClr val="accent2"/>
                </a:solidFill>
                <a:latin typeface="Roboto Mono Medium" panose="00000009000000000000"/>
                <a:ea typeface="Roboto Mono Medium" panose="00000009000000000000"/>
                <a:cs typeface="Roboto Mono Medium" panose="00000009000000000000"/>
                <a:sym typeface="Roboto Mono Medium" panose="00000009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customXml" Target="../ink/ink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ustomXml" Target="../ink/ink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2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8"/>
          <p:cNvSpPr txBox="1">
            <a:spLocks noGrp="1"/>
          </p:cNvSpPr>
          <p:nvPr>
            <p:ph type="ctrTitle"/>
          </p:nvPr>
        </p:nvSpPr>
        <p:spPr>
          <a:xfrm>
            <a:off x="1617825" y="842973"/>
            <a:ext cx="6079800" cy="10452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COMPUTER ORGANIZATION AND ARCHITECTURE</a:t>
            </a:r>
            <a:endParaRPr sz="3200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1" name="Google Shape;311;p48"/>
          <p:cNvSpPr txBox="1">
            <a:spLocks noGrp="1"/>
          </p:cNvSpPr>
          <p:nvPr>
            <p:ph type="subTitle" idx="1"/>
          </p:nvPr>
        </p:nvSpPr>
        <p:spPr>
          <a:xfrm>
            <a:off x="1672762" y="3672204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0" dirty="0">
                <a:latin typeface="Cambria" panose="02040503050406030204" pitchFamily="18" charset="0"/>
                <a:ea typeface="Cambria" panose="02040503050406030204" pitchFamily="18" charset="0"/>
              </a:rPr>
              <a:t>Here starts the lesson!</a:t>
            </a:r>
            <a:endParaRPr b="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2" name="Google Shape;312;p48"/>
          <p:cNvSpPr/>
          <p:nvPr/>
        </p:nvSpPr>
        <p:spPr>
          <a:xfrm>
            <a:off x="2077775" y="3279309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3" name="Google Shape;313;p48"/>
          <p:cNvSpPr/>
          <p:nvPr/>
        </p:nvSpPr>
        <p:spPr>
          <a:xfrm>
            <a:off x="2081200" y="3311207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4" name="Google Shape;314;p48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15" name="Google Shape;315;p48"/>
          <p:cNvPicPr preferRelativeResize="0"/>
          <p:nvPr/>
        </p:nvPicPr>
        <p:blipFill rotWithShape="1">
          <a:blip r:embed="rId3"/>
          <a:srcRect t="16970" r="8892" b="21025"/>
          <a:stretch>
            <a:fillRect/>
          </a:stretch>
        </p:blipFill>
        <p:spPr>
          <a:xfrm>
            <a:off x="5193506" y="3603223"/>
            <a:ext cx="3382519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8"/>
          <p:cNvPicPr preferRelativeResize="0"/>
          <p:nvPr/>
        </p:nvPicPr>
        <p:blipFill rotWithShape="1">
          <a:blip r:embed="rId4"/>
          <a:srcRect t="16734" r="8892" b="18300"/>
          <a:stretch>
            <a:fillRect/>
          </a:stretch>
        </p:blipFill>
        <p:spPr>
          <a:xfrm>
            <a:off x="5193506" y="3055100"/>
            <a:ext cx="3382519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772590" y="3287246"/>
            <a:ext cx="229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GUIDED BY : Bharti Patel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8518" y="3825511"/>
            <a:ext cx="290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PRESENTED BY : Anjali Patel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B34319-927D-C1C3-80C3-772A683DEB06}"/>
              </a:ext>
            </a:extLst>
          </p:cNvPr>
          <p:cNvSpPr txBox="1"/>
          <p:nvPr/>
        </p:nvSpPr>
        <p:spPr>
          <a:xfrm>
            <a:off x="1889900" y="2233448"/>
            <a:ext cx="5984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CLOSELY COUPLED AND LOOSELY COUPLE MULTIPROCESSORS</a:t>
            </a: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9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latin typeface="Cambria" panose="02040503050406030204" pitchFamily="18" charset="0"/>
                <a:ea typeface="Cambria" panose="02040503050406030204" pitchFamily="18" charset="0"/>
              </a:rPr>
              <a:t>Contents</a:t>
            </a:r>
            <a:endParaRPr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2" name="Google Shape;322;p49"/>
          <p:cNvSpPr txBox="1">
            <a:spLocks noGrp="1"/>
          </p:cNvSpPr>
          <p:nvPr>
            <p:ph type="body" idx="1"/>
          </p:nvPr>
        </p:nvSpPr>
        <p:spPr>
          <a:xfrm>
            <a:off x="1457910" y="1555452"/>
            <a:ext cx="69633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1600"/>
              </a:spcAft>
            </a:pPr>
            <a:r>
              <a:rPr lang="en-IN" sz="1200" dirty="0">
                <a:latin typeface="Cambria" panose="02040503050406030204" pitchFamily="18" charset="0"/>
                <a:ea typeface="Cambria" panose="02040503050406030204" pitchFamily="18" charset="0"/>
              </a:rPr>
              <a:t>INTRODUCTION </a:t>
            </a:r>
          </a:p>
          <a:p>
            <a:pPr marL="228600" lvl="0" indent="-228600" algn="l" rtl="0">
              <a:spcBef>
                <a:spcPts val="0"/>
              </a:spcBef>
              <a:spcAft>
                <a:spcPts val="1600"/>
              </a:spcAft>
            </a:pPr>
            <a:r>
              <a:rPr lang="en-IN" sz="1200" dirty="0">
                <a:latin typeface="Cambria" panose="02040503050406030204" pitchFamily="18" charset="0"/>
                <a:ea typeface="Cambria" panose="02040503050406030204" pitchFamily="18" charset="0"/>
              </a:rPr>
              <a:t>HOW MULTIPROCESSOR ARE CLASSIFIED?</a:t>
            </a:r>
          </a:p>
          <a:p>
            <a:pPr marL="228600" lvl="0" indent="-228600" algn="l" rtl="0">
              <a:spcBef>
                <a:spcPts val="0"/>
              </a:spcBef>
              <a:spcAft>
                <a:spcPts val="1600"/>
              </a:spcAft>
            </a:pPr>
            <a:r>
              <a:rPr lang="en-IN" sz="1200" dirty="0">
                <a:latin typeface="Cambria" panose="02040503050406030204" pitchFamily="18" charset="0"/>
                <a:ea typeface="Cambria" panose="02040503050406030204" pitchFamily="18" charset="0"/>
              </a:rPr>
              <a:t>DIFFERENCE BETWEEN CLOSELY COUPLED AND LOOSELY COUPLED MULTIPROCESSOR .</a:t>
            </a:r>
            <a:endParaRPr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0"/>
          <p:cNvSpPr txBox="1">
            <a:spLocks noGrp="1"/>
          </p:cNvSpPr>
          <p:nvPr>
            <p:ph type="title" idx="8"/>
          </p:nvPr>
        </p:nvSpPr>
        <p:spPr>
          <a:xfrm>
            <a:off x="1271628" y="345334"/>
            <a:ext cx="282769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INTRODUCTION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9" name="Google Shape;329;p50"/>
          <p:cNvSpPr/>
          <p:nvPr/>
        </p:nvSpPr>
        <p:spPr>
          <a:xfrm>
            <a:off x="7639575" y="711175"/>
            <a:ext cx="674863" cy="488424"/>
          </a:xfrm>
          <a:custGeom>
            <a:avLst/>
            <a:gdLst/>
            <a:ahLst/>
            <a:cxnLst/>
            <a:rect l="l" t="t" r="r" b="b"/>
            <a:pathLst>
              <a:path w="35347" h="25582" extrusionOk="0">
                <a:moveTo>
                  <a:pt x="32086" y="1331"/>
                </a:moveTo>
                <a:cubicBezTo>
                  <a:pt x="32060" y="1725"/>
                  <a:pt x="32014" y="2116"/>
                  <a:pt x="31884" y="2511"/>
                </a:cubicBezTo>
                <a:cubicBezTo>
                  <a:pt x="31710" y="3037"/>
                  <a:pt x="31422" y="3448"/>
                  <a:pt x="31140" y="3873"/>
                </a:cubicBezTo>
                <a:lnTo>
                  <a:pt x="31140" y="3875"/>
                </a:lnTo>
                <a:cubicBezTo>
                  <a:pt x="31045" y="3802"/>
                  <a:pt x="30957" y="3717"/>
                  <a:pt x="30879" y="3626"/>
                </a:cubicBezTo>
                <a:cubicBezTo>
                  <a:pt x="30960" y="3537"/>
                  <a:pt x="31004" y="3420"/>
                  <a:pt x="31004" y="3300"/>
                </a:cubicBezTo>
                <a:cubicBezTo>
                  <a:pt x="31012" y="2456"/>
                  <a:pt x="31170" y="1364"/>
                  <a:pt x="32086" y="1331"/>
                </a:cubicBezTo>
                <a:close/>
                <a:moveTo>
                  <a:pt x="33448" y="2151"/>
                </a:moveTo>
                <a:lnTo>
                  <a:pt x="33448" y="2151"/>
                </a:lnTo>
                <a:cubicBezTo>
                  <a:pt x="33674" y="2664"/>
                  <a:pt x="33586" y="3318"/>
                  <a:pt x="33167" y="3795"/>
                </a:cubicBezTo>
                <a:cubicBezTo>
                  <a:pt x="33046" y="3933"/>
                  <a:pt x="32896" y="4044"/>
                  <a:pt x="32729" y="4118"/>
                </a:cubicBezTo>
                <a:cubicBezTo>
                  <a:pt x="33098" y="3528"/>
                  <a:pt x="33326" y="2819"/>
                  <a:pt x="33448" y="2151"/>
                </a:cubicBezTo>
                <a:close/>
                <a:moveTo>
                  <a:pt x="32524" y="1387"/>
                </a:moveTo>
                <a:cubicBezTo>
                  <a:pt x="32540" y="1390"/>
                  <a:pt x="32555" y="1392"/>
                  <a:pt x="32571" y="1397"/>
                </a:cubicBezTo>
                <a:cubicBezTo>
                  <a:pt x="32884" y="1486"/>
                  <a:pt x="33123" y="1661"/>
                  <a:pt x="33289" y="1878"/>
                </a:cubicBezTo>
                <a:cubicBezTo>
                  <a:pt x="33081" y="2445"/>
                  <a:pt x="32804" y="2943"/>
                  <a:pt x="32503" y="3432"/>
                </a:cubicBezTo>
                <a:cubicBezTo>
                  <a:pt x="32416" y="3432"/>
                  <a:pt x="32336" y="3480"/>
                  <a:pt x="32295" y="3557"/>
                </a:cubicBezTo>
                <a:cubicBezTo>
                  <a:pt x="32169" y="3777"/>
                  <a:pt x="32049" y="4000"/>
                  <a:pt x="31925" y="4221"/>
                </a:cubicBezTo>
                <a:cubicBezTo>
                  <a:pt x="31817" y="4204"/>
                  <a:pt x="31712" y="4175"/>
                  <a:pt x="31611" y="4138"/>
                </a:cubicBezTo>
                <a:cubicBezTo>
                  <a:pt x="32171" y="3413"/>
                  <a:pt x="32513" y="2340"/>
                  <a:pt x="32524" y="1387"/>
                </a:cubicBezTo>
                <a:close/>
                <a:moveTo>
                  <a:pt x="9407" y="5159"/>
                </a:moveTo>
                <a:cubicBezTo>
                  <a:pt x="10187" y="6580"/>
                  <a:pt x="10603" y="7882"/>
                  <a:pt x="10645" y="9398"/>
                </a:cubicBezTo>
                <a:cubicBezTo>
                  <a:pt x="10279" y="9775"/>
                  <a:pt x="9939" y="10175"/>
                  <a:pt x="9627" y="10596"/>
                </a:cubicBezTo>
                <a:lnTo>
                  <a:pt x="9626" y="10596"/>
                </a:lnTo>
                <a:cubicBezTo>
                  <a:pt x="9570" y="10548"/>
                  <a:pt x="9511" y="10506"/>
                  <a:pt x="9457" y="10455"/>
                </a:cubicBezTo>
                <a:cubicBezTo>
                  <a:pt x="8958" y="9988"/>
                  <a:pt x="8631" y="9478"/>
                  <a:pt x="8445" y="8950"/>
                </a:cubicBezTo>
                <a:cubicBezTo>
                  <a:pt x="8239" y="7563"/>
                  <a:pt x="8522" y="6110"/>
                  <a:pt x="9407" y="5159"/>
                </a:cubicBezTo>
                <a:close/>
                <a:moveTo>
                  <a:pt x="14031" y="4662"/>
                </a:moveTo>
                <a:lnTo>
                  <a:pt x="14031" y="4662"/>
                </a:lnTo>
                <a:cubicBezTo>
                  <a:pt x="15409" y="5488"/>
                  <a:pt x="16195" y="7133"/>
                  <a:pt x="15661" y="8877"/>
                </a:cubicBezTo>
                <a:lnTo>
                  <a:pt x="15659" y="8877"/>
                </a:lnTo>
                <a:cubicBezTo>
                  <a:pt x="15430" y="9624"/>
                  <a:pt x="15018" y="10217"/>
                  <a:pt x="14503" y="10657"/>
                </a:cubicBezTo>
                <a:cubicBezTo>
                  <a:pt x="15162" y="8733"/>
                  <a:pt x="15142" y="6226"/>
                  <a:pt x="14031" y="4662"/>
                </a:cubicBezTo>
                <a:close/>
                <a:moveTo>
                  <a:pt x="12255" y="4111"/>
                </a:moveTo>
                <a:lnTo>
                  <a:pt x="12255" y="4111"/>
                </a:lnTo>
                <a:cubicBezTo>
                  <a:pt x="12734" y="4141"/>
                  <a:pt x="13204" y="4257"/>
                  <a:pt x="13641" y="4456"/>
                </a:cubicBezTo>
                <a:cubicBezTo>
                  <a:pt x="13946" y="5706"/>
                  <a:pt x="14445" y="6784"/>
                  <a:pt x="14438" y="8128"/>
                </a:cubicBezTo>
                <a:cubicBezTo>
                  <a:pt x="14433" y="9221"/>
                  <a:pt x="14153" y="10170"/>
                  <a:pt x="13778" y="11136"/>
                </a:cubicBezTo>
                <a:lnTo>
                  <a:pt x="13777" y="11136"/>
                </a:lnTo>
                <a:cubicBezTo>
                  <a:pt x="13579" y="11237"/>
                  <a:pt x="13371" y="11320"/>
                  <a:pt x="13158" y="11383"/>
                </a:cubicBezTo>
                <a:cubicBezTo>
                  <a:pt x="13508" y="10596"/>
                  <a:pt x="13480" y="9389"/>
                  <a:pt x="13480" y="8738"/>
                </a:cubicBezTo>
                <a:cubicBezTo>
                  <a:pt x="13481" y="7105"/>
                  <a:pt x="13101" y="5512"/>
                  <a:pt x="12255" y="4111"/>
                </a:cubicBezTo>
                <a:close/>
                <a:moveTo>
                  <a:pt x="10574" y="4370"/>
                </a:moveTo>
                <a:cubicBezTo>
                  <a:pt x="11032" y="5394"/>
                  <a:pt x="11434" y="6425"/>
                  <a:pt x="11654" y="7535"/>
                </a:cubicBezTo>
                <a:cubicBezTo>
                  <a:pt x="11731" y="7917"/>
                  <a:pt x="12221" y="10964"/>
                  <a:pt x="11674" y="11503"/>
                </a:cubicBezTo>
                <a:cubicBezTo>
                  <a:pt x="11256" y="11451"/>
                  <a:pt x="10850" y="11331"/>
                  <a:pt x="10471" y="11147"/>
                </a:cubicBezTo>
                <a:cubicBezTo>
                  <a:pt x="10513" y="11076"/>
                  <a:pt x="10551" y="11003"/>
                  <a:pt x="10593" y="10933"/>
                </a:cubicBezTo>
                <a:cubicBezTo>
                  <a:pt x="10613" y="10979"/>
                  <a:pt x="10666" y="11005"/>
                  <a:pt x="10718" y="11005"/>
                </a:cubicBezTo>
                <a:cubicBezTo>
                  <a:pt x="10776" y="11005"/>
                  <a:pt x="10833" y="10974"/>
                  <a:pt x="10849" y="10909"/>
                </a:cubicBezTo>
                <a:cubicBezTo>
                  <a:pt x="10901" y="10692"/>
                  <a:pt x="10939" y="10473"/>
                  <a:pt x="10966" y="10253"/>
                </a:cubicBezTo>
                <a:cubicBezTo>
                  <a:pt x="11086" y="10020"/>
                  <a:pt x="11201" y="9789"/>
                  <a:pt x="11304" y="9554"/>
                </a:cubicBezTo>
                <a:cubicBezTo>
                  <a:pt x="11399" y="9337"/>
                  <a:pt x="11239" y="9113"/>
                  <a:pt x="11045" y="9113"/>
                </a:cubicBezTo>
                <a:cubicBezTo>
                  <a:pt x="11035" y="9113"/>
                  <a:pt x="11025" y="9113"/>
                  <a:pt x="11016" y="9115"/>
                </a:cubicBezTo>
                <a:cubicBezTo>
                  <a:pt x="10959" y="7642"/>
                  <a:pt x="10449" y="6136"/>
                  <a:pt x="9532" y="5039"/>
                </a:cubicBezTo>
                <a:cubicBezTo>
                  <a:pt x="9833" y="4751"/>
                  <a:pt x="10187" y="4523"/>
                  <a:pt x="10574" y="4370"/>
                </a:cubicBezTo>
                <a:close/>
                <a:moveTo>
                  <a:pt x="12017" y="4105"/>
                </a:moveTo>
                <a:cubicBezTo>
                  <a:pt x="12017" y="4115"/>
                  <a:pt x="12020" y="4125"/>
                  <a:pt x="12023" y="4134"/>
                </a:cubicBezTo>
                <a:cubicBezTo>
                  <a:pt x="12459" y="5230"/>
                  <a:pt x="12828" y="6325"/>
                  <a:pt x="12963" y="7502"/>
                </a:cubicBezTo>
                <a:cubicBezTo>
                  <a:pt x="13008" y="7897"/>
                  <a:pt x="13034" y="10935"/>
                  <a:pt x="12588" y="11499"/>
                </a:cubicBezTo>
                <a:lnTo>
                  <a:pt x="12586" y="11499"/>
                </a:lnTo>
                <a:cubicBezTo>
                  <a:pt x="12468" y="11513"/>
                  <a:pt x="12349" y="11524"/>
                  <a:pt x="12230" y="11527"/>
                </a:cubicBezTo>
                <a:cubicBezTo>
                  <a:pt x="12489" y="10895"/>
                  <a:pt x="12334" y="9818"/>
                  <a:pt x="12313" y="9394"/>
                </a:cubicBezTo>
                <a:cubicBezTo>
                  <a:pt x="12224" y="7606"/>
                  <a:pt x="11756" y="5824"/>
                  <a:pt x="10864" y="4269"/>
                </a:cubicBezTo>
                <a:cubicBezTo>
                  <a:pt x="11115" y="4193"/>
                  <a:pt x="11375" y="4142"/>
                  <a:pt x="11637" y="4117"/>
                </a:cubicBezTo>
                <a:cubicBezTo>
                  <a:pt x="11766" y="4105"/>
                  <a:pt x="11891" y="4105"/>
                  <a:pt x="12017" y="4105"/>
                </a:cubicBezTo>
                <a:close/>
                <a:moveTo>
                  <a:pt x="25741" y="16319"/>
                </a:moveTo>
                <a:cubicBezTo>
                  <a:pt x="26033" y="16319"/>
                  <a:pt x="26325" y="16353"/>
                  <a:pt x="26608" y="16425"/>
                </a:cubicBezTo>
                <a:cubicBezTo>
                  <a:pt x="26757" y="16463"/>
                  <a:pt x="26903" y="16513"/>
                  <a:pt x="27044" y="16574"/>
                </a:cubicBezTo>
                <a:cubicBezTo>
                  <a:pt x="28124" y="17916"/>
                  <a:pt x="26413" y="20133"/>
                  <a:pt x="25036" y="20799"/>
                </a:cubicBezTo>
                <a:cubicBezTo>
                  <a:pt x="24616" y="21002"/>
                  <a:pt x="24156" y="21111"/>
                  <a:pt x="23701" y="21111"/>
                </a:cubicBezTo>
                <a:cubicBezTo>
                  <a:pt x="23171" y="21111"/>
                  <a:pt x="22648" y="20963"/>
                  <a:pt x="22200" y="20645"/>
                </a:cubicBezTo>
                <a:cubicBezTo>
                  <a:pt x="21851" y="20398"/>
                  <a:pt x="21618" y="20077"/>
                  <a:pt x="21492" y="19731"/>
                </a:cubicBezTo>
                <a:cubicBezTo>
                  <a:pt x="21476" y="19396"/>
                  <a:pt x="21503" y="19061"/>
                  <a:pt x="21572" y="18733"/>
                </a:cubicBezTo>
                <a:cubicBezTo>
                  <a:pt x="21617" y="18728"/>
                  <a:pt x="21662" y="18715"/>
                  <a:pt x="21702" y="18694"/>
                </a:cubicBezTo>
                <a:cubicBezTo>
                  <a:pt x="22164" y="18440"/>
                  <a:pt x="22446" y="18033"/>
                  <a:pt x="22768" y="17649"/>
                </a:cubicBezTo>
                <a:cubicBezTo>
                  <a:pt x="23416" y="18221"/>
                  <a:pt x="24064" y="18791"/>
                  <a:pt x="24704" y="19359"/>
                </a:cubicBezTo>
                <a:cubicBezTo>
                  <a:pt x="24857" y="19496"/>
                  <a:pt x="25027" y="19554"/>
                  <a:pt x="25190" y="19554"/>
                </a:cubicBezTo>
                <a:cubicBezTo>
                  <a:pt x="25767" y="19554"/>
                  <a:pt x="26268" y="18836"/>
                  <a:pt x="25734" y="18328"/>
                </a:cubicBezTo>
                <a:cubicBezTo>
                  <a:pt x="25166" y="17789"/>
                  <a:pt x="24597" y="17246"/>
                  <a:pt x="24027" y="16699"/>
                </a:cubicBezTo>
                <a:cubicBezTo>
                  <a:pt x="24563" y="16456"/>
                  <a:pt x="25153" y="16319"/>
                  <a:pt x="25741" y="16319"/>
                </a:cubicBezTo>
                <a:close/>
                <a:moveTo>
                  <a:pt x="27895" y="17098"/>
                </a:moveTo>
                <a:cubicBezTo>
                  <a:pt x="28227" y="17383"/>
                  <a:pt x="28508" y="17724"/>
                  <a:pt x="28723" y="18106"/>
                </a:cubicBezTo>
                <a:cubicBezTo>
                  <a:pt x="28458" y="19552"/>
                  <a:pt x="27924" y="20816"/>
                  <a:pt x="26655" y="21718"/>
                </a:cubicBezTo>
                <a:cubicBezTo>
                  <a:pt x="25884" y="22266"/>
                  <a:pt x="25025" y="22582"/>
                  <a:pt x="24076" y="22639"/>
                </a:cubicBezTo>
                <a:cubicBezTo>
                  <a:pt x="24017" y="22642"/>
                  <a:pt x="23950" y="22644"/>
                  <a:pt x="23875" y="22644"/>
                </a:cubicBezTo>
                <a:cubicBezTo>
                  <a:pt x="23571" y="22644"/>
                  <a:pt x="23149" y="22613"/>
                  <a:pt x="22716" y="22526"/>
                </a:cubicBezTo>
                <a:cubicBezTo>
                  <a:pt x="22231" y="22010"/>
                  <a:pt x="21886" y="21431"/>
                  <a:pt x="21690" y="20830"/>
                </a:cubicBezTo>
                <a:lnTo>
                  <a:pt x="21690" y="20830"/>
                </a:lnTo>
                <a:cubicBezTo>
                  <a:pt x="22236" y="21348"/>
                  <a:pt x="23021" y="21617"/>
                  <a:pt x="23774" y="21617"/>
                </a:cubicBezTo>
                <a:cubicBezTo>
                  <a:pt x="23888" y="21617"/>
                  <a:pt x="24001" y="21610"/>
                  <a:pt x="24112" y="21598"/>
                </a:cubicBezTo>
                <a:cubicBezTo>
                  <a:pt x="25882" y="21400"/>
                  <a:pt x="28208" y="18898"/>
                  <a:pt x="27895" y="17098"/>
                </a:cubicBezTo>
                <a:close/>
                <a:moveTo>
                  <a:pt x="4132" y="21347"/>
                </a:moveTo>
                <a:lnTo>
                  <a:pt x="4132" y="21347"/>
                </a:lnTo>
                <a:cubicBezTo>
                  <a:pt x="4450" y="21713"/>
                  <a:pt x="4661" y="22218"/>
                  <a:pt x="4648" y="22688"/>
                </a:cubicBezTo>
                <a:cubicBezTo>
                  <a:pt x="4476" y="22239"/>
                  <a:pt x="4293" y="21798"/>
                  <a:pt x="4132" y="21347"/>
                </a:cubicBezTo>
                <a:close/>
                <a:moveTo>
                  <a:pt x="2094" y="22062"/>
                </a:moveTo>
                <a:cubicBezTo>
                  <a:pt x="2166" y="22580"/>
                  <a:pt x="2241" y="23104"/>
                  <a:pt x="2354" y="23612"/>
                </a:cubicBezTo>
                <a:cubicBezTo>
                  <a:pt x="2209" y="23502"/>
                  <a:pt x="2084" y="23367"/>
                  <a:pt x="1985" y="23213"/>
                </a:cubicBezTo>
                <a:cubicBezTo>
                  <a:pt x="1858" y="23010"/>
                  <a:pt x="1761" y="22723"/>
                  <a:pt x="1712" y="22412"/>
                </a:cubicBezTo>
                <a:cubicBezTo>
                  <a:pt x="1816" y="22378"/>
                  <a:pt x="1908" y="22323"/>
                  <a:pt x="1972" y="22248"/>
                </a:cubicBezTo>
                <a:cubicBezTo>
                  <a:pt x="2019" y="22190"/>
                  <a:pt x="2059" y="22128"/>
                  <a:pt x="2094" y="22062"/>
                </a:cubicBezTo>
                <a:close/>
                <a:moveTo>
                  <a:pt x="29081" y="18929"/>
                </a:moveTo>
                <a:lnTo>
                  <a:pt x="29081" y="18930"/>
                </a:lnTo>
                <a:cubicBezTo>
                  <a:pt x="29363" y="19840"/>
                  <a:pt x="29336" y="20848"/>
                  <a:pt x="28921" y="21706"/>
                </a:cubicBezTo>
                <a:cubicBezTo>
                  <a:pt x="28288" y="23017"/>
                  <a:pt x="26888" y="23727"/>
                  <a:pt x="25492" y="23727"/>
                </a:cubicBezTo>
                <a:cubicBezTo>
                  <a:pt x="24668" y="23727"/>
                  <a:pt x="23846" y="23480"/>
                  <a:pt x="23183" y="22963"/>
                </a:cubicBezTo>
                <a:lnTo>
                  <a:pt x="23183" y="22963"/>
                </a:lnTo>
                <a:cubicBezTo>
                  <a:pt x="23552" y="23022"/>
                  <a:pt x="23905" y="23051"/>
                  <a:pt x="24198" y="23051"/>
                </a:cubicBezTo>
                <a:cubicBezTo>
                  <a:pt x="24347" y="23051"/>
                  <a:pt x="24480" y="23044"/>
                  <a:pt x="24592" y="23029"/>
                </a:cubicBezTo>
                <a:cubicBezTo>
                  <a:pt x="26773" y="22734"/>
                  <a:pt x="28616" y="21040"/>
                  <a:pt x="29081" y="18929"/>
                </a:cubicBezTo>
                <a:close/>
                <a:moveTo>
                  <a:pt x="3135" y="20825"/>
                </a:moveTo>
                <a:cubicBezTo>
                  <a:pt x="3311" y="20825"/>
                  <a:pt x="3491" y="20875"/>
                  <a:pt x="3656" y="20961"/>
                </a:cubicBezTo>
                <a:cubicBezTo>
                  <a:pt x="3657" y="20976"/>
                  <a:pt x="3661" y="20993"/>
                  <a:pt x="3663" y="21009"/>
                </a:cubicBezTo>
                <a:cubicBezTo>
                  <a:pt x="3656" y="21030"/>
                  <a:pt x="3647" y="21051"/>
                  <a:pt x="3641" y="21072"/>
                </a:cubicBezTo>
                <a:cubicBezTo>
                  <a:pt x="3621" y="21137"/>
                  <a:pt x="3651" y="21196"/>
                  <a:pt x="3697" y="21233"/>
                </a:cubicBezTo>
                <a:cubicBezTo>
                  <a:pt x="3821" y="21992"/>
                  <a:pt x="4033" y="22752"/>
                  <a:pt x="4420" y="23383"/>
                </a:cubicBezTo>
                <a:cubicBezTo>
                  <a:pt x="4377" y="23441"/>
                  <a:pt x="4329" y="23494"/>
                  <a:pt x="4277" y="23544"/>
                </a:cubicBezTo>
                <a:lnTo>
                  <a:pt x="4276" y="23544"/>
                </a:lnTo>
                <a:cubicBezTo>
                  <a:pt x="4147" y="23661"/>
                  <a:pt x="3999" y="23755"/>
                  <a:pt x="3838" y="23822"/>
                </a:cubicBezTo>
                <a:cubicBezTo>
                  <a:pt x="3681" y="23377"/>
                  <a:pt x="3463" y="22951"/>
                  <a:pt x="3325" y="22494"/>
                </a:cubicBezTo>
                <a:cubicBezTo>
                  <a:pt x="3162" y="21951"/>
                  <a:pt x="3080" y="21394"/>
                  <a:pt x="2974" y="20839"/>
                </a:cubicBezTo>
                <a:cubicBezTo>
                  <a:pt x="3027" y="20830"/>
                  <a:pt x="3081" y="20825"/>
                  <a:pt x="3135" y="20825"/>
                </a:cubicBezTo>
                <a:close/>
                <a:moveTo>
                  <a:pt x="2618" y="21003"/>
                </a:moveTo>
                <a:lnTo>
                  <a:pt x="2618" y="21003"/>
                </a:lnTo>
                <a:cubicBezTo>
                  <a:pt x="2610" y="21938"/>
                  <a:pt x="2832" y="23104"/>
                  <a:pt x="3325" y="23932"/>
                </a:cubicBezTo>
                <a:cubicBezTo>
                  <a:pt x="3310" y="23933"/>
                  <a:pt x="3294" y="23933"/>
                  <a:pt x="3278" y="23933"/>
                </a:cubicBezTo>
                <a:cubicBezTo>
                  <a:pt x="3134" y="23933"/>
                  <a:pt x="2991" y="23913"/>
                  <a:pt x="2853" y="23872"/>
                </a:cubicBezTo>
                <a:cubicBezTo>
                  <a:pt x="2744" y="23067"/>
                  <a:pt x="2516" y="22253"/>
                  <a:pt x="2314" y="21464"/>
                </a:cubicBezTo>
                <a:cubicBezTo>
                  <a:pt x="2350" y="21361"/>
                  <a:pt x="2400" y="21260"/>
                  <a:pt x="2462" y="21169"/>
                </a:cubicBezTo>
                <a:cubicBezTo>
                  <a:pt x="2506" y="21107"/>
                  <a:pt x="2558" y="21051"/>
                  <a:pt x="2618" y="21003"/>
                </a:cubicBezTo>
                <a:close/>
                <a:moveTo>
                  <a:pt x="32126" y="1"/>
                </a:moveTo>
                <a:cubicBezTo>
                  <a:pt x="31323" y="1"/>
                  <a:pt x="30546" y="369"/>
                  <a:pt x="30075" y="1049"/>
                </a:cubicBezTo>
                <a:cubicBezTo>
                  <a:pt x="29894" y="1313"/>
                  <a:pt x="29762" y="1606"/>
                  <a:pt x="29685" y="1915"/>
                </a:cubicBezTo>
                <a:cubicBezTo>
                  <a:pt x="29466" y="2456"/>
                  <a:pt x="29447" y="3070"/>
                  <a:pt x="29668" y="3630"/>
                </a:cubicBezTo>
                <a:cubicBezTo>
                  <a:pt x="29978" y="4415"/>
                  <a:pt x="30637" y="4960"/>
                  <a:pt x="31382" y="5195"/>
                </a:cubicBezTo>
                <a:cubicBezTo>
                  <a:pt x="30546" y="6732"/>
                  <a:pt x="29755" y="8294"/>
                  <a:pt x="29009" y="9878"/>
                </a:cubicBezTo>
                <a:cubicBezTo>
                  <a:pt x="28225" y="11546"/>
                  <a:pt x="27286" y="13351"/>
                  <a:pt x="26770" y="15158"/>
                </a:cubicBezTo>
                <a:cubicBezTo>
                  <a:pt x="26431" y="15086"/>
                  <a:pt x="26084" y="15051"/>
                  <a:pt x="25737" y="15051"/>
                </a:cubicBezTo>
                <a:cubicBezTo>
                  <a:pt x="25060" y="15051"/>
                  <a:pt x="24380" y="15183"/>
                  <a:pt x="23751" y="15430"/>
                </a:cubicBezTo>
                <a:cubicBezTo>
                  <a:pt x="23471" y="15476"/>
                  <a:pt x="23197" y="15553"/>
                  <a:pt x="22935" y="15660"/>
                </a:cubicBezTo>
                <a:cubicBezTo>
                  <a:pt x="20905" y="13737"/>
                  <a:pt x="18830" y="11837"/>
                  <a:pt x="16633" y="10158"/>
                </a:cubicBezTo>
                <a:cubicBezTo>
                  <a:pt x="16751" y="9931"/>
                  <a:pt x="16852" y="9696"/>
                  <a:pt x="16936" y="9456"/>
                </a:cubicBezTo>
                <a:cubicBezTo>
                  <a:pt x="18116" y="5988"/>
                  <a:pt x="15474" y="2670"/>
                  <a:pt x="12008" y="2670"/>
                </a:cubicBezTo>
                <a:cubicBezTo>
                  <a:pt x="11713" y="2670"/>
                  <a:pt x="11413" y="2694"/>
                  <a:pt x="11109" y="2743"/>
                </a:cubicBezTo>
                <a:cubicBezTo>
                  <a:pt x="7757" y="3292"/>
                  <a:pt x="5808" y="7543"/>
                  <a:pt x="7713" y="10306"/>
                </a:cubicBezTo>
                <a:cubicBezTo>
                  <a:pt x="7866" y="10571"/>
                  <a:pt x="8043" y="10822"/>
                  <a:pt x="8242" y="11054"/>
                </a:cubicBezTo>
                <a:cubicBezTo>
                  <a:pt x="8437" y="11277"/>
                  <a:pt x="8650" y="11485"/>
                  <a:pt x="8877" y="11673"/>
                </a:cubicBezTo>
                <a:cubicBezTo>
                  <a:pt x="8169" y="12760"/>
                  <a:pt x="7533" y="13914"/>
                  <a:pt x="6898" y="14949"/>
                </a:cubicBezTo>
                <a:cubicBezTo>
                  <a:pt x="6032" y="16364"/>
                  <a:pt x="5044" y="17822"/>
                  <a:pt x="4317" y="19357"/>
                </a:cubicBezTo>
                <a:cubicBezTo>
                  <a:pt x="3940" y="19175"/>
                  <a:pt x="3537" y="19084"/>
                  <a:pt x="3136" y="19084"/>
                </a:cubicBezTo>
                <a:cubicBezTo>
                  <a:pt x="2551" y="19084"/>
                  <a:pt x="1971" y="19278"/>
                  <a:pt x="1493" y="19666"/>
                </a:cubicBezTo>
                <a:cubicBezTo>
                  <a:pt x="1421" y="19724"/>
                  <a:pt x="1353" y="19788"/>
                  <a:pt x="1288" y="19853"/>
                </a:cubicBezTo>
                <a:cubicBezTo>
                  <a:pt x="1005" y="19986"/>
                  <a:pt x="760" y="20189"/>
                  <a:pt x="578" y="20442"/>
                </a:cubicBezTo>
                <a:cubicBezTo>
                  <a:pt x="3" y="21266"/>
                  <a:pt x="0" y="22476"/>
                  <a:pt x="318" y="23394"/>
                </a:cubicBezTo>
                <a:cubicBezTo>
                  <a:pt x="793" y="24766"/>
                  <a:pt x="2029" y="25582"/>
                  <a:pt x="3317" y="25582"/>
                </a:cubicBezTo>
                <a:cubicBezTo>
                  <a:pt x="3993" y="25582"/>
                  <a:pt x="4683" y="25357"/>
                  <a:pt x="5286" y="24870"/>
                </a:cubicBezTo>
                <a:cubicBezTo>
                  <a:pt x="6926" y="23545"/>
                  <a:pt x="6474" y="21038"/>
                  <a:pt x="4975" y="19786"/>
                </a:cubicBezTo>
                <a:cubicBezTo>
                  <a:pt x="5861" y="18451"/>
                  <a:pt x="6601" y="16991"/>
                  <a:pt x="7440" y="15647"/>
                </a:cubicBezTo>
                <a:cubicBezTo>
                  <a:pt x="8141" y="14525"/>
                  <a:pt x="8983" y="13408"/>
                  <a:pt x="9754" y="12263"/>
                </a:cubicBezTo>
                <a:cubicBezTo>
                  <a:pt x="10515" y="12669"/>
                  <a:pt x="11345" y="12866"/>
                  <a:pt x="12168" y="12866"/>
                </a:cubicBezTo>
                <a:cubicBezTo>
                  <a:pt x="13591" y="12866"/>
                  <a:pt x="14989" y="12276"/>
                  <a:pt x="15959" y="11158"/>
                </a:cubicBezTo>
                <a:cubicBezTo>
                  <a:pt x="17703" y="13071"/>
                  <a:pt x="19638" y="14863"/>
                  <a:pt x="21595" y="16608"/>
                </a:cubicBezTo>
                <a:cubicBezTo>
                  <a:pt x="20579" y="17737"/>
                  <a:pt x="20201" y="19474"/>
                  <a:pt x="20622" y="21087"/>
                </a:cubicBezTo>
                <a:cubicBezTo>
                  <a:pt x="20529" y="21504"/>
                  <a:pt x="20700" y="21849"/>
                  <a:pt x="21021" y="22127"/>
                </a:cubicBezTo>
                <a:cubicBezTo>
                  <a:pt x="21030" y="22145"/>
                  <a:pt x="21037" y="22162"/>
                  <a:pt x="21047" y="22181"/>
                </a:cubicBezTo>
                <a:cubicBezTo>
                  <a:pt x="21464" y="22969"/>
                  <a:pt x="22080" y="23635"/>
                  <a:pt x="22834" y="24112"/>
                </a:cubicBezTo>
                <a:cubicBezTo>
                  <a:pt x="23111" y="24337"/>
                  <a:pt x="23434" y="24500"/>
                  <a:pt x="23779" y="24592"/>
                </a:cubicBezTo>
                <a:cubicBezTo>
                  <a:pt x="24377" y="24820"/>
                  <a:pt x="25014" y="24938"/>
                  <a:pt x="25653" y="24938"/>
                </a:cubicBezTo>
                <a:cubicBezTo>
                  <a:pt x="26938" y="24938"/>
                  <a:pt x="28232" y="24460"/>
                  <a:pt x="29242" y="23441"/>
                </a:cubicBezTo>
                <a:cubicBezTo>
                  <a:pt x="31489" y="21171"/>
                  <a:pt x="30665" y="17008"/>
                  <a:pt x="27890" y="15554"/>
                </a:cubicBezTo>
                <a:cubicBezTo>
                  <a:pt x="27687" y="15450"/>
                  <a:pt x="27477" y="15363"/>
                  <a:pt x="27260" y="15293"/>
                </a:cubicBezTo>
                <a:cubicBezTo>
                  <a:pt x="28160" y="13554"/>
                  <a:pt x="28800" y="11634"/>
                  <a:pt x="29632" y="9868"/>
                </a:cubicBezTo>
                <a:cubicBezTo>
                  <a:pt x="30359" y="8325"/>
                  <a:pt x="31134" y="6808"/>
                  <a:pt x="31942" y="5308"/>
                </a:cubicBezTo>
                <a:cubicBezTo>
                  <a:pt x="32029" y="5316"/>
                  <a:pt x="32117" y="5321"/>
                  <a:pt x="32204" y="5321"/>
                </a:cubicBezTo>
                <a:cubicBezTo>
                  <a:pt x="32892" y="5321"/>
                  <a:pt x="33575" y="5053"/>
                  <a:pt x="34071" y="4464"/>
                </a:cubicBezTo>
                <a:cubicBezTo>
                  <a:pt x="35347" y="2948"/>
                  <a:pt x="34697" y="521"/>
                  <a:pt x="32711" y="67"/>
                </a:cubicBezTo>
                <a:cubicBezTo>
                  <a:pt x="32517" y="22"/>
                  <a:pt x="32320" y="1"/>
                  <a:pt x="32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0" name="Google Shape;330;p50"/>
          <p:cNvSpPr/>
          <p:nvPr/>
        </p:nvSpPr>
        <p:spPr>
          <a:xfrm>
            <a:off x="7125750" y="544900"/>
            <a:ext cx="564034" cy="445373"/>
          </a:xfrm>
          <a:custGeom>
            <a:avLst/>
            <a:gdLst/>
            <a:ahLst/>
            <a:cxnLst/>
            <a:rect l="l" t="t" r="r" b="b"/>
            <a:pathLst>
              <a:path w="39020" h="30811" extrusionOk="0">
                <a:moveTo>
                  <a:pt x="30681" y="3474"/>
                </a:moveTo>
                <a:cubicBezTo>
                  <a:pt x="32090" y="5955"/>
                  <a:pt x="33478" y="8448"/>
                  <a:pt x="34883" y="10930"/>
                </a:cubicBezTo>
                <a:cubicBezTo>
                  <a:pt x="35369" y="11788"/>
                  <a:pt x="35855" y="12647"/>
                  <a:pt x="36340" y="13505"/>
                </a:cubicBezTo>
                <a:cubicBezTo>
                  <a:pt x="34784" y="12409"/>
                  <a:pt x="33095" y="11459"/>
                  <a:pt x="31412" y="10597"/>
                </a:cubicBezTo>
                <a:cubicBezTo>
                  <a:pt x="29978" y="9864"/>
                  <a:pt x="28301" y="8917"/>
                  <a:pt x="26670" y="8527"/>
                </a:cubicBezTo>
                <a:cubicBezTo>
                  <a:pt x="27959" y="6807"/>
                  <a:pt x="29296" y="5122"/>
                  <a:pt x="30681" y="3474"/>
                </a:cubicBezTo>
                <a:close/>
                <a:moveTo>
                  <a:pt x="29411" y="1254"/>
                </a:moveTo>
                <a:cubicBezTo>
                  <a:pt x="29708" y="1768"/>
                  <a:pt x="30001" y="2286"/>
                  <a:pt x="30296" y="2802"/>
                </a:cubicBezTo>
                <a:cubicBezTo>
                  <a:pt x="30250" y="2825"/>
                  <a:pt x="30209" y="2858"/>
                  <a:pt x="30176" y="2898"/>
                </a:cubicBezTo>
                <a:cubicBezTo>
                  <a:pt x="28464" y="4922"/>
                  <a:pt x="26824" y="7005"/>
                  <a:pt x="25256" y="9144"/>
                </a:cubicBezTo>
                <a:cubicBezTo>
                  <a:pt x="24435" y="10273"/>
                  <a:pt x="23639" y="11420"/>
                  <a:pt x="22870" y="12586"/>
                </a:cubicBezTo>
                <a:cubicBezTo>
                  <a:pt x="22370" y="13341"/>
                  <a:pt x="21985" y="14172"/>
                  <a:pt x="21048" y="14438"/>
                </a:cubicBezTo>
                <a:cubicBezTo>
                  <a:pt x="20343" y="14637"/>
                  <a:pt x="19521" y="14657"/>
                  <a:pt x="18799" y="14757"/>
                </a:cubicBezTo>
                <a:cubicBezTo>
                  <a:pt x="15724" y="15183"/>
                  <a:pt x="12643" y="15575"/>
                  <a:pt x="9548" y="15813"/>
                </a:cubicBezTo>
                <a:cubicBezTo>
                  <a:pt x="6956" y="16012"/>
                  <a:pt x="4377" y="15977"/>
                  <a:pt x="1788" y="16009"/>
                </a:cubicBezTo>
                <a:cubicBezTo>
                  <a:pt x="1837" y="15879"/>
                  <a:pt x="1855" y="15736"/>
                  <a:pt x="1816" y="15615"/>
                </a:cubicBezTo>
                <a:cubicBezTo>
                  <a:pt x="1798" y="15556"/>
                  <a:pt x="1778" y="15497"/>
                  <a:pt x="1759" y="15438"/>
                </a:cubicBezTo>
                <a:cubicBezTo>
                  <a:pt x="1745" y="15392"/>
                  <a:pt x="1726" y="15347"/>
                  <a:pt x="1703" y="15306"/>
                </a:cubicBezTo>
                <a:cubicBezTo>
                  <a:pt x="10986" y="10717"/>
                  <a:pt x="20120" y="5833"/>
                  <a:pt x="29411" y="1254"/>
                </a:cubicBezTo>
                <a:close/>
                <a:moveTo>
                  <a:pt x="26395" y="8892"/>
                </a:moveTo>
                <a:cubicBezTo>
                  <a:pt x="28004" y="9838"/>
                  <a:pt x="29911" y="10434"/>
                  <a:pt x="31549" y="11326"/>
                </a:cubicBezTo>
                <a:cubicBezTo>
                  <a:pt x="33390" y="12329"/>
                  <a:pt x="35083" y="13505"/>
                  <a:pt x="36814" y="14674"/>
                </a:cubicBezTo>
                <a:cubicBezTo>
                  <a:pt x="36810" y="14693"/>
                  <a:pt x="36810" y="14712"/>
                  <a:pt x="36805" y="14732"/>
                </a:cubicBezTo>
                <a:cubicBezTo>
                  <a:pt x="36673" y="15199"/>
                  <a:pt x="36153" y="15305"/>
                  <a:pt x="35745" y="15521"/>
                </a:cubicBezTo>
                <a:cubicBezTo>
                  <a:pt x="33939" y="16469"/>
                  <a:pt x="32140" y="17429"/>
                  <a:pt x="30339" y="18384"/>
                </a:cubicBezTo>
                <a:lnTo>
                  <a:pt x="10312" y="29005"/>
                </a:lnTo>
                <a:cubicBezTo>
                  <a:pt x="10650" y="26988"/>
                  <a:pt x="10593" y="24814"/>
                  <a:pt x="10861" y="22800"/>
                </a:cubicBezTo>
                <a:cubicBezTo>
                  <a:pt x="11148" y="20642"/>
                  <a:pt x="11717" y="18486"/>
                  <a:pt x="11935" y="16319"/>
                </a:cubicBezTo>
                <a:cubicBezTo>
                  <a:pt x="14570" y="16042"/>
                  <a:pt x="17185" y="15652"/>
                  <a:pt x="19712" y="15320"/>
                </a:cubicBezTo>
                <a:cubicBezTo>
                  <a:pt x="20602" y="15204"/>
                  <a:pt x="21612" y="15215"/>
                  <a:pt x="22318" y="14591"/>
                </a:cubicBezTo>
                <a:cubicBezTo>
                  <a:pt x="23239" y="13777"/>
                  <a:pt x="23839" y="12448"/>
                  <a:pt x="24543" y="11446"/>
                </a:cubicBezTo>
                <a:cubicBezTo>
                  <a:pt x="25149" y="10585"/>
                  <a:pt x="25769" y="9736"/>
                  <a:pt x="26395" y="8892"/>
                </a:cubicBezTo>
                <a:close/>
                <a:moveTo>
                  <a:pt x="11565" y="16355"/>
                </a:moveTo>
                <a:cubicBezTo>
                  <a:pt x="10848" y="18447"/>
                  <a:pt x="10590" y="20799"/>
                  <a:pt x="10286" y="22960"/>
                </a:cubicBezTo>
                <a:cubicBezTo>
                  <a:pt x="10010" y="24932"/>
                  <a:pt x="9540" y="27177"/>
                  <a:pt x="9673" y="29206"/>
                </a:cubicBezTo>
                <a:cubicBezTo>
                  <a:pt x="8215" y="27203"/>
                  <a:pt x="6825" y="25154"/>
                  <a:pt x="5529" y="23041"/>
                </a:cubicBezTo>
                <a:cubicBezTo>
                  <a:pt x="4815" y="21877"/>
                  <a:pt x="4127" y="20697"/>
                  <a:pt x="3466" y="19503"/>
                </a:cubicBezTo>
                <a:cubicBezTo>
                  <a:pt x="3136" y="18907"/>
                  <a:pt x="2811" y="18305"/>
                  <a:pt x="2495" y="17701"/>
                </a:cubicBezTo>
                <a:cubicBezTo>
                  <a:pt x="2372" y="17469"/>
                  <a:pt x="2008" y="16935"/>
                  <a:pt x="1782" y="16461"/>
                </a:cubicBezTo>
                <a:lnTo>
                  <a:pt x="1782" y="16461"/>
                </a:lnTo>
                <a:cubicBezTo>
                  <a:pt x="3104" y="16615"/>
                  <a:pt x="4445" y="16680"/>
                  <a:pt x="5796" y="16680"/>
                </a:cubicBezTo>
                <a:cubicBezTo>
                  <a:pt x="7709" y="16680"/>
                  <a:pt x="9641" y="16549"/>
                  <a:pt x="11565" y="16355"/>
                </a:cubicBezTo>
                <a:close/>
                <a:moveTo>
                  <a:pt x="29638" y="1"/>
                </a:moveTo>
                <a:cubicBezTo>
                  <a:pt x="29542" y="1"/>
                  <a:pt x="29444" y="23"/>
                  <a:pt x="29354" y="67"/>
                </a:cubicBezTo>
                <a:cubicBezTo>
                  <a:pt x="19808" y="4672"/>
                  <a:pt x="10218" y="9366"/>
                  <a:pt x="1071" y="14724"/>
                </a:cubicBezTo>
                <a:cubicBezTo>
                  <a:pt x="965" y="14785"/>
                  <a:pt x="908" y="14870"/>
                  <a:pt x="886" y="14959"/>
                </a:cubicBezTo>
                <a:cubicBezTo>
                  <a:pt x="700" y="14987"/>
                  <a:pt x="517" y="15082"/>
                  <a:pt x="443" y="15256"/>
                </a:cubicBezTo>
                <a:cubicBezTo>
                  <a:pt x="1" y="16298"/>
                  <a:pt x="752" y="17207"/>
                  <a:pt x="1237" y="18139"/>
                </a:cubicBezTo>
                <a:cubicBezTo>
                  <a:pt x="1987" y="19577"/>
                  <a:pt x="2773" y="20994"/>
                  <a:pt x="3599" y="22390"/>
                </a:cubicBezTo>
                <a:cubicBezTo>
                  <a:pt x="5248" y="25185"/>
                  <a:pt x="7051" y="27880"/>
                  <a:pt x="8980" y="30488"/>
                </a:cubicBezTo>
                <a:cubicBezTo>
                  <a:pt x="9128" y="30689"/>
                  <a:pt x="9332" y="30810"/>
                  <a:pt x="9556" y="30810"/>
                </a:cubicBezTo>
                <a:cubicBezTo>
                  <a:pt x="9661" y="30810"/>
                  <a:pt x="9771" y="30783"/>
                  <a:pt x="9882" y="30724"/>
                </a:cubicBezTo>
                <a:lnTo>
                  <a:pt x="33215" y="18348"/>
                </a:lnTo>
                <a:cubicBezTo>
                  <a:pt x="34116" y="17871"/>
                  <a:pt x="35016" y="17394"/>
                  <a:pt x="35917" y="16917"/>
                </a:cubicBezTo>
                <a:cubicBezTo>
                  <a:pt x="36568" y="16569"/>
                  <a:pt x="37474" y="16245"/>
                  <a:pt x="37968" y="15675"/>
                </a:cubicBezTo>
                <a:cubicBezTo>
                  <a:pt x="39019" y="14464"/>
                  <a:pt x="37236" y="12516"/>
                  <a:pt x="36631" y="11474"/>
                </a:cubicBezTo>
                <a:cubicBezTo>
                  <a:pt x="34460" y="7732"/>
                  <a:pt x="32244" y="4018"/>
                  <a:pt x="30100" y="262"/>
                </a:cubicBezTo>
                <a:cubicBezTo>
                  <a:pt x="29998" y="84"/>
                  <a:pt x="29822" y="1"/>
                  <a:pt x="296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2" name="Google Shape;332;p50"/>
          <p:cNvSpPr txBox="1">
            <a:spLocks noGrp="1"/>
          </p:cNvSpPr>
          <p:nvPr>
            <p:ph type="subTitle" idx="1"/>
          </p:nvPr>
        </p:nvSpPr>
        <p:spPr>
          <a:xfrm>
            <a:off x="627165" y="937942"/>
            <a:ext cx="3773799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000" dirty="0"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IN" sz="1000" b="1" dirty="0">
                <a:latin typeface="Cambria" panose="02040503050406030204" pitchFamily="18" charset="0"/>
                <a:ea typeface="Cambria" panose="02040503050406030204" pitchFamily="18" charset="0"/>
              </a:rPr>
              <a:t>MULTIPROCESSOR</a:t>
            </a:r>
            <a:r>
              <a:rPr lang="en-IN" sz="1000" dirty="0">
                <a:latin typeface="Cambria" panose="02040503050406030204" pitchFamily="18" charset="0"/>
                <a:ea typeface="Cambria" panose="02040503050406030204" pitchFamily="18" charset="0"/>
              </a:rPr>
              <a:t> System is an interconnection of two or more CPUs with memory and input-output equipment.</a:t>
            </a:r>
            <a:endParaRPr sz="1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34" name="Google Shape;334;p50"/>
          <p:cNvSpPr txBox="1">
            <a:spLocks noGrp="1"/>
          </p:cNvSpPr>
          <p:nvPr>
            <p:ph type="subTitle" idx="3"/>
          </p:nvPr>
        </p:nvSpPr>
        <p:spPr>
          <a:xfrm>
            <a:off x="627165" y="1914620"/>
            <a:ext cx="3571718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3.Multiprocessors are classified as multiple instruction stream,multiple data stream(</a:t>
            </a:r>
            <a:r>
              <a:rPr lang="en-GB" sz="1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MIMD</a:t>
            </a:r>
            <a:r>
              <a:rPr lang="en-GB" sz="1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system.</a:t>
            </a:r>
            <a:endParaRPr sz="1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6" name="Google Shape;336;p50"/>
          <p:cNvSpPr txBox="1">
            <a:spLocks noGrp="1"/>
          </p:cNvSpPr>
          <p:nvPr>
            <p:ph type="subTitle" idx="5"/>
          </p:nvPr>
        </p:nvSpPr>
        <p:spPr>
          <a:xfrm>
            <a:off x="611305" y="1371578"/>
            <a:ext cx="3423989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2.A</a:t>
            </a:r>
            <a:r>
              <a:rPr lang="en-US" sz="1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multiprocessing system is used to increase overall system performance in work being accomplished, also referred to as throughput</a:t>
            </a:r>
            <a:r>
              <a:rPr lang="en-US" sz="1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sz="1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Google Shape;344;p51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484746" y="370060"/>
            <a:ext cx="610074" cy="5237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08000" y="515737"/>
            <a:ext cx="4870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01</a:t>
            </a:r>
            <a:endParaRPr lang="en-IN" dirty="0"/>
          </a:p>
        </p:txBody>
      </p:sp>
      <p:sp>
        <p:nvSpPr>
          <p:cNvPr id="2" name="TextBox 1"/>
          <p:cNvSpPr txBox="1"/>
          <p:nvPr/>
        </p:nvSpPr>
        <p:spPr>
          <a:xfrm>
            <a:off x="5094580" y="3485062"/>
            <a:ext cx="34239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 Mono Medium" panose="00000009000000000000" pitchFamily="49" charset="0"/>
              </a:rPr>
              <a:t>5. By working together problems can be divided up among processor for faster completion, also called </a:t>
            </a:r>
            <a:r>
              <a:rPr lang="en-US" sz="1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 Mono Medium" panose="00000009000000000000" pitchFamily="49" charset="0"/>
              </a:rPr>
              <a:t>"divide and conqueror“</a:t>
            </a:r>
            <a:r>
              <a:rPr lang="en-US" sz="1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 Mono Medium" panose="00000009000000000000" pitchFamily="49" charset="0"/>
              </a:rPr>
              <a:t>.</a:t>
            </a:r>
            <a:endParaRPr lang="en-IN" sz="1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Roboto Mono Medium" panose="00000009000000000000" pitchFamily="49" charset="0"/>
            </a:endParaRPr>
          </a:p>
        </p:txBody>
      </p:sp>
      <p:sp>
        <p:nvSpPr>
          <p:cNvPr id="7" name="Action Button: Blank 6">
            <a:hlinkClick r:id="" action="ppaction://noaction" highlightClick="1"/>
          </p:cNvPr>
          <p:cNvSpPr/>
          <p:nvPr/>
        </p:nvSpPr>
        <p:spPr>
          <a:xfrm>
            <a:off x="5995223" y="1371578"/>
            <a:ext cx="721360" cy="55082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50" dirty="0">
                <a:ln>
                  <a:solidFill>
                    <a:schemeClr val="tx1"/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Shared memory</a:t>
            </a:r>
            <a:endParaRPr lang="en-IN" sz="105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Action Button: Blank 9">
            <a:hlinkClick r:id="" action="ppaction://noaction" highlightClick="1"/>
          </p:cNvPr>
          <p:cNvSpPr/>
          <p:nvPr/>
        </p:nvSpPr>
        <p:spPr>
          <a:xfrm>
            <a:off x="5094580" y="1455895"/>
            <a:ext cx="427692" cy="38218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50" dirty="0" err="1">
                <a:solidFill>
                  <a:schemeClr val="tx1"/>
                </a:solidFill>
              </a:rPr>
              <a:t>cpu</a:t>
            </a:r>
            <a:endParaRPr lang="en-IN" sz="1050" dirty="0">
              <a:solidFill>
                <a:schemeClr val="tx1"/>
              </a:solidFill>
            </a:endParaRPr>
          </a:p>
        </p:txBody>
      </p:sp>
      <p:sp>
        <p:nvSpPr>
          <p:cNvPr id="17" name="Action Button: Blank 16">
            <a:hlinkClick r:id="" action="ppaction://noaction" highlightClick="1"/>
          </p:cNvPr>
          <p:cNvSpPr/>
          <p:nvPr/>
        </p:nvSpPr>
        <p:spPr>
          <a:xfrm>
            <a:off x="7239743" y="1455895"/>
            <a:ext cx="450041" cy="38218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00" dirty="0" err="1">
                <a:solidFill>
                  <a:schemeClr val="tx1"/>
                </a:solidFill>
              </a:rPr>
              <a:t>cpu</a:t>
            </a:r>
            <a:endParaRPr lang="en-IN" sz="1000" dirty="0">
              <a:solidFill>
                <a:schemeClr val="tx1"/>
              </a:solidFill>
            </a:endParaRPr>
          </a:p>
          <a:p>
            <a:pPr algn="ctr"/>
            <a:endParaRPr lang="en-IN" sz="1000" dirty="0"/>
          </a:p>
        </p:txBody>
      </p:sp>
      <p:sp>
        <p:nvSpPr>
          <p:cNvPr id="18" name="Action Button: Blank 17">
            <a:hlinkClick r:id="" action="ppaction://noaction" highlightClick="1"/>
          </p:cNvPr>
          <p:cNvSpPr/>
          <p:nvPr/>
        </p:nvSpPr>
        <p:spPr>
          <a:xfrm>
            <a:off x="6139415" y="2301230"/>
            <a:ext cx="427692" cy="38218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00" dirty="0" err="1">
                <a:solidFill>
                  <a:schemeClr val="tx1"/>
                </a:solidFill>
              </a:rPr>
              <a:t>cpu</a:t>
            </a:r>
            <a:endParaRPr lang="en-IN" sz="1000" dirty="0">
              <a:solidFill>
                <a:schemeClr val="tx1"/>
              </a:solidFill>
            </a:endParaRPr>
          </a:p>
          <a:p>
            <a:pPr algn="ctr"/>
            <a:endParaRPr lang="en-IN" sz="1000" dirty="0"/>
          </a:p>
        </p:txBody>
      </p:sp>
      <p:sp>
        <p:nvSpPr>
          <p:cNvPr id="19" name="Action Button: Blank 18">
            <a:hlinkClick r:id="" action="ppaction://noaction" highlightClick="1"/>
          </p:cNvPr>
          <p:cNvSpPr/>
          <p:nvPr/>
        </p:nvSpPr>
        <p:spPr>
          <a:xfrm>
            <a:off x="6139415" y="680863"/>
            <a:ext cx="427692" cy="38218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00" dirty="0" err="1">
                <a:solidFill>
                  <a:schemeClr val="tx1"/>
                </a:solidFill>
              </a:rPr>
              <a:t>cpu</a:t>
            </a:r>
            <a:endParaRPr lang="en-IN" sz="1000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>
            <a:stCxn id="10" idx="0"/>
            <a:endCxn id="7" idx="2"/>
          </p:cNvCxnSpPr>
          <p:nvPr/>
        </p:nvCxnSpPr>
        <p:spPr>
          <a:xfrm>
            <a:off x="5522272" y="1646990"/>
            <a:ext cx="4729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7" idx="0"/>
            <a:endCxn id="17" idx="2"/>
          </p:cNvCxnSpPr>
          <p:nvPr/>
        </p:nvCxnSpPr>
        <p:spPr>
          <a:xfrm>
            <a:off x="6716583" y="1646990"/>
            <a:ext cx="523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3"/>
            <a:endCxn id="19" idx="1"/>
          </p:cNvCxnSpPr>
          <p:nvPr/>
        </p:nvCxnSpPr>
        <p:spPr>
          <a:xfrm flipH="1" flipV="1">
            <a:off x="6353261" y="1063052"/>
            <a:ext cx="2642" cy="308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7" idx="1"/>
            <a:endCxn id="18" idx="3"/>
          </p:cNvCxnSpPr>
          <p:nvPr/>
        </p:nvCxnSpPr>
        <p:spPr>
          <a:xfrm flipH="1">
            <a:off x="6353261" y="1922402"/>
            <a:ext cx="2642" cy="378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oogle Shape;316;p48"/>
          <p:cNvPicPr preferRelativeResize="0"/>
          <p:nvPr/>
        </p:nvPicPr>
        <p:blipFill rotWithShape="1">
          <a:blip r:embed="rId4"/>
          <a:srcRect t="16734" r="8892" b="18300"/>
          <a:stretch>
            <a:fillRect/>
          </a:stretch>
        </p:blipFill>
        <p:spPr>
          <a:xfrm>
            <a:off x="4712489" y="2916726"/>
            <a:ext cx="3418703" cy="37882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TextBox 37"/>
          <p:cNvSpPr txBox="1"/>
          <p:nvPr/>
        </p:nvSpPr>
        <p:spPr>
          <a:xfrm flipH="1">
            <a:off x="5456699" y="2952044"/>
            <a:ext cx="2454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MULTIPROCESSOR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9" name="Ink 38"/>
              <p14:cNvContentPartPr/>
              <p14:nvPr/>
            </p14:nvContentPartPr>
            <p14:xfrm>
              <a:off x="-406480" y="2631320"/>
              <a:ext cx="360" cy="360"/>
            </p14:xfrm>
          </p:contentPart>
        </mc:Choice>
        <mc:Fallback xmlns="">
          <p:pic>
            <p:nvPicPr>
              <p:cNvPr id="39" name="Ink 38"/>
            </p:nvPicPr>
            <p:blipFill>
              <a:blip r:embed="rId6"/>
            </p:blipFill>
            <p:spPr>
              <a:xfrm>
                <a:off x="-406480" y="2631320"/>
                <a:ext cx="360" cy="360"/>
              </a:xfrm>
              <a:prstGeom prst="rect"/>
            </p:spPr>
          </p:pic>
        </mc:Fallback>
      </mc:AlternateContent>
      <p:pic>
        <p:nvPicPr>
          <p:cNvPr id="5" name="Picture 4" descr="photo_2023-01-19_01-00-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6156" y="3272844"/>
            <a:ext cx="2232660" cy="1064356"/>
          </a:xfrm>
          <a:prstGeom prst="rect">
            <a:avLst/>
          </a:prstGeom>
        </p:spPr>
      </p:pic>
      <p:pic>
        <p:nvPicPr>
          <p:cNvPr id="315" name="Google Shape;315;p48"/>
          <p:cNvPicPr preferRelativeResize="0"/>
          <p:nvPr/>
        </p:nvPicPr>
        <p:blipFill rotWithShape="1">
          <a:blip r:embed="rId8"/>
          <a:srcRect t="16970" r="8892" b="21025"/>
          <a:stretch>
            <a:fillRect/>
          </a:stretch>
        </p:blipFill>
        <p:spPr>
          <a:xfrm>
            <a:off x="-106045" y="4409440"/>
            <a:ext cx="3662045" cy="3130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7"/>
          <p:cNvSpPr txBox="1"/>
          <p:nvPr/>
        </p:nvSpPr>
        <p:spPr>
          <a:xfrm>
            <a:off x="508000" y="4458970"/>
            <a:ext cx="2433955" cy="213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altLang="en-US" sz="800"/>
              <a:t>M:memory,PE:processing element,CU:control unit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A0C7BA-5022-08C3-9F5D-FC3F48F2E4E6}"/>
              </a:ext>
            </a:extLst>
          </p:cNvPr>
          <p:cNvSpPr txBox="1"/>
          <p:nvPr/>
        </p:nvSpPr>
        <p:spPr>
          <a:xfrm>
            <a:off x="562773" y="2387099"/>
            <a:ext cx="36350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b="0" i="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4.All processors in a parallel computer can execute different instructions and operate on various data at the same time. In </a:t>
            </a:r>
            <a:r>
              <a:rPr lang="en-US" sz="1000" b="1" i="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MIMD</a:t>
            </a:r>
            <a:r>
              <a:rPr lang="en-US" sz="1000" b="0" i="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each processor has a separate program and an instruction stream is generated from each program.</a:t>
            </a:r>
          </a:p>
          <a:p>
            <a:br>
              <a:rPr lang="en-US" sz="1000" dirty="0">
                <a:solidFill>
                  <a:schemeClr val="tx1"/>
                </a:solidFill>
              </a:rPr>
            </a:br>
            <a:endParaRPr lang="en-IN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4"/>
          <p:cNvSpPr txBox="1">
            <a:spLocks noGrp="1"/>
          </p:cNvSpPr>
          <p:nvPr>
            <p:ph type="title"/>
          </p:nvPr>
        </p:nvSpPr>
        <p:spPr>
          <a:xfrm>
            <a:off x="1431235" y="1858617"/>
            <a:ext cx="7061994" cy="21684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* Multiprocessors are classified by the way their memory is organised , mainly it is classified into two types:</a:t>
            </a:r>
            <a:b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      1. Closely (Tightly) coupled multiprocessor </a:t>
            </a:r>
            <a:b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     </a:t>
            </a:r>
            <a:b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      2. Loosely coupled multiprocessor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7" name="Google Shape;377;p54"/>
          <p:cNvSpPr txBox="1">
            <a:spLocks noGrp="1"/>
          </p:cNvSpPr>
          <p:nvPr>
            <p:ph type="subTitle" idx="1"/>
          </p:nvPr>
        </p:nvSpPr>
        <p:spPr>
          <a:xfrm>
            <a:off x="1922399" y="812287"/>
            <a:ext cx="5417185" cy="4194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HOW MULTIPROCESSOR ARE CLASSIFIED?</a:t>
            </a:r>
            <a:endParaRPr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79" name="Google Shape;379;p54"/>
          <p:cNvGrpSpPr/>
          <p:nvPr/>
        </p:nvGrpSpPr>
        <p:grpSpPr>
          <a:xfrm>
            <a:off x="7808482" y="3941865"/>
            <a:ext cx="824184" cy="712067"/>
            <a:chOff x="2341425" y="238100"/>
            <a:chExt cx="1328900" cy="1148125"/>
          </a:xfrm>
        </p:grpSpPr>
        <p:sp>
          <p:nvSpPr>
            <p:cNvPr id="380" name="Google Shape;380;p54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" name="Google Shape;381;p54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" name="Google Shape;382;p54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" name="Google Shape;383;p54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" name="Google Shape;384;p54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" name="Google Shape;385;p54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" name="Google Shape;386;p54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" name="Google Shape;387;p54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" name="Google Shape;388;p54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2" name="Google Shape;344;p51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1280651" y="477106"/>
            <a:ext cx="507099" cy="4366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321904" y="523632"/>
            <a:ext cx="4870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02</a:t>
            </a:r>
            <a:endParaRPr lang="en-IN" dirty="0"/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6454" y="510302"/>
            <a:ext cx="3756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CLOSELY (TIGHTLY) COUPLED MULTIPROCESSOR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897" y="1402939"/>
            <a:ext cx="39380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* </a:t>
            </a:r>
            <a:r>
              <a:rPr lang="en-IN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IN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multiprocessor</a:t>
            </a:r>
            <a:r>
              <a:rPr lang="en-IN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is a tightly coupled computer system having two or more processing units (</a:t>
            </a:r>
            <a:r>
              <a:rPr lang="en-IN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Multiple Processors</a:t>
            </a:r>
            <a:r>
              <a:rPr lang="en-IN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each sharing main memory , in order to simultaneously process programs.</a:t>
            </a:r>
          </a:p>
          <a:p>
            <a:endParaRPr lang="en-IN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IN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Also known as </a:t>
            </a:r>
            <a:r>
              <a:rPr lang="en-IN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shared memory system.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02826" y="525691"/>
            <a:ext cx="3474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Closely coupled multiprocessor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7937960" y="3270680"/>
              <a:ext cx="290880" cy="50400"/>
            </p14:xfrm>
          </p:contentPart>
        </mc:Choice>
        <mc:Fallback xmlns="">
          <p:pic>
            <p:nvPicPr>
              <p:cNvPr id="3" name="Ink 2"/>
            </p:nvPicPr>
            <p:blipFill>
              <a:blip r:embed="rId4"/>
            </p:blipFill>
            <p:spPr>
              <a:xfrm>
                <a:off x="7937960" y="3270680"/>
                <a:ext cx="290880" cy="50400"/>
              </a:xfrm>
              <a:prstGeom prst="rect"/>
            </p:spPr>
          </p:pic>
        </mc:Fallback>
      </mc:AlternateContent>
      <p:pic>
        <p:nvPicPr>
          <p:cNvPr id="6" name="Picture 5" descr="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160" y="3188128"/>
            <a:ext cx="2726182" cy="13672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4B8249-0119-6022-91EE-F3E4303C0B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0338" y="988850"/>
            <a:ext cx="3150870" cy="14996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02742C-FA8C-04F7-6E38-4EB895E0AD23}"/>
              </a:ext>
            </a:extLst>
          </p:cNvPr>
          <p:cNvSpPr txBox="1"/>
          <p:nvPr/>
        </p:nvSpPr>
        <p:spPr>
          <a:xfrm>
            <a:off x="4721089" y="2917123"/>
            <a:ext cx="38168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IN" sz="1100" dirty="0"/>
              <a:t>The MPIN is a switch , used to connect every processor to memory.</a:t>
            </a:r>
          </a:p>
          <a:p>
            <a:pPr marL="228600" indent="-228600">
              <a:buAutoNum type="arabicPeriod"/>
            </a:pPr>
            <a:r>
              <a:rPr lang="en-IN" sz="1100" dirty="0"/>
              <a:t>The IOPIN is used to allow the processor to communicate with an I/O channel which is connected to I/O devices.</a:t>
            </a:r>
          </a:p>
          <a:p>
            <a:pPr marL="228600" indent="-228600">
              <a:buAutoNum type="arabicPeriod"/>
            </a:pPr>
            <a:r>
              <a:rPr lang="en-IN" sz="1100" dirty="0"/>
              <a:t>The ISIN is used for purpose : to direct an interrupt to any other inter processor network and to initiate hardware alarm in case of processor failure.</a:t>
            </a:r>
          </a:p>
          <a:p>
            <a:endParaRPr lang="en-IN" sz="1200" dirty="0"/>
          </a:p>
        </p:txBody>
      </p:sp>
      <p:pic>
        <p:nvPicPr>
          <p:cNvPr id="8" name="Google Shape;316;p48">
            <a:extLst>
              <a:ext uri="{FF2B5EF4-FFF2-40B4-BE49-F238E27FC236}">
                <a16:creationId xmlns:a16="http://schemas.microsoft.com/office/drawing/2014/main" id="{7E63B58F-250C-66CE-3184-5DE99DF6F639}"/>
              </a:ext>
            </a:extLst>
          </p:cNvPr>
          <p:cNvPicPr preferRelativeResize="0"/>
          <p:nvPr/>
        </p:nvPicPr>
        <p:blipFill rotWithShape="1">
          <a:blip r:embed="rId7"/>
          <a:srcRect t="16734" r="8892" b="18300"/>
          <a:stretch>
            <a:fillRect/>
          </a:stretch>
        </p:blipFill>
        <p:spPr>
          <a:xfrm>
            <a:off x="5827362" y="1936241"/>
            <a:ext cx="3480183" cy="338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15;p48">
            <a:extLst>
              <a:ext uri="{FF2B5EF4-FFF2-40B4-BE49-F238E27FC236}">
                <a16:creationId xmlns:a16="http://schemas.microsoft.com/office/drawing/2014/main" id="{51F728A8-BF77-31A2-6190-1715C3809316}"/>
              </a:ext>
            </a:extLst>
          </p:cNvPr>
          <p:cNvPicPr preferRelativeResize="0"/>
          <p:nvPr/>
        </p:nvPicPr>
        <p:blipFill rotWithShape="1">
          <a:blip r:embed="rId8"/>
          <a:srcRect t="16970" r="8892" b="21025"/>
          <a:stretch>
            <a:fillRect/>
          </a:stretch>
        </p:blipFill>
        <p:spPr>
          <a:xfrm>
            <a:off x="5827362" y="2067920"/>
            <a:ext cx="3480182" cy="4205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C94C4D-010C-8E4F-C086-C149D2DF9DF4}"/>
              </a:ext>
            </a:extLst>
          </p:cNvPr>
          <p:cNvSpPr txBox="1"/>
          <p:nvPr/>
        </p:nvSpPr>
        <p:spPr>
          <a:xfrm>
            <a:off x="6308153" y="1983301"/>
            <a:ext cx="38413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" dirty="0"/>
              <a:t>PMIN : processor- memory  interconnection network</a:t>
            </a:r>
          </a:p>
        </p:txBody>
      </p:sp>
      <p:pic>
        <p:nvPicPr>
          <p:cNvPr id="12" name="Google Shape;316;p48">
            <a:extLst>
              <a:ext uri="{FF2B5EF4-FFF2-40B4-BE49-F238E27FC236}">
                <a16:creationId xmlns:a16="http://schemas.microsoft.com/office/drawing/2014/main" id="{2278F00C-6E08-6E42-A17B-C943B9FD1414}"/>
              </a:ext>
            </a:extLst>
          </p:cNvPr>
          <p:cNvPicPr preferRelativeResize="0"/>
          <p:nvPr/>
        </p:nvPicPr>
        <p:blipFill rotWithShape="1">
          <a:blip r:embed="rId7"/>
          <a:srcRect t="16734" r="8892" b="18300"/>
          <a:stretch>
            <a:fillRect/>
          </a:stretch>
        </p:blipFill>
        <p:spPr>
          <a:xfrm>
            <a:off x="5827361" y="2315058"/>
            <a:ext cx="3480183" cy="32994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1D14D7D-A697-5799-F175-B380DC07C885}"/>
              </a:ext>
            </a:extLst>
          </p:cNvPr>
          <p:cNvSpPr txBox="1"/>
          <p:nvPr/>
        </p:nvSpPr>
        <p:spPr>
          <a:xfrm>
            <a:off x="6246700" y="2168875"/>
            <a:ext cx="33825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" dirty="0"/>
              <a:t>IOPIN : input output processor interconnection network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E1C6AF-388F-1213-B32D-195E31877E91}"/>
              </a:ext>
            </a:extLst>
          </p:cNvPr>
          <p:cNvSpPr txBox="1"/>
          <p:nvPr/>
        </p:nvSpPr>
        <p:spPr>
          <a:xfrm>
            <a:off x="6246700" y="2338458"/>
            <a:ext cx="3150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" dirty="0"/>
              <a:t>ISIN : interrupt-signal interconnection network</a:t>
            </a: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6"/>
          <p:cNvSpPr txBox="1">
            <a:spLocks noGrp="1"/>
          </p:cNvSpPr>
          <p:nvPr>
            <p:ph type="title"/>
          </p:nvPr>
        </p:nvSpPr>
        <p:spPr>
          <a:xfrm>
            <a:off x="850037" y="454603"/>
            <a:ext cx="37219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dirty="0">
                <a:latin typeface="Cambria" panose="02040503050406030204" pitchFamily="18" charset="0"/>
                <a:ea typeface="Cambria" panose="02040503050406030204" pitchFamily="18" charset="0"/>
              </a:rPr>
              <a:t>LOOSELY-COUPLED MULTIPROCESSOR</a:t>
            </a:r>
            <a:endParaRPr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392" y="1282607"/>
            <a:ext cx="362988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</a:pPr>
            <a:r>
              <a:rPr lang="en-IN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Loosely-coupled multiprocessor systems (often referred to as </a:t>
            </a:r>
            <a:r>
              <a:rPr lang="en-IN" sz="1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cluster</a:t>
            </a:r>
            <a:r>
              <a:rPr lang="en-IN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)are based on multiple standalone single or dual processor commodity computers interconnected via a high speed communication system. </a:t>
            </a:r>
          </a:p>
          <a:p>
            <a:pPr marL="171450" lvl="0" indent="-1714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N" sz="1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</a:pPr>
            <a:r>
              <a:rPr lang="en-IN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Also known as </a:t>
            </a:r>
            <a:r>
              <a:rPr lang="en-IN" sz="1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distributed memory.</a:t>
            </a:r>
            <a:endParaRPr lang="en-I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287" y="1480667"/>
            <a:ext cx="3033074" cy="1818657"/>
          </a:xfrm>
          <a:prstGeom prst="rect">
            <a:avLst/>
          </a:prstGeom>
        </p:spPr>
      </p:pic>
      <p:pic>
        <p:nvPicPr>
          <p:cNvPr id="9" name="Google Shape;316;p48"/>
          <p:cNvPicPr preferRelativeResize="0"/>
          <p:nvPr/>
        </p:nvPicPr>
        <p:blipFill rotWithShape="1">
          <a:blip r:embed="rId4"/>
          <a:srcRect t="16734" r="8892" b="18300"/>
          <a:stretch>
            <a:fillRect/>
          </a:stretch>
        </p:blipFill>
        <p:spPr>
          <a:xfrm>
            <a:off x="7141208" y="3613311"/>
            <a:ext cx="2056978" cy="32745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7559030" y="3642960"/>
            <a:ext cx="21742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LM : local memory </a:t>
            </a:r>
          </a:p>
        </p:txBody>
      </p:sp>
      <p:pic>
        <p:nvPicPr>
          <p:cNvPr id="11" name="Google Shape;315;p48"/>
          <p:cNvPicPr preferRelativeResize="0"/>
          <p:nvPr/>
        </p:nvPicPr>
        <p:blipFill rotWithShape="1">
          <a:blip r:embed="rId5"/>
          <a:srcRect t="16970" r="8892" b="21025"/>
          <a:stretch>
            <a:fillRect/>
          </a:stretch>
        </p:blipFill>
        <p:spPr>
          <a:xfrm>
            <a:off x="7120888" y="3821860"/>
            <a:ext cx="2077298" cy="34379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7345680" y="3869020"/>
            <a:ext cx="29016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CAS : channel arbiter switch</a:t>
            </a:r>
          </a:p>
        </p:txBody>
      </p:sp>
      <p:pic>
        <p:nvPicPr>
          <p:cNvPr id="13" name="Google Shape;316;p48"/>
          <p:cNvPicPr preferRelativeResize="0"/>
          <p:nvPr/>
        </p:nvPicPr>
        <p:blipFill rotWithShape="1">
          <a:blip r:embed="rId4"/>
          <a:srcRect t="16734" r="8892" b="18300"/>
          <a:stretch>
            <a:fillRect/>
          </a:stretch>
        </p:blipFill>
        <p:spPr>
          <a:xfrm>
            <a:off x="7131048" y="4078301"/>
            <a:ext cx="2077298" cy="32581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7615883" y="4099905"/>
            <a:ext cx="21119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dirty="0"/>
              <a:t>P : processor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8561BC-A7E7-5701-BDAA-585481AE4595}"/>
              </a:ext>
            </a:extLst>
          </p:cNvPr>
          <p:cNvSpPr txBox="1"/>
          <p:nvPr/>
        </p:nvSpPr>
        <p:spPr>
          <a:xfrm>
            <a:off x="469392" y="3022325"/>
            <a:ext cx="1999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u="sng" dirty="0"/>
              <a:t>ADVANTAGES 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382D78-1A40-6C60-4B5E-F43F37543E1C}"/>
              </a:ext>
            </a:extLst>
          </p:cNvPr>
          <p:cNvSpPr txBox="1"/>
          <p:nvPr/>
        </p:nvSpPr>
        <p:spPr>
          <a:xfrm>
            <a:off x="611232" y="3487458"/>
            <a:ext cx="2099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IN" sz="1000" dirty="0">
                <a:solidFill>
                  <a:schemeClr val="tx1"/>
                </a:solidFill>
              </a:rPr>
              <a:t>Better system throughput</a:t>
            </a:r>
          </a:p>
          <a:p>
            <a:pPr marL="171450" indent="-171450">
              <a:buFontTx/>
              <a:buChar char="-"/>
            </a:pPr>
            <a:r>
              <a:rPr lang="en-IN" sz="1000" dirty="0">
                <a:solidFill>
                  <a:schemeClr val="tx1"/>
                </a:solidFill>
              </a:rPr>
              <a:t>Parallel processing </a:t>
            </a:r>
          </a:p>
          <a:p>
            <a:pPr marL="171450" indent="-171450">
              <a:buFontTx/>
              <a:buChar char="-"/>
            </a:pPr>
            <a:r>
              <a:rPr lang="en-IN" sz="1000" dirty="0">
                <a:solidFill>
                  <a:schemeClr val="tx1"/>
                </a:solidFill>
              </a:rPr>
              <a:t>More flexible </a:t>
            </a:r>
          </a:p>
          <a:p>
            <a:pPr marL="171450" indent="-171450">
              <a:buFontTx/>
              <a:buChar char="-"/>
            </a:pPr>
            <a:r>
              <a:rPr lang="en-IN" sz="1000" dirty="0">
                <a:solidFill>
                  <a:schemeClr val="tx1"/>
                </a:solidFill>
              </a:rPr>
              <a:t>More reliable </a:t>
            </a:r>
          </a:p>
        </p:txBody>
      </p:sp>
      <p:sp>
        <p:nvSpPr>
          <p:cNvPr id="6" name="Google Shape;408;p56">
            <a:extLst>
              <a:ext uri="{FF2B5EF4-FFF2-40B4-BE49-F238E27FC236}">
                <a16:creationId xmlns:a16="http://schemas.microsoft.com/office/drawing/2014/main" id="{90B6DDC7-1235-C762-54DB-19919D84841E}"/>
              </a:ext>
            </a:extLst>
          </p:cNvPr>
          <p:cNvSpPr txBox="1">
            <a:spLocks/>
          </p:cNvSpPr>
          <p:nvPr/>
        </p:nvSpPr>
        <p:spPr>
          <a:xfrm>
            <a:off x="5074565" y="564331"/>
            <a:ext cx="372196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IN" sz="1400">
                <a:latin typeface="Cambria" panose="02040503050406030204" pitchFamily="18" charset="0"/>
                <a:ea typeface="Cambria" panose="02040503050406030204" pitchFamily="18" charset="0"/>
              </a:rPr>
              <a:t>LOOSELY-COUPLED MULTIPROCESSOR</a:t>
            </a:r>
            <a:endParaRPr lang="en-IN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54"/>
          <p:cNvGrpSpPr/>
          <p:nvPr/>
        </p:nvGrpSpPr>
        <p:grpSpPr>
          <a:xfrm>
            <a:off x="7808482" y="3941865"/>
            <a:ext cx="824184" cy="712067"/>
            <a:chOff x="2341425" y="238100"/>
            <a:chExt cx="1328900" cy="1148125"/>
          </a:xfrm>
        </p:grpSpPr>
        <p:sp>
          <p:nvSpPr>
            <p:cNvPr id="380" name="Google Shape;380;p54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" name="Google Shape;381;p54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" name="Google Shape;382;p54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" name="Google Shape;383;p54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" name="Google Shape;384;p54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" name="Google Shape;385;p54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" name="Google Shape;386;p54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" name="Google Shape;387;p54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" name="Google Shape;388;p54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2" name="Google Shape;344;p51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1280651" y="477106"/>
            <a:ext cx="507099" cy="4366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321904" y="523632"/>
            <a:ext cx="4870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mbria Math" panose="02040503050406030204" pitchFamily="18" charset="0"/>
              </a:rPr>
              <a:t>04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1957144" y="415910"/>
            <a:ext cx="4882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chemeClr val="accent2"/>
                </a:solidFill>
                <a:latin typeface="Concert One" pitchFamily="2" charset="0"/>
              </a:rPr>
              <a:t>DIFFERENCE B/W CLOSELY COUPLED AND LOOSELY COUPLED</a:t>
            </a:r>
          </a:p>
        </p:txBody>
      </p:sp>
      <p:graphicFrame>
        <p:nvGraphicFramePr>
          <p:cNvPr id="10" name="Table 4"/>
          <p:cNvGraphicFramePr>
            <a:graphicFrameLocks noGrp="1"/>
          </p:cNvGraphicFramePr>
          <p:nvPr/>
        </p:nvGraphicFramePr>
        <p:xfrm>
          <a:off x="114227" y="523631"/>
          <a:ext cx="8915545" cy="4500279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4369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6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2980">
                <a:tc>
                  <a:txBody>
                    <a:bodyPr/>
                    <a:lstStyle/>
                    <a:p>
                      <a:r>
                        <a:rPr lang="en-IN" sz="800" dirty="0"/>
                        <a:t>TIGHTLY COUPLED MULTIPROCESSOR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800" dirty="0"/>
                        <a:t>LOOSELY COUPLED MULTIPROCESSOR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en-US" sz="800" dirty="0"/>
                        <a:t>1.Tightly couple multi processors has shared memory.</a:t>
                      </a:r>
                    </a:p>
                    <a:p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1. Loosely couple multi processors has distributed memory.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en-US" sz="800" dirty="0"/>
                        <a:t>2. The degree of coupling between processors is high.</a:t>
                      </a:r>
                    </a:p>
                    <a:p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2. The degree of coupling between processors is low.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092">
                <a:tc>
                  <a:txBody>
                    <a:bodyPr/>
                    <a:lstStyle/>
                    <a:p>
                      <a:r>
                        <a:rPr lang="en-US" sz="800" dirty="0"/>
                        <a:t>3. In tightly couple multi processor CPU's connected in close communication.</a:t>
                      </a:r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3. In losing multiprocessor CPU / systems located at different locations.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076">
                <a:tc>
                  <a:txBody>
                    <a:bodyPr/>
                    <a:lstStyle/>
                    <a:p>
                      <a:r>
                        <a:rPr lang="en-US" sz="800" dirty="0"/>
                        <a:t>4. In this system CPU share output bus memory and input output devices.</a:t>
                      </a:r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4. In this system there is no such sharing.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092">
                <a:tc>
                  <a:txBody>
                    <a:bodyPr/>
                    <a:lstStyle/>
                    <a:p>
                      <a:r>
                        <a:rPr lang="en-US" sz="800" dirty="0"/>
                        <a:t>5. It is efficient when high degree of interaction between processes and for High speed and real time processing.</a:t>
                      </a:r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5. It is efficient when task running on different processors has minimum interaction between them ( parallel application).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558">
                <a:tc>
                  <a:txBody>
                    <a:bodyPr/>
                    <a:lstStyle/>
                    <a:p>
                      <a:r>
                        <a:rPr lang="en-US" sz="800" dirty="0"/>
                        <a:t>6. Memory conflict occurs due to use of share memory.</a:t>
                      </a:r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6. No memory conflict occurs.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092">
                <a:tc>
                  <a:txBody>
                    <a:bodyPr/>
                    <a:lstStyle/>
                    <a:p>
                      <a:r>
                        <a:rPr lang="en-US" sz="800" dirty="0"/>
                        <a:t>7. Processors communicate with each other using shared memory.</a:t>
                      </a:r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7. Processors communicate with each other by using message passing techniques.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244">
                <a:tc>
                  <a:txBody>
                    <a:bodyPr/>
                    <a:lstStyle/>
                    <a:p>
                      <a:r>
                        <a:rPr lang="en-US" sz="800" dirty="0"/>
                        <a:t>8. Data rate is high.</a:t>
                      </a:r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8. Data rate is low.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244">
                <a:tc>
                  <a:txBody>
                    <a:bodyPr/>
                    <a:lstStyle/>
                    <a:p>
                      <a:r>
                        <a:rPr lang="en-IN" sz="800" dirty="0"/>
                        <a:t>9. More expensive.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9. Less expensive. 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244">
                <a:tc>
                  <a:txBody>
                    <a:bodyPr/>
                    <a:lstStyle/>
                    <a:p>
                      <a:r>
                        <a:rPr lang="en-IN" sz="800" dirty="0"/>
                        <a:t>10. Compact in size.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en-US" sz="800" dirty="0"/>
                        <a:t>10. Larger in size.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1361">
                <a:tc>
                  <a:txBody>
                    <a:bodyPr/>
                    <a:lstStyle/>
                    <a:p>
                      <a:r>
                        <a:rPr lang="en-US" sz="800" dirty="0"/>
                        <a:t>11. Let's scalable limited number of CPU's can be added.</a:t>
                      </a:r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defRPr/>
                      </a:pPr>
                      <a:r>
                        <a:rPr lang="en-US" sz="800" dirty="0"/>
                        <a:t>11. Celebrities high more number of CPU can be added to improve the system performance.</a:t>
                      </a:r>
                      <a:endParaRPr lang="en-IN" sz="800" dirty="0"/>
                    </a:p>
                    <a:p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092">
                <a:tc>
                  <a:txBody>
                    <a:bodyPr/>
                    <a:lstStyle/>
                    <a:p>
                      <a:r>
                        <a:rPr lang="en-US" sz="800" dirty="0"/>
                        <a:t>12. Less fall tolerant if shared memory corrupted then causing all processors to fail.</a:t>
                      </a:r>
                      <a:endParaRPr lang="en-IN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12. More fault tolerance A fault in a single system module does not lead to a complete system breakdown.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092">
                <a:tc>
                  <a:txBody>
                    <a:bodyPr/>
                    <a:lstStyle/>
                    <a:p>
                      <a:r>
                        <a:rPr lang="en-IN" sz="800" dirty="0"/>
                        <a:t>13.Less complex.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13. Complex due to additional hardware is required to provide communication between the individual processors.</a:t>
                      </a:r>
                      <a:endParaRPr lang="en-IN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2980">
                <a:tc>
                  <a:txBody>
                    <a:bodyPr/>
                    <a:lstStyle/>
                    <a:p>
                      <a:r>
                        <a:rPr lang="en-IN" sz="800" dirty="0"/>
                        <a:t>14. Portable.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800" dirty="0"/>
                        <a:t>14. Less portable.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" y="0"/>
            <a:ext cx="9144000" cy="506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5758" y="93629"/>
            <a:ext cx="8021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DIFFERENCE B/W TIGHTLY COUPLED AND LOOSELY COUPLED MULTIPROCESSOR</a:t>
            </a:r>
          </a:p>
        </p:txBody>
      </p:sp>
      <p:pic>
        <p:nvPicPr>
          <p:cNvPr id="13" name="Google Shape;344;p51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92379" y="41120"/>
            <a:ext cx="507099" cy="43665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185347" y="80560"/>
            <a:ext cx="4866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03</a:t>
            </a:r>
            <a:endParaRPr lang="en-IN" dirty="0"/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86"/>
          <p:cNvSpPr txBox="1">
            <a:spLocks noGrp="1"/>
          </p:cNvSpPr>
          <p:nvPr>
            <p:ph type="title"/>
          </p:nvPr>
        </p:nvSpPr>
        <p:spPr>
          <a:xfrm>
            <a:off x="2204300" y="1155513"/>
            <a:ext cx="4291800" cy="24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 dirty="0"/>
              <a:t>THANK YOU !</a:t>
            </a:r>
            <a:endParaRPr sz="7200" dirty="0"/>
          </a:p>
        </p:txBody>
      </p:sp>
      <p:pic>
        <p:nvPicPr>
          <p:cNvPr id="976" name="Google Shape;976;p8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377675" y="3863182"/>
            <a:ext cx="2481200" cy="44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86"/>
          <p:cNvPicPr preferRelativeResize="0"/>
          <p:nvPr/>
        </p:nvPicPr>
        <p:blipFill>
          <a:blip r:embed="rId4"/>
          <a:stretch>
            <a:fillRect/>
          </a:stretch>
        </p:blipFill>
        <p:spPr>
          <a:xfrm rot="8100000">
            <a:off x="5808082" y="1187449"/>
            <a:ext cx="633085" cy="417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86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287700" y="3186978"/>
            <a:ext cx="621600" cy="6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86"/>
          <p:cNvPicPr preferRelativeResize="0"/>
          <p:nvPr/>
        </p:nvPicPr>
        <p:blipFill rotWithShape="1">
          <a:blip r:embed="rId6"/>
          <a:srcRect t="16970" r="8892" b="21025"/>
          <a:stretch>
            <a:fillRect/>
          </a:stretch>
        </p:blipFill>
        <p:spPr>
          <a:xfrm rot="10800000">
            <a:off x="1002325" y="3226875"/>
            <a:ext cx="2036850" cy="81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772</Words>
  <Application>Microsoft Office PowerPoint</Application>
  <PresentationFormat>On-screen Show (16:9)</PresentationFormat>
  <Paragraphs>87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Anonymous Pro</vt:lpstr>
      <vt:lpstr>Arial</vt:lpstr>
      <vt:lpstr>Concert One</vt:lpstr>
      <vt:lpstr>Cambria</vt:lpstr>
      <vt:lpstr>Cambria Math</vt:lpstr>
      <vt:lpstr>Roboto Mono Medium</vt:lpstr>
      <vt:lpstr>Muli</vt:lpstr>
      <vt:lpstr>Roboto Mono</vt:lpstr>
      <vt:lpstr>Coming Soon</vt:lpstr>
      <vt:lpstr>Notebook Lesson by Slidesgo</vt:lpstr>
      <vt:lpstr>COMPUTER ORGANIZATION AND ARCHITECTURE</vt:lpstr>
      <vt:lpstr>Contents</vt:lpstr>
      <vt:lpstr>INTRODUCTION</vt:lpstr>
      <vt:lpstr>* Multiprocessors are classified by the way their memory is organised , mainly it is classified into two types:         1. Closely (Tightly) coupled multiprocessor                2. Loosely coupled multiprocessor</vt:lpstr>
      <vt:lpstr>PowerPoint Presentation</vt:lpstr>
      <vt:lpstr>LOOSELY-COUPLED MULTIPROCESSOR</vt:lpstr>
      <vt:lpstr>PowerPoint Presentation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ORGANIZATION AND ARCHITECTURE</dc:title>
  <dc:creator>anjali patel</dc:creator>
  <cp:lastModifiedBy>anjali patel</cp:lastModifiedBy>
  <cp:revision>9</cp:revision>
  <dcterms:created xsi:type="dcterms:W3CDTF">2023-01-18T19:14:00Z</dcterms:created>
  <dcterms:modified xsi:type="dcterms:W3CDTF">2023-01-20T09:48:19Z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FE05B945E27E4B2C9FDF9C54B174D0F1</vt:lpwstr>
  </property>
  <property fmtid="{D5CDD505-2E9C-101B-9397-08002B2CF9AE}" pid="3" name="KSOProductBuildVer">
    <vt:lpwstr>1033-11.2.0.11388</vt:lpwstr>
  </property>
</Properties>
</file>