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F8A75F-461E-4F24-99F3-BDA59ECAAB8B}" type="doc">
      <dgm:prSet loTypeId="urn:microsoft.com/office/officeart/2005/8/layout/target3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B1A93CF6-64C2-478B-AFC6-E519A7439A61}">
      <dgm:prSet/>
      <dgm:spPr/>
      <dgm:t>
        <a:bodyPr/>
        <a:lstStyle/>
        <a:p>
          <a:r>
            <a:rPr lang="en-US" b="0" i="0"/>
            <a:t>In </a:t>
          </a:r>
          <a:r>
            <a:rPr lang="en-US"/>
            <a:t>abstract algebra</a:t>
          </a:r>
          <a:r>
            <a:rPr lang="en-US" b="0" i="0"/>
            <a:t>, a </a:t>
          </a:r>
          <a:r>
            <a:rPr lang="en-US" b="1" i="0"/>
            <a:t>congruence relation</a:t>
          </a:r>
          <a:r>
            <a:rPr lang="en-US" b="0" i="0"/>
            <a:t> (or simply </a:t>
          </a:r>
          <a:r>
            <a:rPr lang="en-US" b="1" i="0"/>
            <a:t>congruence</a:t>
          </a:r>
          <a:r>
            <a:rPr lang="en-US" b="0" i="0"/>
            <a:t>) is an </a:t>
          </a:r>
          <a:r>
            <a:rPr lang="en-US"/>
            <a:t>equivalence relation </a:t>
          </a:r>
          <a:r>
            <a:rPr lang="en-US" b="0" i="0"/>
            <a:t>on an </a:t>
          </a:r>
          <a:r>
            <a:rPr lang="en-US"/>
            <a:t>algebraic structure </a:t>
          </a:r>
          <a:r>
            <a:rPr lang="en-US" b="0" i="0"/>
            <a:t>(such as a </a:t>
          </a:r>
          <a:r>
            <a:rPr lang="en-US"/>
            <a:t>group</a:t>
          </a:r>
          <a:r>
            <a:rPr lang="en-US" b="0" i="0"/>
            <a:t>, </a:t>
          </a:r>
          <a:r>
            <a:rPr lang="en-US"/>
            <a:t>ring</a:t>
          </a:r>
          <a:r>
            <a:rPr lang="en-US" b="0" i="0"/>
            <a:t>, or </a:t>
          </a:r>
          <a:r>
            <a:rPr lang="en-US"/>
            <a:t>vector space</a:t>
          </a:r>
          <a:r>
            <a:rPr lang="en-US" b="0" i="0"/>
            <a:t>) that is compatible with the structure in the sense that </a:t>
          </a:r>
          <a:r>
            <a:rPr lang="en-US"/>
            <a:t>algebraic operations </a:t>
          </a:r>
          <a:r>
            <a:rPr lang="en-US" b="0" i="0"/>
            <a:t>done with equivalent elements will yield equivalent elements.</a:t>
          </a:r>
          <a:endParaRPr lang="en-IN"/>
        </a:p>
      </dgm:t>
    </dgm:pt>
    <dgm:pt modelId="{140D14CA-A860-4348-941A-9707319C64C7}" type="parTrans" cxnId="{0CB52A44-2F3E-4776-B58A-C2D5361C2E12}">
      <dgm:prSet/>
      <dgm:spPr/>
      <dgm:t>
        <a:bodyPr/>
        <a:lstStyle/>
        <a:p>
          <a:endParaRPr lang="en-IN"/>
        </a:p>
      </dgm:t>
    </dgm:pt>
    <dgm:pt modelId="{BD84241B-0952-4A4A-8445-D4EFB2209FE3}" type="sibTrans" cxnId="{0CB52A44-2F3E-4776-B58A-C2D5361C2E12}">
      <dgm:prSet/>
      <dgm:spPr/>
      <dgm:t>
        <a:bodyPr/>
        <a:lstStyle/>
        <a:p>
          <a:endParaRPr lang="en-IN"/>
        </a:p>
      </dgm:t>
    </dgm:pt>
    <dgm:pt modelId="{EECFF5DA-A0DE-443C-BD63-B28A268311E6}">
      <dgm:prSet/>
      <dgm:spPr/>
      <dgm:t>
        <a:bodyPr/>
        <a:lstStyle/>
        <a:p>
          <a:r>
            <a:rPr lang="en-US" b="0" i="0"/>
            <a:t>Every congruence relation has a corresponding </a:t>
          </a:r>
          <a:r>
            <a:rPr lang="en-US"/>
            <a:t>quotient </a:t>
          </a:r>
          <a:r>
            <a:rPr lang="en-US" b="0" i="0"/>
            <a:t>structure, whose elements are the </a:t>
          </a:r>
          <a:r>
            <a:rPr lang="en-US"/>
            <a:t>equivalence classes </a:t>
          </a:r>
          <a:r>
            <a:rPr lang="en-US" b="0" i="0"/>
            <a:t>(or </a:t>
          </a:r>
          <a:r>
            <a:rPr lang="en-US" b="1" i="0"/>
            <a:t>congruence classes</a:t>
          </a:r>
          <a:r>
            <a:rPr lang="en-US" b="0" i="0"/>
            <a:t>) for the relation.</a:t>
          </a:r>
          <a:endParaRPr lang="en-IN"/>
        </a:p>
      </dgm:t>
    </dgm:pt>
    <dgm:pt modelId="{40F7CFA7-9F6B-4557-B2D1-0E603358C17C}" type="parTrans" cxnId="{FDBE9F7B-96EA-4F70-B54B-2256E54C7035}">
      <dgm:prSet/>
      <dgm:spPr/>
      <dgm:t>
        <a:bodyPr/>
        <a:lstStyle/>
        <a:p>
          <a:endParaRPr lang="en-IN"/>
        </a:p>
      </dgm:t>
    </dgm:pt>
    <dgm:pt modelId="{444F9D88-B113-4FD5-BF41-FC700EBED077}" type="sibTrans" cxnId="{FDBE9F7B-96EA-4F70-B54B-2256E54C7035}">
      <dgm:prSet/>
      <dgm:spPr/>
      <dgm:t>
        <a:bodyPr/>
        <a:lstStyle/>
        <a:p>
          <a:endParaRPr lang="en-IN"/>
        </a:p>
      </dgm:t>
    </dgm:pt>
    <dgm:pt modelId="{3D6B21A2-B448-4FE8-9469-75364DCEE096}" type="pres">
      <dgm:prSet presAssocID="{7AF8A75F-461E-4F24-99F3-BDA59ECAAB8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F17FED8-E095-4813-AFEF-CA8EFEFB9F6C}" type="pres">
      <dgm:prSet presAssocID="{B1A93CF6-64C2-478B-AFC6-E519A7439A61}" presName="circle1" presStyleLbl="node1" presStyleIdx="0" presStyleCnt="2"/>
      <dgm:spPr>
        <a:solidFill>
          <a:srgbClr val="FF0000"/>
        </a:solidFill>
      </dgm:spPr>
    </dgm:pt>
    <dgm:pt modelId="{80B37FBE-B409-4053-B5FC-CEA3F6AF6F7D}" type="pres">
      <dgm:prSet presAssocID="{B1A93CF6-64C2-478B-AFC6-E519A7439A61}" presName="space" presStyleCnt="0"/>
      <dgm:spPr/>
    </dgm:pt>
    <dgm:pt modelId="{6709CCE4-DA14-424E-8778-E283087FF0FD}" type="pres">
      <dgm:prSet presAssocID="{B1A93CF6-64C2-478B-AFC6-E519A7439A61}" presName="rect1" presStyleLbl="alignAcc1" presStyleIdx="0" presStyleCnt="2"/>
      <dgm:spPr/>
    </dgm:pt>
    <dgm:pt modelId="{B4BCB927-AEB9-454B-AE2B-9121AD89BB92}" type="pres">
      <dgm:prSet presAssocID="{EECFF5DA-A0DE-443C-BD63-B28A268311E6}" presName="vertSpace2" presStyleLbl="node1" presStyleIdx="0" presStyleCnt="2"/>
      <dgm:spPr/>
    </dgm:pt>
    <dgm:pt modelId="{E91F1970-63DE-4993-9A5F-B0130B26736B}" type="pres">
      <dgm:prSet presAssocID="{EECFF5DA-A0DE-443C-BD63-B28A268311E6}" presName="circle2" presStyleLbl="node1" presStyleIdx="1" presStyleCnt="2"/>
      <dgm:spPr/>
    </dgm:pt>
    <dgm:pt modelId="{CC38E26F-FBB0-424C-A40E-B0878817243D}" type="pres">
      <dgm:prSet presAssocID="{EECFF5DA-A0DE-443C-BD63-B28A268311E6}" presName="rect2" presStyleLbl="alignAcc1" presStyleIdx="1" presStyleCnt="2"/>
      <dgm:spPr/>
    </dgm:pt>
    <dgm:pt modelId="{82283F6D-13E2-48E6-96DA-A440BD5C2642}" type="pres">
      <dgm:prSet presAssocID="{B1A93CF6-64C2-478B-AFC6-E519A7439A61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DDE1D961-81DE-415A-95B1-B232CFCD4889}" type="pres">
      <dgm:prSet presAssocID="{EECFF5DA-A0DE-443C-BD63-B28A268311E6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0746012F-67FC-47AA-90A0-FA6F1C73A0E6}" type="presOf" srcId="{EECFF5DA-A0DE-443C-BD63-B28A268311E6}" destId="{CC38E26F-FBB0-424C-A40E-B0878817243D}" srcOrd="0" destOrd="0" presId="urn:microsoft.com/office/officeart/2005/8/layout/target3"/>
    <dgm:cxn modelId="{33BAB733-8C25-4313-A16B-41DFA4E15C6E}" type="presOf" srcId="{EECFF5DA-A0DE-443C-BD63-B28A268311E6}" destId="{DDE1D961-81DE-415A-95B1-B232CFCD4889}" srcOrd="1" destOrd="0" presId="urn:microsoft.com/office/officeart/2005/8/layout/target3"/>
    <dgm:cxn modelId="{0CB52A44-2F3E-4776-B58A-C2D5361C2E12}" srcId="{7AF8A75F-461E-4F24-99F3-BDA59ECAAB8B}" destId="{B1A93CF6-64C2-478B-AFC6-E519A7439A61}" srcOrd="0" destOrd="0" parTransId="{140D14CA-A860-4348-941A-9707319C64C7}" sibTransId="{BD84241B-0952-4A4A-8445-D4EFB2209FE3}"/>
    <dgm:cxn modelId="{FDBE9F7B-96EA-4F70-B54B-2256E54C7035}" srcId="{7AF8A75F-461E-4F24-99F3-BDA59ECAAB8B}" destId="{EECFF5DA-A0DE-443C-BD63-B28A268311E6}" srcOrd="1" destOrd="0" parTransId="{40F7CFA7-9F6B-4557-B2D1-0E603358C17C}" sibTransId="{444F9D88-B113-4FD5-BF41-FC700EBED077}"/>
    <dgm:cxn modelId="{A7D79588-7886-4AD9-A810-ED6AB9F9C0DD}" type="presOf" srcId="{B1A93CF6-64C2-478B-AFC6-E519A7439A61}" destId="{6709CCE4-DA14-424E-8778-E283087FF0FD}" srcOrd="0" destOrd="0" presId="urn:microsoft.com/office/officeart/2005/8/layout/target3"/>
    <dgm:cxn modelId="{74364BA1-296A-4BD9-BA92-55640E5DCBCA}" type="presOf" srcId="{7AF8A75F-461E-4F24-99F3-BDA59ECAAB8B}" destId="{3D6B21A2-B448-4FE8-9469-75364DCEE096}" srcOrd="0" destOrd="0" presId="urn:microsoft.com/office/officeart/2005/8/layout/target3"/>
    <dgm:cxn modelId="{E98BD1C8-B539-4F9B-9ECD-76FBE4C5A420}" type="presOf" srcId="{B1A93CF6-64C2-478B-AFC6-E519A7439A61}" destId="{82283F6D-13E2-48E6-96DA-A440BD5C2642}" srcOrd="1" destOrd="0" presId="urn:microsoft.com/office/officeart/2005/8/layout/target3"/>
    <dgm:cxn modelId="{B887BBF0-1156-4799-BF3A-1E498E84C21A}" type="presParOf" srcId="{3D6B21A2-B448-4FE8-9469-75364DCEE096}" destId="{4F17FED8-E095-4813-AFEF-CA8EFEFB9F6C}" srcOrd="0" destOrd="0" presId="urn:microsoft.com/office/officeart/2005/8/layout/target3"/>
    <dgm:cxn modelId="{84C0804B-BE69-45F2-A878-9BAB8BB41D64}" type="presParOf" srcId="{3D6B21A2-B448-4FE8-9469-75364DCEE096}" destId="{80B37FBE-B409-4053-B5FC-CEA3F6AF6F7D}" srcOrd="1" destOrd="0" presId="urn:microsoft.com/office/officeart/2005/8/layout/target3"/>
    <dgm:cxn modelId="{6EFE2086-409E-4D45-A22C-8320295D791F}" type="presParOf" srcId="{3D6B21A2-B448-4FE8-9469-75364DCEE096}" destId="{6709CCE4-DA14-424E-8778-E283087FF0FD}" srcOrd="2" destOrd="0" presId="urn:microsoft.com/office/officeart/2005/8/layout/target3"/>
    <dgm:cxn modelId="{93ED8ADF-E827-4ED0-BA30-F02A10DBE26D}" type="presParOf" srcId="{3D6B21A2-B448-4FE8-9469-75364DCEE096}" destId="{B4BCB927-AEB9-454B-AE2B-9121AD89BB92}" srcOrd="3" destOrd="0" presId="urn:microsoft.com/office/officeart/2005/8/layout/target3"/>
    <dgm:cxn modelId="{5A488DFE-2A9C-4A3E-8252-A7234C4200B8}" type="presParOf" srcId="{3D6B21A2-B448-4FE8-9469-75364DCEE096}" destId="{E91F1970-63DE-4993-9A5F-B0130B26736B}" srcOrd="4" destOrd="0" presId="urn:microsoft.com/office/officeart/2005/8/layout/target3"/>
    <dgm:cxn modelId="{20062D6C-7249-4F59-A95F-8133078F6768}" type="presParOf" srcId="{3D6B21A2-B448-4FE8-9469-75364DCEE096}" destId="{CC38E26F-FBB0-424C-A40E-B0878817243D}" srcOrd="5" destOrd="0" presId="urn:microsoft.com/office/officeart/2005/8/layout/target3"/>
    <dgm:cxn modelId="{002F2615-964C-40EE-9F67-37229DBC822F}" type="presParOf" srcId="{3D6B21A2-B448-4FE8-9469-75364DCEE096}" destId="{82283F6D-13E2-48E6-96DA-A440BD5C2642}" srcOrd="6" destOrd="0" presId="urn:microsoft.com/office/officeart/2005/8/layout/target3"/>
    <dgm:cxn modelId="{B2F6AC74-C7FF-497C-A72B-CEEAF086B266}" type="presParOf" srcId="{3D6B21A2-B448-4FE8-9469-75364DCEE096}" destId="{DDE1D961-81DE-415A-95B1-B232CFCD4889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7FED8-E095-4813-AFEF-CA8EFEFB9F6C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09CCE4-DA14-424E-8778-E283087FF0FD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In </a:t>
          </a:r>
          <a:r>
            <a:rPr lang="en-US" sz="2400" kern="1200"/>
            <a:t>abstract algebra</a:t>
          </a:r>
          <a:r>
            <a:rPr lang="en-US" sz="2400" b="0" i="0" kern="1200"/>
            <a:t>, a </a:t>
          </a:r>
          <a:r>
            <a:rPr lang="en-US" sz="2400" b="1" i="0" kern="1200"/>
            <a:t>congruence relation</a:t>
          </a:r>
          <a:r>
            <a:rPr lang="en-US" sz="2400" b="0" i="0" kern="1200"/>
            <a:t> (or simply </a:t>
          </a:r>
          <a:r>
            <a:rPr lang="en-US" sz="2400" b="1" i="0" kern="1200"/>
            <a:t>congruence</a:t>
          </a:r>
          <a:r>
            <a:rPr lang="en-US" sz="2400" b="0" i="0" kern="1200"/>
            <a:t>) is an </a:t>
          </a:r>
          <a:r>
            <a:rPr lang="en-US" sz="2400" kern="1200"/>
            <a:t>equivalence relation </a:t>
          </a:r>
          <a:r>
            <a:rPr lang="en-US" sz="2400" b="0" i="0" kern="1200"/>
            <a:t>on an </a:t>
          </a:r>
          <a:r>
            <a:rPr lang="en-US" sz="2400" kern="1200"/>
            <a:t>algebraic structure </a:t>
          </a:r>
          <a:r>
            <a:rPr lang="en-US" sz="2400" b="0" i="0" kern="1200"/>
            <a:t>(such as a </a:t>
          </a:r>
          <a:r>
            <a:rPr lang="en-US" sz="2400" kern="1200"/>
            <a:t>group</a:t>
          </a:r>
          <a:r>
            <a:rPr lang="en-US" sz="2400" b="0" i="0" kern="1200"/>
            <a:t>, </a:t>
          </a:r>
          <a:r>
            <a:rPr lang="en-US" sz="2400" kern="1200"/>
            <a:t>ring</a:t>
          </a:r>
          <a:r>
            <a:rPr lang="en-US" sz="2400" b="0" i="0" kern="1200"/>
            <a:t>, or </a:t>
          </a:r>
          <a:r>
            <a:rPr lang="en-US" sz="2400" kern="1200"/>
            <a:t>vector space</a:t>
          </a:r>
          <a:r>
            <a:rPr lang="en-US" sz="2400" b="0" i="0" kern="1200"/>
            <a:t>) that is compatible with the structure in the sense that </a:t>
          </a:r>
          <a:r>
            <a:rPr lang="en-US" sz="2400" kern="1200"/>
            <a:t>algebraic operations </a:t>
          </a:r>
          <a:r>
            <a:rPr lang="en-US" sz="2400" b="0" i="0" kern="1200"/>
            <a:t>done with equivalent elements will yield equivalent elements.</a:t>
          </a:r>
          <a:endParaRPr lang="en-IN" sz="2400" kern="1200"/>
        </a:p>
      </dsp:txBody>
      <dsp:txXfrm>
        <a:off x="2175669" y="0"/>
        <a:ext cx="8339931" cy="2066885"/>
      </dsp:txXfrm>
    </dsp:sp>
    <dsp:sp modelId="{E91F1970-63DE-4993-9A5F-B0130B26736B}">
      <dsp:nvSpPr>
        <dsp:cNvPr id="0" name=""/>
        <dsp:cNvSpPr/>
      </dsp:nvSpPr>
      <dsp:spPr>
        <a:xfrm>
          <a:off x="1142226" y="2066885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8E26F-FBB0-424C-A40E-B0878817243D}">
      <dsp:nvSpPr>
        <dsp:cNvPr id="0" name=""/>
        <dsp:cNvSpPr/>
      </dsp:nvSpPr>
      <dsp:spPr>
        <a:xfrm>
          <a:off x="2175669" y="2066885"/>
          <a:ext cx="83399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Every congruence relation has a corresponding </a:t>
          </a:r>
          <a:r>
            <a:rPr lang="en-US" sz="2400" kern="1200"/>
            <a:t>quotient </a:t>
          </a:r>
          <a:r>
            <a:rPr lang="en-US" sz="2400" b="0" i="0" kern="1200"/>
            <a:t>structure, whose elements are the </a:t>
          </a:r>
          <a:r>
            <a:rPr lang="en-US" sz="2400" kern="1200"/>
            <a:t>equivalence classes </a:t>
          </a:r>
          <a:r>
            <a:rPr lang="en-US" sz="2400" b="0" i="0" kern="1200"/>
            <a:t>(or </a:t>
          </a:r>
          <a:r>
            <a:rPr lang="en-US" sz="2400" b="1" i="0" kern="1200"/>
            <a:t>congruence classes</a:t>
          </a:r>
          <a:r>
            <a:rPr lang="en-US" sz="2400" b="0" i="0" kern="1200"/>
            <a:t>) for the relation.</a:t>
          </a:r>
          <a:endParaRPr lang="en-IN" sz="2400" kern="1200"/>
        </a:p>
      </dsp:txBody>
      <dsp:txXfrm>
        <a:off x="2175669" y="2066885"/>
        <a:ext cx="8339931" cy="20668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18E93-9E93-760A-1AC3-EB8ACB691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B32C5A-86A9-9351-66C7-755E332D3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9763D-49B8-558A-3505-9E3C69850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91332-05F0-0016-3D40-C27731BF6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1C2A5-8511-33EC-FCBF-BCB45D6A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1488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CE0F4-E18B-E1DF-151A-D314961FB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C346DF-B847-99B3-53CB-B78BA4547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9F22A-8959-2405-8013-F88E30EE1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979EF-3FDE-92C6-8F9E-22D14FCF6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D2DA5-CBAD-671A-AC48-27E48C7B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265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030A13-97CD-4046-84A5-4952F053C0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24C525-350A-6A9D-E27E-2066CFBC2B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FA919-721C-C076-83DD-C74878DC1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32465-7B9B-4525-7DE9-B84DCFD56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9B10D-8829-395F-15EC-8BC35F68E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294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AD08-4CC2-65FD-45EF-99CDAD723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ECBFB-B8FE-75D6-768E-4018512F2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8924A-C447-7824-0F92-04A002ECC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17E64-2C2B-2AE9-09A5-BC9DF0A47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2D947-B217-CFB9-1482-3A55C4DF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88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8A94F-410D-B51F-E952-7CE395A2D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FAEF1-B500-786E-711D-75A2AEAFB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A93EF-51E8-3905-C5E0-B493A2B46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DB84FF-38AB-531D-DCEB-0D26085BE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B0774-D37C-C422-3829-BE4EA5043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5919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51BB7-563C-DDF9-58B3-BBEEC00F3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21D9A-FBEE-B9BF-62BC-74645C4BED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09C448-ABF3-056E-D8D0-A51951061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FA7F72-24CF-65BF-1986-643A35289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61B452-3E48-0CC5-D80A-65B1A1C60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E50AB8-B8C0-2902-2554-CD352534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5122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0CF19-A057-DA6E-DA31-F5D77A3D7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98C1BA-4BB6-DFC6-5E26-3470EA481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17639-2CF2-8CFE-00F6-C6D9C0148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632A4-1816-4FB1-D881-CE3A7D83F9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4829CA-6D5E-8243-F085-B7D227C1D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A4D060-DA77-165D-3A97-268E7550C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58C003-DDB7-C5DE-BCFA-AFDE0948D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C1C20-C70B-3C79-55BE-102B60735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5798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61C52-832D-3732-30EC-4ED9C16B0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F23A8-DDE4-E3AB-3DD7-A1B3D2821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AE530A-394D-C55B-2740-B48B25592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70EBF-76A1-DD97-8EBD-0A109C9D9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0742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3E61C6-67BD-ABEC-38A5-CBFE3C50E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3A69FC-62E1-E9F6-2892-F9F339409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3A876E-B6EE-3658-A0E3-4C69F1370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0896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73456-BDEC-FE09-DDBA-FB992C766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E843D-6013-9E8D-3D41-E4CAEA675C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47026-00C0-49DF-158E-0D35116E6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80B85-2589-34EF-8ACE-5E1139744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9C092-891E-725A-17A0-EB5CC41A0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5CC321-CAA2-2303-F590-27B5E636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16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32603-5165-3E4D-F231-15F85DB69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F16F85-8BD4-CB2F-F7F2-D917C88376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022CA-8A49-6CC1-57C5-F7FF27E7D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1A431B-FC28-B5E2-572D-E5E84EA54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C1C37-6B77-9957-9B8F-1F2F44D16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27146C-9DF3-B91B-EFF5-F5735E60E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2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4291DE-F8CF-FADF-6F73-3E3E475EF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60D49-C629-F4C0-CF3C-FAAB293ED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4AF7D-7515-95BE-5173-B6D465534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18869-D4CB-438F-9A53-A16C391F7CF9}" type="datetimeFigureOut">
              <a:rPr lang="en-IN" smtClean="0"/>
              <a:t>28-02-2023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2054A-A47E-1D0A-A85F-C8A03F67D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43B971-8BC6-7CC3-5937-17C7F7E0C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EA356-3CF3-4F84-9F74-CE2A976E1D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187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9F55-6D03-4988-9E7C-7320019321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Congruence Relations And Its Applications</a:t>
            </a:r>
          </a:p>
        </p:txBody>
      </p:sp>
    </p:spTree>
    <p:extLst>
      <p:ext uri="{BB962C8B-B14F-4D97-AF65-F5344CB8AC3E}">
        <p14:creationId xmlns:p14="http://schemas.microsoft.com/office/powerpoint/2010/main" val="315095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8E1999-71A4-81E6-B52A-4A4D677134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310" y="1029903"/>
            <a:ext cx="9124750" cy="5303520"/>
          </a:xfrm>
        </p:spPr>
      </p:pic>
    </p:spTree>
    <p:extLst>
      <p:ext uri="{BB962C8B-B14F-4D97-AF65-F5344CB8AC3E}">
        <p14:creationId xmlns:p14="http://schemas.microsoft.com/office/powerpoint/2010/main" val="408562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2DDFC-EF94-0767-E90F-F8C0748BD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Definition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7EE1B2A-4464-F150-CFC0-E82B80E611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53562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151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73CBAA-2320-DB5B-71F5-B24F4EEB8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442" r="6367" b="10561"/>
          <a:stretch/>
        </p:blipFill>
        <p:spPr>
          <a:xfrm>
            <a:off x="962526" y="250256"/>
            <a:ext cx="10250906" cy="6362300"/>
          </a:xfrm>
        </p:spPr>
      </p:pic>
    </p:spTree>
    <p:extLst>
      <p:ext uri="{BB962C8B-B14F-4D97-AF65-F5344CB8AC3E}">
        <p14:creationId xmlns:p14="http://schemas.microsoft.com/office/powerpoint/2010/main" val="358468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 descr="n">
            <a:extLst>
              <a:ext uri="{FF2B5EF4-FFF2-40B4-BE49-F238E27FC236}">
                <a16:creationId xmlns:a16="http://schemas.microsoft.com/office/drawing/2014/main" id="{FA4203F1-1A77-AA68-182E-3023E979AB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520238" y="215147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4000"/>
          </a:p>
        </p:txBody>
      </p:sp>
      <p:sp>
        <p:nvSpPr>
          <p:cNvPr id="6" name="AutoShape 4" descr="n">
            <a:extLst>
              <a:ext uri="{FF2B5EF4-FFF2-40B4-BE49-F238E27FC236}">
                <a16:creationId xmlns:a16="http://schemas.microsoft.com/office/drawing/2014/main" id="{E6E9097E-AF83-E4B6-9B5F-722F3F9F5E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3900150" y="215147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40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CA2D08A-A9FE-E7EE-B8B0-0F6E22143B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" t="50000" r="7553" b="31368"/>
          <a:stretch/>
        </p:blipFill>
        <p:spPr>
          <a:xfrm>
            <a:off x="452387" y="2069432"/>
            <a:ext cx="11410207" cy="223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15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9CD85-0AE9-69B2-3CC2-84BCA64B7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592080-26B5-E927-A16A-FF848CD28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CAC7750-AB8D-D080-18B0-7EF041B35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318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10965-49EF-91AC-C0AA-C4127DD45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568E8-A069-D5C2-771D-DDC9213D6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9D6FDB2-F801-11CB-D0A4-2A51D3D23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662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8521C-FB8A-8D5F-1D2C-72220935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AE210-7256-1479-9DAA-B862E3B3E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3ECEE2C-F9FF-EBB0-7AE8-C7B3A95D3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02" y="0"/>
            <a:ext cx="122690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273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94EA6-35A5-886F-5222-49AED3272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CB5E7-C221-A3D6-318B-1042E9426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3184F6E-4B72-F5E4-B2A1-652759FA9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236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3CA43-C9D4-AF7A-0898-AB98A7E0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D7FFF-EE8E-4D0D-EA99-5D40E85B8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C894F7E-ADB4-413C-8870-B87642875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3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2050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83</Words>
  <Application>Microsoft Office PowerPoint</Application>
  <PresentationFormat>Widescreen</PresentationFormat>
  <Paragraphs>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Congruence Relations And Its Applications</vt:lpstr>
      <vt:lpstr>Definition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Congruence Relations And Its Applications</dc:title>
  <dc:creator>Madhurima Rawat</dc:creator>
  <cp:lastModifiedBy>Madhurima Rawat</cp:lastModifiedBy>
  <cp:revision>12</cp:revision>
  <dcterms:created xsi:type="dcterms:W3CDTF">2023-02-28T10:58:38Z</dcterms:created>
  <dcterms:modified xsi:type="dcterms:W3CDTF">2023-02-28T11:21:48Z</dcterms:modified>
</cp:coreProperties>
</file>