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7" r:id="rId1"/>
  </p:sldMasterIdLst>
  <p:notesMasterIdLst>
    <p:notesMasterId r:id="rId17"/>
  </p:notesMasterIdLst>
  <p:sldIdLst>
    <p:sldId id="257" r:id="rId2"/>
    <p:sldId id="261" r:id="rId3"/>
    <p:sldId id="273" r:id="rId4"/>
    <p:sldId id="262" r:id="rId5"/>
    <p:sldId id="271" r:id="rId6"/>
    <p:sldId id="265" r:id="rId7"/>
    <p:sldId id="266" r:id="rId8"/>
    <p:sldId id="272" r:id="rId9"/>
    <p:sldId id="267" r:id="rId10"/>
    <p:sldId id="270" r:id="rId11"/>
    <p:sldId id="274" r:id="rId12"/>
    <p:sldId id="275" r:id="rId13"/>
    <p:sldId id="276" r:id="rId14"/>
    <p:sldId id="269" r:id="rId15"/>
    <p:sldId id="26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hurima Rawat" initials="MR" lastIdx="1" clrIdx="0">
    <p:extLst>
      <p:ext uri="{19B8F6BF-5375-455C-9EA6-DF929625EA0E}">
        <p15:presenceInfo xmlns:p15="http://schemas.microsoft.com/office/powerpoint/2012/main" userId="8714a400033bb3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383DD7-849B-4369-9752-5AC022FF0A0F}" type="doc">
      <dgm:prSet loTypeId="urn:microsoft.com/office/officeart/2005/8/layout/vList2" loCatId="list" qsTypeId="urn:microsoft.com/office/officeart/2005/8/quickstyle/simple5" qsCatId="simple" csTypeId="urn:microsoft.com/office/officeart/2005/8/colors/colorful1" csCatId="colorful"/>
      <dgm:spPr/>
      <dgm:t>
        <a:bodyPr/>
        <a:lstStyle/>
        <a:p>
          <a:endParaRPr lang="en-IN"/>
        </a:p>
      </dgm:t>
    </dgm:pt>
    <dgm:pt modelId="{351C94D8-E51C-4E5B-8A20-903D2350B460}">
      <dgm:prSet/>
      <dgm:spPr/>
      <dgm:t>
        <a:bodyPr/>
        <a:lstStyle/>
        <a:p>
          <a:r>
            <a:rPr lang="en-US" dirty="0"/>
            <a:t>The library management system has been developed to override the problems prevailing in the practicing manual system .</a:t>
          </a:r>
          <a:endParaRPr lang="en-IN" dirty="0"/>
        </a:p>
      </dgm:t>
    </dgm:pt>
    <dgm:pt modelId="{A1639C2D-97D8-4A23-9770-DB18C63AA23B}" type="parTrans" cxnId="{21DB497F-824C-4A82-9E68-1F8DFFEF0498}">
      <dgm:prSet/>
      <dgm:spPr/>
      <dgm:t>
        <a:bodyPr/>
        <a:lstStyle/>
        <a:p>
          <a:endParaRPr lang="en-IN"/>
        </a:p>
      </dgm:t>
    </dgm:pt>
    <dgm:pt modelId="{66939CD1-CD96-4AC6-A548-0612D23CDF91}" type="sibTrans" cxnId="{21DB497F-824C-4A82-9E68-1F8DFFEF0498}">
      <dgm:prSet/>
      <dgm:spPr/>
      <dgm:t>
        <a:bodyPr/>
        <a:lstStyle/>
        <a:p>
          <a:endParaRPr lang="en-IN"/>
        </a:p>
      </dgm:t>
    </dgm:pt>
    <dgm:pt modelId="{6B6C2D64-EB21-4F69-89ED-E37F85EE7775}">
      <dgm:prSet/>
      <dgm:spPr/>
      <dgm:t>
        <a:bodyPr/>
        <a:lstStyle/>
        <a:p>
          <a:r>
            <a:rPr lang="en-US"/>
            <a:t>The website is reduced as much as possible to avoid errors by entering the data. No formal knowledge is needed for the user to use this website.Thus by all this it proves it is user friendly.</a:t>
          </a:r>
          <a:endParaRPr lang="en-IN"/>
        </a:p>
      </dgm:t>
    </dgm:pt>
    <dgm:pt modelId="{7CF35AFF-015A-4089-8236-59125CC4A0E6}" type="parTrans" cxnId="{A03ABB4A-01C3-4BD8-8551-872D64C86F34}">
      <dgm:prSet/>
      <dgm:spPr/>
      <dgm:t>
        <a:bodyPr/>
        <a:lstStyle/>
        <a:p>
          <a:endParaRPr lang="en-IN"/>
        </a:p>
      </dgm:t>
    </dgm:pt>
    <dgm:pt modelId="{DCFB5246-41CD-4B5F-9965-9291FA417C4A}" type="sibTrans" cxnId="{A03ABB4A-01C3-4BD8-8551-872D64C86F34}">
      <dgm:prSet/>
      <dgm:spPr/>
      <dgm:t>
        <a:bodyPr/>
        <a:lstStyle/>
        <a:p>
          <a:endParaRPr lang="en-IN"/>
        </a:p>
      </dgm:t>
    </dgm:pt>
    <dgm:pt modelId="{99CB2053-744F-4928-894A-1FC9062FA232}">
      <dgm:prSet/>
      <dgm:spPr/>
      <dgm:t>
        <a:bodyPr/>
        <a:lstStyle/>
        <a:p>
          <a:r>
            <a:rPr lang="en-US"/>
            <a:t>First as described above library management system can lead to error free secure reliable and fast management system it can assist the user to concentrate on their other activities rather than to concentrate on the record keeping</a:t>
          </a:r>
          <a:endParaRPr lang="en-IN"/>
        </a:p>
      </dgm:t>
    </dgm:pt>
    <dgm:pt modelId="{22D5288F-D8C9-42F8-BF13-919D00B5F3B7}" type="parTrans" cxnId="{05718907-4209-4A5A-BE0B-92A293257018}">
      <dgm:prSet/>
      <dgm:spPr/>
      <dgm:t>
        <a:bodyPr/>
        <a:lstStyle/>
        <a:p>
          <a:endParaRPr lang="en-IN"/>
        </a:p>
      </dgm:t>
    </dgm:pt>
    <dgm:pt modelId="{7C3AEDA6-BA5C-48ED-A6BC-554FFA177E14}" type="sibTrans" cxnId="{05718907-4209-4A5A-BE0B-92A293257018}">
      <dgm:prSet/>
      <dgm:spPr/>
      <dgm:t>
        <a:bodyPr/>
        <a:lstStyle/>
        <a:p>
          <a:endParaRPr lang="en-IN"/>
        </a:p>
      </dgm:t>
    </dgm:pt>
    <dgm:pt modelId="{293C0D6C-C37D-4662-B4AC-DD0FB7746B17}" type="pres">
      <dgm:prSet presAssocID="{37383DD7-849B-4369-9752-5AC022FF0A0F}" presName="linear" presStyleCnt="0">
        <dgm:presLayoutVars>
          <dgm:animLvl val="lvl"/>
          <dgm:resizeHandles val="exact"/>
        </dgm:presLayoutVars>
      </dgm:prSet>
      <dgm:spPr/>
    </dgm:pt>
    <dgm:pt modelId="{8DC79A06-F5EA-44EA-B250-3C9CD2354BA6}" type="pres">
      <dgm:prSet presAssocID="{351C94D8-E51C-4E5B-8A20-903D2350B460}" presName="parentText" presStyleLbl="node1" presStyleIdx="0" presStyleCnt="3">
        <dgm:presLayoutVars>
          <dgm:chMax val="0"/>
          <dgm:bulletEnabled val="1"/>
        </dgm:presLayoutVars>
      </dgm:prSet>
      <dgm:spPr/>
    </dgm:pt>
    <dgm:pt modelId="{ECCE9101-939E-4321-9EF3-BD2CD224CE58}" type="pres">
      <dgm:prSet presAssocID="{66939CD1-CD96-4AC6-A548-0612D23CDF91}" presName="spacer" presStyleCnt="0"/>
      <dgm:spPr/>
    </dgm:pt>
    <dgm:pt modelId="{2AA1783F-FD8D-4455-A69D-6366C766B41B}" type="pres">
      <dgm:prSet presAssocID="{6B6C2D64-EB21-4F69-89ED-E37F85EE7775}" presName="parentText" presStyleLbl="node1" presStyleIdx="1" presStyleCnt="3">
        <dgm:presLayoutVars>
          <dgm:chMax val="0"/>
          <dgm:bulletEnabled val="1"/>
        </dgm:presLayoutVars>
      </dgm:prSet>
      <dgm:spPr/>
    </dgm:pt>
    <dgm:pt modelId="{F2625758-6940-4415-8998-5CB98148E685}" type="pres">
      <dgm:prSet presAssocID="{DCFB5246-41CD-4B5F-9965-9291FA417C4A}" presName="spacer" presStyleCnt="0"/>
      <dgm:spPr/>
    </dgm:pt>
    <dgm:pt modelId="{2E174FDE-2E4B-4A93-B0A6-C63F4BFBF7CE}" type="pres">
      <dgm:prSet presAssocID="{99CB2053-744F-4928-894A-1FC9062FA232}" presName="parentText" presStyleLbl="node1" presStyleIdx="2" presStyleCnt="3">
        <dgm:presLayoutVars>
          <dgm:chMax val="0"/>
          <dgm:bulletEnabled val="1"/>
        </dgm:presLayoutVars>
      </dgm:prSet>
      <dgm:spPr/>
    </dgm:pt>
  </dgm:ptLst>
  <dgm:cxnLst>
    <dgm:cxn modelId="{05718907-4209-4A5A-BE0B-92A293257018}" srcId="{37383DD7-849B-4369-9752-5AC022FF0A0F}" destId="{99CB2053-744F-4928-894A-1FC9062FA232}" srcOrd="2" destOrd="0" parTransId="{22D5288F-D8C9-42F8-BF13-919D00B5F3B7}" sibTransId="{7C3AEDA6-BA5C-48ED-A6BC-554FFA177E14}"/>
    <dgm:cxn modelId="{435E7249-7861-4ED2-99BB-959A5AEE9430}" type="presOf" srcId="{37383DD7-849B-4369-9752-5AC022FF0A0F}" destId="{293C0D6C-C37D-4662-B4AC-DD0FB7746B17}" srcOrd="0" destOrd="0" presId="urn:microsoft.com/office/officeart/2005/8/layout/vList2"/>
    <dgm:cxn modelId="{A03ABB4A-01C3-4BD8-8551-872D64C86F34}" srcId="{37383DD7-849B-4369-9752-5AC022FF0A0F}" destId="{6B6C2D64-EB21-4F69-89ED-E37F85EE7775}" srcOrd="1" destOrd="0" parTransId="{7CF35AFF-015A-4089-8236-59125CC4A0E6}" sibTransId="{DCFB5246-41CD-4B5F-9965-9291FA417C4A}"/>
    <dgm:cxn modelId="{FF3A2F77-5FE7-4DEC-8533-BE124A3DB218}" type="presOf" srcId="{351C94D8-E51C-4E5B-8A20-903D2350B460}" destId="{8DC79A06-F5EA-44EA-B250-3C9CD2354BA6}" srcOrd="0" destOrd="0" presId="urn:microsoft.com/office/officeart/2005/8/layout/vList2"/>
    <dgm:cxn modelId="{21DB497F-824C-4A82-9E68-1F8DFFEF0498}" srcId="{37383DD7-849B-4369-9752-5AC022FF0A0F}" destId="{351C94D8-E51C-4E5B-8A20-903D2350B460}" srcOrd="0" destOrd="0" parTransId="{A1639C2D-97D8-4A23-9770-DB18C63AA23B}" sibTransId="{66939CD1-CD96-4AC6-A548-0612D23CDF91}"/>
    <dgm:cxn modelId="{9C53B98D-BAB7-45D2-B64C-33DA26BB8EE7}" type="presOf" srcId="{99CB2053-744F-4928-894A-1FC9062FA232}" destId="{2E174FDE-2E4B-4A93-B0A6-C63F4BFBF7CE}" srcOrd="0" destOrd="0" presId="urn:microsoft.com/office/officeart/2005/8/layout/vList2"/>
    <dgm:cxn modelId="{BA3057F6-EDC0-472C-87CF-D62D8159BF2C}" type="presOf" srcId="{6B6C2D64-EB21-4F69-89ED-E37F85EE7775}" destId="{2AA1783F-FD8D-4455-A69D-6366C766B41B}" srcOrd="0" destOrd="0" presId="urn:microsoft.com/office/officeart/2005/8/layout/vList2"/>
    <dgm:cxn modelId="{A8BB59C3-8252-405D-AE77-524DB23076C6}" type="presParOf" srcId="{293C0D6C-C37D-4662-B4AC-DD0FB7746B17}" destId="{8DC79A06-F5EA-44EA-B250-3C9CD2354BA6}" srcOrd="0" destOrd="0" presId="urn:microsoft.com/office/officeart/2005/8/layout/vList2"/>
    <dgm:cxn modelId="{87F0EEDC-48DD-4C0D-9D6D-FDA540FA5A2C}" type="presParOf" srcId="{293C0D6C-C37D-4662-B4AC-DD0FB7746B17}" destId="{ECCE9101-939E-4321-9EF3-BD2CD224CE58}" srcOrd="1" destOrd="0" presId="urn:microsoft.com/office/officeart/2005/8/layout/vList2"/>
    <dgm:cxn modelId="{C66EDA1C-324C-49E3-A358-8E291E8958ED}" type="presParOf" srcId="{293C0D6C-C37D-4662-B4AC-DD0FB7746B17}" destId="{2AA1783F-FD8D-4455-A69D-6366C766B41B}" srcOrd="2" destOrd="0" presId="urn:microsoft.com/office/officeart/2005/8/layout/vList2"/>
    <dgm:cxn modelId="{8F1CE199-5AC3-46BF-AFB1-1C7BF56B1F41}" type="presParOf" srcId="{293C0D6C-C37D-4662-B4AC-DD0FB7746B17}" destId="{F2625758-6940-4415-8998-5CB98148E685}" srcOrd="3" destOrd="0" presId="urn:microsoft.com/office/officeart/2005/8/layout/vList2"/>
    <dgm:cxn modelId="{EEB8E21E-2185-453D-8908-7BC09ECC33D6}" type="presParOf" srcId="{293C0D6C-C37D-4662-B4AC-DD0FB7746B17}" destId="{2E174FDE-2E4B-4A93-B0A6-C63F4BFBF7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5696CC-B7F1-4887-8D0A-7D8AC5610121}" type="doc">
      <dgm:prSet loTypeId="urn:microsoft.com/office/officeart/2005/8/layout/target3" loCatId="relationship" qsTypeId="urn:microsoft.com/office/officeart/2005/8/quickstyle/simple2" qsCatId="simple" csTypeId="urn:microsoft.com/office/officeart/2005/8/colors/colorful1" csCatId="colorful"/>
      <dgm:spPr/>
      <dgm:t>
        <a:bodyPr/>
        <a:lstStyle/>
        <a:p>
          <a:endParaRPr lang="en-IN"/>
        </a:p>
      </dgm:t>
    </dgm:pt>
    <dgm:pt modelId="{9EA5DD4B-C8F2-4948-8F71-4E2C478D332F}">
      <dgm:prSet/>
      <dgm:spPr/>
      <dgm:t>
        <a:bodyPr/>
        <a:lstStyle/>
        <a:p>
          <a:r>
            <a:rPr lang="en-IN"/>
            <a:t>The </a:t>
          </a:r>
          <a:r>
            <a:rPr lang="en-US" b="1"/>
            <a:t>B</a:t>
          </a:r>
          <a:r>
            <a:rPr lang="en-IN" b="1"/>
            <a:t>ack</a:t>
          </a:r>
          <a:r>
            <a:rPr lang="en-US" b="1"/>
            <a:t>-</a:t>
          </a:r>
          <a:r>
            <a:rPr lang="en-IN" b="1"/>
            <a:t>end</a:t>
          </a:r>
          <a:r>
            <a:rPr lang="en-IN"/>
            <a:t> refers to parts of a computer application or a program’s code that allow it to operate and that cannot be accessed by a user. </a:t>
          </a:r>
        </a:p>
      </dgm:t>
    </dgm:pt>
    <dgm:pt modelId="{17B23E6A-2B23-4AFD-8CAA-FF1DEB3905D0}" type="parTrans" cxnId="{C9DF3333-813B-41E5-9339-24FFCA485499}">
      <dgm:prSet/>
      <dgm:spPr/>
      <dgm:t>
        <a:bodyPr/>
        <a:lstStyle/>
        <a:p>
          <a:endParaRPr lang="en-IN"/>
        </a:p>
      </dgm:t>
    </dgm:pt>
    <dgm:pt modelId="{D58AEB20-EE14-4C81-B9D0-4A5604EB9449}" type="sibTrans" cxnId="{C9DF3333-813B-41E5-9339-24FFCA485499}">
      <dgm:prSet/>
      <dgm:spPr/>
      <dgm:t>
        <a:bodyPr/>
        <a:lstStyle/>
        <a:p>
          <a:endParaRPr lang="en-IN"/>
        </a:p>
      </dgm:t>
    </dgm:pt>
    <dgm:pt modelId="{3D43293D-C1B7-42BC-837C-D2219F31EECD}">
      <dgm:prSet/>
      <dgm:spPr/>
      <dgm:t>
        <a:bodyPr/>
        <a:lstStyle/>
        <a:p>
          <a:r>
            <a:rPr lang="en-IN"/>
            <a:t>Most data and operating syntax are stored and accessed in the back end of a computer system.</a:t>
          </a:r>
        </a:p>
      </dgm:t>
    </dgm:pt>
    <dgm:pt modelId="{A415A07C-E8A3-45B1-BC20-A1A3C6A3CBE6}" type="parTrans" cxnId="{45A03B86-6345-475D-BA43-6F7E058F3069}">
      <dgm:prSet/>
      <dgm:spPr/>
      <dgm:t>
        <a:bodyPr/>
        <a:lstStyle/>
        <a:p>
          <a:endParaRPr lang="en-IN"/>
        </a:p>
      </dgm:t>
    </dgm:pt>
    <dgm:pt modelId="{85639298-D5B5-4F79-A292-0F173B97DCD4}" type="sibTrans" cxnId="{45A03B86-6345-475D-BA43-6F7E058F3069}">
      <dgm:prSet/>
      <dgm:spPr/>
      <dgm:t>
        <a:bodyPr/>
        <a:lstStyle/>
        <a:p>
          <a:endParaRPr lang="en-IN"/>
        </a:p>
      </dgm:t>
    </dgm:pt>
    <dgm:pt modelId="{94A24C20-106C-4462-81FD-B6676245137F}">
      <dgm:prSet/>
      <dgm:spPr/>
      <dgm:t>
        <a:bodyPr/>
        <a:lstStyle/>
        <a:p>
          <a:r>
            <a:rPr lang="en-IN"/>
            <a:t>A back-end application or program supports front-end user services, and interfaces with any required resources. </a:t>
          </a:r>
        </a:p>
      </dgm:t>
    </dgm:pt>
    <dgm:pt modelId="{EFDDEB23-041D-41FD-B0A7-FC1A35C65862}" type="parTrans" cxnId="{7EB7C7BD-75EE-4D34-BEF5-D748B8AB44E7}">
      <dgm:prSet/>
      <dgm:spPr/>
      <dgm:t>
        <a:bodyPr/>
        <a:lstStyle/>
        <a:p>
          <a:endParaRPr lang="en-IN"/>
        </a:p>
      </dgm:t>
    </dgm:pt>
    <dgm:pt modelId="{E2B81192-7306-484F-B3D1-2D3C55D96E8D}" type="sibTrans" cxnId="{7EB7C7BD-75EE-4D34-BEF5-D748B8AB44E7}">
      <dgm:prSet/>
      <dgm:spPr/>
      <dgm:t>
        <a:bodyPr/>
        <a:lstStyle/>
        <a:p>
          <a:endParaRPr lang="en-IN"/>
        </a:p>
      </dgm:t>
    </dgm:pt>
    <dgm:pt modelId="{C5045B97-1E25-4994-96C8-0348ADCED521}">
      <dgm:prSet/>
      <dgm:spPr/>
      <dgm:t>
        <a:bodyPr/>
        <a:lstStyle/>
        <a:p>
          <a:r>
            <a:rPr lang="en-IN"/>
            <a:t>The back-end application may interact directly with the front end or it may be called from an intermediate program that mediates front-end and back-end activities.</a:t>
          </a:r>
        </a:p>
      </dgm:t>
    </dgm:pt>
    <dgm:pt modelId="{2E6080EB-14EA-4BB0-BF58-849193F20940}" type="parTrans" cxnId="{D4B16F68-C057-4EAA-BA1A-38062D62C888}">
      <dgm:prSet/>
      <dgm:spPr/>
      <dgm:t>
        <a:bodyPr/>
        <a:lstStyle/>
        <a:p>
          <a:endParaRPr lang="en-IN"/>
        </a:p>
      </dgm:t>
    </dgm:pt>
    <dgm:pt modelId="{2D00E64E-949E-42A6-AB96-BF0A13EE3DC0}" type="sibTrans" cxnId="{D4B16F68-C057-4EAA-BA1A-38062D62C888}">
      <dgm:prSet/>
      <dgm:spPr/>
      <dgm:t>
        <a:bodyPr/>
        <a:lstStyle/>
        <a:p>
          <a:endParaRPr lang="en-IN"/>
        </a:p>
      </dgm:t>
    </dgm:pt>
    <dgm:pt modelId="{AE880A2E-EEBF-47CC-8262-C25ED88B1A27}">
      <dgm:prSet/>
      <dgm:spPr/>
      <dgm:t>
        <a:bodyPr/>
        <a:lstStyle/>
        <a:p>
          <a:r>
            <a:rPr lang="en-US" b="0" i="0" dirty="0"/>
            <a:t>Back-end developers ensure the website performs correctly, focusing on databases, back-end logic, application programming interface (APIs), architecture, and servers.</a:t>
          </a:r>
          <a:endParaRPr lang="en-IN" dirty="0"/>
        </a:p>
      </dgm:t>
    </dgm:pt>
    <dgm:pt modelId="{B4B9C7D9-06A5-4692-867A-63136B9FAC27}" type="parTrans" cxnId="{68DA0BAB-5F02-4590-92C1-38E10CBFA099}">
      <dgm:prSet/>
      <dgm:spPr/>
      <dgm:t>
        <a:bodyPr/>
        <a:lstStyle/>
        <a:p>
          <a:endParaRPr lang="en-IN"/>
        </a:p>
      </dgm:t>
    </dgm:pt>
    <dgm:pt modelId="{6E9187FE-6CAA-4295-8B5C-E35F50023AEE}" type="sibTrans" cxnId="{68DA0BAB-5F02-4590-92C1-38E10CBFA099}">
      <dgm:prSet/>
      <dgm:spPr/>
      <dgm:t>
        <a:bodyPr/>
        <a:lstStyle/>
        <a:p>
          <a:endParaRPr lang="en-IN"/>
        </a:p>
      </dgm:t>
    </dgm:pt>
    <dgm:pt modelId="{80B2A96E-F8AC-4745-9470-8733B4AA05F6}" type="pres">
      <dgm:prSet presAssocID="{B65696CC-B7F1-4887-8D0A-7D8AC5610121}" presName="Name0" presStyleCnt="0">
        <dgm:presLayoutVars>
          <dgm:chMax val="7"/>
          <dgm:dir/>
          <dgm:animLvl val="lvl"/>
          <dgm:resizeHandles val="exact"/>
        </dgm:presLayoutVars>
      </dgm:prSet>
      <dgm:spPr/>
    </dgm:pt>
    <dgm:pt modelId="{70F366D5-00EA-4D97-B60A-3247CEB0BBB4}" type="pres">
      <dgm:prSet presAssocID="{9EA5DD4B-C8F2-4948-8F71-4E2C478D332F}" presName="circle1" presStyleLbl="node1" presStyleIdx="0" presStyleCnt="5"/>
      <dgm:spPr/>
    </dgm:pt>
    <dgm:pt modelId="{D86FEB09-E1C7-46C0-A281-58D648D3FAE8}" type="pres">
      <dgm:prSet presAssocID="{9EA5DD4B-C8F2-4948-8F71-4E2C478D332F}" presName="space" presStyleCnt="0"/>
      <dgm:spPr/>
    </dgm:pt>
    <dgm:pt modelId="{CC58E32A-0A3A-498B-A0F0-2B55419B6FE1}" type="pres">
      <dgm:prSet presAssocID="{9EA5DD4B-C8F2-4948-8F71-4E2C478D332F}" presName="rect1" presStyleLbl="alignAcc1" presStyleIdx="0" presStyleCnt="5"/>
      <dgm:spPr/>
    </dgm:pt>
    <dgm:pt modelId="{B96022A6-806B-434A-8B9E-82CAD1F229EC}" type="pres">
      <dgm:prSet presAssocID="{3D43293D-C1B7-42BC-837C-D2219F31EECD}" presName="vertSpace2" presStyleLbl="node1" presStyleIdx="0" presStyleCnt="5"/>
      <dgm:spPr/>
    </dgm:pt>
    <dgm:pt modelId="{F909BB7A-C4AB-41ED-AB00-4DF7BDBDAD8F}" type="pres">
      <dgm:prSet presAssocID="{3D43293D-C1B7-42BC-837C-D2219F31EECD}" presName="circle2" presStyleLbl="node1" presStyleIdx="1" presStyleCnt="5"/>
      <dgm:spPr/>
    </dgm:pt>
    <dgm:pt modelId="{CA3417A3-834E-48D3-BB64-64FCBD267CFE}" type="pres">
      <dgm:prSet presAssocID="{3D43293D-C1B7-42BC-837C-D2219F31EECD}" presName="rect2" presStyleLbl="alignAcc1" presStyleIdx="1" presStyleCnt="5"/>
      <dgm:spPr/>
    </dgm:pt>
    <dgm:pt modelId="{178F2E42-787C-443B-B57E-2956ECE806F9}" type="pres">
      <dgm:prSet presAssocID="{94A24C20-106C-4462-81FD-B6676245137F}" presName="vertSpace3" presStyleLbl="node1" presStyleIdx="1" presStyleCnt="5"/>
      <dgm:spPr/>
    </dgm:pt>
    <dgm:pt modelId="{B92BA804-3EC3-47B9-8062-DFC252FFB79A}" type="pres">
      <dgm:prSet presAssocID="{94A24C20-106C-4462-81FD-B6676245137F}" presName="circle3" presStyleLbl="node1" presStyleIdx="2" presStyleCnt="5"/>
      <dgm:spPr/>
    </dgm:pt>
    <dgm:pt modelId="{99D2F198-CF6E-425E-8EAA-53855616904C}" type="pres">
      <dgm:prSet presAssocID="{94A24C20-106C-4462-81FD-B6676245137F}" presName="rect3" presStyleLbl="alignAcc1" presStyleIdx="2" presStyleCnt="5"/>
      <dgm:spPr/>
    </dgm:pt>
    <dgm:pt modelId="{CF9BCE30-E152-475F-A152-F57D246C7A77}" type="pres">
      <dgm:prSet presAssocID="{C5045B97-1E25-4994-96C8-0348ADCED521}" presName="vertSpace4" presStyleLbl="node1" presStyleIdx="2" presStyleCnt="5"/>
      <dgm:spPr/>
    </dgm:pt>
    <dgm:pt modelId="{0184C1A7-69C1-4D3A-B9C3-A5294009A313}" type="pres">
      <dgm:prSet presAssocID="{C5045B97-1E25-4994-96C8-0348ADCED521}" presName="circle4" presStyleLbl="node1" presStyleIdx="3" presStyleCnt="5"/>
      <dgm:spPr/>
    </dgm:pt>
    <dgm:pt modelId="{66A8D06D-B327-4398-8051-6E83F8D18180}" type="pres">
      <dgm:prSet presAssocID="{C5045B97-1E25-4994-96C8-0348ADCED521}" presName="rect4" presStyleLbl="alignAcc1" presStyleIdx="3" presStyleCnt="5"/>
      <dgm:spPr/>
    </dgm:pt>
    <dgm:pt modelId="{916AA890-1367-42FF-8DD5-CB91008C29A0}" type="pres">
      <dgm:prSet presAssocID="{AE880A2E-EEBF-47CC-8262-C25ED88B1A27}" presName="vertSpace5" presStyleLbl="node1" presStyleIdx="3" presStyleCnt="5"/>
      <dgm:spPr/>
    </dgm:pt>
    <dgm:pt modelId="{677AEFD6-6780-4423-8F66-A57898F649D7}" type="pres">
      <dgm:prSet presAssocID="{AE880A2E-EEBF-47CC-8262-C25ED88B1A27}" presName="circle5" presStyleLbl="node1" presStyleIdx="4" presStyleCnt="5"/>
      <dgm:spPr/>
    </dgm:pt>
    <dgm:pt modelId="{7320BE79-006E-4BCC-B304-E2457BC67790}" type="pres">
      <dgm:prSet presAssocID="{AE880A2E-EEBF-47CC-8262-C25ED88B1A27}" presName="rect5" presStyleLbl="alignAcc1" presStyleIdx="4" presStyleCnt="5"/>
      <dgm:spPr/>
    </dgm:pt>
    <dgm:pt modelId="{95FCEBF1-8F8B-46CE-9E6D-420A097CCC80}" type="pres">
      <dgm:prSet presAssocID="{9EA5DD4B-C8F2-4948-8F71-4E2C478D332F}" presName="rect1ParTxNoCh" presStyleLbl="alignAcc1" presStyleIdx="4" presStyleCnt="5">
        <dgm:presLayoutVars>
          <dgm:chMax val="1"/>
          <dgm:bulletEnabled val="1"/>
        </dgm:presLayoutVars>
      </dgm:prSet>
      <dgm:spPr/>
    </dgm:pt>
    <dgm:pt modelId="{E6B94732-73BC-403F-BAF6-EF30D1F391C1}" type="pres">
      <dgm:prSet presAssocID="{3D43293D-C1B7-42BC-837C-D2219F31EECD}" presName="rect2ParTxNoCh" presStyleLbl="alignAcc1" presStyleIdx="4" presStyleCnt="5">
        <dgm:presLayoutVars>
          <dgm:chMax val="1"/>
          <dgm:bulletEnabled val="1"/>
        </dgm:presLayoutVars>
      </dgm:prSet>
      <dgm:spPr/>
    </dgm:pt>
    <dgm:pt modelId="{CE36B26C-3191-49C1-B597-2E330F258818}" type="pres">
      <dgm:prSet presAssocID="{94A24C20-106C-4462-81FD-B6676245137F}" presName="rect3ParTxNoCh" presStyleLbl="alignAcc1" presStyleIdx="4" presStyleCnt="5">
        <dgm:presLayoutVars>
          <dgm:chMax val="1"/>
          <dgm:bulletEnabled val="1"/>
        </dgm:presLayoutVars>
      </dgm:prSet>
      <dgm:spPr/>
    </dgm:pt>
    <dgm:pt modelId="{95B15EE7-28DD-4F69-866C-197018D1D2DB}" type="pres">
      <dgm:prSet presAssocID="{C5045B97-1E25-4994-96C8-0348ADCED521}" presName="rect4ParTxNoCh" presStyleLbl="alignAcc1" presStyleIdx="4" presStyleCnt="5">
        <dgm:presLayoutVars>
          <dgm:chMax val="1"/>
          <dgm:bulletEnabled val="1"/>
        </dgm:presLayoutVars>
      </dgm:prSet>
      <dgm:spPr/>
    </dgm:pt>
    <dgm:pt modelId="{354B6B16-DD8C-4A3E-B591-E46F10E4765F}" type="pres">
      <dgm:prSet presAssocID="{AE880A2E-EEBF-47CC-8262-C25ED88B1A27}" presName="rect5ParTxNoCh" presStyleLbl="alignAcc1" presStyleIdx="4" presStyleCnt="5">
        <dgm:presLayoutVars>
          <dgm:chMax val="1"/>
          <dgm:bulletEnabled val="1"/>
        </dgm:presLayoutVars>
      </dgm:prSet>
      <dgm:spPr/>
    </dgm:pt>
  </dgm:ptLst>
  <dgm:cxnLst>
    <dgm:cxn modelId="{FB37A20D-78D5-4C60-85AA-012F272B14EE}" type="presOf" srcId="{94A24C20-106C-4462-81FD-B6676245137F}" destId="{CE36B26C-3191-49C1-B597-2E330F258818}" srcOrd="1" destOrd="0" presId="urn:microsoft.com/office/officeart/2005/8/layout/target3"/>
    <dgm:cxn modelId="{B0CAC01F-B8ED-4EE0-9E96-78D0C1066C57}" type="presOf" srcId="{C5045B97-1E25-4994-96C8-0348ADCED521}" destId="{66A8D06D-B327-4398-8051-6E83F8D18180}" srcOrd="0" destOrd="0" presId="urn:microsoft.com/office/officeart/2005/8/layout/target3"/>
    <dgm:cxn modelId="{94A85126-F259-4C33-ACED-30C0B44EB8FE}" type="presOf" srcId="{9EA5DD4B-C8F2-4948-8F71-4E2C478D332F}" destId="{CC58E32A-0A3A-498B-A0F0-2B55419B6FE1}" srcOrd="0" destOrd="0" presId="urn:microsoft.com/office/officeart/2005/8/layout/target3"/>
    <dgm:cxn modelId="{C9DF3333-813B-41E5-9339-24FFCA485499}" srcId="{B65696CC-B7F1-4887-8D0A-7D8AC5610121}" destId="{9EA5DD4B-C8F2-4948-8F71-4E2C478D332F}" srcOrd="0" destOrd="0" parTransId="{17B23E6A-2B23-4AFD-8CAA-FF1DEB3905D0}" sibTransId="{D58AEB20-EE14-4C81-B9D0-4A5604EB9449}"/>
    <dgm:cxn modelId="{A0359738-5373-4667-BC4F-537A45E0F4D2}" type="presOf" srcId="{3D43293D-C1B7-42BC-837C-D2219F31EECD}" destId="{CA3417A3-834E-48D3-BB64-64FCBD267CFE}" srcOrd="0" destOrd="0" presId="urn:microsoft.com/office/officeart/2005/8/layout/target3"/>
    <dgm:cxn modelId="{E1518741-B634-441D-A2D1-063FB82575AA}" type="presOf" srcId="{94A24C20-106C-4462-81FD-B6676245137F}" destId="{99D2F198-CF6E-425E-8EAA-53855616904C}" srcOrd="0" destOrd="0" presId="urn:microsoft.com/office/officeart/2005/8/layout/target3"/>
    <dgm:cxn modelId="{A758F544-CC23-4775-9F98-5593ED901E18}" type="presOf" srcId="{3D43293D-C1B7-42BC-837C-D2219F31EECD}" destId="{E6B94732-73BC-403F-BAF6-EF30D1F391C1}" srcOrd="1" destOrd="0" presId="urn:microsoft.com/office/officeart/2005/8/layout/target3"/>
    <dgm:cxn modelId="{D4B16F68-C057-4EAA-BA1A-38062D62C888}" srcId="{B65696CC-B7F1-4887-8D0A-7D8AC5610121}" destId="{C5045B97-1E25-4994-96C8-0348ADCED521}" srcOrd="3" destOrd="0" parTransId="{2E6080EB-14EA-4BB0-BF58-849193F20940}" sibTransId="{2D00E64E-949E-42A6-AB96-BF0A13EE3DC0}"/>
    <dgm:cxn modelId="{9DC88D49-F75C-4363-9283-62B497ED39EE}" type="presOf" srcId="{AE880A2E-EEBF-47CC-8262-C25ED88B1A27}" destId="{7320BE79-006E-4BCC-B304-E2457BC67790}" srcOrd="0" destOrd="0" presId="urn:microsoft.com/office/officeart/2005/8/layout/target3"/>
    <dgm:cxn modelId="{45A03B86-6345-475D-BA43-6F7E058F3069}" srcId="{B65696CC-B7F1-4887-8D0A-7D8AC5610121}" destId="{3D43293D-C1B7-42BC-837C-D2219F31EECD}" srcOrd="1" destOrd="0" parTransId="{A415A07C-E8A3-45B1-BC20-A1A3C6A3CBE6}" sibTransId="{85639298-D5B5-4F79-A292-0F173B97DCD4}"/>
    <dgm:cxn modelId="{68DA0BAB-5F02-4590-92C1-38E10CBFA099}" srcId="{B65696CC-B7F1-4887-8D0A-7D8AC5610121}" destId="{AE880A2E-EEBF-47CC-8262-C25ED88B1A27}" srcOrd="4" destOrd="0" parTransId="{B4B9C7D9-06A5-4692-867A-63136B9FAC27}" sibTransId="{6E9187FE-6CAA-4295-8B5C-E35F50023AEE}"/>
    <dgm:cxn modelId="{7EB7C7BD-75EE-4D34-BEF5-D748B8AB44E7}" srcId="{B65696CC-B7F1-4887-8D0A-7D8AC5610121}" destId="{94A24C20-106C-4462-81FD-B6676245137F}" srcOrd="2" destOrd="0" parTransId="{EFDDEB23-041D-41FD-B0A7-FC1A35C65862}" sibTransId="{E2B81192-7306-484F-B3D1-2D3C55D96E8D}"/>
    <dgm:cxn modelId="{FE423CC9-30CA-4CF1-935D-256D8C2BC947}" type="presOf" srcId="{C5045B97-1E25-4994-96C8-0348ADCED521}" destId="{95B15EE7-28DD-4F69-866C-197018D1D2DB}" srcOrd="1" destOrd="0" presId="urn:microsoft.com/office/officeart/2005/8/layout/target3"/>
    <dgm:cxn modelId="{9DA0B4D5-2025-4951-946B-CC943D994A1D}" type="presOf" srcId="{B65696CC-B7F1-4887-8D0A-7D8AC5610121}" destId="{80B2A96E-F8AC-4745-9470-8733B4AA05F6}" srcOrd="0" destOrd="0" presId="urn:microsoft.com/office/officeart/2005/8/layout/target3"/>
    <dgm:cxn modelId="{37ACECD6-D564-46E1-8435-F19BF2D949C6}" type="presOf" srcId="{AE880A2E-EEBF-47CC-8262-C25ED88B1A27}" destId="{354B6B16-DD8C-4A3E-B591-E46F10E4765F}" srcOrd="1" destOrd="0" presId="urn:microsoft.com/office/officeart/2005/8/layout/target3"/>
    <dgm:cxn modelId="{C305A5E5-F018-40DD-87F8-9F37F7E49110}" type="presOf" srcId="{9EA5DD4B-C8F2-4948-8F71-4E2C478D332F}" destId="{95FCEBF1-8F8B-46CE-9E6D-420A097CCC80}" srcOrd="1" destOrd="0" presId="urn:microsoft.com/office/officeart/2005/8/layout/target3"/>
    <dgm:cxn modelId="{A8BE2147-19F6-40A8-B2D4-E8794C6BBA09}" type="presParOf" srcId="{80B2A96E-F8AC-4745-9470-8733B4AA05F6}" destId="{70F366D5-00EA-4D97-B60A-3247CEB0BBB4}" srcOrd="0" destOrd="0" presId="urn:microsoft.com/office/officeart/2005/8/layout/target3"/>
    <dgm:cxn modelId="{3F22A908-4162-46E6-86E7-A571861A5767}" type="presParOf" srcId="{80B2A96E-F8AC-4745-9470-8733B4AA05F6}" destId="{D86FEB09-E1C7-46C0-A281-58D648D3FAE8}" srcOrd="1" destOrd="0" presId="urn:microsoft.com/office/officeart/2005/8/layout/target3"/>
    <dgm:cxn modelId="{E3D8B2C3-BC2A-4E45-9546-B9C496EA807C}" type="presParOf" srcId="{80B2A96E-F8AC-4745-9470-8733B4AA05F6}" destId="{CC58E32A-0A3A-498B-A0F0-2B55419B6FE1}" srcOrd="2" destOrd="0" presId="urn:microsoft.com/office/officeart/2005/8/layout/target3"/>
    <dgm:cxn modelId="{8705F67D-E27B-4D19-A632-ED45FD18EC47}" type="presParOf" srcId="{80B2A96E-F8AC-4745-9470-8733B4AA05F6}" destId="{B96022A6-806B-434A-8B9E-82CAD1F229EC}" srcOrd="3" destOrd="0" presId="urn:microsoft.com/office/officeart/2005/8/layout/target3"/>
    <dgm:cxn modelId="{DE665A4E-77C9-4425-9E34-E8E256F9415C}" type="presParOf" srcId="{80B2A96E-F8AC-4745-9470-8733B4AA05F6}" destId="{F909BB7A-C4AB-41ED-AB00-4DF7BDBDAD8F}" srcOrd="4" destOrd="0" presId="urn:microsoft.com/office/officeart/2005/8/layout/target3"/>
    <dgm:cxn modelId="{5CFD1A9F-DEE7-434E-944D-DFE4E38DF0D6}" type="presParOf" srcId="{80B2A96E-F8AC-4745-9470-8733B4AA05F6}" destId="{CA3417A3-834E-48D3-BB64-64FCBD267CFE}" srcOrd="5" destOrd="0" presId="urn:microsoft.com/office/officeart/2005/8/layout/target3"/>
    <dgm:cxn modelId="{EEB151BA-B70D-4AE5-85AB-71A075F87CEB}" type="presParOf" srcId="{80B2A96E-F8AC-4745-9470-8733B4AA05F6}" destId="{178F2E42-787C-443B-B57E-2956ECE806F9}" srcOrd="6" destOrd="0" presId="urn:microsoft.com/office/officeart/2005/8/layout/target3"/>
    <dgm:cxn modelId="{824D1DD5-E902-4994-9024-045563FD3C5B}" type="presParOf" srcId="{80B2A96E-F8AC-4745-9470-8733B4AA05F6}" destId="{B92BA804-3EC3-47B9-8062-DFC252FFB79A}" srcOrd="7" destOrd="0" presId="urn:microsoft.com/office/officeart/2005/8/layout/target3"/>
    <dgm:cxn modelId="{E3F212E4-5D9C-424A-92EF-D09347ED56C0}" type="presParOf" srcId="{80B2A96E-F8AC-4745-9470-8733B4AA05F6}" destId="{99D2F198-CF6E-425E-8EAA-53855616904C}" srcOrd="8" destOrd="0" presId="urn:microsoft.com/office/officeart/2005/8/layout/target3"/>
    <dgm:cxn modelId="{00CC4B84-624A-424F-956D-94D2F555A6C1}" type="presParOf" srcId="{80B2A96E-F8AC-4745-9470-8733B4AA05F6}" destId="{CF9BCE30-E152-475F-A152-F57D246C7A77}" srcOrd="9" destOrd="0" presId="urn:microsoft.com/office/officeart/2005/8/layout/target3"/>
    <dgm:cxn modelId="{72DAA656-0892-41F3-8DE4-41AA9168BA31}" type="presParOf" srcId="{80B2A96E-F8AC-4745-9470-8733B4AA05F6}" destId="{0184C1A7-69C1-4D3A-B9C3-A5294009A313}" srcOrd="10" destOrd="0" presId="urn:microsoft.com/office/officeart/2005/8/layout/target3"/>
    <dgm:cxn modelId="{825D2932-4FF5-46FC-8A82-23E964B614B4}" type="presParOf" srcId="{80B2A96E-F8AC-4745-9470-8733B4AA05F6}" destId="{66A8D06D-B327-4398-8051-6E83F8D18180}" srcOrd="11" destOrd="0" presId="urn:microsoft.com/office/officeart/2005/8/layout/target3"/>
    <dgm:cxn modelId="{3E035EAB-569A-45FB-8EC3-E4968177339F}" type="presParOf" srcId="{80B2A96E-F8AC-4745-9470-8733B4AA05F6}" destId="{916AA890-1367-42FF-8DD5-CB91008C29A0}" srcOrd="12" destOrd="0" presId="urn:microsoft.com/office/officeart/2005/8/layout/target3"/>
    <dgm:cxn modelId="{059EFCAC-FF50-440C-A6B7-FE40C9ED98F5}" type="presParOf" srcId="{80B2A96E-F8AC-4745-9470-8733B4AA05F6}" destId="{677AEFD6-6780-4423-8F66-A57898F649D7}" srcOrd="13" destOrd="0" presId="urn:microsoft.com/office/officeart/2005/8/layout/target3"/>
    <dgm:cxn modelId="{9961C6B7-6C06-47EF-AA49-7C420901C076}" type="presParOf" srcId="{80B2A96E-F8AC-4745-9470-8733B4AA05F6}" destId="{7320BE79-006E-4BCC-B304-E2457BC67790}" srcOrd="14" destOrd="0" presId="urn:microsoft.com/office/officeart/2005/8/layout/target3"/>
    <dgm:cxn modelId="{E5146347-766B-4DE0-8785-CAD420C7F2E4}" type="presParOf" srcId="{80B2A96E-F8AC-4745-9470-8733B4AA05F6}" destId="{95FCEBF1-8F8B-46CE-9E6D-420A097CCC80}" srcOrd="15" destOrd="0" presId="urn:microsoft.com/office/officeart/2005/8/layout/target3"/>
    <dgm:cxn modelId="{E81A8744-713F-4F12-B7FA-31F77E810AD8}" type="presParOf" srcId="{80B2A96E-F8AC-4745-9470-8733B4AA05F6}" destId="{E6B94732-73BC-403F-BAF6-EF30D1F391C1}" srcOrd="16" destOrd="0" presId="urn:microsoft.com/office/officeart/2005/8/layout/target3"/>
    <dgm:cxn modelId="{AD0DCAC5-197F-4217-B653-40E084C79B11}" type="presParOf" srcId="{80B2A96E-F8AC-4745-9470-8733B4AA05F6}" destId="{CE36B26C-3191-49C1-B597-2E330F258818}" srcOrd="17" destOrd="0" presId="urn:microsoft.com/office/officeart/2005/8/layout/target3"/>
    <dgm:cxn modelId="{EB47FD37-88D2-40B3-BC8F-036CD62705A4}" type="presParOf" srcId="{80B2A96E-F8AC-4745-9470-8733B4AA05F6}" destId="{95B15EE7-28DD-4F69-866C-197018D1D2DB}" srcOrd="18" destOrd="0" presId="urn:microsoft.com/office/officeart/2005/8/layout/target3"/>
    <dgm:cxn modelId="{997B6ED8-B42F-4A32-9CE8-7C3EB46D6064}" type="presParOf" srcId="{80B2A96E-F8AC-4745-9470-8733B4AA05F6}" destId="{354B6B16-DD8C-4A3E-B591-E46F10E4765F}"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79A06-F5EA-44EA-B250-3C9CD2354BA6}">
      <dsp:nvSpPr>
        <dsp:cNvPr id="0" name=""/>
        <dsp:cNvSpPr/>
      </dsp:nvSpPr>
      <dsp:spPr>
        <a:xfrm>
          <a:off x="0" y="100605"/>
          <a:ext cx="8915400" cy="1433478"/>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library management system has been developed to override the problems prevailing in the practicing manual system .</a:t>
          </a:r>
          <a:endParaRPr lang="en-IN" sz="2000" kern="1200" dirty="0"/>
        </a:p>
      </dsp:txBody>
      <dsp:txXfrm>
        <a:off x="69977" y="170582"/>
        <a:ext cx="8775446" cy="1293524"/>
      </dsp:txXfrm>
    </dsp:sp>
    <dsp:sp modelId="{2AA1783F-FD8D-4455-A69D-6366C766B41B}">
      <dsp:nvSpPr>
        <dsp:cNvPr id="0" name=""/>
        <dsp:cNvSpPr/>
      </dsp:nvSpPr>
      <dsp:spPr>
        <a:xfrm>
          <a:off x="0" y="1591683"/>
          <a:ext cx="8915400" cy="1433478"/>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 website is reduced as much as possible to avoid errors by entering the data. No formal knowledge is needed for the user to use this website.Thus by all this it proves it is user friendly.</a:t>
          </a:r>
          <a:endParaRPr lang="en-IN" sz="2000" kern="1200"/>
        </a:p>
      </dsp:txBody>
      <dsp:txXfrm>
        <a:off x="69977" y="1661660"/>
        <a:ext cx="8775446" cy="1293524"/>
      </dsp:txXfrm>
    </dsp:sp>
    <dsp:sp modelId="{2E174FDE-2E4B-4A93-B0A6-C63F4BFBF7CE}">
      <dsp:nvSpPr>
        <dsp:cNvPr id="0" name=""/>
        <dsp:cNvSpPr/>
      </dsp:nvSpPr>
      <dsp:spPr>
        <a:xfrm>
          <a:off x="0" y="3082762"/>
          <a:ext cx="8915400" cy="1433478"/>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First as described above library management system can lead to error free secure reliable and fast management system it can assist the user to concentrate on their other activities rather than to concentrate on the record keeping</a:t>
          </a:r>
          <a:endParaRPr lang="en-IN" sz="2000" kern="1200"/>
        </a:p>
      </dsp:txBody>
      <dsp:txXfrm>
        <a:off x="69977" y="3152739"/>
        <a:ext cx="8775446" cy="1293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366D5-00EA-4D97-B60A-3247CEB0BBB4}">
      <dsp:nvSpPr>
        <dsp:cNvPr id="0" name=""/>
        <dsp:cNvSpPr/>
      </dsp:nvSpPr>
      <dsp:spPr>
        <a:xfrm>
          <a:off x="0" y="0"/>
          <a:ext cx="3777622" cy="3777622"/>
        </a:xfrm>
        <a:prstGeom prst="pie">
          <a:avLst>
            <a:gd name="adj1" fmla="val 5400000"/>
            <a:gd name="adj2" fmla="val 1620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C58E32A-0A3A-498B-A0F0-2B55419B6FE1}">
      <dsp:nvSpPr>
        <dsp:cNvPr id="0" name=""/>
        <dsp:cNvSpPr/>
      </dsp:nvSpPr>
      <dsp:spPr>
        <a:xfrm>
          <a:off x="1888811" y="0"/>
          <a:ext cx="7026589" cy="3777622"/>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a:t>The </a:t>
          </a:r>
          <a:r>
            <a:rPr lang="en-US" sz="1300" b="1" kern="1200"/>
            <a:t>B</a:t>
          </a:r>
          <a:r>
            <a:rPr lang="en-IN" sz="1300" b="1" kern="1200"/>
            <a:t>ack</a:t>
          </a:r>
          <a:r>
            <a:rPr lang="en-US" sz="1300" b="1" kern="1200"/>
            <a:t>-</a:t>
          </a:r>
          <a:r>
            <a:rPr lang="en-IN" sz="1300" b="1" kern="1200"/>
            <a:t>end</a:t>
          </a:r>
          <a:r>
            <a:rPr lang="en-IN" sz="1300" kern="1200"/>
            <a:t> refers to parts of a computer application or a program’s code that allow it to operate and that cannot be accessed by a user. </a:t>
          </a:r>
        </a:p>
      </dsp:txBody>
      <dsp:txXfrm>
        <a:off x="1888811" y="0"/>
        <a:ext cx="7026589" cy="604419"/>
      </dsp:txXfrm>
    </dsp:sp>
    <dsp:sp modelId="{F909BB7A-C4AB-41ED-AB00-4DF7BDBDAD8F}">
      <dsp:nvSpPr>
        <dsp:cNvPr id="0" name=""/>
        <dsp:cNvSpPr/>
      </dsp:nvSpPr>
      <dsp:spPr>
        <a:xfrm>
          <a:off x="396650" y="604419"/>
          <a:ext cx="2984321" cy="2984321"/>
        </a:xfrm>
        <a:prstGeom prst="pie">
          <a:avLst>
            <a:gd name="adj1" fmla="val 5400000"/>
            <a:gd name="adj2" fmla="val 1620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A3417A3-834E-48D3-BB64-64FCBD267CFE}">
      <dsp:nvSpPr>
        <dsp:cNvPr id="0" name=""/>
        <dsp:cNvSpPr/>
      </dsp:nvSpPr>
      <dsp:spPr>
        <a:xfrm>
          <a:off x="1888811" y="604419"/>
          <a:ext cx="7026589" cy="2984321"/>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a:t>Most data and operating syntax are stored and accessed in the back end of a computer system.</a:t>
          </a:r>
        </a:p>
      </dsp:txBody>
      <dsp:txXfrm>
        <a:off x="1888811" y="604419"/>
        <a:ext cx="7026589" cy="604419"/>
      </dsp:txXfrm>
    </dsp:sp>
    <dsp:sp modelId="{B92BA804-3EC3-47B9-8062-DFC252FFB79A}">
      <dsp:nvSpPr>
        <dsp:cNvPr id="0" name=""/>
        <dsp:cNvSpPr/>
      </dsp:nvSpPr>
      <dsp:spPr>
        <a:xfrm>
          <a:off x="793300" y="1208839"/>
          <a:ext cx="2191020" cy="2191020"/>
        </a:xfrm>
        <a:prstGeom prst="pie">
          <a:avLst>
            <a:gd name="adj1" fmla="val 5400000"/>
            <a:gd name="adj2" fmla="val 1620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9D2F198-CF6E-425E-8EAA-53855616904C}">
      <dsp:nvSpPr>
        <dsp:cNvPr id="0" name=""/>
        <dsp:cNvSpPr/>
      </dsp:nvSpPr>
      <dsp:spPr>
        <a:xfrm>
          <a:off x="1888811" y="1208839"/>
          <a:ext cx="7026589" cy="2191020"/>
        </a:xfrm>
        <a:prstGeom prst="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a:t>A back-end application or program supports front-end user services, and interfaces with any required resources. </a:t>
          </a:r>
        </a:p>
      </dsp:txBody>
      <dsp:txXfrm>
        <a:off x="1888811" y="1208839"/>
        <a:ext cx="7026589" cy="604419"/>
      </dsp:txXfrm>
    </dsp:sp>
    <dsp:sp modelId="{0184C1A7-69C1-4D3A-B9C3-A5294009A313}">
      <dsp:nvSpPr>
        <dsp:cNvPr id="0" name=""/>
        <dsp:cNvSpPr/>
      </dsp:nvSpPr>
      <dsp:spPr>
        <a:xfrm>
          <a:off x="1189950" y="1813258"/>
          <a:ext cx="1397720" cy="1397720"/>
        </a:xfrm>
        <a:prstGeom prst="pie">
          <a:avLst>
            <a:gd name="adj1" fmla="val 5400000"/>
            <a:gd name="adj2" fmla="val 1620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6A8D06D-B327-4398-8051-6E83F8D18180}">
      <dsp:nvSpPr>
        <dsp:cNvPr id="0" name=""/>
        <dsp:cNvSpPr/>
      </dsp:nvSpPr>
      <dsp:spPr>
        <a:xfrm>
          <a:off x="1888811" y="1813258"/>
          <a:ext cx="7026589" cy="1397720"/>
        </a:xfrm>
        <a:prstGeom prst="rect">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kern="1200"/>
            <a:t>The back-end application may interact directly with the front end or it may be called from an intermediate program that mediates front-end and back-end activities.</a:t>
          </a:r>
        </a:p>
      </dsp:txBody>
      <dsp:txXfrm>
        <a:off x="1888811" y="1813258"/>
        <a:ext cx="7026589" cy="604419"/>
      </dsp:txXfrm>
    </dsp:sp>
    <dsp:sp modelId="{677AEFD6-6780-4423-8F66-A57898F649D7}">
      <dsp:nvSpPr>
        <dsp:cNvPr id="0" name=""/>
        <dsp:cNvSpPr/>
      </dsp:nvSpPr>
      <dsp:spPr>
        <a:xfrm>
          <a:off x="1586601" y="2417678"/>
          <a:ext cx="604419" cy="604419"/>
        </a:xfrm>
        <a:prstGeom prst="pie">
          <a:avLst>
            <a:gd name="adj1" fmla="val 5400000"/>
            <a:gd name="adj2" fmla="val 16200000"/>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7320BE79-006E-4BCC-B304-E2457BC67790}">
      <dsp:nvSpPr>
        <dsp:cNvPr id="0" name=""/>
        <dsp:cNvSpPr/>
      </dsp:nvSpPr>
      <dsp:spPr>
        <a:xfrm>
          <a:off x="1888811" y="2417678"/>
          <a:ext cx="7026589" cy="604419"/>
        </a:xfrm>
        <a:prstGeom prst="rect">
          <a:avLst/>
        </a:prstGeom>
        <a:solidFill>
          <a:schemeClr val="lt1">
            <a:alpha val="90000"/>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t>Back-end developers ensure the website performs correctly, focusing on databases, back-end logic, application programming interface (APIs), architecture, and servers.</a:t>
          </a:r>
          <a:endParaRPr lang="en-IN" sz="1300" kern="1200" dirty="0"/>
        </a:p>
      </dsp:txBody>
      <dsp:txXfrm>
        <a:off x="1888811" y="2417678"/>
        <a:ext cx="7026589" cy="6044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C52CF-ED24-40CC-9E02-2F7CD7BD1521}" type="datetimeFigureOut">
              <a:rPr lang="en-IN" smtClean="0"/>
              <a:t>22-07-2024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88ABB-F10F-4757-8E4B-12B7915BC38E}" type="slidenum">
              <a:rPr lang="en-IN" smtClean="0"/>
              <a:t>‹#›</a:t>
            </a:fld>
            <a:endParaRPr lang="en-IN"/>
          </a:p>
        </p:txBody>
      </p:sp>
    </p:spTree>
    <p:extLst>
      <p:ext uri="{BB962C8B-B14F-4D97-AF65-F5344CB8AC3E}">
        <p14:creationId xmlns:p14="http://schemas.microsoft.com/office/powerpoint/2010/main" val="3269245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86D44D-7038-41ED-8D02-64DBC36A5BF6}"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758767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13D5F0-0DAF-41A5-9688-D36663A80B5D}"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27364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10C3CF-51A5-420D-8F77-D97B8BDBB79C}"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61665A-30F3-460F-BDCE-2CC73EA0AB48}"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80992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4E7BE4B-B2C9-424D-A169-86A1CAFD36CE}"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515275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FAA1F9A-8E27-4F52-B6EA-C994765BA8DC}"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61665A-30F3-460F-BDCE-2CC73EA0AB48}"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893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DE6851D-0552-4ECF-A6CA-967CE4550386}"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2303300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13FA27-B3A4-4589-AB4E-65CEE8275666}"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1293802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9688ED-BA18-4DEA-9A36-F2A74C5771EA}"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933361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7F5D9F-55C6-4954-8E9A-2D3C0314662B}"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1486127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1B56E5-6795-4FB3-B5EE-3DDBA3AA9F05}" type="datetime1">
              <a:rPr lang="en-IN" smtClean="0"/>
              <a:t>22-07-2024</a:t>
            </a:fld>
            <a:endParaRPr lang="en-IN"/>
          </a:p>
        </p:txBody>
      </p:sp>
      <p:sp>
        <p:nvSpPr>
          <p:cNvPr id="5" name="Footer Placeholder 4"/>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795471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4F9530-0B54-4DFD-9308-E34C00B2248D}"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1919553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1557BD-A612-43C4-866D-44099DD35A82}" type="datetime1">
              <a:rPr lang="en-IN" smtClean="0"/>
              <a:t>22-07-2024</a:t>
            </a:fld>
            <a:endParaRPr lang="en-IN"/>
          </a:p>
        </p:txBody>
      </p:sp>
      <p:sp>
        <p:nvSpPr>
          <p:cNvPr id="8" name="Footer Placeholder 7"/>
          <p:cNvSpPr>
            <a:spLocks noGrp="1"/>
          </p:cNvSpPr>
          <p:nvPr>
            <p:ph type="ftr" sz="quarter" idx="11"/>
          </p:nvPr>
        </p:nvSpPr>
        <p:spPr/>
        <p:txBody>
          <a:bodyPr/>
          <a:lstStyle/>
          <a:p>
            <a:r>
              <a:rPr lang="en-IN"/>
              <a:t>INDEPENDENT PROJECT(LIBRARY MANAGEMENT)</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449547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DABDA8-3758-42A9-87AE-A6059ECDD71A}" type="datetime1">
              <a:rPr lang="en-IN" smtClean="0"/>
              <a:t>22-07-2024</a:t>
            </a:fld>
            <a:endParaRPr lang="en-IN"/>
          </a:p>
        </p:txBody>
      </p:sp>
      <p:sp>
        <p:nvSpPr>
          <p:cNvPr id="4" name="Footer Placeholder 3"/>
          <p:cNvSpPr>
            <a:spLocks noGrp="1"/>
          </p:cNvSpPr>
          <p:nvPr>
            <p:ph type="ftr" sz="quarter" idx="11"/>
          </p:nvPr>
        </p:nvSpPr>
        <p:spPr/>
        <p:txBody>
          <a:bodyPr/>
          <a:lstStyle/>
          <a:p>
            <a:r>
              <a:rPr lang="en-IN"/>
              <a:t>INDEPENDENT PROJECT(LIBRARY MANAGEMENT)</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4085404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B2B49-51DE-458D-B47E-2AA2FF9B037C}" type="datetime1">
              <a:rPr lang="en-IN" smtClean="0"/>
              <a:t>22-07-2024</a:t>
            </a:fld>
            <a:endParaRPr lang="en-IN"/>
          </a:p>
        </p:txBody>
      </p:sp>
      <p:sp>
        <p:nvSpPr>
          <p:cNvPr id="3" name="Footer Placeholder 2"/>
          <p:cNvSpPr>
            <a:spLocks noGrp="1"/>
          </p:cNvSpPr>
          <p:nvPr>
            <p:ph type="ftr" sz="quarter" idx="11"/>
          </p:nvPr>
        </p:nvSpPr>
        <p:spPr/>
        <p:txBody>
          <a:bodyPr/>
          <a:lstStyle/>
          <a:p>
            <a:r>
              <a:rPr lang="en-IN"/>
              <a:t>INDEPENDENT PROJECT(LIBRARY MANAGEMENT)</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955254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EA090E-75E2-4763-AC11-02EC299F595D}"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1168393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F048E-BC71-4F8F-BBB0-DBED57216AC9}" type="datetime1">
              <a:rPr lang="en-IN" smtClean="0"/>
              <a:t>22-07-2024</a:t>
            </a:fld>
            <a:endParaRPr lang="en-IN"/>
          </a:p>
        </p:txBody>
      </p:sp>
      <p:sp>
        <p:nvSpPr>
          <p:cNvPr id="6" name="Footer Placeholder 5"/>
          <p:cNvSpPr>
            <a:spLocks noGrp="1"/>
          </p:cNvSpPr>
          <p:nvPr>
            <p:ph type="ftr" sz="quarter" idx="11"/>
          </p:nvPr>
        </p:nvSpPr>
        <p:spPr/>
        <p:txBody>
          <a:bodyPr/>
          <a:lstStyle/>
          <a:p>
            <a:r>
              <a:rPr lang="en-IN"/>
              <a:t>INDEPENDENT PROJECT(LIBRARY MANAGEMENT)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61665A-30F3-460F-BDCE-2CC73EA0AB48}" type="slidenum">
              <a:rPr lang="en-IN" smtClean="0"/>
              <a:t>‹#›</a:t>
            </a:fld>
            <a:endParaRPr lang="en-IN"/>
          </a:p>
        </p:txBody>
      </p:sp>
    </p:spTree>
    <p:extLst>
      <p:ext uri="{BB962C8B-B14F-4D97-AF65-F5344CB8AC3E}">
        <p14:creationId xmlns:p14="http://schemas.microsoft.com/office/powerpoint/2010/main" val="3613578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562F7F2-7B89-4788-9BC2-0008922EAD34}" type="datetime1">
              <a:rPr lang="en-IN" smtClean="0"/>
              <a:t>22-07-2024</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INDEPENDENT PROJECT(LIBRARY MANAGEMENT)</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561665A-30F3-460F-BDCE-2CC73EA0AB48}" type="slidenum">
              <a:rPr lang="en-IN" smtClean="0"/>
              <a:t>‹#›</a:t>
            </a:fld>
            <a:endParaRPr lang="en-IN"/>
          </a:p>
        </p:txBody>
      </p:sp>
    </p:spTree>
    <p:extLst>
      <p:ext uri="{BB962C8B-B14F-4D97-AF65-F5344CB8AC3E}">
        <p14:creationId xmlns:p14="http://schemas.microsoft.com/office/powerpoint/2010/main" val="38984080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Library_management" TargetMode="External"/><Relationship Id="rId2" Type="http://schemas.openxmlformats.org/officeDocument/2006/relationships/hyperlink" Target="https://www.studocu.com/row/document/jamaa%D8%A9-snaa%D9%80%D9%80a%D8%A1/egstructural-analysis-i/334841496-synopsis-of-library-management-system/20455441" TargetMode="External"/><Relationship Id="rId1" Type="http://schemas.openxmlformats.org/officeDocument/2006/relationships/slideLayout" Target="../slideLayouts/slideLayout2.xml"/><Relationship Id="rId5" Type="http://schemas.openxmlformats.org/officeDocument/2006/relationships/hyperlink" Target="https://www.apachefriends.org/" TargetMode="External"/><Relationship Id="rId4" Type="http://schemas.openxmlformats.org/officeDocument/2006/relationships/hyperlink" Target="https://getbootstrap.com/docs/5.3/getting-started/introduc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336240-BEAE-535D-00BF-110684A9316A}"/>
              </a:ext>
            </a:extLst>
          </p:cNvPr>
          <p:cNvSpPr txBox="1"/>
          <p:nvPr/>
        </p:nvSpPr>
        <p:spPr>
          <a:xfrm>
            <a:off x="2117558" y="445995"/>
            <a:ext cx="8845617" cy="1475276"/>
          </a:xfrm>
          <a:prstGeom prst="rect">
            <a:avLst/>
          </a:prstGeom>
          <a:noFill/>
        </p:spPr>
        <p:txBody>
          <a:bodyPr wrap="square" rtlCol="0">
            <a:spAutoFit/>
          </a:bodyPr>
          <a:lstStyle/>
          <a:p>
            <a:pPr algn="ctr">
              <a:lnSpc>
                <a:spcPct val="115000"/>
              </a:lnSpc>
              <a:spcAft>
                <a:spcPts val="1000"/>
              </a:spcAft>
            </a:pPr>
            <a:r>
              <a:rPr lang="en-US" sz="2400" b="1" dirty="0">
                <a:effectLst/>
                <a:latin typeface="Times New Roman" panose="02020603050405020304" pitchFamily="18" charset="0"/>
                <a:ea typeface="Calibri" panose="020F0502020204030204" pitchFamily="34" charset="0"/>
                <a:cs typeface="Mangal" panose="02040503050203030202" pitchFamily="18" charset="0"/>
              </a:rPr>
              <a:t>CHHATTISGARH SWAMI VIVEKANAND TECHNICAL</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p>
            <a:pPr algn="ctr">
              <a:lnSpc>
                <a:spcPct val="115000"/>
              </a:lnSpc>
              <a:spcAft>
                <a:spcPts val="1000"/>
              </a:spcAft>
            </a:pPr>
            <a:r>
              <a:rPr lang="en-US" sz="2400" b="1" dirty="0">
                <a:effectLst/>
                <a:latin typeface="Times New Roman" panose="02020603050405020304" pitchFamily="18" charset="0"/>
                <a:ea typeface="Calibri" panose="020F0502020204030204" pitchFamily="34" charset="0"/>
                <a:cs typeface="Mangal" panose="02040503050203030202" pitchFamily="18" charset="0"/>
              </a:rPr>
              <a:t>UNIVERSITY</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pic>
        <p:nvPicPr>
          <p:cNvPr id="4" name="image1.jpg">
            <a:extLst>
              <a:ext uri="{FF2B5EF4-FFF2-40B4-BE49-F238E27FC236}">
                <a16:creationId xmlns:a16="http://schemas.microsoft.com/office/drawing/2014/main" id="{BEFE063E-0897-A52D-21D9-060E2E30EF7B}"/>
              </a:ext>
            </a:extLst>
          </p:cNvPr>
          <p:cNvPicPr/>
          <p:nvPr/>
        </p:nvPicPr>
        <p:blipFill>
          <a:blip r:embed="rId2">
            <a:extLst>
              <a:ext uri="{28A0092B-C50C-407E-A947-70E740481C1C}">
                <a14:useLocalDpi xmlns:a14="http://schemas.microsoft.com/office/drawing/2010/main" val="0"/>
              </a:ext>
            </a:extLst>
          </a:blip>
          <a:srcRect/>
          <a:stretch/>
        </p:blipFill>
        <p:spPr>
          <a:xfrm>
            <a:off x="5381404" y="1597528"/>
            <a:ext cx="1751802" cy="1797996"/>
          </a:xfrm>
          <a:prstGeom prst="rect">
            <a:avLst/>
          </a:prstGeom>
          <a:ln/>
        </p:spPr>
      </p:pic>
      <p:sp>
        <p:nvSpPr>
          <p:cNvPr id="5" name="TextBox 4">
            <a:extLst>
              <a:ext uri="{FF2B5EF4-FFF2-40B4-BE49-F238E27FC236}">
                <a16:creationId xmlns:a16="http://schemas.microsoft.com/office/drawing/2014/main" id="{AB286FF7-66A2-D1DD-D64C-119FD1C60383}"/>
              </a:ext>
            </a:extLst>
          </p:cNvPr>
          <p:cNvSpPr txBox="1"/>
          <p:nvPr/>
        </p:nvSpPr>
        <p:spPr>
          <a:xfrm>
            <a:off x="2767656" y="3718199"/>
            <a:ext cx="6979298" cy="461665"/>
          </a:xfrm>
          <a:prstGeom prst="rect">
            <a:avLst/>
          </a:prstGeom>
          <a:noFill/>
        </p:spPr>
        <p:txBody>
          <a:bodyPr wrap="square" rtlCol="0">
            <a:spAutoFit/>
          </a:bodyPr>
          <a:lstStyle/>
          <a:p>
            <a:pPr algn="ctr"/>
            <a:r>
              <a:rPr lang="en-US" sz="2400" b="1" dirty="0">
                <a:effectLst/>
                <a:latin typeface="Times New Roman" panose="02020603050405020304" pitchFamily="18" charset="0"/>
                <a:ea typeface="Calibri" panose="020F0502020204030204" pitchFamily="34" charset="0"/>
                <a:cs typeface="Mangal" panose="02040503050203030202" pitchFamily="18" charset="0"/>
              </a:rPr>
              <a:t>LIBRARY MANAGEMENT  SYSTEM WEBSITE</a:t>
            </a:r>
            <a:endParaRPr lang="en-IN" sz="2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6" name="TextBox 5">
            <a:extLst>
              <a:ext uri="{FF2B5EF4-FFF2-40B4-BE49-F238E27FC236}">
                <a16:creationId xmlns:a16="http://schemas.microsoft.com/office/drawing/2014/main" id="{D8772A26-82C6-BD2B-52DC-163F23AB08C8}"/>
              </a:ext>
            </a:extLst>
          </p:cNvPr>
          <p:cNvSpPr txBox="1"/>
          <p:nvPr/>
        </p:nvSpPr>
        <p:spPr>
          <a:xfrm>
            <a:off x="7599866" y="4502539"/>
            <a:ext cx="5409398" cy="2154436"/>
          </a:xfrm>
          <a:prstGeom prst="rect">
            <a:avLst/>
          </a:prstGeom>
          <a:noFill/>
        </p:spPr>
        <p:txBody>
          <a:bodyPr wrap="square" rtlCol="0">
            <a:spAutoFit/>
          </a:bodyPr>
          <a:lstStyle/>
          <a:p>
            <a:pPr>
              <a:lnSpc>
                <a:spcPct val="115000"/>
              </a:lnSpc>
              <a:spcAft>
                <a:spcPts val="1000"/>
              </a:spcAft>
            </a:pPr>
            <a:r>
              <a:rPr lang="en-US" sz="2000" b="1" dirty="0">
                <a:effectLst/>
                <a:latin typeface="Times New Roman" panose="02020603050405020304" pitchFamily="18" charset="0"/>
                <a:ea typeface="Calibri" panose="020F0502020204030204" pitchFamily="34" charset="0"/>
                <a:cs typeface="Mangal" panose="02040503050203030202" pitchFamily="18" charset="0"/>
              </a:rPr>
              <a:t>Submitted By</a:t>
            </a:r>
          </a:p>
          <a:p>
            <a:pPr>
              <a:lnSpc>
                <a:spcPct val="115000"/>
              </a:lnSpc>
              <a:spcAft>
                <a:spcPts val="1000"/>
              </a:spcAft>
            </a:pPr>
            <a:r>
              <a:rPr lang="en-US" sz="2000" dirty="0">
                <a:effectLst/>
                <a:latin typeface="Times New Roman" panose="02020603050405020304" pitchFamily="18" charset="0"/>
                <a:ea typeface="Calibri" panose="020F0502020204030204" pitchFamily="34" charset="0"/>
                <a:cs typeface="Mangal" panose="02040503050203030202" pitchFamily="18" charset="0"/>
              </a:rPr>
              <a:t>Dolly </a:t>
            </a:r>
            <a:r>
              <a:rPr lang="en-US" sz="2000" dirty="0" err="1">
                <a:effectLst/>
                <a:latin typeface="Times New Roman" panose="02020603050405020304" pitchFamily="18" charset="0"/>
                <a:ea typeface="Calibri" panose="020F0502020204030204" pitchFamily="34" charset="0"/>
                <a:cs typeface="Mangal" panose="02040503050203030202" pitchFamily="18" charset="0"/>
              </a:rPr>
              <a:t>Sahu</a:t>
            </a:r>
            <a:r>
              <a:rPr lang="en-US" sz="2000" dirty="0">
                <a:effectLst/>
                <a:latin typeface="Times New Roman" panose="02020603050405020304" pitchFamily="18" charset="0"/>
                <a:ea typeface="Calibri" panose="020F0502020204030204" pitchFamily="34" charset="0"/>
                <a:cs typeface="Mangal" panose="02040503050203030202" pitchFamily="18" charset="0"/>
              </a:rPr>
              <a:t>, Madhurima Rawat and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2000" dirty="0">
                <a:effectLst/>
                <a:latin typeface="Times New Roman" panose="02020603050405020304" pitchFamily="18" charset="0"/>
                <a:ea typeface="Calibri" panose="020F0502020204030204" pitchFamily="34" charset="0"/>
                <a:cs typeface="Mangal" panose="02040503050203030202" pitchFamily="18" charset="0"/>
              </a:rPr>
              <a:t>Geetanshu dev Meshram</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US" sz="2000" b="1" dirty="0">
                <a:effectLst/>
                <a:latin typeface="Calibri" panose="020F0502020204030204" pitchFamily="34" charset="0"/>
                <a:ea typeface="Calibri" panose="020F0502020204030204" pitchFamily="34" charset="0"/>
                <a:cs typeface="Mangal" panose="02040503050203030202" pitchFamily="18" charset="0"/>
              </a:rPr>
              <a:t>300012821034, 300012821042 and 300012821043</a:t>
            </a:r>
            <a:endParaRPr lang="en-IN" sz="2000" b="1" dirty="0"/>
          </a:p>
        </p:txBody>
      </p:sp>
      <p:sp>
        <p:nvSpPr>
          <p:cNvPr id="7" name="TextBox 6">
            <a:extLst>
              <a:ext uri="{FF2B5EF4-FFF2-40B4-BE49-F238E27FC236}">
                <a16:creationId xmlns:a16="http://schemas.microsoft.com/office/drawing/2014/main" id="{85033F41-9EAA-C57F-34E9-75B1007FC114}"/>
              </a:ext>
            </a:extLst>
          </p:cNvPr>
          <p:cNvSpPr txBox="1"/>
          <p:nvPr/>
        </p:nvSpPr>
        <p:spPr>
          <a:xfrm>
            <a:off x="1887435" y="4547057"/>
            <a:ext cx="3320716" cy="2492990"/>
          </a:xfrm>
          <a:prstGeom prst="rect">
            <a:avLst/>
          </a:prstGeom>
          <a:noFill/>
        </p:spPr>
        <p:txBody>
          <a:bodyPr wrap="square" rtlCol="0">
            <a:spAutoFit/>
          </a:bodyPr>
          <a:lstStyle/>
          <a:p>
            <a:r>
              <a:rPr lang="en-US" sz="2400" b="1" dirty="0">
                <a:effectLst/>
                <a:latin typeface="Times New Roman" panose="02020603050405020304" pitchFamily="18" charset="0"/>
                <a:ea typeface="Calibri" panose="020F0502020204030204" pitchFamily="34" charset="0"/>
              </a:rPr>
              <a:t>Guided By</a:t>
            </a:r>
          </a:p>
          <a:p>
            <a:endParaRPr lang="en-US" sz="2400" dirty="0">
              <a:latin typeface="Times New Roman" panose="02020603050405020304" pitchFamily="18" charset="0"/>
              <a:ea typeface="Calibri" panose="020F0502020204030204" pitchFamily="34" charset="0"/>
            </a:endParaRPr>
          </a:p>
          <a:p>
            <a:r>
              <a:rPr lang="en-US" sz="2400" dirty="0">
                <a:effectLst/>
                <a:latin typeface="Times New Roman" panose="02020603050405020304" pitchFamily="18" charset="0"/>
                <a:ea typeface="Calibri" panose="020F0502020204030204" pitchFamily="34" charset="0"/>
              </a:rPr>
              <a:t>Bharti Patel </a:t>
            </a:r>
          </a:p>
          <a:p>
            <a:r>
              <a:rPr lang="en-US" sz="2400" dirty="0">
                <a:latin typeface="Times New Roman" panose="02020603050405020304" pitchFamily="18" charset="0"/>
                <a:ea typeface="Calibri" panose="020F0502020204030204" pitchFamily="34" charset="0"/>
              </a:rPr>
              <a:t>Assistant professor</a:t>
            </a:r>
          </a:p>
          <a:p>
            <a:r>
              <a:rPr lang="en-US" sz="2400" dirty="0" err="1">
                <a:effectLst/>
                <a:latin typeface="Times New Roman" panose="02020603050405020304" pitchFamily="18" charset="0"/>
                <a:ea typeface="Calibri" panose="020F0502020204030204" pitchFamily="34" charset="0"/>
              </a:rPr>
              <a:t>CSVTU,Bhilai</a:t>
            </a:r>
            <a:endParaRPr lang="en-US" sz="2400" dirty="0">
              <a:effectLst/>
              <a:latin typeface="Times New Roman" panose="02020603050405020304" pitchFamily="18" charset="0"/>
              <a:ea typeface="Calibri" panose="020F0502020204030204" pitchFamily="34" charset="0"/>
            </a:endParaRPr>
          </a:p>
          <a:p>
            <a:endParaRPr lang="en-US" dirty="0">
              <a:latin typeface="Times New Roman" panose="02020603050405020304" pitchFamily="18" charset="0"/>
            </a:endParaRPr>
          </a:p>
          <a:p>
            <a:endParaRPr lang="en-IN" dirty="0"/>
          </a:p>
        </p:txBody>
      </p:sp>
      <p:sp>
        <p:nvSpPr>
          <p:cNvPr id="8" name="Slide Number Placeholder 7">
            <a:extLst>
              <a:ext uri="{FF2B5EF4-FFF2-40B4-BE49-F238E27FC236}">
                <a16:creationId xmlns:a16="http://schemas.microsoft.com/office/drawing/2014/main" id="{A20565DC-6B8B-7909-D8F4-BBBE74223ADA}"/>
              </a:ext>
            </a:extLst>
          </p:cNvPr>
          <p:cNvSpPr>
            <a:spLocks noGrp="1"/>
          </p:cNvSpPr>
          <p:nvPr>
            <p:ph type="sldNum" sz="quarter" idx="12"/>
          </p:nvPr>
        </p:nvSpPr>
        <p:spPr/>
        <p:txBody>
          <a:bodyPr/>
          <a:lstStyle/>
          <a:p>
            <a:fld id="{6561665A-30F3-460F-BDCE-2CC73EA0AB48}" type="slidenum">
              <a:rPr lang="en-IN" smtClean="0"/>
              <a:t>1</a:t>
            </a:fld>
            <a:endParaRPr lang="en-IN"/>
          </a:p>
        </p:txBody>
      </p:sp>
    </p:spTree>
    <p:extLst>
      <p:ext uri="{BB962C8B-B14F-4D97-AF65-F5344CB8AC3E}">
        <p14:creationId xmlns:p14="http://schemas.microsoft.com/office/powerpoint/2010/main" val="4279824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48FCD-BDE7-E71C-94FE-CE46DD6735FE}"/>
              </a:ext>
            </a:extLst>
          </p:cNvPr>
          <p:cNvSpPr>
            <a:spLocks noGrp="1"/>
          </p:cNvSpPr>
          <p:nvPr>
            <p:ph type="title"/>
          </p:nvPr>
        </p:nvSpPr>
        <p:spPr>
          <a:xfrm>
            <a:off x="2489088" y="631732"/>
            <a:ext cx="8911687" cy="1280890"/>
          </a:xfrm>
        </p:spPr>
        <p:txBody>
          <a:bodyPr/>
          <a:lstStyle/>
          <a:p>
            <a:r>
              <a:rPr lang="en-IN" dirty="0"/>
              <a:t>Backend Overview</a:t>
            </a:r>
          </a:p>
        </p:txBody>
      </p:sp>
      <p:sp>
        <p:nvSpPr>
          <p:cNvPr id="4" name="Footer Placeholder 3">
            <a:extLst>
              <a:ext uri="{FF2B5EF4-FFF2-40B4-BE49-F238E27FC236}">
                <a16:creationId xmlns:a16="http://schemas.microsoft.com/office/drawing/2014/main" id="{C63CFC60-FE08-6B3B-B7ED-C86D7242B4B2}"/>
              </a:ext>
            </a:extLst>
          </p:cNvPr>
          <p:cNvSpPr>
            <a:spLocks noGrp="1"/>
          </p:cNvSpPr>
          <p:nvPr>
            <p:ph type="ftr" sz="quarter" idx="11"/>
          </p:nvPr>
        </p:nvSpPr>
        <p:spPr>
          <a:xfrm>
            <a:off x="8095491" y="6384255"/>
            <a:ext cx="7619999" cy="365125"/>
          </a:xfrm>
        </p:spPr>
        <p:txBody>
          <a:bodyPr/>
          <a:lstStyle/>
          <a:p>
            <a:r>
              <a:rPr lang="en-IN" sz="1200" b="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501619CF-A4B2-0790-40D1-CF8E59A8C3D5}"/>
              </a:ext>
            </a:extLst>
          </p:cNvPr>
          <p:cNvSpPr>
            <a:spLocks noGrp="1"/>
          </p:cNvSpPr>
          <p:nvPr>
            <p:ph type="sldNum" sz="quarter" idx="12"/>
          </p:nvPr>
        </p:nvSpPr>
        <p:spPr/>
        <p:txBody>
          <a:bodyPr/>
          <a:lstStyle/>
          <a:p>
            <a:fld id="{6561665A-30F3-460F-BDCE-2CC73EA0AB48}" type="slidenum">
              <a:rPr lang="en-IN" smtClean="0"/>
              <a:t>10</a:t>
            </a:fld>
            <a:endParaRPr lang="en-IN"/>
          </a:p>
        </p:txBody>
      </p:sp>
      <p:pic>
        <p:nvPicPr>
          <p:cNvPr id="7" name="Picture 6">
            <a:extLst>
              <a:ext uri="{FF2B5EF4-FFF2-40B4-BE49-F238E27FC236}">
                <a16:creationId xmlns:a16="http://schemas.microsoft.com/office/drawing/2014/main" id="{778B9C79-6500-6259-762A-6FEED29FC242}"/>
              </a:ext>
            </a:extLst>
          </p:cNvPr>
          <p:cNvPicPr>
            <a:picLocks noChangeAspect="1"/>
          </p:cNvPicPr>
          <p:nvPr/>
        </p:nvPicPr>
        <p:blipFill rotWithShape="1">
          <a:blip r:embed="rId2">
            <a:extLst>
              <a:ext uri="{28A0092B-C50C-407E-A947-70E740481C1C}">
                <a14:useLocalDpi xmlns:a14="http://schemas.microsoft.com/office/drawing/2010/main" val="0"/>
              </a:ext>
            </a:extLst>
          </a:blip>
          <a:srcRect t="11487" r="6746" b="2318"/>
          <a:stretch/>
        </p:blipFill>
        <p:spPr>
          <a:xfrm>
            <a:off x="2271023" y="1585328"/>
            <a:ext cx="9347819" cy="4751615"/>
          </a:xfrm>
          <a:prstGeom prst="rect">
            <a:avLst/>
          </a:prstGeom>
        </p:spPr>
      </p:pic>
    </p:spTree>
    <p:extLst>
      <p:ext uri="{BB962C8B-B14F-4D97-AF65-F5344CB8AC3E}">
        <p14:creationId xmlns:p14="http://schemas.microsoft.com/office/powerpoint/2010/main" val="2165667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CE7EC-BE1C-0514-117C-A75617E5CCFA}"/>
              </a:ext>
            </a:extLst>
          </p:cNvPr>
          <p:cNvSpPr>
            <a:spLocks noGrp="1"/>
          </p:cNvSpPr>
          <p:nvPr>
            <p:ph type="title"/>
          </p:nvPr>
        </p:nvSpPr>
        <p:spPr/>
        <p:txBody>
          <a:bodyPr/>
          <a:lstStyle/>
          <a:p>
            <a:r>
              <a:rPr lang="en-US" dirty="0"/>
              <a:t>Front end View</a:t>
            </a:r>
            <a:endParaRPr lang="en-IN" dirty="0"/>
          </a:p>
        </p:txBody>
      </p:sp>
      <p:pic>
        <p:nvPicPr>
          <p:cNvPr id="7" name="Content Placeholder 6">
            <a:extLst>
              <a:ext uri="{FF2B5EF4-FFF2-40B4-BE49-F238E27FC236}">
                <a16:creationId xmlns:a16="http://schemas.microsoft.com/office/drawing/2014/main" id="{C9527A1E-50C3-6F96-3FAE-C24562D059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8586" y="1591962"/>
            <a:ext cx="8435082" cy="4538250"/>
          </a:xfrm>
        </p:spPr>
      </p:pic>
      <p:sp>
        <p:nvSpPr>
          <p:cNvPr id="4" name="Footer Placeholder 3">
            <a:extLst>
              <a:ext uri="{FF2B5EF4-FFF2-40B4-BE49-F238E27FC236}">
                <a16:creationId xmlns:a16="http://schemas.microsoft.com/office/drawing/2014/main" id="{256342EE-94EB-C6C2-359D-582EC49E821E}"/>
              </a:ext>
            </a:extLst>
          </p:cNvPr>
          <p:cNvSpPr>
            <a:spLocks noGrp="1"/>
          </p:cNvSpPr>
          <p:nvPr>
            <p:ph type="ftr" sz="quarter" idx="11"/>
          </p:nvPr>
        </p:nvSpPr>
        <p:spPr>
          <a:xfrm>
            <a:off x="4072780" y="6350385"/>
            <a:ext cx="7619999" cy="365125"/>
          </a:xfrm>
        </p:spPr>
        <p:txBody>
          <a:bodyPr/>
          <a:lstStyle/>
          <a:p>
            <a:pPr algn="r"/>
            <a:r>
              <a:rPr lang="en-IN" sz="1200" b="1" dirty="0">
                <a:solidFill>
                  <a:schemeClr val="accent1">
                    <a:lumMod val="75000"/>
                  </a:schemeClr>
                </a:solidFill>
              </a:rPr>
              <a:t>INDEPENDENT PROJECT(LIBRARY MANAGEMENT)</a:t>
            </a:r>
          </a:p>
        </p:txBody>
      </p:sp>
      <p:sp>
        <p:nvSpPr>
          <p:cNvPr id="5" name="Slide Number Placeholder 4">
            <a:extLst>
              <a:ext uri="{FF2B5EF4-FFF2-40B4-BE49-F238E27FC236}">
                <a16:creationId xmlns:a16="http://schemas.microsoft.com/office/drawing/2014/main" id="{A0B1A26B-1931-B8A9-E624-200B9DDA74AD}"/>
              </a:ext>
            </a:extLst>
          </p:cNvPr>
          <p:cNvSpPr>
            <a:spLocks noGrp="1"/>
          </p:cNvSpPr>
          <p:nvPr>
            <p:ph type="sldNum" sz="quarter" idx="12"/>
          </p:nvPr>
        </p:nvSpPr>
        <p:spPr/>
        <p:txBody>
          <a:bodyPr/>
          <a:lstStyle/>
          <a:p>
            <a:fld id="{6561665A-30F3-460F-BDCE-2CC73EA0AB48}" type="slidenum">
              <a:rPr lang="en-IN" smtClean="0"/>
              <a:t>11</a:t>
            </a:fld>
            <a:endParaRPr lang="en-IN"/>
          </a:p>
        </p:txBody>
      </p:sp>
    </p:spTree>
    <p:extLst>
      <p:ext uri="{BB962C8B-B14F-4D97-AF65-F5344CB8AC3E}">
        <p14:creationId xmlns:p14="http://schemas.microsoft.com/office/powerpoint/2010/main" val="122682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88C81-63DD-53F3-7FFB-7709E8018502}"/>
              </a:ext>
            </a:extLst>
          </p:cNvPr>
          <p:cNvSpPr>
            <a:spLocks noGrp="1"/>
          </p:cNvSpPr>
          <p:nvPr>
            <p:ph type="title"/>
          </p:nvPr>
        </p:nvSpPr>
        <p:spPr/>
        <p:txBody>
          <a:bodyPr/>
          <a:lstStyle/>
          <a:p>
            <a:r>
              <a:rPr lang="en-US" dirty="0"/>
              <a:t>PHP code </a:t>
            </a:r>
            <a:endParaRPr lang="en-IN" dirty="0"/>
          </a:p>
        </p:txBody>
      </p:sp>
      <p:pic>
        <p:nvPicPr>
          <p:cNvPr id="7" name="Content Placeholder 6">
            <a:extLst>
              <a:ext uri="{FF2B5EF4-FFF2-40B4-BE49-F238E27FC236}">
                <a16:creationId xmlns:a16="http://schemas.microsoft.com/office/drawing/2014/main" id="{5EE9E3F7-BC62-6882-E481-CE38801D56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8833" y="1529144"/>
            <a:ext cx="7999443" cy="4606664"/>
          </a:xfrm>
        </p:spPr>
      </p:pic>
      <p:sp>
        <p:nvSpPr>
          <p:cNvPr id="4" name="Footer Placeholder 3">
            <a:extLst>
              <a:ext uri="{FF2B5EF4-FFF2-40B4-BE49-F238E27FC236}">
                <a16:creationId xmlns:a16="http://schemas.microsoft.com/office/drawing/2014/main" id="{9F1FBF3A-11C2-4FED-7C94-9E7EB15314EB}"/>
              </a:ext>
            </a:extLst>
          </p:cNvPr>
          <p:cNvSpPr>
            <a:spLocks noGrp="1"/>
          </p:cNvSpPr>
          <p:nvPr>
            <p:ph type="ftr" sz="quarter" idx="11"/>
          </p:nvPr>
        </p:nvSpPr>
        <p:spPr>
          <a:xfrm>
            <a:off x="3884613" y="6350411"/>
            <a:ext cx="7619999" cy="365125"/>
          </a:xfrm>
        </p:spPr>
        <p:txBody>
          <a:bodyPr/>
          <a:lstStyle/>
          <a:p>
            <a:pPr algn="r"/>
            <a:r>
              <a:rPr lang="en-IN" sz="1200" b="1" dirty="0">
                <a:solidFill>
                  <a:schemeClr val="tx1"/>
                </a:solidFill>
              </a:rPr>
              <a:t>INDEPENDENT PROJECT(LIBRARY MANAGEMENT</a:t>
            </a:r>
            <a:r>
              <a:rPr lang="en-IN" sz="1200" b="1" dirty="0"/>
              <a:t>)</a:t>
            </a:r>
          </a:p>
        </p:txBody>
      </p:sp>
      <p:sp>
        <p:nvSpPr>
          <p:cNvPr id="5" name="Slide Number Placeholder 4">
            <a:extLst>
              <a:ext uri="{FF2B5EF4-FFF2-40B4-BE49-F238E27FC236}">
                <a16:creationId xmlns:a16="http://schemas.microsoft.com/office/drawing/2014/main" id="{D48B9179-6967-2112-F927-4846A08F63C3}"/>
              </a:ext>
            </a:extLst>
          </p:cNvPr>
          <p:cNvSpPr>
            <a:spLocks noGrp="1"/>
          </p:cNvSpPr>
          <p:nvPr>
            <p:ph type="sldNum" sz="quarter" idx="12"/>
          </p:nvPr>
        </p:nvSpPr>
        <p:spPr/>
        <p:txBody>
          <a:bodyPr/>
          <a:lstStyle/>
          <a:p>
            <a:fld id="{6561665A-30F3-460F-BDCE-2CC73EA0AB48}" type="slidenum">
              <a:rPr lang="en-IN" smtClean="0"/>
              <a:t>12</a:t>
            </a:fld>
            <a:endParaRPr lang="en-IN"/>
          </a:p>
        </p:txBody>
      </p:sp>
    </p:spTree>
    <p:extLst>
      <p:ext uri="{BB962C8B-B14F-4D97-AF65-F5344CB8AC3E}">
        <p14:creationId xmlns:p14="http://schemas.microsoft.com/office/powerpoint/2010/main" val="213478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3E76-15F1-FA70-7690-56121C0FB53A}"/>
              </a:ext>
            </a:extLst>
          </p:cNvPr>
          <p:cNvSpPr>
            <a:spLocks noGrp="1"/>
          </p:cNvSpPr>
          <p:nvPr>
            <p:ph type="title"/>
          </p:nvPr>
        </p:nvSpPr>
        <p:spPr/>
        <p:txBody>
          <a:bodyPr/>
          <a:lstStyle/>
          <a:p>
            <a:r>
              <a:rPr lang="en-US" dirty="0"/>
              <a:t>Output Backend </a:t>
            </a:r>
            <a:endParaRPr lang="en-IN" dirty="0"/>
          </a:p>
        </p:txBody>
      </p:sp>
      <p:pic>
        <p:nvPicPr>
          <p:cNvPr id="7" name="Content Placeholder 6">
            <a:extLst>
              <a:ext uri="{FF2B5EF4-FFF2-40B4-BE49-F238E27FC236}">
                <a16:creationId xmlns:a16="http://schemas.microsoft.com/office/drawing/2014/main" id="{7EE5F5D8-C42F-5FF7-ADC2-C2E62BE29C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1922" y="1751044"/>
            <a:ext cx="8903992" cy="4080589"/>
          </a:xfrm>
        </p:spPr>
      </p:pic>
      <p:sp>
        <p:nvSpPr>
          <p:cNvPr id="4" name="Footer Placeholder 3">
            <a:extLst>
              <a:ext uri="{FF2B5EF4-FFF2-40B4-BE49-F238E27FC236}">
                <a16:creationId xmlns:a16="http://schemas.microsoft.com/office/drawing/2014/main" id="{B5D94012-D071-4488-1F9D-E93975307DC4}"/>
              </a:ext>
            </a:extLst>
          </p:cNvPr>
          <p:cNvSpPr>
            <a:spLocks noGrp="1"/>
          </p:cNvSpPr>
          <p:nvPr>
            <p:ph type="ftr" sz="quarter" idx="11"/>
          </p:nvPr>
        </p:nvSpPr>
        <p:spPr>
          <a:xfrm>
            <a:off x="4016796" y="6233890"/>
            <a:ext cx="7619999" cy="365125"/>
          </a:xfrm>
        </p:spPr>
        <p:txBody>
          <a:bodyPr/>
          <a:lstStyle/>
          <a:p>
            <a:pPr algn="r"/>
            <a:r>
              <a:rPr lang="en-IN" sz="1200" b="1" dirty="0">
                <a:solidFill>
                  <a:schemeClr val="tx1"/>
                </a:solidFill>
              </a:rPr>
              <a:t>INDEPENDENT PROJECT(LIBRARY MANAGEMENT</a:t>
            </a:r>
            <a:r>
              <a:rPr lang="en-IN" sz="1200" dirty="0">
                <a:solidFill>
                  <a:schemeClr val="tx1"/>
                </a:solidFill>
              </a:rPr>
              <a:t>)</a:t>
            </a:r>
          </a:p>
        </p:txBody>
      </p:sp>
      <p:sp>
        <p:nvSpPr>
          <p:cNvPr id="5" name="Slide Number Placeholder 4">
            <a:extLst>
              <a:ext uri="{FF2B5EF4-FFF2-40B4-BE49-F238E27FC236}">
                <a16:creationId xmlns:a16="http://schemas.microsoft.com/office/drawing/2014/main" id="{D63C20F6-D18B-BDFF-674D-7001CE7B86A1}"/>
              </a:ext>
            </a:extLst>
          </p:cNvPr>
          <p:cNvSpPr>
            <a:spLocks noGrp="1"/>
          </p:cNvSpPr>
          <p:nvPr>
            <p:ph type="sldNum" sz="quarter" idx="12"/>
          </p:nvPr>
        </p:nvSpPr>
        <p:spPr/>
        <p:txBody>
          <a:bodyPr/>
          <a:lstStyle/>
          <a:p>
            <a:fld id="{6561665A-30F3-460F-BDCE-2CC73EA0AB48}" type="slidenum">
              <a:rPr lang="en-IN" smtClean="0"/>
              <a:t>13</a:t>
            </a:fld>
            <a:endParaRPr lang="en-IN"/>
          </a:p>
        </p:txBody>
      </p:sp>
    </p:spTree>
    <p:extLst>
      <p:ext uri="{BB962C8B-B14F-4D97-AF65-F5344CB8AC3E}">
        <p14:creationId xmlns:p14="http://schemas.microsoft.com/office/powerpoint/2010/main" val="4109538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5CFC4-B3E3-6A45-052C-CF78AAA465BD}"/>
              </a:ext>
            </a:extLst>
          </p:cNvPr>
          <p:cNvSpPr>
            <a:spLocks noGrp="1"/>
          </p:cNvSpPr>
          <p:nvPr>
            <p:ph type="title"/>
          </p:nvPr>
        </p:nvSpPr>
        <p:spPr/>
        <p:txBody>
          <a:bodyPr/>
          <a:lstStyle/>
          <a:p>
            <a:r>
              <a:rPr lang="en-IN" dirty="0"/>
              <a:t>References</a:t>
            </a:r>
          </a:p>
        </p:txBody>
      </p:sp>
      <p:sp>
        <p:nvSpPr>
          <p:cNvPr id="3" name="Content Placeholder 2">
            <a:extLst>
              <a:ext uri="{FF2B5EF4-FFF2-40B4-BE49-F238E27FC236}">
                <a16:creationId xmlns:a16="http://schemas.microsoft.com/office/drawing/2014/main" id="{7780F6B9-8416-2403-9B7E-A0371B96CB25}"/>
              </a:ext>
            </a:extLst>
          </p:cNvPr>
          <p:cNvSpPr>
            <a:spLocks noGrp="1"/>
          </p:cNvSpPr>
          <p:nvPr>
            <p:ph idx="1"/>
          </p:nvPr>
        </p:nvSpPr>
        <p:spPr>
          <a:xfrm>
            <a:off x="2589212" y="1570384"/>
            <a:ext cx="8915400" cy="4663506"/>
          </a:xfrm>
        </p:spPr>
        <p:txBody>
          <a:bodyPr>
            <a:normAutofit fontScale="25000" lnSpcReduction="20000"/>
          </a:bodyPr>
          <a:lstStyle/>
          <a:p>
            <a:pPr>
              <a:lnSpc>
                <a:spcPct val="150000"/>
              </a:lnSpc>
              <a:spcAft>
                <a:spcPts val="1000"/>
              </a:spcAft>
            </a:pPr>
            <a:r>
              <a:rPr lang="en-US" sz="7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Introduction:-</a:t>
            </a:r>
            <a:r>
              <a:rPr lang="en-US" sz="7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7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Studocu</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en-US" sz="7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Link-</a:t>
            </a:r>
            <a:r>
              <a:rPr lang="en-US" sz="72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rPr>
              <a:t>334841496 Synopsis of Library Management System - Synopsis of Library Management System Page No. - </a:t>
            </a:r>
            <a:r>
              <a:rPr lang="en-US" sz="7200" u="sng"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rPr>
              <a:t>Studocu</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en-US" sz="7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Literature survey :- Wikipedia</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Link-</a:t>
            </a:r>
            <a:r>
              <a:rPr lang="en-US" sz="7200" dirty="0">
                <a:effectLst/>
                <a:latin typeface="Calibri" panose="020F0502020204030204" pitchFamily="34" charset="0"/>
                <a:ea typeface="Calibri" panose="020F0502020204030204" pitchFamily="34" charset="0"/>
                <a:cs typeface="Times New Roman" panose="02020603050405020304" pitchFamily="18" charset="0"/>
              </a:rPr>
              <a:t> </a:t>
            </a:r>
            <a:r>
              <a:rPr lang="en-US"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Library management - Wikipedia</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For Frontend development:-</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Bootstrap-</a:t>
            </a:r>
            <a:r>
              <a:rPr lang="en-US" sz="7200" dirty="0">
                <a:effectLst/>
                <a:latin typeface="Calibri" panose="020F0502020204030204" pitchFamily="34" charset="0"/>
                <a:ea typeface="Calibri" panose="020F0502020204030204" pitchFamily="34" charset="0"/>
                <a:cs typeface="Times New Roman" panose="02020603050405020304" pitchFamily="18" charset="0"/>
              </a:rPr>
              <a:t> </a:t>
            </a:r>
            <a:r>
              <a:rPr lang="en-US"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Get started with Bootstrap · Bootstrap v5.3 (getbootstrap.com)</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For Backend development:-</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7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Xampp</a:t>
            </a:r>
            <a:r>
              <a:rPr lang="en-IN" sz="7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server</a:t>
            </a: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7200" dirty="0">
                <a:effectLst/>
                <a:latin typeface="Calibri" panose="020F0502020204030204" pitchFamily="34" charset="0"/>
                <a:ea typeface="Calibri" panose="020F0502020204030204" pitchFamily="34" charset="0"/>
                <a:cs typeface="Times New Roman" panose="02020603050405020304" pitchFamily="18" charset="0"/>
              </a:rPr>
              <a:t> </a:t>
            </a:r>
            <a:r>
              <a:rPr lang="en-US" sz="7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XAMPP Installers and Downloads for Apache Friends</a:t>
            </a:r>
            <a:endParaRPr lang="en-IN" sz="72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C9D7033A-B0D0-5D90-172F-5418443741A4}"/>
              </a:ext>
            </a:extLst>
          </p:cNvPr>
          <p:cNvSpPr>
            <a:spLocks noGrp="1"/>
          </p:cNvSpPr>
          <p:nvPr>
            <p:ph type="ftr" sz="quarter" idx="11"/>
          </p:nvPr>
        </p:nvSpPr>
        <p:spPr>
          <a:xfrm>
            <a:off x="7866891" y="6233890"/>
            <a:ext cx="7619999" cy="365125"/>
          </a:xfrm>
        </p:spPr>
        <p:txBody>
          <a:bodyPr/>
          <a:lstStyle/>
          <a:p>
            <a:r>
              <a:rPr lang="en-IN" sz="1200" b="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7172AD69-336F-BD45-12AA-7966693DCFF2}"/>
              </a:ext>
            </a:extLst>
          </p:cNvPr>
          <p:cNvSpPr>
            <a:spLocks noGrp="1"/>
          </p:cNvSpPr>
          <p:nvPr>
            <p:ph type="sldNum" sz="quarter" idx="12"/>
          </p:nvPr>
        </p:nvSpPr>
        <p:spPr/>
        <p:txBody>
          <a:bodyPr/>
          <a:lstStyle/>
          <a:p>
            <a:fld id="{6561665A-30F3-460F-BDCE-2CC73EA0AB48}" type="slidenum">
              <a:rPr lang="en-IN" smtClean="0"/>
              <a:t>14</a:t>
            </a:fld>
            <a:endParaRPr lang="en-IN"/>
          </a:p>
        </p:txBody>
      </p:sp>
    </p:spTree>
    <p:extLst>
      <p:ext uri="{BB962C8B-B14F-4D97-AF65-F5344CB8AC3E}">
        <p14:creationId xmlns:p14="http://schemas.microsoft.com/office/powerpoint/2010/main" val="3492381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0D357624-B4B7-687F-CA14-18B222950305}"/>
              </a:ext>
            </a:extLst>
          </p:cNvPr>
          <p:cNvSpPr>
            <a:spLocks noGrp="1"/>
          </p:cNvSpPr>
          <p:nvPr>
            <p:ph type="subTitle" idx="1"/>
          </p:nvPr>
        </p:nvSpPr>
        <p:spPr>
          <a:xfrm>
            <a:off x="4677896" y="3966398"/>
            <a:ext cx="8915399" cy="1126283"/>
          </a:xfrm>
        </p:spPr>
        <p:txBody>
          <a:bodyPr/>
          <a:lstStyle/>
          <a:p>
            <a:r>
              <a:rPr lang="en-IN" sz="3200" b="0" dirty="0">
                <a:latin typeface="Times New Roman" panose="02020603050405020304" pitchFamily="18" charset="0"/>
                <a:cs typeface="Times New Roman" panose="02020603050405020304" pitchFamily="18" charset="0"/>
              </a:rPr>
              <a:t>Any questions?</a:t>
            </a:r>
            <a:br>
              <a:rPr lang="en-IN" sz="3200" b="0" dirty="0">
                <a:latin typeface="Times New Roman" panose="02020603050405020304" pitchFamily="18" charset="0"/>
                <a:cs typeface="Times New Roman" panose="02020603050405020304" pitchFamily="18" charset="0"/>
              </a:rPr>
            </a:br>
            <a:endParaRPr lang="en-IN" sz="3200" dirty="0">
              <a:latin typeface="Times New Roman" panose="02020603050405020304" pitchFamily="18" charset="0"/>
              <a:cs typeface="Times New Roman" panose="02020603050405020304" pitchFamily="18" charset="0"/>
            </a:endParaRPr>
          </a:p>
          <a:p>
            <a:endParaRPr lang="en-IN" dirty="0"/>
          </a:p>
        </p:txBody>
      </p:sp>
      <p:sp>
        <p:nvSpPr>
          <p:cNvPr id="10" name="Title 5">
            <a:extLst>
              <a:ext uri="{FF2B5EF4-FFF2-40B4-BE49-F238E27FC236}">
                <a16:creationId xmlns:a16="http://schemas.microsoft.com/office/drawing/2014/main" id="{3B35E7B6-FCCB-3B73-6512-72586D507306}"/>
              </a:ext>
            </a:extLst>
          </p:cNvPr>
          <p:cNvSpPr>
            <a:spLocks noGrp="1"/>
          </p:cNvSpPr>
          <p:nvPr>
            <p:ph type="ctrTitle"/>
          </p:nvPr>
        </p:nvSpPr>
        <p:spPr>
          <a:xfrm>
            <a:off x="2627714" y="2687450"/>
            <a:ext cx="8915400" cy="623641"/>
          </a:xfrm>
        </p:spPr>
        <p:txBody>
          <a:bodyPr>
            <a:normAutofit fontScale="90000"/>
          </a:bodyPr>
          <a:lstStyle/>
          <a:p>
            <a:br>
              <a:rPr lang="en-IN" sz="4800" b="0" dirty="0">
                <a:latin typeface="Times New Roman" panose="02020603050405020304" pitchFamily="18" charset="0"/>
                <a:cs typeface="Times New Roman" panose="02020603050405020304" pitchFamily="18" charset="0"/>
              </a:rPr>
            </a:br>
            <a:br>
              <a:rPr lang="en-IN" sz="4800" dirty="0">
                <a:latin typeface="Times New Roman" panose="02020603050405020304" pitchFamily="18" charset="0"/>
                <a:cs typeface="Times New Roman" panose="02020603050405020304" pitchFamily="18" charset="0"/>
              </a:rPr>
            </a:br>
            <a:r>
              <a:rPr lang="en-US" sz="4000" b="1" i="0" dirty="0">
                <a:latin typeface="Times New Roman" panose="02020603050405020304" pitchFamily="18" charset="0"/>
                <a:cs typeface="Times New Roman" panose="02020603050405020304" pitchFamily="18" charset="0"/>
              </a:rPr>
              <a:t>THANK YOU FOR LISTENING TO OUR              PRESENTATION</a:t>
            </a:r>
            <a:endParaRPr lang="en-IN" dirty="0"/>
          </a:p>
        </p:txBody>
      </p:sp>
    </p:spTree>
    <p:extLst>
      <p:ext uri="{BB962C8B-B14F-4D97-AF65-F5344CB8AC3E}">
        <p14:creationId xmlns:p14="http://schemas.microsoft.com/office/powerpoint/2010/main" val="2879142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2C278D-DDA3-BF87-E914-90299A61ACB5}"/>
              </a:ext>
            </a:extLst>
          </p:cNvPr>
          <p:cNvSpPr>
            <a:spLocks noGrp="1"/>
          </p:cNvSpPr>
          <p:nvPr>
            <p:ph type="title"/>
          </p:nvPr>
        </p:nvSpPr>
        <p:spPr/>
        <p:txBody>
          <a:bodyPr/>
          <a:lstStyle/>
          <a:p>
            <a:r>
              <a:rPr lang="en-US" sz="4000" b="1" dirty="0">
                <a:effectLst/>
                <a:latin typeface="Times New Roman" panose="02020603050405020304" pitchFamily="18" charset="0"/>
                <a:ea typeface="Calibri" panose="020F0502020204030204" pitchFamily="34" charset="0"/>
                <a:cs typeface="Mangal" panose="02040503050203030202" pitchFamily="18" charset="0"/>
              </a:rPr>
              <a:t>Introduction</a:t>
            </a:r>
            <a:br>
              <a:rPr lang="en-IN" sz="2800" u="sng" dirty="0">
                <a:effectLst/>
                <a:latin typeface="Calibri" panose="020F0502020204030204" pitchFamily="34" charset="0"/>
                <a:ea typeface="Calibri" panose="020F0502020204030204" pitchFamily="34" charset="0"/>
                <a:cs typeface="Mangal" panose="02040503050203030202" pitchFamily="18" charset="0"/>
              </a:rPr>
            </a:br>
            <a:endParaRPr lang="en-IN" dirty="0"/>
          </a:p>
        </p:txBody>
      </p:sp>
      <p:graphicFrame>
        <p:nvGraphicFramePr>
          <p:cNvPr id="6" name="Content Placeholder 5">
            <a:extLst>
              <a:ext uri="{FF2B5EF4-FFF2-40B4-BE49-F238E27FC236}">
                <a16:creationId xmlns:a16="http://schemas.microsoft.com/office/drawing/2014/main" id="{357FFD31-5A32-B8CE-84ED-86445BF6B78B}"/>
              </a:ext>
            </a:extLst>
          </p:cNvPr>
          <p:cNvGraphicFramePr>
            <a:graphicFrameLocks noGrp="1"/>
          </p:cNvGraphicFramePr>
          <p:nvPr>
            <p:ph idx="1"/>
            <p:extLst>
              <p:ext uri="{D42A27DB-BD31-4B8C-83A1-F6EECF244321}">
                <p14:modId xmlns:p14="http://schemas.microsoft.com/office/powerpoint/2010/main" val="2846143212"/>
              </p:ext>
            </p:extLst>
          </p:nvPr>
        </p:nvGraphicFramePr>
        <p:xfrm>
          <a:off x="2050197" y="1713297"/>
          <a:ext cx="8915400" cy="4616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5C234273-5716-407B-1D3D-8266FDD19414}"/>
              </a:ext>
            </a:extLst>
          </p:cNvPr>
          <p:cNvSpPr>
            <a:spLocks noGrp="1"/>
          </p:cNvSpPr>
          <p:nvPr>
            <p:ph type="ftr" sz="quarter" idx="11"/>
          </p:nvPr>
        </p:nvSpPr>
        <p:spPr>
          <a:xfrm>
            <a:off x="7568716" y="6404165"/>
            <a:ext cx="7619999" cy="365125"/>
          </a:xfrm>
        </p:spPr>
        <p:txBody>
          <a:bodyPr/>
          <a:lstStyle/>
          <a:p>
            <a:r>
              <a:rPr lang="en-IN" sz="1400" b="1" i="1" dirty="0">
                <a:solidFill>
                  <a:schemeClr val="accent1"/>
                </a:solidFill>
              </a:rPr>
              <a:t>INDEPENDENT PROJECT(LIBRARY MANAGEMENT)</a:t>
            </a:r>
          </a:p>
        </p:txBody>
      </p:sp>
      <p:sp>
        <p:nvSpPr>
          <p:cNvPr id="3" name="Slide Number Placeholder 2">
            <a:extLst>
              <a:ext uri="{FF2B5EF4-FFF2-40B4-BE49-F238E27FC236}">
                <a16:creationId xmlns:a16="http://schemas.microsoft.com/office/drawing/2014/main" id="{1C336F07-007A-AA65-95EF-4F6E5A7AB78D}"/>
              </a:ext>
            </a:extLst>
          </p:cNvPr>
          <p:cNvSpPr>
            <a:spLocks noGrp="1"/>
          </p:cNvSpPr>
          <p:nvPr>
            <p:ph type="sldNum" sz="quarter" idx="12"/>
          </p:nvPr>
        </p:nvSpPr>
        <p:spPr/>
        <p:txBody>
          <a:bodyPr/>
          <a:lstStyle/>
          <a:p>
            <a:fld id="{6561665A-30F3-460F-BDCE-2CC73EA0AB48}" type="slidenum">
              <a:rPr lang="en-IN" smtClean="0"/>
              <a:t>2</a:t>
            </a:fld>
            <a:endParaRPr lang="en-IN"/>
          </a:p>
        </p:txBody>
      </p:sp>
    </p:spTree>
    <p:extLst>
      <p:ext uri="{BB962C8B-B14F-4D97-AF65-F5344CB8AC3E}">
        <p14:creationId xmlns:p14="http://schemas.microsoft.com/office/powerpoint/2010/main" val="3406533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575D0-3E9F-A7B9-5729-614C4C7DFD9B}"/>
              </a:ext>
            </a:extLst>
          </p:cNvPr>
          <p:cNvSpPr>
            <a:spLocks noGrp="1"/>
          </p:cNvSpPr>
          <p:nvPr>
            <p:ph type="title"/>
          </p:nvPr>
        </p:nvSpPr>
        <p:spPr/>
        <p:txBody>
          <a:bodyPr/>
          <a:lstStyle/>
          <a:p>
            <a:r>
              <a:rPr lang="en-US" dirty="0"/>
              <a:t>Outline </a:t>
            </a:r>
            <a:endParaRPr lang="en-IN" dirty="0"/>
          </a:p>
        </p:txBody>
      </p:sp>
      <p:sp>
        <p:nvSpPr>
          <p:cNvPr id="3" name="Content Placeholder 2">
            <a:extLst>
              <a:ext uri="{FF2B5EF4-FFF2-40B4-BE49-F238E27FC236}">
                <a16:creationId xmlns:a16="http://schemas.microsoft.com/office/drawing/2014/main" id="{CD49C37A-9BFB-A40A-D055-B6515096E184}"/>
              </a:ext>
            </a:extLst>
          </p:cNvPr>
          <p:cNvSpPr>
            <a:spLocks noGrp="1"/>
          </p:cNvSpPr>
          <p:nvPr>
            <p:ph idx="1"/>
          </p:nvPr>
        </p:nvSpPr>
        <p:spPr>
          <a:xfrm>
            <a:off x="2514567" y="1540188"/>
            <a:ext cx="8915400" cy="4431403"/>
          </a:xfrm>
        </p:spPr>
        <p:txBody>
          <a:bodyPr>
            <a:normAutofit fontScale="85000" lnSpcReduction="20000"/>
          </a:bodyPr>
          <a:lstStyle/>
          <a:p>
            <a:pPr>
              <a:lnSpc>
                <a:spcPct val="150000"/>
              </a:lnSpc>
            </a:pPr>
            <a:r>
              <a:rPr lang="en-IN" sz="2200" dirty="0">
                <a:effectLst/>
                <a:latin typeface="Times New Roman" panose="02020603050405020304" pitchFamily="18" charset="0"/>
                <a:ea typeface="Arial" panose="020B0604020202020204" pitchFamily="34" charset="0"/>
              </a:rPr>
              <a:t>Managing a library comes with unique challenges, and librarians are always looking for ways to be more efficient and improve their processes.</a:t>
            </a:r>
          </a:p>
          <a:p>
            <a:pPr>
              <a:lnSpc>
                <a:spcPct val="150000"/>
              </a:lnSpc>
            </a:pPr>
            <a:r>
              <a:rPr lang="en-IN" sz="2200" dirty="0">
                <a:effectLst/>
                <a:latin typeface="Times New Roman" panose="02020603050405020304" pitchFamily="18" charset="0"/>
                <a:ea typeface="Arial" panose="020B0604020202020204" pitchFamily="34" charset="0"/>
              </a:rPr>
              <a:t> Library management software makes it easy to manage library databases and records, and automate activities such as </a:t>
            </a:r>
            <a:r>
              <a:rPr lang="en-IN" sz="2200" dirty="0" err="1">
                <a:effectLst/>
                <a:latin typeface="Times New Roman" panose="02020603050405020304" pitchFamily="18" charset="0"/>
                <a:ea typeface="Arial" panose="020B0604020202020204" pitchFamily="34" charset="0"/>
              </a:rPr>
              <a:t>cataloging</a:t>
            </a:r>
            <a:r>
              <a:rPr lang="en-IN" sz="2200" dirty="0">
                <a:effectLst/>
                <a:latin typeface="Times New Roman" panose="02020603050405020304" pitchFamily="18" charset="0"/>
                <a:ea typeface="Arial" panose="020B0604020202020204" pitchFamily="34" charset="0"/>
              </a:rPr>
              <a:t>, lending, fundraising, managing book donations, and more. </a:t>
            </a:r>
            <a:endParaRPr lang="en-IN" sz="2200" dirty="0">
              <a:effectLst/>
              <a:latin typeface="Arial" panose="020B0604020202020204" pitchFamily="34" charset="0"/>
              <a:ea typeface="Arial" panose="020B0604020202020204" pitchFamily="34" charset="0"/>
            </a:endParaRPr>
          </a:p>
          <a:p>
            <a:pPr>
              <a:lnSpc>
                <a:spcPct val="150000"/>
              </a:lnSpc>
            </a:pPr>
            <a:r>
              <a:rPr lang="en-IN" sz="2200" dirty="0">
                <a:effectLst/>
                <a:latin typeface="Times New Roman" panose="02020603050405020304" pitchFamily="18" charset="0"/>
                <a:ea typeface="Arial" panose="020B0604020202020204" pitchFamily="34" charset="0"/>
              </a:rPr>
              <a:t>Another key benefit of library management tools is that they make life easier for library users.</a:t>
            </a:r>
          </a:p>
          <a:p>
            <a:pPr>
              <a:lnSpc>
                <a:spcPct val="150000"/>
              </a:lnSpc>
            </a:pPr>
            <a:r>
              <a:rPr lang="en-IN" sz="2200" dirty="0">
                <a:effectLst/>
                <a:latin typeface="Times New Roman" panose="02020603050405020304" pitchFamily="18" charset="0"/>
                <a:ea typeface="Arial" panose="020B0604020202020204" pitchFamily="34" charset="0"/>
              </a:rPr>
              <a:t> Most of the tools we’re discussing here have a front-facing user dashboard where library users can set up their own accounts, discover new books, read online, or borrow materials.</a:t>
            </a:r>
            <a:endParaRPr lang="en-IN" sz="2200" dirty="0">
              <a:effectLst/>
              <a:latin typeface="Arial" panose="020B0604020202020204" pitchFamily="34" charset="0"/>
              <a:ea typeface="Arial" panose="020B0604020202020204" pitchFamily="34" charset="0"/>
            </a:endParaRPr>
          </a:p>
          <a:p>
            <a:endParaRPr lang="en-IN" dirty="0"/>
          </a:p>
        </p:txBody>
      </p:sp>
      <p:sp>
        <p:nvSpPr>
          <p:cNvPr id="4" name="Footer Placeholder 3">
            <a:extLst>
              <a:ext uri="{FF2B5EF4-FFF2-40B4-BE49-F238E27FC236}">
                <a16:creationId xmlns:a16="http://schemas.microsoft.com/office/drawing/2014/main" id="{EC26A8B0-A4AC-340B-435D-379FD42CF5B4}"/>
              </a:ext>
            </a:extLst>
          </p:cNvPr>
          <p:cNvSpPr>
            <a:spLocks noGrp="1"/>
          </p:cNvSpPr>
          <p:nvPr>
            <p:ph type="ftr" sz="quarter" idx="11"/>
          </p:nvPr>
        </p:nvSpPr>
        <p:spPr>
          <a:xfrm>
            <a:off x="3884613" y="6126283"/>
            <a:ext cx="7619999" cy="365125"/>
          </a:xfrm>
        </p:spPr>
        <p:txBody>
          <a:bodyPr/>
          <a:lstStyle/>
          <a:p>
            <a:pPr algn="r"/>
            <a:r>
              <a:rPr lang="en-IN" sz="1200" b="1" dirty="0">
                <a:solidFill>
                  <a:schemeClr val="accent1">
                    <a:lumMod val="75000"/>
                  </a:schemeClr>
                </a:solidFill>
              </a:rPr>
              <a:t>INDEPENDENT PROJECT(LIBRARY MANAGEMENT)</a:t>
            </a:r>
          </a:p>
        </p:txBody>
      </p:sp>
      <p:sp>
        <p:nvSpPr>
          <p:cNvPr id="5" name="Slide Number Placeholder 4">
            <a:extLst>
              <a:ext uri="{FF2B5EF4-FFF2-40B4-BE49-F238E27FC236}">
                <a16:creationId xmlns:a16="http://schemas.microsoft.com/office/drawing/2014/main" id="{549EBA11-5ED2-EAEC-55D9-907A5391BD14}"/>
              </a:ext>
            </a:extLst>
          </p:cNvPr>
          <p:cNvSpPr>
            <a:spLocks noGrp="1"/>
          </p:cNvSpPr>
          <p:nvPr>
            <p:ph type="sldNum" sz="quarter" idx="12"/>
          </p:nvPr>
        </p:nvSpPr>
        <p:spPr/>
        <p:txBody>
          <a:bodyPr/>
          <a:lstStyle/>
          <a:p>
            <a:fld id="{6561665A-30F3-460F-BDCE-2CC73EA0AB48}" type="slidenum">
              <a:rPr lang="en-IN" smtClean="0"/>
              <a:t>3</a:t>
            </a:fld>
            <a:endParaRPr lang="en-IN"/>
          </a:p>
        </p:txBody>
      </p:sp>
    </p:spTree>
    <p:extLst>
      <p:ext uri="{BB962C8B-B14F-4D97-AF65-F5344CB8AC3E}">
        <p14:creationId xmlns:p14="http://schemas.microsoft.com/office/powerpoint/2010/main" val="221017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B8B6E-ABB7-B8F9-855E-3472D09CF40B}"/>
              </a:ext>
            </a:extLst>
          </p:cNvPr>
          <p:cNvSpPr>
            <a:spLocks noGrp="1"/>
          </p:cNvSpPr>
          <p:nvPr>
            <p:ph type="title"/>
          </p:nvPr>
        </p:nvSpPr>
        <p:spPr/>
        <p:txBody>
          <a:bodyPr/>
          <a:lstStyle/>
          <a:p>
            <a:r>
              <a:rPr lang="en-US" sz="4000" b="1" dirty="0">
                <a:effectLst/>
                <a:latin typeface="Calibri" panose="020F0502020204030204" pitchFamily="34" charset="0"/>
                <a:ea typeface="Calibri" panose="020F0502020204030204" pitchFamily="34" charset="0"/>
                <a:cs typeface="Mangal" panose="02040503050203030202" pitchFamily="18" charset="0"/>
              </a:rPr>
              <a:t>Methodology/ Planning of work</a:t>
            </a:r>
            <a:br>
              <a:rPr lang="en-US" sz="3600" b="1" u="sng" dirty="0">
                <a:effectLst/>
                <a:latin typeface="Calibri" panose="020F0502020204030204" pitchFamily="34" charset="0"/>
                <a:ea typeface="Calibri" panose="020F0502020204030204" pitchFamily="34" charset="0"/>
                <a:cs typeface="Mangal" panose="02040503050203030202" pitchFamily="18" charset="0"/>
              </a:rPr>
            </a:br>
            <a:endParaRPr lang="en-IN" dirty="0"/>
          </a:p>
        </p:txBody>
      </p:sp>
      <p:sp>
        <p:nvSpPr>
          <p:cNvPr id="3" name="Content Placeholder 2">
            <a:extLst>
              <a:ext uri="{FF2B5EF4-FFF2-40B4-BE49-F238E27FC236}">
                <a16:creationId xmlns:a16="http://schemas.microsoft.com/office/drawing/2014/main" id="{F1178F82-F837-A259-5995-FB190F0D32FD}"/>
              </a:ext>
            </a:extLst>
          </p:cNvPr>
          <p:cNvSpPr>
            <a:spLocks noGrp="1"/>
          </p:cNvSpPr>
          <p:nvPr>
            <p:ph idx="1"/>
          </p:nvPr>
        </p:nvSpPr>
        <p:spPr>
          <a:xfrm>
            <a:off x="2290813" y="1771049"/>
            <a:ext cx="9213799" cy="4140174"/>
          </a:xfrm>
        </p:spPr>
        <p:txBody>
          <a:bodyPr/>
          <a:lstStyle/>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Mangal" panose="02040503050203030202" pitchFamily="18" charset="0"/>
              </a:rPr>
              <a:t>First we have developed a user friendly and responsive interface through frontend .All visual features, pixels and cross browser compatibility will be taken in account.</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US" sz="1800" dirty="0">
                <a:effectLst/>
                <a:latin typeface="Times New Roman" panose="02020603050405020304" pitchFamily="18" charset="0"/>
                <a:ea typeface="Calibri" panose="020F0502020204030204" pitchFamily="34" charset="0"/>
                <a:cs typeface="Mangal" panose="02040503050203030202" pitchFamily="18" charset="0"/>
              </a:rPr>
              <a:t>Frontend Development- HTML,CSS and BOOTSTRAP</a:t>
            </a:r>
          </a:p>
          <a:p>
            <a:pPr>
              <a:lnSpc>
                <a:spcPct val="115000"/>
              </a:lnSpc>
              <a:spcAft>
                <a:spcPts val="1000"/>
              </a:spcAft>
            </a:pPr>
            <a:r>
              <a:rPr lang="en-US" dirty="0">
                <a:latin typeface="Times New Roman" panose="02020603050405020304" pitchFamily="18" charset="0"/>
                <a:ea typeface="Calibri" panose="020F0502020204030204" pitchFamily="34" charset="0"/>
                <a:cs typeface="Mangal" panose="02040503050203030202" pitchFamily="18" charset="0"/>
              </a:rPr>
              <a:t>We have made the website design simple and easy to work with along with an attractive interface.</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Footer Placeholder 3">
            <a:extLst>
              <a:ext uri="{FF2B5EF4-FFF2-40B4-BE49-F238E27FC236}">
                <a16:creationId xmlns:a16="http://schemas.microsoft.com/office/drawing/2014/main" id="{9B51CD51-C17B-EFCC-C721-29AC4F17CAF5}"/>
              </a:ext>
            </a:extLst>
          </p:cNvPr>
          <p:cNvSpPr>
            <a:spLocks noGrp="1"/>
          </p:cNvSpPr>
          <p:nvPr>
            <p:ph type="ftr" sz="quarter" idx="11"/>
          </p:nvPr>
        </p:nvSpPr>
        <p:spPr>
          <a:xfrm>
            <a:off x="7324841" y="6492875"/>
            <a:ext cx="7619999" cy="365125"/>
          </a:xfrm>
        </p:spPr>
        <p:txBody>
          <a:bodyPr/>
          <a:lstStyle/>
          <a:p>
            <a:r>
              <a:rPr lang="en-IN" sz="1400" b="1" i="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DD5349BF-4DD2-4647-4B3B-39052A8D97E7}"/>
              </a:ext>
            </a:extLst>
          </p:cNvPr>
          <p:cNvSpPr>
            <a:spLocks noGrp="1"/>
          </p:cNvSpPr>
          <p:nvPr>
            <p:ph type="sldNum" sz="quarter" idx="12"/>
          </p:nvPr>
        </p:nvSpPr>
        <p:spPr/>
        <p:txBody>
          <a:bodyPr/>
          <a:lstStyle/>
          <a:p>
            <a:fld id="{6561665A-30F3-460F-BDCE-2CC73EA0AB48}" type="slidenum">
              <a:rPr lang="en-IN" smtClean="0"/>
              <a:t>4</a:t>
            </a:fld>
            <a:endParaRPr lang="en-IN"/>
          </a:p>
        </p:txBody>
      </p:sp>
      <p:pic>
        <p:nvPicPr>
          <p:cNvPr id="6" name="Picture 6" descr="See the source image">
            <a:extLst>
              <a:ext uri="{FF2B5EF4-FFF2-40B4-BE49-F238E27FC236}">
                <a16:creationId xmlns:a16="http://schemas.microsoft.com/office/drawing/2014/main" id="{31084284-7CC9-1A00-A68A-BA5F5E2FB5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81" t="11678" r="32435" b="13375"/>
          <a:stretch/>
        </p:blipFill>
        <p:spPr bwMode="auto">
          <a:xfrm>
            <a:off x="2514206" y="4366131"/>
            <a:ext cx="1405888" cy="19102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logo of css">
            <a:extLst>
              <a:ext uri="{FF2B5EF4-FFF2-40B4-BE49-F238E27FC236}">
                <a16:creationId xmlns:a16="http://schemas.microsoft.com/office/drawing/2014/main" id="{2F25B987-121F-E4DF-0A2D-F7C28D9294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456" r="24581"/>
          <a:stretch/>
        </p:blipFill>
        <p:spPr bwMode="auto">
          <a:xfrm>
            <a:off x="5549374" y="4451196"/>
            <a:ext cx="1499394" cy="18252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logo of bootstrap">
            <a:extLst>
              <a:ext uri="{FF2B5EF4-FFF2-40B4-BE49-F238E27FC236}">
                <a16:creationId xmlns:a16="http://schemas.microsoft.com/office/drawing/2014/main" id="{CE12EE84-8D60-2F3C-AF8E-29C68B7764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9065" y="4376824"/>
            <a:ext cx="2279884" cy="18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0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0D82-A341-6F09-502C-1F568B6681D7}"/>
              </a:ext>
            </a:extLst>
          </p:cNvPr>
          <p:cNvSpPr>
            <a:spLocks noGrp="1"/>
          </p:cNvSpPr>
          <p:nvPr>
            <p:ph type="title"/>
          </p:nvPr>
        </p:nvSpPr>
        <p:spPr/>
        <p:txBody>
          <a:bodyPr/>
          <a:lstStyle/>
          <a:p>
            <a:r>
              <a:rPr lang="en-US" sz="3600" b="1" dirty="0">
                <a:effectLst/>
                <a:latin typeface="Calibri" panose="020F0502020204030204" pitchFamily="34" charset="0"/>
                <a:ea typeface="Calibri" panose="020F0502020204030204" pitchFamily="34" charset="0"/>
                <a:cs typeface="Mangal" panose="02040503050203030202" pitchFamily="18" charset="0"/>
              </a:rPr>
              <a:t>Front – End Methodology </a:t>
            </a:r>
            <a:endParaRPr lang="en-IN" dirty="0"/>
          </a:p>
        </p:txBody>
      </p:sp>
      <p:sp>
        <p:nvSpPr>
          <p:cNvPr id="3" name="Content Placeholder 2">
            <a:extLst>
              <a:ext uri="{FF2B5EF4-FFF2-40B4-BE49-F238E27FC236}">
                <a16:creationId xmlns:a16="http://schemas.microsoft.com/office/drawing/2014/main" id="{6B2BE9A2-5965-CA4F-4596-6DCFD01C91B5}"/>
              </a:ext>
            </a:extLst>
          </p:cNvPr>
          <p:cNvSpPr>
            <a:spLocks noGrp="1"/>
          </p:cNvSpPr>
          <p:nvPr>
            <p:ph idx="1"/>
          </p:nvPr>
        </p:nvSpPr>
        <p:spPr>
          <a:xfrm>
            <a:off x="2513012" y="1771650"/>
            <a:ext cx="8915400" cy="4057650"/>
          </a:xfrm>
        </p:spPr>
        <p:txBody>
          <a:bodyPr>
            <a:normAutofit lnSpcReduction="10000"/>
          </a:bodyPr>
          <a:lstStyle/>
          <a:p>
            <a:pPr algn="just"/>
            <a:r>
              <a:rPr lang="en-US" sz="2400" b="0" i="0" dirty="0">
                <a:solidFill>
                  <a:srgbClr val="0A0A0A"/>
                </a:solidFill>
                <a:effectLst/>
                <a:latin typeface="system-ui"/>
              </a:rPr>
              <a:t>One of the primary goals of frontend development is to create a smooth or "frictionless" </a:t>
            </a:r>
            <a:r>
              <a:rPr lang="en-US" sz="2400" dirty="0">
                <a:latin typeface="system-ui"/>
              </a:rPr>
              <a:t>user experience</a:t>
            </a:r>
            <a:r>
              <a:rPr lang="en-US" sz="2400" b="0" i="0" dirty="0">
                <a:solidFill>
                  <a:srgbClr val="0A0A0A"/>
                </a:solidFill>
                <a:effectLst/>
                <a:latin typeface="system-ui"/>
              </a:rPr>
              <a:t>. </a:t>
            </a:r>
          </a:p>
          <a:p>
            <a:pPr algn="just"/>
            <a:r>
              <a:rPr lang="en-US" sz="2400" b="0" i="0" dirty="0">
                <a:solidFill>
                  <a:srgbClr val="0A0A0A"/>
                </a:solidFill>
                <a:effectLst/>
                <a:latin typeface="system-ui"/>
              </a:rPr>
              <a:t>In other words, the front end of an </a:t>
            </a:r>
            <a:r>
              <a:rPr lang="en-US" sz="2400" dirty="0">
                <a:latin typeface="system-ui"/>
              </a:rPr>
              <a:t>application</a:t>
            </a:r>
            <a:r>
              <a:rPr lang="en-US" sz="2400" b="0" i="0" dirty="0">
                <a:solidFill>
                  <a:srgbClr val="0A0A0A"/>
                </a:solidFill>
                <a:effectLst/>
                <a:latin typeface="system-ui"/>
              </a:rPr>
              <a:t> or </a:t>
            </a:r>
            <a:r>
              <a:rPr lang="en-US" sz="2400" dirty="0">
                <a:latin typeface="system-ui"/>
              </a:rPr>
              <a:t>website</a:t>
            </a:r>
            <a:r>
              <a:rPr lang="en-US" sz="2400" dirty="0">
                <a:solidFill>
                  <a:srgbClr val="0A0A0A"/>
                </a:solidFill>
                <a:latin typeface="system-ui"/>
              </a:rPr>
              <a:t> </a:t>
            </a:r>
            <a:r>
              <a:rPr lang="en-US" sz="2400" b="0" i="0" dirty="0">
                <a:solidFill>
                  <a:srgbClr val="0A0A0A"/>
                </a:solidFill>
                <a:effectLst/>
                <a:latin typeface="system-ui"/>
              </a:rPr>
              <a:t>should be intuitive and easy to use. While this sounds like a simple goal, it can be surprisingly complex since not all users or devices are the same. </a:t>
            </a:r>
          </a:p>
          <a:p>
            <a:pPr algn="just"/>
            <a:r>
              <a:rPr lang="en-US" sz="2400" b="0" i="0" dirty="0">
                <a:solidFill>
                  <a:srgbClr val="0A0A0A"/>
                </a:solidFill>
                <a:effectLst/>
                <a:latin typeface="system-ui"/>
              </a:rPr>
              <a:t>For example, an </a:t>
            </a:r>
            <a:r>
              <a:rPr lang="en-US" sz="2400" dirty="0">
                <a:latin typeface="system-ui"/>
              </a:rPr>
              <a:t>app</a:t>
            </a:r>
            <a:r>
              <a:rPr lang="en-US" sz="2400" dirty="0">
                <a:solidFill>
                  <a:srgbClr val="0A0A0A"/>
                </a:solidFill>
                <a:latin typeface="system-ui"/>
              </a:rPr>
              <a:t> </a:t>
            </a:r>
            <a:r>
              <a:rPr lang="en-US" sz="2400" b="0" i="0" dirty="0">
                <a:solidFill>
                  <a:srgbClr val="0A0A0A"/>
                </a:solidFill>
                <a:effectLst/>
                <a:latin typeface="system-ui"/>
              </a:rPr>
              <a:t>developed for a mobile device requires a significantly different frontend than a desktop application. </a:t>
            </a:r>
          </a:p>
          <a:p>
            <a:pPr algn="just"/>
            <a:r>
              <a:rPr lang="en-US" sz="2400" b="0" i="0" dirty="0">
                <a:solidFill>
                  <a:srgbClr val="0A0A0A"/>
                </a:solidFill>
                <a:effectLst/>
                <a:latin typeface="system-ui"/>
              </a:rPr>
              <a:t>Websites must work well on multiple devices and screen sizes, which is why modern web development typically involves </a:t>
            </a:r>
            <a:r>
              <a:rPr lang="en-US" sz="2400" dirty="0">
                <a:latin typeface="system-ui"/>
              </a:rPr>
              <a:t>responsive design</a:t>
            </a:r>
            <a:r>
              <a:rPr lang="en-US" sz="2400" b="0" i="0" dirty="0">
                <a:solidFill>
                  <a:srgbClr val="0A0A0A"/>
                </a:solidFill>
                <a:effectLst/>
                <a:latin typeface="system-ui"/>
              </a:rPr>
              <a:t>.</a:t>
            </a:r>
            <a:endParaRPr lang="en-IN" sz="2400" dirty="0"/>
          </a:p>
        </p:txBody>
      </p:sp>
      <p:sp>
        <p:nvSpPr>
          <p:cNvPr id="4" name="Footer Placeholder 3">
            <a:extLst>
              <a:ext uri="{FF2B5EF4-FFF2-40B4-BE49-F238E27FC236}">
                <a16:creationId xmlns:a16="http://schemas.microsoft.com/office/drawing/2014/main" id="{F6C78611-E079-D444-1F16-AB4222281AB2}"/>
              </a:ext>
            </a:extLst>
          </p:cNvPr>
          <p:cNvSpPr>
            <a:spLocks noGrp="1"/>
          </p:cNvSpPr>
          <p:nvPr>
            <p:ph type="ftr" sz="quarter" idx="11"/>
          </p:nvPr>
        </p:nvSpPr>
        <p:spPr>
          <a:xfrm>
            <a:off x="2589212" y="6135808"/>
            <a:ext cx="9031288" cy="365125"/>
          </a:xfrm>
        </p:spPr>
        <p:txBody>
          <a:bodyPr/>
          <a:lstStyle/>
          <a:p>
            <a:pPr algn="r"/>
            <a:r>
              <a:rPr lang="en-IN" sz="1200" b="1" dirty="0">
                <a:solidFill>
                  <a:schemeClr val="accent1">
                    <a:lumMod val="75000"/>
                  </a:schemeClr>
                </a:solidFill>
              </a:rPr>
              <a:t>INDEPENDENT PROJECT(LIBRARY MANAGEMENT)</a:t>
            </a:r>
          </a:p>
        </p:txBody>
      </p:sp>
      <p:sp>
        <p:nvSpPr>
          <p:cNvPr id="5" name="Slide Number Placeholder 4">
            <a:extLst>
              <a:ext uri="{FF2B5EF4-FFF2-40B4-BE49-F238E27FC236}">
                <a16:creationId xmlns:a16="http://schemas.microsoft.com/office/drawing/2014/main" id="{0CBA509D-0F96-54A0-4E3F-B76A5873E1F4}"/>
              </a:ext>
            </a:extLst>
          </p:cNvPr>
          <p:cNvSpPr>
            <a:spLocks noGrp="1"/>
          </p:cNvSpPr>
          <p:nvPr>
            <p:ph type="sldNum" sz="quarter" idx="12"/>
          </p:nvPr>
        </p:nvSpPr>
        <p:spPr/>
        <p:txBody>
          <a:bodyPr/>
          <a:lstStyle/>
          <a:p>
            <a:fld id="{6561665A-30F3-460F-BDCE-2CC73EA0AB48}" type="slidenum">
              <a:rPr lang="en-IN" smtClean="0"/>
              <a:t>5</a:t>
            </a:fld>
            <a:endParaRPr lang="en-IN"/>
          </a:p>
        </p:txBody>
      </p:sp>
    </p:spTree>
    <p:extLst>
      <p:ext uri="{BB962C8B-B14F-4D97-AF65-F5344CB8AC3E}">
        <p14:creationId xmlns:p14="http://schemas.microsoft.com/office/powerpoint/2010/main" val="116851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E9736-8DE7-A758-7DBF-BCB387D7C7CE}"/>
              </a:ext>
            </a:extLst>
          </p:cNvPr>
          <p:cNvSpPr>
            <a:spLocks noGrp="1"/>
          </p:cNvSpPr>
          <p:nvPr>
            <p:ph type="title"/>
          </p:nvPr>
        </p:nvSpPr>
        <p:spPr>
          <a:xfrm>
            <a:off x="2414858" y="485261"/>
            <a:ext cx="8911687" cy="1280890"/>
          </a:xfrm>
        </p:spPr>
        <p:txBody>
          <a:bodyPr/>
          <a:lstStyle/>
          <a:p>
            <a:r>
              <a:rPr lang="en-US" dirty="0"/>
              <a:t>Output- Design of website</a:t>
            </a:r>
            <a:endParaRPr lang="en-IN" dirty="0"/>
          </a:p>
        </p:txBody>
      </p:sp>
      <p:pic>
        <p:nvPicPr>
          <p:cNvPr id="7" name="Content Placeholder 6">
            <a:extLst>
              <a:ext uri="{FF2B5EF4-FFF2-40B4-BE49-F238E27FC236}">
                <a16:creationId xmlns:a16="http://schemas.microsoft.com/office/drawing/2014/main" id="{A7B7409D-FF9C-91C8-67D2-7C8D871525C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8195" b="9652"/>
          <a:stretch/>
        </p:blipFill>
        <p:spPr>
          <a:xfrm>
            <a:off x="2249961" y="1455821"/>
            <a:ext cx="4269887" cy="2132081"/>
          </a:xfrm>
        </p:spPr>
      </p:pic>
      <p:sp>
        <p:nvSpPr>
          <p:cNvPr id="4" name="Footer Placeholder 3">
            <a:extLst>
              <a:ext uri="{FF2B5EF4-FFF2-40B4-BE49-F238E27FC236}">
                <a16:creationId xmlns:a16="http://schemas.microsoft.com/office/drawing/2014/main" id="{A0E64D06-9157-E72C-1637-B3119A5113BF}"/>
              </a:ext>
            </a:extLst>
          </p:cNvPr>
          <p:cNvSpPr>
            <a:spLocks noGrp="1"/>
          </p:cNvSpPr>
          <p:nvPr>
            <p:ph type="ftr" sz="quarter" idx="11"/>
          </p:nvPr>
        </p:nvSpPr>
        <p:spPr>
          <a:xfrm>
            <a:off x="7248466" y="6402556"/>
            <a:ext cx="7619999" cy="365125"/>
          </a:xfrm>
        </p:spPr>
        <p:txBody>
          <a:bodyPr/>
          <a:lstStyle/>
          <a:p>
            <a:r>
              <a:rPr lang="en-IN" sz="1400" b="1" i="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6F6F80AE-7693-4387-6663-A7F7E286DE12}"/>
              </a:ext>
            </a:extLst>
          </p:cNvPr>
          <p:cNvSpPr>
            <a:spLocks noGrp="1"/>
          </p:cNvSpPr>
          <p:nvPr>
            <p:ph type="sldNum" sz="quarter" idx="12"/>
          </p:nvPr>
        </p:nvSpPr>
        <p:spPr/>
        <p:txBody>
          <a:bodyPr/>
          <a:lstStyle/>
          <a:p>
            <a:fld id="{6561665A-30F3-460F-BDCE-2CC73EA0AB48}" type="slidenum">
              <a:rPr lang="en-IN" smtClean="0"/>
              <a:t>6</a:t>
            </a:fld>
            <a:endParaRPr lang="en-IN"/>
          </a:p>
        </p:txBody>
      </p:sp>
      <p:pic>
        <p:nvPicPr>
          <p:cNvPr id="11" name="Picture 10">
            <a:extLst>
              <a:ext uri="{FF2B5EF4-FFF2-40B4-BE49-F238E27FC236}">
                <a16:creationId xmlns:a16="http://schemas.microsoft.com/office/drawing/2014/main" id="{218EB32E-F59B-DB4C-7DB3-19F8BE1AE404}"/>
              </a:ext>
            </a:extLst>
          </p:cNvPr>
          <p:cNvPicPr>
            <a:picLocks noChangeAspect="1"/>
          </p:cNvPicPr>
          <p:nvPr/>
        </p:nvPicPr>
        <p:blipFill rotWithShape="1">
          <a:blip r:embed="rId3">
            <a:extLst>
              <a:ext uri="{28A0092B-C50C-407E-A947-70E740481C1C}">
                <a14:useLocalDpi xmlns:a14="http://schemas.microsoft.com/office/drawing/2010/main" val="0"/>
              </a:ext>
            </a:extLst>
          </a:blip>
          <a:srcRect t="8195" b="9651"/>
          <a:stretch/>
        </p:blipFill>
        <p:spPr>
          <a:xfrm>
            <a:off x="7065423" y="1455821"/>
            <a:ext cx="4613745" cy="2132081"/>
          </a:xfrm>
          <a:prstGeom prst="rect">
            <a:avLst/>
          </a:prstGeom>
        </p:spPr>
      </p:pic>
      <p:pic>
        <p:nvPicPr>
          <p:cNvPr id="13" name="Picture 12">
            <a:extLst>
              <a:ext uri="{FF2B5EF4-FFF2-40B4-BE49-F238E27FC236}">
                <a16:creationId xmlns:a16="http://schemas.microsoft.com/office/drawing/2014/main" id="{6F79BEB7-3A7A-6E17-869C-11323F7660B0}"/>
              </a:ext>
            </a:extLst>
          </p:cNvPr>
          <p:cNvPicPr>
            <a:picLocks noChangeAspect="1"/>
          </p:cNvPicPr>
          <p:nvPr/>
        </p:nvPicPr>
        <p:blipFill rotWithShape="1">
          <a:blip r:embed="rId4">
            <a:extLst>
              <a:ext uri="{28A0092B-C50C-407E-A947-70E740481C1C}">
                <a14:useLocalDpi xmlns:a14="http://schemas.microsoft.com/office/drawing/2010/main" val="0"/>
              </a:ext>
            </a:extLst>
          </a:blip>
          <a:srcRect t="9169" b="6303"/>
          <a:stretch/>
        </p:blipFill>
        <p:spPr>
          <a:xfrm>
            <a:off x="2249961" y="3935036"/>
            <a:ext cx="4481971" cy="2313627"/>
          </a:xfrm>
          <a:prstGeom prst="rect">
            <a:avLst/>
          </a:prstGeom>
        </p:spPr>
      </p:pic>
      <p:pic>
        <p:nvPicPr>
          <p:cNvPr id="15" name="Picture 14">
            <a:extLst>
              <a:ext uri="{FF2B5EF4-FFF2-40B4-BE49-F238E27FC236}">
                <a16:creationId xmlns:a16="http://schemas.microsoft.com/office/drawing/2014/main" id="{C209E95E-047B-3510-82B5-F1C04419824C}"/>
              </a:ext>
            </a:extLst>
          </p:cNvPr>
          <p:cNvPicPr>
            <a:picLocks noChangeAspect="1"/>
          </p:cNvPicPr>
          <p:nvPr/>
        </p:nvPicPr>
        <p:blipFill rotWithShape="1">
          <a:blip r:embed="rId5">
            <a:extLst>
              <a:ext uri="{28A0092B-C50C-407E-A947-70E740481C1C}">
                <a14:useLocalDpi xmlns:a14="http://schemas.microsoft.com/office/drawing/2010/main" val="0"/>
              </a:ext>
            </a:extLst>
          </a:blip>
          <a:srcRect t="10346" b="4132"/>
          <a:stretch/>
        </p:blipFill>
        <p:spPr>
          <a:xfrm>
            <a:off x="7065424" y="3935036"/>
            <a:ext cx="4613744" cy="2313627"/>
          </a:xfrm>
          <a:prstGeom prst="rect">
            <a:avLst/>
          </a:prstGeom>
        </p:spPr>
      </p:pic>
    </p:spTree>
    <p:extLst>
      <p:ext uri="{BB962C8B-B14F-4D97-AF65-F5344CB8AC3E}">
        <p14:creationId xmlns:p14="http://schemas.microsoft.com/office/powerpoint/2010/main" val="3638174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A60F-06A8-2974-F76A-B46EF5808D1C}"/>
              </a:ext>
            </a:extLst>
          </p:cNvPr>
          <p:cNvSpPr>
            <a:spLocks noGrp="1"/>
          </p:cNvSpPr>
          <p:nvPr>
            <p:ph type="title"/>
          </p:nvPr>
        </p:nvSpPr>
        <p:spPr/>
        <p:txBody>
          <a:bodyPr/>
          <a:lstStyle/>
          <a:p>
            <a:r>
              <a:rPr lang="en-US" dirty="0"/>
              <a:t>Back-end</a:t>
            </a:r>
            <a:endParaRPr lang="en-IN" dirty="0"/>
          </a:p>
        </p:txBody>
      </p:sp>
      <p:sp>
        <p:nvSpPr>
          <p:cNvPr id="3" name="Content Placeholder 2">
            <a:extLst>
              <a:ext uri="{FF2B5EF4-FFF2-40B4-BE49-F238E27FC236}">
                <a16:creationId xmlns:a16="http://schemas.microsoft.com/office/drawing/2014/main" id="{05CD0A4F-75DD-FC93-0CAE-86225379EA48}"/>
              </a:ext>
            </a:extLst>
          </p:cNvPr>
          <p:cNvSpPr>
            <a:spLocks noGrp="1"/>
          </p:cNvSpPr>
          <p:nvPr>
            <p:ph idx="1"/>
          </p:nvPr>
        </p:nvSpPr>
        <p:spPr>
          <a:xfrm>
            <a:off x="2589212" y="1800225"/>
            <a:ext cx="8915400" cy="3777622"/>
          </a:xfrm>
        </p:spPr>
        <p:txBody>
          <a:bodyPr/>
          <a:lstStyle/>
          <a:p>
            <a:r>
              <a:rPr lang="en-US" dirty="0"/>
              <a:t>For storing data from front-end/website  we have develop back-end</a:t>
            </a:r>
          </a:p>
          <a:p>
            <a:r>
              <a:rPr lang="en-US" dirty="0"/>
              <a:t>For backend we create database in XAMPP server.</a:t>
            </a:r>
          </a:p>
          <a:p>
            <a:r>
              <a:rPr lang="en-US" dirty="0"/>
              <a:t>With  the help of MariaDB and MYSQL we have stores all the from form our website .</a:t>
            </a:r>
          </a:p>
          <a:p>
            <a:r>
              <a:rPr lang="en-US" dirty="0"/>
              <a:t>For that purpose we use PHP (hypertext preprocessor)  language that takes data from html and store into the MySQL.</a:t>
            </a:r>
          </a:p>
          <a:p>
            <a:endParaRPr lang="en-IN" dirty="0"/>
          </a:p>
        </p:txBody>
      </p:sp>
      <p:sp>
        <p:nvSpPr>
          <p:cNvPr id="4" name="Footer Placeholder 3">
            <a:extLst>
              <a:ext uri="{FF2B5EF4-FFF2-40B4-BE49-F238E27FC236}">
                <a16:creationId xmlns:a16="http://schemas.microsoft.com/office/drawing/2014/main" id="{67035752-3505-5110-B140-6805DA5DC570}"/>
              </a:ext>
            </a:extLst>
          </p:cNvPr>
          <p:cNvSpPr>
            <a:spLocks noGrp="1"/>
          </p:cNvSpPr>
          <p:nvPr>
            <p:ph type="ftr" sz="quarter" idx="11"/>
          </p:nvPr>
        </p:nvSpPr>
        <p:spPr>
          <a:xfrm>
            <a:off x="8046736" y="6309063"/>
            <a:ext cx="7619999" cy="365125"/>
          </a:xfrm>
        </p:spPr>
        <p:txBody>
          <a:bodyPr/>
          <a:lstStyle/>
          <a:p>
            <a:r>
              <a:rPr lang="en-IN" sz="1200" b="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EC6A5560-363E-99CD-2C02-A36F25A986FF}"/>
              </a:ext>
            </a:extLst>
          </p:cNvPr>
          <p:cNvSpPr>
            <a:spLocks noGrp="1"/>
          </p:cNvSpPr>
          <p:nvPr>
            <p:ph type="sldNum" sz="quarter" idx="12"/>
          </p:nvPr>
        </p:nvSpPr>
        <p:spPr/>
        <p:txBody>
          <a:bodyPr/>
          <a:lstStyle/>
          <a:p>
            <a:fld id="{6561665A-30F3-460F-BDCE-2CC73EA0AB48}" type="slidenum">
              <a:rPr lang="en-IN" smtClean="0"/>
              <a:t>7</a:t>
            </a:fld>
            <a:endParaRPr lang="en-IN"/>
          </a:p>
        </p:txBody>
      </p:sp>
      <p:pic>
        <p:nvPicPr>
          <p:cNvPr id="7" name="Picture 6">
            <a:extLst>
              <a:ext uri="{FF2B5EF4-FFF2-40B4-BE49-F238E27FC236}">
                <a16:creationId xmlns:a16="http://schemas.microsoft.com/office/drawing/2014/main" id="{767E874E-4CF9-0FAA-7C0F-508FBE018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300" y="4186106"/>
            <a:ext cx="2752725" cy="1949702"/>
          </a:xfrm>
          <a:prstGeom prst="rect">
            <a:avLst/>
          </a:prstGeom>
        </p:spPr>
      </p:pic>
      <p:pic>
        <p:nvPicPr>
          <p:cNvPr id="9" name="Picture 8">
            <a:extLst>
              <a:ext uri="{FF2B5EF4-FFF2-40B4-BE49-F238E27FC236}">
                <a16:creationId xmlns:a16="http://schemas.microsoft.com/office/drawing/2014/main" id="{85665BC0-13EB-C67E-1BDE-9856F8B51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167" y="4290881"/>
            <a:ext cx="2986087" cy="1854805"/>
          </a:xfrm>
          <a:prstGeom prst="rect">
            <a:avLst/>
          </a:prstGeom>
        </p:spPr>
      </p:pic>
      <p:pic>
        <p:nvPicPr>
          <p:cNvPr id="11" name="Picture 10">
            <a:extLst>
              <a:ext uri="{FF2B5EF4-FFF2-40B4-BE49-F238E27FC236}">
                <a16:creationId xmlns:a16="http://schemas.microsoft.com/office/drawing/2014/main" id="{0D132245-7115-E2A2-1155-A8717C0B20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0144" y="3959578"/>
            <a:ext cx="4205288" cy="2148767"/>
          </a:xfrm>
          <a:prstGeom prst="rect">
            <a:avLst/>
          </a:prstGeom>
        </p:spPr>
      </p:pic>
    </p:spTree>
    <p:extLst>
      <p:ext uri="{BB962C8B-B14F-4D97-AF65-F5344CB8AC3E}">
        <p14:creationId xmlns:p14="http://schemas.microsoft.com/office/powerpoint/2010/main" val="2103286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024B-310D-E33E-59F5-9B3FFE300B3E}"/>
              </a:ext>
            </a:extLst>
          </p:cNvPr>
          <p:cNvSpPr>
            <a:spLocks noGrp="1"/>
          </p:cNvSpPr>
          <p:nvPr>
            <p:ph type="title"/>
          </p:nvPr>
        </p:nvSpPr>
        <p:spPr/>
        <p:txBody>
          <a:bodyPr/>
          <a:lstStyle/>
          <a:p>
            <a:r>
              <a:rPr lang="en-US" b="1" dirty="0">
                <a:latin typeface="Calibri" panose="020F0502020204030204" pitchFamily="34" charset="0"/>
                <a:ea typeface="Calibri" panose="020F0502020204030204" pitchFamily="34" charset="0"/>
                <a:cs typeface="Mangal" panose="02040503050203030202" pitchFamily="18" charset="0"/>
              </a:rPr>
              <a:t>Back</a:t>
            </a:r>
            <a:r>
              <a:rPr lang="en-US" sz="3600" b="1" dirty="0">
                <a:effectLst/>
                <a:latin typeface="Calibri" panose="020F0502020204030204" pitchFamily="34" charset="0"/>
                <a:ea typeface="Calibri" panose="020F0502020204030204" pitchFamily="34" charset="0"/>
                <a:cs typeface="Mangal" panose="02040503050203030202" pitchFamily="18" charset="0"/>
              </a:rPr>
              <a:t> – End Methodology </a:t>
            </a:r>
            <a:endParaRPr lang="en-IN" dirty="0"/>
          </a:p>
        </p:txBody>
      </p:sp>
      <p:graphicFrame>
        <p:nvGraphicFramePr>
          <p:cNvPr id="6" name="Content Placeholder 5">
            <a:extLst>
              <a:ext uri="{FF2B5EF4-FFF2-40B4-BE49-F238E27FC236}">
                <a16:creationId xmlns:a16="http://schemas.microsoft.com/office/drawing/2014/main" id="{A0365C0A-98AF-FDFD-6EF6-D469E935C42A}"/>
              </a:ext>
            </a:extLst>
          </p:cNvPr>
          <p:cNvGraphicFramePr>
            <a:graphicFrameLocks noGrp="1"/>
          </p:cNvGraphicFramePr>
          <p:nvPr>
            <p:ph idx="1"/>
            <p:extLst>
              <p:ext uri="{D42A27DB-BD31-4B8C-83A1-F6EECF244321}">
                <p14:modId xmlns:p14="http://schemas.microsoft.com/office/powerpoint/2010/main" val="1570303675"/>
              </p:ext>
            </p:extLst>
          </p:nvPr>
        </p:nvGraphicFramePr>
        <p:xfrm>
          <a:off x="1741487" y="2180634"/>
          <a:ext cx="8915400" cy="377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10F14850-2F96-3999-09D6-19C739E993BC}"/>
              </a:ext>
            </a:extLst>
          </p:cNvPr>
          <p:cNvSpPr>
            <a:spLocks noGrp="1"/>
          </p:cNvSpPr>
          <p:nvPr>
            <p:ph type="ftr" sz="quarter" idx="11"/>
          </p:nvPr>
        </p:nvSpPr>
        <p:spPr>
          <a:xfrm>
            <a:off x="7898330" y="6233890"/>
            <a:ext cx="7619999" cy="365125"/>
          </a:xfrm>
        </p:spPr>
        <p:txBody>
          <a:bodyPr/>
          <a:lstStyle/>
          <a:p>
            <a:r>
              <a:rPr lang="en-IN" sz="1200" b="1" dirty="0">
                <a:solidFill>
                  <a:schemeClr val="tx1"/>
                </a:solidFill>
              </a:rPr>
              <a:t>INDEPENDENT PROJECT(LIBRARY MANAGEMENT)</a:t>
            </a:r>
          </a:p>
        </p:txBody>
      </p:sp>
      <p:sp>
        <p:nvSpPr>
          <p:cNvPr id="5" name="Slide Number Placeholder 4">
            <a:extLst>
              <a:ext uri="{FF2B5EF4-FFF2-40B4-BE49-F238E27FC236}">
                <a16:creationId xmlns:a16="http://schemas.microsoft.com/office/drawing/2014/main" id="{BB1D886B-FEC8-B9E1-1A0D-F7148680C4AC}"/>
              </a:ext>
            </a:extLst>
          </p:cNvPr>
          <p:cNvSpPr>
            <a:spLocks noGrp="1"/>
          </p:cNvSpPr>
          <p:nvPr>
            <p:ph type="sldNum" sz="quarter" idx="12"/>
          </p:nvPr>
        </p:nvSpPr>
        <p:spPr/>
        <p:txBody>
          <a:bodyPr/>
          <a:lstStyle/>
          <a:p>
            <a:fld id="{6561665A-30F3-460F-BDCE-2CC73EA0AB48}" type="slidenum">
              <a:rPr lang="en-IN" smtClean="0"/>
              <a:t>8</a:t>
            </a:fld>
            <a:endParaRPr lang="en-IN"/>
          </a:p>
        </p:txBody>
      </p:sp>
    </p:spTree>
    <p:extLst>
      <p:ext uri="{BB962C8B-B14F-4D97-AF65-F5344CB8AC3E}">
        <p14:creationId xmlns:p14="http://schemas.microsoft.com/office/powerpoint/2010/main" val="2335830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DCAB-0E8A-5B66-832D-3F8132007BA0}"/>
              </a:ext>
            </a:extLst>
          </p:cNvPr>
          <p:cNvSpPr>
            <a:spLocks noGrp="1"/>
          </p:cNvSpPr>
          <p:nvPr>
            <p:ph type="title"/>
          </p:nvPr>
        </p:nvSpPr>
        <p:spPr/>
        <p:txBody>
          <a:bodyPr/>
          <a:lstStyle/>
          <a:p>
            <a:r>
              <a:rPr lang="en-US" dirty="0"/>
              <a:t>How back-end works in our project ?</a:t>
            </a:r>
            <a:endParaRPr lang="en-IN" dirty="0"/>
          </a:p>
        </p:txBody>
      </p:sp>
      <p:sp>
        <p:nvSpPr>
          <p:cNvPr id="3" name="Content Placeholder 2">
            <a:extLst>
              <a:ext uri="{FF2B5EF4-FFF2-40B4-BE49-F238E27FC236}">
                <a16:creationId xmlns:a16="http://schemas.microsoft.com/office/drawing/2014/main" id="{042227A7-1754-93D0-E147-EF8F3F3FB19F}"/>
              </a:ext>
            </a:extLst>
          </p:cNvPr>
          <p:cNvSpPr>
            <a:spLocks noGrp="1"/>
          </p:cNvSpPr>
          <p:nvPr>
            <p:ph idx="1"/>
          </p:nvPr>
        </p:nvSpPr>
        <p:spPr/>
        <p:txBody>
          <a:bodyPr/>
          <a:lstStyle/>
          <a:p>
            <a:r>
              <a:rPr lang="en-US" dirty="0"/>
              <a:t>First in web browser (front-end) user enters there details in forms and then </a:t>
            </a:r>
            <a:r>
              <a:rPr lang="en-US" dirty="0" err="1"/>
              <a:t>php</a:t>
            </a:r>
            <a:r>
              <a:rPr lang="en-US" dirty="0"/>
              <a:t> retrieve that data and send it into database.</a:t>
            </a:r>
          </a:p>
          <a:p>
            <a:endParaRPr lang="en-IN" dirty="0"/>
          </a:p>
        </p:txBody>
      </p:sp>
      <p:sp>
        <p:nvSpPr>
          <p:cNvPr id="4" name="Footer Placeholder 3">
            <a:extLst>
              <a:ext uri="{FF2B5EF4-FFF2-40B4-BE49-F238E27FC236}">
                <a16:creationId xmlns:a16="http://schemas.microsoft.com/office/drawing/2014/main" id="{3A0670E9-FB2B-1F67-A35B-3FE26CA622E9}"/>
              </a:ext>
            </a:extLst>
          </p:cNvPr>
          <p:cNvSpPr>
            <a:spLocks noGrp="1"/>
          </p:cNvSpPr>
          <p:nvPr>
            <p:ph type="ftr" sz="quarter" idx="11"/>
          </p:nvPr>
        </p:nvSpPr>
        <p:spPr>
          <a:xfrm>
            <a:off x="8063203" y="6108741"/>
            <a:ext cx="7619999" cy="365125"/>
          </a:xfrm>
        </p:spPr>
        <p:txBody>
          <a:bodyPr/>
          <a:lstStyle/>
          <a:p>
            <a:r>
              <a:rPr lang="en-IN" sz="1200" b="1" dirty="0">
                <a:solidFill>
                  <a:schemeClr val="tx1"/>
                </a:solidFill>
              </a:rPr>
              <a:t>INDEPENDENT PROJECT(LIBRARY MANAGEMENT</a:t>
            </a:r>
            <a:r>
              <a:rPr lang="en-IN" sz="1200" b="1" dirty="0"/>
              <a:t>)</a:t>
            </a:r>
            <a:endParaRPr lang="en-IN" b="1" dirty="0"/>
          </a:p>
        </p:txBody>
      </p:sp>
      <p:sp>
        <p:nvSpPr>
          <p:cNvPr id="5" name="Slide Number Placeholder 4">
            <a:extLst>
              <a:ext uri="{FF2B5EF4-FFF2-40B4-BE49-F238E27FC236}">
                <a16:creationId xmlns:a16="http://schemas.microsoft.com/office/drawing/2014/main" id="{CCA8A4AA-EDC2-6915-B6F2-55C654A189BB}"/>
              </a:ext>
            </a:extLst>
          </p:cNvPr>
          <p:cNvSpPr>
            <a:spLocks noGrp="1"/>
          </p:cNvSpPr>
          <p:nvPr>
            <p:ph type="sldNum" sz="quarter" idx="12"/>
          </p:nvPr>
        </p:nvSpPr>
        <p:spPr/>
        <p:txBody>
          <a:bodyPr/>
          <a:lstStyle/>
          <a:p>
            <a:fld id="{6561665A-30F3-460F-BDCE-2CC73EA0AB48}" type="slidenum">
              <a:rPr lang="en-IN" smtClean="0"/>
              <a:t>9</a:t>
            </a:fld>
            <a:endParaRPr lang="en-IN"/>
          </a:p>
        </p:txBody>
      </p:sp>
      <p:sp>
        <p:nvSpPr>
          <p:cNvPr id="6" name="Flowchart: Multidocument 5">
            <a:extLst>
              <a:ext uri="{FF2B5EF4-FFF2-40B4-BE49-F238E27FC236}">
                <a16:creationId xmlns:a16="http://schemas.microsoft.com/office/drawing/2014/main" id="{8F9BF80D-6D4C-945D-4C23-6F76548C417D}"/>
              </a:ext>
            </a:extLst>
          </p:cNvPr>
          <p:cNvSpPr/>
          <p:nvPr/>
        </p:nvSpPr>
        <p:spPr>
          <a:xfrm>
            <a:off x="2444621" y="3275044"/>
            <a:ext cx="2043404" cy="2332653"/>
          </a:xfrm>
          <a:prstGeom prst="flowChartMultidocumen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IN"/>
          </a:p>
        </p:txBody>
      </p:sp>
      <p:sp>
        <p:nvSpPr>
          <p:cNvPr id="7" name="Cylinder 6">
            <a:extLst>
              <a:ext uri="{FF2B5EF4-FFF2-40B4-BE49-F238E27FC236}">
                <a16:creationId xmlns:a16="http://schemas.microsoft.com/office/drawing/2014/main" id="{D83B8D09-8208-8DF7-470B-87097E2248C1}"/>
              </a:ext>
            </a:extLst>
          </p:cNvPr>
          <p:cNvSpPr/>
          <p:nvPr/>
        </p:nvSpPr>
        <p:spPr>
          <a:xfrm>
            <a:off x="8714791" y="3326362"/>
            <a:ext cx="1632857" cy="2230016"/>
          </a:xfrm>
          <a:prstGeom prst="can">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IN"/>
          </a:p>
        </p:txBody>
      </p:sp>
      <p:sp>
        <p:nvSpPr>
          <p:cNvPr id="8" name="Rectangle: Folded Corner 7">
            <a:extLst>
              <a:ext uri="{FF2B5EF4-FFF2-40B4-BE49-F238E27FC236}">
                <a16:creationId xmlns:a16="http://schemas.microsoft.com/office/drawing/2014/main" id="{A22AE769-C310-1DC3-FE52-3D06D8316153}"/>
              </a:ext>
            </a:extLst>
          </p:cNvPr>
          <p:cNvSpPr/>
          <p:nvPr/>
        </p:nvSpPr>
        <p:spPr>
          <a:xfrm>
            <a:off x="5610808" y="3638937"/>
            <a:ext cx="1800808" cy="1604866"/>
          </a:xfrm>
          <a:prstGeom prst="foldedCorner">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err="1"/>
              <a:t>Php</a:t>
            </a:r>
            <a:r>
              <a:rPr lang="en-US" dirty="0"/>
              <a:t> </a:t>
            </a:r>
            <a:endParaRPr lang="en-IN" dirty="0"/>
          </a:p>
        </p:txBody>
      </p:sp>
      <p:sp>
        <p:nvSpPr>
          <p:cNvPr id="9" name="TextBox 8">
            <a:extLst>
              <a:ext uri="{FF2B5EF4-FFF2-40B4-BE49-F238E27FC236}">
                <a16:creationId xmlns:a16="http://schemas.microsoft.com/office/drawing/2014/main" id="{5A06DCD7-859E-7867-65EE-069E1C3ECBA7}"/>
              </a:ext>
            </a:extLst>
          </p:cNvPr>
          <p:cNvSpPr txBox="1"/>
          <p:nvPr/>
        </p:nvSpPr>
        <p:spPr>
          <a:xfrm>
            <a:off x="2663875" y="4058815"/>
            <a:ext cx="1240971" cy="338554"/>
          </a:xfrm>
          <a:prstGeom prst="rect">
            <a:avLst/>
          </a:prstGeom>
          <a:noFill/>
        </p:spPr>
        <p:txBody>
          <a:bodyPr wrap="square" rtlCol="0">
            <a:spAutoFit/>
          </a:bodyPr>
          <a:lstStyle/>
          <a:p>
            <a:r>
              <a:rPr lang="en-US" sz="1600" dirty="0"/>
              <a:t>Html form </a:t>
            </a:r>
            <a:endParaRPr lang="en-IN" sz="1600" dirty="0"/>
          </a:p>
        </p:txBody>
      </p:sp>
      <p:sp>
        <p:nvSpPr>
          <p:cNvPr id="11" name="TextBox 10">
            <a:extLst>
              <a:ext uri="{FF2B5EF4-FFF2-40B4-BE49-F238E27FC236}">
                <a16:creationId xmlns:a16="http://schemas.microsoft.com/office/drawing/2014/main" id="{680F0769-8FFD-CA69-1C8C-C26F0E53DB8F}"/>
              </a:ext>
            </a:extLst>
          </p:cNvPr>
          <p:cNvSpPr txBox="1"/>
          <p:nvPr/>
        </p:nvSpPr>
        <p:spPr>
          <a:xfrm>
            <a:off x="8907590" y="4228092"/>
            <a:ext cx="1301621" cy="369332"/>
          </a:xfrm>
          <a:prstGeom prst="rect">
            <a:avLst/>
          </a:prstGeom>
          <a:noFill/>
        </p:spPr>
        <p:txBody>
          <a:bodyPr wrap="square" rtlCol="0">
            <a:spAutoFit/>
          </a:bodyPr>
          <a:lstStyle/>
          <a:p>
            <a:r>
              <a:rPr lang="en-US" dirty="0"/>
              <a:t>database</a:t>
            </a:r>
            <a:endParaRPr lang="en-IN" dirty="0"/>
          </a:p>
        </p:txBody>
      </p:sp>
      <p:cxnSp>
        <p:nvCxnSpPr>
          <p:cNvPr id="13" name="Straight Arrow Connector 12">
            <a:extLst>
              <a:ext uri="{FF2B5EF4-FFF2-40B4-BE49-F238E27FC236}">
                <a16:creationId xmlns:a16="http://schemas.microsoft.com/office/drawing/2014/main" id="{7AF8B416-7C50-25FD-9DE0-E1C8E3383874}"/>
              </a:ext>
            </a:extLst>
          </p:cNvPr>
          <p:cNvCxnSpPr>
            <a:stCxn id="6" idx="3"/>
            <a:endCxn id="8" idx="1"/>
          </p:cNvCxnSpPr>
          <p:nvPr/>
        </p:nvCxnSpPr>
        <p:spPr>
          <a:xfrm flipV="1">
            <a:off x="4488025" y="4441370"/>
            <a:ext cx="112278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10DFFE5-27E1-4E24-6F2E-3C70CD707FDA}"/>
              </a:ext>
            </a:extLst>
          </p:cNvPr>
          <p:cNvCxnSpPr>
            <a:stCxn id="8" idx="3"/>
            <a:endCxn id="7" idx="2"/>
          </p:cNvCxnSpPr>
          <p:nvPr/>
        </p:nvCxnSpPr>
        <p:spPr>
          <a:xfrm>
            <a:off x="7411616" y="4441370"/>
            <a:ext cx="13031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58CBAC3-00F5-8B97-F160-CE2F5D50A83A}"/>
              </a:ext>
            </a:extLst>
          </p:cNvPr>
          <p:cNvCxnSpPr/>
          <p:nvPr/>
        </p:nvCxnSpPr>
        <p:spPr>
          <a:xfrm flipH="1">
            <a:off x="7411616" y="3918857"/>
            <a:ext cx="13031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F13B260-7872-ADAB-1A0C-DA64B1D012B5}"/>
              </a:ext>
            </a:extLst>
          </p:cNvPr>
          <p:cNvCxnSpPr/>
          <p:nvPr/>
        </p:nvCxnSpPr>
        <p:spPr>
          <a:xfrm flipH="1">
            <a:off x="4488025" y="3918857"/>
            <a:ext cx="11227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8635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191</TotalTime>
  <Words>805</Words>
  <Application>Microsoft Office PowerPoint</Application>
  <PresentationFormat>Widescreen</PresentationFormat>
  <Paragraphs>89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system-ui</vt:lpstr>
      <vt:lpstr>Times New Roman</vt:lpstr>
      <vt:lpstr>Wingdings 3</vt:lpstr>
      <vt:lpstr>Wisp</vt:lpstr>
      <vt:lpstr>PowerPoint Presentation</vt:lpstr>
      <vt:lpstr>Introduction </vt:lpstr>
      <vt:lpstr>Outline </vt:lpstr>
      <vt:lpstr>Methodology/ Planning of work </vt:lpstr>
      <vt:lpstr>Front – End Methodology </vt:lpstr>
      <vt:lpstr>Output- Design of website</vt:lpstr>
      <vt:lpstr>Back-end</vt:lpstr>
      <vt:lpstr>Back – End Methodology </vt:lpstr>
      <vt:lpstr>How back-end works in our project ?</vt:lpstr>
      <vt:lpstr>Backend Overview</vt:lpstr>
      <vt:lpstr>Front end View</vt:lpstr>
      <vt:lpstr>PHP code </vt:lpstr>
      <vt:lpstr>Output Backend </vt:lpstr>
      <vt:lpstr>References</vt:lpstr>
      <vt:lpstr>  THANK YOU FOR LISTENING TO OUR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Geetanshu</dc:creator>
  <cp:lastModifiedBy>Madhurima Rawat</cp:lastModifiedBy>
  <cp:revision>66</cp:revision>
  <dcterms:created xsi:type="dcterms:W3CDTF">2023-01-11T07:18:12Z</dcterms:created>
  <dcterms:modified xsi:type="dcterms:W3CDTF">2024-07-22T15:20:04Z</dcterms:modified>
</cp:coreProperties>
</file>