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  <p:sldMasterId id="2147483833" r:id="rId2"/>
  </p:sldMasterIdLst>
  <p:notesMasterIdLst>
    <p:notesMasterId r:id="rId72"/>
  </p:notesMasterIdLst>
  <p:handoutMasterIdLst>
    <p:handoutMasterId r:id="rId73"/>
  </p:handoutMasterIdLst>
  <p:sldIdLst>
    <p:sldId id="374" r:id="rId3"/>
    <p:sldId id="441" r:id="rId4"/>
    <p:sldId id="375" r:id="rId5"/>
    <p:sldId id="430" r:id="rId6"/>
    <p:sldId id="377" r:id="rId7"/>
    <p:sldId id="446" r:id="rId8"/>
    <p:sldId id="451" r:id="rId9"/>
    <p:sldId id="379" r:id="rId10"/>
    <p:sldId id="387" r:id="rId11"/>
    <p:sldId id="389" r:id="rId12"/>
    <p:sldId id="445" r:id="rId13"/>
    <p:sldId id="453" r:id="rId14"/>
    <p:sldId id="452" r:id="rId15"/>
    <p:sldId id="463" r:id="rId16"/>
    <p:sldId id="450" r:id="rId17"/>
    <p:sldId id="454" r:id="rId18"/>
    <p:sldId id="455" r:id="rId19"/>
    <p:sldId id="456" r:id="rId20"/>
    <p:sldId id="458" r:id="rId21"/>
    <p:sldId id="459" r:id="rId22"/>
    <p:sldId id="460" r:id="rId23"/>
    <p:sldId id="464" r:id="rId24"/>
    <p:sldId id="457" r:id="rId25"/>
    <p:sldId id="465" r:id="rId26"/>
    <p:sldId id="466" r:id="rId27"/>
    <p:sldId id="390" r:id="rId28"/>
    <p:sldId id="433" r:id="rId29"/>
    <p:sldId id="461" r:id="rId30"/>
    <p:sldId id="434" r:id="rId31"/>
    <p:sldId id="391" r:id="rId32"/>
    <p:sldId id="392" r:id="rId33"/>
    <p:sldId id="393" r:id="rId34"/>
    <p:sldId id="394" r:id="rId35"/>
    <p:sldId id="467" r:id="rId36"/>
    <p:sldId id="396" r:id="rId37"/>
    <p:sldId id="395" r:id="rId38"/>
    <p:sldId id="397" r:id="rId39"/>
    <p:sldId id="398" r:id="rId40"/>
    <p:sldId id="399" r:id="rId41"/>
    <p:sldId id="400" r:id="rId42"/>
    <p:sldId id="401" r:id="rId43"/>
    <p:sldId id="402" r:id="rId44"/>
    <p:sldId id="403" r:id="rId45"/>
    <p:sldId id="404" r:id="rId46"/>
    <p:sldId id="468" r:id="rId47"/>
    <p:sldId id="405" r:id="rId48"/>
    <p:sldId id="406" r:id="rId49"/>
    <p:sldId id="407" r:id="rId50"/>
    <p:sldId id="408" r:id="rId51"/>
    <p:sldId id="409" r:id="rId52"/>
    <p:sldId id="410" r:id="rId53"/>
    <p:sldId id="411" r:id="rId54"/>
    <p:sldId id="412" r:id="rId55"/>
    <p:sldId id="413" r:id="rId56"/>
    <p:sldId id="414" r:id="rId57"/>
    <p:sldId id="415" r:id="rId58"/>
    <p:sldId id="416" r:id="rId59"/>
    <p:sldId id="417" r:id="rId60"/>
    <p:sldId id="419" r:id="rId61"/>
    <p:sldId id="420" r:id="rId62"/>
    <p:sldId id="421" r:id="rId63"/>
    <p:sldId id="422" r:id="rId64"/>
    <p:sldId id="423" r:id="rId65"/>
    <p:sldId id="442" r:id="rId66"/>
    <p:sldId id="424" r:id="rId67"/>
    <p:sldId id="425" r:id="rId68"/>
    <p:sldId id="437" r:id="rId69"/>
    <p:sldId id="427" r:id="rId70"/>
    <p:sldId id="429" r:id="rId7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2D67"/>
    <a:srgbClr val="000000"/>
    <a:srgbClr val="CC00CC"/>
    <a:srgbClr val="66FF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663" autoAdjust="0"/>
  </p:normalViewPr>
  <p:slideViewPr>
    <p:cSldViewPr>
      <p:cViewPr>
        <p:scale>
          <a:sx n="120" d="100"/>
          <a:sy n="120" d="100"/>
        </p:scale>
        <p:origin x="-552" y="-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88" y="-8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handoutMaster" Target="handoutMasters/handoutMaster1.xml"/><Relationship Id="rId74" Type="http://schemas.openxmlformats.org/officeDocument/2006/relationships/printerSettings" Target="printerSettings/printerSettings1.bin"/><Relationship Id="rId75" Type="http://schemas.openxmlformats.org/officeDocument/2006/relationships/presProps" Target="presProps.xml"/><Relationship Id="rId76" Type="http://schemas.openxmlformats.org/officeDocument/2006/relationships/viewProps" Target="viewProps.xml"/><Relationship Id="rId77" Type="http://schemas.openxmlformats.org/officeDocument/2006/relationships/theme" Target="theme/theme1.xml"/><Relationship Id="rId78" Type="http://schemas.openxmlformats.org/officeDocument/2006/relationships/tableStyles" Target="tableStyle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fld id="{73623422-CF9C-F142-9027-FD8AA0CB89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93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fld id="{295342AA-EDA9-0948-B4F2-AAC4C07CA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0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6CC172-0E3E-FD4D-BE9C-BD6FED5BDF2C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26B905-82CE-604E-A574-492DAE10DAA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25850"/>
      </p:ext>
    </p:extLst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60602"/>
      </p:ext>
    </p:extLst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304800"/>
            <a:ext cx="19621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304800"/>
            <a:ext cx="57340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09353"/>
      </p:ext>
    </p:extLst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47034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87742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54999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404582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32024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879585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28035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403645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76463"/>
      </p:ext>
    </p:extLst>
  </p:cSld>
  <p:clrMapOvr>
    <a:masterClrMapping/>
  </p:clrMapOvr>
  <p:transition xmlns:p14="http://schemas.microsoft.com/office/powerpoint/2010/main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0529258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2204481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33577"/>
      </p:ext>
    </p:extLst>
  </p:cSld>
  <p:clrMapOvr>
    <a:masterClrMapping/>
  </p:clrMapOvr>
  <p:transition xmlns:p14="http://schemas.microsoft.com/office/powerpoint/2010/main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304800"/>
            <a:ext cx="19621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304800"/>
            <a:ext cx="57340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6591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6548340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53883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68402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28481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093541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8772219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0592415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6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68676" name="Line 4"/>
          <p:cNvSpPr>
            <a:spLocks noChangeShapeType="1"/>
          </p:cNvSpPr>
          <p:nvPr/>
        </p:nvSpPr>
        <p:spPr bwMode="auto">
          <a:xfrm>
            <a:off x="1295400" y="17526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68677" name="Line 5"/>
          <p:cNvSpPr>
            <a:spLocks noChangeShapeType="1"/>
          </p:cNvSpPr>
          <p:nvPr userDrawn="1"/>
        </p:nvSpPr>
        <p:spPr bwMode="auto">
          <a:xfrm>
            <a:off x="1295400" y="17526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  <p:sldLayoutId id="2147484159" r:id="rId12"/>
  </p:sldLayoutIdLst>
  <p:transition xmlns:p14="http://schemas.microsoft.com/office/powerpoint/2010/main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6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668676" name="Line 4"/>
          <p:cNvSpPr>
            <a:spLocks noChangeShapeType="1"/>
          </p:cNvSpPr>
          <p:nvPr/>
        </p:nvSpPr>
        <p:spPr bwMode="auto">
          <a:xfrm>
            <a:off x="1295400" y="17526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68677" name="Line 5"/>
          <p:cNvSpPr>
            <a:spLocks noChangeShapeType="1"/>
          </p:cNvSpPr>
          <p:nvPr userDrawn="1"/>
        </p:nvSpPr>
        <p:spPr bwMode="auto">
          <a:xfrm>
            <a:off x="1295400" y="17526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</p:sldLayoutIdLst>
  <p:transition xmlns:p14="http://schemas.microsoft.com/office/powerpoint/2010/main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http://kociemba.org/fifteen/fifteensolver.html" TargetMode="External"/><Relationship Id="rId5" Type="http://schemas.openxmlformats.org/officeDocument/2006/relationships/image" Target="../media/image8.png"/><Relationship Id="rId6" Type="http://schemas.openxmlformats.org/officeDocument/2006/relationships/hyperlink" Target="http://www.youtube.com/watch?v=EtXE08bOVZM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heesygames.com/slider/" TargetMode="External"/><Relationship Id="rId3" Type="http://schemas.openxmlformats.org/officeDocument/2006/relationships/hyperlink" Target="http://migo.sixbit.org/puzzles/fifteen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CS 4700:</a:t>
            </a:r>
            <a:br>
              <a:rPr lang="en-US" dirty="0" smtClean="0">
                <a:solidFill>
                  <a:srgbClr val="FF0000"/>
                </a:solidFill>
                <a:cs typeface="+mj-cs"/>
              </a:rPr>
            </a:br>
            <a:r>
              <a:rPr lang="en-US" dirty="0" smtClean="0">
                <a:solidFill>
                  <a:srgbClr val="FF0000"/>
                </a:solidFill>
                <a:cs typeface="+mj-cs"/>
              </a:rPr>
              <a:t>Foundations of  Artificial Intelligence</a:t>
            </a:r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77000" cy="2133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3200" b="1" dirty="0" smtClean="0">
                <a:solidFill>
                  <a:schemeClr val="accent2"/>
                </a:solidFill>
                <a:cs typeface="+mn-cs"/>
              </a:rPr>
              <a:t>Bart Selman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3200" b="1" dirty="0" smtClean="0">
              <a:solidFill>
                <a:schemeClr val="accent2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3200" b="1" dirty="0" smtClean="0">
                <a:solidFill>
                  <a:schemeClr val="accent2"/>
                </a:solidFill>
                <a:cs typeface="+mn-cs"/>
              </a:rPr>
              <a:t>Problem Solving by Search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3200" b="1" dirty="0" smtClean="0">
                <a:solidFill>
                  <a:schemeClr val="accent2"/>
                </a:solidFill>
                <a:cs typeface="+mn-cs"/>
              </a:rPr>
              <a:t>R&amp;N: Chapter 3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-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Example: The 8-puzzle</a:t>
            </a:r>
            <a:br>
              <a:rPr lang="en-US" sz="2800" dirty="0" smtClean="0">
                <a:solidFill>
                  <a:srgbClr val="FF0000"/>
                </a:solidFill>
                <a:cs typeface="+mj-cs"/>
              </a:rPr>
            </a:br>
            <a:r>
              <a:rPr lang="en-US" sz="2800" dirty="0" smtClean="0">
                <a:solidFill>
                  <a:srgbClr val="FF0000"/>
                </a:solidFill>
                <a:cs typeface="+mj-cs"/>
              </a:rPr>
              <a:t>“sliding tile puzzle”</a:t>
            </a:r>
          </a:p>
        </p:txBody>
      </p:sp>
      <p:sp>
        <p:nvSpPr>
          <p:cNvPr id="1267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3352800"/>
            <a:ext cx="7772400" cy="3276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states?</a:t>
            </a:r>
            <a:r>
              <a:rPr lang="en-US" sz="2400" b="1" dirty="0" smtClean="0">
                <a:solidFill>
                  <a:srgbClr val="CC0099"/>
                </a:solidFill>
                <a:cs typeface="+mn-cs"/>
              </a:rPr>
              <a:t>        </a:t>
            </a:r>
            <a:r>
              <a:rPr lang="en-US" sz="2400" b="1" dirty="0" smtClean="0">
                <a:cs typeface="+mn-cs"/>
              </a:rPr>
              <a:t>the boards, i.e., locations of tiles </a:t>
            </a:r>
            <a:endParaRPr lang="en-US" sz="2400" b="1" u="sng" dirty="0" smtClean="0">
              <a:solidFill>
                <a:srgbClr val="CC0099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actions?</a:t>
            </a:r>
            <a:r>
              <a:rPr lang="en-US" sz="2400" b="1" dirty="0" smtClean="0">
                <a:solidFill>
                  <a:srgbClr val="CC0099"/>
                </a:solidFill>
                <a:cs typeface="+mn-cs"/>
              </a:rPr>
              <a:t>      </a:t>
            </a:r>
            <a:r>
              <a:rPr lang="en-US" sz="2400" b="1" dirty="0" smtClean="0">
                <a:cs typeface="+mn-cs"/>
              </a:rPr>
              <a:t>move blank left, right, up, down </a:t>
            </a:r>
            <a:endParaRPr lang="en-US" sz="2400" b="1" u="sng" dirty="0" smtClean="0">
              <a:solidFill>
                <a:srgbClr val="CC0099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goal test?</a:t>
            </a:r>
            <a:r>
              <a:rPr lang="en-US" sz="2400" b="1" dirty="0">
                <a:solidFill>
                  <a:srgbClr val="CC0099"/>
                </a:solidFill>
                <a:cs typeface="+mn-cs"/>
              </a:rPr>
              <a:t> </a:t>
            </a:r>
            <a:r>
              <a:rPr lang="en-US" sz="2400" b="1" dirty="0" smtClean="0">
                <a:solidFill>
                  <a:srgbClr val="CC0099"/>
                </a:solidFill>
                <a:cs typeface="+mn-cs"/>
              </a:rPr>
              <a:t>  </a:t>
            </a:r>
            <a:r>
              <a:rPr lang="en-US" sz="2400" b="1" dirty="0" smtClean="0">
                <a:cs typeface="+mn-cs"/>
              </a:rPr>
              <a:t> goal state (given; tiles in order)</a:t>
            </a:r>
            <a:endParaRPr lang="en-US" sz="2400" b="1" u="sng" dirty="0" smtClean="0">
              <a:solidFill>
                <a:srgbClr val="CC0099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path cost?</a:t>
            </a:r>
            <a:r>
              <a:rPr lang="en-US" sz="2400" b="1" dirty="0" smtClean="0">
                <a:cs typeface="+mn-cs"/>
              </a:rPr>
              <a:t>   1  per move</a:t>
            </a:r>
            <a:r>
              <a:rPr lang="en-US" sz="2800" b="1" dirty="0" smtClean="0">
                <a:cs typeface="+mn-cs"/>
              </a:rPr>
              <a:t>
</a:t>
            </a: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Note: finding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optimal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 solution of </a:t>
            </a:r>
            <a:r>
              <a:rPr lang="en-US" b="1" i="1" dirty="0" smtClean="0">
                <a:solidFill>
                  <a:schemeClr val="accent2"/>
                </a:solidFill>
                <a:cs typeface="+mn-cs"/>
              </a:rPr>
              <a:t>n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-puzzle family is NP-hard!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Also, from certain states you can’t reach the goal.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Total number of states 9! = </a:t>
            </a:r>
            <a:r>
              <a:rPr lang="en-US" b="1" dirty="0" smtClean="0">
                <a:solidFill>
                  <a:srgbClr val="FF0000"/>
                </a:solidFill>
              </a:rPr>
              <a:t>362,880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 (more interesting space;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not all connected… only half can reach goal state)</a:t>
            </a:r>
            <a:endParaRPr lang="en-US" sz="1600" dirty="0" smtClean="0">
              <a:solidFill>
                <a:schemeClr val="accent2"/>
              </a:solidFill>
              <a:cs typeface="+mn-cs"/>
            </a:endParaRPr>
          </a:p>
        </p:txBody>
      </p:sp>
      <p:pic>
        <p:nvPicPr>
          <p:cNvPr id="15363" name="Picture 4" descr="8puz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42576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05600" y="990600"/>
            <a:ext cx="1992313" cy="19383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Aside: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variations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on goal state.</a:t>
            </a:r>
          </a:p>
          <a:p>
            <a:pPr>
              <a:defRPr/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eg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empty square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bottom right or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in middle.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7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7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67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67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67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67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7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7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67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67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67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67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67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67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67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67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152400"/>
            <a:ext cx="3505200" cy="6096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15-puzzle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43000" y="76200"/>
            <a:ext cx="1509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Goal state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1588" y="663575"/>
            <a:ext cx="51911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Search space:</a:t>
            </a:r>
          </a:p>
          <a:p>
            <a:pPr eaLnBrk="1" hangingPunct="1"/>
            <a:r>
              <a:rPr lang="en-US" b="1">
                <a:solidFill>
                  <a:schemeClr val="accent2"/>
                </a:solidFill>
              </a:rPr>
              <a:t>16!/2 = 1.0461395 e+13, </a:t>
            </a:r>
          </a:p>
          <a:p>
            <a:pPr eaLnBrk="1" hangingPunct="1"/>
            <a:r>
              <a:rPr lang="en-US" b="1">
                <a:solidFill>
                  <a:schemeClr val="accent2"/>
                </a:solidFill>
              </a:rPr>
              <a:t>about 10 trillion.</a:t>
            </a:r>
          </a:p>
          <a:p>
            <a:pPr eaLnBrk="1" hangingPunct="1"/>
            <a:r>
              <a:rPr lang="en-US" b="1">
                <a:solidFill>
                  <a:schemeClr val="accent2"/>
                </a:solidFill>
              </a:rPr>
              <a:t>Too large to store in RAM</a:t>
            </a:r>
          </a:p>
          <a:p>
            <a:pPr eaLnBrk="1" hangingPunct="1"/>
            <a:r>
              <a:rPr lang="en-US" b="1">
                <a:solidFill>
                  <a:schemeClr val="accent2"/>
                </a:solidFill>
              </a:rPr>
              <a:t>(&gt;= 100 TB). A challenge to search</a:t>
            </a:r>
          </a:p>
          <a:p>
            <a:pPr eaLnBrk="1" hangingPunct="1"/>
            <a:r>
              <a:rPr lang="en-US" b="1">
                <a:solidFill>
                  <a:schemeClr val="accent2"/>
                </a:solidFill>
              </a:rPr>
              <a:t>for a path from a given board to goal.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5486400"/>
            <a:ext cx="9144000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Korf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, R., and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</a:rPr>
              <a:t>Schultze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, P. 2005. Large-scale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</a:rPr>
              <a:t>parallel breadth-first search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. In Proceedings of the 20th National Conference on Artificial Intelligence (AAAI-05).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See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Fifteen Puzzle Optimal Solver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2000" b="1" dirty="0">
                <a:solidFill>
                  <a:srgbClr val="FF0000"/>
                </a:solidFill>
              </a:rPr>
              <a:t>With effective search: opt. solutions in seconds!</a:t>
            </a:r>
          </a:p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Average: milliseconds.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3200400"/>
            <a:ext cx="7519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009973"/>
                </a:solidFill>
              </a:rPr>
              <a:t>Longest minimum path: </a:t>
            </a:r>
            <a:r>
              <a:rPr lang="en-US" b="1">
                <a:solidFill>
                  <a:srgbClr val="FF0000"/>
                </a:solidFill>
              </a:rPr>
              <a:t>80 moves</a:t>
            </a:r>
            <a:r>
              <a:rPr lang="en-US" b="1">
                <a:solidFill>
                  <a:srgbClr val="009973"/>
                </a:solidFill>
              </a:rPr>
              <a:t>.  Just 17 boards, e.g,</a:t>
            </a:r>
          </a:p>
        </p:txBody>
      </p:sp>
      <p:pic>
        <p:nvPicPr>
          <p:cNvPr id="8" name="Picture 7" descr="Screen Shot 2013-09-16 at 5.02.1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00463"/>
            <a:ext cx="17526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76600" y="3886200"/>
            <a:ext cx="476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3333CC"/>
                </a:solidFill>
              </a:rPr>
              <a:t>Average minimum soln. length: 53.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71800" y="4495800"/>
            <a:ext cx="6210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People can find solns. But not necessarily</a:t>
            </a:r>
          </a:p>
          <a:p>
            <a:pPr eaLnBrk="1" hangingPunct="1"/>
            <a:r>
              <a:rPr lang="en-US" b="1">
                <a:solidFill>
                  <a:schemeClr val="accent2"/>
                </a:solidFill>
              </a:rPr>
              <a:t>minimum length. See </a:t>
            </a:r>
            <a:r>
              <a:rPr lang="en-US" b="1">
                <a:solidFill>
                  <a:schemeClr val="accent2"/>
                </a:solidFill>
                <a:hlinkClick r:id="rId6"/>
              </a:rPr>
              <a:t>solve it!</a:t>
            </a:r>
            <a:r>
              <a:rPr lang="en-US" b="1">
                <a:solidFill>
                  <a:schemeClr val="accent2"/>
                </a:solidFill>
              </a:rPr>
              <a:t> (Gives strategy.)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467600" y="685800"/>
            <a:ext cx="1600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Korf:</a:t>
            </a:r>
          </a:p>
          <a:p>
            <a:r>
              <a:rPr lang="en-US"/>
              <a:t>Disk errors</a:t>
            </a:r>
          </a:p>
          <a:p>
            <a:r>
              <a:rPr lang="en-US"/>
              <a:t>become a </a:t>
            </a:r>
          </a:p>
          <a:p>
            <a:r>
              <a:rPr lang="en-US"/>
              <a:t>problem.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87455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16200000">
            <a:off x="-881063" y="1638301"/>
            <a:ext cx="2519363" cy="4619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# states in billions</a:t>
            </a: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2514600" y="76200"/>
            <a:ext cx="4400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Where are the 10 trillion states?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3733800"/>
            <a:ext cx="5991225" cy="4619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minimum distance from goal state (# moves)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3434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creen Shot 2013-09-17 at 8.37.5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22800"/>
            <a:ext cx="25908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creen Shot 2013-09-17 at 8.38.1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724400"/>
            <a:ext cx="3073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04800" y="4191000"/>
            <a:ext cx="739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dist.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47800" y="4191000"/>
            <a:ext cx="1150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3333CC"/>
                </a:solidFill>
              </a:rPr>
              <a:t># states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371600" y="6472238"/>
            <a:ext cx="620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3333CC"/>
                </a:solidFill>
              </a:rPr>
              <a:t>etc.</a:t>
            </a:r>
          </a:p>
        </p:txBody>
      </p:sp>
      <p:cxnSp>
        <p:nvCxnSpPr>
          <p:cNvPr id="17" name="Curved Connector 16"/>
          <p:cNvCxnSpPr/>
          <p:nvPr/>
        </p:nvCxnSpPr>
        <p:spPr>
          <a:xfrm rot="5400000" flipH="1" flipV="1">
            <a:off x="2552700" y="5295900"/>
            <a:ext cx="1524000" cy="685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429000" y="4262438"/>
            <a:ext cx="739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dist.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630863" y="4262438"/>
            <a:ext cx="1150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33CC"/>
                </a:solidFill>
              </a:rPr>
              <a:t># states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9-19 at 2.15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3" y="304800"/>
            <a:ext cx="230187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Screen Shot 2013-09-17 at 4.52.0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670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1981200" y="381000"/>
            <a:ext cx="6862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17 boards farthest away from goal state (80 moves)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958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1752600" y="4495800"/>
            <a:ext cx="4416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Each require 80 moves to reach: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0" y="4983163"/>
            <a:ext cx="533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1"/>
                </a:solidFill>
              </a:rPr>
              <a:t>Intriguing similarities. Each number has its own few locations. </a:t>
            </a:r>
            <a:endParaRPr lang="en-US" b="1" i="1">
              <a:solidFill>
                <a:srgbClr val="3333CC"/>
              </a:solidFill>
            </a:endParaRPr>
          </a:p>
        </p:txBody>
      </p:sp>
      <p:sp>
        <p:nvSpPr>
          <p:cNvPr id="9" name="Heptagon 8"/>
          <p:cNvSpPr/>
          <p:nvPr/>
        </p:nvSpPr>
        <p:spPr>
          <a:xfrm>
            <a:off x="3886200" y="1828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Heptagon 9"/>
          <p:cNvSpPr/>
          <p:nvPr/>
        </p:nvSpPr>
        <p:spPr>
          <a:xfrm>
            <a:off x="1752600" y="1828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Heptagon 10"/>
          <p:cNvSpPr/>
          <p:nvPr/>
        </p:nvSpPr>
        <p:spPr>
          <a:xfrm>
            <a:off x="2819400" y="1828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Heptagon 11"/>
          <p:cNvSpPr/>
          <p:nvPr/>
        </p:nvSpPr>
        <p:spPr>
          <a:xfrm>
            <a:off x="1752600" y="2971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Heptagon 12"/>
          <p:cNvSpPr/>
          <p:nvPr/>
        </p:nvSpPr>
        <p:spPr>
          <a:xfrm>
            <a:off x="1752600" y="4038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Heptagon 13"/>
          <p:cNvSpPr/>
          <p:nvPr/>
        </p:nvSpPr>
        <p:spPr>
          <a:xfrm>
            <a:off x="2819400" y="4038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Heptagon 14"/>
          <p:cNvSpPr/>
          <p:nvPr/>
        </p:nvSpPr>
        <p:spPr>
          <a:xfrm>
            <a:off x="2819400" y="2971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Heptagon 15"/>
          <p:cNvSpPr/>
          <p:nvPr/>
        </p:nvSpPr>
        <p:spPr>
          <a:xfrm>
            <a:off x="3962400" y="2971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Heptagon 16"/>
          <p:cNvSpPr/>
          <p:nvPr/>
        </p:nvSpPr>
        <p:spPr>
          <a:xfrm>
            <a:off x="5029200" y="1828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Heptagon 17"/>
          <p:cNvSpPr/>
          <p:nvPr/>
        </p:nvSpPr>
        <p:spPr>
          <a:xfrm>
            <a:off x="7162800" y="2895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Heptagon 18"/>
          <p:cNvSpPr/>
          <p:nvPr/>
        </p:nvSpPr>
        <p:spPr>
          <a:xfrm>
            <a:off x="5029200" y="2895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Heptagon 19"/>
          <p:cNvSpPr/>
          <p:nvPr/>
        </p:nvSpPr>
        <p:spPr>
          <a:xfrm>
            <a:off x="7162800" y="1828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Heptagon 20"/>
          <p:cNvSpPr/>
          <p:nvPr/>
        </p:nvSpPr>
        <p:spPr>
          <a:xfrm>
            <a:off x="6096000" y="18288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Heptagon 21"/>
          <p:cNvSpPr/>
          <p:nvPr/>
        </p:nvSpPr>
        <p:spPr>
          <a:xfrm>
            <a:off x="5029200" y="4038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Heptagon 22"/>
          <p:cNvSpPr/>
          <p:nvPr/>
        </p:nvSpPr>
        <p:spPr>
          <a:xfrm>
            <a:off x="3962400" y="4038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Heptagon 23"/>
          <p:cNvSpPr/>
          <p:nvPr/>
        </p:nvSpPr>
        <p:spPr>
          <a:xfrm>
            <a:off x="6096000" y="4038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Heptagon 24"/>
          <p:cNvSpPr/>
          <p:nvPr/>
        </p:nvSpPr>
        <p:spPr>
          <a:xfrm>
            <a:off x="6096000" y="2895600"/>
            <a:ext cx="228600" cy="2286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Heptagon 25"/>
          <p:cNvSpPr/>
          <p:nvPr/>
        </p:nvSpPr>
        <p:spPr>
          <a:xfrm>
            <a:off x="2438400" y="1828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Heptagon 26"/>
          <p:cNvSpPr/>
          <p:nvPr/>
        </p:nvSpPr>
        <p:spPr>
          <a:xfrm>
            <a:off x="4648200" y="1828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Heptagon 27"/>
          <p:cNvSpPr/>
          <p:nvPr/>
        </p:nvSpPr>
        <p:spPr>
          <a:xfrm>
            <a:off x="3581400" y="1828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Heptagon 28"/>
          <p:cNvSpPr/>
          <p:nvPr/>
        </p:nvSpPr>
        <p:spPr>
          <a:xfrm>
            <a:off x="2438400" y="2971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Heptagon 29"/>
          <p:cNvSpPr/>
          <p:nvPr/>
        </p:nvSpPr>
        <p:spPr>
          <a:xfrm>
            <a:off x="3581400" y="2895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Heptagon 30"/>
          <p:cNvSpPr/>
          <p:nvPr/>
        </p:nvSpPr>
        <p:spPr>
          <a:xfrm>
            <a:off x="4648200" y="2971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Heptagon 31"/>
          <p:cNvSpPr/>
          <p:nvPr/>
        </p:nvSpPr>
        <p:spPr>
          <a:xfrm>
            <a:off x="6858000" y="2971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Heptagon 32"/>
          <p:cNvSpPr/>
          <p:nvPr/>
        </p:nvSpPr>
        <p:spPr>
          <a:xfrm>
            <a:off x="5791200" y="1828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Heptagon 33"/>
          <p:cNvSpPr/>
          <p:nvPr/>
        </p:nvSpPr>
        <p:spPr>
          <a:xfrm>
            <a:off x="6858000" y="1828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Heptagon 34"/>
          <p:cNvSpPr/>
          <p:nvPr/>
        </p:nvSpPr>
        <p:spPr>
          <a:xfrm>
            <a:off x="7924800" y="18288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Heptagon 35"/>
          <p:cNvSpPr/>
          <p:nvPr/>
        </p:nvSpPr>
        <p:spPr>
          <a:xfrm>
            <a:off x="5791200" y="2895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Heptagon 36"/>
          <p:cNvSpPr/>
          <p:nvPr/>
        </p:nvSpPr>
        <p:spPr>
          <a:xfrm>
            <a:off x="7924800" y="2895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Heptagon 37"/>
          <p:cNvSpPr/>
          <p:nvPr/>
        </p:nvSpPr>
        <p:spPr>
          <a:xfrm>
            <a:off x="2514600" y="4038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Heptagon 38"/>
          <p:cNvSpPr/>
          <p:nvPr/>
        </p:nvSpPr>
        <p:spPr>
          <a:xfrm>
            <a:off x="6858000" y="4038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Heptagon 39"/>
          <p:cNvSpPr/>
          <p:nvPr/>
        </p:nvSpPr>
        <p:spPr>
          <a:xfrm>
            <a:off x="5791200" y="4038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" name="Heptagon 40"/>
          <p:cNvSpPr/>
          <p:nvPr/>
        </p:nvSpPr>
        <p:spPr>
          <a:xfrm>
            <a:off x="4648200" y="4038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Heptagon 41"/>
          <p:cNvSpPr/>
          <p:nvPr/>
        </p:nvSpPr>
        <p:spPr>
          <a:xfrm>
            <a:off x="3581400" y="4038600"/>
            <a:ext cx="228600" cy="2286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" name="Heptagon 42"/>
          <p:cNvSpPr/>
          <p:nvPr/>
        </p:nvSpPr>
        <p:spPr>
          <a:xfrm>
            <a:off x="304800" y="533400"/>
            <a:ext cx="304800" cy="381000"/>
          </a:xfrm>
          <a:prstGeom prst="heptagon">
            <a:avLst/>
          </a:prstGeom>
          <a:solidFill>
            <a:schemeClr val="accent2">
              <a:lumMod val="60000"/>
              <a:lumOff val="40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Heptagon 43"/>
          <p:cNvSpPr/>
          <p:nvPr/>
        </p:nvSpPr>
        <p:spPr>
          <a:xfrm>
            <a:off x="1143000" y="762000"/>
            <a:ext cx="304800" cy="381000"/>
          </a:xfrm>
          <a:prstGeom prst="heptagon">
            <a:avLst/>
          </a:prstGeom>
          <a:solidFill>
            <a:srgbClr val="008000">
              <a:alpha val="3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71463" y="457200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4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1143000" y="6858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1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152400" y="3570288"/>
            <a:ext cx="13716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i="1">
                <a:solidFill>
                  <a:schemeClr val="accent2"/>
                </a:solidFill>
              </a:rPr>
              <a:t>What is it about these </a:t>
            </a:r>
            <a:r>
              <a:rPr lang="en-US" b="1" i="1">
                <a:solidFill>
                  <a:srgbClr val="FF0000"/>
                </a:solidFill>
              </a:rPr>
              <a:t>17 boards </a:t>
            </a:r>
            <a:r>
              <a:rPr lang="en-US" b="1" i="1">
                <a:solidFill>
                  <a:schemeClr val="accent2"/>
                </a:solidFill>
              </a:rPr>
              <a:t>out of over </a:t>
            </a:r>
            <a:r>
              <a:rPr lang="en-US" b="1" i="1">
                <a:solidFill>
                  <a:srgbClr val="FF0000"/>
                </a:solidFill>
              </a:rPr>
              <a:t>10 trillion</a:t>
            </a:r>
            <a:r>
              <a:rPr lang="en-US" b="1" i="1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48" name="Heptagon 47"/>
          <p:cNvSpPr/>
          <p:nvPr/>
        </p:nvSpPr>
        <p:spPr>
          <a:xfrm>
            <a:off x="2438400" y="1066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22275" y="990600"/>
            <a:ext cx="492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13</a:t>
            </a:r>
          </a:p>
        </p:txBody>
      </p:sp>
      <p:sp>
        <p:nvSpPr>
          <p:cNvPr id="50" name="Heptagon 49"/>
          <p:cNvSpPr/>
          <p:nvPr/>
        </p:nvSpPr>
        <p:spPr>
          <a:xfrm>
            <a:off x="533400" y="1066800"/>
            <a:ext cx="304800" cy="3810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Heptagon 50"/>
          <p:cNvSpPr/>
          <p:nvPr/>
        </p:nvSpPr>
        <p:spPr>
          <a:xfrm>
            <a:off x="3581400" y="1066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" name="Heptagon 51"/>
          <p:cNvSpPr/>
          <p:nvPr/>
        </p:nvSpPr>
        <p:spPr>
          <a:xfrm>
            <a:off x="2438400" y="2209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Heptagon 52"/>
          <p:cNvSpPr/>
          <p:nvPr/>
        </p:nvSpPr>
        <p:spPr>
          <a:xfrm>
            <a:off x="3581400" y="2209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" name="Heptagon 53"/>
          <p:cNvSpPr/>
          <p:nvPr/>
        </p:nvSpPr>
        <p:spPr>
          <a:xfrm>
            <a:off x="2438400" y="32766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5" name="Heptagon 54"/>
          <p:cNvSpPr/>
          <p:nvPr/>
        </p:nvSpPr>
        <p:spPr>
          <a:xfrm>
            <a:off x="3581400" y="3352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6" name="Heptagon 55"/>
          <p:cNvSpPr/>
          <p:nvPr/>
        </p:nvSpPr>
        <p:spPr>
          <a:xfrm>
            <a:off x="4648200" y="1066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" name="Heptagon 56"/>
          <p:cNvSpPr/>
          <p:nvPr/>
        </p:nvSpPr>
        <p:spPr>
          <a:xfrm>
            <a:off x="4648200" y="2209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" name="Heptagon 57"/>
          <p:cNvSpPr/>
          <p:nvPr/>
        </p:nvSpPr>
        <p:spPr>
          <a:xfrm>
            <a:off x="5791200" y="1066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" name="Heptagon 58"/>
          <p:cNvSpPr/>
          <p:nvPr/>
        </p:nvSpPr>
        <p:spPr>
          <a:xfrm>
            <a:off x="6858000" y="1066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0" name="Heptagon 59"/>
          <p:cNvSpPr/>
          <p:nvPr/>
        </p:nvSpPr>
        <p:spPr>
          <a:xfrm>
            <a:off x="7924800" y="11430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" name="Heptagon 60"/>
          <p:cNvSpPr/>
          <p:nvPr/>
        </p:nvSpPr>
        <p:spPr>
          <a:xfrm>
            <a:off x="5715000" y="2209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Heptagon 61"/>
          <p:cNvSpPr/>
          <p:nvPr/>
        </p:nvSpPr>
        <p:spPr>
          <a:xfrm>
            <a:off x="6858000" y="2209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3" name="Heptagon 62"/>
          <p:cNvSpPr/>
          <p:nvPr/>
        </p:nvSpPr>
        <p:spPr>
          <a:xfrm>
            <a:off x="7924800" y="22098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4" name="Heptagon 63"/>
          <p:cNvSpPr/>
          <p:nvPr/>
        </p:nvSpPr>
        <p:spPr>
          <a:xfrm>
            <a:off x="4648200" y="32766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5" name="Heptagon 64"/>
          <p:cNvSpPr/>
          <p:nvPr/>
        </p:nvSpPr>
        <p:spPr>
          <a:xfrm>
            <a:off x="5791200" y="32766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6" name="Heptagon 65"/>
          <p:cNvSpPr/>
          <p:nvPr/>
        </p:nvSpPr>
        <p:spPr>
          <a:xfrm>
            <a:off x="6858000" y="3276600"/>
            <a:ext cx="228600" cy="228600"/>
          </a:xfrm>
          <a:prstGeom prst="heptagon">
            <a:avLst/>
          </a:prstGeom>
          <a:solidFill>
            <a:schemeClr val="accent5">
              <a:lumMod val="75000"/>
              <a:alpha val="46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 rot="1808469">
            <a:off x="76200" y="1676400"/>
            <a:ext cx="115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&lt;2,5,6&gt;</a:t>
            </a:r>
          </a:p>
        </p:txBody>
      </p:sp>
      <p:sp>
        <p:nvSpPr>
          <p:cNvPr id="69" name="L-Shape 68"/>
          <p:cNvSpPr/>
          <p:nvPr/>
        </p:nvSpPr>
        <p:spPr>
          <a:xfrm rot="5400000">
            <a:off x="2286000" y="16002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" name="L-Shape 69"/>
          <p:cNvSpPr/>
          <p:nvPr/>
        </p:nvSpPr>
        <p:spPr>
          <a:xfrm rot="5400000">
            <a:off x="457200" y="1752600"/>
            <a:ext cx="533400" cy="5334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L-Shape 70"/>
          <p:cNvSpPr/>
          <p:nvPr/>
        </p:nvSpPr>
        <p:spPr>
          <a:xfrm rot="5400000">
            <a:off x="4419600" y="2667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L-Shape 71"/>
          <p:cNvSpPr/>
          <p:nvPr/>
        </p:nvSpPr>
        <p:spPr>
          <a:xfrm rot="5400000">
            <a:off x="3352800" y="2667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3" name="L-Shape 72"/>
          <p:cNvSpPr/>
          <p:nvPr/>
        </p:nvSpPr>
        <p:spPr>
          <a:xfrm rot="5400000">
            <a:off x="2209800" y="2667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" name="L-Shape 73"/>
          <p:cNvSpPr/>
          <p:nvPr/>
        </p:nvSpPr>
        <p:spPr>
          <a:xfrm rot="5400000">
            <a:off x="7772400" y="16002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5" name="L-Shape 74"/>
          <p:cNvSpPr/>
          <p:nvPr/>
        </p:nvSpPr>
        <p:spPr>
          <a:xfrm rot="5400000">
            <a:off x="6629400" y="16002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L-Shape 75"/>
          <p:cNvSpPr/>
          <p:nvPr/>
        </p:nvSpPr>
        <p:spPr>
          <a:xfrm rot="5400000">
            <a:off x="5562600" y="16002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7" name="L-Shape 76"/>
          <p:cNvSpPr/>
          <p:nvPr/>
        </p:nvSpPr>
        <p:spPr>
          <a:xfrm rot="5400000">
            <a:off x="4495800" y="16002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" name="L-Shape 77"/>
          <p:cNvSpPr/>
          <p:nvPr/>
        </p:nvSpPr>
        <p:spPr>
          <a:xfrm rot="5400000">
            <a:off x="3352800" y="16002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9" name="L-Shape 78"/>
          <p:cNvSpPr/>
          <p:nvPr/>
        </p:nvSpPr>
        <p:spPr>
          <a:xfrm rot="5400000">
            <a:off x="2209800" y="3810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L-Shape 79"/>
          <p:cNvSpPr/>
          <p:nvPr/>
        </p:nvSpPr>
        <p:spPr>
          <a:xfrm rot="5400000">
            <a:off x="7696200" y="2667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" name="L-Shape 80"/>
          <p:cNvSpPr/>
          <p:nvPr/>
        </p:nvSpPr>
        <p:spPr>
          <a:xfrm rot="5400000">
            <a:off x="6629400" y="2667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L-Shape 81"/>
          <p:cNvSpPr/>
          <p:nvPr/>
        </p:nvSpPr>
        <p:spPr>
          <a:xfrm rot="5400000">
            <a:off x="5486400" y="2667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3" name="L-Shape 82"/>
          <p:cNvSpPr/>
          <p:nvPr/>
        </p:nvSpPr>
        <p:spPr>
          <a:xfrm rot="5400000">
            <a:off x="6629400" y="3810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4" name="L-Shape 83"/>
          <p:cNvSpPr/>
          <p:nvPr/>
        </p:nvSpPr>
        <p:spPr>
          <a:xfrm rot="5400000">
            <a:off x="5486400" y="3810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5" name="L-Shape 84"/>
          <p:cNvSpPr/>
          <p:nvPr/>
        </p:nvSpPr>
        <p:spPr>
          <a:xfrm rot="5400000">
            <a:off x="4419600" y="3810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6" name="L-Shape 85"/>
          <p:cNvSpPr/>
          <p:nvPr/>
        </p:nvSpPr>
        <p:spPr>
          <a:xfrm rot="5400000">
            <a:off x="3352800" y="3810000"/>
            <a:ext cx="457200" cy="457200"/>
          </a:xfrm>
          <a:prstGeom prst="corner">
            <a:avLst/>
          </a:prstGeom>
          <a:solidFill>
            <a:srgbClr val="FFFF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0" y="2514600"/>
            <a:ext cx="16843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&lt;15,12,11&gt;/</a:t>
            </a:r>
            <a:endParaRPr lang="en-US" b="1"/>
          </a:p>
          <a:p>
            <a:pPr eaLnBrk="1" hangingPunct="1"/>
            <a:r>
              <a:rPr lang="en-US"/>
              <a:t> &lt;9,10,14&gt; 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1752600" y="3352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88" name="L-Shape 87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9" name="L-Shape 88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895600" y="3352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92" name="L-Shape 91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3" name="L-Shape 92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5029200" y="3352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95" name="L-Shape 94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L-Shape 95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172200" y="3352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98" name="L-Shape 97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L-Shape 98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5029200" y="2209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01" name="L-Shape 100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2" name="L-Shape 101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6096000" y="2209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04" name="L-Shape 103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5" name="L-Shape 104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7239000" y="2209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07" name="L-Shape 106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8" name="L-Shape 107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752600" y="1066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10" name="L-Shape 109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1" name="L-Shape 110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1752600" y="2209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13" name="L-Shape 112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4" name="L-Shape 113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3886200" y="2209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16" name="L-Shape 115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7" name="L-Shape 116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6096000" y="1066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19" name="L-Shape 118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0" name="L-Shape 119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5029200" y="11430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22" name="L-Shape 121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3" name="L-Shape 122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3962400" y="1066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25" name="L-Shape 124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6" name="L-Shape 125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2895600" y="1066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28" name="L-Shape 127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9" name="L-Shape 128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7239000" y="10668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31" name="L-Shape 130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2" name="L-Shape 131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304800" y="2667000"/>
            <a:ext cx="914400" cy="457200"/>
            <a:chOff x="6934200" y="5867400"/>
            <a:chExt cx="914400" cy="457200"/>
          </a:xfrm>
          <a:solidFill>
            <a:srgbClr val="800000">
              <a:alpha val="38000"/>
            </a:srgbClr>
          </a:solidFill>
        </p:grpSpPr>
        <p:sp>
          <p:nvSpPr>
            <p:cNvPr id="134" name="L-Shape 133"/>
            <p:cNvSpPr/>
            <p:nvPr/>
          </p:nvSpPr>
          <p:spPr>
            <a:xfrm>
              <a:off x="73914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5" name="L-Shape 134"/>
            <p:cNvSpPr/>
            <p:nvPr/>
          </p:nvSpPr>
          <p:spPr>
            <a:xfrm rot="16200000">
              <a:off x="6934200" y="5867400"/>
              <a:ext cx="457200" cy="457200"/>
            </a:xfrm>
            <a:prstGeom prst="corner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36" name="TextBox 135"/>
          <p:cNvSpPr txBox="1">
            <a:spLocks noChangeArrowheads="1"/>
          </p:cNvSpPr>
          <p:nvPr/>
        </p:nvSpPr>
        <p:spPr bwMode="auto">
          <a:xfrm>
            <a:off x="3124200" y="2159000"/>
            <a:ext cx="390525" cy="584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1"/>
              <a:t>?</a:t>
            </a:r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4208463" y="3276600"/>
            <a:ext cx="363537" cy="523875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39" name="L-Shape 138"/>
          <p:cNvSpPr/>
          <p:nvPr/>
        </p:nvSpPr>
        <p:spPr>
          <a:xfrm rot="10800000">
            <a:off x="8153400" y="5715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0" name="TextBox 139"/>
          <p:cNvSpPr txBox="1">
            <a:spLocks noChangeArrowheads="1"/>
          </p:cNvSpPr>
          <p:nvPr/>
        </p:nvSpPr>
        <p:spPr bwMode="auto">
          <a:xfrm rot="1361179">
            <a:off x="7864475" y="5692775"/>
            <a:ext cx="1158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&lt;3,7,8&gt;</a:t>
            </a:r>
          </a:p>
        </p:txBody>
      </p:sp>
      <p:sp>
        <p:nvSpPr>
          <p:cNvPr id="141" name="L-Shape 140"/>
          <p:cNvSpPr/>
          <p:nvPr/>
        </p:nvSpPr>
        <p:spPr>
          <a:xfrm rot="10800000">
            <a:off x="6096000" y="16002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2" name="L-Shape 141"/>
          <p:cNvSpPr/>
          <p:nvPr/>
        </p:nvSpPr>
        <p:spPr>
          <a:xfrm rot="10800000">
            <a:off x="5029200" y="16002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" name="L-Shape 142"/>
          <p:cNvSpPr/>
          <p:nvPr/>
        </p:nvSpPr>
        <p:spPr>
          <a:xfrm rot="10800000">
            <a:off x="3886200" y="16002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4" name="L-Shape 143"/>
          <p:cNvSpPr/>
          <p:nvPr/>
        </p:nvSpPr>
        <p:spPr>
          <a:xfrm rot="10800000">
            <a:off x="2819400" y="16002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5" name="L-Shape 144"/>
          <p:cNvSpPr/>
          <p:nvPr/>
        </p:nvSpPr>
        <p:spPr>
          <a:xfrm rot="10800000">
            <a:off x="1752600" y="16002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6" name="L-Shape 145"/>
          <p:cNvSpPr/>
          <p:nvPr/>
        </p:nvSpPr>
        <p:spPr>
          <a:xfrm rot="10800000">
            <a:off x="6096000" y="2667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7" name="L-Shape 146"/>
          <p:cNvSpPr/>
          <p:nvPr/>
        </p:nvSpPr>
        <p:spPr>
          <a:xfrm rot="10800000">
            <a:off x="6096000" y="3810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8" name="L-Shape 147"/>
          <p:cNvSpPr/>
          <p:nvPr/>
        </p:nvSpPr>
        <p:spPr>
          <a:xfrm rot="10800000">
            <a:off x="7162800" y="2667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9" name="L-Shape 148"/>
          <p:cNvSpPr/>
          <p:nvPr/>
        </p:nvSpPr>
        <p:spPr>
          <a:xfrm rot="10800000">
            <a:off x="7239000" y="16002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0" name="L-Shape 149"/>
          <p:cNvSpPr/>
          <p:nvPr/>
        </p:nvSpPr>
        <p:spPr>
          <a:xfrm rot="10800000">
            <a:off x="2819400" y="3810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1" name="L-Shape 150"/>
          <p:cNvSpPr/>
          <p:nvPr/>
        </p:nvSpPr>
        <p:spPr>
          <a:xfrm rot="10800000">
            <a:off x="5029200" y="3810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2" name="L-Shape 151"/>
          <p:cNvSpPr/>
          <p:nvPr/>
        </p:nvSpPr>
        <p:spPr>
          <a:xfrm rot="10800000">
            <a:off x="4953000" y="2667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" name="L-Shape 152"/>
          <p:cNvSpPr/>
          <p:nvPr/>
        </p:nvSpPr>
        <p:spPr>
          <a:xfrm rot="10800000">
            <a:off x="2819400" y="2667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4" name="L-Shape 153"/>
          <p:cNvSpPr/>
          <p:nvPr/>
        </p:nvSpPr>
        <p:spPr>
          <a:xfrm rot="10800000">
            <a:off x="3886200" y="2667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5" name="L-Shape 154"/>
          <p:cNvSpPr/>
          <p:nvPr/>
        </p:nvSpPr>
        <p:spPr>
          <a:xfrm rot="10800000">
            <a:off x="1676400" y="2667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6" name="L-Shape 155"/>
          <p:cNvSpPr/>
          <p:nvPr/>
        </p:nvSpPr>
        <p:spPr>
          <a:xfrm rot="10800000">
            <a:off x="1676400" y="3810000"/>
            <a:ext cx="533400" cy="533400"/>
          </a:xfrm>
          <a:prstGeom prst="corner">
            <a:avLst/>
          </a:prstGeom>
          <a:solidFill>
            <a:srgbClr val="008000">
              <a:alpha val="4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4081463" y="3729038"/>
            <a:ext cx="338137" cy="461962"/>
          </a:xfrm>
          <a:prstGeom prst="rect">
            <a:avLst/>
          </a:prstGeom>
          <a:solidFill>
            <a:schemeClr val="bg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1524000" y="5749925"/>
            <a:ext cx="7162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Interesting machine learning task: </a:t>
            </a:r>
          </a:p>
          <a:p>
            <a:r>
              <a:rPr lang="en-US" b="1" i="1">
                <a:solidFill>
                  <a:srgbClr val="3333CC"/>
                </a:solidFill>
              </a:rPr>
              <a:t>Learn to recognize the hardest boards!</a:t>
            </a:r>
          </a:p>
          <a:p>
            <a:r>
              <a:rPr lang="en-US" sz="1800" b="1"/>
              <a:t>(Extremal Combinatorics, e.g. LeBras, Gomes, and Selman AAAI-12)</a:t>
            </a:r>
            <a:endParaRPr lang="en-US" sz="1800"/>
          </a:p>
        </p:txBody>
      </p:sp>
      <p:sp>
        <p:nvSpPr>
          <p:cNvPr id="159" name="Heptagon 158"/>
          <p:cNvSpPr/>
          <p:nvPr/>
        </p:nvSpPr>
        <p:spPr>
          <a:xfrm>
            <a:off x="914400" y="228600"/>
            <a:ext cx="304800" cy="3810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0" name="Heptagon 159"/>
          <p:cNvSpPr/>
          <p:nvPr/>
        </p:nvSpPr>
        <p:spPr>
          <a:xfrm>
            <a:off x="1676400" y="1066800"/>
            <a:ext cx="3048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1" name="Heptagon 160"/>
          <p:cNvSpPr/>
          <p:nvPr/>
        </p:nvSpPr>
        <p:spPr>
          <a:xfrm>
            <a:off x="2819400" y="10668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2" name="Heptagon 161"/>
          <p:cNvSpPr/>
          <p:nvPr/>
        </p:nvSpPr>
        <p:spPr>
          <a:xfrm>
            <a:off x="3886200" y="10668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" name="Heptagon 162"/>
          <p:cNvSpPr/>
          <p:nvPr/>
        </p:nvSpPr>
        <p:spPr>
          <a:xfrm>
            <a:off x="5029200" y="10668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4" name="Heptagon 163"/>
          <p:cNvSpPr/>
          <p:nvPr/>
        </p:nvSpPr>
        <p:spPr>
          <a:xfrm>
            <a:off x="6096000" y="32766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5" name="Heptagon 164"/>
          <p:cNvSpPr/>
          <p:nvPr/>
        </p:nvSpPr>
        <p:spPr>
          <a:xfrm>
            <a:off x="2819400" y="2133600"/>
            <a:ext cx="3048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6" name="Heptagon 165"/>
          <p:cNvSpPr/>
          <p:nvPr/>
        </p:nvSpPr>
        <p:spPr>
          <a:xfrm>
            <a:off x="1676400" y="2133600"/>
            <a:ext cx="3048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7" name="Heptagon 166"/>
          <p:cNvSpPr/>
          <p:nvPr/>
        </p:nvSpPr>
        <p:spPr>
          <a:xfrm>
            <a:off x="7162800" y="10668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8" name="Heptagon 167"/>
          <p:cNvSpPr/>
          <p:nvPr/>
        </p:nvSpPr>
        <p:spPr>
          <a:xfrm>
            <a:off x="6096000" y="10668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9" name="Heptagon 168"/>
          <p:cNvSpPr/>
          <p:nvPr/>
        </p:nvSpPr>
        <p:spPr>
          <a:xfrm>
            <a:off x="7162800" y="21336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0" name="Heptagon 169"/>
          <p:cNvSpPr/>
          <p:nvPr/>
        </p:nvSpPr>
        <p:spPr>
          <a:xfrm>
            <a:off x="6096000" y="21336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1" name="Heptagon 170"/>
          <p:cNvSpPr/>
          <p:nvPr/>
        </p:nvSpPr>
        <p:spPr>
          <a:xfrm>
            <a:off x="4953000" y="2133600"/>
            <a:ext cx="3048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2" name="Heptagon 171"/>
          <p:cNvSpPr/>
          <p:nvPr/>
        </p:nvSpPr>
        <p:spPr>
          <a:xfrm>
            <a:off x="3886200" y="21336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3" name="Heptagon 172"/>
          <p:cNvSpPr/>
          <p:nvPr/>
        </p:nvSpPr>
        <p:spPr>
          <a:xfrm>
            <a:off x="5029200" y="32766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5" name="Heptagon 174"/>
          <p:cNvSpPr/>
          <p:nvPr/>
        </p:nvSpPr>
        <p:spPr>
          <a:xfrm>
            <a:off x="2819400" y="3276600"/>
            <a:ext cx="3048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6" name="Heptagon 175"/>
          <p:cNvSpPr/>
          <p:nvPr/>
        </p:nvSpPr>
        <p:spPr>
          <a:xfrm>
            <a:off x="1752600" y="3276600"/>
            <a:ext cx="2286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7" name="Heptagon 176"/>
          <p:cNvSpPr/>
          <p:nvPr/>
        </p:nvSpPr>
        <p:spPr>
          <a:xfrm>
            <a:off x="3886200" y="3276600"/>
            <a:ext cx="304800" cy="304800"/>
          </a:xfrm>
          <a:prstGeom prst="heptagon">
            <a:avLst/>
          </a:prstGeom>
          <a:solidFill>
            <a:schemeClr val="accent6">
              <a:alpha val="1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8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600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6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6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6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6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6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6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6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6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6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6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60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6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6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60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6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6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60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6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6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6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160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16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6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6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6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6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6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6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6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6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6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6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1600" decel="100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0" dur="16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6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6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1600" decel="100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8" dur="16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6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6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160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16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6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6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16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4" dur="16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6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16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6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6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6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1600" decel="100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6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6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6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16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8" dur="16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6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6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160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6" dur="16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6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6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 nodeType="clickPar">
                      <p:stCondLst>
                        <p:cond delay="indefinite"/>
                      </p:stCondLst>
                      <p:childTnLst>
                        <p:par>
                          <p:cTn id="3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 nodeType="clickPar">
                      <p:stCondLst>
                        <p:cond delay="indefinite"/>
                      </p:stCondLst>
                      <p:childTnLst>
                        <p:par>
                          <p:cTn id="3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 nodeType="clickPar">
                      <p:stCondLst>
                        <p:cond delay="indefinite"/>
                      </p:stCondLst>
                      <p:childTnLst>
                        <p:par>
                          <p:cTn id="4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 nodeType="clickPar">
                      <p:stCondLst>
                        <p:cond delay="indefinite"/>
                      </p:stCondLst>
                      <p:childTnLst>
                        <p:par>
                          <p:cTn id="6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 nodeType="clickPar">
                      <p:stCondLst>
                        <p:cond delay="indefinite"/>
                      </p:stCondLst>
                      <p:childTnLst>
                        <p:par>
                          <p:cTn id="7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5" fill="hold" nodeType="clickPar">
                      <p:stCondLst>
                        <p:cond delay="indefinite"/>
                      </p:stCondLst>
                      <p:childTnLst>
                        <p:par>
                          <p:cTn id="9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9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01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0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5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06" dur="3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7" fill="hold" nodeType="clickPar">
                      <p:stCondLst>
                        <p:cond delay="indefinite"/>
                      </p:stCondLst>
                      <p:childTnLst>
                        <p:par>
                          <p:cTn id="10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1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1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3" dur="4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1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1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8" dur="4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2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2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23" dur="4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2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2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28" dur="4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3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3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33" dur="4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3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3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38" dur="4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4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4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43" dur="4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4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4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48" dur="4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5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5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53" dur="4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5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5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58" dur="4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6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6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63" dur="4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6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6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68" dur="4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7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7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73" dur="4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76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77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78" dur="4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81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82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83" dur="4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4" fill="hold" nodeType="clickPar">
                      <p:stCondLst>
                        <p:cond delay="indefinite"/>
                      </p:stCondLst>
                      <p:childTnLst>
                        <p:par>
                          <p:cTn id="10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8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8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9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93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94" dur="4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95" dur="4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6" fill="hold" nodeType="clickPar">
                      <p:stCondLst>
                        <p:cond delay="indefinite"/>
                      </p:stCondLst>
                      <p:childTnLst>
                        <p:par>
                          <p:cTn id="10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0" fill="hold" nodeType="clickPar">
                      <p:stCondLst>
                        <p:cond delay="indefinite"/>
                      </p:stCondLst>
                      <p:childTnLst>
                        <p:par>
                          <p:cTn id="1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6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6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7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8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9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0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1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2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3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4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5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6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7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8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9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8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9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0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1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2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3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4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5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6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7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8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9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0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1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8" fill="hold" nodeType="clickPar">
                      <p:stCondLst>
                        <p:cond delay="indefinite"/>
                      </p:stCondLst>
                      <p:childTnLst>
                        <p:par>
                          <p:cTn id="1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6" fill="hold" nodeType="clickPar">
                      <p:stCondLst>
                        <p:cond delay="indefinite"/>
                      </p:stCondLst>
                      <p:childTnLst>
                        <p:par>
                          <p:cTn id="14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1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5" grpId="0"/>
      <p:bldP spid="46" grpId="0"/>
      <p:bldP spid="47" grpId="0"/>
      <p:bldP spid="49" grpId="0"/>
      <p:bldP spid="68" grpId="0"/>
      <p:bldP spid="87" grpId="0"/>
      <p:bldP spid="136" grpId="0" animBg="1"/>
      <p:bldP spid="138" grpId="0" animBg="1"/>
      <p:bldP spid="140" grpId="0"/>
      <p:bldP spid="157" grpId="0" animBg="1"/>
      <p:bldP spid="1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Screen Shot 2013-09-17 at 4.52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533400"/>
            <a:ext cx="670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1981200" y="76200"/>
            <a:ext cx="6862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17 boards farthest away from goal state (80 moves)</a:t>
            </a:r>
          </a:p>
        </p:txBody>
      </p:sp>
      <p:pic>
        <p:nvPicPr>
          <p:cNvPr id="2048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8006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3" descr="Screen Shot 2013-09-19 at 2.37.1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724400"/>
            <a:ext cx="14859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096000" y="533400"/>
            <a:ext cx="1066800" cy="1143000"/>
          </a:xfrm>
          <a:prstGeom prst="ellipse">
            <a:avLst/>
          </a:prstGeom>
          <a:solidFill>
            <a:schemeClr val="accent1">
              <a:alpha val="3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2500313" y="4191000"/>
            <a:ext cx="3748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Most regular extreme case:</a:t>
            </a:r>
          </a:p>
        </p:txBody>
      </p:sp>
      <p:sp>
        <p:nvSpPr>
          <p:cNvPr id="20487" name="TextBox 66"/>
          <p:cNvSpPr txBox="1">
            <a:spLocks noChangeArrowheads="1"/>
          </p:cNvSpPr>
          <p:nvPr/>
        </p:nvSpPr>
        <p:spPr bwMode="auto">
          <a:xfrm>
            <a:off x="6496050" y="6400800"/>
            <a:ext cx="2571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/>
              <a:t>Thanks to Jonathan GS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381000" y="4635500"/>
            <a:ext cx="2338388" cy="1384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Each quadrant</a:t>
            </a:r>
          </a:p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reflected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along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diagonal. “move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tiles furthest away</a:t>
            </a:r>
            <a:r>
              <a:rPr lang="en-US" dirty="0"/>
              <a:t>”</a:t>
            </a:r>
          </a:p>
        </p:txBody>
      </p:sp>
      <p:sp>
        <p:nvSpPr>
          <p:cNvPr id="20489" name="TextBox 173"/>
          <p:cNvSpPr txBox="1">
            <a:spLocks noChangeArrowheads="1"/>
          </p:cNvSpPr>
          <p:nvPr/>
        </p:nvSpPr>
        <p:spPr bwMode="auto">
          <a:xfrm>
            <a:off x="7467600" y="4267200"/>
            <a:ext cx="1289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/>
              <a:t>Goal state</a:t>
            </a:r>
          </a:p>
        </p:txBody>
      </p:sp>
      <p:sp>
        <p:nvSpPr>
          <p:cNvPr id="179" name="Minus 178"/>
          <p:cNvSpPr/>
          <p:nvPr/>
        </p:nvSpPr>
        <p:spPr>
          <a:xfrm rot="18887862">
            <a:off x="6764338" y="5307013"/>
            <a:ext cx="2827337" cy="268287"/>
          </a:xfrm>
          <a:prstGeom prst="mathMin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3" name="Frame 182"/>
          <p:cNvSpPr/>
          <p:nvPr/>
        </p:nvSpPr>
        <p:spPr>
          <a:xfrm>
            <a:off x="4114800" y="5486400"/>
            <a:ext cx="762000" cy="685800"/>
          </a:xfrm>
          <a:prstGeom prst="frame">
            <a:avLst>
              <a:gd name="adj1" fmla="val 694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4" name="Frame 183"/>
          <p:cNvSpPr/>
          <p:nvPr/>
        </p:nvSpPr>
        <p:spPr>
          <a:xfrm>
            <a:off x="7391400" y="4800600"/>
            <a:ext cx="762000" cy="762000"/>
          </a:xfrm>
          <a:prstGeom prst="frame">
            <a:avLst>
              <a:gd name="adj1" fmla="val 694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5" name="Frame 184"/>
          <p:cNvSpPr/>
          <p:nvPr/>
        </p:nvSpPr>
        <p:spPr>
          <a:xfrm>
            <a:off x="3429000" y="4724400"/>
            <a:ext cx="685800" cy="762000"/>
          </a:xfrm>
          <a:prstGeom prst="frame">
            <a:avLst>
              <a:gd name="adj1" fmla="val 6944"/>
            </a:avLst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6" name="Frame 185"/>
          <p:cNvSpPr/>
          <p:nvPr/>
        </p:nvSpPr>
        <p:spPr>
          <a:xfrm>
            <a:off x="8077200" y="5486400"/>
            <a:ext cx="762000" cy="762000"/>
          </a:xfrm>
          <a:prstGeom prst="frame">
            <a:avLst>
              <a:gd name="adj1" fmla="val 6944"/>
            </a:avLst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87" name="Minus 186"/>
          <p:cNvSpPr/>
          <p:nvPr/>
        </p:nvSpPr>
        <p:spPr>
          <a:xfrm rot="13585962">
            <a:off x="6658769" y="5326857"/>
            <a:ext cx="2827337" cy="266700"/>
          </a:xfrm>
          <a:prstGeom prst="mathMin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9" name="Frame 188"/>
          <p:cNvSpPr/>
          <p:nvPr/>
        </p:nvSpPr>
        <p:spPr>
          <a:xfrm>
            <a:off x="3429000" y="5486400"/>
            <a:ext cx="685800" cy="685800"/>
          </a:xfrm>
          <a:prstGeom prst="frame">
            <a:avLst>
              <a:gd name="adj1" fmla="val 694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0" name="Frame 189"/>
          <p:cNvSpPr/>
          <p:nvPr/>
        </p:nvSpPr>
        <p:spPr>
          <a:xfrm>
            <a:off x="4114800" y="4724400"/>
            <a:ext cx="762000" cy="762000"/>
          </a:xfrm>
          <a:prstGeom prst="frame">
            <a:avLst>
              <a:gd name="adj1" fmla="val 6944"/>
            </a:avLst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ame 18"/>
          <p:cNvSpPr/>
          <p:nvPr/>
        </p:nvSpPr>
        <p:spPr>
          <a:xfrm>
            <a:off x="7391400" y="5486400"/>
            <a:ext cx="762000" cy="762000"/>
          </a:xfrm>
          <a:prstGeom prst="frame">
            <a:avLst>
              <a:gd name="adj1" fmla="val 6944"/>
            </a:avLst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ame 19"/>
          <p:cNvSpPr/>
          <p:nvPr/>
        </p:nvSpPr>
        <p:spPr>
          <a:xfrm>
            <a:off x="8153400" y="4800600"/>
            <a:ext cx="685800" cy="685800"/>
          </a:xfrm>
          <a:prstGeom prst="frame">
            <a:avLst>
              <a:gd name="adj1" fmla="val 694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decel="100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decel="100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decel="100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772400" cy="2971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 few </a:t>
            </a:r>
            <a:r>
              <a:rPr lang="en-US" dirty="0" err="1" smtClean="0"/>
              <a:t>urls</a:t>
            </a:r>
            <a:r>
              <a:rPr lang="en-US" dirty="0"/>
              <a:t>:</a:t>
            </a:r>
            <a:endParaRPr lang="en-US" dirty="0" smtClean="0">
              <a:hlinkClick r:id="rId2"/>
            </a:endParaRPr>
          </a:p>
          <a:p>
            <a:pPr>
              <a:defRPr/>
            </a:pPr>
            <a:endParaRPr lang="en-US" dirty="0" smtClean="0">
              <a:hlinkClick r:id="rId2"/>
            </a:endParaRPr>
          </a:p>
          <a:p>
            <a:pPr>
              <a:defRPr/>
            </a:pPr>
            <a:r>
              <a:rPr lang="en-US" dirty="0" smtClean="0">
                <a:hlinkClick r:id="rId2"/>
              </a:rPr>
              <a:t>Play the eight puzzle on-line</a:t>
            </a:r>
            <a:endParaRPr lang="en-US" dirty="0" smtClean="0">
              <a:hlinkClick r:id="rId3"/>
            </a:endParaRPr>
          </a:p>
          <a:p>
            <a:pPr>
              <a:defRPr/>
            </a:pPr>
            <a:r>
              <a:rPr lang="en-US" dirty="0" smtClean="0">
                <a:hlinkClick r:id="rId3"/>
              </a:rPr>
              <a:t>Play the fifteen puzzle on-line</a:t>
            </a: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b="1" dirty="0" smtClean="0"/>
              <a:t>Let’s consider the search for a solution.</a:t>
            </a:r>
            <a:endParaRPr lang="en-US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9661525" cy="573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76200" y="76200"/>
            <a:ext cx="2790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Searching for a solution</a:t>
            </a:r>
          </a:p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to the 8-puzzle.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2362200" y="4800600"/>
            <a:ext cx="4564063" cy="369888"/>
          </a:xfrm>
          <a:prstGeom prst="rect">
            <a:avLst/>
          </a:prstGeom>
          <a:solidFill>
            <a:schemeClr val="bg1">
              <a:alpha val="9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accent2"/>
                </a:solidFill>
              </a:rPr>
              <a:t>A breadth-first search tree. </a:t>
            </a:r>
            <a:r>
              <a:rPr lang="en-US" sz="1600" b="1">
                <a:solidFill>
                  <a:schemeClr val="accent2"/>
                </a:solidFill>
              </a:rPr>
              <a:t>(More detail soon.)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5029200" y="304800"/>
            <a:ext cx="1317625" cy="400050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3333CC"/>
                </a:solidFill>
              </a:rPr>
              <a:t>Start state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562600" y="4572000"/>
            <a:ext cx="711200" cy="400050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Goal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7825" y="5526088"/>
            <a:ext cx="8004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9973"/>
                </a:solidFill>
              </a:rPr>
              <a:t>Branching factor 1, 2, or 3 (max). So, approx. 2 --- # nodes roughly doubles at each level. </a:t>
            </a:r>
            <a:r>
              <a:rPr lang="en-US" sz="1800" b="1" i="1">
                <a:solidFill>
                  <a:srgbClr val="009973"/>
                </a:solidFill>
              </a:rPr>
              <a:t>Number states of explored nodes grows exponentially with depth.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1295400"/>
            <a:ext cx="2133600" cy="1323975"/>
          </a:xfrm>
          <a:prstGeom prst="rect">
            <a:avLst/>
          </a:prstGeom>
          <a:solidFill>
            <a:srgbClr val="FF6600">
              <a:alpha val="54000"/>
            </a:srgb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Aside: in this tree, immediate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duplicates are removed.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133600" y="1447800"/>
            <a:ext cx="1143000" cy="331788"/>
          </a:xfrm>
          <a:prstGeom prst="rightArrow">
            <a:avLst/>
          </a:prstGeom>
          <a:solidFill>
            <a:srgbClr val="FF6600">
              <a:alpha val="5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0"/>
            <a:ext cx="2463800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458200" cy="40386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For 15-puzzle, hard initial states: 80 levels deep, requires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exploring approx. </a:t>
            </a:r>
            <a:r>
              <a:rPr lang="en-US" b="1" dirty="0" smtClean="0">
                <a:solidFill>
                  <a:srgbClr val="FF0000"/>
                </a:solidFill>
              </a:rPr>
              <a:t>2^80 ≈ 10^24 </a:t>
            </a:r>
            <a:r>
              <a:rPr lang="en-US" b="1" dirty="0" smtClean="0">
                <a:solidFill>
                  <a:schemeClr val="accent2"/>
                </a:solidFill>
              </a:rPr>
              <a:t>states. </a:t>
            </a:r>
          </a:p>
          <a:p>
            <a:pPr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If we block all duplicates, we get closer to 10 trillion (the number of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distinct states: still a lot!). </a:t>
            </a:r>
          </a:p>
          <a:p>
            <a:pPr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Really only barely feasible on compute cluster with lots of memory and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compute time. (Raw numbers for 24 puzzle, truly infeasible.)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Can we avoid generating all these boards? Do with much less search?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(Key: bring average branching factor down.)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763000" cy="4267200"/>
          </a:xfrm>
        </p:spPr>
        <p:txBody>
          <a:bodyPr/>
          <a:lstStyle/>
          <a:p>
            <a:pPr>
              <a:defRPr/>
            </a:pPr>
            <a:r>
              <a:rPr lang="en-US" b="1" dirty="0" err="1" smtClean="0">
                <a:solidFill>
                  <a:srgbClr val="FF0000"/>
                </a:solidFill>
              </a:rPr>
              <a:t>Gedanken</a:t>
            </a:r>
            <a:r>
              <a:rPr lang="en-US" b="1" dirty="0" smtClean="0">
                <a:solidFill>
                  <a:srgbClr val="FF0000"/>
                </a:solidFill>
              </a:rPr>
              <a:t> experiment: </a:t>
            </a:r>
            <a:r>
              <a:rPr lang="en-US" b="1" dirty="0" smtClean="0">
                <a:solidFill>
                  <a:schemeClr val="accent2"/>
                </a:solidFill>
              </a:rPr>
              <a:t>Assume that you knew for each state, the minimum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number of moves to the final goal state. (Table too big, but assume there is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some formula/algorithm based on the board pattern that gives this number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for each board and quickly.)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Using the minimum distance information, is there a clever way to find a </a:t>
            </a:r>
          </a:p>
          <a:p>
            <a:pPr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minimum length sequence of moves leading from the start state to the goal </a:t>
            </a:r>
          </a:p>
          <a:p>
            <a:pPr>
              <a:defRPr/>
            </a:pPr>
            <a:r>
              <a:rPr lang="en-US" b="1" i="1" dirty="0" smtClean="0">
                <a:solidFill>
                  <a:srgbClr val="FF0000"/>
                </a:solidFill>
              </a:rPr>
              <a:t>state? How?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61525" cy="573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2362200" y="4800600"/>
            <a:ext cx="4564063" cy="369888"/>
          </a:xfrm>
          <a:prstGeom prst="rect">
            <a:avLst/>
          </a:prstGeom>
          <a:solidFill>
            <a:schemeClr val="bg1">
              <a:alpha val="9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accent2"/>
                </a:solidFill>
              </a:rPr>
              <a:t>A breadth-first search tree. </a:t>
            </a:r>
            <a:r>
              <a:rPr lang="en-US" sz="1600" b="1">
                <a:solidFill>
                  <a:schemeClr val="accent2"/>
                </a:solidFill>
              </a:rPr>
              <a:t>(More detail soon.)</a:t>
            </a: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5029200" y="304800"/>
            <a:ext cx="1317625" cy="400050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3333CC"/>
                </a:solidFill>
              </a:rPr>
              <a:t>Start state</a:t>
            </a: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5486400" y="4495800"/>
            <a:ext cx="711200" cy="400050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Goal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77825" y="5257800"/>
            <a:ext cx="6908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9973"/>
                </a:solidFill>
              </a:rPr>
              <a:t>Branching factor approx. 2.  So, with “distance oracle” we only need </a:t>
            </a:r>
          </a:p>
          <a:p>
            <a:pPr eaLnBrk="1" hangingPunct="1"/>
            <a:r>
              <a:rPr lang="en-US" sz="1800" b="1">
                <a:solidFill>
                  <a:srgbClr val="009973"/>
                </a:solidFill>
              </a:rPr>
              <a:t>to explore approx. 2 * (min. solution length).</a:t>
            </a:r>
          </a:p>
        </p:txBody>
      </p:sp>
      <p:sp>
        <p:nvSpPr>
          <p:cNvPr id="24582" name="TextBox 4"/>
          <p:cNvSpPr txBox="1">
            <a:spLocks noChangeArrowheads="1"/>
          </p:cNvSpPr>
          <p:nvPr/>
        </p:nvSpPr>
        <p:spPr bwMode="auto">
          <a:xfrm>
            <a:off x="3733800" y="304800"/>
            <a:ext cx="762000" cy="400050"/>
          </a:xfrm>
          <a:prstGeom prst="rect">
            <a:avLst/>
          </a:prstGeom>
          <a:solidFill>
            <a:schemeClr val="accent1">
              <a:alpha val="3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0000"/>
                </a:solidFill>
              </a:rPr>
              <a:t>d = 5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438400" y="1143000"/>
            <a:ext cx="1014413" cy="461963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&gt;= 5</a:t>
            </a:r>
            <a:endParaRPr lang="en-US"/>
          </a:p>
        </p:txBody>
      </p:sp>
      <p:sp>
        <p:nvSpPr>
          <p:cNvPr id="24584" name="Rectangle 13"/>
          <p:cNvSpPr>
            <a:spLocks noChangeArrowheads="1"/>
          </p:cNvSpPr>
          <p:nvPr/>
        </p:nvSpPr>
        <p:spPr bwMode="auto">
          <a:xfrm>
            <a:off x="3962400" y="2057400"/>
            <a:ext cx="1014413" cy="461963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&gt;= 4</a:t>
            </a:r>
            <a:endParaRPr lang="en-US"/>
          </a:p>
        </p:txBody>
      </p:sp>
      <p:sp>
        <p:nvSpPr>
          <p:cNvPr id="24585" name="Rectangle 14"/>
          <p:cNvSpPr>
            <a:spLocks noChangeArrowheads="1"/>
          </p:cNvSpPr>
          <p:nvPr/>
        </p:nvSpPr>
        <p:spPr bwMode="auto">
          <a:xfrm>
            <a:off x="6477000" y="2057400"/>
            <a:ext cx="1014413" cy="461963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&gt;= 3</a:t>
            </a:r>
            <a:endParaRPr lang="en-US"/>
          </a:p>
        </p:txBody>
      </p:sp>
      <p:sp>
        <p:nvSpPr>
          <p:cNvPr id="24586" name="Rectangle 15"/>
          <p:cNvSpPr>
            <a:spLocks noChangeArrowheads="1"/>
          </p:cNvSpPr>
          <p:nvPr/>
        </p:nvSpPr>
        <p:spPr bwMode="auto">
          <a:xfrm>
            <a:off x="5410200" y="2057400"/>
            <a:ext cx="838200" cy="461963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= 3</a:t>
            </a:r>
            <a:endParaRPr lang="en-US"/>
          </a:p>
        </p:txBody>
      </p:sp>
      <p:sp>
        <p:nvSpPr>
          <p:cNvPr id="24587" name="Rectangle 16"/>
          <p:cNvSpPr>
            <a:spLocks noChangeArrowheads="1"/>
          </p:cNvSpPr>
          <p:nvPr/>
        </p:nvSpPr>
        <p:spPr bwMode="auto">
          <a:xfrm>
            <a:off x="6705600" y="1143000"/>
            <a:ext cx="1014413" cy="461963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&gt;= 4</a:t>
            </a:r>
            <a:endParaRPr lang="en-US"/>
          </a:p>
        </p:txBody>
      </p:sp>
      <p:sp>
        <p:nvSpPr>
          <p:cNvPr id="24588" name="Rectangle 17"/>
          <p:cNvSpPr>
            <a:spLocks noChangeArrowheads="1"/>
          </p:cNvSpPr>
          <p:nvPr/>
        </p:nvSpPr>
        <p:spPr bwMode="auto">
          <a:xfrm>
            <a:off x="4953000" y="1143000"/>
            <a:ext cx="838200" cy="461963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= 4</a:t>
            </a:r>
            <a:endParaRPr lang="en-US"/>
          </a:p>
        </p:txBody>
      </p:sp>
      <p:sp>
        <p:nvSpPr>
          <p:cNvPr id="24589" name="TextBox 12"/>
          <p:cNvSpPr txBox="1">
            <a:spLocks noChangeArrowheads="1"/>
          </p:cNvSpPr>
          <p:nvPr/>
        </p:nvSpPr>
        <p:spPr bwMode="auto">
          <a:xfrm>
            <a:off x="228600" y="152400"/>
            <a:ext cx="2743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3333CC"/>
                </a:solidFill>
              </a:rPr>
              <a:t>Hmm. How do I know?</a:t>
            </a:r>
          </a:p>
        </p:txBody>
      </p:sp>
      <p:sp>
        <p:nvSpPr>
          <p:cNvPr id="25614" name="TextBox 18"/>
          <p:cNvSpPr txBox="1">
            <a:spLocks noChangeArrowheads="1"/>
          </p:cNvSpPr>
          <p:nvPr/>
        </p:nvSpPr>
        <p:spPr bwMode="auto">
          <a:xfrm>
            <a:off x="6705600" y="0"/>
            <a:ext cx="2354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accent2"/>
                </a:solidFill>
              </a:rPr>
              <a:t>d = min dist. to goal</a:t>
            </a:r>
          </a:p>
        </p:txBody>
      </p:sp>
      <p:sp>
        <p:nvSpPr>
          <p:cNvPr id="24591" name="TextBox 19"/>
          <p:cNvSpPr txBox="1">
            <a:spLocks noChangeArrowheads="1"/>
          </p:cNvSpPr>
          <p:nvPr/>
        </p:nvSpPr>
        <p:spPr bwMode="auto">
          <a:xfrm>
            <a:off x="0" y="663575"/>
            <a:ext cx="236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/>
              <a:t>Note: at least one neighbor with d = 4.</a:t>
            </a:r>
          </a:p>
        </p:txBody>
      </p:sp>
      <p:sp>
        <p:nvSpPr>
          <p:cNvPr id="24592" name="Rectangle 21"/>
          <p:cNvSpPr>
            <a:spLocks noChangeArrowheads="1"/>
          </p:cNvSpPr>
          <p:nvPr/>
        </p:nvSpPr>
        <p:spPr bwMode="auto">
          <a:xfrm>
            <a:off x="5410200" y="2738438"/>
            <a:ext cx="735013" cy="400050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d = 2</a:t>
            </a:r>
            <a:endParaRPr lang="en-US" sz="2000"/>
          </a:p>
        </p:txBody>
      </p:sp>
      <p:sp>
        <p:nvSpPr>
          <p:cNvPr id="24593" name="Rectangle 22"/>
          <p:cNvSpPr>
            <a:spLocks noChangeArrowheads="1"/>
          </p:cNvSpPr>
          <p:nvPr/>
        </p:nvSpPr>
        <p:spPr bwMode="auto">
          <a:xfrm>
            <a:off x="5365750" y="3500438"/>
            <a:ext cx="730250" cy="400050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d = 1</a:t>
            </a:r>
            <a:endParaRPr lang="en-US" sz="2000"/>
          </a:p>
        </p:txBody>
      </p:sp>
      <p:sp>
        <p:nvSpPr>
          <p:cNvPr id="24594" name="Rectangle 23"/>
          <p:cNvSpPr>
            <a:spLocks noChangeArrowheads="1"/>
          </p:cNvSpPr>
          <p:nvPr/>
        </p:nvSpPr>
        <p:spPr bwMode="auto">
          <a:xfrm>
            <a:off x="5486400" y="4114800"/>
            <a:ext cx="730250" cy="400050"/>
          </a:xfrm>
          <a:prstGeom prst="rect">
            <a:avLst/>
          </a:prstGeom>
          <a:solidFill>
            <a:schemeClr val="accent1">
              <a:alpha val="4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d = 0</a:t>
            </a:r>
            <a:endParaRPr lang="en-US" sz="200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67200" y="1219200"/>
            <a:ext cx="954088" cy="461963"/>
          </a:xfrm>
          <a:prstGeom prst="rect">
            <a:avLst/>
          </a:prstGeom>
          <a:solidFill>
            <a:srgbClr val="FFFF00">
              <a:alpha val="6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Select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0" y="1981200"/>
            <a:ext cx="954088" cy="461963"/>
          </a:xfrm>
          <a:prstGeom prst="rect">
            <a:avLst/>
          </a:prstGeom>
          <a:solidFill>
            <a:srgbClr val="FFFF00">
              <a:alpha val="5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Select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172200" y="4114800"/>
            <a:ext cx="1014413" cy="461963"/>
          </a:xfrm>
          <a:prstGeom prst="rect">
            <a:avLst/>
          </a:prstGeom>
          <a:solidFill>
            <a:schemeClr val="accent1">
              <a:alpha val="4313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d &gt;= 1</a:t>
            </a: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294313" y="2743200"/>
            <a:ext cx="954087" cy="461963"/>
          </a:xfrm>
          <a:prstGeom prst="rect">
            <a:avLst/>
          </a:prstGeom>
          <a:solidFill>
            <a:srgbClr val="FFFF00">
              <a:alpha val="6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Select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410200" y="3424238"/>
            <a:ext cx="954088" cy="461962"/>
          </a:xfrm>
          <a:prstGeom prst="rect">
            <a:avLst/>
          </a:prstGeom>
          <a:solidFill>
            <a:srgbClr val="FFFF00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Select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70513" y="4033838"/>
            <a:ext cx="954087" cy="461962"/>
          </a:xfrm>
          <a:prstGeom prst="rect">
            <a:avLst/>
          </a:prstGeom>
          <a:solidFill>
            <a:srgbClr val="FFFF00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Select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 animBg="1"/>
      <p:bldP spid="24584" grpId="0" animBg="1"/>
      <p:bldP spid="24585" grpId="0" animBg="1"/>
      <p:bldP spid="24586" grpId="0" animBg="1"/>
      <p:bldP spid="24587" grpId="0" animBg="1"/>
      <p:bldP spid="24588" grpId="0" animBg="1"/>
      <p:bldP spid="24589" grpId="0"/>
      <p:bldP spid="24591" grpId="0"/>
      <p:bldP spid="24592" grpId="0" animBg="1"/>
      <p:bldP spid="24593" grpId="0" animBg="1"/>
      <p:bldP spid="24594" grpId="0" animBg="1"/>
      <p:bldP spid="2" grpId="0" animBg="1"/>
      <p:bldP spid="3" grpId="0" animBg="1"/>
      <p:bldP spid="4" grpId="0" animBg="1"/>
      <p:bldP spid="5" grpId="0" animBg="1"/>
      <p:bldP spid="5" grpId="1" animBg="1"/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Introduction</a:t>
            </a:r>
          </a:p>
        </p:txBody>
      </p:sp>
      <p:sp>
        <p:nvSpPr>
          <p:cNvPr id="132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Search is a central topic in AI.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Originated with Newell and Simon</a:t>
            </a:r>
            <a:r>
              <a:rPr lang="ja-JP" altLang="en-US" b="1" dirty="0" smtClean="0">
                <a:solidFill>
                  <a:srgbClr val="3333CC"/>
                </a:solidFill>
                <a:latin typeface="Arial"/>
                <a:cs typeface="+mn-cs"/>
              </a:rPr>
              <a:t>’</a:t>
            </a:r>
            <a:r>
              <a:rPr lang="en-US" b="1" dirty="0" smtClean="0">
                <a:solidFill>
                  <a:srgbClr val="3333CC"/>
                </a:solidFill>
                <a:cs typeface="+mn-cs"/>
              </a:rPr>
              <a:t>s work on problem solving;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Human Problem Solving (1972).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Automated reasoning is a natural search task.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More recently: Given that almost all AI formalisms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(planning, learning, </a:t>
            </a:r>
            <a:r>
              <a:rPr lang="en-US" b="1" dirty="0" err="1" smtClean="0">
                <a:solidFill>
                  <a:srgbClr val="3333CC"/>
                </a:solidFill>
                <a:cs typeface="+mn-cs"/>
              </a:rPr>
              <a:t>etc</a:t>
            </a:r>
            <a:r>
              <a:rPr lang="en-US" b="1" dirty="0" smtClean="0">
                <a:solidFill>
                  <a:srgbClr val="3333CC"/>
                </a:solidFill>
                <a:cs typeface="+mn-cs"/>
              </a:rPr>
              <a:t>) are NP-Complete or worse,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some form of search is generally unavoidable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</a:rPr>
              <a:t>(i.e., no smarter algorithm available).</a:t>
            </a:r>
          </a:p>
        </p:txBody>
      </p:sp>
      <p:pic>
        <p:nvPicPr>
          <p:cNvPr id="132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667000"/>
            <a:ext cx="2667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2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2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2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2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2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2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21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2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2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2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2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8458200" cy="54864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For 15-puzzle, hard initial states: 80 levels deep, requires exploring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approx. </a:t>
            </a:r>
            <a:r>
              <a:rPr lang="en-US" b="1" dirty="0" smtClean="0">
                <a:solidFill>
                  <a:srgbClr val="FF0000"/>
                </a:solidFill>
              </a:rPr>
              <a:t>2^80 ≈ 10^24 states.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</a:p>
          <a:p>
            <a:pPr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But, with distance oracle, we only need to explore roughly </a:t>
            </a:r>
            <a:r>
              <a:rPr lang="en-US" b="1" dirty="0" smtClean="0">
                <a:solidFill>
                  <a:srgbClr val="FF0000"/>
                </a:solidFill>
              </a:rPr>
              <a:t>80 * 2 = 160</a:t>
            </a: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states</a:t>
            </a:r>
            <a:r>
              <a:rPr lang="en-US" b="1" dirty="0" smtClean="0">
                <a:solidFill>
                  <a:schemeClr val="accent2"/>
                </a:solidFill>
              </a:rPr>
              <a:t>! (only linear in size of solution length)</a:t>
            </a:r>
          </a:p>
          <a:p>
            <a:pPr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We may not have the exact distance function (“perfect heuristics”), but 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we can still “guide” the search using an approximate distance function.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This is the key idea behind </a:t>
            </a:r>
            <a:r>
              <a:rPr lang="en-US" b="1" dirty="0" smtClean="0">
                <a:solidFill>
                  <a:srgbClr val="FF0000"/>
                </a:solidFill>
              </a:rPr>
              <a:t>“heuristic search” or “knowledge-based search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.” 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We use knowledge / heuristic information about the distance to the goal to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guide our search process. We can go from exponential to polynomial or even 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linear complexity. More common: brings exponent down significantly. 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E.g. from 2^L to 2^(L/100).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The</a:t>
            </a:r>
            <a:r>
              <a:rPr lang="en-US" dirty="0"/>
              <a:t> </a:t>
            </a:r>
            <a:r>
              <a:rPr lang="en-US" dirty="0" smtClean="0"/>
              <a:t>measure we considered would be the “perfect” heuristic. Eliminates tree </a:t>
            </a:r>
          </a:p>
          <a:p>
            <a:pPr>
              <a:defRPr/>
            </a:pPr>
            <a:r>
              <a:rPr lang="en-US" dirty="0" smtClean="0"/>
              <a:t>search! Find the right “path” to goal state immediately.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9661525" cy="573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2743200" y="4800600"/>
            <a:ext cx="2851150" cy="369888"/>
          </a:xfrm>
          <a:prstGeom prst="rect">
            <a:avLst/>
          </a:prstGeom>
          <a:solidFill>
            <a:schemeClr val="bg1">
              <a:alpha val="9294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accent2"/>
                </a:solidFill>
              </a:rPr>
              <a:t>A breadth-first search tree. </a:t>
            </a:r>
            <a:endParaRPr lang="en-US" sz="1600" b="1">
              <a:solidFill>
                <a:schemeClr val="accent2"/>
              </a:solidFill>
            </a:endParaRPr>
          </a:p>
        </p:txBody>
      </p:sp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5029200" y="304800"/>
            <a:ext cx="1317625" cy="400050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3333CC"/>
                </a:solidFill>
              </a:rPr>
              <a:t>Start state</a:t>
            </a: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5562600" y="4572000"/>
            <a:ext cx="711200" cy="400050"/>
          </a:xfrm>
          <a:prstGeom prst="rect">
            <a:avLst/>
          </a:prstGeom>
          <a:solidFill>
            <a:schemeClr val="bg1">
              <a:alpha val="8784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Goal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76400" y="5334000"/>
            <a:ext cx="419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9973"/>
                </a:solidFill>
              </a:rPr>
              <a:t>Perfect “heuristics,” eliminates search.</a:t>
            </a:r>
          </a:p>
        </p:txBody>
      </p:sp>
      <p:sp>
        <p:nvSpPr>
          <p:cNvPr id="2" name="Oval 1"/>
          <p:cNvSpPr/>
          <p:nvPr/>
        </p:nvSpPr>
        <p:spPr>
          <a:xfrm>
            <a:off x="4572000" y="152400"/>
            <a:ext cx="457200" cy="1828800"/>
          </a:xfrm>
          <a:prstGeom prst="ellipse">
            <a:avLst/>
          </a:prstGeom>
          <a:solidFill>
            <a:schemeClr val="accent1">
              <a:alpha val="4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 rot="16843747">
            <a:off x="5060950" y="1328738"/>
            <a:ext cx="457200" cy="1219200"/>
          </a:xfrm>
          <a:prstGeom prst="ellipse">
            <a:avLst/>
          </a:prstGeom>
          <a:solidFill>
            <a:schemeClr val="accent1">
              <a:alpha val="5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38800" y="1981200"/>
            <a:ext cx="457200" cy="2514600"/>
          </a:xfrm>
          <a:prstGeom prst="ellipse">
            <a:avLst/>
          </a:prstGeom>
          <a:solidFill>
            <a:schemeClr val="accent1">
              <a:alpha val="6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76400" y="5715000"/>
            <a:ext cx="6477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FF6600"/>
                </a:solidFill>
              </a:rPr>
              <a:t>Approximate heuristics, significantly reduces search.</a:t>
            </a:r>
          </a:p>
          <a:p>
            <a:r>
              <a:rPr lang="en-US" sz="1800" b="1">
                <a:solidFill>
                  <a:srgbClr val="FF6600"/>
                </a:solidFill>
              </a:rPr>
              <a:t>Best (provably) use of search heuristic info: A* search (soon).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" y="228600"/>
            <a:ext cx="4038600" cy="37861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Basic idea: State evaluation function can effectively guide search.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dirty="0"/>
              <a:t>Also in multi-agent settings. (Chess: board </a:t>
            </a:r>
            <a:r>
              <a:rPr lang="en-US" b="1" dirty="0" err="1"/>
              <a:t>eval</a:t>
            </a:r>
            <a:r>
              <a:rPr lang="en-US" b="1" dirty="0"/>
              <a:t>.)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dirty="0"/>
              <a:t>Reinforcement learning: Learn the state </a:t>
            </a:r>
            <a:r>
              <a:rPr lang="en-US" b="1" dirty="0" err="1"/>
              <a:t>eval</a:t>
            </a:r>
            <a:r>
              <a:rPr lang="en-US" b="1" dirty="0"/>
              <a:t> function.</a:t>
            </a:r>
          </a:p>
          <a:p>
            <a:pPr>
              <a:defRPr/>
            </a:pPr>
            <a:endParaRPr lang="en-US" b="1" dirty="0"/>
          </a:p>
        </p:txBody>
      </p:sp>
      <p:sp>
        <p:nvSpPr>
          <p:cNvPr id="3" name="Trapezoid 2"/>
          <p:cNvSpPr/>
          <p:nvPr/>
        </p:nvSpPr>
        <p:spPr>
          <a:xfrm>
            <a:off x="3886200" y="152400"/>
            <a:ext cx="2438400" cy="2133600"/>
          </a:xfrm>
          <a:prstGeom prst="trapezoid">
            <a:avLst>
              <a:gd name="adj" fmla="val 37897"/>
            </a:avLst>
          </a:prstGeom>
          <a:solidFill>
            <a:srgbClr val="FF0000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rapezoid 13"/>
          <p:cNvSpPr/>
          <p:nvPr/>
        </p:nvSpPr>
        <p:spPr>
          <a:xfrm rot="10800000">
            <a:off x="3886200" y="2286000"/>
            <a:ext cx="2438400" cy="2209800"/>
          </a:xfrm>
          <a:prstGeom prst="trapezoid">
            <a:avLst>
              <a:gd name="adj" fmla="val 13169"/>
            </a:avLst>
          </a:prstGeom>
          <a:solidFill>
            <a:srgbClr val="FF0000">
              <a:alpha val="4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5" grpId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</a:rPr>
              <a:t>State evaluation functions</a:t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or “heuristics”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848600" cy="46482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Provide guidance in terms of what action to take next.</a:t>
            </a:r>
          </a:p>
          <a:p>
            <a:pPr>
              <a:defRPr/>
            </a:pPr>
            <a:endParaRPr lang="en-US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General principle: Consider all neighboring states, reachable via some action. Then select the action that leads to the state with the highest utility (evaluation value). This is a fully </a:t>
            </a:r>
            <a:r>
              <a:rPr lang="en-US" b="1" dirty="0" smtClean="0">
                <a:solidFill>
                  <a:srgbClr val="FF0000"/>
                </a:solidFill>
              </a:rPr>
              <a:t>greedy</a:t>
            </a:r>
            <a:r>
              <a:rPr lang="en-US" b="1" dirty="0" smtClean="0">
                <a:solidFill>
                  <a:schemeClr val="accent2"/>
                </a:solidFill>
              </a:rPr>
              <a:t> approach.</a:t>
            </a:r>
          </a:p>
          <a:p>
            <a:pPr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Because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eval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function is often only an estimate of the true state value, greedy search may not find the optimum path to the goal.</a:t>
            </a:r>
          </a:p>
          <a:p>
            <a:pPr>
              <a:defRPr/>
            </a:pP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By adding some search with certain guarantees on the approximation, we can still get optimal behavior (A* search) (i.e. finding the optimal path to the solution). </a:t>
            </a:r>
            <a:r>
              <a:rPr lang="en-US" b="1" dirty="0" smtClean="0">
                <a:solidFill>
                  <a:srgbClr val="FF0000"/>
                </a:solidFill>
              </a:rPr>
              <a:t>Overall result: generally exponentially less search required.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458200" cy="6172200"/>
          </a:xfrm>
        </p:spPr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N-puzzle heuristics (“State evaluation function” </a:t>
            </a:r>
            <a:r>
              <a:rPr lang="en-US" b="1" dirty="0" err="1" smtClean="0">
                <a:solidFill>
                  <a:srgbClr val="FF0000"/>
                </a:solidFill>
              </a:rPr>
              <a:t>wrt</a:t>
            </a:r>
            <a:r>
              <a:rPr lang="en-US" b="1" dirty="0" smtClean="0">
                <a:solidFill>
                  <a:srgbClr val="FF0000"/>
                </a:solidFill>
              </a:rPr>
              <a:t> to goal to be reached):</a:t>
            </a:r>
          </a:p>
          <a:p>
            <a:pPr>
              <a:defRPr/>
            </a:pPr>
            <a:endParaRPr lang="en-US" dirty="0"/>
          </a:p>
          <a:p>
            <a:pPr marL="457200" indent="-457200">
              <a:buFontTx/>
              <a:buAutoNum type="arabicParenR"/>
              <a:defRPr/>
            </a:pPr>
            <a:r>
              <a:rPr lang="en-US" b="1" dirty="0" smtClean="0">
                <a:solidFill>
                  <a:srgbClr val="FF0000"/>
                </a:solidFill>
              </a:rPr>
              <a:t>Manhattan </a:t>
            </a:r>
            <a:r>
              <a:rPr lang="en-US" b="1" dirty="0">
                <a:solidFill>
                  <a:srgbClr val="FF0000"/>
                </a:solidFill>
              </a:rPr>
              <a:t>Distance</a:t>
            </a:r>
            <a:r>
              <a:rPr lang="en-US" b="1" dirty="0">
                <a:solidFill>
                  <a:schemeClr val="accent2"/>
                </a:solidFill>
              </a:rPr>
              <a:t>: For each tile the number of grid units between </a:t>
            </a:r>
            <a:r>
              <a:rPr lang="en-US" b="1" dirty="0" smtClean="0">
                <a:solidFill>
                  <a:schemeClr val="accent2"/>
                </a:solidFill>
              </a:rPr>
              <a:t>its current </a:t>
            </a:r>
            <a:r>
              <a:rPr lang="en-US" b="1" dirty="0">
                <a:solidFill>
                  <a:schemeClr val="accent2"/>
                </a:solidFill>
              </a:rPr>
              <a:t>location and its goal location are counted and the values for all tiles are summed up</a:t>
            </a:r>
            <a:r>
              <a:rPr lang="en-US" b="1" dirty="0" smtClean="0">
                <a:solidFill>
                  <a:schemeClr val="accent2"/>
                </a:solidFill>
              </a:rPr>
              <a:t>. (underestimate; too “loose”; not very powerful)</a:t>
            </a:r>
          </a:p>
          <a:p>
            <a:pPr marL="457200" indent="-457200">
              <a:buFontTx/>
              <a:buAutoNum type="arabicParenR"/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Felner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Ariel,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Korf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Richard E.,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Hanan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Sarit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Additive Pattern Database Heuristics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Journal of Artificial Intelligence Research 22 (2004) 279-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318. The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78 Pattern Database heuristic takes a lot of memory but solves a random instance of the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15-puzzle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within a few milliseconds on average. An optimal solution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for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80 moves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cases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takes a few seconds each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. So, thousands of nodes considered instead of many billions.</a:t>
            </a:r>
          </a:p>
          <a:p>
            <a:pPr marL="457200" indent="-457200">
              <a:buFontTx/>
              <a:buAutoNum type="arabicParenR"/>
              <a:defRPr/>
            </a:pP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Note: many approx. heuristics (“conservative” / underestimates to goal) combined with search can still find  </a:t>
            </a:r>
            <a:r>
              <a:rPr lang="en-US" b="1" dirty="0" smtClean="0">
                <a:solidFill>
                  <a:srgbClr val="FF0000"/>
                </a:solidFill>
              </a:rPr>
              <a:t>optimal</a:t>
            </a:r>
            <a:r>
              <a:rPr lang="en-US" b="1" dirty="0" smtClean="0">
                <a:solidFill>
                  <a:schemeClr val="accent2"/>
                </a:solidFill>
              </a:rPr>
              <a:t> solutions.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9-20 at 12.06.3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-304800"/>
            <a:ext cx="392271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001000" cy="6553200"/>
          </a:xfrm>
        </p:spPr>
        <p:txBody>
          <a:bodyPr/>
          <a:lstStyle/>
          <a:p>
            <a:pPr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State evaluation function (or utility </a:t>
            </a:r>
          </a:p>
          <a:p>
            <a:pPr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value) is a very general and useful idea</a:t>
            </a:r>
            <a:r>
              <a:rPr lang="en-US" b="1" i="1" dirty="0" smtClean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Example: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In chess, given a board, what would be the 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perfect evaluation value that you would want to know? 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(Assume the perspective of White player.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</a:p>
          <a:p>
            <a:pPr>
              <a:defRPr/>
            </a:pPr>
            <a:endParaRPr lang="en-US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A: f(board)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 {+1, 0, -1}, with +1 for guaranteed win for White,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                                       0 draw under perfect play, and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                                       -1 loss under perfect play.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Perfect play: all powerful opponent.</a:t>
            </a:r>
            <a:endParaRPr lang="en-US" b="1" dirty="0" smtClean="0">
              <a:solidFill>
                <a:schemeClr val="accent2"/>
              </a:solidFill>
              <a:sym typeface="Wingdings"/>
            </a:endParaRPr>
          </a:p>
          <a:p>
            <a:pPr>
              <a:defRPr/>
            </a:pPr>
            <a:r>
              <a:rPr lang="en-US" b="1" dirty="0" smtClean="0">
                <a:solidFill>
                  <a:srgbClr val="3333CC"/>
                </a:solidFill>
                <a:sym typeface="Wingdings"/>
              </a:rPr>
              <a:t>Given f, how would you play then?</a:t>
            </a:r>
          </a:p>
          <a:p>
            <a:pPr>
              <a:defRPr/>
            </a:pPr>
            <a:endParaRPr lang="en-US" b="1" dirty="0" smtClean="0">
              <a:solidFill>
                <a:schemeClr val="accent1">
                  <a:lumMod val="75000"/>
                </a:schemeClr>
              </a:solidFill>
              <a:sym typeface="Wingdings"/>
            </a:endParaRPr>
          </a:p>
          <a:p>
            <a:pPr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In practice, we only know (so far) of an approximation of f.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f(board)  [-1,+1]    (interval from -1 to +1)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based on “values” of chess pieces, e.g., pawn 1 point, rook 5 points.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Informally, board value gives “probability (?) of winning.”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   </a:t>
            </a:r>
            <a:endParaRPr lang="en-US" b="1" dirty="0">
              <a:solidFill>
                <a:schemeClr val="accent1">
                  <a:lumMod val="75000"/>
                </a:schemeClr>
              </a:solidFill>
              <a:sym typeface="Wingdings"/>
            </a:endParaRPr>
          </a:p>
          <a:p>
            <a:pPr>
              <a:defRPr/>
            </a:pPr>
            <a:endParaRPr lang="en-US" b="1" dirty="0">
              <a:solidFill>
                <a:schemeClr val="accent1">
                  <a:lumMod val="75000"/>
                </a:schemeClr>
              </a:solidFill>
              <a:sym typeface="Wingding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705600"/>
          </a:xfrm>
        </p:spPr>
        <p:txBody>
          <a:bodyPr/>
          <a:lstStyle/>
          <a:p>
            <a:pPr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State evaluation function (or utility </a:t>
            </a:r>
          </a:p>
          <a:p>
            <a:pPr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value) is a very general and useful idea</a:t>
            </a:r>
            <a:r>
              <a:rPr lang="en-US" b="1" i="1" dirty="0" smtClean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Examples: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TD-Gammon backgammon player. Neural net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was trained to find approximately optimal state (board)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evaluation values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(range [-1,+1]). (</a:t>
            </a:r>
            <a:r>
              <a:rPr lang="en-US" b="1" dirty="0" err="1" smtClean="0">
                <a:solidFill>
                  <a:schemeClr val="accent2"/>
                </a:solidFill>
              </a:rPr>
              <a:t>Tesauro</a:t>
            </a:r>
            <a:r>
              <a:rPr lang="en-US" b="1" dirty="0" smtClean="0">
                <a:solidFill>
                  <a:schemeClr val="accent2"/>
                </a:solidFill>
              </a:rPr>
              <a:t> 1995)</a:t>
            </a:r>
          </a:p>
          <a:p>
            <a:pPr marL="0" indent="0"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>
              <a:buFont typeface="Arial"/>
              <a:buChar char="•"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“</a:t>
            </a:r>
            <a:r>
              <a:rPr lang="en-US" b="1" dirty="0" err="1" smtClean="0">
                <a:solidFill>
                  <a:schemeClr val="accent2"/>
                </a:solidFill>
              </a:rPr>
              <a:t>Robocopter</a:t>
            </a:r>
            <a:r>
              <a:rPr lang="en-US" b="1" dirty="0" smtClean="0">
                <a:solidFill>
                  <a:schemeClr val="accent2"/>
                </a:solidFill>
              </a:rPr>
              <a:t>” --- automated helicopter control;</a:t>
            </a:r>
          </a:p>
          <a:p>
            <a:pPr marL="0" indent="0"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     trained state evaluation function. 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State given by features, such as,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position, orientation, speed, and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rotors position and speed. Possible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actions change rotors speed and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position. Evaluation assigns value</a:t>
            </a: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in [-1,+1] to capture stability.</a:t>
            </a:r>
          </a:p>
          <a:p>
            <a:pPr marL="0" indent="0"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>
              <a:defRPr/>
            </a:pP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  <a:sym typeface="Wingding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44894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76800" y="6172200"/>
            <a:ext cx="3375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/>
              <a:t>(Abbeel, Coates, and Ng 2008)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-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Example: Robotic assembly</a:t>
            </a:r>
          </a:p>
        </p:txBody>
      </p:sp>
      <p:sp>
        <p:nvSpPr>
          <p:cNvPr id="1268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514600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states?</a:t>
            </a:r>
            <a:r>
              <a:rPr lang="en-US" sz="2400" b="1" dirty="0" smtClean="0">
                <a:cs typeface="+mn-cs"/>
              </a:rPr>
              <a:t>:        real-valued coordinates of robot joint angles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b="1" dirty="0">
                <a:cs typeface="+mn-cs"/>
              </a:rPr>
              <a:t> </a:t>
            </a:r>
            <a:r>
              <a:rPr lang="en-US" sz="2400" b="1" dirty="0" smtClean="0">
                <a:cs typeface="+mn-cs"/>
              </a:rPr>
              <a:t>                    parts of the object to be assembled
</a:t>
            </a: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actions?</a:t>
            </a:r>
            <a:r>
              <a:rPr lang="en-US" sz="2400" b="1" dirty="0" smtClean="0">
                <a:cs typeface="+mn-cs"/>
              </a:rPr>
              <a:t>:      continuous motions of robot joints
</a:t>
            </a: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goal test?</a:t>
            </a:r>
            <a:r>
              <a:rPr lang="en-US" sz="2400" b="1" dirty="0" smtClean="0">
                <a:cs typeface="+mn-cs"/>
              </a:rPr>
              <a:t>:    complete assembly
</a:t>
            </a:r>
            <a:r>
              <a:rPr lang="en-US" sz="2400" b="1" u="sng" dirty="0" smtClean="0">
                <a:solidFill>
                  <a:srgbClr val="CC0099"/>
                </a:solidFill>
                <a:cs typeface="+mn-cs"/>
              </a:rPr>
              <a:t>path cost?</a:t>
            </a:r>
            <a:r>
              <a:rPr lang="en-US" sz="2400" b="1" dirty="0" smtClean="0">
                <a:cs typeface="+mn-cs"/>
              </a:rPr>
              <a:t>:   time to execute
</a:t>
            </a:r>
          </a:p>
        </p:txBody>
      </p:sp>
      <p:pic>
        <p:nvPicPr>
          <p:cNvPr id="32771" name="Picture 4" descr="stanford-arm+bloc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400"/>
            <a:ext cx="580072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873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Other example search tasks</a:t>
            </a:r>
          </a:p>
        </p:txBody>
      </p:sp>
      <p:sp>
        <p:nvSpPr>
          <p:cNvPr id="131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14400"/>
            <a:ext cx="8229600" cy="5334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  <a:sym typeface="Wingdings" charset="0"/>
              </a:rPr>
              <a:t>VLSI layout: positioning millions of components and connections on a chip to minimize area, circuit delays, etc.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  <a:sym typeface="Wingdings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  <a:sym typeface="Wingdings" charset="0"/>
              </a:rPr>
              <a:t>Robot navigation / planning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  <a:sym typeface="Wingdings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  <a:sym typeface="Wingdings" charset="0"/>
              </a:rPr>
              <a:t>Automatic assembly of complex objects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  <a:sym typeface="Wingdings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3333CC"/>
                </a:solidFill>
                <a:cs typeface="+mn-cs"/>
                <a:sym typeface="Wingdings" charset="0"/>
              </a:rPr>
              <a:t>Protein design: sequence of amino acids that will fold into the 3-dimensional protein with the right properties.</a:t>
            </a:r>
          </a:p>
          <a:p>
            <a:pPr eaLnBrk="1" hangingPunct="1">
              <a:defRPr/>
            </a:pPr>
            <a:endParaRPr lang="en-US" b="1" dirty="0">
              <a:solidFill>
                <a:srgbClr val="3333CC"/>
              </a:solidFill>
              <a:cs typeface="+mn-cs"/>
              <a:sym typeface="Wingdings" charset="0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+mn-cs"/>
                <a:sym typeface="Wingdings" charset="0"/>
              </a:rPr>
              <a:t>Literally thousands of combinatorial search / reasoning / parsing /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+mn-cs"/>
                <a:sym typeface="Wingdings" charset="0"/>
              </a:rPr>
              <a:t>matching problems can be formulated as search problems in exponential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+mn-cs"/>
                <a:sym typeface="Wingdings" charset="0"/>
              </a:rPr>
              <a:t>size state spaces.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3333CC"/>
              </a:solidFill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1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1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1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1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1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1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1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1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1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127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4648200" cy="12192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Search Techniques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906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Searching for a (shortest / least cost) path to goal state(s).</a:t>
            </a:r>
          </a:p>
        </p:txBody>
      </p:sp>
      <p:sp>
        <p:nvSpPr>
          <p:cNvPr id="1313796" name="Text Box 4"/>
          <p:cNvSpPr txBox="1">
            <a:spLocks noChangeArrowheads="1"/>
          </p:cNvSpPr>
          <p:nvPr/>
        </p:nvSpPr>
        <p:spPr bwMode="auto">
          <a:xfrm>
            <a:off x="1219200" y="1676400"/>
            <a:ext cx="66294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cs typeface="+mn-cs"/>
                <a:sym typeface="Wingdings" charset="0"/>
              </a:rPr>
              <a:t>Search through the state space.</a:t>
            </a:r>
          </a:p>
          <a:p>
            <a:pPr>
              <a:buFont typeface="Wingdings" charset="0"/>
              <a:buChar char="à"/>
              <a:defRPr/>
            </a:pPr>
            <a:endParaRPr lang="en-US" sz="2000" b="1" dirty="0">
              <a:cs typeface="+mn-cs"/>
              <a:sym typeface="Wingdings" charset="0"/>
            </a:endParaRPr>
          </a:p>
          <a:p>
            <a:pPr>
              <a:defRPr/>
            </a:pPr>
            <a:r>
              <a:rPr lang="en-US" sz="2000" b="1" dirty="0">
                <a:cs typeface="+mn-cs"/>
              </a:rPr>
              <a:t>We will consider search techniques that use an </a:t>
            </a:r>
          </a:p>
          <a:p>
            <a:pPr>
              <a:buFont typeface="Wingdings" charset="0"/>
              <a:buNone/>
              <a:defRPr/>
            </a:pPr>
            <a:r>
              <a:rPr lang="en-US" sz="2000" b="1" dirty="0">
                <a:cs typeface="+mn-cs"/>
              </a:rPr>
              <a:t>explicit </a:t>
            </a:r>
            <a:r>
              <a:rPr lang="en-US" sz="2000" b="1" dirty="0">
                <a:solidFill>
                  <a:schemeClr val="accent2"/>
                </a:solidFill>
                <a:cs typeface="+mn-cs"/>
              </a:rPr>
              <a:t>search tree</a:t>
            </a:r>
            <a:r>
              <a:rPr lang="en-US" sz="2000" b="1" dirty="0">
                <a:cs typeface="+mn-cs"/>
              </a:rPr>
              <a:t> that is generated by the </a:t>
            </a:r>
          </a:p>
          <a:p>
            <a:pPr>
              <a:buFont typeface="Wingdings" charset="0"/>
              <a:buNone/>
              <a:defRPr/>
            </a:pPr>
            <a:r>
              <a:rPr lang="en-US" sz="2000" b="1" dirty="0">
                <a:solidFill>
                  <a:srgbClr val="FF0000"/>
                </a:solidFill>
                <a:cs typeface="+mn-cs"/>
              </a:rPr>
              <a:t>initial state + successor function.</a:t>
            </a:r>
          </a:p>
          <a:p>
            <a:pPr>
              <a:buFont typeface="Wingdings" charset="0"/>
              <a:buNone/>
              <a:defRPr/>
            </a:pPr>
            <a:r>
              <a:rPr lang="en-US" dirty="0">
                <a:cs typeface="+mn-cs"/>
              </a:rPr>
              <a:t>	</a:t>
            </a:r>
            <a:endParaRPr lang="en-US" sz="1800" dirty="0">
              <a:cs typeface="+mn-cs"/>
            </a:endParaRPr>
          </a:p>
        </p:txBody>
      </p:sp>
      <p:sp>
        <p:nvSpPr>
          <p:cNvPr id="1313798" name="Rectangle 6"/>
          <p:cNvSpPr>
            <a:spLocks noChangeArrowheads="1"/>
          </p:cNvSpPr>
          <p:nvPr/>
        </p:nvSpPr>
        <p:spPr bwMode="auto">
          <a:xfrm>
            <a:off x="2895600" y="3733800"/>
            <a:ext cx="4800600" cy="2400300"/>
          </a:xfrm>
          <a:prstGeom prst="rect">
            <a:avLst/>
          </a:prstGeom>
          <a:solidFill>
            <a:schemeClr val="accent1">
              <a:alpha val="41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>
              <a:buFont typeface="Wingdings" charset="0"/>
              <a:buNone/>
              <a:defRPr/>
            </a:pPr>
            <a:r>
              <a:rPr lang="en-US" sz="1800" b="1" dirty="0">
                <a:cs typeface="+mn-cs"/>
              </a:rPr>
              <a:t>initialize (initial node)</a:t>
            </a:r>
          </a:p>
          <a:p>
            <a:pPr>
              <a:buFont typeface="Wingdings" charset="0"/>
              <a:buNone/>
              <a:defRPr/>
            </a:pPr>
            <a:r>
              <a:rPr lang="en-US" sz="1800" b="1" dirty="0">
                <a:cs typeface="+mn-cs"/>
              </a:rPr>
              <a:t>Loop</a:t>
            </a:r>
          </a:p>
          <a:p>
            <a:pPr>
              <a:buFont typeface="Wingdings" charset="0"/>
              <a:buNone/>
              <a:defRPr/>
            </a:pPr>
            <a:r>
              <a:rPr lang="en-US" sz="1800" b="1" dirty="0">
                <a:cs typeface="+mn-cs"/>
              </a:rPr>
              <a:t>	choose a node for expansion 		   according to </a:t>
            </a:r>
            <a:r>
              <a:rPr lang="en-US" sz="1800" b="1" dirty="0">
                <a:solidFill>
                  <a:srgbClr val="FF0000"/>
                </a:solidFill>
                <a:cs typeface="+mn-cs"/>
              </a:rPr>
              <a:t>strategy</a:t>
            </a:r>
            <a:endParaRPr lang="en-US" sz="1800" b="1" dirty="0">
              <a:cs typeface="+mn-cs"/>
            </a:endParaRPr>
          </a:p>
          <a:p>
            <a:pPr>
              <a:buFont typeface="Wingdings" charset="0"/>
              <a:buNone/>
              <a:defRPr/>
            </a:pPr>
            <a:r>
              <a:rPr lang="en-US" b="1" dirty="0">
                <a:cs typeface="+mn-cs"/>
              </a:rPr>
              <a:t>	</a:t>
            </a:r>
            <a:r>
              <a:rPr lang="en-US" sz="1800" b="1" dirty="0">
                <a:cs typeface="+mn-cs"/>
              </a:rPr>
              <a:t>goal node? </a:t>
            </a:r>
            <a:r>
              <a:rPr lang="en-US" sz="1800" b="1" dirty="0">
                <a:cs typeface="+mn-cs"/>
                <a:sym typeface="Wingdings" charset="0"/>
              </a:rPr>
              <a:t> done</a:t>
            </a:r>
          </a:p>
          <a:p>
            <a:pPr>
              <a:buFont typeface="Wingdings" charset="0"/>
              <a:buNone/>
              <a:defRPr/>
            </a:pPr>
            <a:r>
              <a:rPr lang="en-US" sz="1800" b="1" dirty="0">
                <a:cs typeface="+mn-cs"/>
                <a:sym typeface="Wingdings" charset="0"/>
              </a:rPr>
              <a:t>	expand node with successor function</a:t>
            </a:r>
            <a:endParaRPr lang="en-US" sz="1800" b="1" dirty="0">
              <a:cs typeface="+mn-cs"/>
            </a:endParaRPr>
          </a:p>
          <a:p>
            <a:pPr>
              <a:buFont typeface="Wingdings" charset="0"/>
              <a:buNone/>
              <a:defRPr/>
            </a:pPr>
            <a:endParaRPr lang="en-US" sz="1800" dirty="0">
              <a:cs typeface="+mn-cs"/>
              <a:sym typeface="Wingdings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1800" dirty="0">
                <a:cs typeface="+mn-cs"/>
                <a:sym typeface="Wingdings" charset="0"/>
              </a:rPr>
              <a:t>	 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137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3796" grpId="0"/>
      <p:bldP spid="131379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Outline</a:t>
            </a:r>
          </a:p>
        </p:txBody>
      </p:sp>
      <p:sp>
        <p:nvSpPr>
          <p:cNvPr id="1253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chemeClr val="accent2"/>
                </a:solidFill>
                <a:cs typeface="+mn-cs"/>
              </a:rPr>
              <a:t>Problem-solving agents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accent2"/>
                </a:solidFill>
                <a:cs typeface="+mn-cs"/>
              </a:rPr>
              <a:t>Problem types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accent2"/>
                </a:solidFill>
                <a:cs typeface="+mn-cs"/>
              </a:rPr>
              <a:t>Problem formulation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accent2"/>
                </a:solidFill>
                <a:cs typeface="+mn-cs"/>
              </a:rPr>
              <a:t>Example problems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accent2"/>
                </a:solidFill>
                <a:cs typeface="+mn-cs"/>
              </a:rPr>
              <a:t>Basic search algorithms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6200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Tree-search algorithms</a:t>
            </a:r>
          </a:p>
        </p:txBody>
      </p:sp>
      <p:sp>
        <p:nvSpPr>
          <p:cNvPr id="1269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696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Basic idea:</a:t>
            </a:r>
          </a:p>
          <a:p>
            <a:pPr lvl="1" eaLnBrk="1" hangingPunct="1">
              <a:defRPr/>
            </a:pPr>
            <a:r>
              <a:rPr lang="en-US" sz="1800" b="1" dirty="0" smtClean="0"/>
              <a:t>simulated exploration of state space by generating successors of already-explored states (a.k.a. ~ </a:t>
            </a:r>
            <a:r>
              <a:rPr lang="en-US" sz="1800" b="1" dirty="0" smtClean="0">
                <a:solidFill>
                  <a:srgbClr val="FF0000"/>
                </a:solidFill>
              </a:rPr>
              <a:t>expanding</a:t>
            </a:r>
            <a:r>
              <a:rPr lang="en-US" sz="1800" b="1" dirty="0" smtClean="0"/>
              <a:t> states)</a:t>
            </a:r>
            <a:r>
              <a:rPr lang="en-US" sz="1800" dirty="0" smtClean="0"/>
              <a:t>
</a:t>
            </a:r>
          </a:p>
        </p:txBody>
      </p:sp>
      <p:pic>
        <p:nvPicPr>
          <p:cNvPr id="12697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37500" r="3125" b="28125"/>
          <a:stretch>
            <a:fillRect/>
          </a:stretch>
        </p:blipFill>
        <p:spPr bwMode="auto">
          <a:xfrm>
            <a:off x="533400" y="2514600"/>
            <a:ext cx="80010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0724" name="TextBox 1"/>
          <p:cNvSpPr txBox="1">
            <a:spLocks noChangeArrowheads="1"/>
          </p:cNvSpPr>
          <p:nvPr/>
        </p:nvSpPr>
        <p:spPr bwMode="auto">
          <a:xfrm>
            <a:off x="1219200" y="5410200"/>
            <a:ext cx="7467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chemeClr val="accent2"/>
                </a:solidFill>
              </a:rPr>
              <a:t>Note: </a:t>
            </a:r>
            <a:r>
              <a:rPr lang="en-US" sz="1800" b="1" dirty="0" smtClean="0">
                <a:solidFill>
                  <a:schemeClr val="accent2"/>
                </a:solidFill>
              </a:rPr>
              <a:t>1) Here </a:t>
            </a:r>
            <a:r>
              <a:rPr lang="en-US" sz="1800" b="1" dirty="0">
                <a:solidFill>
                  <a:schemeClr val="accent2"/>
                </a:solidFill>
              </a:rPr>
              <a:t>we only check a node for possibly being a goal state, after we select the node for expansion. </a:t>
            </a:r>
            <a:endParaRPr lang="en-US" sz="1800" b="1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sz="1800" b="1" dirty="0" smtClean="0">
                <a:solidFill>
                  <a:schemeClr val="accent2"/>
                </a:solidFill>
              </a:rPr>
              <a:t>2) A “node” is a data structure containing state + additional info (parent</a:t>
            </a:r>
          </a:p>
          <a:p>
            <a:pPr eaLnBrk="1" hangingPunct="1"/>
            <a:r>
              <a:rPr lang="en-US" sz="1800" b="1" dirty="0" smtClean="0">
                <a:solidFill>
                  <a:schemeClr val="accent2"/>
                </a:solidFill>
              </a:rPr>
              <a:t>node, etc.</a:t>
            </a:r>
            <a:endParaRPr lang="en-US" sz="1800" b="1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4953000"/>
            <a:ext cx="2293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Fig. 3.7 R&amp;N, p. 77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-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Tree search example</a:t>
            </a:r>
          </a:p>
        </p:txBody>
      </p:sp>
      <p:pic>
        <p:nvPicPr>
          <p:cNvPr id="37890" name="Picture 3" descr="search-map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45" y="1143000"/>
            <a:ext cx="894645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romania-dista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63" y="3657601"/>
            <a:ext cx="5054237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ctagon 1"/>
          <p:cNvSpPr/>
          <p:nvPr/>
        </p:nvSpPr>
        <p:spPr>
          <a:xfrm>
            <a:off x="4343400" y="914400"/>
            <a:ext cx="1143000" cy="762000"/>
          </a:xfrm>
          <a:prstGeom prst="octagon">
            <a:avLst/>
          </a:prstGeom>
          <a:solidFill>
            <a:schemeClr val="accent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00200" y="533400"/>
            <a:ext cx="16647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Node selected</a:t>
            </a:r>
          </a:p>
          <a:p>
            <a:r>
              <a:rPr lang="en-US" sz="2000" dirty="0" smtClean="0"/>
              <a:t>for expansion.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1810" name="Picture 2" descr="search-map2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914400"/>
            <a:ext cx="8607371" cy="2111571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8915" name="Picture 4" descr="romania-dista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810000"/>
            <a:ext cx="48006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ecagon 2"/>
          <p:cNvSpPr/>
          <p:nvPr/>
        </p:nvSpPr>
        <p:spPr>
          <a:xfrm>
            <a:off x="1600200" y="1295400"/>
            <a:ext cx="7162800" cy="762000"/>
          </a:xfrm>
          <a:prstGeom prst="decagon">
            <a:avLst/>
          </a:prstGeom>
          <a:solidFill>
            <a:schemeClr val="accent2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9600" y="533400"/>
            <a:ext cx="2416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Nodes added to tree.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2834" name="Picture 2" descr="search-map3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838200"/>
            <a:ext cx="8981017" cy="220323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4" descr="romania-dista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76600"/>
            <a:ext cx="48006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ecagon 2"/>
          <p:cNvSpPr/>
          <p:nvPr/>
        </p:nvSpPr>
        <p:spPr>
          <a:xfrm>
            <a:off x="1828800" y="1371600"/>
            <a:ext cx="838200" cy="609600"/>
          </a:xfrm>
          <a:prstGeom prst="decagon">
            <a:avLst/>
          </a:prstGeom>
          <a:solidFill>
            <a:schemeClr val="accent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ecagon 4"/>
          <p:cNvSpPr/>
          <p:nvPr/>
        </p:nvSpPr>
        <p:spPr>
          <a:xfrm>
            <a:off x="152400" y="2057400"/>
            <a:ext cx="4419600" cy="685800"/>
          </a:xfrm>
          <a:prstGeom prst="decagon">
            <a:avLst/>
          </a:prstGeom>
          <a:solidFill>
            <a:schemeClr val="accent2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381000"/>
            <a:ext cx="2694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Selected for expansion.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581090"/>
            <a:ext cx="175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Added to tree.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3200400"/>
            <a:ext cx="3819976" cy="2246769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Note: Arad added (again) to tree!</a:t>
            </a:r>
          </a:p>
          <a:p>
            <a:r>
              <a:rPr lang="en-US" sz="2000" b="1" dirty="0" smtClean="0"/>
              <a:t>(reachable from Sibiu)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Not necessarily a problem, but</a:t>
            </a:r>
          </a:p>
          <a:p>
            <a:r>
              <a:rPr lang="en-US" sz="2000" b="1" dirty="0" smtClean="0"/>
              <a:t>in </a:t>
            </a:r>
            <a:r>
              <a:rPr lang="en-US" sz="2000" b="1" dirty="0" smtClean="0">
                <a:solidFill>
                  <a:srgbClr val="FF0000"/>
                </a:solidFill>
              </a:rPr>
              <a:t>Graph-Search</a:t>
            </a:r>
            <a:r>
              <a:rPr lang="en-US" sz="2000" b="1" dirty="0" smtClean="0"/>
              <a:t>, we will avoid</a:t>
            </a:r>
          </a:p>
          <a:p>
            <a:r>
              <a:rPr lang="en-US" sz="2000" b="1" dirty="0" smtClean="0"/>
              <a:t>this by maintaining an</a:t>
            </a:r>
          </a:p>
          <a:p>
            <a:r>
              <a:rPr lang="en-US" sz="2000" b="1" dirty="0" smtClean="0"/>
              <a:t>“explored” list.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Graph-search</a:t>
            </a:r>
          </a:p>
        </p:txBody>
      </p:sp>
      <p:sp>
        <p:nvSpPr>
          <p:cNvPr id="30724" name="TextBox 1"/>
          <p:cNvSpPr txBox="1">
            <a:spLocks noChangeArrowheads="1"/>
          </p:cNvSpPr>
          <p:nvPr/>
        </p:nvSpPr>
        <p:spPr bwMode="auto">
          <a:xfrm>
            <a:off x="457200" y="5257800"/>
            <a:ext cx="80772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chemeClr val="accent2"/>
                </a:solidFill>
              </a:rPr>
              <a:t>Note: </a:t>
            </a:r>
            <a:endParaRPr lang="en-US" sz="1800" b="1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sz="1800" b="1" dirty="0" smtClean="0">
                <a:solidFill>
                  <a:schemeClr val="accent2"/>
                </a:solidFill>
              </a:rPr>
              <a:t>1) Uses “explored” set to avoid visiting already explored states.</a:t>
            </a:r>
          </a:p>
          <a:p>
            <a:pPr eaLnBrk="1" hangingPunct="1"/>
            <a:r>
              <a:rPr lang="en-US" sz="1800" b="1" dirty="0" smtClean="0">
                <a:solidFill>
                  <a:schemeClr val="accent2"/>
                </a:solidFill>
              </a:rPr>
              <a:t>2) Uses “frontier” set to store states that remain to be explored and expanded.</a:t>
            </a:r>
          </a:p>
          <a:p>
            <a:pPr eaLnBrk="1" hangingPunct="1"/>
            <a:r>
              <a:rPr lang="en-US" sz="1800" b="1" dirty="0" smtClean="0">
                <a:solidFill>
                  <a:schemeClr val="accent2"/>
                </a:solidFill>
              </a:rPr>
              <a:t>3) </a:t>
            </a:r>
            <a:r>
              <a:rPr lang="en-US" sz="1800" b="1" i="1" dirty="0" smtClean="0">
                <a:solidFill>
                  <a:schemeClr val="accent2"/>
                </a:solidFill>
              </a:rPr>
              <a:t>However, with </a:t>
            </a:r>
            <a:r>
              <a:rPr lang="en-US" sz="1800" b="1" i="1" dirty="0" err="1" smtClean="0">
                <a:solidFill>
                  <a:schemeClr val="accent2"/>
                </a:solidFill>
              </a:rPr>
              <a:t>eg</a:t>
            </a:r>
            <a:r>
              <a:rPr lang="en-US" sz="1800" b="1" i="1" dirty="0" smtClean="0">
                <a:solidFill>
                  <a:schemeClr val="accent2"/>
                </a:solidFill>
              </a:rPr>
              <a:t> uniform cost search, we need to make a special check when</a:t>
            </a:r>
          </a:p>
          <a:p>
            <a:pPr eaLnBrk="1" hangingPunct="1"/>
            <a:r>
              <a:rPr lang="en-US" sz="1800" b="1" i="1" dirty="0">
                <a:solidFill>
                  <a:schemeClr val="accent2"/>
                </a:solidFill>
              </a:rPr>
              <a:t> </a:t>
            </a:r>
            <a:r>
              <a:rPr lang="en-US" sz="1800" b="1" i="1" dirty="0" smtClean="0">
                <a:solidFill>
                  <a:schemeClr val="accent2"/>
                </a:solidFill>
              </a:rPr>
              <a:t>    node (i.e. state) is on frontier. Details later.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800" y="4724400"/>
            <a:ext cx="4788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Fig. 3.7 R&amp;N, p. 77. See also exercise 3.13.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Screen Shot 2013-09-23 at 1.30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211"/>
            <a:ext cx="9144000" cy="334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0309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state-vs-no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86000"/>
            <a:ext cx="3838575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4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76200"/>
            <a:ext cx="84582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Implementation: states vs. nodes</a:t>
            </a:r>
          </a:p>
        </p:txBody>
      </p:sp>
      <p:sp>
        <p:nvSpPr>
          <p:cNvPr id="1274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990600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cs typeface="+mn-cs"/>
              </a:rPr>
              <a:t>A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state</a:t>
            </a:r>
            <a:r>
              <a:rPr lang="en-US" b="1" dirty="0" smtClean="0">
                <a:cs typeface="+mn-cs"/>
              </a:rPr>
              <a:t> is a --- representation of --- a physical configuration.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b="1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cs typeface="+mn-cs"/>
              </a:rPr>
              <a:t>A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node</a:t>
            </a:r>
            <a:r>
              <a:rPr lang="en-US" b="1" dirty="0" smtClean="0">
                <a:cs typeface="+mn-cs"/>
              </a:rPr>
              <a:t> is a data structure constituting part of a search tree includes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state</a:t>
            </a:r>
            <a:r>
              <a:rPr lang="en-US" b="1" dirty="0" smtClean="0">
                <a:cs typeface="+mn-cs"/>
              </a:rPr>
              <a:t>, tree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 parent node</a:t>
            </a:r>
            <a:r>
              <a:rPr lang="en-US" b="1" dirty="0" smtClean="0">
                <a:cs typeface="+mn-cs"/>
              </a:rPr>
              <a:t>,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action </a:t>
            </a:r>
            <a:r>
              <a:rPr lang="en-US" sz="1800" b="1" dirty="0" smtClean="0">
                <a:cs typeface="+mn-cs"/>
              </a:rPr>
              <a:t>(applied to parent),</a:t>
            </a:r>
            <a:r>
              <a:rPr lang="en-US" b="1" dirty="0" smtClean="0">
                <a:cs typeface="+mn-cs"/>
              </a:rPr>
              <a:t>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path cost</a:t>
            </a:r>
            <a:r>
              <a:rPr lang="en-US" b="1" dirty="0" smtClean="0">
                <a:cs typeface="+mn-cs"/>
              </a:rPr>
              <a:t> (initial state to node) </a:t>
            </a:r>
            <a:r>
              <a:rPr lang="en-US" b="1" i="1" dirty="0" smtClean="0">
                <a:cs typeface="+mn-cs"/>
              </a:rPr>
              <a:t>g(x)</a:t>
            </a:r>
            <a:r>
              <a:rPr lang="en-US" b="1" dirty="0" smtClean="0">
                <a:cs typeface="+mn-cs"/>
              </a:rPr>
              <a:t>,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depth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>
              <a:solidFill>
                <a:srgbClr val="FF0000"/>
              </a:solidFill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cs typeface="+mn-cs"/>
              </a:rPr>
              <a:t>The </a:t>
            </a:r>
            <a:r>
              <a:rPr lang="en-US" b="1" dirty="0" smtClean="0">
                <a:solidFill>
                  <a:schemeClr val="accent2"/>
                </a:solidFill>
                <a:latin typeface="Courier New" charset="0"/>
                <a:cs typeface="+mn-cs"/>
              </a:rPr>
              <a:t>Expand</a:t>
            </a:r>
            <a:r>
              <a:rPr lang="en-US" b="1" dirty="0" smtClean="0">
                <a:cs typeface="+mn-cs"/>
              </a:rPr>
              <a:t> function creates new nodes, filling in the various fields and using the </a:t>
            </a:r>
            <a:r>
              <a:rPr lang="en-US" b="1" dirty="0" err="1" smtClean="0">
                <a:solidFill>
                  <a:schemeClr val="accent2"/>
                </a:solidFill>
                <a:latin typeface="Courier New" charset="0"/>
                <a:cs typeface="+mn-cs"/>
              </a:rPr>
              <a:t>SuccessorFn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 </a:t>
            </a:r>
            <a:r>
              <a:rPr lang="en-US" b="1" dirty="0" smtClean="0">
                <a:cs typeface="+mn-cs"/>
              </a:rPr>
              <a:t>of the problem to create the corresponding states.
</a:t>
            </a:r>
          </a:p>
        </p:txBody>
      </p:sp>
      <p:sp>
        <p:nvSpPr>
          <p:cNvPr id="1274885" name="Text Box 5"/>
          <p:cNvSpPr txBox="1">
            <a:spLocks noChangeArrowheads="1"/>
          </p:cNvSpPr>
          <p:nvPr/>
        </p:nvSpPr>
        <p:spPr bwMode="auto">
          <a:xfrm>
            <a:off x="838200" y="5486400"/>
            <a:ext cx="78534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cs typeface="+mn-cs"/>
              </a:rPr>
              <a:t>Fringe</a:t>
            </a:r>
            <a:r>
              <a:rPr lang="en-US" sz="2000" b="1" dirty="0">
                <a:cs typeface="+mn-cs"/>
              </a:rPr>
              <a:t> is the collection of nodes that have been generated but not (yet)</a:t>
            </a:r>
          </a:p>
          <a:p>
            <a:pPr>
              <a:defRPr/>
            </a:pPr>
            <a:r>
              <a:rPr lang="en-US" sz="2000" b="1" dirty="0" smtClean="0">
                <a:cs typeface="+mn-cs"/>
              </a:rPr>
              <a:t>expanded</a:t>
            </a:r>
            <a:r>
              <a:rPr lang="en-US" sz="2000" b="1" dirty="0">
                <a:cs typeface="+mn-cs"/>
              </a:rPr>
              <a:t>. Each node of the fringe is a </a:t>
            </a:r>
            <a:r>
              <a:rPr lang="en-US" sz="2000" b="1" dirty="0">
                <a:solidFill>
                  <a:srgbClr val="FF0000"/>
                </a:solidFill>
                <a:cs typeface="+mn-cs"/>
              </a:rPr>
              <a:t>leaf node</a:t>
            </a:r>
            <a:r>
              <a:rPr lang="en-US" sz="2000" b="1" dirty="0">
                <a:cs typeface="+mn-cs"/>
              </a:rPr>
              <a:t>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4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4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488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smtClean="0">
                <a:cs typeface="+mj-cs"/>
              </a:rPr>
              <a:t>Implementation: general tree search</a:t>
            </a:r>
          </a:p>
        </p:txBody>
      </p:sp>
      <p:pic>
        <p:nvPicPr>
          <p:cNvPr id="12738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18750" r="3125" b="9375"/>
          <a:stretch>
            <a:fillRect/>
          </a:stretch>
        </p:blipFill>
        <p:spPr bwMode="auto">
          <a:xfrm>
            <a:off x="990600" y="1447800"/>
            <a:ext cx="7315200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Search strategies</a:t>
            </a:r>
          </a:p>
        </p:txBody>
      </p:sp>
      <p:sp>
        <p:nvSpPr>
          <p:cNvPr id="1275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dirty="0" smtClean="0">
                <a:cs typeface="+mn-cs"/>
              </a:rPr>
              <a:t>A search strategy is defined by picking the </a:t>
            </a:r>
            <a:r>
              <a:rPr lang="en-US" b="1" dirty="0" smtClean="0">
                <a:solidFill>
                  <a:srgbClr val="FF0000"/>
                </a:solidFill>
                <a:cs typeface="+mn-cs"/>
              </a:rPr>
              <a:t>order of node expansion. </a:t>
            </a:r>
            <a:endParaRPr lang="en-US" b="1" dirty="0" smtClean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smtClean="0">
                <a:cs typeface="+mn-cs"/>
              </a:rPr>
              <a:t>Strategies are evaluated along the following dimensions: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completeness</a:t>
            </a:r>
            <a:r>
              <a:rPr lang="en-US" b="1" dirty="0" smtClean="0"/>
              <a:t>: does it always find a solution if one exists?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time complexity</a:t>
            </a:r>
            <a:r>
              <a:rPr lang="en-US" b="1" dirty="0" smtClean="0"/>
              <a:t>: number of nodes generated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space complexity</a:t>
            </a:r>
            <a:r>
              <a:rPr lang="en-US" b="1" dirty="0" smtClean="0"/>
              <a:t>: maximum number of nodes in memory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optimality</a:t>
            </a:r>
            <a:r>
              <a:rPr lang="en-US" b="1" dirty="0" smtClean="0"/>
              <a:t>: does it always find a least-cost solution?</a:t>
            </a:r>
            <a:r>
              <a:rPr lang="en-US" dirty="0" smtClean="0"/>
              <a:t>
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smtClean="0">
                <a:cs typeface="+mn-cs"/>
              </a:rPr>
              <a:t>Time and space complexity are measured in terms of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i="1" dirty="0" smtClean="0"/>
              <a:t>b:</a:t>
            </a:r>
            <a:r>
              <a:rPr lang="en-US" b="1" dirty="0" smtClean="0"/>
              <a:t> maximum branching factor of the search tree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i="1" dirty="0" smtClean="0"/>
              <a:t>d: </a:t>
            </a:r>
            <a:r>
              <a:rPr lang="en-US" b="1" dirty="0" smtClean="0"/>
              <a:t>depth of the least-cost solution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i="1" dirty="0" smtClean="0"/>
              <a:t>m</a:t>
            </a:r>
            <a:r>
              <a:rPr lang="en-US" b="1" dirty="0" smtClean="0"/>
              <a:t>: maximum depth of the state space (may be </a:t>
            </a:r>
            <a:r>
              <a:rPr lang="en-US" b="1" dirty="0" smtClean="0">
                <a:cs typeface="Arial" charset="0"/>
              </a:rPr>
              <a:t>∞</a:t>
            </a:r>
            <a:r>
              <a:rPr lang="en-US" b="1" dirty="0" smtClean="0"/>
              <a:t>)
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5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5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5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5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75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75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75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75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75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75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75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75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75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75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75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75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9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759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759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4938" y="-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Uninformed search strategies</a:t>
            </a:r>
          </a:p>
        </p:txBody>
      </p:sp>
      <p:sp>
        <p:nvSpPr>
          <p:cNvPr id="1276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Uninformed</a:t>
            </a:r>
            <a:r>
              <a:rPr lang="en-US" sz="2400" b="1" dirty="0" smtClean="0">
                <a:cs typeface="+mn-cs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(blind)</a:t>
            </a:r>
            <a:r>
              <a:rPr lang="en-US" sz="2400" b="1" dirty="0" smtClean="0">
                <a:cs typeface="+mn-cs"/>
              </a:rPr>
              <a:t> search strategies use only the information available in the problem definition:</a:t>
            </a:r>
          </a:p>
          <a:p>
            <a:pPr eaLnBrk="1" hangingPunct="1">
              <a:defRPr/>
            </a:pPr>
            <a:endParaRPr lang="en-US" dirty="0" smtClean="0">
              <a:cs typeface="+mn-cs"/>
            </a:endParaRPr>
          </a:p>
          <a:p>
            <a:pPr lvl="1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</a:rPr>
              <a:t>Breadth-first search</a:t>
            </a:r>
          </a:p>
          <a:p>
            <a:pPr lvl="1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</a:rPr>
              <a:t>Uniform-cost search</a:t>
            </a:r>
          </a:p>
          <a:p>
            <a:pPr lvl="1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</a:rPr>
              <a:t>Depth-first search</a:t>
            </a:r>
          </a:p>
          <a:p>
            <a:pPr lvl="1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</a:rPr>
              <a:t>Depth-limited search</a:t>
            </a:r>
          </a:p>
          <a:p>
            <a:pPr lvl="1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</a:rPr>
              <a:t>Iterative deepening search</a:t>
            </a:r>
          </a:p>
          <a:p>
            <a:pPr lvl="1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</a:rPr>
              <a:t>Bidirectional search</a:t>
            </a:r>
            <a:r>
              <a:rPr lang="en-US" dirty="0" smtClean="0"/>
              <a:t>
</a:t>
            </a:r>
          </a:p>
        </p:txBody>
      </p:sp>
      <p:sp>
        <p:nvSpPr>
          <p:cNvPr id="1276932" name="Text Box 4"/>
          <p:cNvSpPr txBox="1">
            <a:spLocks noChangeArrowheads="1"/>
          </p:cNvSpPr>
          <p:nvPr/>
        </p:nvSpPr>
        <p:spPr bwMode="auto">
          <a:xfrm>
            <a:off x="381000" y="5181600"/>
            <a:ext cx="86106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CC00CC"/>
                </a:solidFill>
                <a:cs typeface="+mn-cs"/>
              </a:rPr>
              <a:t>Key issue</a:t>
            </a:r>
            <a:r>
              <a:rPr lang="en-US" b="1" dirty="0">
                <a:cs typeface="+mn-cs"/>
              </a:rPr>
              <a:t>: type of queue used for the </a:t>
            </a:r>
            <a:r>
              <a:rPr lang="en-US" b="1" dirty="0">
                <a:solidFill>
                  <a:srgbClr val="CC00CC"/>
                </a:solidFill>
                <a:cs typeface="+mn-cs"/>
              </a:rPr>
              <a:t>fringe of the search tree</a:t>
            </a:r>
          </a:p>
          <a:p>
            <a:pPr>
              <a:defRPr/>
            </a:pPr>
            <a:r>
              <a:rPr lang="en-US" b="1" dirty="0">
                <a:cs typeface="+mn-cs"/>
              </a:rPr>
              <a:t>(collection of tree nodes that have been generated but not yet </a:t>
            </a:r>
          </a:p>
          <a:p>
            <a:pPr>
              <a:defRPr/>
            </a:pPr>
            <a:r>
              <a:rPr lang="en-US" b="1" dirty="0">
                <a:cs typeface="+mn-cs"/>
              </a:rPr>
              <a:t>expanded)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6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6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6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6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76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76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76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76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76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76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76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76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76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76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76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76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76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76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-1524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Breadth-first search</a:t>
            </a:r>
          </a:p>
        </p:txBody>
      </p:sp>
      <p:sp>
        <p:nvSpPr>
          <p:cNvPr id="1277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838200"/>
            <a:ext cx="7543800" cy="2057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cs typeface="+mn-cs"/>
              </a:rPr>
              <a:t>Expand shallowest unexpanded node.</a:t>
            </a:r>
            <a:r>
              <a:rPr lang="en-US" dirty="0" smtClean="0">
                <a:cs typeface="+mn-cs"/>
              </a:rPr>
              <a:t>
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Implementation</a:t>
            </a:r>
            <a:r>
              <a:rPr lang="en-US" b="1" dirty="0" smtClean="0">
                <a:cs typeface="+mn-cs"/>
              </a:rPr>
              <a:t>:</a:t>
            </a:r>
          </a:p>
          <a:p>
            <a:pPr lvl="1" eaLnBrk="1" hangingPunct="1">
              <a:defRPr/>
            </a:pPr>
            <a:r>
              <a:rPr lang="en-US" b="1" i="1" dirty="0" smtClean="0"/>
              <a:t>fringe</a:t>
            </a:r>
            <a:r>
              <a:rPr lang="en-US" b="1" dirty="0" smtClean="0"/>
              <a:t> is a FIFO queue, i.e., new nodes go at end</a:t>
            </a:r>
          </a:p>
          <a:p>
            <a:pPr marL="457200" lvl="1" indent="0" eaLnBrk="1" hangingPunct="1">
              <a:buNone/>
              <a:defRPr/>
            </a:pPr>
            <a:r>
              <a:rPr lang="en-US" b="1" dirty="0" smtClean="0"/>
              <a:t>    (First In First Out queue.)</a:t>
            </a:r>
            <a:r>
              <a:rPr lang="en-US" dirty="0" smtClean="0"/>
              <a:t>
</a:t>
            </a:r>
          </a:p>
        </p:txBody>
      </p:sp>
      <p:pic>
        <p:nvPicPr>
          <p:cNvPr id="45059" name="Picture 4" descr="bfs-progress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4267200" cy="281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76800" y="1905001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Fringe queue:   &lt;A&gt;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600" y="2971800"/>
            <a:ext cx="26563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Select A from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queue and expand.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200" y="4419600"/>
            <a:ext cx="1120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Gives</a:t>
            </a:r>
          </a:p>
          <a:p>
            <a:r>
              <a:rPr lang="en-US" b="1" dirty="0" smtClean="0"/>
              <a:t>&lt;B, C&gt;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7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7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7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7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7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7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7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7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762000"/>
            <a:ext cx="7772400" cy="4114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Problem solving agents </a:t>
            </a:r>
            <a:r>
              <a:rPr lang="en-US" sz="2400" b="1" dirty="0" smtClean="0">
                <a:solidFill>
                  <a:srgbClr val="FF0000"/>
                </a:solidFill>
                <a:cs typeface="+mn-cs"/>
                <a:sym typeface="Wingdings" charset="0"/>
              </a:rPr>
              <a:t>are 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goal-directed agents</a:t>
            </a:r>
            <a:r>
              <a:rPr lang="en-US" sz="2400" b="1" dirty="0">
                <a:solidFill>
                  <a:srgbClr val="FF0000"/>
                </a:solidFill>
                <a:cs typeface="+mn-cs"/>
              </a:rPr>
              <a:t>:</a:t>
            </a:r>
            <a:endParaRPr lang="en-US" sz="2400" b="1" dirty="0" smtClean="0">
              <a:solidFill>
                <a:srgbClr val="FF0000"/>
              </a:solidFill>
              <a:cs typeface="+mn-cs"/>
            </a:endParaRPr>
          </a:p>
          <a:p>
            <a:pPr marL="381000" indent="-381000" eaLnBrk="1" hangingPunct="1">
              <a:defRPr/>
            </a:pPr>
            <a:endParaRPr lang="en-US" sz="2400" b="1" dirty="0" smtClean="0">
              <a:solidFill>
                <a:srgbClr val="FF0000"/>
              </a:solidFill>
              <a:cs typeface="+mn-cs"/>
            </a:endParaRPr>
          </a:p>
          <a:p>
            <a:pPr marL="381000" indent="-381000" eaLnBrk="1" hangingPunct="1">
              <a:buFontTx/>
              <a:buAutoNum type="arabicPeriod"/>
              <a:defRPr/>
            </a:pPr>
            <a:r>
              <a:rPr lang="en-US" sz="2400" b="1" dirty="0" smtClean="0">
                <a:solidFill>
                  <a:schemeClr val="accent2"/>
                </a:solidFill>
                <a:cs typeface="+mn-cs"/>
              </a:rPr>
              <a:t> Goal Formulation: </a:t>
            </a:r>
            <a:r>
              <a:rPr lang="en-US" sz="24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Set of one or more (desirable) world states (e.g. checkmate in chess).</a:t>
            </a:r>
          </a:p>
          <a:p>
            <a:pPr marL="457200" indent="-457200" eaLnBrk="1" hangingPunct="1">
              <a:buFontTx/>
              <a:buAutoNum type="arabicPeriod" startAt="2"/>
              <a:defRPr/>
            </a:pPr>
            <a:r>
              <a:rPr lang="en-US" sz="2400" b="1" dirty="0" smtClean="0">
                <a:cs typeface="+mn-cs"/>
                <a:sym typeface="Wingdings" charset="0"/>
              </a:rPr>
              <a:t>Problem formulation: What actions and states to consider given a goal and an initial state.</a:t>
            </a:r>
          </a:p>
          <a:p>
            <a:pPr marL="457200" indent="-457200" eaLnBrk="1" hangingPunct="1">
              <a:buFontTx/>
              <a:buAutoNum type="arabicPeriod" startAt="3"/>
              <a:defRPr/>
            </a:pPr>
            <a:r>
              <a:rPr lang="en-US" sz="24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Search for </a:t>
            </a:r>
            <a:r>
              <a:rPr lang="en-US" sz="2400" b="1" dirty="0" smtClean="0">
                <a:solidFill>
                  <a:schemeClr val="accent1"/>
                </a:solidFill>
                <a:cs typeface="+mn-cs"/>
                <a:sym typeface="Wingdings" charset="0"/>
              </a:rPr>
              <a:t>solution</a:t>
            </a:r>
            <a:r>
              <a:rPr lang="en-US" sz="24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: Given the problem, search for a solution --- </a:t>
            </a:r>
            <a:r>
              <a:rPr lang="en-US" sz="2400" b="1" i="1" dirty="0" smtClean="0">
                <a:solidFill>
                  <a:srgbClr val="00CC99"/>
                </a:solidFill>
                <a:cs typeface="+mn-cs"/>
                <a:sym typeface="Wingdings" charset="0"/>
              </a:rPr>
              <a:t>a sequence of actions to achieve the goal starting from the initial state</a:t>
            </a:r>
            <a:r>
              <a:rPr lang="en-US" sz="2400" b="1" i="1" dirty="0" smtClean="0">
                <a:solidFill>
                  <a:schemeClr val="accent2"/>
                </a:solidFill>
                <a:cs typeface="+mn-cs"/>
                <a:sym typeface="Wingdings" charset="0"/>
              </a:rPr>
              <a:t>.</a:t>
            </a:r>
          </a:p>
          <a:p>
            <a:pPr marL="0" indent="0" eaLnBrk="1" hangingPunct="1">
              <a:defRPr/>
            </a:pPr>
            <a:r>
              <a:rPr lang="en-US" sz="2400" b="1" dirty="0" smtClean="0">
                <a:solidFill>
                  <a:srgbClr val="000000"/>
                </a:solidFill>
                <a:cs typeface="+mn-cs"/>
                <a:sym typeface="Wingdings" charset="0"/>
              </a:rPr>
              <a:t>4.   Execution of the solution</a:t>
            </a:r>
          </a:p>
          <a:p>
            <a:pPr marL="381000" indent="-381000" eaLnBrk="1" hangingPunct="1">
              <a:defRPr/>
            </a:pPr>
            <a:endParaRPr lang="en-US" dirty="0" smtClean="0">
              <a:cs typeface="+mn-cs"/>
              <a:sym typeface="Wingdings" charset="0"/>
            </a:endParaRPr>
          </a:p>
          <a:p>
            <a:pPr marL="381000" indent="-381000" eaLnBrk="1" hangingPunct="1">
              <a:defRPr/>
            </a:pPr>
            <a:endParaRPr lang="en-US" dirty="0" smtClean="0">
              <a:cs typeface="+mn-cs"/>
              <a:sym typeface="Wingdings" charset="0"/>
            </a:endParaRPr>
          </a:p>
          <a:p>
            <a:pPr marL="381000" indent="-381000" eaLnBrk="1" hangingPunct="1">
              <a:defRPr/>
            </a:pPr>
            <a:endParaRPr lang="en-US" dirty="0" smtClean="0">
              <a:cs typeface="+mn-cs"/>
              <a:sym typeface="Wingdings" charset="0"/>
            </a:endParaRPr>
          </a:p>
        </p:txBody>
      </p:sp>
      <p:sp>
        <p:nvSpPr>
          <p:cNvPr id="130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-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Problem-solving agents</a:t>
            </a: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endParaRPr lang="en-US" dirty="0" smtClean="0">
              <a:cs typeface="+mj-cs"/>
            </a:endParaRP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381000" y="5334000"/>
            <a:ext cx="83915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Note: Formulation feels somewhat “contrived,” but was meant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to model very general (human) problem solving process.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228600"/>
            <a:ext cx="41036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More details on “states” soon.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0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0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8978" name="Picture 2" descr="bfs-progress2c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1676400"/>
            <a:ext cx="4343400" cy="28003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86400" y="457200"/>
            <a:ext cx="2313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Queue:   &lt;B, C&gt;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1371600"/>
            <a:ext cx="222461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333CC"/>
                </a:solidFill>
              </a:rPr>
              <a:t>Select B from</a:t>
            </a:r>
          </a:p>
          <a:p>
            <a:r>
              <a:rPr lang="en-US" sz="2000" b="1" dirty="0" smtClean="0">
                <a:solidFill>
                  <a:srgbClr val="3333CC"/>
                </a:solidFill>
              </a:rPr>
              <a:t>front, and expand.</a:t>
            </a:r>
          </a:p>
          <a:p>
            <a:endParaRPr lang="en-US" sz="2000" b="1" dirty="0">
              <a:solidFill>
                <a:srgbClr val="3333CC"/>
              </a:solidFill>
            </a:endParaRPr>
          </a:p>
          <a:p>
            <a:r>
              <a:rPr lang="en-US" sz="2000" b="1" dirty="0" smtClean="0">
                <a:solidFill>
                  <a:srgbClr val="3333CC"/>
                </a:solidFill>
              </a:rPr>
              <a:t>Put children at the</a:t>
            </a:r>
          </a:p>
          <a:p>
            <a:r>
              <a:rPr lang="en-US" sz="2000" b="1" dirty="0" smtClean="0">
                <a:solidFill>
                  <a:srgbClr val="3333CC"/>
                </a:solidFill>
              </a:rPr>
              <a:t>end.</a:t>
            </a:r>
            <a:endParaRPr lang="en-US" sz="2000" b="1" dirty="0">
              <a:solidFill>
                <a:srgbClr val="3333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9000" y="3581400"/>
            <a:ext cx="1493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Gives</a:t>
            </a:r>
          </a:p>
          <a:p>
            <a:r>
              <a:rPr lang="en-US" b="1" dirty="0" smtClean="0"/>
              <a:t>&lt;C, D, E&gt;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bfs-progress3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343400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29200" y="457200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Fringe queue:   &lt;C, D, E&gt;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bfs-progress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71600"/>
            <a:ext cx="4648200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53000" y="381000"/>
            <a:ext cx="3967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Fringe queue:   &lt;D, E, F, G&gt;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5181600"/>
            <a:ext cx="59431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333CC"/>
                </a:solidFill>
              </a:rPr>
              <a:t>Assuming no further children, queue becomes</a:t>
            </a:r>
          </a:p>
          <a:p>
            <a:r>
              <a:rPr lang="en-US" sz="2000" b="1" dirty="0" smtClean="0">
                <a:solidFill>
                  <a:srgbClr val="3333CC"/>
                </a:solidFill>
              </a:rPr>
              <a:t>&lt;E, F, G&gt;, &lt;F, G&gt;, &lt;G&gt;, &lt;&gt;. Each time node checked</a:t>
            </a:r>
          </a:p>
          <a:p>
            <a:r>
              <a:rPr lang="en-US" sz="2000" b="1" dirty="0" smtClean="0">
                <a:solidFill>
                  <a:srgbClr val="3333CC"/>
                </a:solidFill>
              </a:rPr>
              <a:t>for goal state.</a:t>
            </a:r>
            <a:endParaRPr lang="en-US" sz="2000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4083" y="-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Properties of breadth-first search</a:t>
            </a:r>
          </a:p>
        </p:txBody>
      </p:sp>
      <p:sp>
        <p:nvSpPr>
          <p:cNvPr id="128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838200"/>
            <a:ext cx="79248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Complete?</a:t>
            </a:r>
            <a:r>
              <a:rPr lang="en-US" sz="2800" dirty="0" smtClean="0">
                <a:solidFill>
                  <a:srgbClr val="CC0099"/>
                </a:solidFill>
                <a:cs typeface="+mn-cs"/>
              </a:rPr>
              <a:t> </a:t>
            </a:r>
            <a:r>
              <a:rPr lang="en-US" sz="2800" dirty="0" smtClean="0">
                <a:cs typeface="+mn-cs"/>
              </a:rPr>
              <a:t>Yes (if </a:t>
            </a:r>
            <a:r>
              <a:rPr lang="en-US" sz="2800" i="1" dirty="0" smtClean="0">
                <a:cs typeface="+mn-cs"/>
              </a:rPr>
              <a:t>b</a:t>
            </a:r>
            <a:r>
              <a:rPr lang="en-US" sz="2800" dirty="0" smtClean="0">
                <a:cs typeface="+mn-cs"/>
              </a:rPr>
              <a:t> is finite)
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Time?</a:t>
            </a:r>
            <a:r>
              <a:rPr lang="en-US" sz="2800" dirty="0" smtClean="0">
                <a:cs typeface="+mn-cs"/>
              </a:rPr>
              <a:t> </a:t>
            </a:r>
            <a:r>
              <a:rPr lang="en-US" sz="2800" i="1" dirty="0" smtClean="0">
                <a:cs typeface="+mn-cs"/>
              </a:rPr>
              <a:t>1+b+b</a:t>
            </a:r>
            <a:r>
              <a:rPr lang="en-US" sz="2800" i="1" baseline="30000" dirty="0" smtClean="0">
                <a:cs typeface="+mn-cs"/>
              </a:rPr>
              <a:t>2</a:t>
            </a:r>
            <a:r>
              <a:rPr lang="en-US" sz="2800" i="1" dirty="0" smtClean="0">
                <a:cs typeface="+mn-cs"/>
              </a:rPr>
              <a:t>+b</a:t>
            </a:r>
            <a:r>
              <a:rPr lang="en-US" sz="2800" i="1" baseline="30000" dirty="0" smtClean="0">
                <a:cs typeface="+mn-cs"/>
              </a:rPr>
              <a:t>3</a:t>
            </a:r>
            <a:r>
              <a:rPr lang="en-US" sz="2800" dirty="0" smtClean="0">
                <a:cs typeface="+mn-cs"/>
              </a:rPr>
              <a:t>+… +</a:t>
            </a:r>
            <a:r>
              <a:rPr lang="en-US" sz="2800" i="1" dirty="0" err="1" smtClean="0">
                <a:cs typeface="+mn-cs"/>
              </a:rPr>
              <a:t>b</a:t>
            </a:r>
            <a:r>
              <a:rPr lang="en-US" sz="2800" i="1" baseline="30000" dirty="0" err="1" smtClean="0">
                <a:cs typeface="+mn-cs"/>
              </a:rPr>
              <a:t>d</a:t>
            </a:r>
            <a:r>
              <a:rPr lang="en-US" sz="2800" dirty="0" smtClean="0">
                <a:cs typeface="+mn-cs"/>
              </a:rPr>
              <a:t> + </a:t>
            </a:r>
            <a:r>
              <a:rPr lang="en-US" sz="2800" i="1" dirty="0" smtClean="0">
                <a:cs typeface="+mn-cs"/>
              </a:rPr>
              <a:t>b(b</a:t>
            </a:r>
            <a:r>
              <a:rPr lang="en-US" sz="2800" i="1" baseline="30000" dirty="0" smtClean="0">
                <a:cs typeface="+mn-cs"/>
              </a:rPr>
              <a:t>d</a:t>
            </a:r>
            <a:r>
              <a:rPr lang="en-US" sz="2800" i="1" dirty="0" smtClean="0">
                <a:cs typeface="+mn-cs"/>
              </a:rPr>
              <a:t>-1</a:t>
            </a:r>
            <a:r>
              <a:rPr lang="en-US" sz="2800" dirty="0" smtClean="0">
                <a:cs typeface="+mn-cs"/>
              </a:rPr>
              <a:t>) = O(b</a:t>
            </a:r>
            <a:r>
              <a:rPr lang="en-US" sz="2800" baseline="30000" dirty="0" smtClean="0">
                <a:cs typeface="+mn-cs"/>
              </a:rPr>
              <a:t>d+1</a:t>
            </a:r>
            <a:r>
              <a:rPr lang="en-US" sz="2800" dirty="0" smtClean="0">
                <a:cs typeface="+mn-cs"/>
              </a:rPr>
              <a:t>)
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Space?</a:t>
            </a:r>
            <a:r>
              <a:rPr lang="en-US" sz="2800" dirty="0" smtClean="0">
                <a:cs typeface="+mn-cs"/>
              </a:rPr>
              <a:t> </a:t>
            </a:r>
            <a:r>
              <a:rPr lang="en-US" sz="2800" i="1" dirty="0" smtClean="0">
                <a:cs typeface="+mn-cs"/>
              </a:rPr>
              <a:t>O(b</a:t>
            </a:r>
            <a:r>
              <a:rPr lang="en-US" sz="2800" i="1" baseline="30000" dirty="0" smtClean="0">
                <a:cs typeface="+mn-cs"/>
              </a:rPr>
              <a:t>d+1</a:t>
            </a:r>
            <a:r>
              <a:rPr lang="en-US" sz="2800" i="1" dirty="0" smtClean="0">
                <a:cs typeface="+mn-cs"/>
              </a:rPr>
              <a:t>)</a:t>
            </a:r>
            <a:r>
              <a:rPr lang="en-US" sz="2800" dirty="0" smtClean="0">
                <a:cs typeface="+mn-cs"/>
              </a:rPr>
              <a:t> </a:t>
            </a:r>
            <a:r>
              <a:rPr lang="en-US" sz="2400" dirty="0" smtClean="0">
                <a:cs typeface="+mn-cs"/>
              </a:rPr>
              <a:t>(keeps every node in memory;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cs typeface="+mn-cs"/>
              </a:rPr>
              <a:t> </a:t>
            </a:r>
            <a:r>
              <a:rPr lang="en-US" sz="2800" dirty="0" smtClean="0">
                <a:cs typeface="+mn-cs"/>
              </a:rPr>
              <a:t>                         </a:t>
            </a:r>
            <a:r>
              <a:rPr lang="en-US" sz="2400" dirty="0" smtClean="0">
                <a:cs typeface="+mn-cs"/>
              </a:rPr>
              <a:t>needed also to reconstruct soln. path)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Optimal soln. found?</a:t>
            </a:r>
            <a:r>
              <a:rPr lang="en-US" sz="2800" dirty="0" smtClean="0">
                <a:cs typeface="+mn-cs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cs typeface="+mn-cs"/>
              </a:rPr>
              <a:t> </a:t>
            </a:r>
            <a:r>
              <a:rPr lang="en-US" sz="2800" dirty="0" smtClean="0">
                <a:cs typeface="+mn-cs"/>
              </a:rPr>
              <a:t>      Yes (if  all step costs are identical)
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smtClean="0">
                <a:solidFill>
                  <a:srgbClr val="FF0000"/>
                </a:solidFill>
                <a:cs typeface="+mn-cs"/>
              </a:rPr>
              <a:t>Space</a:t>
            </a:r>
            <a:r>
              <a:rPr lang="en-US" sz="2800" b="1" dirty="0" smtClean="0">
                <a:cs typeface="+mn-cs"/>
              </a:rPr>
              <a:t> </a:t>
            </a:r>
            <a:r>
              <a:rPr lang="en-US" sz="2800" b="1" dirty="0" smtClean="0">
                <a:solidFill>
                  <a:srgbClr val="3333CC"/>
                </a:solidFill>
                <a:cs typeface="+mn-cs"/>
              </a:rPr>
              <a:t>is the bigger problem (more than time)</a:t>
            </a:r>
            <a:r>
              <a:rPr lang="en-US" sz="2800" b="1" dirty="0" smtClean="0">
                <a:cs typeface="+mn-cs"/>
              </a:rPr>
              <a:t>
</a:t>
            </a:r>
          </a:p>
        </p:txBody>
      </p:sp>
      <p:sp>
        <p:nvSpPr>
          <p:cNvPr id="1282052" name="Rectangle 4"/>
          <p:cNvSpPr>
            <a:spLocks noChangeArrowheads="1"/>
          </p:cNvSpPr>
          <p:nvPr/>
        </p:nvSpPr>
        <p:spPr bwMode="auto">
          <a:xfrm>
            <a:off x="609600" y="5715000"/>
            <a:ext cx="7315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defRPr/>
            </a:pPr>
            <a:r>
              <a:rPr lang="en-US" i="1" dirty="0">
                <a:cs typeface="+mn-cs"/>
              </a:rPr>
              <a:t>b:</a:t>
            </a:r>
            <a:r>
              <a:rPr lang="en-US" dirty="0">
                <a:cs typeface="+mn-cs"/>
              </a:rPr>
              <a:t> maximum branching factor of the search tree</a:t>
            </a:r>
          </a:p>
          <a:p>
            <a:pPr lvl="1">
              <a:defRPr/>
            </a:pPr>
            <a:r>
              <a:rPr lang="en-US" i="1" dirty="0">
                <a:cs typeface="+mn-cs"/>
              </a:rPr>
              <a:t>d: </a:t>
            </a:r>
            <a:r>
              <a:rPr lang="en-US" dirty="0">
                <a:cs typeface="+mn-cs"/>
              </a:rPr>
              <a:t>depth of the least-cost solution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3318" y="609600"/>
            <a:ext cx="2130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Note: check for </a:t>
            </a:r>
          </a:p>
          <a:p>
            <a:r>
              <a:rPr lang="en-US" sz="2000" b="1" dirty="0" smtClean="0"/>
              <a:t>goal only when</a:t>
            </a:r>
          </a:p>
          <a:p>
            <a:r>
              <a:rPr lang="en-US" sz="2000" b="1" dirty="0" smtClean="0"/>
              <a:t>node is expanded.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8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8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8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8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8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8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8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8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8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8263" y="-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Uniform-cost search</a:t>
            </a:r>
          </a:p>
        </p:txBody>
      </p:sp>
      <p:sp>
        <p:nvSpPr>
          <p:cNvPr id="128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9916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 smtClean="0">
                <a:cs typeface="+mn-cs"/>
              </a:rPr>
              <a:t>Expand 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least-cost</a:t>
            </a:r>
            <a:r>
              <a:rPr lang="en-US" sz="2400" b="1" dirty="0" smtClean="0">
                <a:cs typeface="+mn-cs"/>
              </a:rPr>
              <a:t> (of path to) unexpanded node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>
                <a:cs typeface="+mn-cs"/>
              </a:rPr>
              <a:t> </a:t>
            </a:r>
            <a:r>
              <a:rPr lang="en-US" sz="2400" b="1" dirty="0" smtClean="0">
                <a:cs typeface="+mn-cs"/>
              </a:rPr>
              <a:t>      (e.g. useful for finding shortest path on map)</a:t>
            </a:r>
            <a:r>
              <a:rPr lang="en-US" sz="2400" dirty="0" smtClean="0">
                <a:cs typeface="+mn-cs"/>
              </a:rPr>
              <a:t>
</a:t>
            </a:r>
            <a:r>
              <a:rPr lang="en-US" sz="2400" b="1" dirty="0" smtClean="0">
                <a:solidFill>
                  <a:schemeClr val="accent2"/>
                </a:solidFill>
                <a:cs typeface="+mn-cs"/>
              </a:rPr>
              <a:t>Implementation</a:t>
            </a:r>
            <a:r>
              <a:rPr lang="en-US" sz="2400" b="1" dirty="0" smtClean="0">
                <a:cs typeface="+mn-cs"/>
              </a:rPr>
              <a:t>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b="1" i="1" dirty="0" smtClean="0"/>
              <a:t>fringe</a:t>
            </a:r>
            <a:r>
              <a:rPr lang="en-US" sz="2400" b="1" dirty="0" smtClean="0"/>
              <a:t> = queue </a:t>
            </a:r>
            <a:r>
              <a:rPr lang="en-US" sz="2400" b="1" i="1" dirty="0" smtClean="0">
                <a:solidFill>
                  <a:srgbClr val="FF0000"/>
                </a:solidFill>
              </a:rPr>
              <a:t>ordered by path cost</a:t>
            </a:r>
            <a:r>
              <a:rPr lang="en-US" sz="2400" dirty="0" smtClean="0"/>
              <a:t>
</a:t>
            </a:r>
            <a:endParaRPr lang="en-US" sz="1800" dirty="0" smtClean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Complete?</a:t>
            </a:r>
            <a:r>
              <a:rPr lang="en-US" sz="2800" dirty="0" smtClean="0">
                <a:cs typeface="+mn-cs"/>
              </a:rPr>
              <a:t> Yes, if step cost </a:t>
            </a:r>
            <a:r>
              <a:rPr lang="en-US" sz="2800" dirty="0" smtClean="0">
                <a:cs typeface="Arial" charset="0"/>
              </a:rPr>
              <a:t>≥ </a:t>
            </a:r>
            <a:r>
              <a:rPr lang="el-GR" sz="2800" dirty="0" smtClean="0">
                <a:cs typeface="Arial" charset="0"/>
              </a:rPr>
              <a:t>ε</a:t>
            </a:r>
            <a:r>
              <a:rPr lang="en-US" sz="2800" dirty="0" smtClean="0">
                <a:cs typeface="Arial" charset="0"/>
              </a:rPr>
              <a:t>  </a:t>
            </a:r>
            <a:r>
              <a:rPr lang="en-US" sz="2400" b="1" dirty="0" smtClean="0">
                <a:cs typeface="Arial" charset="0"/>
              </a:rPr>
              <a:t>(&gt;0</a:t>
            </a:r>
            <a:r>
              <a:rPr lang="en-US" sz="2800" b="1" dirty="0" smtClean="0">
                <a:cs typeface="Arial" charset="0"/>
              </a:rPr>
              <a:t>)</a:t>
            </a:r>
            <a:r>
              <a:rPr lang="en-US" sz="2400" dirty="0" smtClean="0">
                <a:cs typeface="+mn-cs"/>
              </a:rPr>
              <a:t>
</a:t>
            </a: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Time?</a:t>
            </a:r>
            <a:r>
              <a:rPr lang="en-US" sz="2800" dirty="0" smtClean="0">
                <a:cs typeface="+mn-cs"/>
              </a:rPr>
              <a:t> # of nodes with </a:t>
            </a:r>
            <a:r>
              <a:rPr lang="en-US" sz="2800" i="1" dirty="0" smtClean="0">
                <a:cs typeface="+mn-cs"/>
              </a:rPr>
              <a:t>g </a:t>
            </a:r>
            <a:r>
              <a:rPr lang="en-US" sz="2800" dirty="0" smtClean="0">
                <a:cs typeface="Arial" charset="0"/>
              </a:rPr>
              <a:t>≤</a:t>
            </a:r>
            <a:r>
              <a:rPr lang="en-US" sz="2800" dirty="0" smtClean="0">
                <a:cs typeface="+mn-cs"/>
              </a:rPr>
              <a:t> cost of optimal solution </a:t>
            </a:r>
            <a:r>
              <a:rPr lang="en-US" dirty="0" smtClean="0">
                <a:cs typeface="+mn-cs"/>
              </a:rPr>
              <a:t>(C*),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 smtClean="0">
                <a:cs typeface="+mn-cs"/>
              </a:rPr>
              <a:t>O(b</a:t>
            </a:r>
            <a:r>
              <a:rPr lang="en-US" sz="2800" i="1" baseline="30000" dirty="0" smtClean="0">
                <a:cs typeface="+mn-cs"/>
              </a:rPr>
              <a:t>(1+</a:t>
            </a:r>
            <a:r>
              <a:rPr lang="en-US" sz="2800" i="1" baseline="30000" dirty="0" smtClean="0">
                <a:cs typeface="+mn-cs"/>
                <a:sym typeface="Symbol" charset="0"/>
              </a:rPr>
              <a:t></a:t>
            </a:r>
            <a:r>
              <a:rPr lang="en-US" sz="2800" i="1" baseline="30000" dirty="0" smtClean="0">
                <a:cs typeface="+mn-cs"/>
              </a:rPr>
              <a:t>C*/ </a:t>
            </a:r>
            <a:r>
              <a:rPr lang="el-GR" sz="2800" i="1" baseline="30000" dirty="0" smtClean="0">
                <a:cs typeface="Arial" charset="0"/>
              </a:rPr>
              <a:t>ε</a:t>
            </a:r>
            <a:r>
              <a:rPr lang="el-GR" sz="2800" i="1" baseline="30000" dirty="0" smtClean="0">
                <a:cs typeface="Arial" charset="0"/>
                <a:sym typeface="Symbol" charset="0"/>
              </a:rPr>
              <a:t></a:t>
            </a:r>
            <a:r>
              <a:rPr lang="en-US" sz="2800" i="1" dirty="0" smtClean="0">
                <a:cs typeface="+mn-cs"/>
              </a:rPr>
              <a:t>)</a:t>
            </a:r>
            <a:r>
              <a:rPr lang="en-US" sz="2800" dirty="0" smtClean="0">
                <a:cs typeface="+mn-cs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Space?</a:t>
            </a:r>
            <a:r>
              <a:rPr lang="en-US" sz="2800" dirty="0" smtClean="0">
                <a:cs typeface="+mn-cs"/>
              </a:rPr>
              <a:t> # of nodes with </a:t>
            </a:r>
            <a:r>
              <a:rPr lang="en-US" sz="2800" i="1" dirty="0" smtClean="0">
                <a:cs typeface="+mn-cs"/>
              </a:rPr>
              <a:t>g</a:t>
            </a:r>
            <a:r>
              <a:rPr lang="en-US" sz="2800" dirty="0" smtClean="0">
                <a:cs typeface="+mn-cs"/>
              </a:rPr>
              <a:t> </a:t>
            </a:r>
            <a:r>
              <a:rPr lang="en-US" sz="2800" dirty="0" smtClean="0">
                <a:cs typeface="Arial" charset="0"/>
              </a:rPr>
              <a:t>≤ </a:t>
            </a:r>
            <a:r>
              <a:rPr lang="en-US" sz="2800" dirty="0" smtClean="0">
                <a:cs typeface="+mn-cs"/>
              </a:rPr>
              <a:t>cost of optimal solution,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i="1" dirty="0">
                <a:cs typeface="+mn-cs"/>
              </a:rPr>
              <a:t> </a:t>
            </a:r>
            <a:r>
              <a:rPr lang="en-US" sz="2800" i="1" dirty="0" smtClean="0">
                <a:cs typeface="+mn-cs"/>
              </a:rPr>
              <a:t>     O(b</a:t>
            </a:r>
            <a:r>
              <a:rPr lang="en-US" sz="2800" i="1" baseline="30000" dirty="0" smtClean="0">
                <a:cs typeface="+mn-cs"/>
              </a:rPr>
              <a:t>(1+</a:t>
            </a:r>
            <a:r>
              <a:rPr lang="en-US" sz="2800" i="1" baseline="30000" dirty="0" smtClean="0">
                <a:cs typeface="+mn-cs"/>
                <a:sym typeface="Symbol" charset="0"/>
              </a:rPr>
              <a:t></a:t>
            </a:r>
            <a:r>
              <a:rPr lang="en-US" sz="2800" i="1" baseline="30000" dirty="0" smtClean="0">
                <a:cs typeface="+mn-cs"/>
              </a:rPr>
              <a:t>C*/ </a:t>
            </a:r>
            <a:r>
              <a:rPr lang="el-GR" sz="2800" i="1" baseline="30000" dirty="0" smtClean="0">
                <a:cs typeface="Arial" charset="0"/>
              </a:rPr>
              <a:t>ε</a:t>
            </a:r>
            <a:r>
              <a:rPr lang="el-GR" sz="2800" i="1" baseline="30000" dirty="0" smtClean="0">
                <a:cs typeface="Arial" charset="0"/>
                <a:sym typeface="Symbol" charset="0"/>
              </a:rPr>
              <a:t></a:t>
            </a:r>
            <a:r>
              <a:rPr lang="en-US" sz="2800" i="1" dirty="0" smtClean="0">
                <a:cs typeface="+mn-cs"/>
              </a:rPr>
              <a:t>)</a:t>
            </a:r>
            <a:r>
              <a:rPr lang="en-US" sz="2800" dirty="0" smtClean="0">
                <a:cs typeface="+mn-cs"/>
              </a:rPr>
              <a:t> </a:t>
            </a:r>
            <a:endParaRPr lang="en-US" sz="2400" dirty="0" smtClean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rgbClr val="CC0099"/>
                </a:solidFill>
                <a:cs typeface="+mn-cs"/>
              </a:rPr>
              <a:t>Optimal?</a:t>
            </a:r>
            <a:r>
              <a:rPr lang="en-US" sz="2800" dirty="0" smtClean="0">
                <a:cs typeface="+mn-cs"/>
              </a:rPr>
              <a:t> Yes – nodes expanded in increasing order of </a:t>
            </a:r>
            <a:r>
              <a:rPr lang="en-US" sz="2800" i="1" dirty="0" smtClean="0">
                <a:cs typeface="+mn-cs"/>
              </a:rPr>
              <a:t>g(n)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i="1" dirty="0" smtClean="0">
                <a:cs typeface="+mn-cs"/>
              </a:rPr>
              <a:t>Note: Some subtleties (e.g. checking for goal state).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i="1" dirty="0">
                <a:cs typeface="+mn-cs"/>
              </a:rPr>
              <a:t> </a:t>
            </a:r>
            <a:r>
              <a:rPr lang="en-US" sz="2800" i="1" dirty="0" smtClean="0">
                <a:cs typeface="+mn-cs"/>
              </a:rPr>
              <a:t>         See p 84 R&amp;N. Also, next slide. </a:t>
            </a:r>
            <a:r>
              <a:rPr lang="en-US" sz="2400" dirty="0" smtClean="0">
                <a:cs typeface="+mn-cs"/>
              </a:rPr>
              <a:t>
</a:t>
            </a:r>
          </a:p>
        </p:txBody>
      </p:sp>
      <p:sp>
        <p:nvSpPr>
          <p:cNvPr id="1283077" name="Text Box 5"/>
          <p:cNvSpPr txBox="1">
            <a:spLocks noChangeArrowheads="1"/>
          </p:cNvSpPr>
          <p:nvPr/>
        </p:nvSpPr>
        <p:spPr bwMode="auto">
          <a:xfrm>
            <a:off x="5400675" y="2590800"/>
            <a:ext cx="37353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2"/>
                </a:solidFill>
                <a:cs typeface="+mn-cs"/>
              </a:rPr>
              <a:t>g – cost of reaching a node</a:t>
            </a:r>
            <a:endParaRPr lang="en-US" dirty="0">
              <a:solidFill>
                <a:schemeClr val="accent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8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8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8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8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8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8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8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8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8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8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307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152400"/>
            <a:ext cx="7772400" cy="1143000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Uniform-cost search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763000" cy="4191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Two subtleties: (bottom p. 83 </a:t>
            </a:r>
            <a:r>
              <a:rPr lang="en-US" b="1" dirty="0" err="1" smtClean="0">
                <a:solidFill>
                  <a:schemeClr val="accent2"/>
                </a:solidFill>
              </a:rPr>
              <a:t>Norvig</a:t>
            </a:r>
            <a:r>
              <a:rPr lang="en-US" b="1" dirty="0" smtClean="0">
                <a:solidFill>
                  <a:schemeClr val="accent2"/>
                </a:solidFill>
              </a:rPr>
              <a:t>)</a:t>
            </a:r>
          </a:p>
          <a:p>
            <a:pPr marL="457200" indent="-457200">
              <a:buAutoNum type="arabicParenR"/>
            </a:pPr>
            <a:r>
              <a:rPr lang="en-US" b="1" dirty="0" smtClean="0">
                <a:solidFill>
                  <a:schemeClr val="accent2"/>
                </a:solidFill>
              </a:rPr>
              <a:t>Do goal state test, only when a node is selected for expansion.</a:t>
            </a:r>
          </a:p>
          <a:p>
            <a:pPr marL="0" indent="0"/>
            <a:r>
              <a:rPr lang="en-US" b="1" dirty="0" smtClean="0">
                <a:solidFill>
                  <a:schemeClr val="accent2"/>
                </a:solidFill>
              </a:rPr>
              <a:t>        (Reason: Bucharest may occur on frontier with a longer than</a:t>
            </a:r>
          </a:p>
          <a:p>
            <a:pPr marL="0" inden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 optimal path. It won’t be selected for expansion yet. Other nodes</a:t>
            </a:r>
          </a:p>
          <a:p>
            <a:pPr marL="0" inden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 will be expanded first, leading us to uncover a shorter path to</a:t>
            </a:r>
          </a:p>
          <a:p>
            <a:pPr marL="0" inden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 Bucharest. See also point 2).</a:t>
            </a:r>
          </a:p>
          <a:p>
            <a:pPr marL="0" indent="0"/>
            <a:endParaRPr lang="en-US" b="1" dirty="0">
              <a:solidFill>
                <a:schemeClr val="accent2"/>
              </a:solidFill>
            </a:endParaRPr>
          </a:p>
          <a:p>
            <a:pPr marL="0" indent="0"/>
            <a:r>
              <a:rPr lang="en-US" b="1" dirty="0" smtClean="0">
                <a:solidFill>
                  <a:schemeClr val="accent2"/>
                </a:solidFill>
              </a:rPr>
              <a:t>2) Graph-search alg. says “don’t add child node to frontier if already on</a:t>
            </a:r>
          </a:p>
          <a:p>
            <a:pPr marL="0" inden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explored list </a:t>
            </a:r>
            <a:r>
              <a:rPr lang="en-US" b="1" dirty="0" smtClean="0">
                <a:solidFill>
                  <a:srgbClr val="FF0000"/>
                </a:solidFill>
              </a:rPr>
              <a:t>or already on frontier</a:t>
            </a:r>
            <a:r>
              <a:rPr lang="en-US" b="1" dirty="0" smtClean="0">
                <a:solidFill>
                  <a:schemeClr val="accent2"/>
                </a:solidFill>
              </a:rPr>
              <a:t>.” BUT, child may give a shorter path</a:t>
            </a:r>
          </a:p>
          <a:p>
            <a:pPr marL="0" inden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to a state already on frontier. Then, we need to modify the existing</a:t>
            </a:r>
          </a:p>
          <a:p>
            <a:pPr marL="0" indent="0"/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node on frontier with the shorter path. See fig. 3.14 (else-if part).</a:t>
            </a:r>
          </a:p>
        </p:txBody>
      </p:sp>
    </p:spTree>
    <p:extLst>
      <p:ext uri="{BB962C8B-B14F-4D97-AF65-F5344CB8AC3E}">
        <p14:creationId xmlns:p14="http://schemas.microsoft.com/office/powerpoint/2010/main" val="3837300818"/>
      </p:ext>
    </p:extLst>
  </p:cSld>
  <p:clrMapOvr>
    <a:masterClrMapping/>
  </p:clrMapOvr>
  <p:transition xmlns:p14="http://schemas.microsoft.com/office/powerpoint/2010/main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dfs-progress0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0"/>
            <a:ext cx="518160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762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Depth-first </a:t>
            </a:r>
            <a:r>
              <a:rPr lang="en-US" dirty="0" smtClean="0">
                <a:solidFill>
                  <a:srgbClr val="FF0000"/>
                </a:solidFill>
                <a:cs typeface="+mj-cs"/>
              </a:rPr>
              <a:t>search</a:t>
            </a:r>
          </a:p>
        </p:txBody>
      </p:sp>
      <p:sp>
        <p:nvSpPr>
          <p:cNvPr id="128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382000" cy="1905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“Expand deepest unexpanded node”</a:t>
            </a:r>
            <a:r>
              <a:rPr lang="en-US" sz="1800" dirty="0" smtClean="0">
                <a:cs typeface="+mn-cs"/>
              </a:rPr>
              <a:t>
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Implementation</a:t>
            </a:r>
            <a:r>
              <a:rPr lang="en-US" b="1" dirty="0" smtClean="0">
                <a:cs typeface="+mn-cs"/>
              </a:rPr>
              <a:t>:</a:t>
            </a:r>
          </a:p>
          <a:p>
            <a:pPr lvl="1" eaLnBrk="1" hangingPunct="1">
              <a:defRPr/>
            </a:pPr>
            <a:r>
              <a:rPr lang="en-US" b="1" i="1" dirty="0" smtClean="0"/>
              <a:t>fringe </a:t>
            </a:r>
            <a:r>
              <a:rPr lang="en-US" b="1" dirty="0" smtClean="0"/>
              <a:t>= LIFO queue, i.e., put successors at front (“push on stack”)</a:t>
            </a:r>
          </a:p>
          <a:p>
            <a:pPr marL="457200" lvl="1" indent="0" eaLnBrk="1" hangingPunct="1">
              <a:buNone/>
              <a:defRPr/>
            </a:pPr>
            <a:r>
              <a:rPr lang="en-US" sz="1800" b="1" dirty="0" smtClean="0"/>
              <a:t>    Last In First Out</a:t>
            </a:r>
            <a:r>
              <a:rPr lang="en-US" sz="1800" dirty="0" smtClean="0"/>
              <a:t>
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34200" y="2743200"/>
            <a:ext cx="19198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33CC"/>
                </a:solidFill>
              </a:rPr>
              <a:t>Fringe stack:</a:t>
            </a:r>
          </a:p>
          <a:p>
            <a:r>
              <a:rPr lang="en-US" b="1" dirty="0">
                <a:solidFill>
                  <a:srgbClr val="3333CC"/>
                </a:solidFill>
              </a:rPr>
              <a:t> </a:t>
            </a:r>
            <a:r>
              <a:rPr lang="en-US" b="1" dirty="0" smtClean="0">
                <a:solidFill>
                  <a:srgbClr val="3333CC"/>
                </a:solidFill>
              </a:rPr>
              <a:t>         A</a:t>
            </a:r>
            <a:endParaRPr lang="en-US" b="1" dirty="0">
              <a:solidFill>
                <a:srgbClr val="3333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2800" y="3810000"/>
            <a:ext cx="2057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Expanding A, 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gives stack:</a:t>
            </a:r>
          </a:p>
          <a:p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B</a:t>
            </a:r>
          </a:p>
          <a:p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C</a:t>
            </a:r>
          </a:p>
          <a:p>
            <a:endParaRPr lang="en-US" dirty="0" smtClean="0"/>
          </a:p>
          <a:p>
            <a:r>
              <a:rPr lang="en-US" b="1" dirty="0" smtClean="0"/>
              <a:t>So, B next.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4" descr="dfs-progress0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5181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53200" y="838200"/>
            <a:ext cx="2438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Expanding B, gives stack: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     D</a:t>
            </a:r>
          </a:p>
          <a:p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E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     C</a:t>
            </a:r>
          </a:p>
          <a:p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 smtClean="0">
                <a:solidFill>
                  <a:schemeClr val="tx2"/>
                </a:solidFill>
              </a:rPr>
              <a:t>So, D next.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dfs-progress03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5181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934200" y="304800"/>
            <a:ext cx="2438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Expanding D, gives stack: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     H</a:t>
            </a:r>
          </a:p>
          <a:p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accent2"/>
                </a:solidFill>
              </a:rPr>
              <a:t>      I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     E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     C</a:t>
            </a:r>
          </a:p>
          <a:p>
            <a:endParaRPr lang="en-US" b="1" dirty="0" smtClean="0">
              <a:solidFill>
                <a:schemeClr val="accent2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So, H next.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etc.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dfs-progress0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5181600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-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Example: Path Finding problem</a:t>
            </a:r>
          </a:p>
        </p:txBody>
      </p:sp>
      <p:sp>
        <p:nvSpPr>
          <p:cNvPr id="1255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33528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Formulate goal</a:t>
            </a:r>
            <a:r>
              <a:rPr lang="en-US" sz="1800" b="1" dirty="0" smtClean="0">
                <a:cs typeface="+mn-cs"/>
              </a:rPr>
              <a:t>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b="1" dirty="0" smtClean="0"/>
              <a:t>be in Bucharest (Romania)
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Formulate problem</a:t>
            </a:r>
            <a:r>
              <a:rPr lang="en-US" sz="1800" b="1" dirty="0" smtClean="0">
                <a:cs typeface="+mn-cs"/>
              </a:rPr>
              <a:t>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rgbClr val="FF0000"/>
                </a:solidFill>
              </a:rPr>
              <a:t>action</a:t>
            </a:r>
            <a:r>
              <a:rPr lang="en-US" sz="1800" b="1" dirty="0" smtClean="0"/>
              <a:t>: drive between pair of connected cities (direct road)
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rgbClr val="FF0000"/>
                </a:solidFill>
              </a:rPr>
              <a:t>state</a:t>
            </a:r>
            <a:r>
              <a:rPr lang="en-US" sz="1800" b="1" dirty="0" smtClean="0"/>
              <a:t>: be in a city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/>
              <a:t> </a:t>
            </a:r>
            <a:r>
              <a:rPr lang="en-US" sz="1800" b="1" dirty="0" smtClean="0"/>
              <a:t>    </a:t>
            </a:r>
            <a:r>
              <a:rPr lang="en-US" sz="1800" b="1" dirty="0" smtClean="0">
                <a:solidFill>
                  <a:srgbClr val="009973"/>
                </a:solidFill>
              </a:rPr>
              <a:t>(20 world states)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  <a:defRPr/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Find solution</a:t>
            </a:r>
            <a:r>
              <a:rPr lang="en-US" sz="1800" b="1" dirty="0" smtClean="0">
                <a:cs typeface="+mn-cs"/>
              </a:rPr>
              <a:t>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b="1" dirty="0" smtClean="0"/>
              <a:t>sequence of cities leading from start to goal state, e.g., 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Arad, Sibiu, </a:t>
            </a:r>
            <a:r>
              <a:rPr lang="en-US" sz="1800" b="1" dirty="0" err="1" smtClean="0">
                <a:solidFill>
                  <a:schemeClr val="accent1">
                    <a:lumMod val="75000"/>
                  </a:schemeClr>
                </a:solidFill>
              </a:rPr>
              <a:t>Fagaras</a:t>
            </a: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, Bucharest</a:t>
            </a:r>
            <a:r>
              <a:rPr lang="en-US" sz="1800" b="1" dirty="0" smtClean="0"/>
              <a:t>
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Execution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b="1" dirty="0" smtClean="0"/>
              <a:t>drive from Arad to Bucharest according to the solution</a:t>
            </a:r>
          </a:p>
        </p:txBody>
      </p:sp>
      <p:pic>
        <p:nvPicPr>
          <p:cNvPr id="10243" name="Picture 4" descr="romania-distan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914400"/>
            <a:ext cx="48006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5429" name="Oval 5"/>
          <p:cNvSpPr>
            <a:spLocks noChangeArrowheads="1"/>
          </p:cNvSpPr>
          <p:nvPr/>
        </p:nvSpPr>
        <p:spPr bwMode="auto">
          <a:xfrm>
            <a:off x="3733800" y="1447800"/>
            <a:ext cx="8382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55430" name="Text Box 6"/>
          <p:cNvSpPr txBox="1">
            <a:spLocks noChangeArrowheads="1"/>
          </p:cNvSpPr>
          <p:nvPr/>
        </p:nvSpPr>
        <p:spPr bwMode="auto">
          <a:xfrm>
            <a:off x="3467100" y="914400"/>
            <a:ext cx="6588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cs typeface="+mn-cs"/>
              </a:rPr>
              <a:t>Initial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cs typeface="+mn-cs"/>
              </a:rPr>
              <a:t>State</a:t>
            </a:r>
          </a:p>
        </p:txBody>
      </p:sp>
      <p:sp>
        <p:nvSpPr>
          <p:cNvPr id="1255431" name="Text Box 7"/>
          <p:cNvSpPr txBox="1">
            <a:spLocks noChangeArrowheads="1"/>
          </p:cNvSpPr>
          <p:nvPr/>
        </p:nvSpPr>
        <p:spPr bwMode="auto">
          <a:xfrm>
            <a:off x="6965950" y="2286000"/>
            <a:ext cx="574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cs typeface="+mn-cs"/>
              </a:rPr>
              <a:t>Goal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cs typeface="+mn-cs"/>
              </a:rPr>
              <a:t>State</a:t>
            </a:r>
          </a:p>
        </p:txBody>
      </p:sp>
      <p:sp>
        <p:nvSpPr>
          <p:cNvPr id="1255432" name="Oval 8"/>
          <p:cNvSpPr>
            <a:spLocks noChangeArrowheads="1"/>
          </p:cNvSpPr>
          <p:nvPr/>
        </p:nvSpPr>
        <p:spPr bwMode="auto">
          <a:xfrm>
            <a:off x="6629400" y="2895600"/>
            <a:ext cx="8382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55433" name="Text Box 9"/>
          <p:cNvSpPr txBox="1">
            <a:spLocks noChangeArrowheads="1"/>
          </p:cNvSpPr>
          <p:nvPr/>
        </p:nvSpPr>
        <p:spPr bwMode="auto">
          <a:xfrm>
            <a:off x="4267200" y="3962400"/>
            <a:ext cx="4357688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dirty="0">
                <a:solidFill>
                  <a:schemeClr val="accent2"/>
                </a:solidFill>
                <a:cs typeface="+mn-cs"/>
              </a:rPr>
              <a:t>Environment: fully observable (map),</a:t>
            </a:r>
          </a:p>
          <a:p>
            <a:pPr>
              <a:defRPr/>
            </a:pPr>
            <a:r>
              <a:rPr lang="en-US" sz="1800" b="1" dirty="0">
                <a:solidFill>
                  <a:schemeClr val="accent2"/>
                </a:solidFill>
                <a:cs typeface="+mn-cs"/>
              </a:rPr>
              <a:t>deterministic, and the agent knows  effects</a:t>
            </a:r>
          </a:p>
          <a:p>
            <a:pPr>
              <a:defRPr/>
            </a:pPr>
            <a:r>
              <a:rPr lang="en-US" sz="1800" b="1" dirty="0">
                <a:solidFill>
                  <a:schemeClr val="accent2"/>
                </a:solidFill>
                <a:cs typeface="+mn-cs"/>
              </a:rPr>
              <a:t>of each action. Is this really the case?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24200" y="4953000"/>
            <a:ext cx="5957888" cy="1631950"/>
          </a:xfrm>
          <a:prstGeom prst="rect">
            <a:avLst/>
          </a:prstGeom>
          <a:solidFill>
            <a:srgbClr val="FF2D67">
              <a:alpha val="52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Note: Map is somewhat of a “toy” example. Our real interest: </a:t>
            </a:r>
            <a:r>
              <a:rPr lang="en-US" sz="2000" b="1" i="1" dirty="0">
                <a:solidFill>
                  <a:schemeClr val="tx2"/>
                </a:solidFill>
              </a:rPr>
              <a:t>Exponentially large spaces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, with e.g. 10^100 or more states. Far beyond full search. Humans can often still handle those! 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One of the mysteries of cognition.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5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5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55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55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55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55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55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55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55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55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55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55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55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55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55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55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55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55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55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55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55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55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55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255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55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255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554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554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554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554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5429" grpId="0" animBg="1"/>
      <p:bldP spid="1255430" grpId="0"/>
      <p:bldP spid="1255431" grpId="0"/>
      <p:bldP spid="1255432" grpId="0" animBg="1"/>
      <p:bldP spid="1255433" grpId="0" animBg="1"/>
      <p:bldP spid="2" grpId="0" build="allAtOnce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dfs-progress05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71600"/>
            <a:ext cx="518160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
</a:t>
            </a:r>
          </a:p>
        </p:txBody>
      </p:sp>
      <p:pic>
        <p:nvPicPr>
          <p:cNvPr id="56323" name="Picture 4" descr="dfs-progress06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5181600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
</a:t>
            </a:r>
          </a:p>
        </p:txBody>
      </p:sp>
      <p:pic>
        <p:nvPicPr>
          <p:cNvPr id="57348" name="Picture 5" descr="dfs-progress07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52500"/>
            <a:ext cx="5181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5" descr="dfs-progress08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47800"/>
            <a:ext cx="5181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5" descr="dfs-progress0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181600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5" descr="dfs-progress10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71600"/>
            <a:ext cx="5181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5" descr="dfs-progress1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95400"/>
            <a:ext cx="51816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
</a:t>
            </a:r>
          </a:p>
        </p:txBody>
      </p:sp>
      <p:pic>
        <p:nvPicPr>
          <p:cNvPr id="62468" name="Picture 5" descr="dfs-progress1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71600"/>
            <a:ext cx="5181600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-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Properties of depth-first search</a:t>
            </a:r>
          </a:p>
        </p:txBody>
      </p:sp>
      <p:sp>
        <p:nvSpPr>
          <p:cNvPr id="129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33400"/>
            <a:ext cx="8839200" cy="4191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  <a:cs typeface="+mn-cs"/>
              </a:rPr>
              <a:t>Complete?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1600" dirty="0" smtClean="0"/>
              <a:t>
</a:t>
            </a:r>
          </a:p>
          <a:p>
            <a:pPr eaLnBrk="1" hangingPunct="1">
              <a:defRPr/>
            </a:pPr>
            <a:endParaRPr lang="en-US" sz="1600" dirty="0" smtClean="0"/>
          </a:p>
          <a:p>
            <a:pPr eaLnBrk="1" hangingPunct="1">
              <a:defRPr/>
            </a:pPr>
            <a:endParaRPr lang="en-US" sz="1600" dirty="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  <a:cs typeface="+mn-cs"/>
              </a:rPr>
              <a:t>Time?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cs typeface="+mn-cs"/>
              </a:rPr>
              <a:t>O(</a:t>
            </a:r>
            <a:r>
              <a:rPr lang="en-US" sz="2400" b="1" i="1" dirty="0" err="1" smtClean="0">
                <a:solidFill>
                  <a:srgbClr val="FF0000"/>
                </a:solidFill>
                <a:cs typeface="+mn-cs"/>
              </a:rPr>
              <a:t>b</a:t>
            </a:r>
            <a:r>
              <a:rPr lang="en-US" sz="2400" b="1" i="1" baseline="30000" dirty="0" err="1" smtClean="0">
                <a:solidFill>
                  <a:srgbClr val="FF0000"/>
                </a:solidFill>
                <a:cs typeface="+mn-cs"/>
              </a:rPr>
              <a:t>m</a:t>
            </a:r>
            <a:r>
              <a:rPr lang="en-US" sz="2400" b="1" i="1" dirty="0" smtClean="0">
                <a:solidFill>
                  <a:srgbClr val="FF0000"/>
                </a:solidFill>
                <a:cs typeface="+mn-cs"/>
              </a:rPr>
              <a:t>)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: bad if </a:t>
            </a:r>
            <a:r>
              <a:rPr lang="en-US" sz="2400" b="1" i="1" dirty="0" smtClean="0">
                <a:solidFill>
                  <a:srgbClr val="FF0000"/>
                </a:solidFill>
                <a:cs typeface="+mn-cs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 is much larger than </a:t>
            </a:r>
            <a:r>
              <a:rPr lang="en-US" sz="2400" b="1" i="1" dirty="0" smtClean="0">
                <a:solidFill>
                  <a:srgbClr val="FF0000"/>
                </a:solidFill>
                <a:cs typeface="+mn-cs"/>
              </a:rPr>
              <a:t>d</a:t>
            </a:r>
          </a:p>
          <a:p>
            <a:pPr lvl="1" eaLnBrk="1" hangingPunct="1"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 but if solutions are dense, may be much faster than breadth-first</a:t>
            </a:r>
          </a:p>
          <a:p>
            <a:pPr eaLnBrk="1" hangingPunct="1">
              <a:defRPr/>
            </a:pPr>
            <a:endParaRPr lang="en-US" sz="2400" u="sng" dirty="0" smtClean="0">
              <a:solidFill>
                <a:srgbClr val="FF0000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  <a:cs typeface="+mn-cs"/>
              </a:rPr>
              <a:t>Space?</a:t>
            </a:r>
            <a:r>
              <a:rPr lang="en-US" sz="2400" b="1" dirty="0" smtClean="0">
                <a:solidFill>
                  <a:srgbClr val="FF0000"/>
                </a:solidFill>
                <a:cs typeface="+mn-cs"/>
              </a:rPr>
              <a:t> </a:t>
            </a:r>
          </a:p>
          <a:p>
            <a:pPr eaLnBrk="1" hangingPunct="1">
              <a:defRPr/>
            </a:pPr>
            <a:endParaRPr lang="en-US" sz="2400" u="sng" dirty="0">
              <a:solidFill>
                <a:srgbClr val="CC0099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  <a:cs typeface="+mn-cs"/>
              </a:rPr>
              <a:t>Guarantee that</a:t>
            </a:r>
          </a:p>
          <a:p>
            <a:pPr eaLnBrk="1" hangingPunct="1">
              <a:defRPr/>
            </a:pPr>
            <a:r>
              <a:rPr lang="en-US" sz="2400" b="1" u="sng" dirty="0" smtClean="0">
                <a:solidFill>
                  <a:srgbClr val="FF0000"/>
                </a:solidFill>
                <a:cs typeface="+mn-cs"/>
              </a:rPr>
              <a:t>opt. soln. is found? </a:t>
            </a:r>
            <a:r>
              <a:rPr lang="en-US" sz="1800" dirty="0" smtClean="0">
                <a:cs typeface="+mn-cs"/>
              </a:rPr>
              <a:t>
</a:t>
            </a:r>
          </a:p>
        </p:txBody>
      </p:sp>
      <p:sp>
        <p:nvSpPr>
          <p:cNvPr id="1296389" name="Text Box 5"/>
          <p:cNvSpPr txBox="1">
            <a:spLocks noChangeArrowheads="1"/>
          </p:cNvSpPr>
          <p:nvPr/>
        </p:nvSpPr>
        <p:spPr bwMode="auto">
          <a:xfrm>
            <a:off x="304800" y="5105400"/>
            <a:ext cx="8453438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cs typeface="+mn-cs"/>
              </a:rPr>
              <a:t>Note: In </a:t>
            </a:r>
            <a:r>
              <a:rPr lang="en-US" dirty="0">
                <a:solidFill>
                  <a:srgbClr val="3333CC"/>
                </a:solidFill>
                <a:cs typeface="+mn-cs"/>
              </a:rPr>
              <a:t>“</a:t>
            </a:r>
            <a:r>
              <a:rPr lang="en-US" dirty="0">
                <a:solidFill>
                  <a:schemeClr val="accent2"/>
                </a:solidFill>
                <a:cs typeface="+mn-cs"/>
              </a:rPr>
              <a:t>backtrack search”</a:t>
            </a:r>
            <a:r>
              <a:rPr lang="en-US" dirty="0">
                <a:cs typeface="+mn-cs"/>
              </a:rPr>
              <a:t> only one successor is generated </a:t>
            </a:r>
          </a:p>
          <a:p>
            <a:pPr>
              <a:defRPr/>
            </a:pPr>
            <a:r>
              <a:rPr lang="en-US" dirty="0">
                <a:cs typeface="+mn-cs"/>
                <a:sym typeface="Wingdings" charset="0"/>
              </a:rPr>
              <a:t> only O(m) memory is needed; also successor is modification of</a:t>
            </a:r>
          </a:p>
          <a:p>
            <a:pPr>
              <a:defRPr/>
            </a:pPr>
            <a:r>
              <a:rPr lang="en-US" dirty="0">
                <a:cs typeface="+mn-cs"/>
                <a:sym typeface="Wingdings" charset="0"/>
              </a:rPr>
              <a:t>the current state, but we have to be able to undo each modification.</a:t>
            </a:r>
          </a:p>
          <a:p>
            <a:pPr>
              <a:defRPr/>
            </a:pPr>
            <a:r>
              <a:rPr lang="en-US" dirty="0">
                <a:cs typeface="+mn-cs"/>
                <a:sym typeface="Wingdings" charset="0"/>
              </a:rPr>
              <a:t>More when we talk about Constraint Satisfaction Problems (</a:t>
            </a:r>
            <a:r>
              <a:rPr lang="en-US" dirty="0">
                <a:solidFill>
                  <a:schemeClr val="accent2"/>
                </a:solidFill>
                <a:cs typeface="+mn-cs"/>
                <a:sym typeface="Wingdings" charset="0"/>
              </a:rPr>
              <a:t>CSP)</a:t>
            </a:r>
            <a:r>
              <a:rPr lang="en-US" dirty="0">
                <a:cs typeface="+mn-cs"/>
                <a:sym typeface="Wingdings" charset="0"/>
              </a:rPr>
              <a:t>. </a:t>
            </a:r>
            <a:endParaRPr lang="en-US" dirty="0">
              <a:cs typeface="+mn-cs"/>
            </a:endParaRPr>
          </a:p>
        </p:txBody>
      </p:sp>
      <p:sp>
        <p:nvSpPr>
          <p:cNvPr id="1296390" name="Oval 6"/>
          <p:cNvSpPr>
            <a:spLocks noChangeArrowheads="1"/>
          </p:cNvSpPr>
          <p:nvPr/>
        </p:nvSpPr>
        <p:spPr bwMode="auto">
          <a:xfrm>
            <a:off x="1676400" y="3048000"/>
            <a:ext cx="4114800" cy="685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971800" y="3810000"/>
            <a:ext cx="67056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defRPr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b: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 max. branching factor of the search tree</a:t>
            </a:r>
          </a:p>
          <a:p>
            <a:pPr lvl="1">
              <a:defRPr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d: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depth of the shallowest (least-cost) soln.</a:t>
            </a:r>
          </a:p>
          <a:p>
            <a:pPr lvl="1"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cs typeface="+mn-cs"/>
              </a:rPr>
              <a:t>m: maximum depth of state space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28800" y="533400"/>
            <a:ext cx="68310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2"/>
                </a:solidFill>
              </a:rPr>
              <a:t>No: fails in infinite-depth spaces, spaces with loops</a:t>
            </a:r>
          </a:p>
          <a:p>
            <a:pPr lvl="1" eaLnBrk="1" hangingPunct="1"/>
            <a:r>
              <a:rPr lang="en-US">
                <a:solidFill>
                  <a:schemeClr val="accent2"/>
                </a:solidFill>
              </a:rPr>
              <a:t>            Modify to avoid repeated states along path</a:t>
            </a:r>
          </a:p>
          <a:p>
            <a:pPr lvl="2" eaLnBrk="1" hangingPunct="1"/>
            <a:r>
              <a:rPr lang="en-US">
                <a:solidFill>
                  <a:schemeClr val="accent2"/>
                </a:solidFill>
                <a:sym typeface="Wingdings" charset="0"/>
              </a:rPr>
              <a:t>      </a:t>
            </a:r>
            <a:r>
              <a:rPr lang="en-US">
                <a:solidFill>
                  <a:schemeClr val="accent2"/>
                </a:solidFill>
              </a:rPr>
              <a:t> complete in finite spaces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05000" y="3124200"/>
            <a:ext cx="3371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i="1" dirty="0">
                <a:solidFill>
                  <a:srgbClr val="FF0000"/>
                </a:solidFill>
              </a:rPr>
              <a:t>O(</a:t>
            </a:r>
            <a:r>
              <a:rPr lang="en-US" b="1" i="1" dirty="0" err="1">
                <a:solidFill>
                  <a:srgbClr val="FF0000"/>
                </a:solidFill>
              </a:rPr>
              <a:t>bm</a:t>
            </a:r>
            <a:r>
              <a:rPr lang="en-US" b="1" i="1" dirty="0">
                <a:solidFill>
                  <a:srgbClr val="FF0000"/>
                </a:solidFill>
              </a:rPr>
              <a:t>), </a:t>
            </a:r>
            <a:r>
              <a:rPr lang="en-US" b="1" dirty="0">
                <a:solidFill>
                  <a:srgbClr val="FF0000"/>
                </a:solidFill>
              </a:rPr>
              <a:t>i.e., linear space!</a:t>
            </a:r>
          </a:p>
        </p:txBody>
      </p:sp>
      <p:sp>
        <p:nvSpPr>
          <p:cNvPr id="63496" name="TextBox 4"/>
          <p:cNvSpPr txBox="1">
            <a:spLocks noChangeArrowheads="1"/>
          </p:cNvSpPr>
          <p:nvPr/>
        </p:nvSpPr>
        <p:spPr bwMode="auto">
          <a:xfrm>
            <a:off x="152400" y="35052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19400" y="4038600"/>
            <a:ext cx="636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19800" y="2638961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333CC"/>
                </a:solidFill>
              </a:rPr>
              <a:t>Note: Can also reconstruct soln. path from single stored branch.</a:t>
            </a:r>
            <a:endParaRPr lang="en-US" sz="2000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9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9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9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9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9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9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9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9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9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6389" grpId="0"/>
      <p:bldP spid="1296390" grpId="0" animBg="1"/>
      <p:bldP spid="7" grpId="0"/>
      <p:bldP spid="2" grpId="0"/>
      <p:bldP spid="4" grpId="0"/>
      <p:bldP spid="6" grpId="0"/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Iterative deepening search</a:t>
            </a:r>
          </a:p>
        </p:txBody>
      </p:sp>
      <p:pic>
        <p:nvPicPr>
          <p:cNvPr id="129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4" t="18750" r="3125" b="51042"/>
          <a:stretch>
            <a:fillRect/>
          </a:stretch>
        </p:blipFill>
        <p:spPr bwMode="auto">
          <a:xfrm>
            <a:off x="762000" y="2057400"/>
            <a:ext cx="80010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304800"/>
            <a:ext cx="919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[here]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7463"/>
            <a:ext cx="78486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Micro-world: The Blocks World</a:t>
            </a:r>
          </a:p>
        </p:txBody>
      </p:sp>
      <p:sp>
        <p:nvSpPr>
          <p:cNvPr id="1202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  <p:pic>
        <p:nvPicPr>
          <p:cNvPr id="11267" name="Picture 4" descr="fig01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0"/>
            <a:ext cx="4800600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8" name="Group 5"/>
          <p:cNvGrpSpPr>
            <a:grpSpLocks/>
          </p:cNvGrpSpPr>
          <p:nvPr/>
        </p:nvGrpSpPr>
        <p:grpSpPr bwMode="auto">
          <a:xfrm>
            <a:off x="990600" y="4800600"/>
            <a:ext cx="7696200" cy="1703388"/>
            <a:chOff x="624" y="3024"/>
            <a:chExt cx="4848" cy="1073"/>
          </a:xfrm>
        </p:grpSpPr>
        <p:sp>
          <p:nvSpPr>
            <p:cNvPr id="1202182" name="Line 6"/>
            <p:cNvSpPr>
              <a:spLocks noChangeShapeType="1"/>
            </p:cNvSpPr>
            <p:nvPr/>
          </p:nvSpPr>
          <p:spPr bwMode="auto">
            <a:xfrm>
              <a:off x="624" y="3744"/>
              <a:ext cx="456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02183" name="Text Box 7"/>
            <p:cNvSpPr txBox="1">
              <a:spLocks noChangeArrowheads="1"/>
            </p:cNvSpPr>
            <p:nvPr/>
          </p:nvSpPr>
          <p:spPr bwMode="auto">
            <a:xfrm>
              <a:off x="5088" y="3609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1800">
                  <a:solidFill>
                    <a:srgbClr val="000000"/>
                  </a:solidFill>
                  <a:latin typeface="Verdana" charset="0"/>
                </a:rPr>
                <a:t>T</a:t>
              </a:r>
            </a:p>
          </p:txBody>
        </p:sp>
        <p:grpSp>
          <p:nvGrpSpPr>
            <p:cNvPr id="11277" name="Group 8"/>
            <p:cNvGrpSpPr>
              <a:grpSpLocks/>
            </p:cNvGrpSpPr>
            <p:nvPr/>
          </p:nvGrpSpPr>
          <p:grpSpPr bwMode="auto">
            <a:xfrm>
              <a:off x="720" y="3264"/>
              <a:ext cx="1296" cy="477"/>
              <a:chOff x="2112" y="3264"/>
              <a:chExt cx="1296" cy="477"/>
            </a:xfrm>
          </p:grpSpPr>
          <p:sp>
            <p:nvSpPr>
              <p:cNvPr id="1202185" name="Text Box 9"/>
              <p:cNvSpPr txBox="1">
                <a:spLocks noChangeArrowheads="1"/>
              </p:cNvSpPr>
              <p:nvPr/>
            </p:nvSpPr>
            <p:spPr bwMode="auto">
              <a:xfrm>
                <a:off x="2112" y="3504"/>
                <a:ext cx="288" cy="23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n-US" sz="1800">
                    <a:solidFill>
                      <a:srgbClr val="000000"/>
                    </a:solidFill>
                    <a:latin typeface="Verdana" charset="0"/>
                  </a:rPr>
                  <a:t>A</a:t>
                </a:r>
              </a:p>
            </p:txBody>
          </p:sp>
          <p:sp>
            <p:nvSpPr>
              <p:cNvPr id="1202186" name="Text Box 10"/>
              <p:cNvSpPr txBox="1">
                <a:spLocks noChangeArrowheads="1"/>
              </p:cNvSpPr>
              <p:nvPr/>
            </p:nvSpPr>
            <p:spPr bwMode="auto">
              <a:xfrm>
                <a:off x="2544" y="3504"/>
                <a:ext cx="288" cy="237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n-US" sz="1800">
                    <a:solidFill>
                      <a:srgbClr val="000000"/>
                    </a:solidFill>
                    <a:latin typeface="Verdana" charset="0"/>
                  </a:rPr>
                  <a:t>B</a:t>
                </a:r>
              </a:p>
            </p:txBody>
          </p:sp>
          <p:sp>
            <p:nvSpPr>
              <p:cNvPr id="1202187" name="Text Box 11"/>
              <p:cNvSpPr txBox="1">
                <a:spLocks noChangeArrowheads="1"/>
              </p:cNvSpPr>
              <p:nvPr/>
            </p:nvSpPr>
            <p:spPr bwMode="auto">
              <a:xfrm>
                <a:off x="3120" y="3504"/>
                <a:ext cx="288" cy="237"/>
              </a:xfrm>
              <a:prstGeom prst="rect">
                <a:avLst/>
              </a:prstGeom>
              <a:solidFill>
                <a:srgbClr val="00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n-US" sz="1800">
                    <a:solidFill>
                      <a:srgbClr val="000000"/>
                    </a:solidFill>
                    <a:latin typeface="Verdana" charset="0"/>
                  </a:rPr>
                  <a:t>C</a:t>
                </a:r>
              </a:p>
            </p:txBody>
          </p:sp>
          <p:sp>
            <p:nvSpPr>
              <p:cNvPr id="1202188" name="Text Box 12"/>
              <p:cNvSpPr txBox="1">
                <a:spLocks noChangeArrowheads="1"/>
              </p:cNvSpPr>
              <p:nvPr/>
            </p:nvSpPr>
            <p:spPr bwMode="auto">
              <a:xfrm>
                <a:off x="3120" y="3264"/>
                <a:ext cx="288" cy="237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r>
                  <a:rPr lang="en-US" sz="1800">
                    <a:solidFill>
                      <a:srgbClr val="000000"/>
                    </a:solidFill>
                    <a:latin typeface="Verdana" charset="0"/>
                  </a:rPr>
                  <a:t>D</a:t>
                </a:r>
              </a:p>
            </p:txBody>
          </p:sp>
        </p:grpSp>
        <p:sp>
          <p:nvSpPr>
            <p:cNvPr id="1202189" name="Text Box 13"/>
            <p:cNvSpPr txBox="1">
              <a:spLocks noChangeArrowheads="1"/>
            </p:cNvSpPr>
            <p:nvPr/>
          </p:nvSpPr>
          <p:spPr bwMode="auto">
            <a:xfrm>
              <a:off x="1152" y="3840"/>
              <a:ext cx="9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Initial State</a:t>
              </a:r>
            </a:p>
          </p:txBody>
        </p:sp>
        <p:sp>
          <p:nvSpPr>
            <p:cNvPr id="1202190" name="Text Box 14"/>
            <p:cNvSpPr txBox="1">
              <a:spLocks noChangeArrowheads="1"/>
            </p:cNvSpPr>
            <p:nvPr/>
          </p:nvSpPr>
          <p:spPr bwMode="auto">
            <a:xfrm>
              <a:off x="4416" y="3024"/>
              <a:ext cx="288" cy="23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1800">
                  <a:solidFill>
                    <a:srgbClr val="000000"/>
                  </a:solidFill>
                  <a:latin typeface="Verdana" charset="0"/>
                </a:rPr>
                <a:t>A</a:t>
              </a:r>
            </a:p>
          </p:txBody>
        </p:sp>
        <p:sp>
          <p:nvSpPr>
            <p:cNvPr id="1202191" name="Text Box 15"/>
            <p:cNvSpPr txBox="1">
              <a:spLocks noChangeArrowheads="1"/>
            </p:cNvSpPr>
            <p:nvPr/>
          </p:nvSpPr>
          <p:spPr bwMode="auto">
            <a:xfrm>
              <a:off x="4416" y="3504"/>
              <a:ext cx="288" cy="23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1800">
                  <a:solidFill>
                    <a:srgbClr val="000000"/>
                  </a:solidFill>
                  <a:latin typeface="Verdana" charset="0"/>
                </a:rPr>
                <a:t>C</a:t>
              </a:r>
            </a:p>
          </p:txBody>
        </p:sp>
        <p:sp>
          <p:nvSpPr>
            <p:cNvPr id="1202192" name="Text Box 16"/>
            <p:cNvSpPr txBox="1">
              <a:spLocks noChangeArrowheads="1"/>
            </p:cNvSpPr>
            <p:nvPr/>
          </p:nvSpPr>
          <p:spPr bwMode="auto">
            <a:xfrm>
              <a:off x="4416" y="3264"/>
              <a:ext cx="288" cy="237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1800">
                  <a:solidFill>
                    <a:srgbClr val="000000"/>
                  </a:solidFill>
                  <a:latin typeface="Verdana" charset="0"/>
                </a:rPr>
                <a:t>D</a:t>
              </a:r>
            </a:p>
          </p:txBody>
        </p:sp>
        <p:sp>
          <p:nvSpPr>
            <p:cNvPr id="1202193" name="Text Box 17"/>
            <p:cNvSpPr txBox="1">
              <a:spLocks noChangeArrowheads="1"/>
            </p:cNvSpPr>
            <p:nvPr/>
          </p:nvSpPr>
          <p:spPr bwMode="auto">
            <a:xfrm>
              <a:off x="4166" y="3847"/>
              <a:ext cx="9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b="1">
                  <a:solidFill>
                    <a:srgbClr val="000000"/>
                  </a:solidFill>
                  <a:latin typeface="Arial" charset="0"/>
                </a:rPr>
                <a:t>Goal State</a:t>
              </a:r>
            </a:p>
          </p:txBody>
        </p:sp>
      </p:grpSp>
      <p:pic>
        <p:nvPicPr>
          <p:cNvPr id="112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87280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2"/>
          <p:cNvSpPr txBox="1">
            <a:spLocks noChangeArrowheads="1"/>
          </p:cNvSpPr>
          <p:nvPr/>
        </p:nvSpPr>
        <p:spPr bwMode="auto">
          <a:xfrm>
            <a:off x="152400" y="381000"/>
            <a:ext cx="1171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000000"/>
                </a:solidFill>
              </a:rPr>
              <a:t>gripper</a:t>
            </a:r>
          </a:p>
        </p:txBody>
      </p:sp>
      <p:sp>
        <p:nvSpPr>
          <p:cNvPr id="4" name="Decagon 3"/>
          <p:cNvSpPr/>
          <p:nvPr/>
        </p:nvSpPr>
        <p:spPr>
          <a:xfrm>
            <a:off x="1600200" y="3200400"/>
            <a:ext cx="5486400" cy="3048000"/>
          </a:xfrm>
          <a:prstGeom prst="decagon">
            <a:avLst/>
          </a:prstGeom>
          <a:solidFill>
            <a:schemeClr val="accent1">
              <a:alpha val="3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1000" y="3505200"/>
            <a:ext cx="2392363" cy="12001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How many</a:t>
            </a:r>
          </a:p>
          <a:p>
            <a:pPr eaLnBrk="1" hangingPunct="1"/>
            <a:r>
              <a:rPr lang="en-US"/>
              <a:t>different possible</a:t>
            </a:r>
          </a:p>
          <a:p>
            <a:pPr eaLnBrk="1" hangingPunct="1"/>
            <a:r>
              <a:rPr lang="en-US"/>
              <a:t>world states?</a:t>
            </a:r>
          </a:p>
        </p:txBody>
      </p:sp>
      <p:sp>
        <p:nvSpPr>
          <p:cNvPr id="11273" name="TextBox 1"/>
          <p:cNvSpPr txBox="1">
            <a:spLocks noChangeArrowheads="1"/>
          </p:cNvSpPr>
          <p:nvPr/>
        </p:nvSpPr>
        <p:spPr bwMode="auto">
          <a:xfrm>
            <a:off x="7162800" y="3429000"/>
            <a:ext cx="19653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a) Tens?</a:t>
            </a:r>
          </a:p>
          <a:p>
            <a:pPr eaLnBrk="1" hangingPunct="1"/>
            <a:r>
              <a:rPr lang="en-US"/>
              <a:t>b) Hundreds?</a:t>
            </a:r>
          </a:p>
          <a:p>
            <a:pPr eaLnBrk="1" hangingPunct="1"/>
            <a:r>
              <a:rPr lang="en-US"/>
              <a:t>c) Thousands?</a:t>
            </a:r>
          </a:p>
          <a:p>
            <a:pPr eaLnBrk="1" hangingPunct="1"/>
            <a:r>
              <a:rPr lang="en-US"/>
              <a:t>d) Millions?</a:t>
            </a:r>
          </a:p>
          <a:p>
            <a:pPr eaLnBrk="1" hangingPunct="1"/>
            <a:r>
              <a:rPr lang="en-US"/>
              <a:t>e) Billions?</a:t>
            </a:r>
          </a:p>
          <a:p>
            <a:pPr eaLnBrk="1" hangingPunct="1"/>
            <a:r>
              <a:rPr lang="en-US"/>
              <a:t>f) Trillions?</a:t>
            </a:r>
          </a:p>
        </p:txBody>
      </p:sp>
      <p:sp>
        <p:nvSpPr>
          <p:cNvPr id="2" name="Octagon 1"/>
          <p:cNvSpPr/>
          <p:nvPr/>
        </p:nvSpPr>
        <p:spPr>
          <a:xfrm>
            <a:off x="7086600" y="4953000"/>
            <a:ext cx="1752600" cy="381000"/>
          </a:xfrm>
          <a:prstGeom prst="octagon">
            <a:avLst/>
          </a:prstGeom>
          <a:solidFill>
            <a:srgbClr val="FF0000">
              <a:alpha val="3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273" grpId="0"/>
      <p:bldP spid="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>
                <a:cs typeface="+mj-cs"/>
              </a:rPr>
              <a:t>Iterative deepening search </a:t>
            </a:r>
            <a:r>
              <a:rPr lang="en-US" sz="2800" i="1" smtClean="0">
                <a:cs typeface="+mj-cs"/>
              </a:rPr>
              <a:t>l </a:t>
            </a:r>
            <a:r>
              <a:rPr lang="en-US" sz="2800" smtClean="0">
                <a:cs typeface="+mj-cs"/>
              </a:rPr>
              <a:t>=0</a:t>
            </a:r>
          </a:p>
        </p:txBody>
      </p:sp>
      <p:pic>
        <p:nvPicPr>
          <p:cNvPr id="65538" name="Picture 3" descr="ids-progress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19300"/>
            <a:ext cx="76200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>
                <a:cs typeface="+mj-cs"/>
              </a:rPr>
              <a:t>Iterative deepening search </a:t>
            </a:r>
            <a:r>
              <a:rPr lang="en-US" sz="2800" i="1" smtClean="0">
                <a:cs typeface="+mj-cs"/>
              </a:rPr>
              <a:t>l </a:t>
            </a:r>
            <a:r>
              <a:rPr lang="en-US" sz="2800" smtClean="0">
                <a:cs typeface="+mj-cs"/>
              </a:rPr>
              <a:t>=1</a:t>
            </a:r>
          </a:p>
        </p:txBody>
      </p:sp>
      <p:pic>
        <p:nvPicPr>
          <p:cNvPr id="66562" name="Picture 3" descr="ids-progress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09800"/>
            <a:ext cx="76200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>
                <a:cs typeface="+mj-cs"/>
              </a:rPr>
              <a:t>Iterative deepening search </a:t>
            </a:r>
            <a:r>
              <a:rPr lang="en-US" sz="2800" i="1" smtClean="0">
                <a:cs typeface="+mj-cs"/>
              </a:rPr>
              <a:t>l </a:t>
            </a:r>
            <a:r>
              <a:rPr lang="en-US" sz="2800" smtClean="0">
                <a:cs typeface="+mj-cs"/>
              </a:rPr>
              <a:t>=2</a:t>
            </a:r>
          </a:p>
        </p:txBody>
      </p:sp>
      <p:pic>
        <p:nvPicPr>
          <p:cNvPr id="67586" name="Picture 3" descr="ids-progress3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7400"/>
            <a:ext cx="76200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>
                <a:cs typeface="+mj-cs"/>
              </a:rPr>
              <a:t>Iterative deepening search </a:t>
            </a:r>
            <a:r>
              <a:rPr lang="en-US" sz="2800" i="1" smtClean="0">
                <a:cs typeface="+mj-cs"/>
              </a:rPr>
              <a:t>l </a:t>
            </a:r>
            <a:r>
              <a:rPr lang="en-US" sz="2800" smtClean="0">
                <a:cs typeface="+mj-cs"/>
              </a:rPr>
              <a:t>=3</a:t>
            </a:r>
          </a:p>
        </p:txBody>
      </p:sp>
      <p:pic>
        <p:nvPicPr>
          <p:cNvPr id="68610" name="Picture 3" descr="ids-progress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71700"/>
            <a:ext cx="76200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036" name="Text Box 4"/>
          <p:cNvSpPr txBox="1">
            <a:spLocks noChangeArrowheads="1"/>
          </p:cNvSpPr>
          <p:nvPr/>
        </p:nvSpPr>
        <p:spPr bwMode="auto">
          <a:xfrm>
            <a:off x="636588" y="2819400"/>
            <a:ext cx="8010525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cs typeface="+mn-cs"/>
              </a:rPr>
              <a:t>Combine </a:t>
            </a:r>
            <a:r>
              <a:rPr lang="en-US" b="1" dirty="0">
                <a:solidFill>
                  <a:schemeClr val="accent2"/>
                </a:solidFill>
                <a:cs typeface="+mn-cs"/>
              </a:rPr>
              <a:t>good memory requirements</a:t>
            </a:r>
            <a:r>
              <a:rPr lang="en-US" b="1" dirty="0">
                <a:cs typeface="+mn-cs"/>
              </a:rPr>
              <a:t> of depth-first with</a:t>
            </a:r>
          </a:p>
          <a:p>
            <a:pPr algn="ctr">
              <a:defRPr/>
            </a:pPr>
            <a:r>
              <a:rPr lang="en-US" b="1" dirty="0">
                <a:cs typeface="+mn-cs"/>
              </a:rPr>
              <a:t>the </a:t>
            </a:r>
            <a:r>
              <a:rPr lang="en-US" b="1" dirty="0">
                <a:solidFill>
                  <a:schemeClr val="accent2"/>
                </a:solidFill>
                <a:cs typeface="+mn-cs"/>
              </a:rPr>
              <a:t>completeness</a:t>
            </a:r>
            <a:r>
              <a:rPr lang="en-US" b="1" dirty="0">
                <a:cs typeface="+mn-cs"/>
              </a:rPr>
              <a:t> of breadth-first when branching factor is</a:t>
            </a:r>
          </a:p>
          <a:p>
            <a:pPr algn="ctr">
              <a:defRPr/>
            </a:pPr>
            <a:r>
              <a:rPr lang="en-US" b="1" dirty="0">
                <a:cs typeface="+mn-cs"/>
              </a:rPr>
              <a:t>finite and is </a:t>
            </a:r>
            <a:r>
              <a:rPr lang="en-US" b="1" dirty="0">
                <a:solidFill>
                  <a:schemeClr val="accent2"/>
                </a:solidFill>
                <a:cs typeface="+mn-cs"/>
              </a:rPr>
              <a:t>optimal</a:t>
            </a:r>
            <a:r>
              <a:rPr lang="en-US" b="1" dirty="0">
                <a:cs typeface="+mn-cs"/>
              </a:rPr>
              <a:t> when the path cost is a non-decreasing</a:t>
            </a:r>
          </a:p>
          <a:p>
            <a:pPr algn="ctr">
              <a:defRPr/>
            </a:pPr>
            <a:r>
              <a:rPr lang="en-US" b="1" dirty="0">
                <a:cs typeface="+mn-cs"/>
              </a:rPr>
              <a:t>function of the depth of the node.</a:t>
            </a:r>
          </a:p>
        </p:txBody>
      </p:sp>
      <p:sp>
        <p:nvSpPr>
          <p:cNvPr id="1324037" name="Text Box 5"/>
          <p:cNvSpPr txBox="1">
            <a:spLocks noChangeArrowheads="1"/>
          </p:cNvSpPr>
          <p:nvPr/>
        </p:nvSpPr>
        <p:spPr bwMode="auto">
          <a:xfrm>
            <a:off x="2895600" y="1752600"/>
            <a:ext cx="3935413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cs typeface="+mn-cs"/>
              </a:rPr>
              <a:t>Why would one do that?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4400" y="4800600"/>
            <a:ext cx="7294563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Idea was a breakthrough in game playing. All game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tree search uses iterative deepening nowadays. What’s</a:t>
            </a:r>
          </a:p>
          <a:p>
            <a:pPr>
              <a:defRPr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added advantage in games?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257800" y="6172200"/>
            <a:ext cx="264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2"/>
                </a:solidFill>
              </a:rPr>
              <a:t>“Anytime” nature.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403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54138" y="-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Iterative deepening search</a:t>
            </a:r>
          </a:p>
        </p:txBody>
      </p:sp>
      <p:sp>
        <p:nvSpPr>
          <p:cNvPr id="130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3058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n-US" sz="1600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cs typeface="+mn-cs"/>
              </a:rPr>
              <a:t>Number of nodes generated in an 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iterative deepening search</a:t>
            </a:r>
            <a:r>
              <a:rPr lang="en-US" b="1" dirty="0" smtClean="0">
                <a:cs typeface="+mn-cs"/>
              </a:rPr>
              <a:t> to depth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b="1" i="1" dirty="0" smtClean="0">
                <a:cs typeface="+mn-cs"/>
              </a:rPr>
              <a:t>d</a:t>
            </a:r>
            <a:r>
              <a:rPr lang="en-US" b="1" dirty="0" smtClean="0">
                <a:cs typeface="+mn-cs"/>
              </a:rPr>
              <a:t> with branching factor </a:t>
            </a:r>
            <a:r>
              <a:rPr lang="en-US" b="1" i="1" dirty="0" smtClean="0">
                <a:cs typeface="+mn-cs"/>
              </a:rPr>
              <a:t>b</a:t>
            </a:r>
            <a:r>
              <a:rPr lang="en-US" b="1" dirty="0" smtClean="0">
                <a:cs typeface="+mn-cs"/>
              </a:rPr>
              <a:t>: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b="1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b="1" dirty="0" smtClean="0">
                <a:cs typeface="+mn-cs"/>
              </a:rPr>
              <a:t>N</a:t>
            </a:r>
            <a:r>
              <a:rPr lang="en-US" b="1" baseline="-25000" dirty="0" smtClean="0">
                <a:cs typeface="+mn-cs"/>
              </a:rPr>
              <a:t>IDS</a:t>
            </a:r>
            <a:r>
              <a:rPr lang="en-US" b="1" dirty="0" smtClean="0">
                <a:cs typeface="+mn-cs"/>
              </a:rPr>
              <a:t> = d b</a:t>
            </a:r>
            <a:r>
              <a:rPr lang="en-US" b="1" baseline="30000" dirty="0" smtClean="0">
                <a:cs typeface="+mn-cs"/>
              </a:rPr>
              <a:t>1</a:t>
            </a:r>
            <a:r>
              <a:rPr lang="en-US" b="1" dirty="0" smtClean="0">
                <a:cs typeface="+mn-cs"/>
              </a:rPr>
              <a:t> + (d-1)b</a:t>
            </a:r>
            <a:r>
              <a:rPr lang="en-US" b="1" baseline="30000" dirty="0" smtClean="0">
                <a:cs typeface="+mn-cs"/>
              </a:rPr>
              <a:t>2</a:t>
            </a:r>
            <a:r>
              <a:rPr lang="en-US" b="1" dirty="0" smtClean="0">
                <a:cs typeface="+mn-cs"/>
              </a:rPr>
              <a:t> + … + 3b</a:t>
            </a:r>
            <a:r>
              <a:rPr lang="en-US" b="1" baseline="30000" dirty="0" smtClean="0">
                <a:cs typeface="+mn-cs"/>
              </a:rPr>
              <a:t>d-2</a:t>
            </a:r>
            <a:r>
              <a:rPr lang="en-US" b="1" dirty="0" smtClean="0">
                <a:cs typeface="+mn-cs"/>
              </a:rPr>
              <a:t> +2b</a:t>
            </a:r>
            <a:r>
              <a:rPr lang="en-US" b="1" baseline="30000" dirty="0" smtClean="0">
                <a:cs typeface="+mn-cs"/>
              </a:rPr>
              <a:t>d-1</a:t>
            </a:r>
            <a:r>
              <a:rPr lang="en-US" b="1" dirty="0" smtClean="0">
                <a:cs typeface="+mn-cs"/>
              </a:rPr>
              <a:t> + 1b</a:t>
            </a:r>
            <a:r>
              <a:rPr lang="en-US" b="1" baseline="30000" dirty="0" smtClean="0">
                <a:cs typeface="+mn-cs"/>
              </a:rPr>
              <a:t>d</a:t>
            </a:r>
            <a:r>
              <a:rPr lang="en-US" b="1" dirty="0" smtClean="0">
                <a:cs typeface="+mn-cs"/>
              </a:rPr>
              <a:t> 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en-US" sz="1800" b="1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>
                <a:cs typeface="+mn-cs"/>
              </a:rPr>
              <a:t>N</a:t>
            </a:r>
            <a:r>
              <a:rPr lang="en-US" b="1" dirty="0" smtClean="0">
                <a:cs typeface="+mn-cs"/>
              </a:rPr>
              <a:t>odes generated in a 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breadth-first search</a:t>
            </a:r>
            <a:r>
              <a:rPr lang="en-US" b="1" dirty="0" smtClean="0">
                <a:cs typeface="+mn-cs"/>
              </a:rPr>
              <a:t> with branching factor </a:t>
            </a:r>
            <a:r>
              <a:rPr lang="en-US" b="1" i="1" dirty="0" smtClean="0">
                <a:cs typeface="+mn-cs"/>
              </a:rPr>
              <a:t>b</a:t>
            </a:r>
            <a:r>
              <a:rPr lang="en-US" b="1" dirty="0" smtClean="0">
                <a:cs typeface="+mn-cs"/>
              </a:rPr>
              <a:t>: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b="1" dirty="0" smtClean="0">
              <a:cs typeface="+mn-cs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1800" b="1" i="1" dirty="0" smtClean="0">
                <a:cs typeface="+mn-cs"/>
              </a:rPr>
              <a:t>	</a:t>
            </a:r>
            <a:r>
              <a:rPr lang="en-US" sz="2400" b="1" dirty="0" smtClean="0">
                <a:cs typeface="+mn-cs"/>
              </a:rPr>
              <a:t>N</a:t>
            </a:r>
            <a:r>
              <a:rPr lang="en-US" sz="2400" b="1" baseline="-25000" dirty="0" smtClean="0">
                <a:cs typeface="+mn-cs"/>
              </a:rPr>
              <a:t>BFS</a:t>
            </a:r>
            <a:r>
              <a:rPr lang="en-US" sz="2400" b="1" i="1" dirty="0" smtClean="0">
                <a:cs typeface="+mn-cs"/>
              </a:rPr>
              <a:t> = b</a:t>
            </a:r>
            <a:r>
              <a:rPr lang="en-US" sz="2400" b="1" i="1" baseline="30000" dirty="0" smtClean="0">
                <a:latin typeface="r" charset="0"/>
                <a:cs typeface="+mn-cs"/>
              </a:rPr>
              <a:t>1</a:t>
            </a:r>
            <a:r>
              <a:rPr lang="en-US" sz="2400" b="1" i="1" dirty="0" smtClean="0">
                <a:cs typeface="+mn-cs"/>
              </a:rPr>
              <a:t> + b</a:t>
            </a:r>
            <a:r>
              <a:rPr lang="en-US" sz="2400" b="1" i="1" baseline="30000" dirty="0" smtClean="0">
                <a:latin typeface="r" charset="0"/>
                <a:cs typeface="+mn-cs"/>
              </a:rPr>
              <a:t>2</a:t>
            </a:r>
            <a:r>
              <a:rPr lang="en-US" sz="2400" b="1" i="1" dirty="0" smtClean="0">
                <a:cs typeface="+mn-cs"/>
              </a:rPr>
              <a:t> + … + b</a:t>
            </a:r>
            <a:r>
              <a:rPr lang="en-US" sz="2400" b="1" i="1" baseline="30000" dirty="0" smtClean="0">
                <a:latin typeface="r" charset="0"/>
                <a:cs typeface="+mn-cs"/>
              </a:rPr>
              <a:t>d-2</a:t>
            </a:r>
            <a:r>
              <a:rPr lang="en-US" sz="2400" b="1" i="1" dirty="0" smtClean="0">
                <a:cs typeface="+mn-cs"/>
              </a:rPr>
              <a:t> + b</a:t>
            </a:r>
            <a:r>
              <a:rPr lang="en-US" sz="2400" b="1" i="1" baseline="30000" dirty="0" smtClean="0">
                <a:latin typeface="r" charset="0"/>
                <a:cs typeface="+mn-cs"/>
              </a:rPr>
              <a:t>d-1</a:t>
            </a:r>
            <a:r>
              <a:rPr lang="en-US" sz="2400" b="1" i="1" dirty="0" smtClean="0">
                <a:cs typeface="+mn-cs"/>
              </a:rPr>
              <a:t> + </a:t>
            </a:r>
            <a:r>
              <a:rPr lang="en-US" sz="2400" b="1" i="1" dirty="0" err="1" smtClean="0">
                <a:cs typeface="+mn-cs"/>
              </a:rPr>
              <a:t>b</a:t>
            </a:r>
            <a:r>
              <a:rPr lang="en-US" sz="2400" b="1" i="1" baseline="30000" dirty="0" err="1" smtClean="0">
                <a:latin typeface="r" charset="0"/>
                <a:cs typeface="+mn-cs"/>
              </a:rPr>
              <a:t>d</a:t>
            </a:r>
            <a:endParaRPr lang="en-US" sz="2400" b="1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1800" b="1" dirty="0" smtClean="0">
              <a:cs typeface="+mn-cs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b="1" dirty="0" smtClean="0">
                <a:cs typeface="+mn-cs"/>
              </a:rPr>
              <a:t>For </a:t>
            </a:r>
            <a:r>
              <a:rPr lang="en-US" b="1" i="1" dirty="0" smtClean="0">
                <a:cs typeface="+mn-cs"/>
              </a:rPr>
              <a:t>b = 10</a:t>
            </a:r>
            <a:r>
              <a:rPr lang="en-US" b="1" dirty="0" smtClean="0">
                <a:cs typeface="+mn-cs"/>
              </a:rPr>
              <a:t>, </a:t>
            </a:r>
            <a:r>
              <a:rPr lang="en-US" b="1" i="1" dirty="0" smtClean="0">
                <a:cs typeface="+mn-cs"/>
              </a:rPr>
              <a:t>d = 5</a:t>
            </a:r>
            <a:r>
              <a:rPr lang="en-US" b="1" dirty="0" smtClean="0">
                <a:cs typeface="+mn-cs"/>
              </a:rPr>
              <a:t>,
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 smtClean="0"/>
              <a:t>N</a:t>
            </a:r>
            <a:r>
              <a:rPr lang="en-US" b="1" baseline="-25000" dirty="0" smtClean="0"/>
              <a:t>BFS</a:t>
            </a:r>
            <a:r>
              <a:rPr lang="en-US" b="1" dirty="0" smtClean="0"/>
              <a:t>= 10 + 100 + 1,000 + 10,000 + 100,000 = 111,110</a:t>
            </a:r>
            <a:r>
              <a:rPr lang="en-US" sz="1800" dirty="0" smtClean="0"/>
              <a:t>
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b="1" dirty="0" smtClean="0"/>
              <a:t>N</a:t>
            </a:r>
            <a:r>
              <a:rPr lang="en-US" b="1" baseline="-25000" dirty="0" smtClean="0"/>
              <a:t>IDS</a:t>
            </a:r>
            <a:r>
              <a:rPr lang="en-US" b="1" dirty="0" smtClean="0"/>
              <a:t> = 50 + 400 + 3,000 + 20,000 + 100,000 = 123,456</a:t>
            </a:r>
            <a:r>
              <a:rPr lang="en-US" sz="1800" dirty="0" smtClean="0"/>
              <a:t>
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>
              <a:cs typeface="+mn-cs"/>
            </a:endParaRPr>
          </a:p>
        </p:txBody>
      </p:sp>
      <p:sp>
        <p:nvSpPr>
          <p:cNvPr id="1303556" name="Text Box 4"/>
          <p:cNvSpPr txBox="1">
            <a:spLocks noChangeArrowheads="1"/>
          </p:cNvSpPr>
          <p:nvPr/>
        </p:nvSpPr>
        <p:spPr bwMode="auto">
          <a:xfrm>
            <a:off x="685800" y="1676400"/>
            <a:ext cx="3098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cs typeface="+mn-cs"/>
              </a:rPr>
              <a:t>Looks quite wasteful, is it?</a:t>
            </a:r>
          </a:p>
        </p:txBody>
      </p:sp>
      <p:sp>
        <p:nvSpPr>
          <p:cNvPr id="1303558" name="Text Box 6"/>
          <p:cNvSpPr txBox="1">
            <a:spLocks noChangeArrowheads="1"/>
          </p:cNvSpPr>
          <p:nvPr/>
        </p:nvSpPr>
        <p:spPr bwMode="auto">
          <a:xfrm>
            <a:off x="512763" y="5638800"/>
            <a:ext cx="7142162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i="1" dirty="0">
                <a:solidFill>
                  <a:srgbClr val="FF0000"/>
                </a:solidFill>
                <a:cs typeface="+mn-cs"/>
              </a:rPr>
              <a:t>Iterative deepening is the preferred uninformed search method</a:t>
            </a:r>
          </a:p>
          <a:p>
            <a:pPr algn="ctr">
              <a:defRPr/>
            </a:pPr>
            <a:r>
              <a:rPr lang="en-US" sz="2000" b="1" i="1" dirty="0">
                <a:solidFill>
                  <a:srgbClr val="FF0000"/>
                </a:solidFill>
                <a:cs typeface="+mn-cs"/>
              </a:rPr>
              <a:t>when there is a large search space and the depth of the solution</a:t>
            </a:r>
          </a:p>
          <a:p>
            <a:pPr algn="ctr">
              <a:defRPr/>
            </a:pPr>
            <a:r>
              <a:rPr lang="en-US" sz="2000" b="1" i="1" dirty="0">
                <a:solidFill>
                  <a:srgbClr val="FF0000"/>
                </a:solidFill>
                <a:cs typeface="+mn-cs"/>
              </a:rPr>
              <a:t>is not known.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96200" y="5029200"/>
            <a:ext cx="5746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0000"/>
                </a:solidFill>
                <a:sym typeface="Wingdings" charset="0"/>
              </a:rPr>
              <a:t>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035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035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3558" grpId="0" animBg="1"/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Properties of iterative deepening search</a:t>
            </a:r>
          </a:p>
        </p:txBody>
      </p:sp>
      <p:sp>
        <p:nvSpPr>
          <p:cNvPr id="130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Complete?</a:t>
            </a:r>
            <a:r>
              <a:rPr lang="en-US" b="1" dirty="0" smtClean="0">
                <a:cs typeface="+mn-cs"/>
              </a:rPr>
              <a:t> Yes
(</a:t>
            </a:r>
            <a:r>
              <a:rPr lang="en-US" b="1" i="1" dirty="0" smtClean="0">
                <a:cs typeface="+mn-cs"/>
              </a:rPr>
              <a:t>b</a:t>
            </a:r>
            <a:r>
              <a:rPr lang="en-US" b="1" dirty="0" smtClean="0">
                <a:cs typeface="+mn-cs"/>
              </a:rPr>
              <a:t> finite)</a:t>
            </a:r>
          </a:p>
          <a:p>
            <a:pPr eaLnBrk="1" hangingPunct="1">
              <a:defRPr/>
            </a:pPr>
            <a:endParaRPr lang="en-US" b="1" u="sng" dirty="0" smtClean="0">
              <a:solidFill>
                <a:srgbClr val="CC0099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Time?</a:t>
            </a:r>
            <a:r>
              <a:rPr lang="en-US" b="1" dirty="0" smtClean="0">
                <a:solidFill>
                  <a:srgbClr val="CC0099"/>
                </a:solidFill>
                <a:cs typeface="+mn-cs"/>
              </a:rPr>
              <a:t>  </a:t>
            </a:r>
            <a:r>
              <a:rPr lang="en-US" b="1" i="1" dirty="0" smtClean="0">
                <a:cs typeface="+mn-cs"/>
              </a:rPr>
              <a:t>d b</a:t>
            </a:r>
            <a:r>
              <a:rPr lang="en-US" b="1" i="1" baseline="30000" dirty="0" smtClean="0">
                <a:cs typeface="+mn-cs"/>
              </a:rPr>
              <a:t>1</a:t>
            </a:r>
            <a:r>
              <a:rPr lang="en-US" b="1" i="1" dirty="0" smtClean="0">
                <a:cs typeface="+mn-cs"/>
              </a:rPr>
              <a:t> + (d-1)b</a:t>
            </a:r>
            <a:r>
              <a:rPr lang="en-US" b="1" i="1" baseline="30000" dirty="0" smtClean="0">
                <a:cs typeface="+mn-cs"/>
              </a:rPr>
              <a:t>2</a:t>
            </a:r>
            <a:r>
              <a:rPr lang="en-US" b="1" i="1" dirty="0" smtClean="0">
                <a:cs typeface="+mn-cs"/>
              </a:rPr>
              <a:t> + … + </a:t>
            </a:r>
            <a:r>
              <a:rPr lang="en-US" b="1" i="1" dirty="0" err="1" smtClean="0">
                <a:cs typeface="+mn-cs"/>
              </a:rPr>
              <a:t>b</a:t>
            </a:r>
            <a:r>
              <a:rPr lang="en-US" b="1" i="1" baseline="30000" dirty="0" err="1" smtClean="0">
                <a:cs typeface="+mn-cs"/>
              </a:rPr>
              <a:t>d</a:t>
            </a:r>
            <a:r>
              <a:rPr lang="en-US" b="1" i="1" dirty="0" smtClean="0">
                <a:cs typeface="+mn-cs"/>
              </a:rPr>
              <a:t> = O(</a:t>
            </a:r>
            <a:r>
              <a:rPr lang="en-US" b="1" i="1" dirty="0" err="1" smtClean="0">
                <a:cs typeface="+mn-cs"/>
              </a:rPr>
              <a:t>b</a:t>
            </a:r>
            <a:r>
              <a:rPr lang="en-US" b="1" i="1" baseline="30000" dirty="0" err="1" smtClean="0">
                <a:cs typeface="+mn-cs"/>
              </a:rPr>
              <a:t>d</a:t>
            </a:r>
            <a:r>
              <a:rPr lang="en-US" b="1" i="1" dirty="0" smtClean="0">
                <a:cs typeface="+mn-cs"/>
              </a:rPr>
              <a:t>)</a:t>
            </a:r>
            <a:r>
              <a:rPr lang="en-US" b="1" dirty="0" smtClean="0">
                <a:cs typeface="+mn-cs"/>
              </a:rPr>
              <a:t>
</a:t>
            </a:r>
          </a:p>
          <a:p>
            <a:pPr eaLnBrk="1" hangingPunct="1"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Space?</a:t>
            </a:r>
            <a:r>
              <a:rPr lang="en-US" b="1" dirty="0" smtClean="0">
                <a:cs typeface="+mn-cs"/>
              </a:rPr>
              <a:t> </a:t>
            </a:r>
            <a:r>
              <a:rPr lang="en-US" b="1" i="1" dirty="0" smtClean="0">
                <a:cs typeface="+mn-cs"/>
              </a:rPr>
              <a:t>O(</a:t>
            </a:r>
            <a:r>
              <a:rPr lang="en-US" b="1" i="1" dirty="0" err="1" smtClean="0">
                <a:cs typeface="+mn-cs"/>
              </a:rPr>
              <a:t>bd</a:t>
            </a:r>
            <a:r>
              <a:rPr lang="en-US" b="1" i="1" dirty="0" smtClean="0">
                <a:cs typeface="+mn-cs"/>
              </a:rPr>
              <a:t>)</a:t>
            </a:r>
            <a:r>
              <a:rPr lang="en-US" b="1" dirty="0" smtClean="0">
                <a:cs typeface="+mn-cs"/>
              </a:rPr>
              <a:t>
</a:t>
            </a:r>
          </a:p>
          <a:p>
            <a:pPr eaLnBrk="1" hangingPunct="1"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Optimal?</a:t>
            </a:r>
            <a:r>
              <a:rPr lang="en-US" b="1" dirty="0" smtClean="0">
                <a:cs typeface="+mn-cs"/>
              </a:rPr>
              <a:t> Yes, if step costs identical</a:t>
            </a:r>
          </a:p>
        </p:txBody>
      </p:sp>
      <p:sp>
        <p:nvSpPr>
          <p:cNvPr id="2" name="Oval 1"/>
          <p:cNvSpPr/>
          <p:nvPr/>
        </p:nvSpPr>
        <p:spPr>
          <a:xfrm>
            <a:off x="914400" y="3581400"/>
            <a:ext cx="1981200" cy="9906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Bidirectional Search</a:t>
            </a:r>
          </a:p>
        </p:txBody>
      </p:sp>
      <p:sp>
        <p:nvSpPr>
          <p:cNvPr id="131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534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Simultaneously: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</a:rPr>
              <a:t>Search forward from start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</a:rPr>
              <a:t>Search backward from the goal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	Stop when the two searches meet.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800" b="1" dirty="0" smtClean="0">
              <a:solidFill>
                <a:schemeClr val="accent2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If branching factor = b in each direction,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     with solution at depth d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cs typeface="+mn-cs"/>
              </a:rPr>
              <a:t>	</a:t>
            </a:r>
            <a:r>
              <a:rPr lang="en-US" sz="1800" dirty="0" smtClean="0">
                <a:cs typeface="+mn-cs"/>
                <a:sym typeface="Wingdings" charset="0"/>
              </a:rPr>
              <a:t>  </a:t>
            </a:r>
            <a:r>
              <a:rPr lang="en-US" sz="1800" b="1" dirty="0" smtClean="0">
                <a:solidFill>
                  <a:srgbClr val="FF0000"/>
                </a:solidFill>
                <a:cs typeface="+mn-cs"/>
                <a:sym typeface="Wingdings" charset="0"/>
              </a:rPr>
              <a:t>only O(2 </a:t>
            </a:r>
            <a:r>
              <a:rPr lang="en-US" sz="1800" b="1" dirty="0" err="1" smtClean="0">
                <a:solidFill>
                  <a:srgbClr val="FF0000"/>
                </a:solidFill>
                <a:cs typeface="+mn-cs"/>
                <a:sym typeface="Wingdings" charset="0"/>
              </a:rPr>
              <a:t>b</a:t>
            </a:r>
            <a:r>
              <a:rPr lang="en-US" sz="1800" b="1" baseline="30000" dirty="0" err="1" smtClean="0">
                <a:solidFill>
                  <a:srgbClr val="FF0000"/>
                </a:solidFill>
                <a:cs typeface="+mn-cs"/>
                <a:sym typeface="Wingdings" charset="0"/>
              </a:rPr>
              <a:t>d</a:t>
            </a:r>
            <a:r>
              <a:rPr lang="en-US" sz="1800" b="1" baseline="30000" dirty="0" smtClean="0">
                <a:solidFill>
                  <a:srgbClr val="FF0000"/>
                </a:solidFill>
                <a:cs typeface="+mn-cs"/>
                <a:sym typeface="Wingdings" charset="0"/>
              </a:rPr>
              <a:t>/2</a:t>
            </a:r>
            <a:r>
              <a:rPr lang="en-US" sz="1800" b="1" dirty="0" smtClean="0">
                <a:solidFill>
                  <a:srgbClr val="FF0000"/>
                </a:solidFill>
                <a:cs typeface="+mn-cs"/>
                <a:sym typeface="Wingdings" charset="0"/>
              </a:rPr>
              <a:t>)= O(2 </a:t>
            </a:r>
            <a:r>
              <a:rPr lang="en-US" sz="1800" b="1" dirty="0" err="1" smtClean="0">
                <a:solidFill>
                  <a:srgbClr val="FF0000"/>
                </a:solidFill>
                <a:cs typeface="+mn-cs"/>
                <a:sym typeface="Wingdings" charset="0"/>
              </a:rPr>
              <a:t>b</a:t>
            </a:r>
            <a:r>
              <a:rPr lang="en-US" sz="1800" b="1" baseline="30000" dirty="0" err="1" smtClean="0">
                <a:solidFill>
                  <a:srgbClr val="FF0000"/>
                </a:solidFill>
                <a:cs typeface="+mn-cs"/>
                <a:sym typeface="Wingdings" charset="0"/>
              </a:rPr>
              <a:t>d</a:t>
            </a:r>
            <a:r>
              <a:rPr lang="en-US" sz="1800" b="1" baseline="30000" dirty="0" smtClean="0">
                <a:solidFill>
                  <a:srgbClr val="FF0000"/>
                </a:solidFill>
                <a:cs typeface="+mn-cs"/>
                <a:sym typeface="Wingdings" charset="0"/>
              </a:rPr>
              <a:t>/2</a:t>
            </a:r>
            <a:r>
              <a:rPr lang="en-US" sz="1800" b="1" dirty="0" smtClean="0">
                <a:solidFill>
                  <a:srgbClr val="FF0000"/>
                </a:solidFill>
                <a:cs typeface="+mn-cs"/>
                <a:sym typeface="Wingdings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800" b="1" dirty="0" smtClean="0">
              <a:solidFill>
                <a:srgbClr val="FF0000"/>
              </a:solidFill>
              <a:cs typeface="+mn-cs"/>
              <a:sym typeface="Wingdings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Checking a node for membership in the other search tree can be done in constant time (hash table)</a:t>
            </a: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en-US" sz="1800" b="1" dirty="0" smtClean="0">
              <a:solidFill>
                <a:schemeClr val="accent2"/>
              </a:solidFill>
              <a:cs typeface="+mn-cs"/>
              <a:sym typeface="Wingdings" charset="0"/>
            </a:endParaRP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Key limitations: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	Space O(</a:t>
            </a:r>
            <a:r>
              <a:rPr lang="en-US" sz="1800" b="1" dirty="0" err="1" smtClean="0">
                <a:solidFill>
                  <a:schemeClr val="accent2"/>
                </a:solidFill>
                <a:cs typeface="+mn-cs"/>
                <a:sym typeface="Wingdings" charset="0"/>
              </a:rPr>
              <a:t>b</a:t>
            </a:r>
            <a:r>
              <a:rPr lang="en-US" sz="1800" b="1" baseline="30000" dirty="0" err="1" smtClean="0">
                <a:solidFill>
                  <a:schemeClr val="accent2"/>
                </a:solidFill>
                <a:cs typeface="+mn-cs"/>
                <a:sym typeface="Wingdings" charset="0"/>
              </a:rPr>
              <a:t>d</a:t>
            </a:r>
            <a:r>
              <a:rPr lang="en-US" sz="1800" b="1" baseline="30000" dirty="0" smtClean="0">
                <a:solidFill>
                  <a:schemeClr val="accent2"/>
                </a:solidFill>
                <a:cs typeface="+mn-cs"/>
                <a:sym typeface="Wingdings" charset="0"/>
              </a:rPr>
              <a:t>/2</a:t>
            </a:r>
            <a:r>
              <a:rPr lang="en-US" sz="1800" b="1" dirty="0" smtClean="0">
                <a:solidFill>
                  <a:schemeClr val="accent2"/>
                </a:solidFill>
                <a:cs typeface="+mn-cs"/>
                <a:sym typeface="Wingdings" charset="0"/>
              </a:rPr>
              <a:t>) </a:t>
            </a:r>
            <a:endParaRPr lang="en-US" sz="1800" b="1" dirty="0" smtClean="0">
              <a:solidFill>
                <a:schemeClr val="accent2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	</a:t>
            </a: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Also, how to search backwards can be an issue (e.g., in Chess)? What’s tricky?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	</a:t>
            </a:r>
            <a:r>
              <a:rPr lang="en-US" sz="1800" b="1" dirty="0">
                <a:solidFill>
                  <a:srgbClr val="008000"/>
                </a:solidFill>
                <a:cs typeface="+mn-cs"/>
                <a:sym typeface="Wingdings" charset="0"/>
              </a:rPr>
              <a:t>P</a:t>
            </a:r>
            <a:r>
              <a:rPr lang="en-US" sz="1800" b="1" dirty="0" smtClean="0">
                <a:solidFill>
                  <a:srgbClr val="008000"/>
                </a:solidFill>
                <a:cs typeface="+mn-cs"/>
                <a:sym typeface="Wingdings" charset="0"/>
              </a:rPr>
              <a:t>roblem: lots of states satisfy the goal; don’t know which one is relevant.</a:t>
            </a:r>
            <a:endParaRPr lang="en-US" sz="1800" b="1" dirty="0" smtClean="0">
              <a:solidFill>
                <a:srgbClr val="008000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1800" dirty="0" smtClean="0">
              <a:cs typeface="+mn-cs"/>
            </a:endParaRPr>
          </a:p>
        </p:txBody>
      </p:sp>
      <p:pic>
        <p:nvPicPr>
          <p:cNvPr id="727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19200"/>
            <a:ext cx="38100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7893" name="Text Box 5"/>
          <p:cNvSpPr txBox="1">
            <a:spLocks noChangeArrowheads="1"/>
          </p:cNvSpPr>
          <p:nvPr/>
        </p:nvSpPr>
        <p:spPr bwMode="auto">
          <a:xfrm>
            <a:off x="381000" y="6019800"/>
            <a:ext cx="7696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b="1" dirty="0" smtClean="0">
                <a:solidFill>
                  <a:srgbClr val="3333CC"/>
                </a:solidFill>
                <a:cs typeface="+mn-cs"/>
              </a:rPr>
              <a:t>Aside: The </a:t>
            </a:r>
            <a:r>
              <a:rPr lang="en-US" sz="1800" b="1" dirty="0">
                <a:solidFill>
                  <a:srgbClr val="3333CC"/>
                </a:solidFill>
                <a:cs typeface="+mn-cs"/>
              </a:rPr>
              <a:t>predecessor of a node should be easily computable (i.e., actions are easily reversible</a:t>
            </a:r>
            <a:r>
              <a:rPr lang="en-US" sz="1800" b="1" dirty="0" smtClean="0">
                <a:solidFill>
                  <a:srgbClr val="3333CC"/>
                </a:solidFill>
                <a:cs typeface="+mn-cs"/>
              </a:rPr>
              <a:t>).</a:t>
            </a:r>
            <a:endParaRPr lang="en-US" sz="1800" b="1" dirty="0">
              <a:solidFill>
                <a:srgbClr val="3333CC"/>
              </a:solidFill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17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0000"/>
                </a:solidFill>
                <a:cs typeface="+mj-cs"/>
              </a:rPr>
              <a:t>Repeated states</a:t>
            </a:r>
          </a:p>
        </p:txBody>
      </p:sp>
      <p:sp>
        <p:nvSpPr>
          <p:cNvPr id="130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49530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0000"/>
                </a:solidFill>
                <a:cs typeface="+mn-cs"/>
              </a:rPr>
              <a:t>Failure to detect repeated states can turn </a:t>
            </a:r>
            <a:endParaRPr lang="en-US" b="1" dirty="0">
              <a:solidFill>
                <a:srgbClr val="FF0000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FF0000"/>
                </a:solidFill>
                <a:cs typeface="+mn-cs"/>
              </a:rPr>
              <a:t>linear problem into an exponential one!</a:t>
            </a:r>
            <a:r>
              <a:rPr lang="en-US" b="1" dirty="0" smtClean="0">
                <a:cs typeface="+mn-cs"/>
              </a:rPr>
              <a:t>
</a:t>
            </a:r>
          </a:p>
        </p:txBody>
      </p:sp>
      <p:pic>
        <p:nvPicPr>
          <p:cNvPr id="73731" name="Picture 4" descr="ribbon-sp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44196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6629" name="Text Box 5"/>
          <p:cNvSpPr txBox="1">
            <a:spLocks noChangeArrowheads="1"/>
          </p:cNvSpPr>
          <p:nvPr/>
        </p:nvSpPr>
        <p:spPr bwMode="auto">
          <a:xfrm>
            <a:off x="214313" y="4724400"/>
            <a:ext cx="745127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6"/>
                </a:solidFill>
                <a:cs typeface="+mn-cs"/>
              </a:rPr>
              <a:t>Problems in which actions are reversible (e.g., routing problems or</a:t>
            </a:r>
            <a:br>
              <a:rPr lang="en-US" sz="2000" b="1" dirty="0">
                <a:solidFill>
                  <a:schemeClr val="accent6"/>
                </a:solidFill>
                <a:cs typeface="+mn-cs"/>
              </a:rPr>
            </a:br>
            <a:r>
              <a:rPr lang="en-US" sz="2000" b="1" dirty="0">
                <a:solidFill>
                  <a:schemeClr val="accent6"/>
                </a:solidFill>
                <a:cs typeface="+mn-cs"/>
              </a:rPr>
              <a:t>sliding-blocks puzzle). Also, in </a:t>
            </a:r>
            <a:r>
              <a:rPr lang="en-US" sz="2000" b="1" dirty="0" err="1">
                <a:solidFill>
                  <a:schemeClr val="accent6"/>
                </a:solidFill>
                <a:cs typeface="+mn-cs"/>
              </a:rPr>
              <a:t>eg</a:t>
            </a:r>
            <a:r>
              <a:rPr lang="en-US" sz="2000" b="1" dirty="0">
                <a:solidFill>
                  <a:schemeClr val="accent6"/>
                </a:solidFill>
                <a:cs typeface="+mn-cs"/>
              </a:rPr>
              <a:t> Chess; uses hash tables to check</a:t>
            </a:r>
          </a:p>
          <a:p>
            <a:pPr>
              <a:defRPr/>
            </a:pPr>
            <a:r>
              <a:rPr lang="en-US" sz="2000" b="1" dirty="0">
                <a:solidFill>
                  <a:schemeClr val="accent6"/>
                </a:solidFill>
                <a:cs typeface="+mn-cs"/>
              </a:rPr>
              <a:t>for repeated states. Huge tables 100M+ size but very useful.</a:t>
            </a:r>
          </a:p>
        </p:txBody>
      </p:sp>
      <p:sp>
        <p:nvSpPr>
          <p:cNvPr id="1306630" name="Rectangle 6"/>
          <p:cNvSpPr>
            <a:spLocks noChangeArrowheads="1"/>
          </p:cNvSpPr>
          <p:nvPr/>
        </p:nvSpPr>
        <p:spPr bwMode="auto">
          <a:xfrm>
            <a:off x="5029200" y="990600"/>
            <a:ext cx="4114800" cy="382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cs typeface="+mn-cs"/>
              </a:rPr>
              <a:t>Don</a:t>
            </a:r>
            <a:r>
              <a:rPr lang="en-US" sz="2000" b="1" dirty="0">
                <a:latin typeface="Arial"/>
                <a:cs typeface="+mn-cs"/>
              </a:rPr>
              <a:t>’</a:t>
            </a:r>
            <a:r>
              <a:rPr lang="en-US" sz="2000" b="1" dirty="0">
                <a:cs typeface="+mn-cs"/>
              </a:rPr>
              <a:t>t return  to parent node</a:t>
            </a:r>
          </a:p>
          <a:p>
            <a:pPr>
              <a:defRPr/>
            </a:pPr>
            <a:endParaRPr lang="en-US" sz="2000" b="1" dirty="0">
              <a:cs typeface="+mn-cs"/>
            </a:endParaRPr>
          </a:p>
          <a:p>
            <a:pPr>
              <a:defRPr/>
            </a:pPr>
            <a:r>
              <a:rPr lang="en-US" sz="2000" b="1" dirty="0">
                <a:cs typeface="+mn-cs"/>
              </a:rPr>
              <a:t>Don</a:t>
            </a:r>
            <a:r>
              <a:rPr lang="en-US" sz="2000" b="1" dirty="0">
                <a:latin typeface="Arial"/>
                <a:cs typeface="+mn-cs"/>
              </a:rPr>
              <a:t>’</a:t>
            </a:r>
            <a:r>
              <a:rPr lang="en-US" sz="2000" b="1" dirty="0">
                <a:cs typeface="+mn-cs"/>
              </a:rPr>
              <a:t>t generate successor = node</a:t>
            </a:r>
            <a:r>
              <a:rPr lang="en-US" sz="2000" b="1" dirty="0">
                <a:latin typeface="Arial"/>
                <a:cs typeface="+mn-cs"/>
              </a:rPr>
              <a:t>’</a:t>
            </a:r>
            <a:r>
              <a:rPr lang="en-US" sz="2000" b="1" dirty="0">
                <a:cs typeface="+mn-cs"/>
              </a:rPr>
              <a:t>s parent</a:t>
            </a:r>
          </a:p>
          <a:p>
            <a:pPr>
              <a:defRPr/>
            </a:pPr>
            <a:endParaRPr lang="en-US" sz="2000" b="1" dirty="0">
              <a:cs typeface="+mn-cs"/>
            </a:endParaRPr>
          </a:p>
          <a:p>
            <a:pPr>
              <a:defRPr/>
            </a:pPr>
            <a:r>
              <a:rPr lang="en-US" sz="2000" b="1" dirty="0">
                <a:cs typeface="+mn-cs"/>
              </a:rPr>
              <a:t>Don</a:t>
            </a:r>
            <a:r>
              <a:rPr lang="en-US" sz="2000" b="1" dirty="0">
                <a:latin typeface="Arial"/>
                <a:cs typeface="+mn-cs"/>
              </a:rPr>
              <a:t>’</a:t>
            </a:r>
            <a:r>
              <a:rPr lang="en-US" sz="2000" b="1" dirty="0">
                <a:cs typeface="+mn-cs"/>
              </a:rPr>
              <a:t>t allow cycles</a:t>
            </a:r>
          </a:p>
          <a:p>
            <a:pPr>
              <a:defRPr/>
            </a:pPr>
            <a:endParaRPr lang="en-US" sz="2000" b="1" dirty="0">
              <a:cs typeface="+mn-cs"/>
            </a:endParaRPr>
          </a:p>
          <a:p>
            <a:pPr>
              <a:defRPr/>
            </a:pPr>
            <a:r>
              <a:rPr lang="en-US" sz="2000" b="1" dirty="0">
                <a:cs typeface="+mn-cs"/>
              </a:rPr>
              <a:t>Don</a:t>
            </a:r>
            <a:r>
              <a:rPr lang="en-US" sz="2000" b="1" dirty="0">
                <a:latin typeface="Arial"/>
                <a:cs typeface="+mn-cs"/>
              </a:rPr>
              <a:t>’</a:t>
            </a:r>
            <a:r>
              <a:rPr lang="en-US" sz="2000" b="1" dirty="0">
                <a:cs typeface="+mn-cs"/>
              </a:rPr>
              <a:t>t revisit state</a:t>
            </a:r>
          </a:p>
          <a:p>
            <a:pPr>
              <a:defRPr/>
            </a:pPr>
            <a:endParaRPr lang="en-US" sz="2000" b="1" dirty="0">
              <a:cs typeface="+mn-cs"/>
            </a:endParaRPr>
          </a:p>
          <a:p>
            <a:pPr>
              <a:defRPr/>
            </a:pPr>
            <a:r>
              <a:rPr lang="en-US" sz="2000" b="1" dirty="0">
                <a:cs typeface="+mn-cs"/>
              </a:rPr>
              <a:t>Keep every visited state in memory! O(</a:t>
            </a:r>
            <a:r>
              <a:rPr lang="en-US" sz="2000" b="1" dirty="0" err="1">
                <a:cs typeface="+mn-cs"/>
              </a:rPr>
              <a:t>b</a:t>
            </a:r>
            <a:r>
              <a:rPr lang="en-US" sz="2000" b="1" baseline="30000" dirty="0" err="1">
                <a:cs typeface="+mn-cs"/>
              </a:rPr>
              <a:t>d</a:t>
            </a:r>
            <a:r>
              <a:rPr lang="en-US" sz="2000" b="1" dirty="0">
                <a:cs typeface="+mn-cs"/>
              </a:rPr>
              <a:t>) </a:t>
            </a:r>
            <a:r>
              <a:rPr lang="en-US" sz="2000" b="1" dirty="0">
                <a:solidFill>
                  <a:srgbClr val="FF0000"/>
                </a:solidFill>
                <a:cs typeface="+mn-cs"/>
              </a:rPr>
              <a:t>(can be expensive)</a:t>
            </a:r>
          </a:p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endParaRPr lang="en-US" sz="1600" b="1" dirty="0">
              <a:cs typeface="+mn-cs"/>
            </a:endParaRPr>
          </a:p>
        </p:txBody>
      </p:sp>
      <p:sp>
        <p:nvSpPr>
          <p:cNvPr id="73734" name="TextBox 1"/>
          <p:cNvSpPr txBox="1">
            <a:spLocks noChangeArrowheads="1"/>
          </p:cNvSpPr>
          <p:nvPr/>
        </p:nvSpPr>
        <p:spPr bwMode="auto">
          <a:xfrm>
            <a:off x="381000" y="5943600"/>
            <a:ext cx="70998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FF0000"/>
                </a:solidFill>
              </a:rPr>
              <a:t>See Tree-Search vs. Graph-Search in Fig. 3.7 R&amp;N. </a:t>
            </a:r>
            <a:r>
              <a:rPr lang="en-US" sz="2000" b="1" dirty="0" smtClean="0">
                <a:solidFill>
                  <a:srgbClr val="FF0000"/>
                </a:solidFill>
              </a:rPr>
              <a:t>But need </a:t>
            </a:r>
            <a:r>
              <a:rPr lang="en-US" sz="2000" b="1" dirty="0">
                <a:solidFill>
                  <a:srgbClr val="FF0000"/>
                </a:solidFill>
              </a:rPr>
              <a:t>to</a:t>
            </a:r>
          </a:p>
          <a:p>
            <a:pPr eaLnBrk="1" hangingPunct="1"/>
            <a:r>
              <a:rPr lang="en-US" sz="2000" b="1" dirty="0">
                <a:solidFill>
                  <a:srgbClr val="FF0000"/>
                </a:solidFill>
              </a:rPr>
              <a:t>be careful to maintain (path) optimality and completeness.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6629" grpId="0"/>
      <p:bldP spid="1306630" grpId="0"/>
      <p:bldP spid="7373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Summary: General, uninformed search</a:t>
            </a:r>
          </a:p>
        </p:txBody>
      </p:sp>
      <p:sp>
        <p:nvSpPr>
          <p:cNvPr id="130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3058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Original search ideas in AI where inspired by studies of human problem solving in, </a:t>
            </a:r>
            <a:r>
              <a:rPr lang="en-US" b="1" dirty="0" err="1" smtClean="0">
                <a:solidFill>
                  <a:schemeClr val="accent2"/>
                </a:solidFill>
                <a:cs typeface="+mn-cs"/>
              </a:rPr>
              <a:t>eg</a:t>
            </a:r>
            <a:r>
              <a:rPr lang="en-US" b="1" dirty="0" smtClean="0">
                <a:solidFill>
                  <a:schemeClr val="accent2"/>
                </a:solidFill>
                <a:cs typeface="+mn-cs"/>
              </a:rPr>
              <a:t>, puzzles, math, and games, but a great many AI tasks now require some form of search (e.g. find optimal agent strategy; active learning; constraint reasoning; NP-complete problems require search).</a:t>
            </a:r>
          </a:p>
          <a:p>
            <a:pPr eaLnBrk="1" hangingPunct="1">
              <a:defRPr/>
            </a:pPr>
            <a:endParaRPr lang="en-US" b="1" dirty="0" smtClean="0">
              <a:solidFill>
                <a:schemeClr val="accent2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cs typeface="+mn-cs"/>
              </a:rPr>
              <a:t>Problem formulation usually requires abstracting away real-world details to define a state space that can feasibly be explored.</a:t>
            </a:r>
          </a:p>
          <a:p>
            <a:pPr lvl="4" eaLnBrk="1" hangingPunct="1"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Variety of uninformed search strategies</a:t>
            </a:r>
          </a:p>
          <a:p>
            <a:pPr lvl="4" eaLnBrk="1" hangingPunct="1"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rgbClr val="009973"/>
                </a:solidFill>
                <a:cs typeface="+mn-cs"/>
              </a:rPr>
              <a:t>Iterative deepening search uses only linear space and not much more time than other uninformed algorithms.</a:t>
            </a:r>
          </a:p>
          <a:p>
            <a:pPr eaLnBrk="1" hangingPunct="1">
              <a:defRPr/>
            </a:pPr>
            <a:endParaRPr lang="en-US" b="1" dirty="0" smtClean="0">
              <a:solidFill>
                <a:schemeClr val="accent2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b="1" dirty="0" smtClean="0">
                <a:solidFill>
                  <a:schemeClr val="accent2"/>
                </a:solidFill>
                <a:cs typeface="+mn-cs"/>
              </a:rPr>
              <a:t>Avoid repeating states / cycles.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0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0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0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0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9067800" cy="66294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Size state space of blocks world example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n = 8 objects, k = 9 locations to build towers, one gripper. (One location in box.)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All objects distinguishable, order matter in towers. (Assume stackable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in any order.)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Blocks: Use r-combinations approach from Rosen (section 5.5; CS-2800).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b="1" dirty="0" smtClean="0">
                <a:solidFill>
                  <a:srgbClr val="FF0000"/>
                </a:solidFill>
              </a:rPr>
              <a:t>- - - - - - - - - - - - - - - -   </a:t>
            </a:r>
            <a:r>
              <a:rPr lang="en-US" b="1" dirty="0" smtClean="0">
                <a:solidFill>
                  <a:schemeClr val="accent1"/>
                </a:solidFill>
              </a:rPr>
              <a:t>consider 16 = (n + k – 1) “spots”</a:t>
            </a:r>
          </a:p>
          <a:p>
            <a:pPr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                                                Select k – 1 = 8 “dividers” to create locations, </a:t>
            </a:r>
          </a:p>
          <a:p>
            <a:pPr>
              <a:defRPr/>
            </a:pP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                                               (</a:t>
            </a:r>
            <a:r>
              <a:rPr lang="en-US" b="1" dirty="0">
                <a:solidFill>
                  <a:schemeClr val="accent1"/>
                </a:solidFill>
              </a:rPr>
              <a:t>16 choose 8</a:t>
            </a:r>
            <a:r>
              <a:rPr lang="en-US" b="1" dirty="0" smtClean="0">
                <a:solidFill>
                  <a:schemeClr val="accent1"/>
                </a:solidFill>
              </a:rPr>
              <a:t>) ways </a:t>
            </a:r>
            <a:r>
              <a:rPr lang="en-US" b="1" dirty="0">
                <a:solidFill>
                  <a:schemeClr val="accent1"/>
                </a:solidFill>
              </a:rPr>
              <a:t>to do </a:t>
            </a:r>
            <a:r>
              <a:rPr lang="en-US" b="1" dirty="0" smtClean="0">
                <a:solidFill>
                  <a:schemeClr val="accent1"/>
                </a:solidFill>
              </a:rPr>
              <a:t>this, e.g., 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b="1" dirty="0" smtClean="0">
                <a:solidFill>
                  <a:srgbClr val="FF0000"/>
                </a:solidFill>
              </a:rPr>
              <a:t>|  | - - -   | -  |  | - - -   |  | - | </a:t>
            </a:r>
            <a:r>
              <a:rPr lang="en-US" b="1" dirty="0" smtClean="0">
                <a:solidFill>
                  <a:schemeClr val="accent2"/>
                </a:solidFill>
              </a:rPr>
              <a:t>Allocate n = 8 </a:t>
            </a:r>
            <a:r>
              <a:rPr lang="en-US" b="1" dirty="0" err="1" smtClean="0">
                <a:solidFill>
                  <a:schemeClr val="accent2"/>
                </a:solidFill>
              </a:rPr>
              <a:t>objs</a:t>
            </a:r>
            <a:r>
              <a:rPr lang="en-US" b="1" dirty="0" smtClean="0">
                <a:solidFill>
                  <a:schemeClr val="accent2"/>
                </a:solidFill>
              </a:rPr>
              <a:t> to remaining spots, 8! ways, e.g.,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b="1" dirty="0">
                <a:solidFill>
                  <a:srgbClr val="FF0000"/>
                </a:solidFill>
              </a:rPr>
              <a:t>|  | </a:t>
            </a:r>
            <a:r>
              <a:rPr lang="en-US" b="1" dirty="0" smtClean="0">
                <a:solidFill>
                  <a:srgbClr val="FF0000"/>
                </a:solidFill>
              </a:rPr>
              <a:t>4 1 8 </a:t>
            </a:r>
            <a:r>
              <a:rPr lang="en-US" b="1" dirty="0">
                <a:solidFill>
                  <a:srgbClr val="FF0000"/>
                </a:solidFill>
              </a:rPr>
              <a:t>| </a:t>
            </a:r>
            <a:r>
              <a:rPr lang="en-US" b="1" dirty="0" smtClean="0">
                <a:solidFill>
                  <a:srgbClr val="FF0000"/>
                </a:solidFill>
              </a:rPr>
              <a:t>5 </a:t>
            </a:r>
            <a:r>
              <a:rPr lang="en-US" b="1" dirty="0">
                <a:solidFill>
                  <a:srgbClr val="FF0000"/>
                </a:solidFill>
              </a:rPr>
              <a:t>|  | </a:t>
            </a:r>
            <a:r>
              <a:rPr lang="en-US" b="1" dirty="0" smtClean="0">
                <a:solidFill>
                  <a:srgbClr val="FF0000"/>
                </a:solidFill>
              </a:rPr>
              <a:t>6 3 7 </a:t>
            </a:r>
            <a:r>
              <a:rPr lang="en-US" b="1" dirty="0">
                <a:solidFill>
                  <a:srgbClr val="FF0000"/>
                </a:solidFill>
              </a:rPr>
              <a:t>|  | </a:t>
            </a:r>
            <a:r>
              <a:rPr lang="en-US" b="1" dirty="0" smtClean="0">
                <a:solidFill>
                  <a:srgbClr val="FF0000"/>
                </a:solidFill>
              </a:rPr>
              <a:t>2 |  </a:t>
            </a:r>
            <a:r>
              <a:rPr lang="en-US" dirty="0" smtClean="0"/>
              <a:t>                </a:t>
            </a:r>
            <a:r>
              <a:rPr lang="en-US" b="1" dirty="0" smtClean="0">
                <a:solidFill>
                  <a:srgbClr val="3333CC"/>
                </a:solidFill>
              </a:rPr>
              <a:t>assigns 8 objects to the 9 locations 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a  b     c      d  e     f     g  h  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               </a:t>
            </a:r>
            <a:r>
              <a:rPr lang="en-US" b="1" dirty="0" smtClean="0">
                <a:solidFill>
                  <a:srgbClr val="3333CC"/>
                </a:solidFill>
              </a:rPr>
              <a:t>based </a:t>
            </a:r>
            <a:r>
              <a:rPr lang="en-US" b="1" dirty="0">
                <a:solidFill>
                  <a:srgbClr val="3333CC"/>
                </a:solidFill>
              </a:rPr>
              <a:t>on </a:t>
            </a:r>
            <a:r>
              <a:rPr lang="en-US" b="1" dirty="0" smtClean="0">
                <a:solidFill>
                  <a:srgbClr val="3333CC"/>
                </a:solidFill>
              </a:rPr>
              <a:t>dividers</a:t>
            </a:r>
          </a:p>
          <a:p>
            <a:pPr>
              <a:defRPr/>
            </a:pPr>
            <a:endParaRPr lang="en-US" b="1" dirty="0">
              <a:solidFill>
                <a:srgbClr val="3333CC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rgbClr val="3333CC"/>
                </a:solidFill>
              </a:rPr>
              <a:t>So, total number of states (ignoring gripper): </a:t>
            </a:r>
            <a:r>
              <a:rPr lang="en-US" b="1" dirty="0" smtClean="0">
                <a:solidFill>
                  <a:srgbClr val="FF0000"/>
                </a:solidFill>
              </a:rPr>
              <a:t>(16 choose 8) * 8! </a:t>
            </a:r>
            <a:r>
              <a:rPr lang="en-US" b="1" dirty="0">
                <a:solidFill>
                  <a:srgbClr val="FF0000"/>
                </a:solidFill>
              </a:rPr>
              <a:t>= </a:t>
            </a:r>
            <a:r>
              <a:rPr lang="en-US" b="1" dirty="0" smtClean="0">
                <a:solidFill>
                  <a:srgbClr val="FF0000"/>
                </a:solidFill>
              </a:rPr>
              <a:t>518,918,400</a:t>
            </a: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* 9 for location gripper: &gt; 4.5 billion states </a:t>
            </a:r>
            <a:r>
              <a:rPr lang="en-US" b="1" dirty="0" smtClean="0">
                <a:solidFill>
                  <a:srgbClr val="3333CC"/>
                </a:solidFill>
              </a:rPr>
              <a:t>even in this toy domain!</a:t>
            </a:r>
          </a:p>
          <a:p>
            <a:pPr>
              <a:defRPr/>
            </a:pPr>
            <a:r>
              <a:rPr lang="en-US" b="1" dirty="0">
                <a:solidFill>
                  <a:srgbClr val="3333CC"/>
                </a:solidFill>
              </a:rPr>
              <a:t>S</a:t>
            </a:r>
            <a:r>
              <a:rPr lang="en-US" b="1" dirty="0" smtClean="0">
                <a:solidFill>
                  <a:srgbClr val="3333CC"/>
                </a:solidFill>
              </a:rPr>
              <a:t>earch spaces grow exponentially with domain.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Still need to search them, e.g., to</a:t>
            </a:r>
          </a:p>
          <a:p>
            <a:pPr>
              <a:defRPr/>
            </a:pP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find a  sequence of states (via gripper moves) leading to a desired goal state.</a:t>
            </a:r>
          </a:p>
        </p:txBody>
      </p:sp>
      <p:sp>
        <p:nvSpPr>
          <p:cNvPr id="4" name="Decagon 3"/>
          <p:cNvSpPr/>
          <p:nvPr/>
        </p:nvSpPr>
        <p:spPr>
          <a:xfrm>
            <a:off x="990600" y="3810000"/>
            <a:ext cx="609600" cy="685800"/>
          </a:xfrm>
          <a:prstGeom prst="decagon">
            <a:avLst/>
          </a:prstGeom>
          <a:solidFill>
            <a:schemeClr val="accent1">
              <a:lumMod val="40000"/>
              <a:lumOff val="60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Decagon 4"/>
          <p:cNvSpPr/>
          <p:nvPr/>
        </p:nvSpPr>
        <p:spPr>
          <a:xfrm>
            <a:off x="1676400" y="3810000"/>
            <a:ext cx="228600" cy="685800"/>
          </a:xfrm>
          <a:prstGeom prst="decagon">
            <a:avLst/>
          </a:prstGeom>
          <a:solidFill>
            <a:schemeClr val="accent1">
              <a:lumMod val="40000"/>
              <a:lumOff val="60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Decagon 5"/>
          <p:cNvSpPr/>
          <p:nvPr/>
        </p:nvSpPr>
        <p:spPr>
          <a:xfrm>
            <a:off x="2209800" y="3810000"/>
            <a:ext cx="609600" cy="685800"/>
          </a:xfrm>
          <a:prstGeom prst="decagon">
            <a:avLst/>
          </a:prstGeom>
          <a:solidFill>
            <a:schemeClr val="accent1">
              <a:lumMod val="40000"/>
              <a:lumOff val="60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ecagon 6"/>
          <p:cNvSpPr/>
          <p:nvPr/>
        </p:nvSpPr>
        <p:spPr>
          <a:xfrm>
            <a:off x="3048000" y="3810000"/>
            <a:ext cx="228600" cy="685800"/>
          </a:xfrm>
          <a:prstGeom prst="decagon">
            <a:avLst/>
          </a:prstGeom>
          <a:solidFill>
            <a:schemeClr val="accent1">
              <a:lumMod val="40000"/>
              <a:lumOff val="60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257800" y="0"/>
            <a:ext cx="35814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0000"/>
                </a:solidFill>
                <a:cs typeface="+mj-cs"/>
              </a:rPr>
              <a:t>Problem types</a:t>
            </a:r>
          </a:p>
        </p:txBody>
      </p:sp>
      <p:sp>
        <p:nvSpPr>
          <p:cNvPr id="1257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990600"/>
            <a:ext cx="79248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1) Deterministic, fully observable</a:t>
            </a:r>
            <a:r>
              <a:rPr lang="en-US" sz="1800" b="1" dirty="0" smtClean="0">
                <a:cs typeface="+mn-cs"/>
              </a:rPr>
              <a:t> </a:t>
            </a:r>
          </a:p>
          <a:p>
            <a:pPr eaLnBrk="1" hangingPunct="1">
              <a:defRPr/>
            </a:pPr>
            <a:r>
              <a:rPr lang="en-US" sz="1800" b="1" dirty="0" smtClean="0"/>
              <a:t>Agent knows exactly which state it will be in; solution is a sequence of actions.
</a:t>
            </a:r>
          </a:p>
          <a:p>
            <a:pPr eaLnBrk="1" hangingPunct="1"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2) Non-observable</a:t>
            </a:r>
            <a:r>
              <a:rPr lang="en-US" sz="1800" b="1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en-US" sz="1800" b="1" dirty="0" smtClean="0">
                <a:solidFill>
                  <a:schemeClr val="accent2"/>
                </a:solidFill>
                <a:cs typeface="Arial" charset="0"/>
              </a:rPr>
              <a:t>---</a:t>
            </a:r>
            <a:r>
              <a:rPr lang="en-US" sz="1800" b="1" dirty="0" smtClean="0">
                <a:cs typeface="Arial" charset="0"/>
                <a:sym typeface="Wingdings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cs typeface="+mn-cs"/>
              </a:rPr>
              <a:t>sensorless</a:t>
            </a: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 problem</a:t>
            </a:r>
          </a:p>
          <a:p>
            <a:pPr lvl="1" eaLnBrk="1" hangingPunct="1">
              <a:defRPr/>
            </a:pPr>
            <a:r>
              <a:rPr lang="en-US" sz="1800" b="1" dirty="0" smtClean="0"/>
              <a:t>Agent may have no idea where it is (no sensors); it reasons in terms of </a:t>
            </a:r>
            <a:r>
              <a:rPr lang="en-US" sz="1800" b="1" u="sng" dirty="0" smtClean="0"/>
              <a:t>belief states</a:t>
            </a:r>
            <a:r>
              <a:rPr lang="en-US" sz="1800" b="1" dirty="0" smtClean="0"/>
              <a:t>; solution is a sequence actions (effects of actions certain).</a:t>
            </a:r>
          </a:p>
          <a:p>
            <a:pPr lvl="1" eaLnBrk="1" hangingPunct="1">
              <a:defRPr/>
            </a:pPr>
            <a:endParaRPr lang="en-US" sz="1800" b="1" dirty="0" smtClean="0"/>
          </a:p>
          <a:p>
            <a:pPr eaLnBrk="1" hangingPunct="1"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3) Nondeterministic and/or partially observable</a:t>
            </a:r>
            <a:r>
              <a:rPr lang="en-US" sz="1800" b="1" dirty="0">
                <a:cs typeface="Arial" charset="0"/>
              </a:rPr>
              <a:t>:</a:t>
            </a:r>
            <a:r>
              <a:rPr lang="en-US" sz="1800" b="1" dirty="0" smtClean="0">
                <a:cs typeface="Arial" charset="0"/>
                <a:sym typeface="Wingdings" charset="0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contingency problem </a:t>
            </a:r>
          </a:p>
          <a:p>
            <a:pPr lvl="1" eaLnBrk="1" hangingPunct="1">
              <a:defRPr/>
            </a:pPr>
            <a:r>
              <a:rPr lang="en-US" sz="1800" b="1" dirty="0" smtClean="0"/>
              <a:t>Actions uncertain, percepts provide </a:t>
            </a:r>
            <a:r>
              <a:rPr lang="en-US" sz="1800" b="1" dirty="0" smtClean="0">
                <a:solidFill>
                  <a:srgbClr val="FF0000"/>
                </a:solidFill>
              </a:rPr>
              <a:t>new</a:t>
            </a:r>
            <a:r>
              <a:rPr lang="en-US" sz="1800" b="1" dirty="0" smtClean="0"/>
              <a:t> information about current state </a:t>
            </a: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(adversarial problem if uncertainty comes from other agents).</a:t>
            </a:r>
          </a:p>
          <a:p>
            <a:pPr lvl="1" eaLnBrk="1" hangingPunct="1">
              <a:defRPr/>
            </a:pP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Solution is a “strategy” to reach the goal.</a:t>
            </a:r>
            <a:endParaRPr lang="en-US" sz="1800" b="1" dirty="0" smtClean="0">
              <a:cs typeface="+mn-cs"/>
            </a:endParaRPr>
          </a:p>
          <a:p>
            <a:pPr lvl="1" eaLnBrk="1" hangingPunct="1">
              <a:buFontTx/>
              <a:buNone/>
              <a:defRPr/>
            </a:pPr>
            <a:endParaRPr lang="en-US" sz="1800" b="1" dirty="0" smtClean="0"/>
          </a:p>
          <a:p>
            <a:pPr eaLnBrk="1" hangingPunct="1">
              <a:defRPr/>
            </a:pPr>
            <a:r>
              <a:rPr lang="en-US" sz="1800" b="1" dirty="0" smtClean="0">
                <a:solidFill>
                  <a:schemeClr val="accent2"/>
                </a:solidFill>
                <a:cs typeface="+mn-cs"/>
              </a:rPr>
              <a:t>4) Unknown state space and uncertain action effects</a:t>
            </a:r>
            <a:r>
              <a:rPr lang="en-US" sz="1800" b="1" dirty="0">
                <a:cs typeface="+mn-cs"/>
              </a:rPr>
              <a:t>:</a:t>
            </a:r>
            <a:r>
              <a:rPr lang="en-US" sz="1800" b="1" dirty="0" smtClean="0">
                <a:cs typeface="+mn-cs"/>
                <a:sym typeface="Wingdings" charset="0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exploration problem</a:t>
            </a:r>
          </a:p>
          <a:p>
            <a:pPr marL="400050" lvl="2" indent="0" eaLnBrk="1" hangingPunct="1">
              <a:buFontTx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--    Solution </a:t>
            </a:r>
            <a:r>
              <a:rPr lang="en-US" b="1" dirty="0">
                <a:solidFill>
                  <a:srgbClr val="FF0000"/>
                </a:solidFill>
              </a:rPr>
              <a:t>is a “strategy” to reach the </a:t>
            </a:r>
            <a:r>
              <a:rPr lang="en-US" b="1" dirty="0" smtClean="0">
                <a:solidFill>
                  <a:srgbClr val="FF0000"/>
                </a:solidFill>
              </a:rPr>
              <a:t>goal (end explore environment).</a:t>
            </a:r>
            <a:endParaRPr lang="en-US" b="1" dirty="0"/>
          </a:p>
          <a:p>
            <a:pPr eaLnBrk="1" hangingPunct="1">
              <a:defRPr/>
            </a:pPr>
            <a:endParaRPr lang="en-US" sz="1800" b="1" dirty="0" smtClean="0">
              <a:solidFill>
                <a:srgbClr val="FF0000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cs typeface="+mn-cs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cs typeface="+mn-cs"/>
              </a:rPr>
              <a:t>         </a:t>
            </a:r>
          </a:p>
        </p:txBody>
      </p:sp>
      <p:grpSp>
        <p:nvGrpSpPr>
          <p:cNvPr id="1257478" name="Group 6"/>
          <p:cNvGrpSpPr>
            <a:grpSpLocks/>
          </p:cNvGrpSpPr>
          <p:nvPr/>
        </p:nvGrpSpPr>
        <p:grpSpPr bwMode="auto">
          <a:xfrm>
            <a:off x="76200" y="1358900"/>
            <a:ext cx="609600" cy="3213100"/>
            <a:chOff x="144" y="1267"/>
            <a:chExt cx="384" cy="2429"/>
          </a:xfrm>
        </p:grpSpPr>
        <p:sp>
          <p:nvSpPr>
            <p:cNvPr id="1257476" name="Line 4"/>
            <p:cNvSpPr>
              <a:spLocks noChangeShapeType="1"/>
            </p:cNvSpPr>
            <p:nvPr/>
          </p:nvSpPr>
          <p:spPr bwMode="auto">
            <a:xfrm>
              <a:off x="528" y="1392"/>
              <a:ext cx="0" cy="230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257477" name="Text Box 5"/>
            <p:cNvSpPr txBox="1">
              <a:spLocks noChangeArrowheads="1"/>
            </p:cNvSpPr>
            <p:nvPr/>
          </p:nvSpPr>
          <p:spPr bwMode="auto">
            <a:xfrm rot="-5400000">
              <a:off x="-807" y="2218"/>
              <a:ext cx="21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cs typeface="+mn-cs"/>
                </a:rPr>
                <a:t>Increasing complexity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7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7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57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7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7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57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57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57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57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57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57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57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57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57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57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57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57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57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574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574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2574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Example: Vacuum world state space graph</a:t>
            </a:r>
          </a:p>
        </p:txBody>
      </p:sp>
      <p:sp>
        <p:nvSpPr>
          <p:cNvPr id="1265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191000"/>
            <a:ext cx="16002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states?</a:t>
            </a:r>
            <a:r>
              <a:rPr lang="en-US" b="1" dirty="0" smtClean="0">
                <a:solidFill>
                  <a:srgbClr val="CC0099"/>
                </a:solidFill>
                <a:cs typeface="+mn-cs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actions?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goal test?   </a:t>
            </a:r>
            <a:r>
              <a:rPr lang="en-US" b="1" dirty="0" smtClean="0">
                <a:solidFill>
                  <a:srgbClr val="CC0099"/>
                </a:solidFill>
                <a:cs typeface="+mn-cs"/>
              </a:rPr>
              <a:t> </a:t>
            </a:r>
            <a:endParaRPr lang="en-US" b="1" dirty="0" smtClean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b="1" u="sng" dirty="0" smtClean="0">
                <a:solidFill>
                  <a:srgbClr val="CC0099"/>
                </a:solidFill>
                <a:cs typeface="+mn-cs"/>
              </a:rPr>
              <a:t>path cost?</a:t>
            </a:r>
            <a:r>
              <a:rPr lang="en-US" b="1" dirty="0" smtClean="0">
                <a:solidFill>
                  <a:srgbClr val="CC0099"/>
                </a:solidFill>
                <a:cs typeface="+mn-cs"/>
              </a:rPr>
              <a:t>   </a:t>
            </a:r>
            <a:endParaRPr lang="en-US" b="1" dirty="0" smtClean="0">
              <a:cs typeface="+mn-cs"/>
            </a:endParaRPr>
          </a:p>
        </p:txBody>
      </p:sp>
      <p:pic>
        <p:nvPicPr>
          <p:cNvPr id="14339" name="Picture 4" descr="vacuum2-path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57054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28800" y="4191000"/>
            <a:ext cx="5086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accent2"/>
                </a:solidFill>
              </a:rPr>
              <a:t>The agent is in one of 8 possible world states.</a:t>
            </a:r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905000" y="4495800"/>
            <a:ext cx="4897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i="1">
                <a:solidFill>
                  <a:srgbClr val="3333CC"/>
                </a:solidFill>
              </a:rPr>
              <a:t>Left</a:t>
            </a:r>
            <a:r>
              <a:rPr lang="en-US" sz="2000" b="1">
                <a:solidFill>
                  <a:srgbClr val="3333CC"/>
                </a:solidFill>
              </a:rPr>
              <a:t>, </a:t>
            </a:r>
            <a:r>
              <a:rPr lang="en-US" sz="2000" b="1" i="1">
                <a:solidFill>
                  <a:srgbClr val="3333CC"/>
                </a:solidFill>
              </a:rPr>
              <a:t>Right</a:t>
            </a:r>
            <a:r>
              <a:rPr lang="en-US" sz="2000" b="1">
                <a:solidFill>
                  <a:srgbClr val="3333CC"/>
                </a:solidFill>
              </a:rPr>
              <a:t>, </a:t>
            </a:r>
            <a:r>
              <a:rPr lang="en-US" sz="2000" b="1" i="1">
                <a:solidFill>
                  <a:srgbClr val="3333CC"/>
                </a:solidFill>
              </a:rPr>
              <a:t>Suck [simplified: left out No-op]</a:t>
            </a:r>
            <a:endParaRPr lang="en-US" sz="1800">
              <a:solidFill>
                <a:srgbClr val="3333CC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05000" y="4876800"/>
            <a:ext cx="628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3333CC"/>
                </a:solidFill>
              </a:rPr>
              <a:t>No dirt at all locations (i.e., in one of bottom two states).</a:t>
            </a:r>
            <a:endParaRPr lang="en-US" sz="1400" b="1" u="sng">
              <a:solidFill>
                <a:srgbClr val="3333CC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05000" y="5238750"/>
            <a:ext cx="1476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3333CC"/>
                </a:solidFill>
              </a:rPr>
              <a:t>1 per action</a:t>
            </a:r>
          </a:p>
        </p:txBody>
      </p:sp>
      <p:sp>
        <p:nvSpPr>
          <p:cNvPr id="7" name="Oval 6"/>
          <p:cNvSpPr/>
          <p:nvPr/>
        </p:nvSpPr>
        <p:spPr>
          <a:xfrm>
            <a:off x="2971800" y="2819400"/>
            <a:ext cx="3352800" cy="990600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29400" y="2895600"/>
            <a:ext cx="2347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1"/>
                </a:solidFill>
              </a:rPr>
              <a:t>Goal</a:t>
            </a:r>
          </a:p>
          <a:p>
            <a:pPr eaLnBrk="1" hangingPunct="1"/>
            <a:r>
              <a:rPr lang="en-US" b="1">
                <a:solidFill>
                  <a:schemeClr val="accent1"/>
                </a:solidFill>
              </a:rPr>
              <a:t>(reach one in</a:t>
            </a:r>
          </a:p>
          <a:p>
            <a:pPr eaLnBrk="1" hangingPunct="1"/>
            <a:r>
              <a:rPr lang="en-US" b="1">
                <a:solidFill>
                  <a:schemeClr val="accent1"/>
                </a:solidFill>
              </a:rPr>
              <a:t>this set of states)</a:t>
            </a:r>
          </a:p>
        </p:txBody>
      </p:sp>
      <p:sp>
        <p:nvSpPr>
          <p:cNvPr id="9" name="Heptagon 8"/>
          <p:cNvSpPr/>
          <p:nvPr/>
        </p:nvSpPr>
        <p:spPr>
          <a:xfrm>
            <a:off x="2743200" y="914400"/>
            <a:ext cx="1828800" cy="838200"/>
          </a:xfrm>
          <a:prstGeom prst="heptagon">
            <a:avLst/>
          </a:prstGeom>
          <a:solidFill>
            <a:srgbClr val="FF0000">
              <a:alpha val="28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19200" y="1066800"/>
            <a:ext cx="1406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Start state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286000" y="5638800"/>
            <a:ext cx="4610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/>
              <a:t>Minimum path from Start to Goal state:</a:t>
            </a:r>
          </a:p>
          <a:p>
            <a:pPr eaLnBrk="1" hangingPunct="1"/>
            <a:r>
              <a:rPr lang="en-US" sz="2000" b="1"/>
              <a:t>Alternative, longer plan: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934200" y="5562600"/>
            <a:ext cx="1338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3 actions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138738" y="5867400"/>
            <a:ext cx="133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 actions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" y="6381750"/>
            <a:ext cx="8686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accent2"/>
                </a:solidFill>
              </a:rPr>
              <a:t>Note: path with thousands of steps before reaching goal also exist.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5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5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65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65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6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6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5667" grpId="0" build="p"/>
      <p:bldP spid="2" grpId="0"/>
      <p:bldP spid="3" grpId="0"/>
      <p:bldP spid="5" grpId="0"/>
      <p:bldP spid="6" grpId="0"/>
      <p:bldP spid="7" grpId="0" animBg="1"/>
      <p:bldP spid="8" grpId="0"/>
      <p:bldP spid="10" grpId="0"/>
      <p:bldP spid="4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Default Design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9D0F15"/>
      </a:hlink>
      <a:folHlink>
        <a:srgbClr val="1926B2"/>
      </a:folHlink>
    </a:clrScheme>
    <a:fontScheme name="Default Design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57387</TotalTime>
  <Words>4017</Words>
  <Application>Microsoft Macintosh PowerPoint</Application>
  <PresentationFormat>On-screen Show (4:3)</PresentationFormat>
  <Paragraphs>630</Paragraphs>
  <Slides>69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1" baseType="lpstr">
      <vt:lpstr>Default Design</vt:lpstr>
      <vt:lpstr>1_Default Design</vt:lpstr>
      <vt:lpstr>CS 4700: Foundations of  Artificial Intelligence</vt:lpstr>
      <vt:lpstr>Introduction</vt:lpstr>
      <vt:lpstr>Outline</vt:lpstr>
      <vt:lpstr>Problem-solving agents </vt:lpstr>
      <vt:lpstr>Example: Path Finding problem</vt:lpstr>
      <vt:lpstr>Micro-world: The Blocks World</vt:lpstr>
      <vt:lpstr>PowerPoint Presentation</vt:lpstr>
      <vt:lpstr>Problem types</vt:lpstr>
      <vt:lpstr>Example: Vacuum world state space graph</vt:lpstr>
      <vt:lpstr>Example: The 8-puzzle “sliding tile puzzle”</vt:lpstr>
      <vt:lpstr>15-puzzle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 evaluation functions or “heuristics”</vt:lpstr>
      <vt:lpstr>PowerPoint Presentation</vt:lpstr>
      <vt:lpstr>PowerPoint Presentation</vt:lpstr>
      <vt:lpstr>PowerPoint Presentation</vt:lpstr>
      <vt:lpstr>Example: Robotic assembly</vt:lpstr>
      <vt:lpstr>Other example search tasks</vt:lpstr>
      <vt:lpstr>Search Techniques</vt:lpstr>
      <vt:lpstr>PowerPoint Presentation</vt:lpstr>
      <vt:lpstr>Tree-search algorithms</vt:lpstr>
      <vt:lpstr>Tree search example</vt:lpstr>
      <vt:lpstr>PowerPoint Presentation</vt:lpstr>
      <vt:lpstr>PowerPoint Presentation</vt:lpstr>
      <vt:lpstr>Graph-search</vt:lpstr>
      <vt:lpstr>Implementation: states vs. nodes</vt:lpstr>
      <vt:lpstr>Implementation: general tree search</vt:lpstr>
      <vt:lpstr>Search strategies</vt:lpstr>
      <vt:lpstr>Uninformed search strategies</vt:lpstr>
      <vt:lpstr>Breadth-first search</vt:lpstr>
      <vt:lpstr>PowerPoint Presentation</vt:lpstr>
      <vt:lpstr>PowerPoint Presentation</vt:lpstr>
      <vt:lpstr>PowerPoint Presentation</vt:lpstr>
      <vt:lpstr>Properties of breadth-first search</vt:lpstr>
      <vt:lpstr>Uniform-cost search</vt:lpstr>
      <vt:lpstr>Uniform-cost search</vt:lpstr>
      <vt:lpstr>Depth-first 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Properties of depth-first search</vt:lpstr>
      <vt:lpstr>Iterative deepening search</vt:lpstr>
      <vt:lpstr>Iterative deepening search l =0</vt:lpstr>
      <vt:lpstr>Iterative deepening search l =1</vt:lpstr>
      <vt:lpstr>Iterative deepening search l =2</vt:lpstr>
      <vt:lpstr>Iterative deepening search l =3</vt:lpstr>
      <vt:lpstr>PowerPoint Presentation</vt:lpstr>
      <vt:lpstr>Iterative deepening search</vt:lpstr>
      <vt:lpstr>Properties of iterative deepening search</vt:lpstr>
      <vt:lpstr>Bidirectional Search</vt:lpstr>
      <vt:lpstr>Repeated states</vt:lpstr>
      <vt:lpstr>Summary: General, uninformed search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Bart Selman</cp:lastModifiedBy>
  <cp:revision>1334</cp:revision>
  <dcterms:created xsi:type="dcterms:W3CDTF">1601-01-01T00:00:00Z</dcterms:created>
  <dcterms:modified xsi:type="dcterms:W3CDTF">2013-09-25T07:08:22Z</dcterms:modified>
</cp:coreProperties>
</file>