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710" autoAdjust="0"/>
  </p:normalViewPr>
  <p:slideViewPr>
    <p:cSldViewPr>
      <p:cViewPr varScale="1">
        <p:scale>
          <a:sx n="59" d="100"/>
          <a:sy n="59" d="100"/>
        </p:scale>
        <p:origin x="15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DFD40-B04D-4A42-8A44-871F39C42641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B1E7F-E544-4708-B831-BDAE855EB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Water-Jug Problem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By </a:t>
            </a:r>
          </a:p>
          <a:p>
            <a:r>
              <a:rPr lang="en-US" dirty="0" err="1"/>
              <a:t>Madhuri</a:t>
            </a:r>
            <a:r>
              <a:rPr lang="en-US" dirty="0"/>
              <a:t> Gupta</a:t>
            </a:r>
          </a:p>
          <a:p>
            <a:r>
              <a:rPr lang="en-US" dirty="0"/>
              <a:t>ASSISTANT PROFESSOR(CSE)</a:t>
            </a:r>
          </a:p>
          <a:p>
            <a:r>
              <a:rPr lang="en-US" dirty="0"/>
              <a:t>UTD,CSVTU, </a:t>
            </a:r>
            <a:r>
              <a:rPr lang="en-US" dirty="0" err="1"/>
              <a:t>Bhilai</a:t>
            </a:r>
            <a:endParaRPr lang="en-US" dirty="0"/>
          </a:p>
        </p:txBody>
      </p:sp>
    </p:spTree>
  </p:cSld>
  <p:clrMapOvr>
    <a:masterClrMapping/>
  </p:clrMapOvr>
  <p:transition advTm="4248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Iteration 5:</a:t>
            </a:r>
            <a:endParaRPr lang="en-US" dirty="0"/>
          </a:p>
          <a:p>
            <a:r>
              <a:rPr lang="en-US" dirty="0"/>
              <a:t>Current State : (0,2)</a:t>
            </a:r>
          </a:p>
          <a:p>
            <a:r>
              <a:rPr lang="en-US" dirty="0"/>
              <a:t>Apply Rule 9:</a:t>
            </a:r>
          </a:p>
          <a:p>
            <a:r>
              <a:rPr lang="en-US" dirty="0"/>
              <a:t>(0,2)</a:t>
            </a:r>
          </a:p>
          <a:p>
            <a:r>
              <a:rPr lang="en-US" dirty="0"/>
              <a:t>(2,0)</a:t>
            </a:r>
          </a:p>
          <a:p>
            <a:r>
              <a:rPr lang="en-US" dirty="0"/>
              <a:t>{Pour 2 gallon water from 3 gallon jug into 4 gallon jug}</a:t>
            </a:r>
          </a:p>
          <a:p>
            <a:r>
              <a:rPr lang="en-US" dirty="0"/>
              <a:t>Now the state is </a:t>
            </a:r>
            <a:r>
              <a:rPr lang="en-US" b="1" dirty="0"/>
              <a:t>(2,0)</a:t>
            </a:r>
            <a:endParaRPr lang="en-US" dirty="0"/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Goal Achieved.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advTm="2437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State Space Tree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977" t="31989" r="43374" b="20870"/>
          <a:stretch>
            <a:fillRect/>
          </a:stretch>
        </p:blipFill>
        <p:spPr bwMode="auto">
          <a:xfrm>
            <a:off x="1676400" y="1371600"/>
            <a:ext cx="8305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7947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00347" y="2967335"/>
            <a:ext cx="31489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Thank You</a:t>
            </a:r>
          </a:p>
        </p:txBody>
      </p:sp>
    </p:spTree>
  </p:cSld>
  <p:clrMapOvr>
    <a:masterClrMapping/>
  </p:clrMapOvr>
  <p:transition advTm="228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Water-Jug Problem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Water Jug Problem:</a:t>
            </a:r>
            <a:endParaRPr lang="en-US" dirty="0"/>
          </a:p>
          <a:p>
            <a:pPr>
              <a:buNone/>
            </a:pPr>
            <a:br>
              <a:rPr lang="en-US" dirty="0"/>
            </a:br>
            <a:endParaRPr lang="en-US" dirty="0"/>
          </a:p>
          <a:p>
            <a:r>
              <a:rPr lang="en-US" b="1" dirty="0"/>
              <a:t>Problem: </a:t>
            </a:r>
            <a:r>
              <a:rPr lang="en-US" dirty="0"/>
              <a:t>You are given two jugs, a 4-gallon one and a 3-gallon </a:t>
            </a:r>
            <a:r>
              <a:rPr lang="en-US" dirty="0" err="1"/>
              <a:t>one.Neither</a:t>
            </a:r>
            <a:r>
              <a:rPr lang="en-US" dirty="0"/>
              <a:t> has any measuring mark on </a:t>
            </a:r>
            <a:r>
              <a:rPr lang="en-US" dirty="0" err="1"/>
              <a:t>it.There</a:t>
            </a:r>
            <a:r>
              <a:rPr lang="en-US" dirty="0"/>
              <a:t> is a pump that can be used to fill the jugs with </a:t>
            </a:r>
            <a:r>
              <a:rPr lang="en-US" dirty="0" err="1"/>
              <a:t>water.How</a:t>
            </a:r>
            <a:r>
              <a:rPr lang="en-US" dirty="0"/>
              <a:t> can you get exactly 2 gallons of water into the 4-gallon jug.</a:t>
            </a:r>
          </a:p>
          <a:p>
            <a:endParaRPr lang="en-US" dirty="0"/>
          </a:p>
        </p:txBody>
      </p:sp>
    </p:spTree>
  </p:cSld>
  <p:clrMapOvr>
    <a:masterClrMapping/>
  </p:clrMapOvr>
  <p:transition advTm="3323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47545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state space for this problem can be described as the set of ordered pairs of integers </a:t>
            </a:r>
            <a:r>
              <a:rPr lang="en-US" b="1" dirty="0"/>
              <a:t>(</a:t>
            </a:r>
            <a:r>
              <a:rPr lang="en-US" b="1" dirty="0" err="1"/>
              <a:t>x,y</a:t>
            </a:r>
            <a:r>
              <a:rPr lang="en-US" b="1" dirty="0"/>
              <a:t>)</a:t>
            </a:r>
            <a:endParaRPr lang="en-US" dirty="0"/>
          </a:p>
          <a:p>
            <a:r>
              <a:rPr lang="en-US" dirty="0"/>
              <a:t>Where,</a:t>
            </a:r>
          </a:p>
          <a:p>
            <a:r>
              <a:rPr lang="en-US" dirty="0"/>
              <a:t>X represents the quantity of  water in the 4-gallon jug  </a:t>
            </a:r>
            <a:r>
              <a:rPr lang="en-US" b="1" dirty="0"/>
              <a:t>X= 0,1,2,3,4</a:t>
            </a:r>
            <a:endParaRPr lang="en-US" dirty="0"/>
          </a:p>
          <a:p>
            <a:r>
              <a:rPr lang="en-US" dirty="0"/>
              <a:t>Y represents the quantity of water in 3-gallon jug </a:t>
            </a:r>
            <a:r>
              <a:rPr lang="en-US" b="1" dirty="0"/>
              <a:t>Y=0,1,2,3</a:t>
            </a:r>
            <a:endParaRPr lang="en-US" dirty="0"/>
          </a:p>
          <a:p>
            <a:r>
              <a:rPr lang="en-US" b="1" dirty="0"/>
              <a:t>Start State: (0,0)</a:t>
            </a:r>
            <a:endParaRPr lang="en-US" dirty="0"/>
          </a:p>
          <a:p>
            <a:r>
              <a:rPr lang="en-US" b="1" dirty="0"/>
              <a:t>Goal State: (2,0)</a:t>
            </a:r>
            <a:endParaRPr lang="en-US" dirty="0"/>
          </a:p>
          <a:p>
            <a:r>
              <a:rPr lang="en-US" dirty="0"/>
              <a:t>Generate production rules for the water jug problem</a:t>
            </a:r>
          </a:p>
          <a:p>
            <a:endParaRPr lang="en-US" dirty="0"/>
          </a:p>
        </p:txBody>
      </p:sp>
    </p:spTree>
  </p:cSld>
  <p:clrMapOvr>
    <a:masterClrMapping/>
  </p:clrMapOvr>
  <p:transition advTm="6478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228600"/>
            <a:ext cx="8229600" cy="1143000"/>
          </a:xfrm>
        </p:spPr>
        <p:txBody>
          <a:bodyPr/>
          <a:lstStyle/>
          <a:p>
            <a:r>
              <a:rPr lang="en-US" b="1" dirty="0"/>
              <a:t>Production Rules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823411"/>
              </p:ext>
            </p:extLst>
          </p:nvPr>
        </p:nvGraphicFramePr>
        <p:xfrm>
          <a:off x="0" y="9066"/>
          <a:ext cx="9144000" cy="6848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6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0039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Rule</a:t>
                      </a:r>
                      <a:endParaRPr 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State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Process</a:t>
                      </a:r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331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1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(X,Y | X&lt;4)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B5394"/>
                          </a:solidFill>
                        </a:rPr>
                        <a:t>(4,Y)</a:t>
                      </a:r>
                      <a:endParaRPr lang="en-US" dirty="0"/>
                    </a:p>
                    <a:p>
                      <a:r>
                        <a:rPr lang="en-US" dirty="0">
                          <a:solidFill>
                            <a:srgbClr val="0B5394"/>
                          </a:solidFill>
                        </a:rPr>
                        <a:t>{Fill 4-gallon jug}</a:t>
                      </a:r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331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2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(X,Y |Y&lt;3)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990000"/>
                          </a:solidFill>
                        </a:rPr>
                        <a:t>(X,3)</a:t>
                      </a:r>
                      <a:endParaRPr lang="en-US" dirty="0"/>
                    </a:p>
                    <a:p>
                      <a:r>
                        <a:rPr lang="en-US" dirty="0">
                          <a:solidFill>
                            <a:srgbClr val="990000"/>
                          </a:solidFill>
                        </a:rPr>
                        <a:t>{Fill 3-gallon jug}</a:t>
                      </a:r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331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3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(X,Y |X&gt;0)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(0,Y)</a:t>
                      </a:r>
                      <a:endParaRPr lang="en-US"/>
                    </a:p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{Empty 4-gallon jug}</a:t>
                      </a:r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331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4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(X,Y | Y&gt;0)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(X,0)</a:t>
                      </a:r>
                      <a:endParaRPr lang="en-US"/>
                    </a:p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{Empty 3-gallon jug}</a:t>
                      </a:r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6841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5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(X,Y | X+Y&gt;=4 ^ Y&gt;0)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(4,Y-(4-X))</a:t>
                      </a:r>
                      <a:endParaRPr lang="en-US"/>
                    </a:p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{Pour water from 3-gallon jug into 4-gallon jug until 4-gallon jug is full}</a:t>
                      </a:r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6841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6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(X,Y | X+Y&gt;=3 ^X&gt;0)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(X-(3-Y),3)</a:t>
                      </a:r>
                      <a:endParaRPr lang="en-US"/>
                    </a:p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{Pour water from 4-gallon jug into 3-gallon jug until 3-gallon jug is full}</a:t>
                      </a:r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263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7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(X,Y | X+Y&lt;=4 ^Y&gt;0)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(X+Y,0)</a:t>
                      </a:r>
                      <a:endParaRPr lang="en-US"/>
                    </a:p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{Pour all water from 3-gallon jug into 4-gallon jug}</a:t>
                      </a:r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263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8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(X,Y | X+Y &lt;=3^ X&gt;0)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(0,X+Y)</a:t>
                      </a:r>
                      <a:endParaRPr lang="en-US"/>
                    </a:p>
                    <a:p>
                      <a:r>
                        <a:rPr lang="en-US">
                          <a:solidFill>
                            <a:srgbClr val="990000"/>
                          </a:solidFill>
                        </a:rPr>
                        <a:t>{Pour all water from 4-gallon jug into 3-gallon jug}</a:t>
                      </a:r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0263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B5394"/>
                          </a:solidFill>
                        </a:rPr>
                        <a:t>9</a:t>
                      </a:r>
                      <a:endParaRPr 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5394"/>
                          </a:solidFill>
                        </a:rPr>
                        <a:t>(0,2)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B5394"/>
                          </a:solidFill>
                        </a:rPr>
                        <a:t>(2,0)</a:t>
                      </a:r>
                      <a:endParaRPr lang="en-US" dirty="0"/>
                    </a:p>
                    <a:p>
                      <a:r>
                        <a:rPr lang="en-US" dirty="0">
                          <a:solidFill>
                            <a:srgbClr val="0B5394"/>
                          </a:solidFill>
                        </a:rPr>
                        <a:t>{Pour 2 gallon water from 3 gallon jug into 4 gallon jug}</a:t>
                      </a:r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943600" y="838200"/>
            <a:ext cx="2209800" cy="369332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Production Rules</a:t>
            </a:r>
          </a:p>
        </p:txBody>
      </p:sp>
    </p:spTree>
  </p:cSld>
  <p:clrMapOvr>
    <a:masterClrMapping/>
  </p:clrMapOvr>
  <p:transition advTm="1698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Initialization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Start State: (0,0)</a:t>
            </a:r>
          </a:p>
          <a:p>
            <a:r>
              <a:rPr lang="en-US" dirty="0"/>
              <a:t>Apply Rule 2:</a:t>
            </a:r>
          </a:p>
          <a:p>
            <a:r>
              <a:rPr lang="en-US" dirty="0"/>
              <a:t>(X,Y | Y&lt;3)    -&gt;</a:t>
            </a:r>
          </a:p>
          <a:p>
            <a:r>
              <a:rPr lang="en-US" dirty="0"/>
              <a:t>(X,3)</a:t>
            </a:r>
          </a:p>
          <a:p>
            <a:r>
              <a:rPr lang="en-US" dirty="0"/>
              <a:t>{Fill 3-gallon jug}</a:t>
            </a:r>
          </a:p>
          <a:p>
            <a:r>
              <a:rPr lang="en-US" dirty="0"/>
              <a:t>Now the state is </a:t>
            </a:r>
            <a:r>
              <a:rPr lang="en-US" b="1" dirty="0"/>
              <a:t>(X,3)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advTm="2648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Iteration 1: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Iteration 1:</a:t>
            </a:r>
            <a:endParaRPr lang="en-US" dirty="0"/>
          </a:p>
          <a:p>
            <a:r>
              <a:rPr lang="en-US" dirty="0"/>
              <a:t>Current State: </a:t>
            </a:r>
            <a:r>
              <a:rPr lang="en-US" b="1" dirty="0"/>
              <a:t>(X,3)</a:t>
            </a:r>
            <a:endParaRPr lang="en-US" dirty="0"/>
          </a:p>
          <a:p>
            <a:r>
              <a:rPr lang="en-US" dirty="0"/>
              <a:t>Apply Rule 7:</a:t>
            </a:r>
          </a:p>
          <a:p>
            <a:r>
              <a:rPr lang="en-US" dirty="0"/>
              <a:t>(X,Y | X+Y&lt;=4 ^Y&gt;0)</a:t>
            </a:r>
          </a:p>
          <a:p>
            <a:r>
              <a:rPr lang="en-US" dirty="0"/>
              <a:t>(X+Y,0)</a:t>
            </a:r>
          </a:p>
          <a:p>
            <a:r>
              <a:rPr lang="en-US" dirty="0"/>
              <a:t>{Pour all water from 3-gallon jug into 4-gallon jug}</a:t>
            </a:r>
          </a:p>
          <a:p>
            <a:r>
              <a:rPr lang="en-US" dirty="0"/>
              <a:t>Now the state is </a:t>
            </a:r>
            <a:r>
              <a:rPr lang="en-US" b="1" dirty="0"/>
              <a:t>(3,0)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advTm="3148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Iteration 2:</a:t>
            </a:r>
            <a:endParaRPr lang="en-US" dirty="0"/>
          </a:p>
          <a:p>
            <a:r>
              <a:rPr lang="en-US" dirty="0"/>
              <a:t>Current State : </a:t>
            </a:r>
            <a:r>
              <a:rPr lang="en-US" b="1" dirty="0"/>
              <a:t>(3,0)</a:t>
            </a:r>
            <a:endParaRPr lang="en-US" dirty="0"/>
          </a:p>
          <a:p>
            <a:r>
              <a:rPr lang="en-US" dirty="0"/>
              <a:t>Apply Rule 2:</a:t>
            </a:r>
          </a:p>
          <a:p>
            <a:r>
              <a:rPr lang="en-US" dirty="0"/>
              <a:t>(X,Y | Y&lt;3)    -&gt;</a:t>
            </a:r>
          </a:p>
          <a:p>
            <a:r>
              <a:rPr lang="en-US" dirty="0"/>
              <a:t>(3,3)</a:t>
            </a:r>
          </a:p>
          <a:p>
            <a:r>
              <a:rPr lang="en-US" dirty="0"/>
              <a:t>{Fill 3-gallon jug}</a:t>
            </a:r>
          </a:p>
          <a:p>
            <a:r>
              <a:rPr lang="en-US" dirty="0"/>
              <a:t>Now the state is </a:t>
            </a:r>
            <a:r>
              <a:rPr lang="en-US" b="1" dirty="0"/>
              <a:t>(3,3)</a:t>
            </a:r>
            <a:endParaRPr lang="en-US" dirty="0"/>
          </a:p>
          <a:p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advTm="2147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Iteration 3:</a:t>
            </a:r>
            <a:endParaRPr lang="en-US" dirty="0"/>
          </a:p>
          <a:p>
            <a:r>
              <a:rPr lang="en-US" dirty="0"/>
              <a:t>Current State:</a:t>
            </a:r>
            <a:r>
              <a:rPr lang="en-US" b="1" dirty="0"/>
              <a:t>(3,3)</a:t>
            </a:r>
            <a:endParaRPr lang="en-US" dirty="0"/>
          </a:p>
          <a:p>
            <a:r>
              <a:rPr lang="en-US" dirty="0"/>
              <a:t>Apply Rule 5:</a:t>
            </a:r>
          </a:p>
          <a:p>
            <a:r>
              <a:rPr lang="en-US" dirty="0"/>
              <a:t>(X,Y | X+Y&gt;=4 ^ Y&gt;0)</a:t>
            </a:r>
          </a:p>
          <a:p>
            <a:r>
              <a:rPr lang="en-US" dirty="0"/>
              <a:t>(4,Y-(4-X))</a:t>
            </a:r>
          </a:p>
          <a:p>
            <a:r>
              <a:rPr lang="en-US" dirty="0"/>
              <a:t>{Pour water from 3-gallon jug into 4-gallon jug until 4-gallon jug is full}</a:t>
            </a:r>
          </a:p>
          <a:p>
            <a:r>
              <a:rPr lang="en-US" dirty="0"/>
              <a:t>Now the state is </a:t>
            </a:r>
            <a:r>
              <a:rPr lang="en-US" b="1" dirty="0"/>
              <a:t>(4,2)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advTm="3810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Iteration 4:</a:t>
            </a:r>
            <a:endParaRPr lang="en-US" dirty="0"/>
          </a:p>
          <a:p>
            <a:r>
              <a:rPr lang="en-US" dirty="0"/>
              <a:t>Current State : (4,2)</a:t>
            </a:r>
          </a:p>
          <a:p>
            <a:r>
              <a:rPr lang="en-US" dirty="0"/>
              <a:t>Apply Rule 3:</a:t>
            </a:r>
          </a:p>
          <a:p>
            <a:r>
              <a:rPr lang="en-US" dirty="0"/>
              <a:t>(X,Y | X&gt;0)</a:t>
            </a:r>
          </a:p>
          <a:p>
            <a:r>
              <a:rPr lang="en-US" dirty="0"/>
              <a:t>(0,Y)</a:t>
            </a:r>
          </a:p>
          <a:p>
            <a:r>
              <a:rPr lang="en-US" dirty="0"/>
              <a:t>{Empty 4-gallon jug}</a:t>
            </a:r>
          </a:p>
          <a:p>
            <a:r>
              <a:rPr lang="en-US" dirty="0"/>
              <a:t>Now state is (0,2)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advTm="2117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680</Words>
  <Application>Microsoft Office PowerPoint</Application>
  <PresentationFormat>On-screen Show (4:3)</PresentationFormat>
  <Paragraphs>106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Water-Jug Problem </vt:lpstr>
      <vt:lpstr>Water-Jug Problem </vt:lpstr>
      <vt:lpstr>Solution</vt:lpstr>
      <vt:lpstr>Production Rules</vt:lpstr>
      <vt:lpstr>Initialization</vt:lpstr>
      <vt:lpstr>Iteration 1: </vt:lpstr>
      <vt:lpstr>PowerPoint Presentation</vt:lpstr>
      <vt:lpstr>PowerPoint Presentation</vt:lpstr>
      <vt:lpstr>PowerPoint Presentation</vt:lpstr>
      <vt:lpstr>PowerPoint Presentation</vt:lpstr>
      <vt:lpstr>State Space Tree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Water-Jug Problem</dc:title>
  <dc:creator>Madhuri</dc:creator>
  <cp:lastModifiedBy>Madhurima Rawat</cp:lastModifiedBy>
  <cp:revision>12</cp:revision>
  <dcterms:created xsi:type="dcterms:W3CDTF">2020-07-16T08:00:05Z</dcterms:created>
  <dcterms:modified xsi:type="dcterms:W3CDTF">2023-05-21T14:51:29Z</dcterms:modified>
</cp:coreProperties>
</file>