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19"/>
  </p:notesMasterIdLst>
  <p:handoutMasterIdLst>
    <p:handoutMasterId r:id="rId20"/>
  </p:handoutMasterIdLst>
  <p:sldIdLst>
    <p:sldId id="401" r:id="rId2"/>
    <p:sldId id="402" r:id="rId3"/>
    <p:sldId id="403" r:id="rId4"/>
    <p:sldId id="414" r:id="rId5"/>
    <p:sldId id="415" r:id="rId6"/>
    <p:sldId id="416" r:id="rId7"/>
    <p:sldId id="404" r:id="rId8"/>
    <p:sldId id="417" r:id="rId9"/>
    <p:sldId id="418" r:id="rId10"/>
    <p:sldId id="405" r:id="rId11"/>
    <p:sldId id="406" r:id="rId12"/>
    <p:sldId id="407" r:id="rId13"/>
    <p:sldId id="408" r:id="rId14"/>
    <p:sldId id="409" r:id="rId15"/>
    <p:sldId id="410" r:id="rId16"/>
    <p:sldId id="411" r:id="rId17"/>
    <p:sldId id="412" r:id="rId18"/>
  </p:sldIdLst>
  <p:sldSz cx="10693400" cy="756126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5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C6D8D8"/>
    <a:srgbClr val="00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0774" autoAdjust="0"/>
  </p:normalViewPr>
  <p:slideViewPr>
    <p:cSldViewPr>
      <p:cViewPr varScale="1">
        <p:scale>
          <a:sx n="54" d="100"/>
          <a:sy n="54" d="100"/>
        </p:scale>
        <p:origin x="1380" y="88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2280" y="-102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6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6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86DA6649-FF84-4823-8A1D-31C62B74C7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36613" y="768350"/>
            <a:ext cx="542607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862513"/>
            <a:ext cx="568325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630E01D9-82CB-4DC3-B6A9-668F215618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Discrete Mathematics and its Applications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54E6CD8-32F3-48EC-A9FE-79A981AB1368}" type="datetime1">
              <a:rPr lang="en-US" smtClean="0"/>
              <a:pPr/>
              <a:t>7/12/2023</a:t>
            </a:fld>
            <a:endParaRPr lang="en-US"/>
          </a:p>
        </p:txBody>
      </p:sp>
      <p:sp>
        <p:nvSpPr>
          <p:cNvPr id="21508" name="Rectangle 6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/>
          <a:lstStyle/>
          <a:p>
            <a:r>
              <a:rPr lang="en-US"/>
              <a:t>(c)2001-2002, Michael P. Frank</a:t>
            </a:r>
          </a:p>
        </p:txBody>
      </p:sp>
      <p:sp>
        <p:nvSpPr>
          <p:cNvPr id="215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7D01D1-E41D-41AF-B975-C40E94AE9A2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15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Discrete Mathematics and its Applications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FD8AFA9-9DCA-4A99-B1CD-582E9E573E2E}" type="datetime1">
              <a:rPr lang="en-US" smtClean="0"/>
              <a:pPr/>
              <a:t>7/12/2023</a:t>
            </a:fld>
            <a:endParaRPr lang="en-US"/>
          </a:p>
        </p:txBody>
      </p:sp>
      <p:sp>
        <p:nvSpPr>
          <p:cNvPr id="22532" name="Rectangle 6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/>
          <a:lstStyle/>
          <a:p>
            <a:r>
              <a:rPr lang="en-US"/>
              <a:t>(c)2001-2002, Michael P. Frank</a:t>
            </a:r>
          </a:p>
        </p:txBody>
      </p:sp>
      <p:sp>
        <p:nvSpPr>
          <p:cNvPr id="225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39FB65-6A0D-4829-A5CD-053C6CE971D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25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Discrete Mathematics and its Applications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25BBD7E-8129-4437-8C5D-5A2900256F34}" type="datetime1">
              <a:rPr lang="en-US" smtClean="0"/>
              <a:pPr/>
              <a:t>7/12/2023</a:t>
            </a:fld>
            <a:endParaRPr lang="en-US"/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ftr" sz="quarter" idx="4294967295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48" tIns="49524" rIns="99048" bIns="49524"/>
          <a:lstStyle/>
          <a:p>
            <a:r>
              <a:rPr lang="en-US"/>
              <a:t>(c)2001-2002, Michael P. Frank</a:t>
            </a:r>
          </a:p>
        </p:txBody>
      </p:sp>
      <p:sp>
        <p:nvSpPr>
          <p:cNvPr id="235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9E1AA3-938E-4175-81EF-3799C1F840B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35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90D9A5-F74E-4849-8FC5-05AFBE4C715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36546-6F5E-4046-8614-9FFDD571E019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089E8-670F-43A7-96E0-BC52E83AA9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24436-06B9-466E-8A68-475346E93AF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E3F1F-F62C-46E5-AB6E-4C3375FCBF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99E6D4-37F6-443F-926F-AF85552D02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DFAA3-E6AB-43FC-BD67-18CA489016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81223-8C23-431E-9990-405F36BE22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5FECB-4323-4DC0-A097-70C7EF9C4D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7951D-04FA-4AEB-BEB4-DDAD802F5B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BED22-93DD-49F5-8548-67FB42B877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B34E4-2CFD-43B5-8A6B-ADF82E5F3D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E11C7-5925-463C-96F1-8289D6358F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4988" y="6884988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COMP20411</a:t>
            </a:r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55900" y="7035800"/>
            <a:ext cx="4900613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COMP20411  Machine Learning</a:t>
            </a:r>
          </a:p>
        </p:txBody>
      </p:sp>
      <p:sp>
        <p:nvSpPr>
          <p:cNvPr id="153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863" y="7065963"/>
            <a:ext cx="249555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Arial" charset="0"/>
              </a:defRPr>
            </a:lvl1pPr>
          </a:lstStyle>
          <a:p>
            <a:pPr>
              <a:defRPr/>
            </a:pPr>
            <a:fld id="{02B6D804-0EC4-4D93-B747-37026502F6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175" name="Picture 7" descr="TUOM_4COL_cropped_72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160337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ctr" defTabSz="1042988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1042988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2pPr>
      <a:lvl3pPr algn="ctr" defTabSz="1042988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3pPr>
      <a:lvl4pPr algn="ctr" defTabSz="1042988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4pPr>
      <a:lvl5pPr algn="ctr" defTabSz="1042988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5pPr>
      <a:lvl6pPr marL="457200" algn="ctr" defTabSz="1042988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6pPr>
      <a:lvl7pPr marL="914400" algn="ctr" defTabSz="1042988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7pPr>
      <a:lvl8pPr marL="1371600" algn="ctr" defTabSz="1042988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8pPr>
      <a:lvl9pPr marL="1828800" algn="ctr" defTabSz="1042988" rtl="0" fontAlgn="base">
        <a:spcBef>
          <a:spcPct val="0"/>
        </a:spcBef>
        <a:spcAft>
          <a:spcPct val="0"/>
        </a:spcAft>
        <a:defRPr sz="4800" b="1">
          <a:solidFill>
            <a:schemeClr val="tx2"/>
          </a:solidFill>
          <a:latin typeface="Tahoma" pitchFamily="34" charset="0"/>
        </a:defRPr>
      </a:lvl9pPr>
    </p:titleStyle>
    <p:bodyStyle>
      <a:lvl1pPr marL="390525" indent="-390525" algn="l" defTabSz="1042988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847725" indent="-325438" algn="l" defTabSz="1042988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303338" indent="-260350" algn="l" defTabSz="1042988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825625" indent="-260350" algn="l" defTabSz="1042988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346325" indent="-260350" algn="l" defTabSz="1042988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803525" indent="-260350" algn="l" defTabSz="1042988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3260725" indent="-260350" algn="l" defTabSz="1042988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717925" indent="-260350" algn="l" defTabSz="1042988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4175125" indent="-260350" algn="l" defTabSz="1042988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21.wmf"/><Relationship Id="rId7" Type="http://schemas.openxmlformats.org/officeDocument/2006/relationships/image" Target="../media/image23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image" Target="../media/image26.wmf"/><Relationship Id="rId7" Type="http://schemas.openxmlformats.org/officeDocument/2006/relationships/image" Target="../media/image28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9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4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2.wmf"/><Relationship Id="rId7" Type="http://schemas.openxmlformats.org/officeDocument/2006/relationships/image" Target="../media/image14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1B718B21-FBCF-49E6-95FD-70BD8A53A2D3}" type="slidenum">
              <a:rPr lang="en-GB" smtClean="0"/>
              <a:pPr defTabSz="1042988"/>
              <a:t>1</a:t>
            </a:fld>
            <a:endParaRPr lang="en-GB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534987" y="311150"/>
            <a:ext cx="9623425" cy="1260475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1"/>
                </a:solidFill>
              </a:rPr>
              <a:t>Naïve Bayes Classifier </a:t>
            </a:r>
            <a:r>
              <a:rPr lang="en-GB" dirty="0"/>
              <a:t>Outline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0900" y="1571625"/>
            <a:ext cx="9144000" cy="5335588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GB" sz="3200"/>
              <a:t>Background</a:t>
            </a:r>
          </a:p>
          <a:p>
            <a:pPr eaLnBrk="1" hangingPunct="1">
              <a:lnSpc>
                <a:spcPct val="120000"/>
              </a:lnSpc>
            </a:pPr>
            <a:r>
              <a:rPr lang="en-GB" sz="3200"/>
              <a:t>Probability Basics</a:t>
            </a:r>
          </a:p>
          <a:p>
            <a:pPr eaLnBrk="1" hangingPunct="1">
              <a:lnSpc>
                <a:spcPct val="120000"/>
              </a:lnSpc>
            </a:pPr>
            <a:r>
              <a:rPr lang="en-GB" sz="3200"/>
              <a:t>Probabilistic Classification</a:t>
            </a:r>
          </a:p>
          <a:p>
            <a:pPr eaLnBrk="1" hangingPunct="1">
              <a:lnSpc>
                <a:spcPct val="120000"/>
              </a:lnSpc>
            </a:pPr>
            <a:r>
              <a:rPr lang="en-GB" sz="3200"/>
              <a:t>Na</a:t>
            </a:r>
            <a:r>
              <a:rPr lang="en-US" sz="3200"/>
              <a:t>ï</a:t>
            </a:r>
            <a:r>
              <a:rPr lang="en-GB" sz="3200"/>
              <a:t>ve Bayes </a:t>
            </a:r>
          </a:p>
          <a:p>
            <a:pPr eaLnBrk="1" hangingPunct="1">
              <a:lnSpc>
                <a:spcPct val="120000"/>
              </a:lnSpc>
            </a:pPr>
            <a:r>
              <a:rPr lang="en-GB" sz="3200"/>
              <a:t>Example: Play Tennis</a:t>
            </a:r>
          </a:p>
          <a:p>
            <a:pPr eaLnBrk="1" hangingPunct="1">
              <a:lnSpc>
                <a:spcPct val="120000"/>
              </a:lnSpc>
            </a:pPr>
            <a:r>
              <a:rPr lang="en-GB" sz="3200"/>
              <a:t>Relevant Issues</a:t>
            </a:r>
          </a:p>
          <a:p>
            <a:pPr eaLnBrk="1" hangingPunct="1">
              <a:lnSpc>
                <a:spcPct val="120000"/>
              </a:lnSpc>
            </a:pPr>
            <a:r>
              <a:rPr lang="en-GB" sz="3200"/>
              <a:t>Conclusions</a:t>
            </a:r>
          </a:p>
          <a:p>
            <a:pPr eaLnBrk="1" hangingPunct="1">
              <a:lnSpc>
                <a:spcPct val="80000"/>
              </a:lnSpc>
            </a:pPr>
            <a:endParaRPr lang="en-GB" sz="3200"/>
          </a:p>
          <a:p>
            <a:pPr eaLnBrk="1" hangingPunct="1">
              <a:lnSpc>
                <a:spcPct val="80000"/>
              </a:lnSpc>
            </a:pPr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E13CD2F5-64D6-432F-B282-FB512A3082AB}" type="slidenum">
              <a:rPr lang="en-GB" smtClean="0"/>
              <a:pPr defTabSz="1042988"/>
              <a:t>10</a:t>
            </a:fld>
            <a:endParaRPr lang="en-GB"/>
          </a:p>
        </p:txBody>
      </p:sp>
      <p:sp>
        <p:nvSpPr>
          <p:cNvPr id="3080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</p:spPr>
        <p:txBody>
          <a:bodyPr/>
          <a:lstStyle/>
          <a:p>
            <a:pPr eaLnBrk="1" hangingPunct="1"/>
            <a:r>
              <a:rPr lang="en-US" b="0"/>
              <a:t>Naïve Bayes	</a:t>
            </a:r>
          </a:p>
        </p:txBody>
      </p:sp>
      <p:sp>
        <p:nvSpPr>
          <p:cNvPr id="30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/>
              <a:t>     </a:t>
            </a:r>
          </a:p>
        </p:txBody>
      </p:sp>
      <p:sp>
        <p:nvSpPr>
          <p:cNvPr id="3082" name="Rectangle 4"/>
          <p:cNvSpPr>
            <a:spLocks noChangeArrowheads="1"/>
          </p:cNvSpPr>
          <p:nvPr/>
        </p:nvSpPr>
        <p:spPr bwMode="auto">
          <a:xfrm>
            <a:off x="393700" y="1343025"/>
            <a:ext cx="10134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Bayes classification</a:t>
            </a:r>
          </a:p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endParaRPr lang="en-US" sz="28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</a:pPr>
            <a:r>
              <a:rPr lang="en-US" sz="2400">
                <a:latin typeface="Tahoma" pitchFamily="34" charset="0"/>
              </a:rPr>
              <a:t>Difficulty: learning the joint probability                  </a:t>
            </a:r>
          </a:p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Naïve Bayes classification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Making the assumption that </a:t>
            </a:r>
            <a:r>
              <a:rPr lang="en-US" sz="2400">
                <a:solidFill>
                  <a:schemeClr val="accent2"/>
                </a:solidFill>
                <a:latin typeface="Tahoma" pitchFamily="34" charset="0"/>
              </a:rPr>
              <a:t>all input attributes are independent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MAP classification rule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</a:pPr>
            <a:endParaRPr lang="en-US" sz="2400">
              <a:latin typeface="Tahoma" pitchFamily="34" charset="0"/>
            </a:endParaRPr>
          </a:p>
        </p:txBody>
      </p:sp>
      <p:graphicFrame>
        <p:nvGraphicFramePr>
          <p:cNvPr id="3074" name="Object 8"/>
          <p:cNvGraphicFramePr>
            <a:graphicFrameLocks noChangeAspect="1"/>
          </p:cNvGraphicFramePr>
          <p:nvPr/>
        </p:nvGraphicFramePr>
        <p:xfrm>
          <a:off x="2192338" y="1965325"/>
          <a:ext cx="615632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2" imgW="2336760" imgH="177480" progId="Equation.3">
                  <p:embed/>
                </p:oleObj>
              </mc:Choice>
              <mc:Fallback>
                <p:oleObj name="Equation" r:id="rId2" imgW="2336760" imgH="177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2338" y="1965325"/>
                        <a:ext cx="6156325" cy="4683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9"/>
          <p:cNvGraphicFramePr>
            <a:graphicFrameLocks noChangeAspect="1"/>
          </p:cNvGraphicFramePr>
          <p:nvPr/>
        </p:nvGraphicFramePr>
        <p:xfrm>
          <a:off x="6261100" y="2678113"/>
          <a:ext cx="1905000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4" imgW="812520" imgH="177480" progId="Equation.3">
                  <p:embed/>
                </p:oleObj>
              </mc:Choice>
              <mc:Fallback>
                <p:oleObj name="Equation" r:id="rId4" imgW="812520" imgH="177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2678113"/>
                        <a:ext cx="1905000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10"/>
          <p:cNvGraphicFramePr>
            <a:graphicFrameLocks noChangeAspect="1"/>
          </p:cNvGraphicFramePr>
          <p:nvPr/>
        </p:nvGraphicFramePr>
        <p:xfrm>
          <a:off x="1708150" y="4238625"/>
          <a:ext cx="7037388" cy="139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6" imgW="2831760" imgH="558720" progId="Equation.3">
                  <p:embed/>
                </p:oleObj>
              </mc:Choice>
              <mc:Fallback>
                <p:oleObj name="Equation" r:id="rId6" imgW="2831760" imgH="55872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8150" y="4238625"/>
                        <a:ext cx="7037388" cy="139223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11"/>
          <p:cNvGraphicFramePr>
            <a:graphicFrameLocks noChangeAspect="1"/>
          </p:cNvGraphicFramePr>
          <p:nvPr/>
        </p:nvGraphicFramePr>
        <p:xfrm>
          <a:off x="1214438" y="6219825"/>
          <a:ext cx="8951912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8" imgW="3695400" imgH="203040" progId="Equation.3">
                  <p:embed/>
                </p:oleObj>
              </mc:Choice>
              <mc:Fallback>
                <p:oleObj name="Equation" r:id="rId8" imgW="3695400" imgH="203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38" y="6219825"/>
                        <a:ext cx="8951912" cy="4937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Line 12"/>
          <p:cNvSpPr>
            <a:spLocks noChangeShapeType="1"/>
          </p:cNvSpPr>
          <p:nvPr/>
        </p:nvSpPr>
        <p:spPr bwMode="auto">
          <a:xfrm>
            <a:off x="4508500" y="4619625"/>
            <a:ext cx="2209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4" name="Line 13"/>
          <p:cNvSpPr>
            <a:spLocks noChangeShapeType="1"/>
          </p:cNvSpPr>
          <p:nvPr/>
        </p:nvSpPr>
        <p:spPr bwMode="auto">
          <a:xfrm>
            <a:off x="4432300" y="5076825"/>
            <a:ext cx="1066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5" name="Line 14"/>
          <p:cNvSpPr>
            <a:spLocks noChangeShapeType="1"/>
          </p:cNvSpPr>
          <p:nvPr/>
        </p:nvSpPr>
        <p:spPr bwMode="auto">
          <a:xfrm>
            <a:off x="5575300" y="5076825"/>
            <a:ext cx="1981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6" name="Line 15"/>
          <p:cNvSpPr>
            <a:spLocks noChangeShapeType="1"/>
          </p:cNvSpPr>
          <p:nvPr/>
        </p:nvSpPr>
        <p:spPr bwMode="auto">
          <a:xfrm>
            <a:off x="5422900" y="5534025"/>
            <a:ext cx="2743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410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5245E1F5-91C4-4F6E-8ED5-40422B5100BB}" type="slidenum">
              <a:rPr lang="en-GB" smtClean="0"/>
              <a:pPr defTabSz="1042988"/>
              <a:t>11</a:t>
            </a:fld>
            <a:endParaRPr lang="en-GB"/>
          </a:p>
        </p:txBody>
      </p:sp>
      <p:sp>
        <p:nvSpPr>
          <p:cNvPr id="4104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</p:spPr>
        <p:txBody>
          <a:bodyPr/>
          <a:lstStyle/>
          <a:p>
            <a:pPr eaLnBrk="1" hangingPunct="1"/>
            <a:r>
              <a:rPr lang="en-US" b="0"/>
              <a:t>Naïve Bayes	</a:t>
            </a:r>
          </a:p>
        </p:txBody>
      </p:sp>
      <p:sp>
        <p:nvSpPr>
          <p:cNvPr id="41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/>
              <a:t>     </a:t>
            </a:r>
          </a:p>
        </p:txBody>
      </p:sp>
      <p:sp>
        <p:nvSpPr>
          <p:cNvPr id="4106" name="Rectangle 4"/>
          <p:cNvSpPr>
            <a:spLocks noChangeArrowheads="1"/>
          </p:cNvSpPr>
          <p:nvPr/>
        </p:nvSpPr>
        <p:spPr bwMode="auto">
          <a:xfrm>
            <a:off x="393700" y="1343025"/>
            <a:ext cx="10134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Naïve Bayes Algorithm (for discrete input attributes)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chemeClr val="accent2"/>
                </a:solidFill>
                <a:latin typeface="Tahoma" pitchFamily="34" charset="0"/>
              </a:rPr>
              <a:t>Learning Phase</a:t>
            </a:r>
            <a:r>
              <a:rPr lang="en-US" sz="2400">
                <a:latin typeface="Tahoma" pitchFamily="34" charset="0"/>
              </a:rPr>
              <a:t>: Given a training set </a:t>
            </a:r>
            <a:r>
              <a:rPr lang="en-US" sz="2400" b="1">
                <a:latin typeface="Palatino Linotype" pitchFamily="18" charset="0"/>
              </a:rPr>
              <a:t>S</a:t>
            </a:r>
            <a:r>
              <a:rPr lang="en-US" sz="2400">
                <a:latin typeface="Tahoma" pitchFamily="34" charset="0"/>
              </a:rPr>
              <a:t>, 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30000"/>
              </a:lnSpc>
              <a:spcBef>
                <a:spcPct val="20000"/>
              </a:spcBef>
            </a:pPr>
            <a:r>
              <a:rPr lang="en-US" sz="2400">
                <a:latin typeface="Tahoma" pitchFamily="34" charset="0"/>
              </a:rPr>
              <a:t>     Output: conditional probability tables; for             elements</a:t>
            </a:r>
          </a:p>
          <a:p>
            <a:pPr marL="979488" lvl="1" indent="-457200" defTabSz="1042988">
              <a:lnSpc>
                <a:spcPct val="13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chemeClr val="accent2"/>
                </a:solidFill>
                <a:latin typeface="Tahoma" pitchFamily="34" charset="0"/>
              </a:rPr>
              <a:t>Test Phase</a:t>
            </a:r>
            <a:r>
              <a:rPr lang="en-US" sz="2400">
                <a:latin typeface="Tahoma" pitchFamily="34" charset="0"/>
              </a:rPr>
              <a:t>: Given an unknown instance                    , </a:t>
            </a:r>
          </a:p>
          <a:p>
            <a:pPr marL="979488" lvl="1" indent="-457200" defTabSz="1042988">
              <a:lnSpc>
                <a:spcPct val="130000"/>
              </a:lnSpc>
              <a:spcBef>
                <a:spcPct val="20000"/>
              </a:spcBef>
            </a:pPr>
            <a:r>
              <a:rPr lang="en-US" sz="2400">
                <a:latin typeface="Tahoma" pitchFamily="34" charset="0"/>
              </a:rPr>
              <a:t>      Look up tables to assign the label </a:t>
            </a:r>
            <a:r>
              <a:rPr lang="en-US" sz="2400" i="1">
                <a:latin typeface="Palatino Linotype" pitchFamily="18" charset="0"/>
              </a:rPr>
              <a:t>c* </a:t>
            </a:r>
            <a:r>
              <a:rPr lang="en-US" sz="2400">
                <a:latin typeface="Tahoma" pitchFamily="34" charset="0"/>
              </a:rPr>
              <a:t>to </a:t>
            </a:r>
            <a:r>
              <a:rPr lang="en-US" sz="2400" b="1">
                <a:latin typeface="Palatino Linotype" pitchFamily="18" charset="0"/>
              </a:rPr>
              <a:t>X’</a:t>
            </a:r>
            <a:r>
              <a:rPr lang="en-US" sz="2400">
                <a:latin typeface="Tahoma" pitchFamily="34" charset="0"/>
              </a:rPr>
              <a:t> if</a:t>
            </a:r>
            <a:r>
              <a:rPr lang="en-US" sz="2400">
                <a:latin typeface="Palatino Linotype" pitchFamily="18" charset="0"/>
              </a:rPr>
              <a:t> 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</a:pPr>
            <a:r>
              <a:rPr lang="en-US" sz="2400">
                <a:latin typeface="Tahoma" pitchFamily="34" charset="0"/>
              </a:rPr>
              <a:t>      </a:t>
            </a: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1308100" y="2486025"/>
          <a:ext cx="8572500" cy="193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2" imgW="3809880" imgH="850680" progId="Equation.3">
                  <p:embed/>
                </p:oleObj>
              </mc:Choice>
              <mc:Fallback>
                <p:oleObj name="Equation" r:id="rId2" imgW="3809880" imgH="8506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2486025"/>
                        <a:ext cx="8572500" cy="193675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8"/>
          <p:cNvGraphicFramePr>
            <a:graphicFrameLocks noChangeAspect="1"/>
          </p:cNvGraphicFramePr>
          <p:nvPr/>
        </p:nvGraphicFramePr>
        <p:xfrm>
          <a:off x="1419225" y="6129338"/>
          <a:ext cx="8512175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4" imgW="3657600" imgH="215640" progId="Equation.3">
                  <p:embed/>
                </p:oleObj>
              </mc:Choice>
              <mc:Fallback>
                <p:oleObj name="Equation" r:id="rId4" imgW="3657600" imgH="215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225" y="6129338"/>
                        <a:ext cx="8512175" cy="503237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15"/>
          <p:cNvGraphicFramePr>
            <a:graphicFrameLocks noChangeAspect="1"/>
          </p:cNvGraphicFramePr>
          <p:nvPr/>
        </p:nvGraphicFramePr>
        <p:xfrm>
          <a:off x="6931025" y="5168900"/>
          <a:ext cx="193833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6" imgW="736560" imgH="177480" progId="Equation.3">
                  <p:embed/>
                </p:oleObj>
              </mc:Choice>
              <mc:Fallback>
                <p:oleObj name="Equation" r:id="rId6" imgW="736560" imgH="177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1025" y="5168900"/>
                        <a:ext cx="1938338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17"/>
          <p:cNvGraphicFramePr>
            <a:graphicFrameLocks noChangeAspect="1"/>
          </p:cNvGraphicFramePr>
          <p:nvPr/>
        </p:nvGraphicFramePr>
        <p:xfrm>
          <a:off x="7099300" y="4640263"/>
          <a:ext cx="114300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8" imgW="533160" imgH="203040" progId="Equation.3">
                  <p:embed/>
                </p:oleObj>
              </mc:Choice>
              <mc:Fallback>
                <p:oleObj name="Equation" r:id="rId8" imgW="533160" imgH="203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4640263"/>
                        <a:ext cx="1143000" cy="436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1638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C2E972E4-3B42-4ABD-9698-76C7B729DD09}" type="slidenum">
              <a:rPr lang="en-GB" smtClean="0"/>
              <a:pPr defTabSz="1042988"/>
              <a:t>12</a:t>
            </a:fld>
            <a:endParaRPr lang="en-GB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</p:spPr>
        <p:txBody>
          <a:bodyPr/>
          <a:lstStyle/>
          <a:p>
            <a:pPr eaLnBrk="1" hangingPunct="1"/>
            <a:r>
              <a:rPr lang="en-US" b="0"/>
              <a:t>Example	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/>
              <a:t>     </a:t>
            </a:r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393700" y="1190625"/>
            <a:ext cx="10134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Example: Play Tennis</a:t>
            </a:r>
          </a:p>
        </p:txBody>
      </p:sp>
      <p:pic>
        <p:nvPicPr>
          <p:cNvPr id="16391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0100" y="1876425"/>
            <a:ext cx="6629400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174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85A5407E-C310-49E6-90F7-5911EFC52D00}" type="slidenum">
              <a:rPr lang="en-GB" smtClean="0"/>
              <a:pPr defTabSz="1042988"/>
              <a:t>13</a:t>
            </a:fld>
            <a:endParaRPr lang="en-GB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</p:spPr>
        <p:txBody>
          <a:bodyPr/>
          <a:lstStyle/>
          <a:p>
            <a:pPr eaLnBrk="1" hangingPunct="1"/>
            <a:r>
              <a:rPr lang="en-US" b="0"/>
              <a:t>Example	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 b="1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 b="1"/>
              <a:t>     </a:t>
            </a: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393700" y="1190625"/>
            <a:ext cx="10134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Learning Phase</a:t>
            </a:r>
          </a:p>
        </p:txBody>
      </p:sp>
      <p:graphicFrame>
        <p:nvGraphicFramePr>
          <p:cNvPr id="541824" name="Group 128"/>
          <p:cNvGraphicFramePr>
            <a:graphicFrameLocks noGrp="1"/>
          </p:cNvGraphicFramePr>
          <p:nvPr/>
        </p:nvGraphicFramePr>
        <p:xfrm>
          <a:off x="1003300" y="1952625"/>
          <a:ext cx="3640138" cy="1768475"/>
        </p:xfrm>
        <a:graphic>
          <a:graphicData uri="http://schemas.openxmlformats.org/drawingml/2006/table">
            <a:tbl>
              <a:tblPr/>
              <a:tblGrid>
                <a:gridCol w="121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2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350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Outlook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Play=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Play=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Sunny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3/5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Overcast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4/9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0/5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Rain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3/9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2/5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41770" name="Group 74"/>
          <p:cNvGraphicFramePr>
            <a:graphicFrameLocks noGrp="1"/>
          </p:cNvGraphicFramePr>
          <p:nvPr/>
        </p:nvGraphicFramePr>
        <p:xfrm>
          <a:off x="4813300" y="1952625"/>
          <a:ext cx="4572000" cy="17684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350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Temperature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Play=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Play=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3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Hot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2/5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Mild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4/9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2/5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325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Cool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3/9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1/5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41828" name="Group 132"/>
          <p:cNvGraphicFramePr>
            <a:graphicFrameLocks noGrp="1"/>
          </p:cNvGraphicFramePr>
          <p:nvPr/>
        </p:nvGraphicFramePr>
        <p:xfrm>
          <a:off x="1155700" y="4010025"/>
          <a:ext cx="3886200" cy="1374775"/>
        </p:xfrm>
        <a:graphic>
          <a:graphicData uri="http://schemas.openxmlformats.org/drawingml/2006/table">
            <a:tbl>
              <a:tblPr/>
              <a:tblGrid>
                <a:gridCol w="1554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Humidity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Play=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Yes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Play=N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High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3/9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4/5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Normal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6/9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1/5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41833" name="Group 137"/>
          <p:cNvGraphicFramePr>
            <a:graphicFrameLocks noGrp="1"/>
          </p:cNvGraphicFramePr>
          <p:nvPr/>
        </p:nvGraphicFramePr>
        <p:xfrm>
          <a:off x="5346700" y="4010025"/>
          <a:ext cx="3886200" cy="1368425"/>
        </p:xfrm>
        <a:graphic>
          <a:graphicData uri="http://schemas.openxmlformats.org/drawingml/2006/table">
            <a:tbl>
              <a:tblPr/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5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025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Palatino Linotype" pitchFamily="18" charset="0"/>
                        </a:rPr>
                        <a:t>Wind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Play=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Yes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Play=</a:t>
                      </a:r>
                      <a:r>
                        <a:rPr kumimoji="0" lang="en-GB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Strong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3/9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3/5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Weak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6/9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429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Palatino Linotype" pitchFamily="18" charset="0"/>
                        </a:rPr>
                        <a:t>2/5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495" name="Text Box 119"/>
          <p:cNvSpPr txBox="1">
            <a:spLocks noChangeArrowheads="1"/>
          </p:cNvSpPr>
          <p:nvPr/>
        </p:nvSpPr>
        <p:spPr bwMode="auto">
          <a:xfrm>
            <a:off x="2527300" y="5838825"/>
            <a:ext cx="2622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/>
            <a:r>
              <a:rPr lang="en-GB" sz="2400" i="1">
                <a:latin typeface="Palatino Linotype" pitchFamily="18" charset="0"/>
              </a:rPr>
              <a:t>P</a:t>
            </a:r>
            <a:r>
              <a:rPr lang="en-GB" sz="2400">
                <a:latin typeface="Palatino Linotype" pitchFamily="18" charset="0"/>
              </a:rPr>
              <a:t>(Play</a:t>
            </a:r>
            <a:r>
              <a:rPr lang="en-GB" sz="2400" i="1">
                <a:latin typeface="Palatino Linotype" pitchFamily="18" charset="0"/>
              </a:rPr>
              <a:t>=Yes) = </a:t>
            </a:r>
            <a:r>
              <a:rPr lang="en-GB" sz="2400">
                <a:latin typeface="Palatino Linotype" pitchFamily="18" charset="0"/>
              </a:rPr>
              <a:t>9/14</a:t>
            </a:r>
          </a:p>
        </p:txBody>
      </p:sp>
      <p:sp>
        <p:nvSpPr>
          <p:cNvPr id="17496" name="Text Box 120"/>
          <p:cNvSpPr txBox="1">
            <a:spLocks noChangeArrowheads="1"/>
          </p:cNvSpPr>
          <p:nvPr/>
        </p:nvSpPr>
        <p:spPr bwMode="auto">
          <a:xfrm>
            <a:off x="5384800" y="5838825"/>
            <a:ext cx="2552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/>
            <a:r>
              <a:rPr lang="en-GB" sz="2400" i="1">
                <a:latin typeface="Palatino Linotype" pitchFamily="18" charset="0"/>
              </a:rPr>
              <a:t>P</a:t>
            </a:r>
            <a:r>
              <a:rPr lang="en-GB" sz="2400">
                <a:latin typeface="Palatino Linotype" pitchFamily="18" charset="0"/>
              </a:rPr>
              <a:t>(Play</a:t>
            </a:r>
            <a:r>
              <a:rPr lang="en-GB" sz="2400" i="1">
                <a:latin typeface="Palatino Linotype" pitchFamily="18" charset="0"/>
              </a:rPr>
              <a:t>=No) = </a:t>
            </a:r>
            <a:r>
              <a:rPr lang="en-GB" sz="2400">
                <a:latin typeface="Palatino Linotype" pitchFamily="18" charset="0"/>
              </a:rPr>
              <a:t>5/14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2CC0E726-2BB3-46A7-B720-8D47D2FC7C0E}" type="slidenum">
              <a:rPr lang="en-GB" smtClean="0"/>
              <a:pPr defTabSz="1042988"/>
              <a:t>14</a:t>
            </a:fld>
            <a:endParaRPr lang="en-GB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</p:spPr>
        <p:txBody>
          <a:bodyPr/>
          <a:lstStyle/>
          <a:p>
            <a:pPr eaLnBrk="1" hangingPunct="1"/>
            <a:r>
              <a:rPr lang="en-US" b="0"/>
              <a:t>Example	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 b="1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 b="1"/>
              <a:t>     </a:t>
            </a:r>
          </a:p>
        </p:txBody>
      </p:sp>
      <p:sp>
        <p:nvSpPr>
          <p:cNvPr id="18438" name="Rectangle 4"/>
          <p:cNvSpPr>
            <a:spLocks noChangeArrowheads="1"/>
          </p:cNvSpPr>
          <p:nvPr/>
        </p:nvSpPr>
        <p:spPr bwMode="auto">
          <a:xfrm>
            <a:off x="393700" y="1190625"/>
            <a:ext cx="10134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Test Phase</a:t>
            </a: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Given a new instance, </a:t>
            </a: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</a:pPr>
            <a:r>
              <a:rPr lang="en-US" sz="2400" b="1">
                <a:latin typeface="Palatino Linotype" pitchFamily="18" charset="0"/>
              </a:rPr>
              <a:t>      </a:t>
            </a:r>
            <a:r>
              <a:rPr lang="en-US" sz="2400" b="1">
                <a:solidFill>
                  <a:schemeClr val="accent2"/>
                </a:solidFill>
                <a:latin typeface="Palatino Linotype" pitchFamily="18" charset="0"/>
              </a:rPr>
              <a:t>x</a:t>
            </a:r>
            <a:r>
              <a:rPr lang="en-US" sz="2000">
                <a:solidFill>
                  <a:schemeClr val="accent2"/>
                </a:solidFill>
                <a:latin typeface="Palatino Linotype" pitchFamily="18" charset="0"/>
              </a:rPr>
              <a:t>’=(Outlook=</a:t>
            </a:r>
            <a:r>
              <a:rPr lang="en-US" sz="2000" i="1">
                <a:solidFill>
                  <a:schemeClr val="accent2"/>
                </a:solidFill>
                <a:latin typeface="Palatino Linotype" pitchFamily="18" charset="0"/>
              </a:rPr>
              <a:t>Sunny, </a:t>
            </a:r>
            <a:r>
              <a:rPr lang="en-US" sz="2000">
                <a:solidFill>
                  <a:schemeClr val="accent2"/>
                </a:solidFill>
                <a:latin typeface="Palatino Linotype" pitchFamily="18" charset="0"/>
              </a:rPr>
              <a:t>Temperature=</a:t>
            </a:r>
            <a:r>
              <a:rPr lang="en-US" sz="2000" i="1">
                <a:solidFill>
                  <a:schemeClr val="accent2"/>
                </a:solidFill>
                <a:latin typeface="Palatino Linotype" pitchFamily="18" charset="0"/>
              </a:rPr>
              <a:t>Cool, </a:t>
            </a:r>
            <a:r>
              <a:rPr lang="en-US" sz="2000">
                <a:solidFill>
                  <a:schemeClr val="accent2"/>
                </a:solidFill>
                <a:latin typeface="Palatino Linotype" pitchFamily="18" charset="0"/>
              </a:rPr>
              <a:t>Humidity</a:t>
            </a:r>
            <a:r>
              <a:rPr lang="en-US" sz="2000" i="1">
                <a:solidFill>
                  <a:schemeClr val="accent2"/>
                </a:solidFill>
                <a:latin typeface="Palatino Linotype" pitchFamily="18" charset="0"/>
              </a:rPr>
              <a:t>=High, </a:t>
            </a:r>
            <a:r>
              <a:rPr lang="en-US" sz="2000">
                <a:solidFill>
                  <a:schemeClr val="accent2"/>
                </a:solidFill>
                <a:latin typeface="Palatino Linotype" pitchFamily="18" charset="0"/>
              </a:rPr>
              <a:t>Wind=</a:t>
            </a:r>
            <a:r>
              <a:rPr lang="en-US" sz="2000" i="1">
                <a:solidFill>
                  <a:schemeClr val="accent2"/>
                </a:solidFill>
                <a:latin typeface="Palatino Linotype" pitchFamily="18" charset="0"/>
              </a:rPr>
              <a:t>Strong</a:t>
            </a:r>
            <a:r>
              <a:rPr lang="en-US" sz="2000">
                <a:solidFill>
                  <a:schemeClr val="accent2"/>
                </a:solidFill>
                <a:latin typeface="Palatino Linotype" pitchFamily="18" charset="0"/>
              </a:rPr>
              <a:t>)</a:t>
            </a: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chemeClr val="tx2"/>
                </a:solidFill>
                <a:latin typeface="Tahoma" pitchFamily="34" charset="0"/>
              </a:rPr>
              <a:t>Look up tables</a:t>
            </a: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400">
              <a:solidFill>
                <a:schemeClr val="tx2"/>
              </a:solidFill>
              <a:latin typeface="Tahoma" pitchFamily="34" charset="0"/>
            </a:endParaRP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400">
              <a:solidFill>
                <a:schemeClr val="tx2"/>
              </a:solidFill>
              <a:latin typeface="Tahoma" pitchFamily="34" charset="0"/>
            </a:endParaRP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400">
              <a:solidFill>
                <a:schemeClr val="tx2"/>
              </a:solidFill>
              <a:latin typeface="Tahoma" pitchFamily="34" charset="0"/>
            </a:endParaRP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400">
              <a:solidFill>
                <a:schemeClr val="tx2"/>
              </a:solidFill>
              <a:latin typeface="Tahoma" pitchFamily="34" charset="0"/>
            </a:endParaRP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endParaRPr lang="en-US" sz="2400">
              <a:solidFill>
                <a:schemeClr val="tx2"/>
              </a:solidFill>
              <a:latin typeface="Tahoma" pitchFamily="34" charset="0"/>
            </a:endParaRPr>
          </a:p>
          <a:p>
            <a:pPr marL="979488" lvl="1" indent="-457200" defTabSz="1042988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chemeClr val="tx2"/>
                </a:solidFill>
                <a:latin typeface="Tahoma" pitchFamily="34" charset="0"/>
              </a:rPr>
              <a:t>MAP rule</a:t>
            </a:r>
          </a:p>
        </p:txBody>
      </p:sp>
      <p:sp>
        <p:nvSpPr>
          <p:cNvPr id="18439" name="Text Box 91"/>
          <p:cNvSpPr txBox="1">
            <a:spLocks noChangeArrowheads="1"/>
          </p:cNvSpPr>
          <p:nvPr/>
        </p:nvSpPr>
        <p:spPr bwMode="auto">
          <a:xfrm>
            <a:off x="5346700" y="2894013"/>
            <a:ext cx="3922713" cy="187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P(Outlook=S</a:t>
            </a:r>
            <a:r>
              <a:rPr lang="en-GB" sz="1800" i="1">
                <a:latin typeface="Palatino Linotype" pitchFamily="18" charset="0"/>
              </a:rPr>
              <a:t>unny</a:t>
            </a:r>
            <a:r>
              <a:rPr lang="en-GB" sz="1800">
                <a:latin typeface="Palatino Linotype" pitchFamily="18" charset="0"/>
              </a:rPr>
              <a:t>|Play=</a:t>
            </a:r>
            <a:r>
              <a:rPr lang="en-GB" sz="1800" i="1">
                <a:latin typeface="Palatino Linotype" pitchFamily="18" charset="0"/>
              </a:rPr>
              <a:t>No</a:t>
            </a:r>
            <a:r>
              <a:rPr lang="en-GB" sz="1800">
                <a:latin typeface="Palatino Linotype" pitchFamily="18" charset="0"/>
              </a:rPr>
              <a:t>) = 3/5</a:t>
            </a:r>
          </a:p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P(Temperature=</a:t>
            </a:r>
            <a:r>
              <a:rPr lang="en-GB" sz="1800" i="1">
                <a:latin typeface="Palatino Linotype" pitchFamily="18" charset="0"/>
              </a:rPr>
              <a:t>Cool</a:t>
            </a:r>
            <a:r>
              <a:rPr lang="en-GB" sz="1800">
                <a:latin typeface="Palatino Linotype" pitchFamily="18" charset="0"/>
              </a:rPr>
              <a:t>|Play=</a:t>
            </a:r>
            <a:r>
              <a:rPr lang="en-GB" sz="1800" i="1">
                <a:latin typeface="Palatino Linotype" pitchFamily="18" charset="0"/>
              </a:rPr>
              <a:t>=No</a:t>
            </a:r>
            <a:r>
              <a:rPr lang="en-GB" sz="1800">
                <a:latin typeface="Palatino Linotype" pitchFamily="18" charset="0"/>
              </a:rPr>
              <a:t>) = 1/5</a:t>
            </a:r>
          </a:p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P(Huminity=</a:t>
            </a:r>
            <a:r>
              <a:rPr lang="en-GB" sz="1800" i="1">
                <a:latin typeface="Palatino Linotype" pitchFamily="18" charset="0"/>
              </a:rPr>
              <a:t>High</a:t>
            </a:r>
            <a:r>
              <a:rPr lang="en-GB" sz="1800">
                <a:latin typeface="Palatino Linotype" pitchFamily="18" charset="0"/>
              </a:rPr>
              <a:t>|Play=</a:t>
            </a:r>
            <a:r>
              <a:rPr lang="en-GB" sz="1800" i="1">
                <a:latin typeface="Palatino Linotype" pitchFamily="18" charset="0"/>
              </a:rPr>
              <a:t>No</a:t>
            </a:r>
            <a:r>
              <a:rPr lang="en-GB" sz="1800">
                <a:latin typeface="Palatino Linotype" pitchFamily="18" charset="0"/>
              </a:rPr>
              <a:t>) = 4/5</a:t>
            </a:r>
          </a:p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P(Wind=</a:t>
            </a:r>
            <a:r>
              <a:rPr lang="en-GB" sz="1800" i="1">
                <a:latin typeface="Palatino Linotype" pitchFamily="18" charset="0"/>
              </a:rPr>
              <a:t>Strong</a:t>
            </a:r>
            <a:r>
              <a:rPr lang="en-GB" sz="1800">
                <a:latin typeface="Palatino Linotype" pitchFamily="18" charset="0"/>
              </a:rPr>
              <a:t>|Play=</a:t>
            </a:r>
            <a:r>
              <a:rPr lang="en-GB" sz="1800" i="1">
                <a:latin typeface="Palatino Linotype" pitchFamily="18" charset="0"/>
              </a:rPr>
              <a:t>No</a:t>
            </a:r>
            <a:r>
              <a:rPr lang="en-GB" sz="1800">
                <a:latin typeface="Palatino Linotype" pitchFamily="18" charset="0"/>
              </a:rPr>
              <a:t>) = 3/5</a:t>
            </a:r>
          </a:p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P(Play=</a:t>
            </a:r>
            <a:r>
              <a:rPr lang="en-GB" sz="1800" i="1">
                <a:latin typeface="Palatino Linotype" pitchFamily="18" charset="0"/>
              </a:rPr>
              <a:t>No</a:t>
            </a:r>
            <a:r>
              <a:rPr lang="en-GB" sz="1800">
                <a:latin typeface="Palatino Linotype" pitchFamily="18" charset="0"/>
              </a:rPr>
              <a:t>) = 5/14</a:t>
            </a:r>
          </a:p>
        </p:txBody>
      </p:sp>
      <p:sp>
        <p:nvSpPr>
          <p:cNvPr id="18440" name="Text Box 93"/>
          <p:cNvSpPr txBox="1">
            <a:spLocks noChangeArrowheads="1"/>
          </p:cNvSpPr>
          <p:nvPr/>
        </p:nvSpPr>
        <p:spPr bwMode="auto">
          <a:xfrm>
            <a:off x="1384300" y="2943225"/>
            <a:ext cx="3859213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P(Outlook=</a:t>
            </a:r>
            <a:r>
              <a:rPr lang="en-GB" sz="1800" i="1">
                <a:latin typeface="Palatino Linotype" pitchFamily="18" charset="0"/>
              </a:rPr>
              <a:t>Sunny</a:t>
            </a:r>
            <a:r>
              <a:rPr lang="en-GB" sz="1800">
                <a:latin typeface="Palatino Linotype" pitchFamily="18" charset="0"/>
              </a:rPr>
              <a:t>|Play=</a:t>
            </a:r>
            <a:r>
              <a:rPr lang="en-GB" sz="1800" i="1">
                <a:latin typeface="Palatino Linotype" pitchFamily="18" charset="0"/>
              </a:rPr>
              <a:t>Yes</a:t>
            </a:r>
            <a:r>
              <a:rPr lang="en-GB" sz="1800">
                <a:latin typeface="Palatino Linotype" pitchFamily="18" charset="0"/>
              </a:rPr>
              <a:t>) = 2/9</a:t>
            </a:r>
          </a:p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P(Temperature=</a:t>
            </a:r>
            <a:r>
              <a:rPr lang="en-GB" sz="1800" i="1">
                <a:latin typeface="Palatino Linotype" pitchFamily="18" charset="0"/>
              </a:rPr>
              <a:t>Cool</a:t>
            </a:r>
            <a:r>
              <a:rPr lang="en-GB" sz="1800">
                <a:latin typeface="Palatino Linotype" pitchFamily="18" charset="0"/>
              </a:rPr>
              <a:t>|Play=</a:t>
            </a:r>
            <a:r>
              <a:rPr lang="en-GB" sz="1800" i="1">
                <a:latin typeface="Palatino Linotype" pitchFamily="18" charset="0"/>
              </a:rPr>
              <a:t>Yes</a:t>
            </a:r>
            <a:r>
              <a:rPr lang="en-GB" sz="1800">
                <a:latin typeface="Palatino Linotype" pitchFamily="18" charset="0"/>
              </a:rPr>
              <a:t>) = 3/9</a:t>
            </a:r>
          </a:p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P(Huminity=</a:t>
            </a:r>
            <a:r>
              <a:rPr lang="en-GB" sz="1800" i="1">
                <a:latin typeface="Palatino Linotype" pitchFamily="18" charset="0"/>
              </a:rPr>
              <a:t>High</a:t>
            </a:r>
            <a:r>
              <a:rPr lang="en-GB" sz="1800">
                <a:latin typeface="Palatino Linotype" pitchFamily="18" charset="0"/>
              </a:rPr>
              <a:t>|Play=</a:t>
            </a:r>
            <a:r>
              <a:rPr lang="en-GB" sz="1800" i="1">
                <a:latin typeface="Palatino Linotype" pitchFamily="18" charset="0"/>
              </a:rPr>
              <a:t>Yes</a:t>
            </a:r>
            <a:r>
              <a:rPr lang="en-GB" sz="1800">
                <a:latin typeface="Palatino Linotype" pitchFamily="18" charset="0"/>
              </a:rPr>
              <a:t>) = 3/9</a:t>
            </a:r>
          </a:p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P(Wind=</a:t>
            </a:r>
            <a:r>
              <a:rPr lang="en-GB" sz="1800" i="1">
                <a:latin typeface="Palatino Linotype" pitchFamily="18" charset="0"/>
              </a:rPr>
              <a:t>Strong</a:t>
            </a:r>
            <a:r>
              <a:rPr lang="en-GB" sz="1800">
                <a:latin typeface="Palatino Linotype" pitchFamily="18" charset="0"/>
              </a:rPr>
              <a:t>|Play=</a:t>
            </a:r>
            <a:r>
              <a:rPr lang="en-GB" sz="1800" i="1">
                <a:latin typeface="Palatino Linotype" pitchFamily="18" charset="0"/>
              </a:rPr>
              <a:t>Yes</a:t>
            </a:r>
            <a:r>
              <a:rPr lang="en-GB" sz="1800">
                <a:latin typeface="Palatino Linotype" pitchFamily="18" charset="0"/>
              </a:rPr>
              <a:t>) = 3/9</a:t>
            </a:r>
          </a:p>
          <a:p>
            <a:pPr defTabSz="1042988">
              <a:lnSpc>
                <a:spcPct val="130000"/>
              </a:lnSpc>
            </a:pPr>
            <a:r>
              <a:rPr lang="en-GB" sz="1800">
                <a:latin typeface="Palatino Linotype" pitchFamily="18" charset="0"/>
              </a:rPr>
              <a:t>P(Play=</a:t>
            </a:r>
            <a:r>
              <a:rPr lang="en-GB" sz="1800" i="1">
                <a:latin typeface="Palatino Linotype" pitchFamily="18" charset="0"/>
              </a:rPr>
              <a:t>Yes</a:t>
            </a:r>
            <a:r>
              <a:rPr lang="en-GB" sz="1800">
                <a:latin typeface="Palatino Linotype" pitchFamily="18" charset="0"/>
              </a:rPr>
              <a:t>) = 9/14</a:t>
            </a:r>
          </a:p>
        </p:txBody>
      </p:sp>
      <p:sp>
        <p:nvSpPr>
          <p:cNvPr id="18441" name="Text Box 94"/>
          <p:cNvSpPr txBox="1">
            <a:spLocks noChangeArrowheads="1"/>
          </p:cNvSpPr>
          <p:nvPr/>
        </p:nvSpPr>
        <p:spPr bwMode="auto">
          <a:xfrm>
            <a:off x="1384300" y="5381625"/>
            <a:ext cx="85344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042988">
              <a:lnSpc>
                <a:spcPct val="130000"/>
              </a:lnSpc>
            </a:pPr>
            <a:r>
              <a:rPr lang="en-GB" sz="1800">
                <a:solidFill>
                  <a:schemeClr val="accent2"/>
                </a:solidFill>
                <a:latin typeface="Palatino Linotype" pitchFamily="18" charset="0"/>
              </a:rPr>
              <a:t>P(</a:t>
            </a:r>
            <a:r>
              <a:rPr lang="en-GB" sz="1800" i="1">
                <a:solidFill>
                  <a:schemeClr val="accent2"/>
                </a:solidFill>
                <a:latin typeface="Palatino Linotype" pitchFamily="18" charset="0"/>
              </a:rPr>
              <a:t>Yes</a:t>
            </a:r>
            <a:r>
              <a:rPr lang="en-GB" sz="1800">
                <a:solidFill>
                  <a:schemeClr val="accent2"/>
                </a:solidFill>
                <a:latin typeface="Palatino Linotype" pitchFamily="18" charset="0"/>
              </a:rPr>
              <a:t>|</a:t>
            </a:r>
            <a:r>
              <a:rPr lang="en-GB" sz="2200" b="1">
                <a:solidFill>
                  <a:schemeClr val="accent2"/>
                </a:solidFill>
                <a:latin typeface="Palatino Linotype" pitchFamily="18" charset="0"/>
              </a:rPr>
              <a:t>x</a:t>
            </a:r>
            <a:r>
              <a:rPr lang="en-GB" sz="1800">
                <a:solidFill>
                  <a:schemeClr val="accent2"/>
                </a:solidFill>
                <a:latin typeface="Palatino Linotype" pitchFamily="18" charset="0"/>
              </a:rPr>
              <a:t>’):</a:t>
            </a:r>
            <a:r>
              <a:rPr lang="en-GB" sz="1800">
                <a:latin typeface="Palatino Linotype" pitchFamily="18" charset="0"/>
              </a:rPr>
              <a:t> [P(</a:t>
            </a:r>
            <a:r>
              <a:rPr lang="en-GB" sz="1800" i="1">
                <a:latin typeface="Palatino Linotype" pitchFamily="18" charset="0"/>
              </a:rPr>
              <a:t>Sunny</a:t>
            </a:r>
            <a:r>
              <a:rPr lang="en-GB" sz="1800">
                <a:latin typeface="Palatino Linotype" pitchFamily="18" charset="0"/>
              </a:rPr>
              <a:t>|Y</a:t>
            </a:r>
            <a:r>
              <a:rPr lang="en-GB" sz="1800" i="1">
                <a:latin typeface="Palatino Linotype" pitchFamily="18" charset="0"/>
              </a:rPr>
              <a:t>es</a:t>
            </a:r>
            <a:r>
              <a:rPr lang="en-GB" sz="1800">
                <a:latin typeface="Palatino Linotype" pitchFamily="18" charset="0"/>
              </a:rPr>
              <a:t>)P(</a:t>
            </a:r>
            <a:r>
              <a:rPr lang="en-GB" sz="1800" i="1">
                <a:latin typeface="Palatino Linotype" pitchFamily="18" charset="0"/>
              </a:rPr>
              <a:t>Cool</a:t>
            </a:r>
            <a:r>
              <a:rPr lang="en-GB" sz="1800">
                <a:latin typeface="Palatino Linotype" pitchFamily="18" charset="0"/>
              </a:rPr>
              <a:t>|</a:t>
            </a:r>
            <a:r>
              <a:rPr lang="en-GB" sz="1800" i="1">
                <a:latin typeface="Palatino Linotype" pitchFamily="18" charset="0"/>
              </a:rPr>
              <a:t>Yes</a:t>
            </a:r>
            <a:r>
              <a:rPr lang="en-GB" sz="1800">
                <a:latin typeface="Palatino Linotype" pitchFamily="18" charset="0"/>
              </a:rPr>
              <a:t>)P(</a:t>
            </a:r>
            <a:r>
              <a:rPr lang="en-GB" sz="1800" i="1">
                <a:latin typeface="Palatino Linotype" pitchFamily="18" charset="0"/>
              </a:rPr>
              <a:t>High</a:t>
            </a:r>
            <a:r>
              <a:rPr lang="en-GB" sz="1800">
                <a:latin typeface="Palatino Linotype" pitchFamily="18" charset="0"/>
              </a:rPr>
              <a:t>|Y</a:t>
            </a:r>
            <a:r>
              <a:rPr lang="en-GB" sz="1800" i="1">
                <a:latin typeface="Palatino Linotype" pitchFamily="18" charset="0"/>
              </a:rPr>
              <a:t>es</a:t>
            </a:r>
            <a:r>
              <a:rPr lang="en-GB" sz="1800">
                <a:latin typeface="Palatino Linotype" pitchFamily="18" charset="0"/>
              </a:rPr>
              <a:t>)P(</a:t>
            </a:r>
            <a:r>
              <a:rPr lang="en-GB" sz="1800" i="1">
                <a:latin typeface="Palatino Linotype" pitchFamily="18" charset="0"/>
              </a:rPr>
              <a:t>Strong</a:t>
            </a:r>
            <a:r>
              <a:rPr lang="en-GB" sz="1800">
                <a:latin typeface="Palatino Linotype" pitchFamily="18" charset="0"/>
              </a:rPr>
              <a:t>|</a:t>
            </a:r>
            <a:r>
              <a:rPr lang="en-GB" sz="1800" i="1">
                <a:latin typeface="Palatino Linotype" pitchFamily="18" charset="0"/>
              </a:rPr>
              <a:t>Yes</a:t>
            </a:r>
            <a:r>
              <a:rPr lang="en-GB" sz="1800">
                <a:latin typeface="Palatino Linotype" pitchFamily="18" charset="0"/>
              </a:rPr>
              <a:t>)]P(Play=</a:t>
            </a:r>
            <a:r>
              <a:rPr lang="en-GB" sz="1800" i="1">
                <a:latin typeface="Palatino Linotype" pitchFamily="18" charset="0"/>
              </a:rPr>
              <a:t>Yes</a:t>
            </a:r>
            <a:r>
              <a:rPr lang="en-GB" sz="1800">
                <a:latin typeface="Palatino Linotype" pitchFamily="18" charset="0"/>
              </a:rPr>
              <a:t>) = 0.0053</a:t>
            </a:r>
          </a:p>
          <a:p>
            <a:pPr defTabSz="1042988"/>
            <a:r>
              <a:rPr lang="en-GB" sz="1800">
                <a:latin typeface="Palatino Linotype" pitchFamily="18" charset="0"/>
              </a:rPr>
              <a:t> </a:t>
            </a:r>
            <a:r>
              <a:rPr lang="en-GB" sz="1800">
                <a:solidFill>
                  <a:schemeClr val="accent2"/>
                </a:solidFill>
                <a:latin typeface="Palatino Linotype" pitchFamily="18" charset="0"/>
              </a:rPr>
              <a:t>P(</a:t>
            </a:r>
            <a:r>
              <a:rPr lang="en-GB" sz="1800" i="1">
                <a:solidFill>
                  <a:schemeClr val="accent2"/>
                </a:solidFill>
                <a:latin typeface="Palatino Linotype" pitchFamily="18" charset="0"/>
              </a:rPr>
              <a:t>No</a:t>
            </a:r>
            <a:r>
              <a:rPr lang="en-GB" sz="1800">
                <a:solidFill>
                  <a:schemeClr val="accent2"/>
                </a:solidFill>
                <a:latin typeface="Palatino Linotype" pitchFamily="18" charset="0"/>
              </a:rPr>
              <a:t>|</a:t>
            </a:r>
            <a:r>
              <a:rPr lang="en-GB" sz="2200" b="1">
                <a:solidFill>
                  <a:schemeClr val="accent2"/>
                </a:solidFill>
                <a:latin typeface="Palatino Linotype" pitchFamily="18" charset="0"/>
              </a:rPr>
              <a:t>x</a:t>
            </a:r>
            <a:r>
              <a:rPr lang="en-GB" sz="1800">
                <a:solidFill>
                  <a:schemeClr val="accent2"/>
                </a:solidFill>
                <a:latin typeface="Palatino Linotype" pitchFamily="18" charset="0"/>
              </a:rPr>
              <a:t>’):</a:t>
            </a:r>
            <a:r>
              <a:rPr lang="en-GB" sz="1800">
                <a:latin typeface="Palatino Linotype" pitchFamily="18" charset="0"/>
              </a:rPr>
              <a:t> [P(</a:t>
            </a:r>
            <a:r>
              <a:rPr lang="en-GB" sz="1800" i="1">
                <a:latin typeface="Palatino Linotype" pitchFamily="18" charset="0"/>
              </a:rPr>
              <a:t>Sunny</a:t>
            </a:r>
            <a:r>
              <a:rPr lang="en-GB" sz="1800">
                <a:latin typeface="Palatino Linotype" pitchFamily="18" charset="0"/>
              </a:rPr>
              <a:t>|N</a:t>
            </a:r>
            <a:r>
              <a:rPr lang="en-GB" sz="1800" i="1">
                <a:latin typeface="Palatino Linotype" pitchFamily="18" charset="0"/>
              </a:rPr>
              <a:t>o</a:t>
            </a:r>
            <a:r>
              <a:rPr lang="en-GB" sz="1800">
                <a:latin typeface="Palatino Linotype" pitchFamily="18" charset="0"/>
              </a:rPr>
              <a:t>) P(</a:t>
            </a:r>
            <a:r>
              <a:rPr lang="en-GB" sz="1800" i="1">
                <a:latin typeface="Palatino Linotype" pitchFamily="18" charset="0"/>
              </a:rPr>
              <a:t>Cool</a:t>
            </a:r>
            <a:r>
              <a:rPr lang="en-GB" sz="1800">
                <a:latin typeface="Palatino Linotype" pitchFamily="18" charset="0"/>
              </a:rPr>
              <a:t>|N</a:t>
            </a:r>
            <a:r>
              <a:rPr lang="en-GB" sz="1800" i="1">
                <a:latin typeface="Palatino Linotype" pitchFamily="18" charset="0"/>
              </a:rPr>
              <a:t>o</a:t>
            </a:r>
            <a:r>
              <a:rPr lang="en-GB" sz="1800">
                <a:latin typeface="Palatino Linotype" pitchFamily="18" charset="0"/>
              </a:rPr>
              <a:t>)P(</a:t>
            </a:r>
            <a:r>
              <a:rPr lang="en-GB" sz="1800" i="1">
                <a:latin typeface="Palatino Linotype" pitchFamily="18" charset="0"/>
              </a:rPr>
              <a:t>High</a:t>
            </a:r>
            <a:r>
              <a:rPr lang="en-GB" sz="1800">
                <a:latin typeface="Palatino Linotype" pitchFamily="18" charset="0"/>
              </a:rPr>
              <a:t>|</a:t>
            </a:r>
            <a:r>
              <a:rPr lang="en-GB" sz="1800" i="1">
                <a:latin typeface="Palatino Linotype" pitchFamily="18" charset="0"/>
              </a:rPr>
              <a:t>No</a:t>
            </a:r>
            <a:r>
              <a:rPr lang="en-GB" sz="1800">
                <a:latin typeface="Palatino Linotype" pitchFamily="18" charset="0"/>
              </a:rPr>
              <a:t>)P(</a:t>
            </a:r>
            <a:r>
              <a:rPr lang="en-GB" sz="1800" i="1">
                <a:latin typeface="Palatino Linotype" pitchFamily="18" charset="0"/>
              </a:rPr>
              <a:t>Strong</a:t>
            </a:r>
            <a:r>
              <a:rPr lang="en-GB" sz="1800">
                <a:latin typeface="Palatino Linotype" pitchFamily="18" charset="0"/>
              </a:rPr>
              <a:t>|</a:t>
            </a:r>
            <a:r>
              <a:rPr lang="en-GB" sz="1800" i="1">
                <a:latin typeface="Palatino Linotype" pitchFamily="18" charset="0"/>
              </a:rPr>
              <a:t>No</a:t>
            </a:r>
            <a:r>
              <a:rPr lang="en-GB" sz="1800">
                <a:latin typeface="Palatino Linotype" pitchFamily="18" charset="0"/>
              </a:rPr>
              <a:t>)]P(Play=</a:t>
            </a:r>
            <a:r>
              <a:rPr lang="en-GB" sz="1800" i="1">
                <a:latin typeface="Palatino Linotype" pitchFamily="18" charset="0"/>
              </a:rPr>
              <a:t>No</a:t>
            </a:r>
            <a:r>
              <a:rPr lang="en-GB" sz="1800">
                <a:latin typeface="Palatino Linotype" pitchFamily="18" charset="0"/>
              </a:rPr>
              <a:t>) = 0.0206</a:t>
            </a:r>
          </a:p>
          <a:p>
            <a:pPr defTabSz="1042988">
              <a:lnSpc>
                <a:spcPct val="50000"/>
              </a:lnSpc>
            </a:pPr>
            <a:endParaRPr lang="en-GB" sz="1800">
              <a:latin typeface="Palatino Linotype" pitchFamily="18" charset="0"/>
            </a:endParaRPr>
          </a:p>
          <a:p>
            <a:pPr defTabSz="1042988">
              <a:lnSpc>
                <a:spcPct val="130000"/>
              </a:lnSpc>
            </a:pPr>
            <a:r>
              <a:rPr lang="en-GB" sz="2000">
                <a:solidFill>
                  <a:schemeClr val="accent2"/>
                </a:solidFill>
                <a:latin typeface="Palatino Linotype" pitchFamily="18" charset="0"/>
              </a:rPr>
              <a:t>         Given the fact</a:t>
            </a:r>
            <a:r>
              <a:rPr lang="en-GB" sz="2000" b="1">
                <a:solidFill>
                  <a:schemeClr val="accent2"/>
                </a:solidFill>
                <a:latin typeface="Palatino Linotype" pitchFamily="18" charset="0"/>
              </a:rPr>
              <a:t> </a:t>
            </a:r>
            <a:r>
              <a:rPr lang="en-GB" sz="2000">
                <a:solidFill>
                  <a:schemeClr val="accent2"/>
                </a:solidFill>
                <a:latin typeface="Palatino Linotype" pitchFamily="18" charset="0"/>
              </a:rPr>
              <a:t>P(</a:t>
            </a:r>
            <a:r>
              <a:rPr lang="en-GB" sz="2000" i="1">
                <a:solidFill>
                  <a:schemeClr val="accent2"/>
                </a:solidFill>
                <a:latin typeface="Palatino Linotype" pitchFamily="18" charset="0"/>
              </a:rPr>
              <a:t>Yes</a:t>
            </a:r>
            <a:r>
              <a:rPr lang="en-GB" sz="2000">
                <a:solidFill>
                  <a:schemeClr val="accent2"/>
                </a:solidFill>
                <a:latin typeface="Palatino Linotype" pitchFamily="18" charset="0"/>
              </a:rPr>
              <a:t>|</a:t>
            </a:r>
            <a:r>
              <a:rPr lang="en-GB" sz="2400" b="1">
                <a:solidFill>
                  <a:schemeClr val="accent2"/>
                </a:solidFill>
                <a:latin typeface="Palatino Linotype" pitchFamily="18" charset="0"/>
              </a:rPr>
              <a:t>x</a:t>
            </a:r>
            <a:r>
              <a:rPr lang="en-GB" sz="2000">
                <a:solidFill>
                  <a:schemeClr val="accent2"/>
                </a:solidFill>
                <a:latin typeface="Palatino Linotype" pitchFamily="18" charset="0"/>
              </a:rPr>
              <a:t>’) &lt; P(</a:t>
            </a:r>
            <a:r>
              <a:rPr lang="en-GB" sz="2000" i="1">
                <a:solidFill>
                  <a:schemeClr val="accent2"/>
                </a:solidFill>
                <a:latin typeface="Palatino Linotype" pitchFamily="18" charset="0"/>
              </a:rPr>
              <a:t>No</a:t>
            </a:r>
            <a:r>
              <a:rPr lang="en-GB" sz="2000">
                <a:solidFill>
                  <a:schemeClr val="accent2"/>
                </a:solidFill>
                <a:latin typeface="Palatino Linotype" pitchFamily="18" charset="0"/>
              </a:rPr>
              <a:t>|</a:t>
            </a:r>
            <a:r>
              <a:rPr lang="en-GB" sz="2400" b="1">
                <a:solidFill>
                  <a:schemeClr val="accent2"/>
                </a:solidFill>
                <a:latin typeface="Palatino Linotype" pitchFamily="18" charset="0"/>
              </a:rPr>
              <a:t>x</a:t>
            </a:r>
            <a:r>
              <a:rPr lang="en-GB" sz="2000">
                <a:solidFill>
                  <a:schemeClr val="accent2"/>
                </a:solidFill>
                <a:latin typeface="Palatino Linotype" pitchFamily="18" charset="0"/>
              </a:rPr>
              <a:t>’), we label </a:t>
            </a:r>
            <a:r>
              <a:rPr lang="en-GB" sz="2400" b="1">
                <a:solidFill>
                  <a:schemeClr val="accent2"/>
                </a:solidFill>
                <a:latin typeface="Palatino Linotype" pitchFamily="18" charset="0"/>
              </a:rPr>
              <a:t>x</a:t>
            </a:r>
            <a:r>
              <a:rPr lang="en-GB" sz="2000">
                <a:solidFill>
                  <a:schemeClr val="accent2"/>
                </a:solidFill>
                <a:latin typeface="Palatino Linotype" pitchFamily="18" charset="0"/>
              </a:rPr>
              <a:t>’ to be “</a:t>
            </a:r>
            <a:r>
              <a:rPr lang="en-GB" sz="2000" i="1">
                <a:solidFill>
                  <a:schemeClr val="accent2"/>
                </a:solidFill>
                <a:latin typeface="Palatino Linotype" pitchFamily="18" charset="0"/>
              </a:rPr>
              <a:t>No</a:t>
            </a:r>
            <a:r>
              <a:rPr lang="en-GB" sz="2000">
                <a:solidFill>
                  <a:schemeClr val="accent2"/>
                </a:solidFill>
                <a:latin typeface="Palatino Linotype" pitchFamily="18" charset="0"/>
              </a:rPr>
              <a:t>”.</a:t>
            </a:r>
            <a:r>
              <a:rPr lang="en-GB" sz="2000">
                <a:latin typeface="Palatino Linotype" pitchFamily="18" charset="0"/>
              </a:rPr>
              <a:t>    </a:t>
            </a:r>
          </a:p>
          <a:p>
            <a:pPr defTabSz="1042988">
              <a:lnSpc>
                <a:spcPct val="130000"/>
              </a:lnSpc>
            </a:pPr>
            <a:endParaRPr lang="en-GB" sz="2000">
              <a:latin typeface="Palatino Linotype" pitchFamily="18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51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39BA8099-111C-4122-A1D2-40338DFD7E3C}" type="slidenum">
              <a:rPr lang="en-GB" smtClean="0"/>
              <a:pPr defTabSz="1042988"/>
              <a:t>15</a:t>
            </a:fld>
            <a:endParaRPr lang="en-GB"/>
          </a:p>
        </p:txBody>
      </p:sp>
      <p:sp>
        <p:nvSpPr>
          <p:cNvPr id="5128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</p:spPr>
        <p:txBody>
          <a:bodyPr/>
          <a:lstStyle/>
          <a:p>
            <a:pPr eaLnBrk="1" hangingPunct="1"/>
            <a:r>
              <a:rPr lang="en-US" b="0"/>
              <a:t>Relevant Issues	</a:t>
            </a:r>
          </a:p>
        </p:txBody>
      </p:sp>
      <p:sp>
        <p:nvSpPr>
          <p:cNvPr id="51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 b="1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 b="1"/>
              <a:t>     </a:t>
            </a:r>
          </a:p>
        </p:txBody>
      </p:sp>
      <p:sp>
        <p:nvSpPr>
          <p:cNvPr id="5130" name="Rectangle 4"/>
          <p:cNvSpPr>
            <a:spLocks noChangeArrowheads="1"/>
          </p:cNvSpPr>
          <p:nvPr/>
        </p:nvSpPr>
        <p:spPr bwMode="auto">
          <a:xfrm>
            <a:off x="393700" y="1190625"/>
            <a:ext cx="10134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Violation of Independence Assumption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For many real world tasks,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Nevertheless, naïve Bayes works surprisingly well anyway!</a:t>
            </a:r>
          </a:p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Zero conditional probability Problem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If no example contains the attribute value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In this circumstance,                                        during test 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For a remedy, conditional probabilities estimated with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1423988" lvl="2" indent="-381000" defTabSz="1042988">
              <a:lnSpc>
                <a:spcPct val="120000"/>
              </a:lnSpc>
              <a:spcBef>
                <a:spcPct val="20000"/>
              </a:spcBef>
            </a:pPr>
            <a:r>
              <a:rPr lang="en-US" sz="2000">
                <a:latin typeface="Tahoma" pitchFamily="34" charset="0"/>
              </a:rPr>
              <a:t> </a:t>
            </a:r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5053013" y="1903413"/>
          <a:ext cx="4103687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2" imgW="2019240" imgH="177480" progId="Equation.3">
                  <p:embed/>
                </p:oleObj>
              </mc:Choice>
              <mc:Fallback>
                <p:oleObj name="Equation" r:id="rId2" imgW="2019240" imgH="177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3013" y="1903413"/>
                        <a:ext cx="4103687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9"/>
          <p:cNvGraphicFramePr>
            <a:graphicFrameLocks noChangeAspect="1"/>
          </p:cNvGraphicFramePr>
          <p:nvPr/>
        </p:nvGraphicFramePr>
        <p:xfrm>
          <a:off x="7135813" y="3409950"/>
          <a:ext cx="3392487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4" imgW="1562040" imgH="241200" progId="Equation.3">
                  <p:embed/>
                </p:oleObj>
              </mc:Choice>
              <mc:Fallback>
                <p:oleObj name="Equation" r:id="rId4" imgW="15620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5813" y="3409950"/>
                        <a:ext cx="3392487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10"/>
          <p:cNvGraphicFramePr>
            <a:graphicFrameLocks noChangeAspect="1"/>
          </p:cNvGraphicFramePr>
          <p:nvPr/>
        </p:nvGraphicFramePr>
        <p:xfrm>
          <a:off x="4348163" y="3960813"/>
          <a:ext cx="3665537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6" imgW="1803240" imgH="241200" progId="Equation.3">
                  <p:embed/>
                </p:oleObj>
              </mc:Choice>
              <mc:Fallback>
                <p:oleObj name="Equation" r:id="rId6" imgW="1803240" imgH="241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8163" y="3960813"/>
                        <a:ext cx="3665537" cy="58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11"/>
          <p:cNvGraphicFramePr>
            <a:graphicFrameLocks noChangeAspect="1"/>
          </p:cNvGraphicFramePr>
          <p:nvPr/>
        </p:nvGraphicFramePr>
        <p:xfrm>
          <a:off x="2119313" y="4937125"/>
          <a:ext cx="6911975" cy="217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8" imgW="3238200" imgH="1079280" progId="Equation.3">
                  <p:embed/>
                </p:oleObj>
              </mc:Choice>
              <mc:Fallback>
                <p:oleObj name="Equation" r:id="rId8" imgW="3238200" imgH="10792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313" y="4937125"/>
                        <a:ext cx="6911975" cy="217646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615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D9981D45-5C1C-4569-8CCC-244C3F291744}" type="slidenum">
              <a:rPr lang="en-GB" smtClean="0"/>
              <a:pPr defTabSz="1042988"/>
              <a:t>16</a:t>
            </a:fld>
            <a:endParaRPr lang="en-GB"/>
          </a:p>
        </p:txBody>
      </p:sp>
      <p:sp>
        <p:nvSpPr>
          <p:cNvPr id="6153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</p:spPr>
        <p:txBody>
          <a:bodyPr/>
          <a:lstStyle/>
          <a:p>
            <a:pPr eaLnBrk="1" hangingPunct="1"/>
            <a:r>
              <a:rPr lang="en-US" b="0"/>
              <a:t>Relevant Issues	</a:t>
            </a:r>
          </a:p>
        </p:txBody>
      </p:sp>
      <p:sp>
        <p:nvSpPr>
          <p:cNvPr id="6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 b="1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 b="1"/>
              <a:t>     </a:t>
            </a:r>
          </a:p>
        </p:txBody>
      </p:sp>
      <p:sp>
        <p:nvSpPr>
          <p:cNvPr id="6155" name="Rectangle 4"/>
          <p:cNvSpPr>
            <a:spLocks noChangeArrowheads="1"/>
          </p:cNvSpPr>
          <p:nvPr/>
        </p:nvSpPr>
        <p:spPr bwMode="auto">
          <a:xfrm>
            <a:off x="393700" y="1190625"/>
            <a:ext cx="10134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2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Continuous-valued Input Attributes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Numberless values for an attribute 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Conditional probability modeled with the normal distribution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7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Learning Phase: </a:t>
            </a:r>
            <a:endParaRPr lang="en-GB" sz="2400" i="1">
              <a:latin typeface="Palatino Linotype" pitchFamily="18" charset="0"/>
              <a:cs typeface="Tahoma" pitchFamily="34" charset="0"/>
            </a:endParaRPr>
          </a:p>
          <a:p>
            <a:pPr marL="979488" lvl="1" indent="-457200" defTabSz="1042988">
              <a:spcBef>
                <a:spcPct val="20000"/>
              </a:spcBef>
            </a:pPr>
            <a:r>
              <a:rPr lang="en-US" sz="2400">
                <a:latin typeface="Tahoma" pitchFamily="34" charset="0"/>
              </a:rPr>
              <a:t>     Output:         normal distributions and 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Test Phase:</a:t>
            </a:r>
          </a:p>
          <a:p>
            <a:pPr marL="1423988" lvl="2" indent="-381000" defTabSz="1042988">
              <a:spcBef>
                <a:spcPct val="20000"/>
              </a:spcBef>
              <a:buFontTx/>
              <a:buChar char="•"/>
            </a:pPr>
            <a:r>
              <a:rPr lang="en-US" sz="2000">
                <a:latin typeface="Tahoma" pitchFamily="34" charset="0"/>
              </a:rPr>
              <a:t>Calculate conditional probabilities with all the normal distributions</a:t>
            </a:r>
          </a:p>
          <a:p>
            <a:pPr marL="1423988" lvl="2" indent="-381000" defTabSz="1042988">
              <a:spcBef>
                <a:spcPct val="20000"/>
              </a:spcBef>
              <a:buFontTx/>
              <a:buChar char="•"/>
            </a:pPr>
            <a:r>
              <a:rPr lang="en-US" sz="2000">
                <a:latin typeface="Tahoma" pitchFamily="34" charset="0"/>
              </a:rPr>
              <a:t>Apply the MAP rule to make a decision</a:t>
            </a:r>
          </a:p>
          <a:p>
            <a:pPr marL="1423988" lvl="2" indent="-381000" defTabSz="1042988">
              <a:spcBef>
                <a:spcPct val="20000"/>
              </a:spcBef>
              <a:buFontTx/>
              <a:buChar char="•"/>
            </a:pPr>
            <a:endParaRPr lang="en-US" sz="2000">
              <a:latin typeface="Tahoma" pitchFamily="34" charset="0"/>
            </a:endParaRPr>
          </a:p>
        </p:txBody>
      </p:sp>
      <p:graphicFrame>
        <p:nvGraphicFramePr>
          <p:cNvPr id="6146" name="Object 9"/>
          <p:cNvGraphicFramePr>
            <a:graphicFrameLocks noChangeAspect="1"/>
          </p:cNvGraphicFramePr>
          <p:nvPr/>
        </p:nvGraphicFramePr>
        <p:xfrm>
          <a:off x="1390650" y="2854325"/>
          <a:ext cx="8675688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2" imgW="3924000" imgH="838080" progId="Equation.3">
                  <p:embed/>
                </p:oleObj>
              </mc:Choice>
              <mc:Fallback>
                <p:oleObj name="Equation" r:id="rId2" imgW="3924000" imgH="8380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0650" y="2854325"/>
                        <a:ext cx="8675688" cy="173355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10"/>
          <p:cNvGraphicFramePr>
            <a:graphicFrameLocks noChangeAspect="1"/>
          </p:cNvGraphicFramePr>
          <p:nvPr/>
        </p:nvGraphicFramePr>
        <p:xfrm>
          <a:off x="3709988" y="4772025"/>
          <a:ext cx="42275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4" imgW="1612800" imgH="177480" progId="Equation.3">
                  <p:embed/>
                </p:oleObj>
              </mc:Choice>
              <mc:Fallback>
                <p:oleObj name="Equation" r:id="rId4" imgW="1612800" imgH="177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9988" y="4772025"/>
                        <a:ext cx="422751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11"/>
          <p:cNvGraphicFramePr>
            <a:graphicFrameLocks noChangeAspect="1"/>
          </p:cNvGraphicFramePr>
          <p:nvPr/>
        </p:nvGraphicFramePr>
        <p:xfrm>
          <a:off x="2679700" y="5218113"/>
          <a:ext cx="68580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6" imgW="279360" imgH="152280" progId="Equation.3">
                  <p:embed/>
                </p:oleObj>
              </mc:Choice>
              <mc:Fallback>
                <p:oleObj name="Equation" r:id="rId6" imgW="279360" imgH="1522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5218113"/>
                        <a:ext cx="685800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12"/>
          <p:cNvGraphicFramePr>
            <a:graphicFrameLocks noChangeAspect="1"/>
          </p:cNvGraphicFramePr>
          <p:nvPr/>
        </p:nvGraphicFramePr>
        <p:xfrm>
          <a:off x="3114675" y="5686425"/>
          <a:ext cx="26130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8" imgW="1015920" imgH="177480" progId="Equation.3">
                  <p:embed/>
                </p:oleObj>
              </mc:Choice>
              <mc:Fallback>
                <p:oleObj name="Equation" r:id="rId8" imgW="1015920" imgH="177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4675" y="5686425"/>
                        <a:ext cx="26130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13"/>
          <p:cNvGraphicFramePr>
            <a:graphicFrameLocks noChangeAspect="1"/>
          </p:cNvGraphicFramePr>
          <p:nvPr/>
        </p:nvGraphicFramePr>
        <p:xfrm>
          <a:off x="6686550" y="5229225"/>
          <a:ext cx="257968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10" imgW="1002960" imgH="177480" progId="Equation.3">
                  <p:embed/>
                </p:oleObj>
              </mc:Choice>
              <mc:Fallback>
                <p:oleObj name="Equation" r:id="rId10" imgW="1002960" imgH="177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6550" y="5229225"/>
                        <a:ext cx="257968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219E62BF-2B6B-4516-ADFE-3B4C6BBE9621}" type="slidenum">
              <a:rPr lang="en-GB" smtClean="0"/>
              <a:pPr defTabSz="1042988"/>
              <a:t>17</a:t>
            </a:fld>
            <a:endParaRPr lang="en-GB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393700" y="0"/>
            <a:ext cx="10299700" cy="1260475"/>
          </a:xfrm>
        </p:spPr>
        <p:txBody>
          <a:bodyPr/>
          <a:lstStyle/>
          <a:p>
            <a:pPr eaLnBrk="1" hangingPunct="1"/>
            <a:r>
              <a:rPr lang="en-US" b="0"/>
              <a:t>Conclusions</a:t>
            </a:r>
            <a:r>
              <a:rPr lang="en-US"/>
              <a:t>	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6096000"/>
          </a:xfrm>
        </p:spPr>
        <p:txBody>
          <a:bodyPr/>
          <a:lstStyle/>
          <a:p>
            <a:pPr marL="533400" indent="-533400" eaLnBrk="1" hangingPunct="1">
              <a:lnSpc>
                <a:spcPct val="120000"/>
              </a:lnSpc>
            </a:pPr>
            <a:r>
              <a:rPr lang="en-US"/>
              <a:t>Naïve Bayes based on the independence assumption</a:t>
            </a:r>
          </a:p>
          <a:p>
            <a:pPr marL="979488" lvl="1" indent="-457200" eaLnBrk="1" hangingPunct="1">
              <a:lnSpc>
                <a:spcPct val="120000"/>
              </a:lnSpc>
            </a:pPr>
            <a:r>
              <a:rPr lang="en-US"/>
              <a:t>Training is very easy and fast; just requiring considering each  attribute in each class separately</a:t>
            </a:r>
          </a:p>
          <a:p>
            <a:pPr marL="979488" lvl="1" indent="-457200" eaLnBrk="1" hangingPunct="1">
              <a:lnSpc>
                <a:spcPct val="120000"/>
              </a:lnSpc>
            </a:pPr>
            <a:r>
              <a:rPr lang="en-US"/>
              <a:t>Test is straightforward; just looking up tables or calculating conditional probabilities with normal distributions </a:t>
            </a:r>
          </a:p>
          <a:p>
            <a:pPr marL="533400" indent="-533400" eaLnBrk="1" hangingPunct="1">
              <a:lnSpc>
                <a:spcPct val="120000"/>
              </a:lnSpc>
            </a:pPr>
            <a:r>
              <a:rPr lang="en-US"/>
              <a:t>A popular generative model</a:t>
            </a:r>
          </a:p>
          <a:p>
            <a:pPr marL="979488" lvl="1" indent="-457200" eaLnBrk="1" hangingPunct="1">
              <a:lnSpc>
                <a:spcPct val="120000"/>
              </a:lnSpc>
            </a:pPr>
            <a:r>
              <a:rPr lang="en-US"/>
              <a:t>Performance competitive to most of state-of-the-art classifiers even in presence of violating independence assumption</a:t>
            </a:r>
          </a:p>
          <a:p>
            <a:pPr marL="979488" lvl="1" indent="-457200" eaLnBrk="1" hangingPunct="1">
              <a:lnSpc>
                <a:spcPct val="120000"/>
              </a:lnSpc>
            </a:pPr>
            <a:r>
              <a:rPr lang="en-US"/>
              <a:t>Many successful applications, e.g., spam mail filtering</a:t>
            </a:r>
          </a:p>
          <a:p>
            <a:pPr marL="979488" lvl="1" indent="-457200" eaLnBrk="1" hangingPunct="1">
              <a:lnSpc>
                <a:spcPct val="120000"/>
              </a:lnSpc>
            </a:pPr>
            <a:r>
              <a:rPr lang="en-US"/>
              <a:t>Apart from classification, naïve Bayes can do more…</a:t>
            </a:r>
            <a:r>
              <a:rPr lang="en-US" sz="2000"/>
              <a:t> </a:t>
            </a:r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2400"/>
              <a:t>     </a:t>
            </a:r>
            <a:endParaRPr lang="en-US" sz="2000">
              <a:solidFill>
                <a:schemeClr val="accent2"/>
              </a:solidFill>
            </a:endParaRPr>
          </a:p>
          <a:p>
            <a:pPr marL="979488" lvl="1" indent="-457200" eaLnBrk="1" hangingPunct="1">
              <a:lnSpc>
                <a:spcPct val="110000"/>
              </a:lnSpc>
              <a:buFontTx/>
              <a:buNone/>
            </a:pPr>
            <a:r>
              <a:rPr lang="en-US" sz="2000"/>
              <a:t>     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CD86166C-DEAF-4F5E-B1C7-36D62B7FEE67}" type="slidenum">
              <a:rPr lang="en-GB" smtClean="0"/>
              <a:pPr defTabSz="1042988"/>
              <a:t>2</a:t>
            </a:fld>
            <a:endParaRPr lang="en-GB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393700" y="0"/>
            <a:ext cx="10299700" cy="1260475"/>
          </a:xfrm>
        </p:spPr>
        <p:txBody>
          <a:bodyPr/>
          <a:lstStyle/>
          <a:p>
            <a:pPr eaLnBrk="1" hangingPunct="1"/>
            <a:r>
              <a:rPr lang="en-US" b="0"/>
              <a:t>Background</a:t>
            </a:r>
            <a:r>
              <a:rPr lang="en-US"/>
              <a:t>	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4102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r>
              <a:rPr lang="en-US"/>
              <a:t>There are three methods to establish a classifier</a:t>
            </a:r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/>
              <a:t>     </a:t>
            </a:r>
            <a:r>
              <a:rPr lang="en-US" sz="2400" i="1">
                <a:solidFill>
                  <a:schemeClr val="accent2"/>
                </a:solidFill>
              </a:rPr>
              <a:t>a</a:t>
            </a:r>
            <a:r>
              <a:rPr lang="en-US" sz="2400">
                <a:solidFill>
                  <a:schemeClr val="accent2"/>
                </a:solidFill>
              </a:rPr>
              <a:t>) Model a classification rule directly</a:t>
            </a:r>
          </a:p>
          <a:p>
            <a:pPr marL="979488" lvl="1" indent="-457200" eaLnBrk="1" hangingPunct="1">
              <a:lnSpc>
                <a:spcPct val="110000"/>
              </a:lnSpc>
              <a:buFontTx/>
              <a:buNone/>
            </a:pPr>
            <a:r>
              <a:rPr lang="en-US"/>
              <a:t>     </a:t>
            </a:r>
            <a:r>
              <a:rPr lang="en-US" sz="2200"/>
              <a:t>Examples: k-NN, decision trees, perceptron, SVM</a:t>
            </a:r>
            <a:r>
              <a:rPr lang="en-US" sz="2100"/>
              <a:t> </a:t>
            </a:r>
            <a:endParaRPr lang="en-US" sz="2200"/>
          </a:p>
          <a:p>
            <a:pPr marL="979488" lvl="1" indent="-457200" eaLnBrk="1" hangingPunct="1">
              <a:lnSpc>
                <a:spcPct val="110000"/>
              </a:lnSpc>
              <a:buFontTx/>
              <a:buNone/>
            </a:pPr>
            <a:r>
              <a:rPr lang="en-US"/>
              <a:t> </a:t>
            </a:r>
            <a:r>
              <a:rPr lang="en-US" i="1">
                <a:solidFill>
                  <a:schemeClr val="accent2"/>
                </a:solidFill>
              </a:rPr>
              <a:t>b</a:t>
            </a:r>
            <a:r>
              <a:rPr lang="en-US">
                <a:solidFill>
                  <a:schemeClr val="accent2"/>
                </a:solidFill>
              </a:rPr>
              <a:t>) Model the probability of class memberships given input data</a:t>
            </a:r>
          </a:p>
          <a:p>
            <a:pPr marL="979488" lvl="1" indent="-457200" eaLnBrk="1" hangingPunct="1">
              <a:lnSpc>
                <a:spcPct val="110000"/>
              </a:lnSpc>
              <a:buFontTx/>
              <a:buNone/>
            </a:pPr>
            <a:r>
              <a:rPr lang="en-US">
                <a:solidFill>
                  <a:schemeClr val="accent2"/>
                </a:solidFill>
              </a:rPr>
              <a:t>     </a:t>
            </a:r>
            <a:r>
              <a:rPr lang="en-US" sz="2200"/>
              <a:t>Example: multi-layered perceptron with the cross-entropy cost</a:t>
            </a:r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/>
              <a:t>     </a:t>
            </a:r>
            <a:r>
              <a:rPr lang="en-US" i="1">
                <a:solidFill>
                  <a:schemeClr val="accent2"/>
                </a:solidFill>
              </a:rPr>
              <a:t>c</a:t>
            </a:r>
            <a:r>
              <a:rPr lang="en-US">
                <a:solidFill>
                  <a:schemeClr val="accent2"/>
                </a:solidFill>
              </a:rPr>
              <a:t>) </a:t>
            </a:r>
            <a:r>
              <a:rPr lang="en-US" sz="2400">
                <a:solidFill>
                  <a:schemeClr val="accent2"/>
                </a:solidFill>
              </a:rPr>
              <a:t>Make a probabilistic model of data within each class</a:t>
            </a:r>
          </a:p>
          <a:p>
            <a:pPr marL="979488" lvl="1" indent="-457200" eaLnBrk="1" hangingPunct="1">
              <a:lnSpc>
                <a:spcPct val="110000"/>
              </a:lnSpc>
              <a:buFontTx/>
              <a:buNone/>
            </a:pPr>
            <a:r>
              <a:rPr lang="en-US"/>
              <a:t>     </a:t>
            </a:r>
            <a:r>
              <a:rPr lang="en-US" sz="2200"/>
              <a:t>Examples: naive Bayes, model based classifiers</a:t>
            </a:r>
          </a:p>
          <a:p>
            <a:pPr marL="533400" indent="-533400" eaLnBrk="1" hangingPunct="1">
              <a:lnSpc>
                <a:spcPct val="110000"/>
              </a:lnSpc>
            </a:pPr>
            <a:r>
              <a:rPr lang="en-US" i="1"/>
              <a:t>a</a:t>
            </a:r>
            <a:r>
              <a:rPr lang="en-US"/>
              <a:t>) and </a:t>
            </a:r>
            <a:r>
              <a:rPr lang="en-US" i="1"/>
              <a:t>b</a:t>
            </a:r>
            <a:r>
              <a:rPr lang="en-US"/>
              <a:t>) are examples of </a:t>
            </a:r>
            <a:r>
              <a:rPr lang="en-US">
                <a:solidFill>
                  <a:srgbClr val="FF0000"/>
                </a:solidFill>
              </a:rPr>
              <a:t>discriminative </a:t>
            </a:r>
            <a:r>
              <a:rPr lang="en-US"/>
              <a:t>classification</a:t>
            </a:r>
          </a:p>
          <a:p>
            <a:pPr marL="533400" indent="-533400" eaLnBrk="1" hangingPunct="1">
              <a:lnSpc>
                <a:spcPct val="110000"/>
              </a:lnSpc>
            </a:pPr>
            <a:r>
              <a:rPr lang="en-US" i="1"/>
              <a:t>c</a:t>
            </a:r>
            <a:r>
              <a:rPr lang="en-US"/>
              <a:t>) is an example of </a:t>
            </a:r>
            <a:r>
              <a:rPr lang="en-US">
                <a:solidFill>
                  <a:srgbClr val="FF0000"/>
                </a:solidFill>
              </a:rPr>
              <a:t>generative</a:t>
            </a:r>
            <a:r>
              <a:rPr lang="en-US"/>
              <a:t> classification</a:t>
            </a:r>
          </a:p>
          <a:p>
            <a:pPr marL="533400" indent="-533400" eaLnBrk="1" hangingPunct="1">
              <a:lnSpc>
                <a:spcPct val="110000"/>
              </a:lnSpc>
            </a:pPr>
            <a:r>
              <a:rPr lang="en-US" i="1"/>
              <a:t>b</a:t>
            </a:r>
            <a:r>
              <a:rPr lang="en-US"/>
              <a:t>) and </a:t>
            </a:r>
            <a:r>
              <a:rPr lang="en-US" i="1"/>
              <a:t>c</a:t>
            </a:r>
            <a:r>
              <a:rPr lang="en-US"/>
              <a:t>) are both examples of </a:t>
            </a:r>
            <a:r>
              <a:rPr lang="en-US">
                <a:solidFill>
                  <a:srgbClr val="FF0000"/>
                </a:solidFill>
              </a:rPr>
              <a:t>probabilistic</a:t>
            </a:r>
            <a:r>
              <a:rPr lang="en-US"/>
              <a:t> classification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1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0D2D5B32-F8F4-4607-822E-C1443F773D52}" type="slidenum">
              <a:rPr lang="en-GB" smtClean="0"/>
              <a:pPr defTabSz="1042988"/>
              <a:t>3</a:t>
            </a:fld>
            <a:endParaRPr lang="en-GB"/>
          </a:p>
        </p:txBody>
      </p:sp>
      <p:sp>
        <p:nvSpPr>
          <p:cNvPr id="1035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  <a:noFill/>
        </p:spPr>
        <p:txBody>
          <a:bodyPr/>
          <a:lstStyle/>
          <a:p>
            <a:pPr eaLnBrk="1" hangingPunct="1"/>
            <a:r>
              <a:rPr lang="en-US" b="0"/>
              <a:t>Probability Basics	</a:t>
            </a:r>
          </a:p>
        </p:txBody>
      </p:sp>
      <p:sp>
        <p:nvSpPr>
          <p:cNvPr id="1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/>
              <a:t>     </a:t>
            </a:r>
          </a:p>
        </p:txBody>
      </p:sp>
      <p:sp>
        <p:nvSpPr>
          <p:cNvPr id="1037" name="Rectangle 4"/>
          <p:cNvSpPr>
            <a:spLocks noChangeArrowheads="1"/>
          </p:cNvSpPr>
          <p:nvPr/>
        </p:nvSpPr>
        <p:spPr bwMode="auto">
          <a:xfrm>
            <a:off x="241300" y="1343025"/>
            <a:ext cx="10134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Prior, conditional and joint probability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Prior probability: </a:t>
            </a:r>
          </a:p>
          <a:p>
            <a:pPr marL="979488" lvl="1" indent="-457200" defTabSz="1042988">
              <a:lnSpc>
                <a:spcPct val="12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Conditional probability: 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Joint probability: 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Relationship: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Independence: </a:t>
            </a:r>
            <a:endParaRPr lang="en-US" sz="2800">
              <a:latin typeface="Tahoma" pitchFamily="34" charset="0"/>
            </a:endParaRPr>
          </a:p>
          <a:p>
            <a:pPr marL="533400" indent="-533400" defTabSz="1042988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Bayesian Rule</a:t>
            </a: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4508500" y="2540000"/>
          <a:ext cx="24765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2" imgW="1091880" imgH="177480" progId="Equation.3">
                  <p:embed/>
                </p:oleObj>
              </mc:Choice>
              <mc:Fallback>
                <p:oleObj name="Equation" r:id="rId2" imgW="1091880" imgH="177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2540000"/>
                        <a:ext cx="24765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8"/>
          <p:cNvGraphicFramePr>
            <a:graphicFrameLocks noChangeAspect="1"/>
          </p:cNvGraphicFramePr>
          <p:nvPr/>
        </p:nvGraphicFramePr>
        <p:xfrm>
          <a:off x="1177925" y="5229225"/>
          <a:ext cx="3614738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4" imgW="1218960" imgH="355320" progId="Equation.3">
                  <p:embed/>
                </p:oleObj>
              </mc:Choice>
              <mc:Fallback>
                <p:oleObj name="Equation" r:id="rId4" imgW="1218960" imgH="3553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925" y="5229225"/>
                        <a:ext cx="3614738" cy="10541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9"/>
          <p:cNvGraphicFramePr>
            <a:graphicFrameLocks noChangeAspect="1"/>
          </p:cNvGraphicFramePr>
          <p:nvPr/>
        </p:nvGraphicFramePr>
        <p:xfrm>
          <a:off x="3517900" y="1982788"/>
          <a:ext cx="88423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6" imgW="368280" imgH="177480" progId="Equation.3">
                  <p:embed/>
                </p:oleObj>
              </mc:Choice>
              <mc:Fallback>
                <p:oleObj name="Equation" r:id="rId6" imgW="368280" imgH="177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1982788"/>
                        <a:ext cx="884238" cy="427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0"/>
          <p:cNvGraphicFramePr>
            <a:graphicFrameLocks noChangeAspect="1"/>
          </p:cNvGraphicFramePr>
          <p:nvPr/>
        </p:nvGraphicFramePr>
        <p:xfrm>
          <a:off x="3594100" y="3019425"/>
          <a:ext cx="348456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8" imgW="1536480" imgH="177480" progId="Equation.3">
                  <p:embed/>
                </p:oleObj>
              </mc:Choice>
              <mc:Fallback>
                <p:oleObj name="Equation" r:id="rId8" imgW="1536480" imgH="177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3019425"/>
                        <a:ext cx="3484563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11"/>
          <p:cNvGraphicFramePr>
            <a:graphicFrameLocks noChangeAspect="1"/>
          </p:cNvGraphicFramePr>
          <p:nvPr/>
        </p:nvGraphicFramePr>
        <p:xfrm>
          <a:off x="3060700" y="3476625"/>
          <a:ext cx="53594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0" imgW="2361960" imgH="177480" progId="Equation.3">
                  <p:embed/>
                </p:oleObj>
              </mc:Choice>
              <mc:Fallback>
                <p:oleObj name="Equation" r:id="rId10" imgW="2361960" imgH="177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3476625"/>
                        <a:ext cx="53594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12"/>
          <p:cNvGraphicFramePr>
            <a:graphicFrameLocks noChangeAspect="1"/>
          </p:cNvGraphicFramePr>
          <p:nvPr/>
        </p:nvGraphicFramePr>
        <p:xfrm>
          <a:off x="3365500" y="3987800"/>
          <a:ext cx="72009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2" imgW="3174840" imgH="177480" progId="Equation.3">
                  <p:embed/>
                </p:oleObj>
              </mc:Choice>
              <mc:Fallback>
                <p:oleObj name="Equation" r:id="rId12" imgW="3174840" imgH="1774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3987800"/>
                        <a:ext cx="72009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13"/>
          <p:cNvGraphicFramePr>
            <a:graphicFrameLocks noChangeAspect="1"/>
          </p:cNvGraphicFramePr>
          <p:nvPr/>
        </p:nvGraphicFramePr>
        <p:xfrm>
          <a:off x="4813300" y="5229225"/>
          <a:ext cx="4846638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14" imgW="1498320" imgH="317160" progId="Equation.3">
                  <p:embed/>
                </p:oleObj>
              </mc:Choice>
              <mc:Fallback>
                <p:oleObj name="Equation" r:id="rId14" imgW="1498320" imgH="317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5229225"/>
                        <a:ext cx="4846638" cy="102711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693400" cy="660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2851150" y="6637338"/>
            <a:ext cx="53467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>
            <a:spAutoFit/>
          </a:bodyPr>
          <a:lstStyle/>
          <a:p>
            <a:r>
              <a:rPr lang="en-US" sz="1800">
                <a:latin typeface="Calibri" pitchFamily="34" charset="0"/>
              </a:rPr>
              <a:t>Example by Dieter Fox</a:t>
            </a:r>
            <a:br>
              <a:rPr lang="en-US" sz="1800">
                <a:latin typeface="Calibri" pitchFamily="34" charset="0"/>
              </a:rPr>
            </a:br>
            <a:endParaRPr lang="en-US" sz="18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693400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693400" cy="584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pPr defTabSz="1042988"/>
            <a:r>
              <a:rPr lang="en-GB"/>
              <a:t>COMP20411  Machine Learning</a:t>
            </a:r>
          </a:p>
        </p:txBody>
      </p:sp>
      <p:sp>
        <p:nvSpPr>
          <p:cNvPr id="205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1042988"/>
            <a:fld id="{78768456-B0E9-45A9-813B-DCFEB606C0CC}" type="slidenum">
              <a:rPr lang="en-GB" smtClean="0"/>
              <a:pPr defTabSz="1042988"/>
              <a:t>7</a:t>
            </a:fld>
            <a:endParaRPr lang="en-GB"/>
          </a:p>
        </p:txBody>
      </p:sp>
      <p:sp>
        <p:nvSpPr>
          <p:cNvPr id="2056" name="Rectangle 2"/>
          <p:cNvSpPr>
            <a:spLocks noGrp="1" noChangeArrowheads="1"/>
          </p:cNvSpPr>
          <p:nvPr>
            <p:ph type="title"/>
          </p:nvPr>
        </p:nvSpPr>
        <p:spPr>
          <a:xfrm>
            <a:off x="469900" y="47625"/>
            <a:ext cx="10223500" cy="1260475"/>
          </a:xfrm>
        </p:spPr>
        <p:txBody>
          <a:bodyPr/>
          <a:lstStyle/>
          <a:p>
            <a:pPr eaLnBrk="1" hangingPunct="1"/>
            <a:r>
              <a:rPr lang="en-US" b="0"/>
              <a:t>Probabilistic Classification	</a:t>
            </a:r>
          </a:p>
        </p:txBody>
      </p:sp>
      <p:sp>
        <p:nvSpPr>
          <p:cNvPr id="20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3700" y="1343025"/>
            <a:ext cx="9993313" cy="5638800"/>
          </a:xfrm>
        </p:spPr>
        <p:txBody>
          <a:bodyPr/>
          <a:lstStyle/>
          <a:p>
            <a:pPr marL="533400" indent="-533400" eaLnBrk="1" hangingPunct="1">
              <a:lnSpc>
                <a:spcPct val="110000"/>
              </a:lnSpc>
            </a:pPr>
            <a:endParaRPr lang="en-US"/>
          </a:p>
          <a:p>
            <a:pPr marL="533400" indent="-533400" eaLnBrk="1" hangingPunct="1">
              <a:lnSpc>
                <a:spcPct val="110000"/>
              </a:lnSpc>
              <a:buFontTx/>
              <a:buNone/>
            </a:pPr>
            <a:r>
              <a:rPr lang="en-US" sz="3200"/>
              <a:t>     </a:t>
            </a:r>
          </a:p>
        </p:txBody>
      </p:sp>
      <p:sp>
        <p:nvSpPr>
          <p:cNvPr id="2058" name="Rectangle 4"/>
          <p:cNvSpPr>
            <a:spLocks noChangeArrowheads="1"/>
          </p:cNvSpPr>
          <p:nvPr/>
        </p:nvSpPr>
        <p:spPr bwMode="auto">
          <a:xfrm>
            <a:off x="393700" y="1343025"/>
            <a:ext cx="10134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06" tIns="52153" rIns="104306" bIns="52153"/>
          <a:lstStyle/>
          <a:p>
            <a:pPr marL="533400" indent="-533400" defTabSz="1042988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Establishing a probabilistic model for classification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Discriminative model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endParaRPr lang="en-US" sz="2400">
              <a:latin typeface="Tahoma" pitchFamily="34" charset="0"/>
            </a:endParaRP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Generative model</a:t>
            </a:r>
          </a:p>
          <a:p>
            <a:pPr marL="533400" indent="-533400" defTabSz="1042988">
              <a:lnSpc>
                <a:spcPct val="110000"/>
              </a:lnSpc>
              <a:spcBef>
                <a:spcPct val="20000"/>
              </a:spcBef>
            </a:pPr>
            <a:r>
              <a:rPr lang="en-US" sz="3200">
                <a:latin typeface="Tahoma" pitchFamily="34" charset="0"/>
              </a:rPr>
              <a:t>        </a:t>
            </a:r>
          </a:p>
          <a:p>
            <a:pPr marL="533400" indent="-533400" defTabSz="1042988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MAP classification rule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rgbClr val="FF0000"/>
                </a:solidFill>
                <a:latin typeface="Tahoma" pitchFamily="34" charset="0"/>
              </a:rPr>
              <a:t>MAP</a:t>
            </a:r>
            <a:r>
              <a:rPr lang="en-US" sz="2400">
                <a:latin typeface="Tahoma" pitchFamily="34" charset="0"/>
              </a:rPr>
              <a:t>: </a:t>
            </a:r>
            <a:r>
              <a:rPr lang="en-US" sz="2400">
                <a:solidFill>
                  <a:srgbClr val="FF0000"/>
                </a:solidFill>
                <a:latin typeface="Tahoma" pitchFamily="34" charset="0"/>
              </a:rPr>
              <a:t>M</a:t>
            </a:r>
            <a:r>
              <a:rPr lang="en-US" sz="2400">
                <a:latin typeface="Tahoma" pitchFamily="34" charset="0"/>
              </a:rPr>
              <a:t>aximum </a:t>
            </a:r>
            <a:r>
              <a:rPr lang="en-US" sz="2400">
                <a:solidFill>
                  <a:srgbClr val="FF0000"/>
                </a:solidFill>
                <a:latin typeface="Tahoma" pitchFamily="34" charset="0"/>
              </a:rPr>
              <a:t>A</a:t>
            </a:r>
            <a:r>
              <a:rPr lang="en-US" sz="2400">
                <a:latin typeface="Tahoma" pitchFamily="34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Tahoma" pitchFamily="34" charset="0"/>
              </a:rPr>
              <a:t>P</a:t>
            </a:r>
            <a:r>
              <a:rPr lang="en-US" sz="2400">
                <a:latin typeface="Tahoma" pitchFamily="34" charset="0"/>
              </a:rPr>
              <a:t>osterior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Assign </a:t>
            </a:r>
            <a:r>
              <a:rPr lang="en-US" sz="2400" b="1" i="1">
                <a:latin typeface="Palatino Linotype" pitchFamily="18" charset="0"/>
              </a:rPr>
              <a:t>x</a:t>
            </a:r>
            <a:r>
              <a:rPr lang="en-US" sz="2400">
                <a:latin typeface="Tahoma" pitchFamily="34" charset="0"/>
              </a:rPr>
              <a:t> to </a:t>
            </a:r>
            <a:r>
              <a:rPr lang="en-US" sz="2400" i="1">
                <a:latin typeface="Palatino Linotype" pitchFamily="18" charset="0"/>
              </a:rPr>
              <a:t>c* </a:t>
            </a:r>
            <a:r>
              <a:rPr lang="en-US" sz="2400">
                <a:latin typeface="Tahoma" pitchFamily="34" charset="0"/>
              </a:rPr>
              <a:t>if </a:t>
            </a:r>
          </a:p>
          <a:p>
            <a:pPr marL="533400" indent="-533400" defTabSz="1042988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Tahoma" pitchFamily="34" charset="0"/>
              </a:rPr>
              <a:t>Generative classification with the MAP rule</a:t>
            </a:r>
          </a:p>
          <a:p>
            <a:pPr marL="979488" lvl="1" indent="-457200" defTabSz="1042988">
              <a:lnSpc>
                <a:spcPct val="110000"/>
              </a:lnSpc>
              <a:spcBef>
                <a:spcPct val="20000"/>
              </a:spcBef>
              <a:buFontTx/>
              <a:buChar char="–"/>
            </a:pPr>
            <a:r>
              <a:rPr lang="en-US" sz="2400">
                <a:latin typeface="Tahoma" pitchFamily="34" charset="0"/>
              </a:rPr>
              <a:t>Apply Bayesian rule to convert: </a:t>
            </a: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2895600" y="2409825"/>
          <a:ext cx="4954588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2" imgW="1892160" imgH="177480" progId="Equation.3">
                  <p:embed/>
                </p:oleObj>
              </mc:Choice>
              <mc:Fallback>
                <p:oleObj name="Equation" r:id="rId2" imgW="1892160" imgH="177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409825"/>
                        <a:ext cx="4954588" cy="465138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2882900" y="3390900"/>
          <a:ext cx="4967288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4" imgW="1892160" imgH="177480" progId="Equation.3">
                  <p:embed/>
                </p:oleObj>
              </mc:Choice>
              <mc:Fallback>
                <p:oleObj name="Equation" r:id="rId4" imgW="1892160" imgH="177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3390900"/>
                        <a:ext cx="4967288" cy="46672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 w="9525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7"/>
          <p:cNvGraphicFramePr>
            <a:graphicFrameLocks noChangeAspect="1"/>
          </p:cNvGraphicFramePr>
          <p:nvPr/>
        </p:nvGraphicFramePr>
        <p:xfrm>
          <a:off x="3594100" y="5000625"/>
          <a:ext cx="6627813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6" imgW="2705040" imgH="203040" progId="Equation.3">
                  <p:embed/>
                </p:oleObj>
              </mc:Choice>
              <mc:Fallback>
                <p:oleObj name="Equation" r:id="rId6" imgW="270504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5000625"/>
                        <a:ext cx="6627813" cy="496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8"/>
          <p:cNvGraphicFramePr>
            <a:graphicFrameLocks noChangeAspect="1"/>
          </p:cNvGraphicFramePr>
          <p:nvPr/>
        </p:nvGraphicFramePr>
        <p:xfrm>
          <a:off x="5699125" y="5919788"/>
          <a:ext cx="4676775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8" imgW="1981080" imgH="355320" progId="Equation.3">
                  <p:embed/>
                </p:oleObj>
              </mc:Choice>
              <mc:Fallback>
                <p:oleObj name="Equation" r:id="rId8" imgW="1981080" imgH="3553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9125" y="5919788"/>
                        <a:ext cx="4676775" cy="909637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 Histograms</a:t>
            </a:r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 flipV="1">
            <a:off x="1514475" y="2100263"/>
            <a:ext cx="0" cy="45370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1425575" y="6469063"/>
            <a:ext cx="83772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1960563" y="3360738"/>
            <a:ext cx="4365625" cy="3108325"/>
            <a:chOff x="1872" y="1920"/>
            <a:chExt cx="2352" cy="1776"/>
          </a:xfrm>
        </p:grpSpPr>
        <p:sp>
          <p:nvSpPr>
            <p:cNvPr id="14363" name="Line 6"/>
            <p:cNvSpPr>
              <a:spLocks noChangeShapeType="1"/>
            </p:cNvSpPr>
            <p:nvPr/>
          </p:nvSpPr>
          <p:spPr bwMode="auto">
            <a:xfrm flipV="1">
              <a:off x="1872" y="3456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4" name="Line 7"/>
            <p:cNvSpPr>
              <a:spLocks noChangeShapeType="1"/>
            </p:cNvSpPr>
            <p:nvPr/>
          </p:nvSpPr>
          <p:spPr bwMode="auto">
            <a:xfrm>
              <a:off x="1872" y="3456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5" name="Line 8"/>
            <p:cNvSpPr>
              <a:spLocks noChangeShapeType="1"/>
            </p:cNvSpPr>
            <p:nvPr/>
          </p:nvSpPr>
          <p:spPr bwMode="auto">
            <a:xfrm flipV="1">
              <a:off x="2112" y="2928"/>
              <a:ext cx="0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6" name="Line 9"/>
            <p:cNvSpPr>
              <a:spLocks noChangeShapeType="1"/>
            </p:cNvSpPr>
            <p:nvPr/>
          </p:nvSpPr>
          <p:spPr bwMode="auto">
            <a:xfrm>
              <a:off x="2112" y="2928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7" name="Line 10"/>
            <p:cNvSpPr>
              <a:spLocks noChangeShapeType="1"/>
            </p:cNvSpPr>
            <p:nvPr/>
          </p:nvSpPr>
          <p:spPr bwMode="auto">
            <a:xfrm flipV="1">
              <a:off x="2304" y="2592"/>
              <a:ext cx="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8" name="Line 11"/>
            <p:cNvSpPr>
              <a:spLocks noChangeShapeType="1"/>
            </p:cNvSpPr>
            <p:nvPr/>
          </p:nvSpPr>
          <p:spPr bwMode="auto">
            <a:xfrm>
              <a:off x="2304" y="2592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9" name="Line 12"/>
            <p:cNvSpPr>
              <a:spLocks noChangeShapeType="1"/>
            </p:cNvSpPr>
            <p:nvPr/>
          </p:nvSpPr>
          <p:spPr bwMode="auto">
            <a:xfrm flipV="1">
              <a:off x="2592" y="1920"/>
              <a:ext cx="0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0" name="Line 13"/>
            <p:cNvSpPr>
              <a:spLocks noChangeShapeType="1"/>
            </p:cNvSpPr>
            <p:nvPr/>
          </p:nvSpPr>
          <p:spPr bwMode="auto">
            <a:xfrm>
              <a:off x="2592" y="192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1" name="Line 14"/>
            <p:cNvSpPr>
              <a:spLocks noChangeShapeType="1"/>
            </p:cNvSpPr>
            <p:nvPr/>
          </p:nvSpPr>
          <p:spPr bwMode="auto">
            <a:xfrm>
              <a:off x="2928" y="1920"/>
              <a:ext cx="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2" name="Line 15"/>
            <p:cNvSpPr>
              <a:spLocks noChangeShapeType="1"/>
            </p:cNvSpPr>
            <p:nvPr/>
          </p:nvSpPr>
          <p:spPr bwMode="auto">
            <a:xfrm>
              <a:off x="2928" y="2016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3" name="Line 16"/>
            <p:cNvSpPr>
              <a:spLocks noChangeShapeType="1"/>
            </p:cNvSpPr>
            <p:nvPr/>
          </p:nvSpPr>
          <p:spPr bwMode="auto">
            <a:xfrm>
              <a:off x="3168" y="2016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4" name="Line 17"/>
            <p:cNvSpPr>
              <a:spLocks noChangeShapeType="1"/>
            </p:cNvSpPr>
            <p:nvPr/>
          </p:nvSpPr>
          <p:spPr bwMode="auto">
            <a:xfrm>
              <a:off x="3168" y="2304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5" name="Line 18"/>
            <p:cNvSpPr>
              <a:spLocks noChangeShapeType="1"/>
            </p:cNvSpPr>
            <p:nvPr/>
          </p:nvSpPr>
          <p:spPr bwMode="auto">
            <a:xfrm>
              <a:off x="3456" y="2304"/>
              <a:ext cx="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6" name="Line 19"/>
            <p:cNvSpPr>
              <a:spLocks noChangeShapeType="1"/>
            </p:cNvSpPr>
            <p:nvPr/>
          </p:nvSpPr>
          <p:spPr bwMode="auto">
            <a:xfrm>
              <a:off x="3456" y="2640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7" name="Line 20"/>
            <p:cNvSpPr>
              <a:spLocks noChangeShapeType="1"/>
            </p:cNvSpPr>
            <p:nvPr/>
          </p:nvSpPr>
          <p:spPr bwMode="auto">
            <a:xfrm>
              <a:off x="3984" y="2640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8" name="Line 21"/>
            <p:cNvSpPr>
              <a:spLocks noChangeShapeType="1"/>
            </p:cNvSpPr>
            <p:nvPr/>
          </p:nvSpPr>
          <p:spPr bwMode="auto">
            <a:xfrm>
              <a:off x="3984" y="3504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9" name="Line 22"/>
            <p:cNvSpPr>
              <a:spLocks noChangeShapeType="1"/>
            </p:cNvSpPr>
            <p:nvPr/>
          </p:nvSpPr>
          <p:spPr bwMode="auto">
            <a:xfrm>
              <a:off x="4224" y="3504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2" name="Group 23"/>
          <p:cNvGrpSpPr>
            <a:grpSpLocks/>
          </p:cNvGrpSpPr>
          <p:nvPr/>
        </p:nvGrpSpPr>
        <p:grpSpPr bwMode="auto">
          <a:xfrm>
            <a:off x="4187825" y="3948113"/>
            <a:ext cx="4722813" cy="2520950"/>
            <a:chOff x="3216" y="2256"/>
            <a:chExt cx="2544" cy="1440"/>
          </a:xfrm>
        </p:grpSpPr>
        <p:sp>
          <p:nvSpPr>
            <p:cNvPr id="14348" name="Line 24"/>
            <p:cNvSpPr>
              <a:spLocks noChangeShapeType="1"/>
            </p:cNvSpPr>
            <p:nvPr/>
          </p:nvSpPr>
          <p:spPr bwMode="auto">
            <a:xfrm flipV="1">
              <a:off x="3216" y="3408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9" name="Line 25"/>
            <p:cNvSpPr>
              <a:spLocks noChangeShapeType="1"/>
            </p:cNvSpPr>
            <p:nvPr/>
          </p:nvSpPr>
          <p:spPr bwMode="auto">
            <a:xfrm>
              <a:off x="3216" y="3408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0" name="Line 26"/>
            <p:cNvSpPr>
              <a:spLocks noChangeShapeType="1"/>
            </p:cNvSpPr>
            <p:nvPr/>
          </p:nvSpPr>
          <p:spPr bwMode="auto">
            <a:xfrm flipV="1">
              <a:off x="3504" y="3168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1" name="Line 27"/>
            <p:cNvSpPr>
              <a:spLocks noChangeShapeType="1"/>
            </p:cNvSpPr>
            <p:nvPr/>
          </p:nvSpPr>
          <p:spPr bwMode="auto">
            <a:xfrm>
              <a:off x="3504" y="3168"/>
              <a:ext cx="62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2" name="Line 28"/>
            <p:cNvSpPr>
              <a:spLocks noChangeShapeType="1"/>
            </p:cNvSpPr>
            <p:nvPr/>
          </p:nvSpPr>
          <p:spPr bwMode="auto">
            <a:xfrm flipV="1">
              <a:off x="4128" y="2544"/>
              <a:ext cx="0" cy="6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3" name="Line 29"/>
            <p:cNvSpPr>
              <a:spLocks noChangeShapeType="1"/>
            </p:cNvSpPr>
            <p:nvPr/>
          </p:nvSpPr>
          <p:spPr bwMode="auto">
            <a:xfrm>
              <a:off x="4128" y="2544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4" name="Line 30"/>
            <p:cNvSpPr>
              <a:spLocks noChangeShapeType="1"/>
            </p:cNvSpPr>
            <p:nvPr/>
          </p:nvSpPr>
          <p:spPr bwMode="auto">
            <a:xfrm flipV="1">
              <a:off x="4416" y="2256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5" name="Line 31"/>
            <p:cNvSpPr>
              <a:spLocks noChangeShapeType="1"/>
            </p:cNvSpPr>
            <p:nvPr/>
          </p:nvSpPr>
          <p:spPr bwMode="auto">
            <a:xfrm>
              <a:off x="4416" y="225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6" name="Line 32"/>
            <p:cNvSpPr>
              <a:spLocks noChangeShapeType="1"/>
            </p:cNvSpPr>
            <p:nvPr/>
          </p:nvSpPr>
          <p:spPr bwMode="auto">
            <a:xfrm>
              <a:off x="4848" y="2256"/>
              <a:ext cx="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7" name="Line 33"/>
            <p:cNvSpPr>
              <a:spLocks noChangeShapeType="1"/>
            </p:cNvSpPr>
            <p:nvPr/>
          </p:nvSpPr>
          <p:spPr bwMode="auto">
            <a:xfrm>
              <a:off x="4848" y="2640"/>
              <a:ext cx="33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8" name="Line 34"/>
            <p:cNvSpPr>
              <a:spLocks noChangeShapeType="1"/>
            </p:cNvSpPr>
            <p:nvPr/>
          </p:nvSpPr>
          <p:spPr bwMode="auto">
            <a:xfrm>
              <a:off x="5184" y="2640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9" name="Line 35"/>
            <p:cNvSpPr>
              <a:spLocks noChangeShapeType="1"/>
            </p:cNvSpPr>
            <p:nvPr/>
          </p:nvSpPr>
          <p:spPr bwMode="auto">
            <a:xfrm>
              <a:off x="5184" y="2880"/>
              <a:ext cx="3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0" name="Line 36"/>
            <p:cNvSpPr>
              <a:spLocks noChangeShapeType="1"/>
            </p:cNvSpPr>
            <p:nvPr/>
          </p:nvSpPr>
          <p:spPr bwMode="auto">
            <a:xfrm>
              <a:off x="5568" y="2880"/>
              <a:ext cx="0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1" name="Line 37"/>
            <p:cNvSpPr>
              <a:spLocks noChangeShapeType="1"/>
            </p:cNvSpPr>
            <p:nvPr/>
          </p:nvSpPr>
          <p:spPr bwMode="auto">
            <a:xfrm>
              <a:off x="5568" y="3408"/>
              <a:ext cx="19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2" name="Line 38"/>
            <p:cNvSpPr>
              <a:spLocks noChangeShapeType="1"/>
            </p:cNvSpPr>
            <p:nvPr/>
          </p:nvSpPr>
          <p:spPr bwMode="auto">
            <a:xfrm>
              <a:off x="5760" y="3408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43" name="Text Box 39"/>
          <p:cNvSpPr txBox="1">
            <a:spLocks noChangeArrowheads="1"/>
          </p:cNvSpPr>
          <p:nvPr/>
        </p:nvSpPr>
        <p:spPr bwMode="auto">
          <a:xfrm>
            <a:off x="9694863" y="6451600"/>
            <a:ext cx="530225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r>
              <a:rPr lang="en-US">
                <a:latin typeface="Times" pitchFamily="1" charset="0"/>
              </a:rPr>
              <a:t>x</a:t>
            </a:r>
          </a:p>
        </p:txBody>
      </p:sp>
      <p:sp>
        <p:nvSpPr>
          <p:cNvPr id="14344" name="Text Box 40"/>
          <p:cNvSpPr txBox="1">
            <a:spLocks noChangeArrowheads="1"/>
          </p:cNvSpPr>
          <p:nvPr/>
        </p:nvSpPr>
        <p:spPr bwMode="auto">
          <a:xfrm>
            <a:off x="3011488" y="2838450"/>
            <a:ext cx="850900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r>
              <a:rPr lang="en-US">
                <a:latin typeface="Times" pitchFamily="1" charset="0"/>
              </a:rPr>
              <a:t>C</a:t>
            </a:r>
            <a:r>
              <a:rPr lang="en-US" baseline="-25000">
                <a:latin typeface="Times" pitchFamily="1" charset="0"/>
              </a:rPr>
              <a:t>1</a:t>
            </a:r>
            <a:endParaRPr lang="en-US">
              <a:latin typeface="Times" pitchFamily="1" charset="0"/>
            </a:endParaRPr>
          </a:p>
        </p:txBody>
      </p:sp>
      <p:sp>
        <p:nvSpPr>
          <p:cNvPr id="14345" name="Text Box 41"/>
          <p:cNvSpPr txBox="1">
            <a:spLocks noChangeArrowheads="1"/>
          </p:cNvSpPr>
          <p:nvPr/>
        </p:nvSpPr>
        <p:spPr bwMode="auto">
          <a:xfrm>
            <a:off x="6575425" y="3427413"/>
            <a:ext cx="852488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r>
              <a:rPr lang="en-US">
                <a:latin typeface="Times" pitchFamily="1" charset="0"/>
              </a:rPr>
              <a:t>C</a:t>
            </a:r>
            <a:r>
              <a:rPr lang="en-US" baseline="-25000">
                <a:latin typeface="Times" pitchFamily="1" charset="0"/>
              </a:rPr>
              <a:t>2</a:t>
            </a:r>
            <a:endParaRPr lang="en-US">
              <a:latin typeface="Times" pitchFamily="1" charset="0"/>
            </a:endParaRPr>
          </a:p>
        </p:txBody>
      </p:sp>
      <p:sp>
        <p:nvSpPr>
          <p:cNvPr id="14346" name="Text Box 42"/>
          <p:cNvSpPr txBox="1">
            <a:spLocks noChangeArrowheads="1"/>
          </p:cNvSpPr>
          <p:nvPr/>
        </p:nvSpPr>
        <p:spPr bwMode="auto">
          <a:xfrm>
            <a:off x="712788" y="1998663"/>
            <a:ext cx="1312862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r>
              <a:rPr lang="en-US">
                <a:latin typeface="Times" pitchFamily="1" charset="0"/>
              </a:rPr>
              <a:t>P(x)</a:t>
            </a:r>
          </a:p>
        </p:txBody>
      </p:sp>
      <p:sp>
        <p:nvSpPr>
          <p:cNvPr id="14347" name="Rectangle 42"/>
          <p:cNvSpPr>
            <a:spLocks noChangeArrowheads="1"/>
          </p:cNvSpPr>
          <p:nvPr/>
        </p:nvSpPr>
        <p:spPr bwMode="auto">
          <a:xfrm>
            <a:off x="4279900" y="6980238"/>
            <a:ext cx="2679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Slide by Stephen Marsland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Posterior Probability</a:t>
            </a:r>
          </a:p>
        </p:txBody>
      </p:sp>
      <p:sp>
        <p:nvSpPr>
          <p:cNvPr id="15363" name="Line 3"/>
          <p:cNvSpPr>
            <a:spLocks noChangeShapeType="1"/>
          </p:cNvSpPr>
          <p:nvPr/>
        </p:nvSpPr>
        <p:spPr bwMode="auto">
          <a:xfrm flipV="1">
            <a:off x="1514475" y="2100263"/>
            <a:ext cx="0" cy="45370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>
            <a:off x="1425575" y="6469063"/>
            <a:ext cx="83772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1514475" y="3108325"/>
            <a:ext cx="25844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4098925" y="3092450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4083050" y="3597275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616450" y="3597275"/>
            <a:ext cx="0" cy="5873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4616450" y="4184650"/>
            <a:ext cx="9810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5597525" y="4184650"/>
            <a:ext cx="0" cy="15128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5575300" y="5697538"/>
            <a:ext cx="484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6059488" y="5681663"/>
            <a:ext cx="0" cy="336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6454775" y="3108325"/>
            <a:ext cx="231775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9694863" y="6451600"/>
            <a:ext cx="530225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r>
              <a:rPr lang="en-US">
                <a:latin typeface="Times" pitchFamily="1" charset="0"/>
              </a:rPr>
              <a:t>x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622300" y="1341438"/>
            <a:ext cx="187007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r>
              <a:rPr lang="en-US">
                <a:latin typeface="Times" pitchFamily="1" charset="0"/>
              </a:rPr>
              <a:t>P(C|x)</a:t>
            </a:r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>
            <a:off x="6037263" y="5995988"/>
            <a:ext cx="484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>
            <a:off x="6505575" y="5980113"/>
            <a:ext cx="0" cy="504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104306" tIns="52153" rIns="104306" bIns="52153" anchor="ctr"/>
          <a:lstStyle/>
          <a:p>
            <a:endParaRPr lang="en-US"/>
          </a:p>
        </p:txBody>
      </p:sp>
      <p:grpSp>
        <p:nvGrpSpPr>
          <p:cNvPr id="15378" name="Group 18"/>
          <p:cNvGrpSpPr>
            <a:grpSpLocks/>
          </p:cNvGrpSpPr>
          <p:nvPr/>
        </p:nvGrpSpPr>
        <p:grpSpPr bwMode="auto">
          <a:xfrm flipV="1">
            <a:off x="4071938" y="3124200"/>
            <a:ext cx="2438400" cy="3392488"/>
            <a:chOff x="3582" y="1863"/>
            <a:chExt cx="1314" cy="1938"/>
          </a:xfrm>
        </p:grpSpPr>
        <p:sp>
          <p:nvSpPr>
            <p:cNvPr id="15383" name="Line 19"/>
            <p:cNvSpPr>
              <a:spLocks noChangeShapeType="1"/>
            </p:cNvSpPr>
            <p:nvPr/>
          </p:nvSpPr>
          <p:spPr bwMode="auto">
            <a:xfrm flipV="1">
              <a:off x="3591" y="1863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4" name="Line 20"/>
            <p:cNvSpPr>
              <a:spLocks noChangeShapeType="1"/>
            </p:cNvSpPr>
            <p:nvPr/>
          </p:nvSpPr>
          <p:spPr bwMode="auto">
            <a:xfrm flipV="1">
              <a:off x="3582" y="2151"/>
              <a:ext cx="2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5" name="Line 21"/>
            <p:cNvSpPr>
              <a:spLocks noChangeShapeType="1"/>
            </p:cNvSpPr>
            <p:nvPr/>
          </p:nvSpPr>
          <p:spPr bwMode="auto">
            <a:xfrm flipV="1">
              <a:off x="3870" y="2151"/>
              <a:ext cx="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6" name="Line 22"/>
            <p:cNvSpPr>
              <a:spLocks noChangeShapeType="1"/>
            </p:cNvSpPr>
            <p:nvPr/>
          </p:nvSpPr>
          <p:spPr bwMode="auto">
            <a:xfrm flipV="1">
              <a:off x="3870" y="2487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7" name="Line 23"/>
            <p:cNvSpPr>
              <a:spLocks noChangeShapeType="1"/>
            </p:cNvSpPr>
            <p:nvPr/>
          </p:nvSpPr>
          <p:spPr bwMode="auto">
            <a:xfrm flipV="1">
              <a:off x="4398" y="2487"/>
              <a:ext cx="0" cy="86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8" name="Line 24"/>
            <p:cNvSpPr>
              <a:spLocks noChangeShapeType="1"/>
            </p:cNvSpPr>
            <p:nvPr/>
          </p:nvSpPr>
          <p:spPr bwMode="auto">
            <a:xfrm flipV="1">
              <a:off x="4386" y="3351"/>
              <a:ext cx="26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9" name="Line 25"/>
            <p:cNvSpPr>
              <a:spLocks noChangeShapeType="1"/>
            </p:cNvSpPr>
            <p:nvPr/>
          </p:nvSpPr>
          <p:spPr bwMode="auto">
            <a:xfrm flipV="1">
              <a:off x="4647" y="334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0" name="Line 26"/>
            <p:cNvSpPr>
              <a:spLocks noChangeShapeType="1"/>
            </p:cNvSpPr>
            <p:nvPr/>
          </p:nvSpPr>
          <p:spPr bwMode="auto">
            <a:xfrm flipV="1">
              <a:off x="4635" y="3522"/>
              <a:ext cx="26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1" name="Line 27"/>
            <p:cNvSpPr>
              <a:spLocks noChangeShapeType="1"/>
            </p:cNvSpPr>
            <p:nvPr/>
          </p:nvSpPr>
          <p:spPr bwMode="auto">
            <a:xfrm flipV="1">
              <a:off x="4887" y="3513"/>
              <a:ext cx="0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79" name="Text Box 28"/>
          <p:cNvSpPr txBox="1">
            <a:spLocks noChangeArrowheads="1"/>
          </p:cNvSpPr>
          <p:nvPr/>
        </p:nvSpPr>
        <p:spPr bwMode="auto">
          <a:xfrm>
            <a:off x="962025" y="2838450"/>
            <a:ext cx="530225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r>
              <a:rPr lang="en-US">
                <a:latin typeface="Times" pitchFamily="1" charset="0"/>
              </a:rPr>
              <a:t>1</a:t>
            </a:r>
          </a:p>
        </p:txBody>
      </p:sp>
      <p:sp>
        <p:nvSpPr>
          <p:cNvPr id="15380" name="Text Box 29"/>
          <p:cNvSpPr txBox="1">
            <a:spLocks noChangeArrowheads="1"/>
          </p:cNvSpPr>
          <p:nvPr/>
        </p:nvSpPr>
        <p:spPr bwMode="auto">
          <a:xfrm>
            <a:off x="962025" y="6115050"/>
            <a:ext cx="530225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4306" tIns="52153" rIns="104306" bIns="52153">
            <a:spAutoFit/>
          </a:bodyPr>
          <a:lstStyle/>
          <a:p>
            <a:r>
              <a:rPr lang="en-US">
                <a:latin typeface="Times" pitchFamily="1" charset="0"/>
              </a:rPr>
              <a:t>0</a:t>
            </a:r>
          </a:p>
        </p:txBody>
      </p:sp>
      <p:pic>
        <p:nvPicPr>
          <p:cNvPr id="8222" name="Picture 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3100" y="1798638"/>
            <a:ext cx="61182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2" name="Rectangle 30"/>
          <p:cNvSpPr>
            <a:spLocks noChangeArrowheads="1"/>
          </p:cNvSpPr>
          <p:nvPr/>
        </p:nvSpPr>
        <p:spPr bwMode="auto">
          <a:xfrm>
            <a:off x="4279900" y="6980238"/>
            <a:ext cx="2679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Slide by Stephen Marsland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6554</TotalTime>
  <Words>912</Words>
  <Application>Microsoft Office PowerPoint</Application>
  <PresentationFormat>Custom</PresentationFormat>
  <Paragraphs>234</Paragraphs>
  <Slides>17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Palatino Linotype</vt:lpstr>
      <vt:lpstr>Tahoma</vt:lpstr>
      <vt:lpstr>Times</vt:lpstr>
      <vt:lpstr>Times New Roman</vt:lpstr>
      <vt:lpstr>Default Design</vt:lpstr>
      <vt:lpstr>Equation</vt:lpstr>
      <vt:lpstr>Naïve Bayes Classifier Outline</vt:lpstr>
      <vt:lpstr>Background </vt:lpstr>
      <vt:lpstr>Probability Basics </vt:lpstr>
      <vt:lpstr>PowerPoint Presentation</vt:lpstr>
      <vt:lpstr>PowerPoint Presentation</vt:lpstr>
      <vt:lpstr>PowerPoint Presentation</vt:lpstr>
      <vt:lpstr>Probabilistic Classification </vt:lpstr>
      <vt:lpstr>Feature Histograms</vt:lpstr>
      <vt:lpstr>Posterior Probability</vt:lpstr>
      <vt:lpstr>Naïve Bayes </vt:lpstr>
      <vt:lpstr>Naïve Bayes </vt:lpstr>
      <vt:lpstr>Example </vt:lpstr>
      <vt:lpstr>Example </vt:lpstr>
      <vt:lpstr>Example </vt:lpstr>
      <vt:lpstr>Relevant Issues </vt:lpstr>
      <vt:lpstr>Relevant Issues </vt:lpstr>
      <vt:lpstr>Conclusions </vt:lpstr>
    </vt:vector>
  </TitlesOfParts>
  <Company>Self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- Naive Bayes Classifier</dc:title>
  <dc:creator>Ke Chen</dc:creator>
  <cp:lastModifiedBy>Madhurima Rawat</cp:lastModifiedBy>
  <cp:revision>701</cp:revision>
  <dcterms:created xsi:type="dcterms:W3CDTF">2003-09-05T20:43:05Z</dcterms:created>
  <dcterms:modified xsi:type="dcterms:W3CDTF">2023-07-12T14:50:46Z</dcterms:modified>
</cp:coreProperties>
</file>