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65" r:id="rId5"/>
    <p:sldId id="270" r:id="rId6"/>
    <p:sldId id="272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4" r:id="rId15"/>
    <p:sldId id="26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A1BD6-8BCF-41D4-BBE9-A6E215201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7E1288-DCD1-4812-8922-B0646FF87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151AF-3EB0-4AF1-B9C3-58C23BDA2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58380-5AE0-4502-9230-93B67634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B6566-EA40-4DB7-B179-B285C7CE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519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8F42-75E6-45DD-93C4-5125F2C3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9BE5B6-BDC2-4F5B-BBEB-096D5E863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394F1-C182-4551-80E2-6A402E31C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6C152-CDA5-4E87-9CC4-3A1955F1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FF250-9879-488B-9D4A-A5D91F3A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150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C7E8C2-93B0-4060-B6CC-EA8E0312E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74752-0368-43D7-8269-8BA95D091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23D62-B071-469C-807E-DACECEA88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4EFD5-22A1-4AF4-848D-1827D8FE7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E98AA-D4B4-4CD2-84F3-40417B85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201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52594-2E37-4C1A-A958-B73B00F15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64029"/>
          </a:xfrm>
          <a:solidFill>
            <a:srgbClr val="0000FF"/>
          </a:solidFill>
          <a:ln>
            <a:solidFill>
              <a:srgbClr val="0000FF"/>
            </a:solidFill>
          </a:ln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54D7B-1830-4B80-B73E-202F1E5A6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0500"/>
            <a:ext cx="10515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DE793-57E3-4604-B456-9CDF4623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2BA67-38A5-410C-BE8F-16F3EFB52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D8873-A82C-4B3D-AC97-E8C6FE0CB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862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8445A-8BD5-41BD-BF33-9A3FE139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AA460-F202-4827-B921-C0E17EA40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3AE65-01AA-49B0-AC8F-4AA5CA8A8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9B644-950B-457E-A287-DA5C56A77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41604-9E8D-4D9A-A25B-A9506C78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347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C7CC4-A80E-4E26-85B3-54564CDB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47005-DB2B-4403-9CD1-EA66154D24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F546B-CC01-4873-82EC-9E66E7C52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A44FD-7939-4CB8-A0CE-16A532F6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09A9B4-194C-4E73-BB83-868E7EFC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D8A4C-82CB-446F-A057-AED11311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904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27D2-7FF6-44AF-AD34-DEF54759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1C6EB-1CFE-4FEF-B577-7C99107A4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14B0C-E1AE-4010-BEF0-F35A0A4D6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E33AE-8075-4FFD-AD26-A6AB17293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648B9B-1236-4138-8FA4-DCFEDB0A38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87FB6-66D3-43EF-B6D5-00868964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61DB51-8DEF-4A74-87D6-B8568B775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26860A-57C6-470A-9FAE-BAB30520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044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4C2DC-739E-467B-9E65-67B843A0E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CB3827-71ED-4932-A6D7-28CA9205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5B59ED-114A-4EA4-97FC-750205870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1C9E8C-E9C4-4DC6-AEC9-92F03BEA2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750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AFF4CD-BD2D-4552-B4F4-911C546E0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0B726-DE25-4F49-BA43-11DC6EBE0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5EA26-87BB-4E88-A6BA-DDED7086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708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D76CA-EFA1-463C-B415-0FA865CAD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0F3D5-36A0-4B76-9C6D-9B5269868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416FD-686B-4592-920B-728C4C6E9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02469-36D5-4724-9D6F-2608C9A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2CA24-EAA3-4F99-8D5F-C52F9E24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84ABB-802C-47F1-AC74-8359F1EA8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161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4DFB8-DF46-486A-9A8D-A52892128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8298A9-1F47-4DF9-B0A2-34F3F6C943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15A78-C0D5-40C2-B11E-DF4EE87EC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40DE4-32C7-4C72-B4A6-6E17ADA89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AA3A4-8D0B-43C6-A2D7-6F06732C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04C58-9504-4F60-8F8B-3AA4F3C7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688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E60582-7A45-456A-ABD2-A193DA8A5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70B04-B3BA-4AE9-A6FA-D7176BE13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A1CF3-6D6D-45F6-AB7B-49DBF3382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FBD1-7B55-467C-99D4-AD191B55FFB8}" type="datetimeFigureOut">
              <a:rPr lang="en-IN" smtClean="0"/>
              <a:t>12-06-2023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0B654-5D9F-4FF8-8AEE-B6C0CC919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F5388-5ED5-47A0-845F-5FE447F52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E4E7E-F41C-46CA-BED2-D36635FD5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009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58642-5DDC-452C-B469-4B11F48C36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Data Visualization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CB3CF-5E04-4333-9817-0B77EAA746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Unit IV</a:t>
            </a:r>
          </a:p>
        </p:txBody>
      </p:sp>
    </p:spTree>
    <p:extLst>
      <p:ext uri="{BB962C8B-B14F-4D97-AF65-F5344CB8AC3E}">
        <p14:creationId xmlns:p14="http://schemas.microsoft.com/office/powerpoint/2010/main" val="8687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38E3C-C40F-477C-B3BD-0912EBAEA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Confidence interval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32D15A-3324-4C84-81A9-9861B57ED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910" y="1460500"/>
            <a:ext cx="869577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02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12D20-9A61-47A1-A321-B5FAEC0A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the Uncertainty of Point Estimates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F0701C-5843-4B79-9EEC-0319B0F1D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675" y="1460500"/>
            <a:ext cx="58002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00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12D20-9A61-47A1-A321-B5FAEC0A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the Uncertainty of Point Estimates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2EC61D-43D9-4765-AFAC-2FA193E39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443" y="1460500"/>
            <a:ext cx="90527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6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0C80-1785-4691-BCB6-7A4D350EB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Error Bars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82BF6D-8646-4FB0-A789-D8BE2C143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708" y="1460500"/>
            <a:ext cx="7046620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3231CE-0FCA-43C4-A0A8-8D9AAB37B147}"/>
              </a:ext>
            </a:extLst>
          </p:cNvPr>
          <p:cNvSpPr txBox="1"/>
          <p:nvPr/>
        </p:nvSpPr>
        <p:spPr>
          <a:xfrm>
            <a:off x="8229599" y="2344189"/>
            <a:ext cx="29593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Mean butterfat contents in the milk of four cattle breeds.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6979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0C80-1785-4691-BCB6-7A4D350EB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Error Bars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3EC143-5A2A-48AC-A5E4-DB61BB3057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375" y="1593503"/>
            <a:ext cx="6436669" cy="48259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E5E272-B678-46CA-86FC-C063AB6024A8}"/>
              </a:ext>
            </a:extLst>
          </p:cNvPr>
          <p:cNvSpPr txBox="1"/>
          <p:nvPr/>
        </p:nvSpPr>
        <p:spPr>
          <a:xfrm>
            <a:off x="6729045" y="1852246"/>
            <a:ext cx="45263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Median income versus median age for 67 counties in Pennsylvania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628725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C027E-1CF6-4279-9DE5-25ADAAF81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Probabilities/distributions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BC1962-E357-494D-BF9A-592B003FF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422" y="1593504"/>
            <a:ext cx="7244181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7285F6-B1C6-47ED-8DEA-60DBEBB8C98F}"/>
              </a:ext>
            </a:extLst>
          </p:cNvPr>
          <p:cNvSpPr txBox="1"/>
          <p:nvPr/>
        </p:nvSpPr>
        <p:spPr>
          <a:xfrm>
            <a:off x="8728364" y="2305615"/>
            <a:ext cx="31912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Bayesian posterior distributions of mean chocolate bar ratings, shown as a</a:t>
            </a:r>
          </a:p>
          <a:p>
            <a:r>
              <a:rPr lang="en-US" sz="2800" dirty="0"/>
              <a:t>ridgeline plot.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162306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55E91-6E7E-4CF8-BD7E-B659A703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the Uncertainty of Curve Fits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2CCC5D-9F4D-4027-B945-388A6D771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70016"/>
            <a:ext cx="6783977" cy="508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90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66BC-17F9-4727-B360-80BE1C97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Hypothetical Outcome Plots</a:t>
            </a:r>
          </a:p>
        </p:txBody>
      </p:sp>
      <p:pic>
        <p:nvPicPr>
          <p:cNvPr id="1026" name="Picture 2" descr="https://miro.medium.com/v2/resize:fit:1000/1*YWsxZceM5RyhRYvdQUBbUw.png">
            <a:extLst>
              <a:ext uri="{FF2B5EF4-FFF2-40B4-BE49-F238E27FC236}">
                <a16:creationId xmlns:a16="http://schemas.microsoft.com/office/drawing/2014/main" id="{A2DBE936-3348-4FB0-A75D-02A6061CE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65"/>
          <a:stretch/>
        </p:blipFill>
        <p:spPr bwMode="auto">
          <a:xfrm>
            <a:off x="593270" y="1190489"/>
            <a:ext cx="10309093" cy="280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iro.medium.com/v2/resize:fit:1000/1*YWsxZceM5RyhRYvdQUBbUw.png">
            <a:extLst>
              <a:ext uri="{FF2B5EF4-FFF2-40B4-BE49-F238E27FC236}">
                <a16:creationId xmlns:a16="http://schemas.microsoft.com/office/drawing/2014/main" id="{C67C039C-4FF6-4DCE-BF42-D8E634BC2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0"/>
          <a:stretch/>
        </p:blipFill>
        <p:spPr bwMode="auto">
          <a:xfrm>
            <a:off x="593270" y="4232365"/>
            <a:ext cx="6451592" cy="252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7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48C0A-EDF7-432F-9FC4-A3C0DDF6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Geospatial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A0900-1B67-4596-B4A8-138DE1B29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08" y="1233407"/>
            <a:ext cx="5128647" cy="5128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0803DD-65D0-44E7-89BF-09EBDED5B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537" y="1492846"/>
            <a:ext cx="5730724" cy="48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57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8ECE0-D596-4638-908A-E1089687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Data labelling with Geo-Spatial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D0D86E-494B-4209-B985-4D18B340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208" y="1170646"/>
            <a:ext cx="7556799" cy="566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0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B179D-1AAF-43E2-8AC3-EC7938A6B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Layers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0E026B-4BC9-4974-B001-6561E7D41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51018"/>
            <a:ext cx="4329313" cy="3248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6C109D-6B06-47E5-94EC-B3E0AB88F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786" y="1064029"/>
            <a:ext cx="7359666" cy="55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3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E5151-6394-4704-8B31-CF76A00F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Choropleth Mapping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CFDD6-BAFD-4EA6-A663-784B33234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81" y="1211480"/>
            <a:ext cx="7251578" cy="5290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32B3F9-FD93-4397-8479-0ED35564322A}"/>
              </a:ext>
            </a:extLst>
          </p:cNvPr>
          <p:cNvSpPr txBox="1"/>
          <p:nvPr/>
        </p:nvSpPr>
        <p:spPr>
          <a:xfrm>
            <a:off x="8281851" y="2002971"/>
            <a:ext cx="2995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Showing quantitative data with specific colors.</a:t>
            </a:r>
          </a:p>
          <a:p>
            <a:endParaRPr lang="en-US" dirty="0"/>
          </a:p>
          <a:p>
            <a:r>
              <a:rPr lang="en-US" dirty="0"/>
              <a:t>Same as that of heat map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95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E5151-6394-4704-8B31-CF76A00F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Choropleth Mapping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32B3F9-FD93-4397-8479-0ED35564322A}"/>
              </a:ext>
            </a:extLst>
          </p:cNvPr>
          <p:cNvSpPr txBox="1"/>
          <p:nvPr/>
        </p:nvSpPr>
        <p:spPr>
          <a:xfrm>
            <a:off x="8281851" y="2002971"/>
            <a:ext cx="2995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Showing quantitative data with specific colors.</a:t>
            </a:r>
          </a:p>
          <a:p>
            <a:endParaRPr lang="en-US" dirty="0"/>
          </a:p>
          <a:p>
            <a:r>
              <a:rPr lang="en-US" dirty="0"/>
              <a:t>Same as that of heat map</a:t>
            </a:r>
            <a:endParaRPr lang="en-IN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745C7A5-4E7A-4B04-8CDC-0424622D2D8C}"/>
              </a:ext>
            </a:extLst>
          </p:cNvPr>
          <p:cNvGrpSpPr/>
          <p:nvPr/>
        </p:nvGrpSpPr>
        <p:grpSpPr>
          <a:xfrm>
            <a:off x="533096" y="1288868"/>
            <a:ext cx="6982401" cy="5142411"/>
            <a:chOff x="951108" y="1271451"/>
            <a:chExt cx="6982401" cy="514241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95DCAB4-3229-46A0-9D69-EC5449FA2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063"/>
            <a:stretch/>
          </p:blipFill>
          <p:spPr>
            <a:xfrm>
              <a:off x="951108" y="1393371"/>
              <a:ext cx="6808229" cy="502049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7AAC88F-4558-469D-B10F-AF5A0FCB4563}"/>
                </a:ext>
              </a:extLst>
            </p:cNvPr>
            <p:cNvSpPr/>
            <p:nvPr/>
          </p:nvSpPr>
          <p:spPr>
            <a:xfrm>
              <a:off x="7306491" y="1271451"/>
              <a:ext cx="627018" cy="3396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46504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8065-E14E-44AC-B714-DD830B66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Cartograms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A4D68F-C4AB-4996-8AF4-E7570CC9F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5" y="2246243"/>
            <a:ext cx="5465261" cy="33892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954C85-10A9-4C6D-88B2-E839C98CB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6" y="1776703"/>
            <a:ext cx="5146081" cy="385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6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C4D02-BA12-465C-B896-5AE33549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Visualizing Uncertainty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CF239-36E8-46AF-A1C7-1F35B4803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Graphical representation of uncertainty or variability in data or predictions. </a:t>
            </a:r>
          </a:p>
          <a:p>
            <a:r>
              <a:rPr lang="en-US" dirty="0"/>
              <a:t>It is a technique used to convey the level of confidence or range of possible outcomes associated with a particular data point or estimate.</a:t>
            </a:r>
          </a:p>
          <a:p>
            <a:r>
              <a:rPr lang="en-US" dirty="0"/>
              <a:t>Different ways to represent Uncertainty</a:t>
            </a:r>
          </a:p>
          <a:p>
            <a:pPr lvl="1"/>
            <a:r>
              <a:rPr lang="en-IN" dirty="0"/>
              <a:t>Error Bars:</a:t>
            </a:r>
          </a:p>
          <a:p>
            <a:pPr lvl="1"/>
            <a:r>
              <a:rPr lang="en-IN" dirty="0"/>
              <a:t>Confidence Intervals:</a:t>
            </a:r>
          </a:p>
          <a:p>
            <a:pPr lvl="1"/>
            <a:r>
              <a:rPr lang="en-IN" dirty="0"/>
              <a:t>Probability Density Plots:</a:t>
            </a:r>
          </a:p>
          <a:p>
            <a:pPr lvl="1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7908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F16D-F569-4227-B09A-7C4A180A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Basic’s of Uncertainty with probability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8E8674-231A-4F61-85FD-8DCD29E0D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1801409"/>
            <a:ext cx="1101725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33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167</Words>
  <Application>Microsoft Office PowerPoint</Application>
  <PresentationFormat>Widescreen</PresentationFormat>
  <Paragraphs>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Data Visualization</vt:lpstr>
      <vt:lpstr>Visualizing Geospatial Data</vt:lpstr>
      <vt:lpstr>Data labelling with Geo-Spatial </vt:lpstr>
      <vt:lpstr>Layers</vt:lpstr>
      <vt:lpstr>Choropleth Mapping</vt:lpstr>
      <vt:lpstr>Choropleth Mapping</vt:lpstr>
      <vt:lpstr>Cartograms</vt:lpstr>
      <vt:lpstr>Visualizing Uncertainty</vt:lpstr>
      <vt:lpstr>Basic’s of Uncertainty with probability</vt:lpstr>
      <vt:lpstr>Confidence interval</vt:lpstr>
      <vt:lpstr>Visualizing the Uncertainty of Point Estimates</vt:lpstr>
      <vt:lpstr>Visualizing the Uncertainty of Point Estimates</vt:lpstr>
      <vt:lpstr>Error Bars</vt:lpstr>
      <vt:lpstr>Error Bars</vt:lpstr>
      <vt:lpstr>Probabilities/distributions</vt:lpstr>
      <vt:lpstr>Visualizing the Uncertainty of Curve Fits</vt:lpstr>
      <vt:lpstr>Hypothetical Outcome Plots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Visualization</dc:title>
  <dc:creator>RG Brajesh</dc:creator>
  <cp:lastModifiedBy>RG Brajesh</cp:lastModifiedBy>
  <cp:revision>6</cp:revision>
  <dcterms:created xsi:type="dcterms:W3CDTF">2023-06-04T20:53:54Z</dcterms:created>
  <dcterms:modified xsi:type="dcterms:W3CDTF">2023-06-12T09:18:53Z</dcterms:modified>
</cp:coreProperties>
</file>