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51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95988" y="2761297"/>
            <a:ext cx="5266423" cy="11201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1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08463" y="4376420"/>
            <a:ext cx="6241473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8100">
              <a:lnSpc>
                <a:spcPts val="13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8100">
              <a:lnSpc>
                <a:spcPts val="13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8100">
              <a:lnSpc>
                <a:spcPts val="13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8100">
              <a:lnSpc>
                <a:spcPts val="13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8100">
              <a:lnSpc>
                <a:spcPts val="13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16711" y="1168401"/>
            <a:ext cx="6624976" cy="934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1285" y="2935287"/>
            <a:ext cx="7028180" cy="1685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48689" y="6765225"/>
            <a:ext cx="219709" cy="182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8100">
              <a:lnSpc>
                <a:spcPts val="13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A1BBF6-CA58-4912-99C7-AD2E4187D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711" y="3429000"/>
            <a:ext cx="6624976" cy="1600200"/>
          </a:xfrm>
        </p:spPr>
        <p:txBody>
          <a:bodyPr/>
          <a:lstStyle/>
          <a:p>
            <a:r>
              <a:rPr lang="en-US" dirty="0"/>
              <a:t>Finite State Machine based Morphology</a:t>
            </a:r>
          </a:p>
        </p:txBody>
      </p:sp>
    </p:spTree>
    <p:extLst>
      <p:ext uri="{BB962C8B-B14F-4D97-AF65-F5344CB8AC3E}">
        <p14:creationId xmlns:p14="http://schemas.microsoft.com/office/powerpoint/2010/main" val="990471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351281"/>
            <a:ext cx="90678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Finite-State</a:t>
            </a:r>
            <a:r>
              <a:rPr lang="en-US" sz="3600" spc="-5" dirty="0"/>
              <a:t> Machine</a:t>
            </a:r>
            <a:r>
              <a:rPr sz="3600" spc="-10" dirty="0"/>
              <a:t> </a:t>
            </a:r>
            <a:r>
              <a:rPr sz="3600" spc="-5" dirty="0"/>
              <a:t>Morphological Parsing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1222663" y="2471420"/>
            <a:ext cx="2984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Parsing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English morphology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116081"/>
              </p:ext>
            </p:extLst>
          </p:nvPr>
        </p:nvGraphicFramePr>
        <p:xfrm>
          <a:off x="1632874" y="3151187"/>
          <a:ext cx="6983094" cy="27055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7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3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Input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Morphological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parsed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output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438">
                <a:tc>
                  <a:txBody>
                    <a:bodyPr/>
                    <a:lstStyle/>
                    <a:p>
                      <a:pPr marL="91440" marR="562610">
                        <a:lnSpc>
                          <a:spcPts val="2530"/>
                        </a:lnSpc>
                        <a:spcBef>
                          <a:spcPts val="13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cats  cat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 marR="4494530">
                        <a:lnSpc>
                          <a:spcPts val="2530"/>
                        </a:lnSpc>
                        <a:spcBef>
                          <a:spcPts val="135"/>
                        </a:spcBef>
                      </a:pPr>
                      <a:r>
                        <a:rPr sz="1800" spc="-5" dirty="0">
                          <a:latin typeface="Courier New"/>
                          <a:cs typeface="Courier New"/>
                        </a:rPr>
                        <a:t>cat</a:t>
                      </a:r>
                      <a:r>
                        <a:rPr sz="1800" spc="-5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+N</a:t>
                      </a:r>
                      <a:r>
                        <a:rPr sz="1800" spc="-5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+PL </a:t>
                      </a:r>
                      <a:r>
                        <a:rPr sz="1800" spc="-106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cat</a:t>
                      </a:r>
                      <a:r>
                        <a:rPr sz="1800" spc="-5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+N</a:t>
                      </a:r>
                      <a:r>
                        <a:rPr sz="1800" spc="-5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+SG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cities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800" spc="-5" dirty="0">
                          <a:latin typeface="Courier New"/>
                          <a:cs typeface="Courier New"/>
                        </a:rPr>
                        <a:t>city</a:t>
                      </a:r>
                      <a:r>
                        <a:rPr sz="1800" spc="-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+N</a:t>
                      </a:r>
                      <a:r>
                        <a:rPr sz="1800" spc="-4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+PL</a:t>
                      </a:r>
                      <a:endParaRPr sz="1800" dirty="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39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geese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goose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800" spc="-5" dirty="0">
                          <a:latin typeface="Courier New"/>
                          <a:cs typeface="Courier New"/>
                        </a:rPr>
                        <a:t>goose</a:t>
                      </a:r>
                      <a:r>
                        <a:rPr sz="1800" spc="-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+N</a:t>
                      </a:r>
                      <a:r>
                        <a:rPr sz="1800" spc="-4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+PL</a:t>
                      </a:r>
                      <a:endParaRPr sz="1800">
                        <a:latin typeface="Courier New"/>
                        <a:cs typeface="Courier New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goose</a:t>
                      </a:r>
                      <a:r>
                        <a:rPr sz="1800" spc="-2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+N</a:t>
                      </a:r>
                      <a:r>
                        <a:rPr sz="1800" spc="-2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dirty="0">
                          <a:latin typeface="Courier New"/>
                          <a:cs typeface="Courier New"/>
                        </a:rPr>
                        <a:t>+SG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goose</a:t>
                      </a:r>
                      <a:r>
                        <a:rPr sz="1800" spc="-2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dirty="0">
                          <a:latin typeface="Courier New"/>
                          <a:cs typeface="Courier New"/>
                        </a:rPr>
                        <a:t>+V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77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merging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caught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800" spc="-5" dirty="0">
                          <a:latin typeface="Courier New"/>
                          <a:cs typeface="Courier New"/>
                        </a:rPr>
                        <a:t>merge</a:t>
                      </a:r>
                      <a:r>
                        <a:rPr sz="1800" spc="-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+V</a:t>
                      </a:r>
                      <a:r>
                        <a:rPr sz="1800" spc="-4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+PRES</a:t>
                      </a:r>
                      <a:r>
                        <a:rPr lang="en-US" sz="1800" spc="-5" dirty="0">
                          <a:latin typeface="Courier New"/>
                          <a:cs typeface="Courier New"/>
                        </a:rPr>
                        <a:t>ENT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-PART</a:t>
                      </a:r>
                      <a:r>
                        <a:rPr lang="en-US" sz="1800" spc="-5" dirty="0">
                          <a:latin typeface="Courier New"/>
                          <a:cs typeface="Courier New"/>
                        </a:rPr>
                        <a:t>ICIPAL</a:t>
                      </a:r>
                      <a:endParaRPr sz="1800" dirty="0">
                        <a:latin typeface="Courier New"/>
                        <a:cs typeface="Courier New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caught</a:t>
                      </a:r>
                      <a:r>
                        <a:rPr sz="1800" spc="-2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" dirty="0">
                          <a:latin typeface="Courier New"/>
                          <a:cs typeface="Courier New"/>
                        </a:rPr>
                        <a:t>+V</a:t>
                      </a:r>
                      <a:r>
                        <a:rPr sz="1800" spc="-2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dirty="0">
                          <a:latin typeface="Courier New"/>
                          <a:cs typeface="Courier New"/>
                        </a:rPr>
                        <a:t>+PAST-PART</a:t>
                      </a:r>
                      <a:r>
                        <a:rPr lang="en-US" sz="1800" dirty="0">
                          <a:latin typeface="Courier New"/>
                          <a:cs typeface="Courier New"/>
                        </a:rPr>
                        <a:t>ICIPAL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)</a:t>
                      </a:r>
                    </a:p>
                  </a:txBody>
                  <a:tcPr marL="0" marR="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1351281"/>
            <a:ext cx="848555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Finite-State</a:t>
            </a:r>
            <a:r>
              <a:rPr lang="en-US" sz="3600" spc="-5" dirty="0"/>
              <a:t> Machine</a:t>
            </a:r>
            <a:r>
              <a:rPr sz="3600" spc="-10" dirty="0"/>
              <a:t> </a:t>
            </a:r>
            <a:r>
              <a:rPr sz="3600" spc="-5" dirty="0"/>
              <a:t>Morphological Parsing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1222663" y="2410460"/>
            <a:ext cx="7605395" cy="301498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580"/>
              </a:spcBef>
              <a:buChar char="•"/>
              <a:tabLst>
                <a:tab pos="393065" algn="l"/>
                <a:tab pos="393700" algn="l"/>
              </a:tabLst>
            </a:pPr>
            <a:r>
              <a:rPr sz="2000" spc="-5" dirty="0">
                <a:latin typeface="Times New Roman"/>
                <a:cs typeface="Times New Roman"/>
              </a:rPr>
              <a:t>We need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least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following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build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morphological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parser:</a:t>
            </a:r>
            <a:endParaRPr sz="2000" dirty="0">
              <a:latin typeface="Times New Roman"/>
              <a:cs typeface="Times New Roman"/>
            </a:endParaRPr>
          </a:p>
          <a:p>
            <a:pPr marL="812165" marR="423545" lvl="1" indent="-342900">
              <a:lnSpc>
                <a:spcPts val="2070"/>
              </a:lnSpc>
              <a:spcBef>
                <a:spcPts val="575"/>
              </a:spcBef>
              <a:buAutoNum type="arabicPeriod"/>
              <a:tabLst>
                <a:tab pos="780415" algn="l"/>
                <a:tab pos="78105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Lexicon</a:t>
            </a:r>
            <a:r>
              <a:rPr sz="1800" spc="-5" dirty="0">
                <a:latin typeface="Times New Roman"/>
                <a:cs typeface="Times New Roman"/>
              </a:rPr>
              <a:t>: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list</a:t>
            </a:r>
            <a:r>
              <a:rPr sz="1800" dirty="0">
                <a:latin typeface="Times New Roman"/>
                <a:cs typeface="Times New Roman"/>
              </a:rPr>
              <a:t> of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stems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affixes,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together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with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basic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information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about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them </a:t>
            </a:r>
            <a:r>
              <a:rPr sz="1800" dirty="0">
                <a:latin typeface="Times New Roman"/>
                <a:cs typeface="Times New Roman"/>
              </a:rPr>
              <a:t>(Noun </a:t>
            </a:r>
            <a:r>
              <a:rPr sz="1800" spc="-5" dirty="0">
                <a:latin typeface="Times New Roman"/>
                <a:cs typeface="Times New Roman"/>
              </a:rPr>
              <a:t>stem </a:t>
            </a:r>
            <a:r>
              <a:rPr sz="1800" dirty="0">
                <a:latin typeface="Times New Roman"/>
                <a:cs typeface="Times New Roman"/>
              </a:rPr>
              <a:t>or </a:t>
            </a:r>
            <a:r>
              <a:rPr sz="1800" spc="-5" dirty="0">
                <a:latin typeface="Times New Roman"/>
                <a:cs typeface="Times New Roman"/>
              </a:rPr>
              <a:t>Verb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stem,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etc.)</a:t>
            </a:r>
            <a:endParaRPr sz="1800" dirty="0">
              <a:latin typeface="Times New Roman"/>
              <a:cs typeface="Times New Roman"/>
            </a:endParaRPr>
          </a:p>
          <a:p>
            <a:pPr marL="812165" marR="5080" lvl="1" indent="-342900">
              <a:lnSpc>
                <a:spcPct val="99800"/>
              </a:lnSpc>
              <a:spcBef>
                <a:spcPts val="420"/>
              </a:spcBef>
              <a:buAutoNum type="arabicPeriod"/>
              <a:tabLst>
                <a:tab pos="780415" algn="l"/>
                <a:tab pos="78105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Morphotactics</a:t>
            </a:r>
            <a:r>
              <a:rPr sz="1800" spc="-5" dirty="0">
                <a:latin typeface="Times New Roman"/>
                <a:cs typeface="Times New Roman"/>
              </a:rPr>
              <a:t>: 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model</a:t>
            </a:r>
            <a:r>
              <a:rPr sz="1800" dirty="0">
                <a:latin typeface="Times New Roman"/>
                <a:cs typeface="Times New Roman"/>
              </a:rPr>
              <a:t> 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morpheme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ordering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explains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which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classes</a:t>
            </a:r>
            <a:r>
              <a:rPr sz="1800" dirty="0">
                <a:latin typeface="Times New Roman"/>
                <a:cs typeface="Times New Roman"/>
              </a:rPr>
              <a:t> of </a:t>
            </a:r>
            <a:r>
              <a:rPr sz="1800" spc="-5" dirty="0">
                <a:latin typeface="Times New Roman"/>
                <a:cs typeface="Times New Roman"/>
              </a:rPr>
              <a:t>morphemes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follow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other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classes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morphemes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inside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word.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E.g.,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rule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English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plural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morpheme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follows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noun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rather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than preceding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it.</a:t>
            </a:r>
            <a:endParaRPr sz="1800" dirty="0">
              <a:latin typeface="Times New Roman"/>
              <a:cs typeface="Times New Roman"/>
            </a:endParaRPr>
          </a:p>
          <a:p>
            <a:pPr marL="812165" marR="187960" lvl="1" indent="-342900">
              <a:lnSpc>
                <a:spcPct val="98800"/>
              </a:lnSpc>
              <a:spcBef>
                <a:spcPts val="500"/>
              </a:spcBef>
              <a:buAutoNum type="arabicPeriod"/>
              <a:tabLst>
                <a:tab pos="780415" algn="l"/>
                <a:tab pos="78105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Orthographic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rules</a:t>
            </a:r>
            <a:r>
              <a:rPr sz="1800" spc="-5" dirty="0">
                <a:latin typeface="Times New Roman"/>
                <a:cs typeface="Times New Roman"/>
              </a:rPr>
              <a:t>: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these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spelling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rules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are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used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model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changes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 occur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word,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usually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when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two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morphemes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combine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(e.g.,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y</a:t>
            </a:r>
            <a:r>
              <a:rPr sz="1800" spc="-5" dirty="0">
                <a:latin typeface="Times New Roman"/>
                <a:cs typeface="Times New Roman"/>
              </a:rPr>
              <a:t>→</a:t>
            </a:r>
            <a:r>
              <a:rPr sz="1800" i="1" spc="-5" dirty="0">
                <a:latin typeface="Times New Roman"/>
                <a:cs typeface="Times New Roman"/>
              </a:rPr>
              <a:t>ie </a:t>
            </a:r>
            <a:r>
              <a:rPr sz="1800" spc="-5" dirty="0">
                <a:latin typeface="Times New Roman"/>
                <a:cs typeface="Times New Roman"/>
              </a:rPr>
              <a:t>spelling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rule changes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city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i="1" dirty="0">
                <a:latin typeface="Times New Roman"/>
                <a:cs typeface="Times New Roman"/>
              </a:rPr>
              <a:t>-s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cities</a:t>
            </a:r>
            <a:r>
              <a:rPr sz="1800" spc="-5" dirty="0">
                <a:latin typeface="Times New Roman"/>
                <a:cs typeface="Times New Roman"/>
              </a:rPr>
              <a:t>).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560" y="1137920"/>
            <a:ext cx="6476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Finite-State</a:t>
            </a:r>
            <a:r>
              <a:rPr sz="3600" spc="-10" dirty="0"/>
              <a:t> </a:t>
            </a:r>
            <a:r>
              <a:rPr sz="3600" spc="-5" dirty="0"/>
              <a:t>Morphological Parsing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222663" y="1446457"/>
            <a:ext cx="7300595" cy="2964180"/>
          </a:xfrm>
          <a:prstGeom prst="rect">
            <a:avLst/>
          </a:prstGeom>
        </p:spPr>
        <p:txBody>
          <a:bodyPr vert="horz" wrap="square" lIns="0" tIns="250190" rIns="0" bIns="0" rtlCol="0">
            <a:spAutoFit/>
          </a:bodyPr>
          <a:lstStyle/>
          <a:p>
            <a:pPr marL="319405" algn="ctr">
              <a:lnSpc>
                <a:spcPct val="100000"/>
              </a:lnSpc>
              <a:spcBef>
                <a:spcPts val="1970"/>
              </a:spcBef>
            </a:pP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292929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Lexicon and</a:t>
            </a:r>
            <a:r>
              <a:rPr sz="2800" spc="-10" dirty="0">
                <a:solidFill>
                  <a:srgbClr val="292929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Morphotactics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lexicon is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repository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words.</a:t>
            </a:r>
            <a:endParaRPr sz="1800">
              <a:latin typeface="Times New Roman"/>
              <a:cs typeface="Times New Roman"/>
            </a:endParaRPr>
          </a:p>
          <a:p>
            <a:pPr marL="755650" lvl="1" indent="-286385">
              <a:lnSpc>
                <a:spcPts val="1920"/>
              </a:lnSpc>
              <a:spcBef>
                <a:spcPts val="32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Times New Roman"/>
                <a:cs typeface="Times New Roman"/>
              </a:rPr>
              <a:t>The simplest</a:t>
            </a:r>
            <a:r>
              <a:rPr sz="1600" dirty="0">
                <a:latin typeface="Times New Roman"/>
                <a:cs typeface="Times New Roman"/>
              </a:rPr>
              <a:t> one </a:t>
            </a:r>
            <a:r>
              <a:rPr sz="1600" spc="-5" dirty="0">
                <a:latin typeface="Times New Roman"/>
                <a:cs typeface="Times New Roman"/>
              </a:rPr>
              <a:t>would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consist</a:t>
            </a:r>
            <a:r>
              <a:rPr sz="1600" dirty="0">
                <a:latin typeface="Times New Roman"/>
                <a:cs typeface="Times New Roman"/>
              </a:rPr>
              <a:t> of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an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explicit list</a:t>
            </a:r>
            <a:r>
              <a:rPr sz="1600" dirty="0">
                <a:latin typeface="Times New Roman"/>
                <a:cs typeface="Times New Roman"/>
              </a:rPr>
              <a:t> of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every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word of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the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language.</a:t>
            </a:r>
            <a:endParaRPr sz="1600">
              <a:latin typeface="Times New Roman"/>
              <a:cs typeface="Times New Roman"/>
            </a:endParaRPr>
          </a:p>
          <a:p>
            <a:pPr marL="748665">
              <a:lnSpc>
                <a:spcPts val="1920"/>
              </a:lnSpc>
            </a:pPr>
            <a:r>
              <a:rPr sz="1600" b="1" i="1" spc="-5" dirty="0">
                <a:latin typeface="Times New Roman"/>
                <a:cs typeface="Times New Roman"/>
              </a:rPr>
              <a:t>Incovenient</a:t>
            </a:r>
            <a:r>
              <a:rPr sz="1600" b="1" i="1" spc="-20" dirty="0">
                <a:latin typeface="Times New Roman"/>
                <a:cs typeface="Times New Roman"/>
              </a:rPr>
              <a:t> </a:t>
            </a:r>
            <a:r>
              <a:rPr sz="1600" b="1" i="1" dirty="0">
                <a:latin typeface="Times New Roman"/>
                <a:cs typeface="Times New Roman"/>
              </a:rPr>
              <a:t>or</a:t>
            </a:r>
            <a:r>
              <a:rPr sz="1600" b="1" i="1" spc="-10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impossible!</a:t>
            </a:r>
            <a:endParaRPr sz="16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36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Times New Roman"/>
                <a:cs typeface="Times New Roman"/>
              </a:rPr>
              <a:t>Computational lexicons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are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usually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structured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with</a:t>
            </a:r>
            <a:endParaRPr sz="16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330"/>
              </a:spcBef>
              <a:buChar char="•"/>
              <a:tabLst>
                <a:tab pos="1155065" algn="l"/>
                <a:tab pos="1155700" algn="l"/>
              </a:tabLst>
            </a:pP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list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5" dirty="0">
                <a:latin typeface="Times New Roman"/>
                <a:cs typeface="Times New Roman"/>
              </a:rPr>
              <a:t> each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stems and</a:t>
            </a:r>
            <a:endParaRPr sz="1400">
              <a:latin typeface="Times New Roman"/>
              <a:cs typeface="Times New Roman"/>
            </a:endParaRPr>
          </a:p>
          <a:p>
            <a:pPr marL="1155065" marR="5080" lvl="2" indent="-228600">
              <a:lnSpc>
                <a:spcPts val="1660"/>
              </a:lnSpc>
              <a:spcBef>
                <a:spcPts val="495"/>
              </a:spcBef>
              <a:buChar char="•"/>
              <a:tabLst>
                <a:tab pos="1155065" algn="l"/>
                <a:tab pos="1155700" algn="l"/>
              </a:tabLst>
            </a:pPr>
            <a:r>
              <a:rPr sz="1400" spc="-5" dirty="0">
                <a:latin typeface="Times New Roman"/>
                <a:cs typeface="Times New Roman"/>
              </a:rPr>
              <a:t>Affixes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language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together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 </a:t>
            </a:r>
            <a:r>
              <a:rPr sz="1400" spc="-5" dirty="0">
                <a:latin typeface="Times New Roman"/>
                <a:cs typeface="Times New Roman"/>
              </a:rPr>
              <a:t>representation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morphotactics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telling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how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they can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fit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together.</a:t>
            </a:r>
            <a:endParaRPr sz="14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35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Times New Roman"/>
                <a:cs typeface="Times New Roman"/>
              </a:rPr>
              <a:t>The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most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common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way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of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modeling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morphotactics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is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the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finite-state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automaton.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5384" y="4758610"/>
            <a:ext cx="3347760" cy="1715285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368135" y="4875212"/>
          <a:ext cx="4681855" cy="14366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360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Reg-noun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Irreg-pl-noun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Irreg-sg-noun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plural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6759">
                <a:tc>
                  <a:txBody>
                    <a:bodyPr/>
                    <a:lstStyle/>
                    <a:p>
                      <a:pPr marL="91440" marR="671830" algn="just">
                        <a:lnSpc>
                          <a:spcPct val="11710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fox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fat </a:t>
                      </a:r>
                      <a:r>
                        <a:rPr sz="1400" spc="-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fog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 marR="1009015" algn="just">
                        <a:lnSpc>
                          <a:spcPct val="11710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ee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se  sh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ee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p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Mice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 marR="804545" algn="just">
                        <a:lnSpc>
                          <a:spcPct val="11710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goose </a:t>
                      </a:r>
                      <a:r>
                        <a:rPr sz="1400" spc="-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sheep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mouse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-s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32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fardvark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178213" y="6462395"/>
            <a:ext cx="31432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i="1" spc="-5" dirty="0">
                <a:latin typeface="Times New Roman"/>
                <a:cs typeface="Times New Roman"/>
              </a:rPr>
              <a:t>An FSA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for English</a:t>
            </a:r>
            <a:r>
              <a:rPr sz="1600" i="1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nominal inflection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" algn="ctr">
              <a:lnSpc>
                <a:spcPts val="4310"/>
              </a:lnSpc>
              <a:spcBef>
                <a:spcPts val="100"/>
              </a:spcBef>
            </a:pPr>
            <a:r>
              <a:rPr sz="3600" spc="-5" dirty="0"/>
              <a:t>Finite-State</a:t>
            </a:r>
            <a:r>
              <a:rPr sz="3600" spc="-10" dirty="0"/>
              <a:t> </a:t>
            </a:r>
            <a:r>
              <a:rPr sz="3600" spc="-5" dirty="0"/>
              <a:t>Morphological Parsing</a:t>
            </a:r>
            <a:endParaRPr sz="3600"/>
          </a:p>
          <a:p>
            <a:pPr marL="6985" algn="ctr">
              <a:lnSpc>
                <a:spcPts val="3350"/>
              </a:lnSpc>
            </a:pPr>
            <a:r>
              <a:rPr sz="2800" spc="-5" dirty="0"/>
              <a:t>The</a:t>
            </a:r>
            <a:r>
              <a:rPr sz="2800" spc="-15" dirty="0"/>
              <a:t> </a:t>
            </a:r>
            <a:r>
              <a:rPr sz="2800" spc="-5" dirty="0"/>
              <a:t>Lexicon and</a:t>
            </a:r>
            <a:r>
              <a:rPr sz="2800" spc="-10" dirty="0"/>
              <a:t> </a:t>
            </a:r>
            <a:r>
              <a:rPr sz="2800" spc="-5" dirty="0"/>
              <a:t>Morphotactics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70924" y="4919662"/>
          <a:ext cx="7708262" cy="1692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9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1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6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7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0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54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3466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Reg-verb-stem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Irreg-verb-stem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Irreg-past-verb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past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Past-part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Pres-part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3sg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6743">
                <a:tc>
                  <a:txBody>
                    <a:bodyPr/>
                    <a:lstStyle/>
                    <a:p>
                      <a:pPr marL="90805" marR="995044">
                        <a:lnSpc>
                          <a:spcPct val="11710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lk  fry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talk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 marR="1042035">
                        <a:lnSpc>
                          <a:spcPct val="11710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cut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sp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ea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k  sing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 marR="1047750">
                        <a:lnSpc>
                          <a:spcPct val="11710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ca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ught  ate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eaten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-ed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-ed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-ing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-s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166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impeach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sang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spoken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740438" y="4519295"/>
            <a:ext cx="29959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i="1" spc="-5" dirty="0">
                <a:latin typeface="Times New Roman"/>
                <a:cs typeface="Times New Roman"/>
              </a:rPr>
              <a:t>An FSA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for English</a:t>
            </a:r>
            <a:r>
              <a:rPr sz="1600" i="1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verbal</a:t>
            </a:r>
            <a:r>
              <a:rPr sz="1600" i="1" spc="-1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inflection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6957" y="2346166"/>
            <a:ext cx="4944275" cy="214074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560" y="1137920"/>
            <a:ext cx="6476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Finite-State</a:t>
            </a:r>
            <a:r>
              <a:rPr sz="3600" spc="-10" dirty="0"/>
              <a:t> </a:t>
            </a:r>
            <a:r>
              <a:rPr sz="3600" spc="-5" dirty="0"/>
              <a:t>Morphological Parsing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222663" y="1684020"/>
            <a:ext cx="6823075" cy="2410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352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292929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Lexicon and</a:t>
            </a:r>
            <a:r>
              <a:rPr sz="2800" spc="-10" dirty="0">
                <a:solidFill>
                  <a:srgbClr val="292929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Morphotactics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5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English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derivational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morphology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complex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English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inflectional morphology,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automata</a:t>
            </a:r>
            <a:r>
              <a:rPr sz="2000" dirty="0">
                <a:latin typeface="Times New Roman"/>
                <a:cs typeface="Times New Roman"/>
              </a:rPr>
              <a:t> of </a:t>
            </a:r>
            <a:r>
              <a:rPr sz="2000" spc="-5" dirty="0">
                <a:latin typeface="Times New Roman"/>
                <a:cs typeface="Times New Roman"/>
              </a:rPr>
              <a:t>modeling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English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derivation tends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be</a:t>
            </a:r>
            <a:r>
              <a:rPr sz="2000" spc="-5" dirty="0">
                <a:latin typeface="Times New Roman"/>
                <a:cs typeface="Times New Roman"/>
              </a:rPr>
              <a:t> quite complex.</a:t>
            </a:r>
            <a:endParaRPr sz="20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434"/>
              </a:spcBef>
              <a:tabLst>
                <a:tab pos="755015" algn="l"/>
              </a:tabLst>
            </a:pPr>
            <a:r>
              <a:rPr sz="1800" dirty="0">
                <a:latin typeface="Times New Roman"/>
                <a:cs typeface="Times New Roman"/>
              </a:rPr>
              <a:t>–	</a:t>
            </a:r>
            <a:r>
              <a:rPr sz="1800" spc="-5" dirty="0">
                <a:latin typeface="Times New Roman"/>
                <a:cs typeface="Times New Roman"/>
              </a:rPr>
              <a:t>Some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even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based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CFG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small part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morphosyntactics</a:t>
            </a:r>
            <a:r>
              <a:rPr sz="2000" dirty="0">
                <a:latin typeface="Times New Roman"/>
                <a:cs typeface="Times New Roman"/>
              </a:rPr>
              <a:t> of </a:t>
            </a:r>
            <a:r>
              <a:rPr sz="2000" spc="-5" dirty="0">
                <a:latin typeface="Times New Roman"/>
                <a:cs typeface="Times New Roman"/>
              </a:rPr>
              <a:t>English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adjectives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9713" y="4609008"/>
            <a:ext cx="3764911" cy="104400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866610" y="4435475"/>
            <a:ext cx="4192904" cy="1812925"/>
          </a:xfrm>
          <a:prstGeom prst="rect">
            <a:avLst/>
          </a:prstGeom>
          <a:ln w="9524">
            <a:solidFill>
              <a:srgbClr val="0000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1440">
              <a:lnSpc>
                <a:spcPts val="1910"/>
              </a:lnSpc>
              <a:spcBef>
                <a:spcPts val="359"/>
              </a:spcBef>
            </a:pPr>
            <a:r>
              <a:rPr sz="1600" spc="-5" dirty="0">
                <a:latin typeface="Times New Roman"/>
                <a:cs typeface="Times New Roman"/>
              </a:rPr>
              <a:t>big,</a:t>
            </a:r>
            <a:r>
              <a:rPr sz="1600" spc="-15" dirty="0">
                <a:latin typeface="Times New Roman"/>
                <a:cs typeface="Times New Roman"/>
              </a:rPr>
              <a:t> bigger, </a:t>
            </a:r>
            <a:r>
              <a:rPr sz="1600" spc="-5" dirty="0">
                <a:latin typeface="Times New Roman"/>
                <a:cs typeface="Times New Roman"/>
              </a:rPr>
              <a:t>biggest</a:t>
            </a:r>
            <a:endParaRPr sz="1600">
              <a:latin typeface="Times New Roman"/>
              <a:cs typeface="Times New Roman"/>
            </a:endParaRPr>
          </a:p>
          <a:p>
            <a:pPr marL="91440" marR="1855470">
              <a:lnSpc>
                <a:spcPts val="1900"/>
              </a:lnSpc>
              <a:spcBef>
                <a:spcPts val="70"/>
              </a:spcBef>
            </a:pPr>
            <a:r>
              <a:rPr sz="1600" spc="-5" dirty="0">
                <a:latin typeface="Times New Roman"/>
                <a:cs typeface="Times New Roman"/>
              </a:rPr>
              <a:t>cool,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cooler,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coolest, coolly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red, </a:t>
            </a:r>
            <a:r>
              <a:rPr sz="1600" spc="-15" dirty="0">
                <a:latin typeface="Times New Roman"/>
                <a:cs typeface="Times New Roman"/>
              </a:rPr>
              <a:t>redder,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reddest</a:t>
            </a:r>
            <a:endParaRPr sz="1600">
              <a:latin typeface="Times New Roman"/>
              <a:cs typeface="Times New Roman"/>
            </a:endParaRPr>
          </a:p>
          <a:p>
            <a:pPr marL="91440" marR="149225">
              <a:lnSpc>
                <a:spcPts val="1900"/>
              </a:lnSpc>
            </a:pPr>
            <a:r>
              <a:rPr sz="1600" spc="-15" dirty="0">
                <a:latin typeface="Times New Roman"/>
                <a:cs typeface="Times New Roman"/>
              </a:rPr>
              <a:t>clear,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clearer,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clearest,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clearly,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unclear,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unclearly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happy,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happier,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happiest,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happily</a:t>
            </a:r>
            <a:endParaRPr sz="1600">
              <a:latin typeface="Times New Roman"/>
              <a:cs typeface="Times New Roman"/>
            </a:endParaRPr>
          </a:p>
          <a:p>
            <a:pPr marL="91440" marR="604520">
              <a:lnSpc>
                <a:spcPts val="1900"/>
              </a:lnSpc>
              <a:spcBef>
                <a:spcPts val="100"/>
              </a:spcBef>
            </a:pPr>
            <a:r>
              <a:rPr sz="1600" spc="-15" dirty="0">
                <a:latin typeface="Times New Roman"/>
                <a:cs typeface="Times New Roman"/>
              </a:rPr>
              <a:t>unhappy,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unhappier,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unhappiest,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unhappily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real, unreal,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really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55976" y="5908358"/>
            <a:ext cx="3537585" cy="5105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i="1" spc="-5" dirty="0">
                <a:latin typeface="Times New Roman"/>
                <a:cs typeface="Times New Roman"/>
              </a:rPr>
              <a:t>An FSA for </a:t>
            </a:r>
            <a:r>
              <a:rPr sz="1600" i="1" dirty="0">
                <a:latin typeface="Times New Roman"/>
                <a:cs typeface="Times New Roman"/>
              </a:rPr>
              <a:t>a </a:t>
            </a:r>
            <a:r>
              <a:rPr sz="1600" i="1" spc="-5" dirty="0">
                <a:latin typeface="Times New Roman"/>
                <a:cs typeface="Times New Roman"/>
              </a:rPr>
              <a:t>fragment </a:t>
            </a:r>
            <a:r>
              <a:rPr sz="1600" i="1" dirty="0">
                <a:latin typeface="Times New Roman"/>
                <a:cs typeface="Times New Roman"/>
              </a:rPr>
              <a:t>of </a:t>
            </a:r>
            <a:r>
              <a:rPr sz="1600" i="1" spc="-5" dirty="0">
                <a:latin typeface="Times New Roman"/>
                <a:cs typeface="Times New Roman"/>
              </a:rPr>
              <a:t>English adjective </a:t>
            </a:r>
            <a:r>
              <a:rPr sz="1600" i="1" spc="-38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Morphology</a:t>
            </a:r>
            <a:r>
              <a:rPr sz="1600" i="1" spc="-1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#1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560" y="1351281"/>
            <a:ext cx="6476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Finite-State</a:t>
            </a:r>
            <a:r>
              <a:rPr sz="3600" spc="-10" dirty="0"/>
              <a:t> </a:t>
            </a:r>
            <a:r>
              <a:rPr sz="3600" spc="-5" dirty="0"/>
              <a:t>Morphological Parsing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165763" y="6217920"/>
            <a:ext cx="3537585" cy="5105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i="1" spc="-5" dirty="0">
                <a:latin typeface="Times New Roman"/>
                <a:cs typeface="Times New Roman"/>
              </a:rPr>
              <a:t>An FSA for </a:t>
            </a:r>
            <a:r>
              <a:rPr sz="1600" i="1" dirty="0">
                <a:latin typeface="Times New Roman"/>
                <a:cs typeface="Times New Roman"/>
              </a:rPr>
              <a:t>a </a:t>
            </a:r>
            <a:r>
              <a:rPr sz="1600" i="1" spc="-5" dirty="0">
                <a:latin typeface="Times New Roman"/>
                <a:cs typeface="Times New Roman"/>
              </a:rPr>
              <a:t>fragment </a:t>
            </a:r>
            <a:r>
              <a:rPr sz="1600" i="1" dirty="0">
                <a:latin typeface="Times New Roman"/>
                <a:cs typeface="Times New Roman"/>
              </a:rPr>
              <a:t>of </a:t>
            </a:r>
            <a:r>
              <a:rPr sz="1600" i="1" spc="-5" dirty="0">
                <a:latin typeface="Times New Roman"/>
                <a:cs typeface="Times New Roman"/>
              </a:rPr>
              <a:t>English adjective </a:t>
            </a:r>
            <a:r>
              <a:rPr sz="1600" i="1" spc="-38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Morphology</a:t>
            </a:r>
            <a:r>
              <a:rPr sz="1600" i="1" spc="-1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#2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8349" y="3862270"/>
            <a:ext cx="4505659" cy="219919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22663" y="2336483"/>
            <a:ext cx="7816215" cy="135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dirty="0">
                <a:latin typeface="Times New Roman"/>
                <a:cs typeface="Times New Roman"/>
              </a:rPr>
              <a:t>FSA#1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recognizes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listed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adjectives,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ungrammatical forms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like </a:t>
            </a:r>
            <a:r>
              <a:rPr sz="2000" i="1" spc="-5" dirty="0">
                <a:latin typeface="Times New Roman"/>
                <a:cs typeface="Times New Roman"/>
              </a:rPr>
              <a:t>unbig,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35" dirty="0">
                <a:latin typeface="Times New Roman"/>
                <a:cs typeface="Times New Roman"/>
              </a:rPr>
              <a:t>redly,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15" dirty="0">
                <a:latin typeface="Times New Roman"/>
                <a:cs typeface="Times New Roman"/>
              </a:rPr>
              <a:t>realest.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Thus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#1</a:t>
            </a:r>
            <a:r>
              <a:rPr sz="2000" spc="-5" dirty="0">
                <a:latin typeface="Times New Roman"/>
                <a:cs typeface="Times New Roman"/>
              </a:rPr>
              <a:t> is revised to become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#2.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The complexity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expected</a:t>
            </a:r>
            <a:r>
              <a:rPr sz="2000" dirty="0">
                <a:latin typeface="Times New Roman"/>
                <a:cs typeface="Times New Roman"/>
              </a:rPr>
              <a:t> from</a:t>
            </a:r>
            <a:r>
              <a:rPr sz="2000" spc="-5" dirty="0">
                <a:latin typeface="Times New Roman"/>
                <a:cs typeface="Times New Roman"/>
              </a:rPr>
              <a:t> English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derivation.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1266883"/>
            <a:ext cx="86106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Finite-State</a:t>
            </a:r>
            <a:r>
              <a:rPr lang="en-US" sz="3600" spc="-5" dirty="0"/>
              <a:t> Machine</a:t>
            </a:r>
            <a:r>
              <a:rPr sz="3600" spc="-10" dirty="0"/>
              <a:t> </a:t>
            </a:r>
            <a:r>
              <a:rPr sz="3600" spc="-5" dirty="0"/>
              <a:t>Morphological Parsing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2372013" y="6006783"/>
            <a:ext cx="53613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i="1" spc="-5" dirty="0">
                <a:latin typeface="Times New Roman"/>
                <a:cs typeface="Times New Roman"/>
              </a:rPr>
              <a:t>An</a:t>
            </a:r>
            <a:r>
              <a:rPr sz="1600" i="1" spc="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FSA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for</a:t>
            </a:r>
            <a:r>
              <a:rPr sz="1600" i="1" spc="1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another</a:t>
            </a:r>
            <a:r>
              <a:rPr sz="1600" i="1" spc="1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fragment</a:t>
            </a:r>
            <a:r>
              <a:rPr sz="1600" i="1" spc="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of</a:t>
            </a:r>
            <a:r>
              <a:rPr sz="1600" i="1" spc="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English</a:t>
            </a:r>
            <a:r>
              <a:rPr sz="1600" i="1" spc="1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derivational</a:t>
            </a:r>
            <a:r>
              <a:rPr sz="1600" i="1" spc="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morphology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1990" y="2375671"/>
            <a:ext cx="5207997" cy="340511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1351281"/>
            <a:ext cx="8915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Finite-State</a:t>
            </a:r>
            <a:r>
              <a:rPr lang="en-US" sz="3600" spc="-5" dirty="0"/>
              <a:t> Machine</a:t>
            </a:r>
            <a:r>
              <a:rPr sz="3600" spc="-10" dirty="0"/>
              <a:t> </a:t>
            </a:r>
            <a:r>
              <a:rPr sz="3600" spc="-5" dirty="0"/>
              <a:t>Morphological Parsing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1222663" y="2471420"/>
            <a:ext cx="3617595" cy="31775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422275" indent="-342900">
              <a:lnSpc>
                <a:spcPct val="99500"/>
              </a:lnSpc>
              <a:spcBef>
                <a:spcPts val="11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We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now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these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FSAs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solve the problem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morphological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recognition</a:t>
            </a:r>
            <a:r>
              <a:rPr sz="1800" spc="-5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748665" marR="377190" lvl="1" indent="-279400">
              <a:lnSpc>
                <a:spcPct val="102000"/>
              </a:lnSpc>
              <a:spcBef>
                <a:spcPts val="28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Times New Roman"/>
                <a:cs typeface="Times New Roman"/>
              </a:rPr>
              <a:t>Determining whether an input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string </a:t>
            </a:r>
            <a:r>
              <a:rPr sz="1600" dirty="0">
                <a:latin typeface="Times New Roman"/>
                <a:cs typeface="Times New Roman"/>
              </a:rPr>
              <a:t>of </a:t>
            </a:r>
            <a:r>
              <a:rPr sz="1600" spc="-5" dirty="0">
                <a:latin typeface="Times New Roman"/>
                <a:cs typeface="Times New Roman"/>
              </a:rPr>
              <a:t>letters makes </a:t>
            </a:r>
            <a:r>
              <a:rPr sz="1600" dirty="0">
                <a:latin typeface="Times New Roman"/>
                <a:cs typeface="Times New Roman"/>
              </a:rPr>
              <a:t>up a 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legitimate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English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word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or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not</a:t>
            </a:r>
            <a:endParaRPr sz="1600">
              <a:latin typeface="Times New Roman"/>
              <a:cs typeface="Times New Roman"/>
            </a:endParaRPr>
          </a:p>
          <a:p>
            <a:pPr marL="748665" marR="5080" lvl="1" indent="-279400">
              <a:lnSpc>
                <a:spcPct val="99400"/>
              </a:lnSpc>
              <a:spcBef>
                <a:spcPts val="37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Times New Roman"/>
                <a:cs typeface="Times New Roman"/>
              </a:rPr>
              <a:t>We </a:t>
            </a:r>
            <a:r>
              <a:rPr sz="1600" dirty="0">
                <a:latin typeface="Times New Roman"/>
                <a:cs typeface="Times New Roman"/>
              </a:rPr>
              <a:t>do </a:t>
            </a:r>
            <a:r>
              <a:rPr sz="1600" spc="-5" dirty="0">
                <a:latin typeface="Times New Roman"/>
                <a:cs typeface="Times New Roman"/>
              </a:rPr>
              <a:t>this </a:t>
            </a:r>
            <a:r>
              <a:rPr sz="1600" dirty="0">
                <a:latin typeface="Times New Roman"/>
                <a:cs typeface="Times New Roman"/>
              </a:rPr>
              <a:t>by </a:t>
            </a:r>
            <a:r>
              <a:rPr sz="1600" spc="-5" dirty="0">
                <a:latin typeface="Times New Roman"/>
                <a:cs typeface="Times New Roman"/>
              </a:rPr>
              <a:t>taking the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morphotactic </a:t>
            </a:r>
            <a:r>
              <a:rPr sz="1600" dirty="0">
                <a:latin typeface="Times New Roman"/>
                <a:cs typeface="Times New Roman"/>
              </a:rPr>
              <a:t>FSAs, </a:t>
            </a:r>
            <a:r>
              <a:rPr sz="1600" spc="-5" dirty="0">
                <a:latin typeface="Times New Roman"/>
                <a:cs typeface="Times New Roman"/>
              </a:rPr>
              <a:t>and plugging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in each </a:t>
            </a:r>
            <a:r>
              <a:rPr sz="1600" spc="-5" dirty="0">
                <a:latin typeface="Arial MT"/>
                <a:cs typeface="Arial MT"/>
              </a:rPr>
              <a:t>“</a:t>
            </a:r>
            <a:r>
              <a:rPr sz="1600" spc="-5" dirty="0">
                <a:latin typeface="Times New Roman"/>
                <a:cs typeface="Times New Roman"/>
              </a:rPr>
              <a:t>sub-lexicon</a:t>
            </a:r>
            <a:r>
              <a:rPr sz="1600" spc="-5" dirty="0">
                <a:latin typeface="Arial MT"/>
                <a:cs typeface="Arial MT"/>
              </a:rPr>
              <a:t>”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into the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FSA.</a:t>
            </a:r>
            <a:endParaRPr sz="1600">
              <a:latin typeface="Times New Roman"/>
              <a:cs typeface="Times New Roman"/>
            </a:endParaRPr>
          </a:p>
          <a:p>
            <a:pPr marL="748665" marR="376555" lvl="1" indent="-279400">
              <a:lnSpc>
                <a:spcPct val="99400"/>
              </a:lnSpc>
              <a:spcBef>
                <a:spcPts val="37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Times New Roman"/>
                <a:cs typeface="Times New Roman"/>
              </a:rPr>
              <a:t>The resulting </a:t>
            </a:r>
            <a:r>
              <a:rPr sz="1600" dirty="0">
                <a:latin typeface="Times New Roman"/>
                <a:cs typeface="Times New Roman"/>
              </a:rPr>
              <a:t>FSA </a:t>
            </a:r>
            <a:r>
              <a:rPr sz="1600" spc="-5" dirty="0">
                <a:latin typeface="Times New Roman"/>
                <a:cs typeface="Times New Roman"/>
              </a:rPr>
              <a:t>can then </a:t>
            </a:r>
            <a:r>
              <a:rPr sz="1600" dirty="0">
                <a:latin typeface="Times New Roman"/>
                <a:cs typeface="Times New Roman"/>
              </a:rPr>
              <a:t>be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defined as the level </a:t>
            </a:r>
            <a:r>
              <a:rPr sz="1600" dirty="0">
                <a:latin typeface="Times New Roman"/>
                <a:cs typeface="Times New Roman"/>
              </a:rPr>
              <a:t>of </a:t>
            </a:r>
            <a:r>
              <a:rPr sz="1600" spc="-5" dirty="0">
                <a:latin typeface="Times New Roman"/>
                <a:cs typeface="Times New Roman"/>
              </a:rPr>
              <a:t>the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individual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letter.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09324" y="2565093"/>
            <a:ext cx="4141215" cy="30047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6711" y="1168401"/>
            <a:ext cx="6624976" cy="13385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ts val="3820"/>
              </a:lnSpc>
              <a:spcBef>
                <a:spcPts val="100"/>
              </a:spcBef>
            </a:pPr>
            <a:r>
              <a:rPr spc="-5" dirty="0"/>
              <a:t>Finite-State</a:t>
            </a:r>
            <a:r>
              <a:rPr lang="en-US" spc="-5" dirty="0"/>
              <a:t> Machine</a:t>
            </a:r>
            <a:r>
              <a:rPr spc="-10" dirty="0"/>
              <a:t> </a:t>
            </a:r>
            <a:r>
              <a:rPr spc="-5" dirty="0"/>
              <a:t>Morphological Parsing</a:t>
            </a:r>
          </a:p>
          <a:p>
            <a:pPr marL="6350" algn="ctr">
              <a:lnSpc>
                <a:spcPts val="2860"/>
              </a:lnSpc>
            </a:pPr>
            <a:r>
              <a:rPr sz="2400" spc="-5" dirty="0"/>
              <a:t>Morphological</a:t>
            </a:r>
            <a:r>
              <a:rPr sz="2400" spc="-10" dirty="0"/>
              <a:t> </a:t>
            </a:r>
            <a:r>
              <a:rPr sz="2400" spc="-5" dirty="0"/>
              <a:t>Parsing with </a:t>
            </a:r>
            <a:r>
              <a:rPr sz="2400" dirty="0"/>
              <a:t>FS</a:t>
            </a:r>
            <a:r>
              <a:rPr lang="en-US" sz="2400" dirty="0"/>
              <a:t>M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222663" y="2424176"/>
            <a:ext cx="7409815" cy="264604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7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Given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input,</a:t>
            </a:r>
            <a:r>
              <a:rPr sz="1800" dirty="0">
                <a:latin typeface="Times New Roman"/>
                <a:cs typeface="Times New Roman"/>
              </a:rPr>
              <a:t> for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example,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cats</a:t>
            </a:r>
            <a:r>
              <a:rPr sz="1800" spc="-5" dirty="0">
                <a:latin typeface="Times New Roman"/>
                <a:cs typeface="Times New Roman"/>
              </a:rPr>
              <a:t>,</a:t>
            </a:r>
            <a:r>
              <a:rPr sz="1800" dirty="0">
                <a:latin typeface="Times New Roman"/>
                <a:cs typeface="Times New Roman"/>
              </a:rPr>
              <a:t> we </a:t>
            </a:r>
            <a:r>
              <a:rPr sz="1800" spc="-5" dirty="0">
                <a:latin typeface="Times New Roman"/>
                <a:cs typeface="Times New Roman"/>
              </a:rPr>
              <a:t>would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produce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ourier New"/>
                <a:cs typeface="Courier New"/>
              </a:rPr>
              <a:t>cat</a:t>
            </a:r>
            <a:r>
              <a:rPr sz="1800" spc="5" dirty="0">
                <a:latin typeface="Courier New"/>
                <a:cs typeface="Courier New"/>
              </a:rPr>
              <a:t> </a:t>
            </a:r>
            <a:r>
              <a:rPr sz="1800" spc="-5" dirty="0">
                <a:latin typeface="Courier New"/>
                <a:cs typeface="Courier New"/>
              </a:rPr>
              <a:t>+N</a:t>
            </a:r>
            <a:r>
              <a:rPr sz="1800" dirty="0">
                <a:latin typeface="Courier New"/>
                <a:cs typeface="Courier New"/>
              </a:rPr>
              <a:t> +PL</a:t>
            </a:r>
            <a:r>
              <a:rPr sz="180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Two-level morphology,</a:t>
            </a:r>
            <a:r>
              <a:rPr sz="1800" dirty="0">
                <a:latin typeface="Times New Roman"/>
                <a:cs typeface="Times New Roman"/>
              </a:rPr>
              <a:t> by </a:t>
            </a:r>
            <a:r>
              <a:rPr sz="1800" spc="-5" dirty="0">
                <a:latin typeface="Times New Roman"/>
                <a:cs typeface="Times New Roman"/>
              </a:rPr>
              <a:t>Koskenniemi </a:t>
            </a:r>
            <a:r>
              <a:rPr sz="1800" dirty="0">
                <a:latin typeface="Times New Roman"/>
                <a:cs typeface="Times New Roman"/>
              </a:rPr>
              <a:t>(1983)</a:t>
            </a:r>
            <a:endParaRPr sz="18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39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Times New Roman"/>
                <a:cs typeface="Times New Roman"/>
              </a:rPr>
              <a:t>Representing</a:t>
            </a:r>
            <a:r>
              <a:rPr sz="1600" dirty="0">
                <a:latin typeface="Times New Roman"/>
                <a:cs typeface="Times New Roman"/>
              </a:rPr>
              <a:t> a word </a:t>
            </a:r>
            <a:r>
              <a:rPr sz="1600" spc="-5" dirty="0">
                <a:latin typeface="Times New Roman"/>
                <a:cs typeface="Times New Roman"/>
              </a:rPr>
              <a:t>as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</a:t>
            </a:r>
            <a:r>
              <a:rPr sz="1600" spc="-5" dirty="0">
                <a:latin typeface="Times New Roman"/>
                <a:cs typeface="Times New Roman"/>
              </a:rPr>
              <a:t> correspondence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between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 </a:t>
            </a:r>
            <a:r>
              <a:rPr sz="1600" b="1" spc="-5" dirty="0">
                <a:latin typeface="Times New Roman"/>
                <a:cs typeface="Times New Roman"/>
              </a:rPr>
              <a:t>lexical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level</a:t>
            </a:r>
            <a:endParaRPr sz="16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330"/>
              </a:spcBef>
              <a:buChar char="•"/>
              <a:tabLst>
                <a:tab pos="1155065" algn="l"/>
                <a:tab pos="1155700" algn="l"/>
              </a:tabLst>
            </a:pPr>
            <a:r>
              <a:rPr sz="1400" spc="-5" dirty="0">
                <a:latin typeface="Times New Roman"/>
                <a:cs typeface="Times New Roman"/>
              </a:rPr>
              <a:t>Representing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 </a:t>
            </a:r>
            <a:r>
              <a:rPr sz="1400" spc="-5" dirty="0">
                <a:latin typeface="Times New Roman"/>
                <a:cs typeface="Times New Roman"/>
              </a:rPr>
              <a:t>simple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concatenation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morphemes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making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up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word,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and</a:t>
            </a:r>
            <a:endParaRPr sz="14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370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latin typeface="Times New Roman"/>
                <a:cs typeface="Times New Roman"/>
              </a:rPr>
              <a:t>The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surface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level</a:t>
            </a:r>
            <a:endParaRPr sz="16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330"/>
              </a:spcBef>
              <a:buChar char="•"/>
              <a:tabLst>
                <a:tab pos="1155065" algn="l"/>
                <a:tab pos="1155700" algn="l"/>
              </a:tabLst>
            </a:pPr>
            <a:r>
              <a:rPr sz="1400" spc="-5" dirty="0">
                <a:latin typeface="Times New Roman"/>
                <a:cs typeface="Times New Roman"/>
              </a:rPr>
              <a:t>Representing</a:t>
            </a:r>
            <a:r>
              <a:rPr sz="1400" dirty="0">
                <a:latin typeface="Times New Roman"/>
                <a:cs typeface="Times New Roman"/>
              </a:rPr>
              <a:t> the</a:t>
            </a:r>
            <a:r>
              <a:rPr sz="1400" spc="-5" dirty="0">
                <a:latin typeface="Times New Roman"/>
                <a:cs typeface="Times New Roman"/>
              </a:rPr>
              <a:t> actual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spelling</a:t>
            </a:r>
            <a:r>
              <a:rPr sz="1400" dirty="0">
                <a:latin typeface="Times New Roman"/>
                <a:cs typeface="Times New Roman"/>
              </a:rPr>
              <a:t> of the</a:t>
            </a:r>
            <a:r>
              <a:rPr sz="1400" spc="-5" dirty="0">
                <a:latin typeface="Times New Roman"/>
                <a:cs typeface="Times New Roman"/>
              </a:rPr>
              <a:t> final</a:t>
            </a:r>
            <a:r>
              <a:rPr sz="1400" dirty="0">
                <a:latin typeface="Times New Roman"/>
                <a:cs typeface="Times New Roman"/>
              </a:rPr>
              <a:t> word.</a:t>
            </a:r>
            <a:endParaRPr sz="1400">
              <a:latin typeface="Times New Roman"/>
              <a:cs typeface="Times New Roman"/>
            </a:endParaRPr>
          </a:p>
          <a:p>
            <a:pPr marL="354965" marR="93980" indent="-342900">
              <a:lnSpc>
                <a:spcPct val="101099"/>
              </a:lnSpc>
              <a:spcBef>
                <a:spcPts val="395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Morphological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parsing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implemented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building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mapping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rules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maps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letter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sequences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cats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surface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level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morpheme 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features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sequence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ourier New"/>
                <a:cs typeface="Courier New"/>
              </a:rPr>
              <a:t>cat +N +PL</a:t>
            </a:r>
            <a:r>
              <a:rPr sz="1800" dirty="0">
                <a:latin typeface="Courier New"/>
                <a:cs typeface="Courier New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 </a:t>
            </a:r>
            <a:r>
              <a:rPr sz="1800" spc="-5" dirty="0">
                <a:latin typeface="Times New Roman"/>
                <a:cs typeface="Times New Roman"/>
              </a:rPr>
              <a:t>the lexical level.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9596" y="5421540"/>
            <a:ext cx="4734655" cy="9354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6711" y="1168401"/>
            <a:ext cx="6624976" cy="13385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ts val="3820"/>
              </a:lnSpc>
              <a:spcBef>
                <a:spcPts val="100"/>
              </a:spcBef>
            </a:pPr>
            <a:r>
              <a:rPr spc="-5" dirty="0"/>
              <a:t>Finite-State</a:t>
            </a:r>
            <a:r>
              <a:rPr spc="-10" dirty="0"/>
              <a:t> </a:t>
            </a:r>
            <a:r>
              <a:rPr lang="en-US" spc="-10" dirty="0"/>
              <a:t>Machine </a:t>
            </a:r>
            <a:r>
              <a:rPr spc="-5" dirty="0"/>
              <a:t>Morphological Parsing</a:t>
            </a:r>
          </a:p>
          <a:p>
            <a:pPr marL="6350" algn="ctr">
              <a:lnSpc>
                <a:spcPts val="2860"/>
              </a:lnSpc>
            </a:pPr>
            <a:r>
              <a:rPr sz="2400" spc="-5" dirty="0"/>
              <a:t>Morphological</a:t>
            </a:r>
            <a:r>
              <a:rPr sz="2400" spc="-10" dirty="0"/>
              <a:t> </a:t>
            </a:r>
            <a:r>
              <a:rPr sz="2400" spc="-5" dirty="0"/>
              <a:t>Parsing with </a:t>
            </a:r>
            <a:r>
              <a:rPr sz="2400" dirty="0"/>
              <a:t>FS</a:t>
            </a:r>
            <a:r>
              <a:rPr lang="en-US" sz="2400" dirty="0"/>
              <a:t>M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222663" y="2471420"/>
            <a:ext cx="7605395" cy="401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1811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The automaton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 use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performing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mapping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between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these two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levels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finite-state </a:t>
            </a:r>
            <a:r>
              <a:rPr lang="en-US" sz="2000" b="1" spc="-5" dirty="0">
                <a:latin typeface="Times New Roman"/>
                <a:cs typeface="Times New Roman"/>
              </a:rPr>
              <a:t>Machine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FS</a:t>
            </a:r>
            <a:r>
              <a:rPr lang="en-US" sz="2000" b="1" spc="-5" dirty="0">
                <a:latin typeface="Times New Roman"/>
                <a:cs typeface="Times New Roman"/>
              </a:rPr>
              <a:t>M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43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transducer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maps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between</a:t>
            </a:r>
            <a:r>
              <a:rPr sz="1800" dirty="0">
                <a:latin typeface="Times New Roman"/>
                <a:cs typeface="Times New Roman"/>
              </a:rPr>
              <a:t> one </a:t>
            </a:r>
            <a:r>
              <a:rPr sz="1800" spc="-5" dirty="0">
                <a:latin typeface="Times New Roman"/>
                <a:cs typeface="Times New Roman"/>
              </a:rPr>
              <a:t>set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symbols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another;</a:t>
            </a:r>
            <a:endParaRPr sz="18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34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FS</a:t>
            </a:r>
            <a:r>
              <a:rPr lang="en-US" dirty="0">
                <a:latin typeface="Times New Roman"/>
                <a:cs typeface="Times New Roman"/>
              </a:rPr>
              <a:t>M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does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this via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finite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automaton.</a:t>
            </a:r>
            <a:endParaRPr sz="1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89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Thus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</a:t>
            </a:r>
            <a:r>
              <a:rPr sz="2000" dirty="0">
                <a:latin typeface="Times New Roman"/>
                <a:cs typeface="Times New Roman"/>
              </a:rPr>
              <a:t> FS</a:t>
            </a:r>
            <a:r>
              <a:rPr lang="en-US" sz="2000" dirty="0">
                <a:latin typeface="Times New Roman"/>
                <a:cs typeface="Times New Roman"/>
              </a:rPr>
              <a:t>M</a:t>
            </a:r>
            <a:r>
              <a:rPr sz="2000" spc="-5" dirty="0">
                <a:latin typeface="Times New Roman"/>
                <a:cs typeface="Times New Roman"/>
              </a:rPr>
              <a:t> can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-5" dirty="0">
                <a:latin typeface="Times New Roman"/>
                <a:cs typeface="Times New Roman"/>
              </a:rPr>
              <a:t> seen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 two-tape automaton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which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recognizes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</a:p>
          <a:p>
            <a:pPr marL="354965">
              <a:lnSpc>
                <a:spcPct val="100000"/>
              </a:lnSpc>
              <a:spcBef>
                <a:spcPts val="20"/>
              </a:spcBef>
            </a:pPr>
            <a:r>
              <a:rPr sz="2000" b="1" spc="-5" dirty="0">
                <a:latin typeface="Times New Roman"/>
                <a:cs typeface="Times New Roman"/>
              </a:rPr>
              <a:t>generates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pairs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strings.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FS</a:t>
            </a:r>
            <a:r>
              <a:rPr lang="en-US" sz="2000" dirty="0">
                <a:latin typeface="Times New Roman"/>
                <a:cs typeface="Times New Roman"/>
              </a:rPr>
              <a:t>M</a:t>
            </a:r>
            <a:r>
              <a:rPr sz="2000" spc="-5" dirty="0">
                <a:latin typeface="Times New Roman"/>
                <a:cs typeface="Times New Roman"/>
              </a:rPr>
              <a:t> has</a:t>
            </a:r>
            <a:r>
              <a:rPr sz="2000" dirty="0">
                <a:latin typeface="Times New Roman"/>
                <a:cs typeface="Times New Roman"/>
              </a:rPr>
              <a:t> a</a:t>
            </a:r>
            <a:r>
              <a:rPr sz="2000" spc="-5" dirty="0">
                <a:latin typeface="Times New Roman"/>
                <a:cs typeface="Times New Roman"/>
              </a:rPr>
              <a:t> more general function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</a:t>
            </a:r>
            <a:r>
              <a:rPr sz="2000" dirty="0">
                <a:latin typeface="Times New Roman"/>
                <a:cs typeface="Times New Roman"/>
              </a:rPr>
              <a:t> FSA:</a:t>
            </a:r>
          </a:p>
          <a:p>
            <a:pPr marL="755650" lvl="1" indent="-286385">
              <a:lnSpc>
                <a:spcPct val="100000"/>
              </a:lnSpc>
              <a:spcBef>
                <a:spcPts val="45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FSA</a:t>
            </a:r>
            <a:r>
              <a:rPr sz="1800" spc="-5" dirty="0">
                <a:latin typeface="Times New Roman"/>
                <a:cs typeface="Times New Roman"/>
              </a:rPr>
              <a:t> defines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formal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language</a:t>
            </a:r>
            <a:endParaRPr sz="18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44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FS</a:t>
            </a:r>
            <a:r>
              <a:rPr lang="en-US" sz="1800" dirty="0">
                <a:latin typeface="Times New Roman"/>
                <a:cs typeface="Times New Roman"/>
              </a:rPr>
              <a:t>M</a:t>
            </a:r>
            <a:r>
              <a:rPr sz="1800" spc="-5" dirty="0">
                <a:latin typeface="Times New Roman"/>
                <a:cs typeface="Times New Roman"/>
              </a:rPr>
              <a:t> defines</a:t>
            </a:r>
            <a:r>
              <a:rPr sz="1800" dirty="0">
                <a:latin typeface="Times New Roman"/>
                <a:cs typeface="Times New Roman"/>
              </a:rPr>
              <a:t> a</a:t>
            </a:r>
            <a:r>
              <a:rPr sz="1800" spc="-5" dirty="0">
                <a:latin typeface="Times New Roman"/>
                <a:cs typeface="Times New Roman"/>
              </a:rPr>
              <a:t> relation between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sets</a:t>
            </a:r>
            <a:r>
              <a:rPr sz="1800" dirty="0">
                <a:latin typeface="Times New Roman"/>
                <a:cs typeface="Times New Roman"/>
              </a:rPr>
              <a:t> of </a:t>
            </a:r>
            <a:r>
              <a:rPr sz="1800" spc="-5" dirty="0">
                <a:latin typeface="Times New Roman"/>
                <a:cs typeface="Times New Roman"/>
              </a:rPr>
              <a:t>strings.</a:t>
            </a:r>
            <a:endParaRPr sz="1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89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Another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view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 FS</a:t>
            </a:r>
            <a:r>
              <a:rPr lang="en-US" sz="2000" spc="-5" dirty="0">
                <a:latin typeface="Times New Roman"/>
                <a:cs typeface="Times New Roman"/>
              </a:rPr>
              <a:t>M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endParaRPr sz="20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45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machine reads</a:t>
            </a:r>
            <a:r>
              <a:rPr sz="1800" dirty="0">
                <a:latin typeface="Times New Roman"/>
                <a:cs typeface="Times New Roman"/>
              </a:rPr>
              <a:t> one</a:t>
            </a:r>
            <a:r>
              <a:rPr sz="1800" spc="-5" dirty="0">
                <a:latin typeface="Times New Roman"/>
                <a:cs typeface="Times New Roman"/>
              </a:rPr>
              <a:t> string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generates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another.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2636" y="1351281"/>
            <a:ext cx="22599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Background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222663" y="2446020"/>
            <a:ext cx="7562850" cy="4027804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4965" marR="695960" indent="-342900">
              <a:lnSpc>
                <a:spcPts val="2100"/>
              </a:lnSpc>
              <a:spcBef>
                <a:spcPts val="42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The problem</a:t>
            </a:r>
            <a:r>
              <a:rPr sz="2000" dirty="0">
                <a:latin typeface="Times New Roman"/>
                <a:cs typeface="Times New Roman"/>
              </a:rPr>
              <a:t> 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recognizing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foxes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breaks</a:t>
            </a:r>
            <a:r>
              <a:rPr sz="2000" dirty="0">
                <a:latin typeface="Times New Roman"/>
                <a:cs typeface="Times New Roman"/>
              </a:rPr>
              <a:t> down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two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morphemes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fox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-</a:t>
            </a:r>
            <a:r>
              <a:rPr sz="2000" i="1" spc="-5" dirty="0">
                <a:latin typeface="Times New Roman"/>
                <a:cs typeface="Times New Roman"/>
              </a:rPr>
              <a:t>es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called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morphological</a:t>
            </a:r>
            <a:r>
              <a:rPr sz="2000" b="1" i="1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parsing</a:t>
            </a:r>
            <a:r>
              <a:rPr sz="2000" i="1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59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Similar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problem 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information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retrieval domain: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stemming</a:t>
            </a:r>
            <a:endParaRPr sz="2000" dirty="0">
              <a:latin typeface="Times New Roman"/>
              <a:cs typeface="Times New Roman"/>
            </a:endParaRPr>
          </a:p>
          <a:p>
            <a:pPr marL="354965" marR="39370" indent="-342900">
              <a:lnSpc>
                <a:spcPts val="2120"/>
              </a:lnSpc>
              <a:spcBef>
                <a:spcPts val="5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Given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surface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input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form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going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might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want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produce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parsed form: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VERB-go </a:t>
            </a:r>
            <a:r>
              <a:rPr sz="2000" dirty="0">
                <a:latin typeface="Courier New"/>
                <a:cs typeface="Courier New"/>
              </a:rPr>
              <a:t>+</a:t>
            </a:r>
            <a:r>
              <a:rPr sz="2000" spc="-1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GERUND-ing</a:t>
            </a:r>
            <a:endParaRPr sz="2000" dirty="0">
              <a:latin typeface="Courier New"/>
              <a:cs typeface="Courier New"/>
            </a:endParaRPr>
          </a:p>
          <a:p>
            <a:pPr marL="355600" indent="-342900">
              <a:lnSpc>
                <a:spcPct val="100000"/>
              </a:lnSpc>
              <a:spcBef>
                <a:spcPts val="259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chapter</a:t>
            </a:r>
            <a:endParaRPr sz="20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27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morphological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knowledge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endParaRPr sz="18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4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b="1" spc="-5" dirty="0">
                <a:latin typeface="Times New Roman"/>
                <a:cs typeface="Times New Roman"/>
              </a:rPr>
              <a:t>finite-state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lang="en-US" b="1" spc="-5" dirty="0">
                <a:latin typeface="Times New Roman"/>
                <a:cs typeface="Times New Roman"/>
              </a:rPr>
              <a:t>Machine</a:t>
            </a:r>
            <a:endParaRPr sz="1800" dirty="0">
              <a:latin typeface="Times New Roman"/>
              <a:cs typeface="Times New Roman"/>
            </a:endParaRPr>
          </a:p>
          <a:p>
            <a:pPr marL="354965" marR="5080" indent="-342900">
              <a:lnSpc>
                <a:spcPts val="2120"/>
              </a:lnSpc>
              <a:spcBef>
                <a:spcPts val="57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-5" dirty="0">
                <a:latin typeface="Times New Roman"/>
                <a:cs typeface="Times New Roman"/>
              </a:rPr>
              <a:t> 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quite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inefficient to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list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all forms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noun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verb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dictionary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because the productivity</a:t>
            </a:r>
            <a:r>
              <a:rPr sz="2000" dirty="0">
                <a:latin typeface="Times New Roman"/>
                <a:cs typeface="Times New Roman"/>
              </a:rPr>
              <a:t> of </a:t>
            </a:r>
            <a:r>
              <a:rPr sz="2000" spc="-5" dirty="0">
                <a:latin typeface="Times New Roman"/>
                <a:cs typeface="Times New Roman"/>
              </a:rPr>
              <a:t>the forms.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59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Morphological parsing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necessary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just</a:t>
            </a:r>
            <a:r>
              <a:rPr sz="2000" dirty="0">
                <a:latin typeface="Times New Roman"/>
                <a:cs typeface="Times New Roman"/>
              </a:rPr>
              <a:t> IR,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but </a:t>
            </a:r>
            <a:r>
              <a:rPr sz="2000" spc="-5" dirty="0">
                <a:latin typeface="Times New Roman"/>
                <a:cs typeface="Times New Roman"/>
              </a:rPr>
              <a:t>also</a:t>
            </a:r>
            <a:endParaRPr sz="20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7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Machine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translation</a:t>
            </a:r>
            <a:endParaRPr sz="18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Spelling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checking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6711" y="1168401"/>
            <a:ext cx="6624976" cy="13385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ts val="3820"/>
              </a:lnSpc>
              <a:spcBef>
                <a:spcPts val="100"/>
              </a:spcBef>
            </a:pPr>
            <a:r>
              <a:rPr spc="-5" dirty="0"/>
              <a:t>Finite-State</a:t>
            </a:r>
            <a:r>
              <a:rPr lang="en-US" spc="-5" dirty="0"/>
              <a:t> Machine</a:t>
            </a:r>
            <a:r>
              <a:rPr spc="-10" dirty="0"/>
              <a:t> </a:t>
            </a:r>
            <a:r>
              <a:rPr spc="-5" dirty="0"/>
              <a:t>Morphological Parsing</a:t>
            </a:r>
          </a:p>
          <a:p>
            <a:pPr marL="6350" algn="ctr">
              <a:lnSpc>
                <a:spcPts val="2860"/>
              </a:lnSpc>
            </a:pPr>
            <a:r>
              <a:rPr sz="2400" spc="-5" dirty="0"/>
              <a:t>Morphological</a:t>
            </a:r>
            <a:r>
              <a:rPr sz="2400" spc="-10" dirty="0"/>
              <a:t> </a:t>
            </a:r>
            <a:r>
              <a:rPr sz="2400" spc="-5" dirty="0"/>
              <a:t>Parsing with </a:t>
            </a:r>
            <a:r>
              <a:rPr sz="2400" dirty="0"/>
              <a:t>FS</a:t>
            </a:r>
            <a:r>
              <a:rPr lang="en-US" sz="2400" dirty="0"/>
              <a:t>M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222663" y="2410460"/>
            <a:ext cx="7472680" cy="340093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FS</a:t>
            </a:r>
            <a:r>
              <a:rPr lang="en-US" sz="2000" b="1" spc="-5" dirty="0">
                <a:latin typeface="Times New Roman"/>
                <a:cs typeface="Times New Roman"/>
              </a:rPr>
              <a:t>M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as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recognizer:</a:t>
            </a:r>
            <a:endParaRPr sz="2000" dirty="0">
              <a:latin typeface="Times New Roman"/>
              <a:cs typeface="Times New Roman"/>
            </a:endParaRPr>
          </a:p>
          <a:p>
            <a:pPr marL="748665" marR="195580" lvl="1" indent="-279400">
              <a:lnSpc>
                <a:spcPts val="2070"/>
              </a:lnSpc>
              <a:spcBef>
                <a:spcPts val="575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transducer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takes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pair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strings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input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output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accept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string-pair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string-pair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language,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i="1" dirty="0">
                <a:latin typeface="Times New Roman"/>
                <a:cs typeface="Times New Roman"/>
              </a:rPr>
              <a:t>reject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it is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not.</a:t>
            </a:r>
            <a:endParaRPr sz="1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64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FS</a:t>
            </a:r>
            <a:r>
              <a:rPr lang="en-US" sz="2000" b="1" spc="-5" dirty="0">
                <a:latin typeface="Times New Roman"/>
                <a:cs typeface="Times New Roman"/>
              </a:rPr>
              <a:t>M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as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generator:</a:t>
            </a:r>
            <a:endParaRPr sz="2000" dirty="0">
              <a:latin typeface="Times New Roman"/>
              <a:cs typeface="Times New Roman"/>
            </a:endParaRPr>
          </a:p>
          <a:p>
            <a:pPr marL="748665" marR="5080" lvl="1" indent="-279400">
              <a:lnSpc>
                <a:spcPct val="100000"/>
              </a:lnSpc>
              <a:spcBef>
                <a:spcPts val="45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machine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outputs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pairs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strings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language.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Thus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output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yes</a:t>
            </a:r>
            <a:r>
              <a:rPr sz="1800" dirty="0">
                <a:latin typeface="Times New Roman"/>
                <a:cs typeface="Times New Roman"/>
              </a:rPr>
              <a:t> or no,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a</a:t>
            </a:r>
            <a:r>
              <a:rPr sz="1800" spc="-5" dirty="0">
                <a:latin typeface="Times New Roman"/>
                <a:cs typeface="Times New Roman"/>
              </a:rPr>
              <a:t> pair</a:t>
            </a:r>
            <a:r>
              <a:rPr sz="1800" dirty="0">
                <a:latin typeface="Times New Roman"/>
                <a:cs typeface="Times New Roman"/>
              </a:rPr>
              <a:t> of </a:t>
            </a:r>
            <a:r>
              <a:rPr sz="1800" spc="-5" dirty="0">
                <a:latin typeface="Times New Roman"/>
                <a:cs typeface="Times New Roman"/>
              </a:rPr>
              <a:t>output strings.</a:t>
            </a:r>
            <a:endParaRPr sz="1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FS</a:t>
            </a:r>
            <a:r>
              <a:rPr lang="en-US" sz="2000" b="1" spc="-5" dirty="0">
                <a:latin typeface="Times New Roman"/>
                <a:cs typeface="Times New Roman"/>
              </a:rPr>
              <a:t>M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as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transducer:</a:t>
            </a:r>
            <a:endParaRPr sz="20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45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machine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reads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string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outputs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another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string.</a:t>
            </a:r>
            <a:endParaRPr sz="1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89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FS</a:t>
            </a:r>
            <a:r>
              <a:rPr lang="en-US" sz="2000" b="1" spc="-5" dirty="0">
                <a:latin typeface="Times New Roman"/>
                <a:cs typeface="Times New Roman"/>
              </a:rPr>
              <a:t>M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as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set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relater:</a:t>
            </a:r>
            <a:endParaRPr sz="20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45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machine that computes relation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between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sets.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6711" y="1168401"/>
            <a:ext cx="6624976" cy="851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ts val="3820"/>
              </a:lnSpc>
              <a:spcBef>
                <a:spcPts val="100"/>
              </a:spcBef>
            </a:pPr>
            <a:r>
              <a:rPr spc="-5" dirty="0"/>
              <a:t>Finite-State</a:t>
            </a:r>
            <a:r>
              <a:rPr spc="-10" dirty="0"/>
              <a:t> </a:t>
            </a:r>
            <a:r>
              <a:rPr spc="-5" dirty="0"/>
              <a:t>Morphological Parsing</a:t>
            </a:r>
          </a:p>
          <a:p>
            <a:pPr marL="6350" algn="ctr">
              <a:lnSpc>
                <a:spcPts val="2860"/>
              </a:lnSpc>
            </a:pPr>
            <a:r>
              <a:rPr sz="2400" spc="-5" dirty="0"/>
              <a:t>Morphological</a:t>
            </a:r>
            <a:r>
              <a:rPr sz="2400" spc="-10" dirty="0"/>
              <a:t> </a:t>
            </a:r>
            <a:r>
              <a:rPr sz="2400" spc="-5" dirty="0"/>
              <a:t>Parsing with </a:t>
            </a:r>
            <a:r>
              <a:rPr sz="2400" dirty="0"/>
              <a:t>FS</a:t>
            </a:r>
            <a:r>
              <a:rPr lang="en-US" sz="2400" dirty="0"/>
              <a:t>M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209963" y="2471420"/>
            <a:ext cx="7597775" cy="3652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 marR="3302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67665" algn="l"/>
                <a:tab pos="368300" algn="l"/>
              </a:tabLst>
            </a:pP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formal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definition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FST </a:t>
            </a:r>
            <a:r>
              <a:rPr sz="2000" spc="-5" dirty="0">
                <a:latin typeface="Times New Roman"/>
                <a:cs typeface="Times New Roman"/>
              </a:rPr>
              <a:t>(based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Mealy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machine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extension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simple </a:t>
            </a:r>
            <a:r>
              <a:rPr sz="2000" dirty="0">
                <a:latin typeface="Times New Roman"/>
                <a:cs typeface="Times New Roman"/>
              </a:rPr>
              <a:t>FSA):</a:t>
            </a:r>
            <a:endParaRPr sz="2000">
              <a:latin typeface="Times New Roman"/>
              <a:cs typeface="Times New Roman"/>
            </a:endParaRPr>
          </a:p>
          <a:p>
            <a:pPr marL="768350" lvl="1" indent="-286385">
              <a:lnSpc>
                <a:spcPct val="100000"/>
              </a:lnSpc>
              <a:spcBef>
                <a:spcPts val="430"/>
              </a:spcBef>
              <a:buFont typeface="Times New Roman"/>
              <a:buChar char="–"/>
              <a:tabLst>
                <a:tab pos="767715" algn="l"/>
                <a:tab pos="768350" algn="l"/>
              </a:tabLst>
            </a:pP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finite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N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states </a:t>
            </a: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baseline="-20833" dirty="0">
                <a:latin typeface="Times New Roman"/>
                <a:cs typeface="Times New Roman"/>
              </a:rPr>
              <a:t>0</a:t>
            </a:r>
            <a:r>
              <a:rPr sz="1800" i="1" dirty="0">
                <a:latin typeface="Times New Roman"/>
                <a:cs typeface="Times New Roman"/>
              </a:rPr>
              <a:t>,</a:t>
            </a:r>
            <a:r>
              <a:rPr sz="1800" i="1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baseline="-20833" dirty="0">
                <a:latin typeface="Times New Roman"/>
                <a:cs typeface="Times New Roman"/>
              </a:rPr>
              <a:t>1</a:t>
            </a:r>
            <a:r>
              <a:rPr sz="1800" i="1" dirty="0">
                <a:latin typeface="Times New Roman"/>
                <a:cs typeface="Times New Roman"/>
              </a:rPr>
              <a:t>,</a:t>
            </a:r>
            <a:r>
              <a:rPr sz="1800" i="1" dirty="0">
                <a:latin typeface="Arial"/>
                <a:cs typeface="Arial"/>
              </a:rPr>
              <a:t>…</a:t>
            </a:r>
            <a:r>
              <a:rPr sz="1800" i="1" dirty="0">
                <a:latin typeface="Times New Roman"/>
                <a:cs typeface="Times New Roman"/>
              </a:rPr>
              <a:t>,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i="1" baseline="-20833" dirty="0">
                <a:latin typeface="Times New Roman"/>
                <a:cs typeface="Times New Roman"/>
              </a:rPr>
              <a:t>N</a:t>
            </a:r>
            <a:endParaRPr sz="1800" baseline="-20833">
              <a:latin typeface="Times New Roman"/>
              <a:cs typeface="Times New Roman"/>
            </a:endParaRPr>
          </a:p>
          <a:p>
            <a:pPr marL="761365" marR="194945" lvl="1" indent="-279400">
              <a:lnSpc>
                <a:spcPct val="101400"/>
              </a:lnSpc>
              <a:spcBef>
                <a:spcPts val="310"/>
              </a:spcBef>
              <a:buFont typeface="Times New Roman"/>
              <a:buChar char="–"/>
              <a:tabLst>
                <a:tab pos="767715" algn="l"/>
                <a:tab pos="768350" algn="l"/>
              </a:tabLst>
            </a:pPr>
            <a:r>
              <a:rPr sz="1800" dirty="0">
                <a:latin typeface="Symbol"/>
                <a:cs typeface="Symbol"/>
              </a:rPr>
              <a:t>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finite alphabet</a:t>
            </a:r>
            <a:r>
              <a:rPr sz="1800" dirty="0">
                <a:latin typeface="Times New Roman"/>
                <a:cs typeface="Times New Roman"/>
              </a:rPr>
              <a:t> of </a:t>
            </a:r>
            <a:r>
              <a:rPr sz="1800" spc="-5" dirty="0">
                <a:latin typeface="Times New Roman"/>
                <a:cs typeface="Times New Roman"/>
              </a:rPr>
              <a:t>complex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symbols.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Each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complex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symbol is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composed</a:t>
            </a:r>
            <a:r>
              <a:rPr sz="1800" dirty="0">
                <a:latin typeface="Times New Roman"/>
                <a:cs typeface="Times New Roman"/>
              </a:rPr>
              <a:t> of </a:t>
            </a:r>
            <a:r>
              <a:rPr sz="1800" spc="-5" dirty="0">
                <a:latin typeface="Times New Roman"/>
                <a:cs typeface="Times New Roman"/>
              </a:rPr>
              <a:t>an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input-output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pair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i 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;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one</a:t>
            </a:r>
            <a:r>
              <a:rPr sz="1800" spc="-5" dirty="0">
                <a:latin typeface="Times New Roman"/>
                <a:cs typeface="Times New Roman"/>
              </a:rPr>
              <a:t> symbol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I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5" dirty="0">
                <a:latin typeface="Times New Roman"/>
                <a:cs typeface="Times New Roman"/>
              </a:rPr>
              <a:t> an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input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alphabet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I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one </a:t>
            </a:r>
            <a:r>
              <a:rPr sz="1800" spc="-5" dirty="0">
                <a:latin typeface="Times New Roman"/>
                <a:cs typeface="Times New Roman"/>
              </a:rPr>
              <a:t>symbol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o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5" dirty="0">
                <a:latin typeface="Times New Roman"/>
                <a:cs typeface="Times New Roman"/>
              </a:rPr>
              <a:t> an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output alphabet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thus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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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I</a:t>
            </a:r>
            <a:r>
              <a:rPr sz="1800" dirty="0">
                <a:latin typeface="Symbol"/>
                <a:cs typeface="Symbol"/>
              </a:rPr>
              <a:t>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. </a:t>
            </a:r>
            <a:r>
              <a:rPr sz="1800" i="1" dirty="0">
                <a:latin typeface="Times New Roman"/>
                <a:cs typeface="Times New Roman"/>
              </a:rPr>
              <a:t>I </a:t>
            </a:r>
            <a:r>
              <a:rPr sz="1800" i="1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O </a:t>
            </a:r>
            <a:r>
              <a:rPr sz="1800" spc="-5" dirty="0">
                <a:latin typeface="Times New Roman"/>
                <a:cs typeface="Times New Roman"/>
              </a:rPr>
              <a:t>may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each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also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include the epsilon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symbol</a:t>
            </a:r>
            <a:r>
              <a:rPr sz="1800" dirty="0">
                <a:latin typeface="Times New Roman"/>
                <a:cs typeface="Times New Roman"/>
              </a:rPr>
              <a:t> ε.</a:t>
            </a:r>
            <a:endParaRPr sz="1800">
              <a:latin typeface="Times New Roman"/>
              <a:cs typeface="Times New Roman"/>
            </a:endParaRPr>
          </a:p>
          <a:p>
            <a:pPr marL="768350" lvl="1" indent="-286385">
              <a:lnSpc>
                <a:spcPct val="100000"/>
              </a:lnSpc>
              <a:spcBef>
                <a:spcPts val="370"/>
              </a:spcBef>
              <a:buFont typeface="Times New Roman"/>
              <a:buChar char="–"/>
              <a:tabLst>
                <a:tab pos="767715" algn="l"/>
                <a:tab pos="768350" algn="l"/>
              </a:tabLst>
            </a:pP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baseline="-20833" dirty="0">
                <a:latin typeface="Times New Roman"/>
                <a:cs typeface="Times New Roman"/>
              </a:rPr>
              <a:t>0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start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state</a:t>
            </a:r>
            <a:endParaRPr sz="1800">
              <a:latin typeface="Times New Roman"/>
              <a:cs typeface="Times New Roman"/>
            </a:endParaRPr>
          </a:p>
          <a:p>
            <a:pPr marL="768350" lvl="1" indent="-286385">
              <a:lnSpc>
                <a:spcPct val="100000"/>
              </a:lnSpc>
              <a:spcBef>
                <a:spcPts val="440"/>
              </a:spcBef>
              <a:buFont typeface="Times New Roman"/>
              <a:buChar char="–"/>
              <a:tabLst>
                <a:tab pos="767715" algn="l"/>
                <a:tab pos="768350" algn="l"/>
              </a:tabLst>
            </a:pPr>
            <a:r>
              <a:rPr sz="1800" i="1" dirty="0">
                <a:latin typeface="Times New Roman"/>
                <a:cs typeface="Times New Roman"/>
              </a:rPr>
              <a:t>F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final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states, </a:t>
            </a:r>
            <a:r>
              <a:rPr sz="1800" i="1" dirty="0">
                <a:latin typeface="Times New Roman"/>
                <a:cs typeface="Times New Roman"/>
              </a:rPr>
              <a:t>F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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Q</a:t>
            </a:r>
            <a:endParaRPr sz="1800">
              <a:latin typeface="Times New Roman"/>
              <a:cs typeface="Times New Roman"/>
            </a:endParaRPr>
          </a:p>
          <a:p>
            <a:pPr marL="761365" marR="68580" lvl="1" indent="-279400">
              <a:lnSpc>
                <a:spcPct val="100000"/>
              </a:lnSpc>
              <a:spcBef>
                <a:spcPts val="440"/>
              </a:spcBef>
              <a:buFont typeface="Times New Roman"/>
              <a:buChar char="–"/>
              <a:tabLst>
                <a:tab pos="767715" algn="l"/>
                <a:tab pos="768350" algn="l"/>
              </a:tabLst>
            </a:pPr>
            <a:r>
              <a:rPr sz="1800" dirty="0">
                <a:latin typeface="Symbol"/>
                <a:cs typeface="Symbol"/>
              </a:rPr>
              <a:t>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i="1" dirty="0">
                <a:latin typeface="Times New Roman"/>
                <a:cs typeface="Times New Roman"/>
              </a:rPr>
              <a:t>i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):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transition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function</a:t>
            </a:r>
            <a:r>
              <a:rPr sz="1800" dirty="0">
                <a:latin typeface="Times New Roman"/>
                <a:cs typeface="Times New Roman"/>
              </a:rPr>
              <a:t> 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transition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matrix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between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states.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Given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state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q </a:t>
            </a:r>
            <a:r>
              <a:rPr sz="1800" dirty="0">
                <a:latin typeface="Symbol"/>
                <a:cs typeface="Symbol"/>
              </a:rPr>
              <a:t>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Q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complex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symbol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i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i="1" dirty="0">
                <a:latin typeface="Times New Roman"/>
                <a:cs typeface="Times New Roman"/>
              </a:rPr>
              <a:t>o </a:t>
            </a:r>
            <a:r>
              <a:rPr sz="1800" dirty="0">
                <a:latin typeface="Symbol"/>
                <a:cs typeface="Symbol"/>
              </a:rPr>
              <a:t>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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dirty="0">
                <a:latin typeface="Symbol"/>
                <a:cs typeface="Symbol"/>
              </a:rPr>
              <a:t>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i="1" dirty="0">
                <a:latin typeface="Times New Roman"/>
                <a:cs typeface="Times New Roman"/>
              </a:rPr>
              <a:t>i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) </a:t>
            </a:r>
            <a:r>
              <a:rPr sz="1800" spc="-5" dirty="0">
                <a:latin typeface="Times New Roman"/>
                <a:cs typeface="Times New Roman"/>
              </a:rPr>
              <a:t>returns</a:t>
            </a:r>
            <a:r>
              <a:rPr sz="1800" dirty="0">
                <a:latin typeface="Times New Roman"/>
                <a:cs typeface="Times New Roman"/>
              </a:rPr>
              <a:t> a</a:t>
            </a:r>
            <a:r>
              <a:rPr sz="1800" spc="-5" dirty="0">
                <a:latin typeface="Times New Roman"/>
                <a:cs typeface="Times New Roman"/>
              </a:rPr>
              <a:t> new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state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i="1" dirty="0">
                <a:latin typeface="Arial"/>
                <a:cs typeface="Arial"/>
              </a:rPr>
              <a:t>’</a:t>
            </a:r>
            <a:endParaRPr sz="1800">
              <a:latin typeface="Arial"/>
              <a:cs typeface="Arial"/>
            </a:endParaRPr>
          </a:p>
          <a:p>
            <a:pPr marL="761365">
              <a:lnSpc>
                <a:spcPct val="100000"/>
              </a:lnSpc>
              <a:spcBef>
                <a:spcPts val="50"/>
              </a:spcBef>
            </a:pPr>
            <a:r>
              <a:rPr sz="1800" dirty="0">
                <a:latin typeface="Symbol"/>
                <a:cs typeface="Symbol"/>
              </a:rPr>
              <a:t>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dirty="0">
                <a:latin typeface="Times New Roman"/>
                <a:cs typeface="Times New Roman"/>
              </a:rPr>
              <a:t>.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</a:t>
            </a:r>
            <a:r>
              <a:rPr sz="1800" spc="-5" dirty="0">
                <a:latin typeface="Times New Roman"/>
                <a:cs typeface="Times New Roman"/>
              </a:rPr>
              <a:t> is thus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relation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Q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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</a:t>
            </a:r>
            <a:r>
              <a:rPr sz="1800" spc="-5" dirty="0">
                <a:latin typeface="Times New Roman"/>
                <a:cs typeface="Times New Roman"/>
              </a:rPr>
              <a:t> to </a:t>
            </a:r>
            <a:r>
              <a:rPr sz="1800" i="1" dirty="0">
                <a:latin typeface="Times New Roman"/>
                <a:cs typeface="Times New Roman"/>
              </a:rPr>
              <a:t>Q.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6711" y="1168401"/>
            <a:ext cx="6624976" cy="851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ts val="3820"/>
              </a:lnSpc>
              <a:spcBef>
                <a:spcPts val="100"/>
              </a:spcBef>
            </a:pPr>
            <a:r>
              <a:rPr spc="-5" dirty="0"/>
              <a:t>Finite-State</a:t>
            </a:r>
            <a:r>
              <a:rPr spc="-10" dirty="0"/>
              <a:t> </a:t>
            </a:r>
            <a:r>
              <a:rPr spc="-5" dirty="0"/>
              <a:t>Morphological Parsing</a:t>
            </a:r>
          </a:p>
          <a:p>
            <a:pPr marL="6350" algn="ctr">
              <a:lnSpc>
                <a:spcPts val="2860"/>
              </a:lnSpc>
            </a:pPr>
            <a:r>
              <a:rPr sz="2400" spc="-5" dirty="0"/>
              <a:t>Morphological</a:t>
            </a:r>
            <a:r>
              <a:rPr sz="2400" spc="-10" dirty="0"/>
              <a:t> </a:t>
            </a:r>
            <a:r>
              <a:rPr sz="2400" spc="-5" dirty="0"/>
              <a:t>Parsing with </a:t>
            </a:r>
            <a:r>
              <a:rPr sz="2400" dirty="0"/>
              <a:t>FS</a:t>
            </a:r>
            <a:r>
              <a:rPr lang="en-US" sz="2400" dirty="0"/>
              <a:t>M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208376" y="2479358"/>
            <a:ext cx="7574280" cy="3538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67665" algn="l"/>
                <a:tab pos="368300" algn="l"/>
              </a:tabLst>
            </a:pPr>
            <a:r>
              <a:rPr sz="2000" dirty="0">
                <a:latin typeface="Times New Roman"/>
                <a:cs typeface="Times New Roman"/>
              </a:rPr>
              <a:t>FSAs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isomorphic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regular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languages,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FS</a:t>
            </a:r>
            <a:r>
              <a:rPr lang="en-US" sz="2000" spc="-5" dirty="0">
                <a:latin typeface="Times New Roman"/>
                <a:cs typeface="Times New Roman"/>
              </a:rPr>
              <a:t>M</a:t>
            </a:r>
            <a:r>
              <a:rPr sz="2000" spc="-5" dirty="0">
                <a:latin typeface="Times New Roman"/>
                <a:cs typeface="Times New Roman"/>
              </a:rPr>
              <a:t>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isomorphic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endParaRPr sz="2000" dirty="0">
              <a:latin typeface="Times New Roman"/>
              <a:cs typeface="Times New Roman"/>
            </a:endParaRPr>
          </a:p>
          <a:p>
            <a:pPr marL="3683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regular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relations.</a:t>
            </a:r>
            <a:endParaRPr sz="2000" dirty="0">
              <a:latin typeface="Times New Roman"/>
              <a:cs typeface="Times New Roman"/>
            </a:endParaRPr>
          </a:p>
          <a:p>
            <a:pPr marL="368300" marR="95250" indent="-342900">
              <a:lnSpc>
                <a:spcPts val="2320"/>
              </a:lnSpc>
              <a:spcBef>
                <a:spcPts val="620"/>
              </a:spcBef>
              <a:buChar char="•"/>
              <a:tabLst>
                <a:tab pos="367665" algn="l"/>
                <a:tab pos="368300" algn="l"/>
              </a:tabLst>
            </a:pPr>
            <a:r>
              <a:rPr sz="2000" spc="-5" dirty="0">
                <a:latin typeface="Times New Roman"/>
                <a:cs typeface="Times New Roman"/>
              </a:rPr>
              <a:t>Regular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relations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pairs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strings,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natural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extension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regular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language,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which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 sets</a:t>
            </a:r>
            <a:r>
              <a:rPr sz="2000" dirty="0">
                <a:latin typeface="Times New Roman"/>
                <a:cs typeface="Times New Roman"/>
              </a:rPr>
              <a:t> of </a:t>
            </a:r>
            <a:r>
              <a:rPr sz="2000" spc="-5" dirty="0">
                <a:latin typeface="Times New Roman"/>
                <a:cs typeface="Times New Roman"/>
              </a:rPr>
              <a:t>strings.</a:t>
            </a:r>
            <a:endParaRPr sz="2000" dirty="0">
              <a:latin typeface="Times New Roman"/>
              <a:cs typeface="Times New Roman"/>
            </a:endParaRPr>
          </a:p>
          <a:p>
            <a:pPr marL="368300" marR="215265" indent="-342900">
              <a:lnSpc>
                <a:spcPct val="100800"/>
              </a:lnSpc>
              <a:spcBef>
                <a:spcPts val="400"/>
              </a:spcBef>
              <a:buChar char="•"/>
              <a:tabLst>
                <a:tab pos="367665" algn="l"/>
                <a:tab pos="368300" algn="l"/>
              </a:tabLst>
            </a:pPr>
            <a:r>
              <a:rPr sz="2000" spc="-5" dirty="0">
                <a:latin typeface="Times New Roman"/>
                <a:cs typeface="Times New Roman"/>
              </a:rPr>
              <a:t>FS</a:t>
            </a:r>
            <a:r>
              <a:rPr lang="en-US" sz="2000" spc="-5" dirty="0">
                <a:latin typeface="Times New Roman"/>
                <a:cs typeface="Times New Roman"/>
              </a:rPr>
              <a:t>M</a:t>
            </a:r>
            <a:r>
              <a:rPr sz="2000" spc="-5" dirty="0">
                <a:latin typeface="Times New Roman"/>
                <a:cs typeface="Times New Roman"/>
              </a:rPr>
              <a:t>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closed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under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union,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but </a:t>
            </a:r>
            <a:r>
              <a:rPr sz="2000" spc="-5" dirty="0">
                <a:latin typeface="Times New Roman"/>
                <a:cs typeface="Times New Roman"/>
              </a:rPr>
              <a:t>generally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dirty="0">
                <a:latin typeface="Times New Roman"/>
                <a:cs typeface="Times New Roman"/>
              </a:rPr>
              <a:t> not </a:t>
            </a:r>
            <a:r>
              <a:rPr sz="2000" spc="-5" dirty="0">
                <a:latin typeface="Times New Roman"/>
                <a:cs typeface="Times New Roman"/>
              </a:rPr>
              <a:t>closed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under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difference,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complementation,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intersection.</a:t>
            </a:r>
            <a:endParaRPr sz="2000" dirty="0">
              <a:latin typeface="Times New Roman"/>
              <a:cs typeface="Times New Roman"/>
            </a:endParaRPr>
          </a:p>
          <a:p>
            <a:pPr marL="3683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67665" algn="l"/>
                <a:tab pos="368300" algn="l"/>
              </a:tabLst>
            </a:pPr>
            <a:r>
              <a:rPr sz="2000" spc="-5" dirty="0">
                <a:latin typeface="Times New Roman"/>
                <a:cs typeface="Times New Roman"/>
              </a:rPr>
              <a:t>Two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useful closure properties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FS</a:t>
            </a:r>
            <a:r>
              <a:rPr lang="en-US" sz="2000" spc="-5" dirty="0">
                <a:latin typeface="Times New Roman"/>
                <a:cs typeface="Times New Roman"/>
              </a:rPr>
              <a:t>M</a:t>
            </a:r>
            <a:r>
              <a:rPr sz="2000" spc="-5" dirty="0">
                <a:latin typeface="Times New Roman"/>
                <a:cs typeface="Times New Roman"/>
              </a:rPr>
              <a:t>s:</a:t>
            </a:r>
            <a:endParaRPr sz="2000" dirty="0">
              <a:latin typeface="Times New Roman"/>
              <a:cs typeface="Times New Roman"/>
            </a:endParaRPr>
          </a:p>
          <a:p>
            <a:pPr marL="768350" lvl="1" indent="-285750">
              <a:lnSpc>
                <a:spcPct val="100000"/>
              </a:lnSpc>
              <a:spcBef>
                <a:spcPts val="450"/>
              </a:spcBef>
              <a:buFont typeface="Times New Roman"/>
              <a:buChar char="–"/>
              <a:tabLst>
                <a:tab pos="767715" algn="l"/>
                <a:tab pos="76835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Inversion: </a:t>
            </a:r>
            <a:r>
              <a:rPr sz="1800" dirty="0">
                <a:latin typeface="Times New Roman"/>
                <a:cs typeface="Times New Roman"/>
              </a:rPr>
              <a:t>If </a:t>
            </a:r>
            <a:r>
              <a:rPr sz="1800" i="1" dirty="0">
                <a:latin typeface="Times New Roman"/>
                <a:cs typeface="Times New Roman"/>
              </a:rPr>
              <a:t>T </a:t>
            </a:r>
            <a:r>
              <a:rPr sz="1800" spc="-5" dirty="0">
                <a:latin typeface="Times New Roman"/>
                <a:cs typeface="Times New Roman"/>
              </a:rPr>
              <a:t>maps</a:t>
            </a:r>
            <a:r>
              <a:rPr sz="1800" dirty="0">
                <a:latin typeface="Times New Roman"/>
                <a:cs typeface="Times New Roman"/>
              </a:rPr>
              <a:t> from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I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then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inverse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i="1" dirty="0">
                <a:latin typeface="Times New Roman"/>
                <a:cs typeface="Times New Roman"/>
              </a:rPr>
              <a:t>T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i="1" dirty="0">
                <a:latin typeface="Times New Roman"/>
                <a:cs typeface="Times New Roman"/>
              </a:rPr>
              <a:t>T</a:t>
            </a:r>
            <a:r>
              <a:rPr sz="1800" baseline="25462" dirty="0">
                <a:latin typeface="Times New Roman"/>
                <a:cs typeface="Times New Roman"/>
              </a:rPr>
              <a:t>-1</a:t>
            </a:r>
            <a:r>
              <a:rPr sz="1800" spc="225" baseline="25462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maps</a:t>
            </a:r>
            <a:r>
              <a:rPr sz="1800" dirty="0">
                <a:latin typeface="Times New Roman"/>
                <a:cs typeface="Times New Roman"/>
              </a:rPr>
              <a:t> from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endParaRPr sz="1800" dirty="0">
              <a:latin typeface="Times New Roman"/>
              <a:cs typeface="Times New Roman"/>
            </a:endParaRPr>
          </a:p>
          <a:p>
            <a:pPr marL="762000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I</a:t>
            </a:r>
            <a:r>
              <a:rPr sz="1800" dirty="0">
                <a:latin typeface="Times New Roman"/>
                <a:cs typeface="Times New Roman"/>
              </a:rPr>
              <a:t>.</a:t>
            </a:r>
          </a:p>
          <a:p>
            <a:pPr marL="768350" lvl="1" indent="-285750">
              <a:lnSpc>
                <a:spcPct val="100000"/>
              </a:lnSpc>
              <a:spcBef>
                <a:spcPts val="370"/>
              </a:spcBef>
              <a:buFont typeface="Times New Roman"/>
              <a:buChar char="–"/>
              <a:tabLst>
                <a:tab pos="767715" algn="l"/>
                <a:tab pos="76835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Composition: </a:t>
            </a:r>
            <a:r>
              <a:rPr sz="1800" dirty="0">
                <a:latin typeface="Times New Roman"/>
                <a:cs typeface="Times New Roman"/>
              </a:rPr>
              <a:t>If </a:t>
            </a:r>
            <a:r>
              <a:rPr sz="1800" i="1" dirty="0">
                <a:latin typeface="Times New Roman"/>
                <a:cs typeface="Times New Roman"/>
              </a:rPr>
              <a:t>T</a:t>
            </a:r>
            <a:r>
              <a:rPr sz="1800" baseline="-20833" dirty="0">
                <a:latin typeface="Times New Roman"/>
                <a:cs typeface="Times New Roman"/>
              </a:rPr>
              <a:t>1</a:t>
            </a:r>
            <a:r>
              <a:rPr sz="1800" spc="232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a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lang="en-US" spc="-5" dirty="0">
                <a:latin typeface="Times New Roman"/>
                <a:cs typeface="Times New Roman"/>
              </a:rPr>
              <a:t>Machine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 </a:t>
            </a:r>
            <a:r>
              <a:rPr sz="1800" i="1" dirty="0">
                <a:latin typeface="Times New Roman"/>
                <a:cs typeface="Times New Roman"/>
              </a:rPr>
              <a:t>I</a:t>
            </a:r>
            <a:r>
              <a:rPr sz="1800" baseline="-20833" dirty="0">
                <a:latin typeface="Times New Roman"/>
                <a:cs typeface="Times New Roman"/>
              </a:rPr>
              <a:t>1</a:t>
            </a:r>
            <a:r>
              <a:rPr sz="1800" spc="232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r>
              <a:rPr sz="1800" baseline="-20833" dirty="0">
                <a:latin typeface="Times New Roman"/>
                <a:cs typeface="Times New Roman"/>
              </a:rPr>
              <a:t>1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T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lang="en-US" spc="-5" dirty="0">
                <a:latin typeface="Times New Roman"/>
                <a:cs typeface="Times New Roman"/>
              </a:rPr>
              <a:t>Machine</a:t>
            </a:r>
            <a:r>
              <a:rPr sz="1800" dirty="0">
                <a:latin typeface="Times New Roman"/>
                <a:cs typeface="Times New Roman"/>
              </a:rPr>
              <a:t> from</a:t>
            </a:r>
          </a:p>
          <a:p>
            <a:pPr marL="762000">
              <a:lnSpc>
                <a:spcPct val="100000"/>
              </a:lnSpc>
              <a:spcBef>
                <a:spcPts val="10"/>
              </a:spcBef>
            </a:pPr>
            <a:r>
              <a:rPr sz="1800" i="1" dirty="0">
                <a:latin typeface="Times New Roman"/>
                <a:cs typeface="Times New Roman"/>
              </a:rPr>
              <a:t>I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209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 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5" dirty="0">
                <a:latin typeface="Times New Roman"/>
                <a:cs typeface="Times New Roman"/>
              </a:rPr>
              <a:t> then </a:t>
            </a:r>
            <a:r>
              <a:rPr sz="1800" i="1" dirty="0">
                <a:latin typeface="Times New Roman"/>
                <a:cs typeface="Times New Roman"/>
              </a:rPr>
              <a:t>T</a:t>
            </a:r>
            <a:r>
              <a:rPr sz="1800" baseline="-20833" dirty="0">
                <a:latin typeface="Times New Roman"/>
                <a:cs typeface="Times New Roman"/>
              </a:rPr>
              <a:t>1</a:t>
            </a:r>
            <a:r>
              <a:rPr sz="1800" spc="217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PMingLiU-ExtB"/>
                <a:cs typeface="PMingLiU-ExtB"/>
              </a:rPr>
              <a:t>。</a:t>
            </a:r>
            <a:r>
              <a:rPr sz="1800" spc="-5" dirty="0">
                <a:latin typeface="PMingLiU-ExtB"/>
                <a:cs typeface="PMingLiU-ExtB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T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217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maps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I</a:t>
            </a:r>
            <a:r>
              <a:rPr sz="1800" baseline="-20833" dirty="0">
                <a:latin typeface="Times New Roman"/>
                <a:cs typeface="Times New Roman"/>
              </a:rPr>
              <a:t>1</a:t>
            </a:r>
            <a:r>
              <a:rPr sz="1800" spc="217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 </a:t>
            </a:r>
            <a:r>
              <a:rPr sz="1800" i="1" dirty="0">
                <a:latin typeface="Times New Roman"/>
                <a:cs typeface="Times New Roman"/>
              </a:rPr>
              <a:t>O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2938" y="1009226"/>
            <a:ext cx="5759450" cy="110426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pc="-5" dirty="0"/>
              <a:t>Finite-State</a:t>
            </a:r>
            <a:r>
              <a:rPr spc="-10" dirty="0"/>
              <a:t> </a:t>
            </a:r>
            <a:r>
              <a:rPr spc="-5" dirty="0"/>
              <a:t>Morphological Parsing</a:t>
            </a:r>
          </a:p>
          <a:p>
            <a:pPr marL="101600" algn="ctr">
              <a:lnSpc>
                <a:spcPct val="100000"/>
              </a:lnSpc>
              <a:spcBef>
                <a:spcPts val="760"/>
              </a:spcBef>
            </a:pPr>
            <a:r>
              <a:rPr sz="2400" spc="-5" dirty="0"/>
              <a:t>Morphological</a:t>
            </a:r>
            <a:r>
              <a:rPr sz="2400" spc="-10" dirty="0"/>
              <a:t> </a:t>
            </a:r>
            <a:r>
              <a:rPr sz="2400" spc="-5" dirty="0"/>
              <a:t>Parsing with </a:t>
            </a:r>
            <a:r>
              <a:rPr sz="2400" dirty="0"/>
              <a:t>FS</a:t>
            </a:r>
            <a:r>
              <a:rPr lang="en-US" sz="2400" dirty="0"/>
              <a:t>M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184563" y="2471420"/>
            <a:ext cx="8139430" cy="146113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393065" marR="94615" indent="-342900">
              <a:lnSpc>
                <a:spcPts val="2100"/>
              </a:lnSpc>
              <a:spcBef>
                <a:spcPts val="219"/>
              </a:spcBef>
              <a:buChar char="•"/>
              <a:tabLst>
                <a:tab pos="393065" algn="l"/>
                <a:tab pos="393700" algn="l"/>
              </a:tabLst>
            </a:pPr>
            <a:r>
              <a:rPr sz="1800" spc="-5" dirty="0">
                <a:latin typeface="Times New Roman"/>
                <a:cs typeface="Times New Roman"/>
              </a:rPr>
              <a:t>Inversion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useful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because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makes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easy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convert</a:t>
            </a:r>
            <a:r>
              <a:rPr sz="1800" dirty="0">
                <a:latin typeface="Times New Roman"/>
                <a:cs typeface="Times New Roman"/>
              </a:rPr>
              <a:t> 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FS</a:t>
            </a:r>
            <a:r>
              <a:rPr lang="en-US" sz="1800" spc="-5" dirty="0">
                <a:latin typeface="Times New Roman"/>
                <a:cs typeface="Times New Roman"/>
              </a:rPr>
              <a:t>M</a:t>
            </a:r>
            <a:r>
              <a:rPr sz="1800" spc="-5" dirty="0">
                <a:latin typeface="Times New Roman"/>
                <a:cs typeface="Times New Roman"/>
              </a:rPr>
              <a:t>-as-parser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FS</a:t>
            </a:r>
            <a:r>
              <a:rPr lang="en-US" sz="1800" spc="-5" dirty="0">
                <a:latin typeface="Times New Roman"/>
                <a:cs typeface="Times New Roman"/>
              </a:rPr>
              <a:t>M</a:t>
            </a:r>
            <a:r>
              <a:rPr sz="1800" spc="-5" dirty="0">
                <a:latin typeface="Times New Roman"/>
                <a:cs typeface="Times New Roman"/>
              </a:rPr>
              <a:t>-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as-generator.</a:t>
            </a:r>
            <a:endParaRPr sz="1800" dirty="0">
              <a:latin typeface="Times New Roman"/>
              <a:cs typeface="Times New Roman"/>
            </a:endParaRPr>
          </a:p>
          <a:p>
            <a:pPr marL="393065" marR="55880" indent="-342900">
              <a:lnSpc>
                <a:spcPct val="100000"/>
              </a:lnSpc>
              <a:spcBef>
                <a:spcPts val="409"/>
              </a:spcBef>
              <a:buChar char="•"/>
              <a:tabLst>
                <a:tab pos="393065" algn="l"/>
                <a:tab pos="393700" algn="l"/>
              </a:tabLst>
            </a:pPr>
            <a:r>
              <a:rPr sz="1800" spc="-5" dirty="0">
                <a:latin typeface="Times New Roman"/>
                <a:cs typeface="Times New Roman"/>
              </a:rPr>
              <a:t>Composition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useful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because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allows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take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two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transducers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run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series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 replace them with</a:t>
            </a:r>
            <a:r>
              <a:rPr sz="1800" dirty="0">
                <a:latin typeface="Times New Roman"/>
                <a:cs typeface="Times New Roman"/>
              </a:rPr>
              <a:t> one</a:t>
            </a:r>
            <a:r>
              <a:rPr sz="1800" spc="-5" dirty="0">
                <a:latin typeface="Times New Roman"/>
                <a:cs typeface="Times New Roman"/>
              </a:rPr>
              <a:t> complex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transducer.</a:t>
            </a:r>
            <a:endParaRPr sz="1800" dirty="0">
              <a:latin typeface="Times New Roman"/>
              <a:cs typeface="Times New Roman"/>
            </a:endParaRPr>
          </a:p>
          <a:p>
            <a:pPr marL="507365">
              <a:lnSpc>
                <a:spcPct val="100000"/>
              </a:lnSpc>
              <a:spcBef>
                <a:spcPts val="330"/>
              </a:spcBef>
              <a:tabLst>
                <a:tab pos="793115" algn="l"/>
              </a:tabLst>
            </a:pPr>
            <a:r>
              <a:rPr sz="1600" dirty="0">
                <a:latin typeface="Times New Roman"/>
                <a:cs typeface="Times New Roman"/>
              </a:rPr>
              <a:t>–	</a:t>
            </a:r>
            <a:r>
              <a:rPr sz="1600" i="1" dirty="0">
                <a:latin typeface="Times New Roman"/>
                <a:cs typeface="Times New Roman"/>
              </a:rPr>
              <a:t>T</a:t>
            </a:r>
            <a:r>
              <a:rPr sz="1575" baseline="-21164" dirty="0">
                <a:latin typeface="Times New Roman"/>
                <a:cs typeface="Times New Roman"/>
              </a:rPr>
              <a:t>1</a:t>
            </a:r>
            <a:r>
              <a:rPr sz="1600" dirty="0">
                <a:latin typeface="PMingLiU-ExtB"/>
                <a:cs typeface="PMingLiU-ExtB"/>
              </a:rPr>
              <a:t>。</a:t>
            </a:r>
            <a:r>
              <a:rPr sz="1600" i="1" dirty="0">
                <a:latin typeface="Times New Roman"/>
                <a:cs typeface="Times New Roman"/>
              </a:rPr>
              <a:t>T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(</a:t>
            </a:r>
            <a:r>
              <a:rPr sz="1600" i="1" dirty="0">
                <a:latin typeface="Times New Roman"/>
                <a:cs typeface="Times New Roman"/>
              </a:rPr>
              <a:t>S</a:t>
            </a:r>
            <a:r>
              <a:rPr sz="1600" dirty="0">
                <a:latin typeface="Times New Roman"/>
                <a:cs typeface="Times New Roman"/>
              </a:rPr>
              <a:t>)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=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(</a:t>
            </a:r>
            <a:r>
              <a:rPr sz="1600" i="1" dirty="0">
                <a:latin typeface="Times New Roman"/>
                <a:cs typeface="Times New Roman"/>
              </a:rPr>
              <a:t>T</a:t>
            </a:r>
            <a:r>
              <a:rPr sz="1575" baseline="-21164" dirty="0">
                <a:latin typeface="Times New Roman"/>
                <a:cs typeface="Times New Roman"/>
              </a:rPr>
              <a:t>1</a:t>
            </a:r>
            <a:r>
              <a:rPr sz="1600" dirty="0">
                <a:latin typeface="Times New Roman"/>
                <a:cs typeface="Times New Roman"/>
              </a:rPr>
              <a:t>(</a:t>
            </a:r>
            <a:r>
              <a:rPr sz="1600" i="1" dirty="0">
                <a:latin typeface="Times New Roman"/>
                <a:cs typeface="Times New Roman"/>
              </a:rPr>
              <a:t>S</a:t>
            </a:r>
            <a:r>
              <a:rPr sz="1600" dirty="0">
                <a:latin typeface="Times New Roman"/>
                <a:cs typeface="Times New Roman"/>
              </a:rPr>
              <a:t>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)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0779" y="4424720"/>
            <a:ext cx="3780057" cy="1445166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798348" y="4664075"/>
          <a:ext cx="4319904" cy="1481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3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79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Reg-noun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Irreg-pl-noun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Irreg-sg-noun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6752">
                <a:tc>
                  <a:txBody>
                    <a:bodyPr/>
                    <a:lstStyle/>
                    <a:p>
                      <a:pPr marL="91440" marR="887730" algn="just">
                        <a:lnSpc>
                          <a:spcPct val="11710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fox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fat </a:t>
                      </a:r>
                      <a:r>
                        <a:rPr sz="1400" spc="-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fog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 marR="780415">
                        <a:lnSpc>
                          <a:spcPct val="115199"/>
                        </a:lnSpc>
                        <a:spcBef>
                          <a:spcPts val="10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o:e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o:e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e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sheep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o:i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u:εs:c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 marR="804545" algn="just">
                        <a:lnSpc>
                          <a:spcPct val="11710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goose </a:t>
                      </a:r>
                      <a:r>
                        <a:rPr sz="1400" spc="-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sheep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mouse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5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aardvark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336963" y="5863908"/>
            <a:ext cx="3145790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38100" marR="30480">
              <a:lnSpc>
                <a:spcPts val="2100"/>
              </a:lnSpc>
              <a:spcBef>
                <a:spcPts val="219"/>
              </a:spcBef>
            </a:pPr>
            <a:r>
              <a:rPr sz="1800" i="1" dirty="0">
                <a:latin typeface="Times New Roman"/>
                <a:cs typeface="Times New Roman"/>
              </a:rPr>
              <a:t>A </a:t>
            </a:r>
            <a:r>
              <a:rPr lang="en-US" i="1" spc="-5" dirty="0">
                <a:latin typeface="Times New Roman"/>
                <a:cs typeface="Times New Roman"/>
              </a:rPr>
              <a:t>Machine</a:t>
            </a:r>
            <a:r>
              <a:rPr sz="1800" i="1" spc="-5" dirty="0">
                <a:latin typeface="Times New Roman"/>
                <a:cs typeface="Times New Roman"/>
              </a:rPr>
              <a:t> for English nominal </a:t>
            </a:r>
            <a:r>
              <a:rPr sz="1800" i="1" spc="-434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number inflection </a:t>
            </a:r>
            <a:r>
              <a:rPr sz="1800" i="1" dirty="0">
                <a:latin typeface="Times New Roman"/>
                <a:cs typeface="Times New Roman"/>
              </a:rPr>
              <a:t>T</a:t>
            </a:r>
            <a:r>
              <a:rPr sz="1800" i="1" baseline="-20833" dirty="0">
                <a:latin typeface="Times New Roman"/>
                <a:cs typeface="Times New Roman"/>
              </a:rPr>
              <a:t>num</a:t>
            </a:r>
            <a:endParaRPr sz="1800" baseline="-20833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2938" y="1009226"/>
            <a:ext cx="5759450" cy="110426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pc="-5" dirty="0"/>
              <a:t>Finite-State</a:t>
            </a:r>
            <a:r>
              <a:rPr spc="-10" dirty="0"/>
              <a:t> </a:t>
            </a:r>
            <a:r>
              <a:rPr spc="-5" dirty="0"/>
              <a:t>Morphological Parsing</a:t>
            </a:r>
          </a:p>
          <a:p>
            <a:pPr marL="101600" algn="ctr">
              <a:lnSpc>
                <a:spcPct val="100000"/>
              </a:lnSpc>
              <a:spcBef>
                <a:spcPts val="760"/>
              </a:spcBef>
            </a:pPr>
            <a:r>
              <a:rPr sz="2400" spc="-5" dirty="0"/>
              <a:t>Morphological</a:t>
            </a:r>
            <a:r>
              <a:rPr sz="2400" spc="-10" dirty="0"/>
              <a:t> </a:t>
            </a:r>
            <a:r>
              <a:rPr sz="2400" spc="-5" dirty="0"/>
              <a:t>Parsing with </a:t>
            </a:r>
            <a:r>
              <a:rPr sz="2400" dirty="0"/>
              <a:t>FS</a:t>
            </a:r>
            <a:r>
              <a:rPr lang="en-US" sz="2400" dirty="0"/>
              <a:t>M</a:t>
            </a:r>
            <a:endParaRPr sz="2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7379" y="2965293"/>
            <a:ext cx="6229908" cy="305040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635538" y="6029007"/>
            <a:ext cx="53955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Times New Roman"/>
                <a:cs typeface="Times New Roman"/>
              </a:rPr>
              <a:t>The</a:t>
            </a:r>
            <a:r>
              <a:rPr sz="1800" i="1" spc="-5" dirty="0">
                <a:latin typeface="Times New Roman"/>
                <a:cs typeface="Times New Roman"/>
              </a:rPr>
              <a:t> transducer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T</a:t>
            </a:r>
            <a:r>
              <a:rPr sz="1800" i="1" spc="-7" baseline="-20833" dirty="0">
                <a:latin typeface="Times New Roman"/>
                <a:cs typeface="Times New Roman"/>
              </a:rPr>
              <a:t>stems</a:t>
            </a:r>
            <a:r>
              <a:rPr sz="1800" i="1" spc="-5" dirty="0">
                <a:latin typeface="Times New Roman"/>
                <a:cs typeface="Times New Roman"/>
              </a:rPr>
              <a:t>,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which</a:t>
            </a:r>
            <a:r>
              <a:rPr sz="1800" i="1" dirty="0">
                <a:latin typeface="Times New Roman"/>
                <a:cs typeface="Times New Roman"/>
              </a:rPr>
              <a:t> maps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15" dirty="0">
                <a:latin typeface="Times New Roman"/>
                <a:cs typeface="Times New Roman"/>
              </a:rPr>
              <a:t>roots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to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their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root-class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2938" y="1009226"/>
            <a:ext cx="5759450" cy="110426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pc="-5" dirty="0"/>
              <a:t>Finite-State</a:t>
            </a:r>
            <a:r>
              <a:rPr spc="-10" dirty="0"/>
              <a:t> </a:t>
            </a:r>
            <a:r>
              <a:rPr spc="-5" dirty="0"/>
              <a:t>Morphological Parsing</a:t>
            </a:r>
          </a:p>
          <a:p>
            <a:pPr marL="101600" algn="ctr">
              <a:lnSpc>
                <a:spcPct val="100000"/>
              </a:lnSpc>
              <a:spcBef>
                <a:spcPts val="760"/>
              </a:spcBef>
            </a:pPr>
            <a:r>
              <a:rPr sz="2400" spc="-5" dirty="0"/>
              <a:t>Morphological</a:t>
            </a:r>
            <a:r>
              <a:rPr sz="2400" spc="-10" dirty="0"/>
              <a:t> </a:t>
            </a:r>
            <a:r>
              <a:rPr sz="2400" spc="-5" dirty="0"/>
              <a:t>Parsing with </a:t>
            </a:r>
            <a:r>
              <a:rPr sz="2400" dirty="0"/>
              <a:t>FS</a:t>
            </a:r>
            <a:r>
              <a:rPr lang="en-US" sz="2400" dirty="0"/>
              <a:t>M</a:t>
            </a:r>
            <a:endParaRPr sz="2400" dirty="0"/>
          </a:p>
        </p:txBody>
      </p:sp>
      <p:grpSp>
        <p:nvGrpSpPr>
          <p:cNvPr id="3" name="object 3"/>
          <p:cNvGrpSpPr/>
          <p:nvPr/>
        </p:nvGrpSpPr>
        <p:grpSpPr>
          <a:xfrm>
            <a:off x="782797" y="2283207"/>
            <a:ext cx="8568690" cy="3862704"/>
            <a:chOff x="782797" y="2283207"/>
            <a:chExt cx="8568690" cy="38627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2797" y="2283207"/>
              <a:ext cx="5739113" cy="38626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3760" y="5227637"/>
              <a:ext cx="4427534" cy="81914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95676" y="6183044"/>
            <a:ext cx="4205605" cy="63145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 marR="30480">
              <a:lnSpc>
                <a:spcPct val="115700"/>
              </a:lnSpc>
              <a:spcBef>
                <a:spcPts val="85"/>
              </a:spcBef>
            </a:pPr>
            <a:r>
              <a:rPr sz="1800" i="1" dirty="0">
                <a:latin typeface="Times New Roman"/>
                <a:cs typeface="Times New Roman"/>
              </a:rPr>
              <a:t>A </a:t>
            </a:r>
            <a:r>
              <a:rPr sz="1800" i="1" spc="-5" dirty="0">
                <a:latin typeface="Times New Roman"/>
                <a:cs typeface="Times New Roman"/>
              </a:rPr>
              <a:t>fleshed-out English nominal inflection FS</a:t>
            </a:r>
            <a:r>
              <a:rPr lang="en-US" sz="1800" i="1" spc="-5" dirty="0">
                <a:latin typeface="Times New Roman"/>
                <a:cs typeface="Times New Roman"/>
              </a:rPr>
              <a:t>M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spc="-434" dirty="0">
                <a:latin typeface="Times New Roman"/>
                <a:cs typeface="Times New Roman"/>
              </a:rPr>
              <a:t> </a:t>
            </a:r>
            <a:r>
              <a:rPr sz="2700" i="1" baseline="13888" dirty="0">
                <a:latin typeface="Times New Roman"/>
                <a:cs typeface="Times New Roman"/>
              </a:rPr>
              <a:t>T</a:t>
            </a:r>
            <a:r>
              <a:rPr sz="1200" i="1" dirty="0">
                <a:latin typeface="Times New Roman"/>
                <a:cs typeface="Times New Roman"/>
              </a:rPr>
              <a:t>lex</a:t>
            </a:r>
            <a:r>
              <a:rPr sz="1200" i="1" spc="145" dirty="0">
                <a:latin typeface="Times New Roman"/>
                <a:cs typeface="Times New Roman"/>
              </a:rPr>
              <a:t> </a:t>
            </a:r>
            <a:r>
              <a:rPr sz="2700" i="1" baseline="13888" dirty="0">
                <a:latin typeface="Times New Roman"/>
                <a:cs typeface="Times New Roman"/>
              </a:rPr>
              <a:t>= T</a:t>
            </a:r>
            <a:r>
              <a:rPr sz="1200" i="1" dirty="0">
                <a:latin typeface="Times New Roman"/>
                <a:cs typeface="Times New Roman"/>
              </a:rPr>
              <a:t>num</a:t>
            </a:r>
            <a:r>
              <a:rPr sz="2775" spc="-75" baseline="13513" dirty="0">
                <a:latin typeface="PMingLiU-ExtB"/>
                <a:cs typeface="PMingLiU-ExtB"/>
              </a:rPr>
              <a:t>。</a:t>
            </a:r>
            <a:r>
              <a:rPr sz="2700" i="1" baseline="13888" dirty="0">
                <a:latin typeface="Times New Roman"/>
                <a:cs typeface="Times New Roman"/>
              </a:rPr>
              <a:t>T</a:t>
            </a:r>
            <a:r>
              <a:rPr sz="1200" i="1" dirty="0">
                <a:latin typeface="Times New Roman"/>
                <a:cs typeface="Times New Roman"/>
              </a:rPr>
              <a:t>stems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37650" y="2550795"/>
            <a:ext cx="1915160" cy="5105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spc="-5" dirty="0">
                <a:latin typeface="Times New Roman"/>
                <a:cs typeface="Times New Roman"/>
              </a:rPr>
              <a:t>^: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morpheme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boundary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#: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word</a:t>
            </a:r>
            <a:r>
              <a:rPr sz="1600" spc="-5" dirty="0">
                <a:latin typeface="Times New Roman"/>
                <a:cs typeface="Times New Roman"/>
              </a:rPr>
              <a:t> boundary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2938" y="1137920"/>
            <a:ext cx="57594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Finite-State</a:t>
            </a:r>
            <a:r>
              <a:rPr spc="-10" dirty="0"/>
              <a:t> </a:t>
            </a:r>
            <a:r>
              <a:rPr spc="-5" dirty="0"/>
              <a:t>Morphological Parsing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2663" y="1722120"/>
            <a:ext cx="5689600" cy="977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292929"/>
                </a:solidFill>
                <a:latin typeface="Times New Roman"/>
                <a:cs typeface="Times New Roman"/>
              </a:rPr>
              <a:t>Orthographic</a:t>
            </a:r>
            <a:r>
              <a:rPr sz="2400" spc="-10" dirty="0">
                <a:solidFill>
                  <a:srgbClr val="29292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292929"/>
                </a:solidFill>
                <a:latin typeface="Times New Roman"/>
                <a:cs typeface="Times New Roman"/>
              </a:rPr>
              <a:t>Rules and FS</a:t>
            </a:r>
            <a:r>
              <a:rPr lang="en-US" sz="2400" spc="-5" dirty="0">
                <a:solidFill>
                  <a:srgbClr val="292929"/>
                </a:solidFill>
                <a:latin typeface="Times New Roman"/>
                <a:cs typeface="Times New Roman"/>
              </a:rPr>
              <a:t>M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Spelling rules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(or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orthographic rules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endParaRPr sz="1800" dirty="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631285" y="2935287"/>
          <a:ext cx="6985000" cy="1657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8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1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Name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Description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Rule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Example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6751">
                <a:tc>
                  <a:txBody>
                    <a:bodyPr/>
                    <a:lstStyle/>
                    <a:p>
                      <a:pPr marL="91440" marR="281305">
                        <a:lnSpc>
                          <a:spcPct val="115199"/>
                        </a:lnSpc>
                        <a:spcBef>
                          <a:spcPts val="10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Consonant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doubling </a:t>
                      </a:r>
                      <a:r>
                        <a:rPr sz="1400" spc="-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deletion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insertion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1-letter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consonant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doubled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before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-ing/-ed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Silent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dropped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before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-ing</a:t>
                      </a:r>
                      <a:r>
                        <a:rPr sz="14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-ed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added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after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-s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-z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-x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-ch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-sh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 before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-s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 marR="509905">
                        <a:lnSpc>
                          <a:spcPct val="11710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beg/begging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make/making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w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09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Y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replacement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insertion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-y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changes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to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-ie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before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-s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-i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before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-ed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Verb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ending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vowel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-c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add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-k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try/tries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panic/panicked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678277" y="4782820"/>
            <a:ext cx="7042784" cy="7518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92100" marR="5080" indent="-279400">
              <a:lnSpc>
                <a:spcPts val="1900"/>
              </a:lnSpc>
              <a:spcBef>
                <a:spcPts val="180"/>
              </a:spcBef>
              <a:tabLst>
                <a:tab pos="297815" algn="l"/>
              </a:tabLst>
            </a:pPr>
            <a:r>
              <a:rPr sz="1600" dirty="0">
                <a:latin typeface="Times New Roman"/>
                <a:cs typeface="Times New Roman"/>
              </a:rPr>
              <a:t>–		</a:t>
            </a:r>
            <a:r>
              <a:rPr sz="1600" spc="-5" dirty="0">
                <a:latin typeface="Times New Roman"/>
                <a:cs typeface="Times New Roman"/>
              </a:rPr>
              <a:t>These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spelling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changes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can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be </a:t>
            </a:r>
            <a:r>
              <a:rPr sz="1600" spc="-5" dirty="0">
                <a:latin typeface="Times New Roman"/>
                <a:cs typeface="Times New Roman"/>
              </a:rPr>
              <a:t>thought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as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taking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as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input</a:t>
            </a:r>
            <a:r>
              <a:rPr sz="1600" dirty="0">
                <a:latin typeface="Times New Roman"/>
                <a:cs typeface="Times New Roman"/>
              </a:rPr>
              <a:t> a </a:t>
            </a:r>
            <a:r>
              <a:rPr sz="1600" spc="-5" dirty="0">
                <a:latin typeface="Times New Roman"/>
                <a:cs typeface="Times New Roman"/>
              </a:rPr>
              <a:t>simple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concatenation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of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morphemes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and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producing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as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output </a:t>
            </a:r>
            <a:r>
              <a:rPr sz="1600" dirty="0">
                <a:latin typeface="Times New Roman"/>
                <a:cs typeface="Times New Roman"/>
              </a:rPr>
              <a:t>a </a:t>
            </a:r>
            <a:r>
              <a:rPr sz="1600" spc="-5" dirty="0">
                <a:latin typeface="Times New Roman"/>
                <a:cs typeface="Times New Roman"/>
              </a:rPr>
              <a:t>slightly-modified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concatenation</a:t>
            </a:r>
            <a:r>
              <a:rPr sz="1600" dirty="0">
                <a:latin typeface="Times New Roman"/>
                <a:cs typeface="Times New Roman"/>
              </a:rPr>
              <a:t> of 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morphemes.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0762" y="5399087"/>
            <a:ext cx="4391023" cy="13112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058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Survey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(Mostly)</a:t>
            </a:r>
            <a:r>
              <a:rPr spc="5" dirty="0"/>
              <a:t> </a:t>
            </a:r>
            <a:r>
              <a:rPr spc="-5" dirty="0"/>
              <a:t>English</a:t>
            </a:r>
            <a:r>
              <a:rPr spc="5" dirty="0"/>
              <a:t> </a:t>
            </a:r>
            <a:r>
              <a:rPr spc="-5" dirty="0"/>
              <a:t>Morphology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2663" y="2446020"/>
            <a:ext cx="7267575" cy="3845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4965" marR="5080" indent="-342900">
              <a:lnSpc>
                <a:spcPts val="2100"/>
              </a:lnSpc>
              <a:spcBef>
                <a:spcPts val="42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Morphology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study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way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words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built </a:t>
            </a:r>
            <a:r>
              <a:rPr sz="2000" dirty="0">
                <a:latin typeface="Times New Roman"/>
                <a:cs typeface="Times New Roman"/>
              </a:rPr>
              <a:t>up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5" dirty="0">
                <a:latin typeface="Times New Roman"/>
                <a:cs typeface="Times New Roman"/>
              </a:rPr>
              <a:t> smaller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meaning-bearing units,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morphemes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59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Two broad classes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morphemes:</a:t>
            </a:r>
            <a:endParaRPr sz="2000">
              <a:latin typeface="Times New Roman"/>
              <a:cs typeface="Times New Roman"/>
            </a:endParaRPr>
          </a:p>
          <a:p>
            <a:pPr marL="748665" marR="427990" lvl="1" indent="-279400">
              <a:lnSpc>
                <a:spcPts val="1970"/>
              </a:lnSpc>
              <a:spcBef>
                <a:spcPts val="395"/>
              </a:spcBef>
              <a:buFont typeface="Times New Roman"/>
              <a:buChar char="–"/>
              <a:tabLst>
                <a:tab pos="755015" algn="l"/>
                <a:tab pos="755650" algn="l"/>
              </a:tabLst>
            </a:pPr>
            <a:r>
              <a:rPr sz="1800" b="1" dirty="0">
                <a:latin typeface="Times New Roman"/>
                <a:cs typeface="Times New Roman"/>
              </a:rPr>
              <a:t>The </a:t>
            </a:r>
            <a:r>
              <a:rPr sz="1800" b="1" spc="-5" dirty="0">
                <a:latin typeface="Times New Roman"/>
                <a:cs typeface="Times New Roman"/>
              </a:rPr>
              <a:t>stems: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Arial MT"/>
                <a:cs typeface="Arial MT"/>
              </a:rPr>
              <a:t>“</a:t>
            </a:r>
            <a:r>
              <a:rPr sz="1800" spc="-5" dirty="0">
                <a:latin typeface="Times New Roman"/>
                <a:cs typeface="Times New Roman"/>
              </a:rPr>
              <a:t>main</a:t>
            </a:r>
            <a:r>
              <a:rPr sz="1800" spc="-5" dirty="0">
                <a:latin typeface="Arial MT"/>
                <a:cs typeface="Arial MT"/>
              </a:rPr>
              <a:t>” </a:t>
            </a:r>
            <a:r>
              <a:rPr sz="1800" spc="-5" dirty="0">
                <a:latin typeface="Times New Roman"/>
                <a:cs typeface="Times New Roman"/>
              </a:rPr>
              <a:t>morpheme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word, </a:t>
            </a:r>
            <a:r>
              <a:rPr sz="1800" spc="-5" dirty="0">
                <a:latin typeface="Times New Roman"/>
                <a:cs typeface="Times New Roman"/>
              </a:rPr>
              <a:t>supplying the main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meaning, while</a:t>
            </a:r>
            <a:endParaRPr sz="18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35"/>
              </a:spcBef>
              <a:buFont typeface="Times New Roman"/>
              <a:buChar char="–"/>
              <a:tabLst>
                <a:tab pos="755015" algn="l"/>
                <a:tab pos="755650" algn="l"/>
              </a:tabLst>
            </a:pP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-5" dirty="0">
                <a:latin typeface="Times New Roman"/>
                <a:cs typeface="Times New Roman"/>
              </a:rPr>
              <a:t> affixes: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add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 MT"/>
                <a:cs typeface="Arial MT"/>
              </a:rPr>
              <a:t>“</a:t>
            </a:r>
            <a:r>
              <a:rPr sz="1800" spc="-5" dirty="0">
                <a:latin typeface="Times New Roman"/>
                <a:cs typeface="Times New Roman"/>
              </a:rPr>
              <a:t>additional</a:t>
            </a:r>
            <a:r>
              <a:rPr sz="1800" spc="-5" dirty="0">
                <a:latin typeface="Arial MT"/>
                <a:cs typeface="Arial MT"/>
              </a:rPr>
              <a:t>”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meaning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various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kinds.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ts val="2260"/>
              </a:lnSpc>
              <a:spcBef>
                <a:spcPts val="27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Affixes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further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divided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prefixes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suffixes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infixes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endParaRPr sz="2000">
              <a:latin typeface="Times New Roman"/>
              <a:cs typeface="Times New Roman"/>
            </a:endParaRPr>
          </a:p>
          <a:p>
            <a:pPr marL="354965">
              <a:lnSpc>
                <a:spcPts val="2260"/>
              </a:lnSpc>
            </a:pPr>
            <a:r>
              <a:rPr sz="2000" b="1" spc="-5" dirty="0">
                <a:latin typeface="Times New Roman"/>
                <a:cs typeface="Times New Roman"/>
              </a:rPr>
              <a:t>circumfixes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25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Suffix: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eat-s</a:t>
            </a:r>
            <a:endParaRPr sz="18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Prefix: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un-buckle</a:t>
            </a:r>
            <a:endParaRPr sz="18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Circumfix: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ge-sag-t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(said)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sagen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(to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say)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(in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German)</a:t>
            </a:r>
            <a:endParaRPr sz="1800">
              <a:latin typeface="Times New Roman"/>
              <a:cs typeface="Times New Roman"/>
            </a:endParaRPr>
          </a:p>
          <a:p>
            <a:pPr marL="748665" marR="281940" lvl="1" indent="-279400">
              <a:lnSpc>
                <a:spcPts val="1970"/>
              </a:lnSpc>
              <a:spcBef>
                <a:spcPts val="365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Infix: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hingi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(borrow) </a:t>
            </a:r>
            <a:r>
              <a:rPr sz="1800" i="1" spc="-5" dirty="0">
                <a:latin typeface="Times New Roman"/>
                <a:cs typeface="Times New Roman"/>
              </a:rPr>
              <a:t>h</a:t>
            </a:r>
            <a:r>
              <a:rPr sz="1800" b="1" i="1" spc="-5" dirty="0">
                <a:latin typeface="Times New Roman"/>
                <a:cs typeface="Times New Roman"/>
              </a:rPr>
              <a:t>um</a:t>
            </a:r>
            <a:r>
              <a:rPr sz="1800" i="1" spc="-5" dirty="0">
                <a:latin typeface="Times New Roman"/>
                <a:cs typeface="Times New Roman"/>
              </a:rPr>
              <a:t>ingi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agent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action)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)in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Philippine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language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Tagalog)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058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Survey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(Mostly)</a:t>
            </a:r>
            <a:r>
              <a:rPr spc="5" dirty="0"/>
              <a:t> </a:t>
            </a:r>
            <a:r>
              <a:rPr spc="-5" dirty="0"/>
              <a:t>English</a:t>
            </a:r>
            <a:r>
              <a:rPr spc="5" dirty="0"/>
              <a:t> </a:t>
            </a:r>
            <a:r>
              <a:rPr spc="-5" dirty="0"/>
              <a:t>Morphology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2663" y="2423160"/>
            <a:ext cx="7340600" cy="372872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Prefixes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suffixes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often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called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concatenative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morphology.</a:t>
            </a:r>
            <a:endParaRPr sz="2000">
              <a:latin typeface="Times New Roman"/>
              <a:cs typeface="Times New Roman"/>
            </a:endParaRPr>
          </a:p>
          <a:p>
            <a:pPr marL="354965" marR="995044" indent="-342900">
              <a:lnSpc>
                <a:spcPts val="2220"/>
              </a:lnSpc>
              <a:spcBef>
                <a:spcPts val="4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languages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extensive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non-concatenative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morphology</a:t>
            </a:r>
            <a:endParaRPr sz="20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1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Tagalog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infixation example</a:t>
            </a:r>
            <a:endParaRPr sz="1800">
              <a:latin typeface="Times New Roman"/>
              <a:cs typeface="Times New Roman"/>
            </a:endParaRPr>
          </a:p>
          <a:p>
            <a:pPr marL="748665" marR="5080" lvl="1" indent="-279400">
              <a:lnSpc>
                <a:spcPts val="1970"/>
              </a:lnSpc>
              <a:spcBef>
                <a:spcPts val="465"/>
              </a:spcBef>
              <a:buFont typeface="Times New Roman"/>
              <a:buChar char="–"/>
              <a:tabLst>
                <a:tab pos="755015" algn="l"/>
                <a:tab pos="75565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Templatic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morphology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root-and-pattern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morphology</a:t>
            </a:r>
            <a:r>
              <a:rPr sz="1800" spc="-5" dirty="0">
                <a:latin typeface="Times New Roman"/>
                <a:cs typeface="Times New Roman"/>
              </a:rPr>
              <a:t>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common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Arabic,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Hebrew,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other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Semitic languages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6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Two broad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classes</a:t>
            </a:r>
            <a:r>
              <a:rPr sz="2000" dirty="0">
                <a:latin typeface="Times New Roman"/>
                <a:cs typeface="Times New Roman"/>
              </a:rPr>
              <a:t> of </a:t>
            </a:r>
            <a:r>
              <a:rPr sz="2000" spc="-5" dirty="0">
                <a:latin typeface="Times New Roman"/>
                <a:cs typeface="Times New Roman"/>
              </a:rPr>
              <a:t>ways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form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words from</a:t>
            </a:r>
            <a:r>
              <a:rPr sz="2000" spc="-5" dirty="0">
                <a:latin typeface="Times New Roman"/>
                <a:cs typeface="Times New Roman"/>
              </a:rPr>
              <a:t> morphemes:</a:t>
            </a:r>
            <a:endParaRPr sz="2000">
              <a:latin typeface="Times New Roman"/>
              <a:cs typeface="Times New Roman"/>
            </a:endParaRPr>
          </a:p>
          <a:p>
            <a:pPr marL="748665" marR="88900" lvl="1" indent="-279400">
              <a:lnSpc>
                <a:spcPct val="91900"/>
              </a:lnSpc>
              <a:spcBef>
                <a:spcPts val="345"/>
              </a:spcBef>
              <a:buFont typeface="Times New Roman"/>
              <a:buChar char="–"/>
              <a:tabLst>
                <a:tab pos="755015" algn="l"/>
                <a:tab pos="75565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Inflection: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combination</a:t>
            </a:r>
            <a:r>
              <a:rPr sz="1800" dirty="0">
                <a:latin typeface="Times New Roman"/>
                <a:cs typeface="Times New Roman"/>
              </a:rPr>
              <a:t> of a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word </a:t>
            </a:r>
            <a:r>
              <a:rPr sz="1800" spc="-5" dirty="0">
                <a:latin typeface="Times New Roman"/>
                <a:cs typeface="Times New Roman"/>
              </a:rPr>
              <a:t>stem with</a:t>
            </a:r>
            <a:r>
              <a:rPr sz="1800" dirty="0">
                <a:latin typeface="Times New Roman"/>
                <a:cs typeface="Times New Roman"/>
              </a:rPr>
              <a:t> a</a:t>
            </a:r>
            <a:r>
              <a:rPr sz="1800" spc="-5" dirty="0">
                <a:latin typeface="Times New Roman"/>
                <a:cs typeface="Times New Roman"/>
              </a:rPr>
              <a:t> grammatical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morpheme,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usually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resulting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</a:t>
            </a:r>
            <a:r>
              <a:rPr sz="1800" dirty="0">
                <a:latin typeface="Times New Roman"/>
                <a:cs typeface="Times New Roman"/>
              </a:rPr>
              <a:t> a word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same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class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original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tem,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usually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filling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some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syntactic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function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agreement,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endParaRPr sz="1800">
              <a:latin typeface="Times New Roman"/>
              <a:cs typeface="Times New Roman"/>
            </a:endParaRPr>
          </a:p>
          <a:p>
            <a:pPr marL="748665" marR="107314" lvl="1" indent="-279400">
              <a:lnSpc>
                <a:spcPct val="89500"/>
              </a:lnSpc>
              <a:spcBef>
                <a:spcPts val="400"/>
              </a:spcBef>
              <a:buFont typeface="Times New Roman"/>
              <a:buChar char="–"/>
              <a:tabLst>
                <a:tab pos="755015" algn="l"/>
                <a:tab pos="75565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Derivation</a:t>
            </a:r>
            <a:r>
              <a:rPr sz="1800" spc="-5" dirty="0">
                <a:latin typeface="Times New Roman"/>
                <a:cs typeface="Times New Roman"/>
              </a:rPr>
              <a:t>: the combination</a:t>
            </a:r>
            <a:r>
              <a:rPr sz="1800" dirty="0">
                <a:latin typeface="Times New Roman"/>
                <a:cs typeface="Times New Roman"/>
              </a:rPr>
              <a:t> of a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word </a:t>
            </a:r>
            <a:r>
              <a:rPr sz="1800" spc="-5" dirty="0">
                <a:latin typeface="Times New Roman"/>
                <a:cs typeface="Times New Roman"/>
              </a:rPr>
              <a:t>stem with</a:t>
            </a:r>
            <a:r>
              <a:rPr sz="1800" dirty="0">
                <a:latin typeface="Times New Roman"/>
                <a:cs typeface="Times New Roman"/>
              </a:rPr>
              <a:t> a</a:t>
            </a:r>
            <a:r>
              <a:rPr sz="1800" spc="-5" dirty="0">
                <a:latin typeface="Times New Roman"/>
                <a:cs typeface="Times New Roman"/>
              </a:rPr>
              <a:t> grammatical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morpheme,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usually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resulting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word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different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class,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often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with</a:t>
            </a:r>
            <a:r>
              <a:rPr sz="1800" dirty="0">
                <a:latin typeface="Times New Roman"/>
                <a:cs typeface="Times New Roman"/>
              </a:rPr>
              <a:t> a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meaning hard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predict exactly.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Survey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(Mostly)</a:t>
            </a:r>
            <a:r>
              <a:rPr spc="5" dirty="0"/>
              <a:t> </a:t>
            </a:r>
            <a:r>
              <a:rPr spc="-5" dirty="0"/>
              <a:t>English</a:t>
            </a:r>
            <a:r>
              <a:rPr spc="5" dirty="0"/>
              <a:t> </a:t>
            </a:r>
            <a:r>
              <a:rPr spc="-5" dirty="0"/>
              <a:t>Morphology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2663" y="1651001"/>
            <a:ext cx="7143115" cy="2775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884" algn="ctr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Inflectional</a:t>
            </a:r>
            <a:r>
              <a:rPr sz="2800" spc="-20" dirty="0">
                <a:solidFill>
                  <a:srgbClr val="292929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Morphology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50" dirty="0">
              <a:latin typeface="Times New Roman"/>
              <a:cs typeface="Times New Roman"/>
            </a:endParaRPr>
          </a:p>
          <a:p>
            <a:pPr marL="354965" marR="360045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In </a:t>
            </a:r>
            <a:r>
              <a:rPr sz="2000" spc="-5" dirty="0">
                <a:latin typeface="Times New Roman"/>
                <a:cs typeface="Times New Roman"/>
              </a:rPr>
              <a:t>English,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only</a:t>
            </a:r>
            <a:r>
              <a:rPr sz="2000" dirty="0">
                <a:latin typeface="Times New Roman"/>
                <a:cs typeface="Times New Roman"/>
              </a:rPr>
              <a:t> nouns, </a:t>
            </a:r>
            <a:r>
              <a:rPr sz="2000" spc="-5" dirty="0">
                <a:latin typeface="Times New Roman"/>
                <a:cs typeface="Times New Roman"/>
              </a:rPr>
              <a:t>verbs,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sometimes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adjectives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dirty="0">
                <a:latin typeface="Times New Roman"/>
                <a:cs typeface="Times New Roman"/>
              </a:rPr>
              <a:t> be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inflected,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number</a:t>
            </a:r>
            <a:r>
              <a:rPr sz="2000" dirty="0">
                <a:latin typeface="Times New Roman"/>
                <a:cs typeface="Times New Roman"/>
              </a:rPr>
              <a:t> of </a:t>
            </a:r>
            <a:r>
              <a:rPr sz="2000" spc="-5" dirty="0">
                <a:latin typeface="Times New Roman"/>
                <a:cs typeface="Times New Roman"/>
              </a:rPr>
              <a:t>affixes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quite small.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Inflections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nouns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English:</a:t>
            </a:r>
            <a:endParaRPr sz="2000" dirty="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355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latin typeface="Times New Roman"/>
                <a:cs typeface="Times New Roman"/>
              </a:rPr>
              <a:t>An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affix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marking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plural</a:t>
            </a:r>
            <a:r>
              <a:rPr sz="1800" spc="-5" dirty="0">
                <a:latin typeface="Times New Roman"/>
                <a:cs typeface="Times New Roman"/>
              </a:rPr>
              <a:t>,</a:t>
            </a:r>
            <a:endParaRPr sz="1800" dirty="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390"/>
              </a:spcBef>
              <a:buChar char="•"/>
              <a:tabLst>
                <a:tab pos="1155700" algn="l"/>
              </a:tabLst>
            </a:pPr>
            <a:r>
              <a:rPr sz="1600" spc="-5" dirty="0">
                <a:latin typeface="Courier New"/>
                <a:cs typeface="Courier New"/>
              </a:rPr>
              <a:t>cat(-s),</a:t>
            </a:r>
            <a:r>
              <a:rPr sz="1600" spc="-20" dirty="0">
                <a:latin typeface="Courier New"/>
                <a:cs typeface="Courier New"/>
              </a:rPr>
              <a:t> </a:t>
            </a:r>
            <a:r>
              <a:rPr sz="1600" spc="-5" dirty="0">
                <a:latin typeface="Courier New"/>
                <a:cs typeface="Courier New"/>
              </a:rPr>
              <a:t>thrush(-es),</a:t>
            </a:r>
            <a:r>
              <a:rPr sz="1600" spc="-20" dirty="0">
                <a:latin typeface="Courier New"/>
                <a:cs typeface="Courier New"/>
              </a:rPr>
              <a:t> </a:t>
            </a:r>
            <a:r>
              <a:rPr sz="1600" spc="-5" dirty="0">
                <a:latin typeface="Courier New"/>
                <a:cs typeface="Courier New"/>
              </a:rPr>
              <a:t>ox</a:t>
            </a:r>
            <a:r>
              <a:rPr sz="1600" spc="-20" dirty="0">
                <a:latin typeface="Courier New"/>
                <a:cs typeface="Courier New"/>
              </a:rPr>
              <a:t> </a:t>
            </a:r>
            <a:r>
              <a:rPr sz="1600" spc="-5" dirty="0">
                <a:latin typeface="Courier New"/>
                <a:cs typeface="Courier New"/>
              </a:rPr>
              <a:t>(oxen),</a:t>
            </a:r>
            <a:r>
              <a:rPr sz="1600" spc="-15" dirty="0">
                <a:latin typeface="Courier New"/>
                <a:cs typeface="Courier New"/>
              </a:rPr>
              <a:t> </a:t>
            </a:r>
            <a:r>
              <a:rPr sz="1600" spc="-5" dirty="0">
                <a:latin typeface="Courier New"/>
                <a:cs typeface="Courier New"/>
              </a:rPr>
              <a:t>mouse</a:t>
            </a:r>
            <a:r>
              <a:rPr sz="1600" spc="-20" dirty="0">
                <a:latin typeface="Courier New"/>
                <a:cs typeface="Courier New"/>
              </a:rPr>
              <a:t> </a:t>
            </a:r>
            <a:r>
              <a:rPr sz="1600" spc="-5" dirty="0">
                <a:latin typeface="Courier New"/>
                <a:cs typeface="Courier New"/>
              </a:rPr>
              <a:t>(mice)</a:t>
            </a:r>
            <a:endParaRPr sz="1600" dirty="0">
              <a:latin typeface="Courier New"/>
              <a:cs typeface="Courier New"/>
            </a:endParaRPr>
          </a:p>
          <a:p>
            <a:pPr marL="1155065" marR="614680" lvl="2" indent="-228600">
              <a:lnSpc>
                <a:spcPct val="100000"/>
              </a:lnSpc>
              <a:spcBef>
                <a:spcPts val="380"/>
              </a:spcBef>
              <a:buChar char="•"/>
              <a:tabLst>
                <a:tab pos="1155700" algn="l"/>
              </a:tabLst>
            </a:pPr>
            <a:r>
              <a:rPr sz="1600" spc="-5" dirty="0">
                <a:latin typeface="Courier New"/>
                <a:cs typeface="Courier New"/>
              </a:rPr>
              <a:t>waltz(-es), box(-es), </a:t>
            </a:r>
            <a:r>
              <a:rPr sz="1600" spc="-950" dirty="0">
                <a:latin typeface="Courier New"/>
                <a:cs typeface="Courier New"/>
              </a:rPr>
              <a:t> </a:t>
            </a:r>
            <a:r>
              <a:rPr sz="1600" spc="-5" dirty="0">
                <a:latin typeface="Courier New"/>
                <a:cs typeface="Courier New"/>
              </a:rPr>
              <a:t>butterfly(-lies)</a:t>
            </a:r>
            <a:endParaRPr sz="1600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Survey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(Mostly)</a:t>
            </a:r>
            <a:r>
              <a:rPr spc="5" dirty="0"/>
              <a:t> </a:t>
            </a:r>
            <a:r>
              <a:rPr spc="-5" dirty="0"/>
              <a:t>English</a:t>
            </a:r>
            <a:r>
              <a:rPr spc="5" dirty="0"/>
              <a:t> </a:t>
            </a:r>
            <a:r>
              <a:rPr spc="-5" dirty="0"/>
              <a:t>Morphology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2663" y="1651001"/>
            <a:ext cx="6715759" cy="2478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6764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Inflectional</a:t>
            </a:r>
            <a:r>
              <a:rPr sz="2800" spc="-20" dirty="0">
                <a:solidFill>
                  <a:srgbClr val="292929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Morphology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6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Verbal inflection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complicated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nominal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inflection.</a:t>
            </a:r>
            <a:endParaRPr sz="20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434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English has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three kinds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verbs:</a:t>
            </a:r>
            <a:endParaRPr sz="18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90"/>
              </a:spcBef>
              <a:buFont typeface="Times New Roman"/>
              <a:buChar char="•"/>
              <a:tabLst>
                <a:tab pos="1155065" algn="l"/>
                <a:tab pos="1155700" algn="l"/>
              </a:tabLst>
            </a:pPr>
            <a:r>
              <a:rPr sz="1600" b="1" spc="-5" dirty="0">
                <a:latin typeface="Times New Roman"/>
                <a:cs typeface="Times New Roman"/>
              </a:rPr>
              <a:t>Main verbs</a:t>
            </a:r>
            <a:r>
              <a:rPr sz="1600" spc="-5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eat</a:t>
            </a:r>
            <a:r>
              <a:rPr sz="1600" spc="-5" dirty="0">
                <a:latin typeface="Times New Roman"/>
                <a:cs typeface="Times New Roman"/>
              </a:rPr>
              <a:t>, </a:t>
            </a:r>
            <a:r>
              <a:rPr sz="1600" i="1" spc="-5" dirty="0">
                <a:latin typeface="Times New Roman"/>
                <a:cs typeface="Times New Roman"/>
              </a:rPr>
              <a:t>sleep</a:t>
            </a:r>
            <a:r>
              <a:rPr sz="1600" spc="-5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impeach</a:t>
            </a:r>
            <a:endParaRPr sz="16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380"/>
              </a:spcBef>
              <a:buFont typeface="Times New Roman"/>
              <a:buChar char="•"/>
              <a:tabLst>
                <a:tab pos="1155065" algn="l"/>
                <a:tab pos="1155700" algn="l"/>
              </a:tabLst>
            </a:pPr>
            <a:r>
              <a:rPr sz="1600" b="1" spc="-5" dirty="0">
                <a:latin typeface="Times New Roman"/>
                <a:cs typeface="Times New Roman"/>
              </a:rPr>
              <a:t>Modal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verbs</a:t>
            </a:r>
            <a:r>
              <a:rPr sz="1600" spc="-5" dirty="0">
                <a:latin typeface="Times New Roman"/>
                <a:cs typeface="Times New Roman"/>
              </a:rPr>
              <a:t>, </a:t>
            </a:r>
            <a:r>
              <a:rPr sz="1600" i="1" spc="-5" dirty="0">
                <a:latin typeface="Times New Roman"/>
                <a:cs typeface="Times New Roman"/>
              </a:rPr>
              <a:t>can</a:t>
            </a:r>
            <a:r>
              <a:rPr sz="1600" i="1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will, should</a:t>
            </a:r>
            <a:endParaRPr sz="16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380"/>
              </a:spcBef>
              <a:buFont typeface="Times New Roman"/>
              <a:buChar char="•"/>
              <a:tabLst>
                <a:tab pos="1155065" algn="l"/>
                <a:tab pos="1155700" algn="l"/>
              </a:tabLst>
            </a:pPr>
            <a:r>
              <a:rPr sz="1600" b="1" spc="-5" dirty="0">
                <a:latin typeface="Times New Roman"/>
                <a:cs typeface="Times New Roman"/>
              </a:rPr>
              <a:t>Primary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verbs</a:t>
            </a:r>
            <a:r>
              <a:rPr sz="1600" spc="-5" dirty="0">
                <a:latin typeface="Times New Roman"/>
                <a:cs typeface="Times New Roman"/>
              </a:rPr>
              <a:t>, </a:t>
            </a:r>
            <a:r>
              <a:rPr sz="1600" i="1" spc="-5" dirty="0">
                <a:latin typeface="Times New Roman"/>
                <a:cs typeface="Times New Roman"/>
              </a:rPr>
              <a:t>be,</a:t>
            </a:r>
            <a:r>
              <a:rPr sz="1600" i="1" spc="-1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have, </a:t>
            </a:r>
            <a:r>
              <a:rPr sz="1600" i="1" dirty="0">
                <a:latin typeface="Times New Roman"/>
                <a:cs typeface="Times New Roman"/>
              </a:rPr>
              <a:t>do</a:t>
            </a:r>
            <a:endParaRPr sz="16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53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Morphological forms</a:t>
            </a:r>
            <a:r>
              <a:rPr sz="1800" dirty="0">
                <a:latin typeface="Times New Roman"/>
                <a:cs typeface="Times New Roman"/>
              </a:rPr>
              <a:t> of </a:t>
            </a:r>
            <a:r>
              <a:rPr sz="1800" spc="-5" dirty="0">
                <a:latin typeface="Times New Roman"/>
                <a:cs typeface="Times New Roman"/>
              </a:rPr>
              <a:t>regular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verbs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05960" y="4232275"/>
          <a:ext cx="5904864" cy="14684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6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8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7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773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stem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walk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merge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try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map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72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i="1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600" i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form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walks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merges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tries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maps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72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ing</a:t>
                      </a:r>
                      <a:r>
                        <a:rPr sz="16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principle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walking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merging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trying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mapping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Past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form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–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ed</a:t>
                      </a:r>
                      <a:r>
                        <a:rPr sz="16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participle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walked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merged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tried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mapped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678277" y="5863908"/>
            <a:ext cx="6443345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292100" marR="5080" indent="-279400">
              <a:lnSpc>
                <a:spcPts val="2100"/>
              </a:lnSpc>
              <a:spcBef>
                <a:spcPts val="219"/>
              </a:spcBef>
              <a:tabLst>
                <a:tab pos="297815" algn="l"/>
              </a:tabLst>
            </a:pPr>
            <a:r>
              <a:rPr sz="1800" dirty="0">
                <a:latin typeface="Times New Roman"/>
                <a:cs typeface="Times New Roman"/>
              </a:rPr>
              <a:t>–		</a:t>
            </a:r>
            <a:r>
              <a:rPr sz="1800" spc="-5" dirty="0">
                <a:latin typeface="Times New Roman"/>
                <a:cs typeface="Times New Roman"/>
              </a:rPr>
              <a:t>These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regular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verbs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forms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are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significant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morphology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English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because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their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majority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being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productive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" algn="ctr">
              <a:lnSpc>
                <a:spcPts val="3820"/>
              </a:lnSpc>
              <a:spcBef>
                <a:spcPts val="100"/>
              </a:spcBef>
            </a:pPr>
            <a:r>
              <a:rPr spc="-5" dirty="0"/>
              <a:t>Survey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(Mostly)</a:t>
            </a:r>
            <a:r>
              <a:rPr spc="5" dirty="0"/>
              <a:t> </a:t>
            </a:r>
            <a:r>
              <a:rPr spc="-5" dirty="0"/>
              <a:t>English</a:t>
            </a:r>
            <a:r>
              <a:rPr spc="5" dirty="0"/>
              <a:t> </a:t>
            </a:r>
            <a:r>
              <a:rPr spc="-5" dirty="0"/>
              <a:t>Morphology</a:t>
            </a:r>
          </a:p>
          <a:p>
            <a:pPr marL="6985" algn="ctr">
              <a:lnSpc>
                <a:spcPts val="3340"/>
              </a:lnSpc>
            </a:pPr>
            <a:r>
              <a:rPr sz="2800" spc="-5" dirty="0"/>
              <a:t>Inflectional</a:t>
            </a:r>
            <a:r>
              <a:rPr sz="2800" spc="-20" dirty="0"/>
              <a:t> </a:t>
            </a:r>
            <a:r>
              <a:rPr sz="2800" spc="-5" dirty="0"/>
              <a:t>Morphology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679863" y="2547620"/>
            <a:ext cx="39039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7815" algn="l"/>
              </a:tabLst>
            </a:pPr>
            <a:r>
              <a:rPr sz="1800" dirty="0">
                <a:latin typeface="Times New Roman"/>
                <a:cs typeface="Times New Roman"/>
              </a:rPr>
              <a:t>–	</a:t>
            </a:r>
            <a:r>
              <a:rPr sz="1800" spc="-5" dirty="0">
                <a:latin typeface="Times New Roman"/>
                <a:cs typeface="Times New Roman"/>
              </a:rPr>
              <a:t>Morphological forms</a:t>
            </a:r>
            <a:r>
              <a:rPr sz="1800" dirty="0">
                <a:latin typeface="Times New Roman"/>
                <a:cs typeface="Times New Roman"/>
              </a:rPr>
              <a:t> 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irregular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verbs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94885" y="3076575"/>
          <a:ext cx="4825999" cy="18034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6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656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stem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eat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catch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cut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6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i="1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600" i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form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eats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catches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cuts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6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ing</a:t>
                      </a:r>
                      <a:r>
                        <a:rPr sz="16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principle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eating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catching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cutting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Past</a:t>
                      </a:r>
                      <a:r>
                        <a:rPr sz="16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form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ate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caught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cut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–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ed</a:t>
                      </a:r>
                      <a:r>
                        <a:rPr sz="16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participle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eaten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caught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cut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Survey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(Mostly)</a:t>
            </a:r>
            <a:r>
              <a:rPr spc="5" dirty="0"/>
              <a:t> </a:t>
            </a:r>
            <a:r>
              <a:rPr spc="-5" dirty="0"/>
              <a:t>English</a:t>
            </a:r>
            <a:r>
              <a:rPr spc="5" dirty="0"/>
              <a:t> </a:t>
            </a:r>
            <a:r>
              <a:rPr spc="-5" dirty="0"/>
              <a:t>Morphology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97860" y="1651001"/>
            <a:ext cx="36696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Derivational</a:t>
            </a:r>
            <a:r>
              <a:rPr sz="2800" spc="-30" dirty="0">
                <a:solidFill>
                  <a:srgbClr val="292929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Morphology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2663" y="2427985"/>
            <a:ext cx="5621020" cy="58293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6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Nominalization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 English:</a:t>
            </a:r>
            <a:endParaRPr sz="18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145"/>
              </a:spcBef>
              <a:tabLst>
                <a:tab pos="755015" algn="l"/>
              </a:tabLst>
            </a:pPr>
            <a:r>
              <a:rPr sz="1600" dirty="0">
                <a:latin typeface="Times New Roman"/>
                <a:cs typeface="Times New Roman"/>
              </a:rPr>
              <a:t>–	</a:t>
            </a:r>
            <a:r>
              <a:rPr sz="1600" spc="-5" dirty="0">
                <a:latin typeface="Times New Roman"/>
                <a:cs typeface="Times New Roman"/>
              </a:rPr>
              <a:t>The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formation</a:t>
            </a:r>
            <a:r>
              <a:rPr sz="1600" dirty="0">
                <a:latin typeface="Times New Roman"/>
                <a:cs typeface="Times New Roman"/>
              </a:rPr>
              <a:t> of </a:t>
            </a:r>
            <a:r>
              <a:rPr sz="1600" spc="-5" dirty="0">
                <a:latin typeface="Times New Roman"/>
                <a:cs typeface="Times New Roman"/>
              </a:rPr>
              <a:t>new</a:t>
            </a:r>
            <a:r>
              <a:rPr sz="1600" dirty="0">
                <a:latin typeface="Times New Roman"/>
                <a:cs typeface="Times New Roman"/>
              </a:rPr>
              <a:t> nouns, </a:t>
            </a:r>
            <a:r>
              <a:rPr sz="1600" spc="-5" dirty="0">
                <a:latin typeface="Times New Roman"/>
                <a:cs typeface="Times New Roman"/>
              </a:rPr>
              <a:t>often</a:t>
            </a:r>
            <a:r>
              <a:rPr sz="1600" dirty="0">
                <a:latin typeface="Times New Roman"/>
                <a:cs typeface="Times New Roman"/>
              </a:rPr>
              <a:t> from</a:t>
            </a:r>
            <a:r>
              <a:rPr sz="1600" spc="-5" dirty="0">
                <a:latin typeface="Times New Roman"/>
                <a:cs typeface="Times New Roman"/>
              </a:rPr>
              <a:t> verbs</a:t>
            </a:r>
            <a:r>
              <a:rPr sz="1600" dirty="0">
                <a:latin typeface="Times New Roman"/>
                <a:cs typeface="Times New Roman"/>
              </a:rPr>
              <a:t> or </a:t>
            </a:r>
            <a:r>
              <a:rPr sz="1600" spc="-5" dirty="0">
                <a:latin typeface="Times New Roman"/>
                <a:cs typeface="Times New Roman"/>
              </a:rPr>
              <a:t>adjectives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207549" y="3079750"/>
          <a:ext cx="5471795" cy="16763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8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2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1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79"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Suffix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Base</a:t>
                      </a:r>
                      <a:r>
                        <a:rPr sz="16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Verb/Adjective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103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Derived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Noun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-action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computerize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(V)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computerization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-ee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appoint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(V)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appointee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-er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kill</a:t>
                      </a:r>
                      <a:r>
                        <a:rPr sz="16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(V)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killer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-ness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fuzzy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(A)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fuzziness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678277" y="4899025"/>
            <a:ext cx="35331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7815" algn="l"/>
              </a:tabLst>
            </a:pPr>
            <a:r>
              <a:rPr sz="1600" dirty="0">
                <a:latin typeface="Times New Roman"/>
                <a:cs typeface="Times New Roman"/>
              </a:rPr>
              <a:t>–	</a:t>
            </a:r>
            <a:r>
              <a:rPr sz="1600" spc="-5" dirty="0">
                <a:latin typeface="Times New Roman"/>
                <a:cs typeface="Times New Roman"/>
              </a:rPr>
              <a:t>Adjectives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derived </a:t>
            </a:r>
            <a:r>
              <a:rPr sz="1600" dirty="0">
                <a:latin typeface="Times New Roman"/>
                <a:cs typeface="Times New Roman"/>
              </a:rPr>
              <a:t>from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nouns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or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verbs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207549" y="5311775"/>
          <a:ext cx="6694170" cy="13414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8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7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8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358"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Suffix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26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Base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Noun/Verb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5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eri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6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Adj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ec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ve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-al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computation</a:t>
                      </a: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(N)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computational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35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-able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embrace</a:t>
                      </a:r>
                      <a:r>
                        <a:rPr sz="16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(V)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embraceable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5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-less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clue</a:t>
                      </a:r>
                      <a:r>
                        <a:rPr sz="16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(A)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clueless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Survey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(Mostly)</a:t>
            </a:r>
            <a:r>
              <a:rPr spc="5" dirty="0"/>
              <a:t> </a:t>
            </a:r>
            <a:r>
              <a:rPr spc="-5" dirty="0"/>
              <a:t>English</a:t>
            </a:r>
            <a:r>
              <a:rPr spc="5" dirty="0"/>
              <a:t> </a:t>
            </a:r>
            <a:r>
              <a:rPr spc="-5" dirty="0"/>
              <a:t>Morphology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48660" y="1671320"/>
            <a:ext cx="36696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Derivational</a:t>
            </a:r>
            <a:r>
              <a:rPr sz="2800" spc="-30" dirty="0">
                <a:solidFill>
                  <a:srgbClr val="292929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92929"/>
                </a:solidFill>
                <a:latin typeface="Times New Roman"/>
                <a:cs typeface="Times New Roman"/>
              </a:rPr>
              <a:t>Morphology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2663" y="2410460"/>
            <a:ext cx="7338695" cy="212598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Derivation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English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 complex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inflection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because</a:t>
            </a:r>
            <a:endParaRPr sz="20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43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Generally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less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productive</a:t>
            </a:r>
            <a:endParaRPr sz="1800">
              <a:latin typeface="Times New Roman"/>
              <a:cs typeface="Times New Roman"/>
            </a:endParaRPr>
          </a:p>
          <a:p>
            <a:pPr marL="1155700" lvl="2" indent="-229235">
              <a:lnSpc>
                <a:spcPts val="1920"/>
              </a:lnSpc>
              <a:spcBef>
                <a:spcPts val="290"/>
              </a:spcBef>
              <a:buChar char="•"/>
              <a:tabLst>
                <a:tab pos="1155065" algn="l"/>
                <a:tab pos="1155700" algn="l"/>
              </a:tabLst>
            </a:pPr>
            <a:r>
              <a:rPr sz="1600" dirty="0">
                <a:latin typeface="Times New Roman"/>
                <a:cs typeface="Times New Roman"/>
              </a:rPr>
              <a:t>A </a:t>
            </a:r>
            <a:r>
              <a:rPr sz="1600" spc="-5" dirty="0">
                <a:latin typeface="Times New Roman"/>
                <a:cs typeface="Times New Roman"/>
              </a:rPr>
              <a:t>nominalizing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affix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like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Arial"/>
                <a:cs typeface="Arial"/>
              </a:rPr>
              <a:t>–</a:t>
            </a:r>
            <a:r>
              <a:rPr sz="1600" i="1" spc="-5" dirty="0">
                <a:latin typeface="Times New Roman"/>
                <a:cs typeface="Times New Roman"/>
              </a:rPr>
              <a:t>ation</a:t>
            </a:r>
            <a:r>
              <a:rPr sz="1600" i="1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can</a:t>
            </a:r>
            <a:r>
              <a:rPr sz="1600" dirty="0">
                <a:latin typeface="Times New Roman"/>
                <a:cs typeface="Times New Roman"/>
              </a:rPr>
              <a:t> not be </a:t>
            </a:r>
            <a:r>
              <a:rPr sz="1600" spc="-5" dirty="0">
                <a:latin typeface="Times New Roman"/>
                <a:cs typeface="Times New Roman"/>
              </a:rPr>
              <a:t>added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to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absolutely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every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verb.</a:t>
            </a:r>
            <a:endParaRPr sz="1600">
              <a:latin typeface="Times New Roman"/>
              <a:cs typeface="Times New Roman"/>
            </a:endParaRPr>
          </a:p>
          <a:p>
            <a:pPr marL="1155065">
              <a:lnSpc>
                <a:spcPts val="1920"/>
              </a:lnSpc>
            </a:pPr>
            <a:r>
              <a:rPr sz="1600" i="1" spc="-5" dirty="0">
                <a:latin typeface="Times New Roman"/>
                <a:cs typeface="Times New Roman"/>
              </a:rPr>
              <a:t>eatation</a:t>
            </a:r>
            <a:r>
              <a:rPr sz="1600" spc="-5" dirty="0">
                <a:latin typeface="Times New Roman"/>
                <a:cs typeface="Times New Roman"/>
              </a:rPr>
              <a:t>(*)</a:t>
            </a:r>
            <a:endParaRPr sz="1600">
              <a:latin typeface="Times New Roman"/>
              <a:cs typeface="Times New Roman"/>
            </a:endParaRPr>
          </a:p>
          <a:p>
            <a:pPr marL="748665" marR="5080" lvl="1" indent="-279400" algn="just">
              <a:lnSpc>
                <a:spcPct val="98800"/>
              </a:lnSpc>
              <a:spcBef>
                <a:spcPts val="540"/>
              </a:spcBef>
              <a:buChar char="–"/>
              <a:tabLst>
                <a:tab pos="755650" algn="l"/>
              </a:tabLst>
            </a:pPr>
            <a:r>
              <a:rPr sz="1800" spc="-5" dirty="0">
                <a:latin typeface="Times New Roman"/>
                <a:cs typeface="Times New Roman"/>
              </a:rPr>
              <a:t>There are subtle and complex meaning differences among nominalizing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suffixes. </a:t>
            </a:r>
            <a:r>
              <a:rPr sz="1800" dirty="0">
                <a:latin typeface="Times New Roman"/>
                <a:cs typeface="Times New Roman"/>
              </a:rPr>
              <a:t>For </a:t>
            </a:r>
            <a:r>
              <a:rPr sz="1800" spc="-5" dirty="0">
                <a:latin typeface="Times New Roman"/>
                <a:cs typeface="Times New Roman"/>
              </a:rPr>
              <a:t>example, </a:t>
            </a:r>
            <a:r>
              <a:rPr sz="1800" i="1" spc="-5" dirty="0">
                <a:latin typeface="Times New Roman"/>
                <a:cs typeface="Times New Roman"/>
              </a:rPr>
              <a:t>sincerity </a:t>
            </a:r>
            <a:r>
              <a:rPr sz="1800" spc="-5" dirty="0">
                <a:latin typeface="Times New Roman"/>
                <a:cs typeface="Times New Roman"/>
              </a:rPr>
              <a:t>has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subtle difference in meaning </a:t>
            </a:r>
            <a:r>
              <a:rPr sz="1800" dirty="0">
                <a:latin typeface="Times New Roman"/>
                <a:cs typeface="Times New Roman"/>
              </a:rPr>
              <a:t>from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sincereness</a:t>
            </a:r>
            <a:r>
              <a:rPr sz="1800" spc="-5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2206</Words>
  <Application>Microsoft Office PowerPoint</Application>
  <PresentationFormat>Custom</PresentationFormat>
  <Paragraphs>305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PMingLiU-ExtB</vt:lpstr>
      <vt:lpstr>Arial</vt:lpstr>
      <vt:lpstr>Arial MT</vt:lpstr>
      <vt:lpstr>Calibri</vt:lpstr>
      <vt:lpstr>Courier New</vt:lpstr>
      <vt:lpstr>Symbol</vt:lpstr>
      <vt:lpstr>Times New Roman</vt:lpstr>
      <vt:lpstr>Office Theme</vt:lpstr>
      <vt:lpstr>Finite State Machine based Morphology</vt:lpstr>
      <vt:lpstr>Background</vt:lpstr>
      <vt:lpstr>Survey of (Mostly) English Morphology</vt:lpstr>
      <vt:lpstr>Survey of (Mostly) English Morphology</vt:lpstr>
      <vt:lpstr>Survey of (Mostly) English Morphology</vt:lpstr>
      <vt:lpstr>Survey of (Mostly) English Morphology</vt:lpstr>
      <vt:lpstr>Survey of (Mostly) English Morphology Inflectional Morphology</vt:lpstr>
      <vt:lpstr>Survey of (Mostly) English Morphology</vt:lpstr>
      <vt:lpstr>Survey of (Mostly) English Morphology</vt:lpstr>
      <vt:lpstr>Finite-State Machine Morphological Parsing</vt:lpstr>
      <vt:lpstr>Finite-State Machine Morphological Parsing</vt:lpstr>
      <vt:lpstr>Finite-State Morphological Parsing</vt:lpstr>
      <vt:lpstr>Finite-State Morphological Parsing The Lexicon and Morphotactics</vt:lpstr>
      <vt:lpstr>Finite-State Morphological Parsing</vt:lpstr>
      <vt:lpstr>Finite-State Morphological Parsing</vt:lpstr>
      <vt:lpstr>Finite-State Machine Morphological Parsing</vt:lpstr>
      <vt:lpstr>Finite-State Machine Morphological Parsing</vt:lpstr>
      <vt:lpstr>Finite-State Machine Morphological Parsing Morphological Parsing with FSM</vt:lpstr>
      <vt:lpstr>Finite-State Machine Morphological Parsing Morphological Parsing with FSM</vt:lpstr>
      <vt:lpstr>Finite-State Machine Morphological Parsing Morphological Parsing with FSM</vt:lpstr>
      <vt:lpstr>Finite-State Morphological Parsing Morphological Parsing with FSM</vt:lpstr>
      <vt:lpstr>Finite-State Morphological Parsing Morphological Parsing with FSM</vt:lpstr>
      <vt:lpstr>Finite-State Morphological Parsing Morphological Parsing with FSM</vt:lpstr>
      <vt:lpstr>Finite-State Morphological Parsing Morphological Parsing with FSM</vt:lpstr>
      <vt:lpstr>Finite-State Morphological Parsing Morphological Parsing with FSM</vt:lpstr>
      <vt:lpstr>Finite-State Morphological Parsing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Background</dc:title>
  <cp:lastModifiedBy>RAMAKANT GANJESHWAR</cp:lastModifiedBy>
  <cp:revision>12</cp:revision>
  <dcterms:created xsi:type="dcterms:W3CDTF">2023-10-06T05:11:38Z</dcterms:created>
  <dcterms:modified xsi:type="dcterms:W3CDTF">2023-10-07T07:09:26Z</dcterms:modified>
</cp:coreProperties>
</file>