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</p:sldIdLst>
  <p:sldSz cx="10058400" cy="10058400"/>
  <p:notesSz cx="10058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1908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31391" y="987191"/>
            <a:ext cx="5595617" cy="688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1510" y="2049576"/>
            <a:ext cx="7995379" cy="4231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28CBF9-3635-4EB9-AC70-770B1B8361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669414"/>
          </a:xfrm>
        </p:spPr>
        <p:txBody>
          <a:bodyPr/>
          <a:lstStyle/>
          <a:p>
            <a:pPr algn="ctr"/>
            <a:r>
              <a:rPr lang="en-US" dirty="0"/>
              <a:t>Phonetics Fundamental</a:t>
            </a:r>
          </a:p>
        </p:txBody>
      </p:sp>
    </p:spTree>
    <p:extLst>
      <p:ext uri="{BB962C8B-B14F-4D97-AF65-F5344CB8AC3E}">
        <p14:creationId xmlns:p14="http://schemas.microsoft.com/office/powerpoint/2010/main" val="1919462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40" dirty="0"/>
              <a:t> </a:t>
            </a:r>
            <a:r>
              <a:rPr dirty="0"/>
              <a:t>Phonetic</a:t>
            </a:r>
            <a:r>
              <a:rPr spc="-275" dirty="0"/>
              <a:t> </a:t>
            </a:r>
            <a:r>
              <a:rPr dirty="0"/>
              <a:t>Alphabet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109871"/>
            <a:ext cx="7842250" cy="14630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51790" marR="5080" indent="-339725">
              <a:lnSpc>
                <a:spcPts val="3760"/>
              </a:lnSpc>
              <a:spcBef>
                <a:spcPts val="235"/>
              </a:spcBef>
              <a:buChar char="•"/>
              <a:tabLst>
                <a:tab pos="351790" algn="l"/>
                <a:tab pos="352425" algn="l"/>
              </a:tabLst>
            </a:pPr>
            <a:r>
              <a:rPr sz="3150" spc="5" dirty="0">
                <a:latin typeface="Arial MT"/>
                <a:cs typeface="Arial MT"/>
              </a:rPr>
              <a:t>Using </a:t>
            </a:r>
            <a:r>
              <a:rPr sz="3150" spc="-5" dirty="0">
                <a:latin typeface="Arial MT"/>
                <a:cs typeface="Arial MT"/>
              </a:rPr>
              <a:t>I</a:t>
            </a:r>
            <a:r>
              <a:rPr sz="3150" spc="-225" dirty="0">
                <a:latin typeface="Arial MT"/>
                <a:cs typeface="Arial MT"/>
              </a:rPr>
              <a:t>P</a:t>
            </a:r>
            <a:r>
              <a:rPr sz="3150" spc="10" dirty="0">
                <a:latin typeface="Arial MT"/>
                <a:cs typeface="Arial MT"/>
              </a:rPr>
              <a:t>A</a:t>
            </a:r>
            <a:r>
              <a:rPr sz="3150" spc="-17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symbols,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we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can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now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represent  the pronunciation of words </a:t>
            </a:r>
            <a:r>
              <a:rPr sz="3150" spc="1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unambiguously:</a:t>
            </a:r>
            <a:endParaRPr sz="315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3843" y="490450"/>
            <a:ext cx="9057005" cy="6795770"/>
            <a:chOff x="503843" y="490450"/>
            <a:chExt cx="9057005" cy="67957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3692" y="3132512"/>
              <a:ext cx="4446753" cy="339002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0078" y="496684"/>
              <a:ext cx="9044305" cy="6783705"/>
            </a:xfrm>
            <a:custGeom>
              <a:avLst/>
              <a:gdLst/>
              <a:ahLst/>
              <a:cxnLst/>
              <a:rect l="l" t="t" r="r" b="b"/>
              <a:pathLst>
                <a:path w="9044305" h="6783705">
                  <a:moveTo>
                    <a:pt x="0" y="0"/>
                  </a:moveTo>
                  <a:lnTo>
                    <a:pt x="9044246" y="0"/>
                  </a:lnTo>
                  <a:lnTo>
                    <a:pt x="9044246" y="6783184"/>
                  </a:lnTo>
                  <a:lnTo>
                    <a:pt x="0" y="6783184"/>
                  </a:lnTo>
                  <a:lnTo>
                    <a:pt x="0" y="0"/>
                  </a:lnTo>
                  <a:close/>
                </a:path>
              </a:pathLst>
            </a:custGeom>
            <a:ln w="124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7362" y="987191"/>
            <a:ext cx="5370830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Articulatory</a:t>
            </a:r>
            <a:r>
              <a:rPr spc="-40" dirty="0"/>
              <a:t> </a:t>
            </a:r>
            <a:r>
              <a:rPr dirty="0"/>
              <a:t>Phonetics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358140" marR="1042035" indent="-339725">
              <a:lnSpc>
                <a:spcPts val="2270"/>
              </a:lnSpc>
              <a:spcBef>
                <a:spcPts val="655"/>
              </a:spcBef>
              <a:buChar char="•"/>
              <a:tabLst>
                <a:tab pos="358140" algn="l"/>
                <a:tab pos="358775" algn="l"/>
              </a:tabLst>
            </a:pPr>
            <a:r>
              <a:rPr spc="10" dirty="0"/>
              <a:t>Most</a:t>
            </a:r>
            <a:r>
              <a:rPr dirty="0"/>
              <a:t> </a:t>
            </a:r>
            <a:r>
              <a:rPr spc="10" dirty="0"/>
              <a:t>speech</a:t>
            </a:r>
            <a:r>
              <a:rPr spc="5" dirty="0"/>
              <a:t> </a:t>
            </a:r>
            <a:r>
              <a:rPr spc="10" dirty="0"/>
              <a:t>sounds</a:t>
            </a:r>
            <a:r>
              <a:rPr spc="5" dirty="0"/>
              <a:t> </a:t>
            </a:r>
            <a:r>
              <a:rPr spc="10" dirty="0"/>
              <a:t>are</a:t>
            </a:r>
            <a:r>
              <a:rPr spc="5" dirty="0"/>
              <a:t> </a:t>
            </a:r>
            <a:r>
              <a:rPr spc="10" dirty="0"/>
              <a:t>produced</a:t>
            </a:r>
            <a:r>
              <a:rPr spc="5" dirty="0"/>
              <a:t> </a:t>
            </a:r>
            <a:r>
              <a:rPr spc="10" dirty="0"/>
              <a:t>by</a:t>
            </a:r>
            <a:r>
              <a:rPr spc="5" dirty="0"/>
              <a:t> </a:t>
            </a:r>
            <a:r>
              <a:rPr spc="10" dirty="0"/>
              <a:t>pushing</a:t>
            </a:r>
            <a:r>
              <a:rPr spc="5" dirty="0"/>
              <a:t> air </a:t>
            </a:r>
            <a:r>
              <a:rPr spc="-635" dirty="0"/>
              <a:t> </a:t>
            </a:r>
            <a:r>
              <a:rPr spc="10" dirty="0"/>
              <a:t>through</a:t>
            </a:r>
            <a:r>
              <a:rPr dirty="0"/>
              <a:t> </a:t>
            </a:r>
            <a:r>
              <a:rPr spc="5" dirty="0"/>
              <a:t>the </a:t>
            </a:r>
            <a:r>
              <a:rPr spc="10" dirty="0"/>
              <a:t>vocal</a:t>
            </a:r>
            <a:r>
              <a:rPr spc="5" dirty="0"/>
              <a:t> </a:t>
            </a:r>
            <a:r>
              <a:rPr spc="10" dirty="0"/>
              <a:t>cords</a:t>
            </a:r>
          </a:p>
          <a:p>
            <a:pPr marL="6350"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2400"/>
          </a:p>
          <a:p>
            <a:pPr marL="753745" lvl="1" indent="-283210">
              <a:lnSpc>
                <a:spcPct val="100000"/>
              </a:lnSpc>
              <a:buFont typeface="Arial MT"/>
              <a:buChar char="–"/>
              <a:tabLst>
                <a:tab pos="753745" algn="l"/>
                <a:tab pos="754380" algn="l"/>
              </a:tabLst>
            </a:pPr>
            <a:r>
              <a:rPr sz="1950" b="1" spc="5" dirty="0">
                <a:latin typeface="Arial"/>
                <a:cs typeface="Arial"/>
              </a:rPr>
              <a:t>Glottis </a:t>
            </a:r>
            <a:r>
              <a:rPr sz="1950" spc="15" dirty="0">
                <a:latin typeface="Arial MT"/>
                <a:cs typeface="Arial MT"/>
              </a:rPr>
              <a:t>=</a:t>
            </a:r>
            <a:r>
              <a:rPr sz="1950" spc="10" dirty="0">
                <a:latin typeface="Arial MT"/>
                <a:cs typeface="Arial MT"/>
              </a:rPr>
              <a:t> the opening between the vocal cords</a:t>
            </a:r>
            <a:endParaRPr sz="1950">
              <a:latin typeface="Arial MT"/>
              <a:cs typeface="Arial MT"/>
            </a:endParaRPr>
          </a:p>
          <a:p>
            <a:pPr marL="6350" lvl="1">
              <a:lnSpc>
                <a:spcPct val="100000"/>
              </a:lnSpc>
              <a:spcBef>
                <a:spcPts val="25"/>
              </a:spcBef>
              <a:buFont typeface="Arial MT"/>
              <a:buChar char="–"/>
            </a:pPr>
            <a:endParaRPr sz="2500"/>
          </a:p>
          <a:p>
            <a:pPr marL="753745" lvl="1" indent="-283210">
              <a:lnSpc>
                <a:spcPct val="100000"/>
              </a:lnSpc>
              <a:spcBef>
                <a:spcPts val="5"/>
              </a:spcBef>
              <a:buFont typeface="Arial MT"/>
              <a:buChar char="–"/>
              <a:tabLst>
                <a:tab pos="753745" algn="l"/>
                <a:tab pos="754380" algn="l"/>
              </a:tabLst>
            </a:pPr>
            <a:r>
              <a:rPr sz="1950" b="1" spc="10" dirty="0">
                <a:latin typeface="Arial"/>
                <a:cs typeface="Arial"/>
              </a:rPr>
              <a:t>Larynx</a:t>
            </a:r>
            <a:r>
              <a:rPr sz="1950" b="1" spc="-10" dirty="0">
                <a:latin typeface="Arial"/>
                <a:cs typeface="Arial"/>
              </a:rPr>
              <a:t> </a:t>
            </a:r>
            <a:r>
              <a:rPr sz="1950" spc="15" dirty="0">
                <a:latin typeface="Arial MT"/>
                <a:cs typeface="Arial MT"/>
              </a:rPr>
              <a:t>=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10" dirty="0">
                <a:latin typeface="MS PGothic"/>
                <a:cs typeface="MS PGothic"/>
              </a:rPr>
              <a:t>‘</a:t>
            </a:r>
            <a:r>
              <a:rPr sz="1950" spc="10" dirty="0">
                <a:latin typeface="Arial MT"/>
                <a:cs typeface="Arial MT"/>
              </a:rPr>
              <a:t>voice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box</a:t>
            </a:r>
            <a:r>
              <a:rPr sz="1950" spc="10" dirty="0">
                <a:latin typeface="MS PGothic"/>
                <a:cs typeface="MS PGothic"/>
              </a:rPr>
              <a:t>’</a:t>
            </a:r>
            <a:endParaRPr sz="1950">
              <a:latin typeface="MS PGothic"/>
              <a:cs typeface="MS PGothic"/>
            </a:endParaRPr>
          </a:p>
          <a:p>
            <a:pPr marL="6350" lvl="1">
              <a:lnSpc>
                <a:spcPct val="100000"/>
              </a:lnSpc>
              <a:spcBef>
                <a:spcPts val="15"/>
              </a:spcBef>
              <a:buFont typeface="Arial MT"/>
              <a:buChar char="–"/>
            </a:pPr>
            <a:endParaRPr sz="2250">
              <a:latin typeface="MS PGothic"/>
              <a:cs typeface="MS PGothic"/>
            </a:endParaRPr>
          </a:p>
          <a:p>
            <a:pPr marL="753745" lvl="1" indent="-283210">
              <a:lnSpc>
                <a:spcPct val="100000"/>
              </a:lnSpc>
              <a:buFont typeface="Arial MT"/>
              <a:buChar char="–"/>
              <a:tabLst>
                <a:tab pos="753745" algn="l"/>
                <a:tab pos="754380" algn="l"/>
              </a:tabLst>
            </a:pPr>
            <a:r>
              <a:rPr sz="1950" b="1" spc="10" dirty="0">
                <a:latin typeface="Arial"/>
                <a:cs typeface="Arial"/>
              </a:rPr>
              <a:t>Pharynx</a:t>
            </a:r>
            <a:r>
              <a:rPr sz="1950" b="1" dirty="0">
                <a:latin typeface="Arial"/>
                <a:cs typeface="Arial"/>
              </a:rPr>
              <a:t> </a:t>
            </a:r>
            <a:r>
              <a:rPr sz="1950" spc="15" dirty="0">
                <a:latin typeface="Arial MT"/>
                <a:cs typeface="Arial MT"/>
              </a:rPr>
              <a:t>=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tubular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part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of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the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throat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above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the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larynx</a:t>
            </a:r>
            <a:endParaRPr sz="1950">
              <a:latin typeface="Arial MT"/>
              <a:cs typeface="Arial MT"/>
            </a:endParaRPr>
          </a:p>
          <a:p>
            <a:pPr marL="6350" lvl="1">
              <a:lnSpc>
                <a:spcPct val="100000"/>
              </a:lnSpc>
              <a:spcBef>
                <a:spcPts val="30"/>
              </a:spcBef>
              <a:buFont typeface="Arial MT"/>
              <a:buChar char="–"/>
            </a:pPr>
            <a:endParaRPr sz="2500"/>
          </a:p>
          <a:p>
            <a:pPr marL="753745" lvl="1" indent="-283210">
              <a:lnSpc>
                <a:spcPct val="100000"/>
              </a:lnSpc>
              <a:buFont typeface="Arial MT"/>
              <a:buChar char="–"/>
              <a:tabLst>
                <a:tab pos="753745" algn="l"/>
                <a:tab pos="754380" algn="l"/>
              </a:tabLst>
            </a:pPr>
            <a:r>
              <a:rPr sz="1950" b="1" spc="10" dirty="0">
                <a:latin typeface="Arial"/>
                <a:cs typeface="Arial"/>
              </a:rPr>
              <a:t>Oral</a:t>
            </a:r>
            <a:r>
              <a:rPr sz="1950" b="1" spc="-10" dirty="0">
                <a:latin typeface="Arial"/>
                <a:cs typeface="Arial"/>
              </a:rPr>
              <a:t> </a:t>
            </a:r>
            <a:r>
              <a:rPr sz="1950" b="1" spc="10" dirty="0">
                <a:latin typeface="Arial"/>
                <a:cs typeface="Arial"/>
              </a:rPr>
              <a:t>cavity</a:t>
            </a:r>
            <a:r>
              <a:rPr sz="1950" b="1" spc="-5" dirty="0">
                <a:latin typeface="Arial"/>
                <a:cs typeface="Arial"/>
              </a:rPr>
              <a:t> </a:t>
            </a:r>
            <a:r>
              <a:rPr sz="1950" spc="15" dirty="0">
                <a:latin typeface="Arial MT"/>
                <a:cs typeface="Arial MT"/>
              </a:rPr>
              <a:t>=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mouth</a:t>
            </a:r>
            <a:endParaRPr sz="1950">
              <a:latin typeface="Arial MT"/>
              <a:cs typeface="Arial MT"/>
            </a:endParaRPr>
          </a:p>
          <a:p>
            <a:pPr marL="6350" lvl="1">
              <a:lnSpc>
                <a:spcPct val="100000"/>
              </a:lnSpc>
              <a:spcBef>
                <a:spcPts val="55"/>
              </a:spcBef>
              <a:buFont typeface="Arial MT"/>
              <a:buChar char="–"/>
            </a:pPr>
            <a:endParaRPr sz="2850"/>
          </a:p>
          <a:p>
            <a:pPr marL="747395" marR="5080" lvl="1" indent="-276860">
              <a:lnSpc>
                <a:spcPts val="1900"/>
              </a:lnSpc>
              <a:buFont typeface="Arial MT"/>
              <a:buChar char="–"/>
              <a:tabLst>
                <a:tab pos="753745" algn="l"/>
                <a:tab pos="754380" algn="l"/>
              </a:tabLst>
            </a:pPr>
            <a:r>
              <a:rPr sz="1950" b="1" spc="15" dirty="0">
                <a:latin typeface="Arial"/>
                <a:cs typeface="Arial"/>
              </a:rPr>
              <a:t>Nasal</a:t>
            </a:r>
            <a:r>
              <a:rPr sz="1950" b="1" dirty="0">
                <a:latin typeface="Arial"/>
                <a:cs typeface="Arial"/>
              </a:rPr>
              <a:t> </a:t>
            </a:r>
            <a:r>
              <a:rPr sz="1950" b="1" spc="10" dirty="0">
                <a:latin typeface="Arial"/>
                <a:cs typeface="Arial"/>
              </a:rPr>
              <a:t>cavity</a:t>
            </a:r>
            <a:r>
              <a:rPr sz="1950" b="1" spc="5" dirty="0">
                <a:latin typeface="Arial"/>
                <a:cs typeface="Arial"/>
              </a:rPr>
              <a:t> </a:t>
            </a:r>
            <a:r>
              <a:rPr sz="1950" spc="15" dirty="0">
                <a:latin typeface="Arial MT"/>
                <a:cs typeface="Arial MT"/>
              </a:rPr>
              <a:t>=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nose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and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the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passages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connecting</a:t>
            </a:r>
            <a:r>
              <a:rPr sz="1950" spc="5" dirty="0">
                <a:latin typeface="Arial MT"/>
                <a:cs typeface="Arial MT"/>
              </a:rPr>
              <a:t> it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5" dirty="0">
                <a:latin typeface="Arial MT"/>
                <a:cs typeface="Arial MT"/>
              </a:rPr>
              <a:t>to </a:t>
            </a:r>
            <a:r>
              <a:rPr sz="1950" spc="10" dirty="0">
                <a:latin typeface="Arial MT"/>
                <a:cs typeface="Arial MT"/>
              </a:rPr>
              <a:t>the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throat </a:t>
            </a:r>
            <a:r>
              <a:rPr sz="1950" spc="-52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and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sinuses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3075" y="1017339"/>
            <a:ext cx="739965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/>
              <a:t>Consonants:</a:t>
            </a:r>
            <a:r>
              <a:rPr sz="3950" spc="-10" dirty="0"/>
              <a:t> </a:t>
            </a:r>
            <a:r>
              <a:rPr sz="3950" dirty="0"/>
              <a:t>Place</a:t>
            </a:r>
            <a:r>
              <a:rPr sz="3950" spc="-10" dirty="0"/>
              <a:t> </a:t>
            </a:r>
            <a:r>
              <a:rPr sz="3950" dirty="0"/>
              <a:t>of</a:t>
            </a:r>
            <a:r>
              <a:rPr sz="3950" spc="-229" dirty="0"/>
              <a:t> </a:t>
            </a:r>
            <a:r>
              <a:rPr sz="3950" dirty="0"/>
              <a:t>Articulation</a:t>
            </a:r>
            <a:endParaRPr sz="3950"/>
          </a:p>
        </p:txBody>
      </p:sp>
      <p:sp>
        <p:nvSpPr>
          <p:cNvPr id="3" name="object 3"/>
          <p:cNvSpPr txBox="1"/>
          <p:nvPr/>
        </p:nvSpPr>
        <p:spPr>
          <a:xfrm>
            <a:off x="1037954" y="2074699"/>
            <a:ext cx="7325995" cy="4161154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51790" marR="5080" indent="-339725">
              <a:lnSpc>
                <a:spcPts val="2970"/>
              </a:lnSpc>
              <a:spcBef>
                <a:spcPts val="490"/>
              </a:spcBef>
              <a:buChar char="•"/>
              <a:tabLst>
                <a:tab pos="351790" algn="l"/>
                <a:tab pos="352425" algn="l"/>
              </a:tabLst>
            </a:pPr>
            <a:r>
              <a:rPr sz="2750" spc="5" dirty="0">
                <a:latin typeface="Arial MT"/>
                <a:cs typeface="Arial MT"/>
              </a:rPr>
              <a:t>Consonants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are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sounds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produced</a:t>
            </a:r>
            <a:r>
              <a:rPr sz="2750" spc="5" dirty="0">
                <a:latin typeface="Arial MT"/>
                <a:cs typeface="Arial MT"/>
              </a:rPr>
              <a:t> with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some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restriction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or closure in the vocal tract</a:t>
            </a:r>
            <a:endParaRPr sz="27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3700">
              <a:latin typeface="Arial MT"/>
              <a:cs typeface="Arial MT"/>
            </a:endParaRPr>
          </a:p>
          <a:p>
            <a:pPr marL="351790" marR="317500" indent="-339725" algn="just">
              <a:lnSpc>
                <a:spcPct val="90300"/>
              </a:lnSpc>
              <a:buChar char="•"/>
              <a:tabLst>
                <a:tab pos="352425" algn="l"/>
              </a:tabLst>
            </a:pPr>
            <a:r>
              <a:rPr sz="2750" spc="5" dirty="0">
                <a:latin typeface="Arial MT"/>
                <a:cs typeface="Arial MT"/>
              </a:rPr>
              <a:t>Consonants are classified </a:t>
            </a:r>
            <a:r>
              <a:rPr sz="2750" spc="10" dirty="0">
                <a:latin typeface="Arial MT"/>
                <a:cs typeface="Arial MT"/>
              </a:rPr>
              <a:t>based </a:t>
            </a:r>
            <a:r>
              <a:rPr sz="2750" spc="5" dirty="0">
                <a:latin typeface="Arial MT"/>
                <a:cs typeface="Arial MT"/>
              </a:rPr>
              <a:t>in part </a:t>
            </a:r>
            <a:r>
              <a:rPr sz="2750" spc="10" dirty="0">
                <a:latin typeface="Arial MT"/>
                <a:cs typeface="Arial MT"/>
              </a:rPr>
              <a:t>on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where </a:t>
            </a:r>
            <a:r>
              <a:rPr sz="2750" spc="5" dirty="0">
                <a:latin typeface="Arial MT"/>
                <a:cs typeface="Arial MT"/>
              </a:rPr>
              <a:t>in the vocal tract the airflow is being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restricted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(the </a:t>
            </a:r>
            <a:r>
              <a:rPr sz="2750" b="1" spc="5" dirty="0">
                <a:latin typeface="Arial"/>
                <a:cs typeface="Arial"/>
              </a:rPr>
              <a:t>place</a:t>
            </a:r>
            <a:r>
              <a:rPr sz="2750" b="1" dirty="0">
                <a:latin typeface="Arial"/>
                <a:cs typeface="Arial"/>
              </a:rPr>
              <a:t> </a:t>
            </a:r>
            <a:r>
              <a:rPr sz="2750" b="1" spc="5" dirty="0">
                <a:latin typeface="Arial"/>
                <a:cs typeface="Arial"/>
              </a:rPr>
              <a:t>of articulation</a:t>
            </a:r>
            <a:r>
              <a:rPr sz="2750" spc="5" dirty="0">
                <a:latin typeface="Arial MT"/>
                <a:cs typeface="Arial MT"/>
              </a:rPr>
              <a:t>)</a:t>
            </a:r>
            <a:endParaRPr sz="27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3450">
              <a:latin typeface="Arial MT"/>
              <a:cs typeface="Arial MT"/>
            </a:endParaRPr>
          </a:p>
          <a:p>
            <a:pPr marL="351790" indent="-339725">
              <a:lnSpc>
                <a:spcPct val="100000"/>
              </a:lnSpc>
              <a:buChar char="•"/>
              <a:tabLst>
                <a:tab pos="351790" algn="l"/>
                <a:tab pos="352425" algn="l"/>
              </a:tabLst>
            </a:pPr>
            <a:r>
              <a:rPr sz="2750" spc="5" dirty="0">
                <a:latin typeface="Arial MT"/>
                <a:cs typeface="Arial MT"/>
              </a:rPr>
              <a:t>The major places of articulation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are:</a:t>
            </a:r>
            <a:endParaRPr sz="2750">
              <a:latin typeface="Arial MT"/>
              <a:cs typeface="Arial MT"/>
            </a:endParaRPr>
          </a:p>
          <a:p>
            <a:pPr marL="741045" marR="83185" indent="5715">
              <a:lnSpc>
                <a:spcPts val="2600"/>
              </a:lnSpc>
              <a:spcBef>
                <a:spcPts val="580"/>
              </a:spcBef>
            </a:pPr>
            <a:r>
              <a:rPr sz="2350" spc="5" dirty="0">
                <a:latin typeface="Arial MT"/>
                <a:cs typeface="Arial MT"/>
              </a:rPr>
              <a:t>bilabial,</a:t>
            </a:r>
            <a:r>
              <a:rPr sz="2350" spc="2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labiodental,</a:t>
            </a:r>
            <a:r>
              <a:rPr sz="2350" spc="2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interdental,</a:t>
            </a:r>
            <a:r>
              <a:rPr sz="2350" spc="20" dirty="0">
                <a:latin typeface="Arial MT"/>
                <a:cs typeface="Arial MT"/>
              </a:rPr>
              <a:t> </a:t>
            </a:r>
            <a:r>
              <a:rPr sz="2350" spc="-5" dirty="0">
                <a:latin typeface="Arial MT"/>
                <a:cs typeface="Arial MT"/>
              </a:rPr>
              <a:t>alveolar,</a:t>
            </a:r>
            <a:r>
              <a:rPr sz="2350" spc="2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palatal,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-15" dirty="0">
                <a:latin typeface="Arial MT"/>
                <a:cs typeface="Arial MT"/>
              </a:rPr>
              <a:t>velar,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-10" dirty="0">
                <a:latin typeface="Arial MT"/>
                <a:cs typeface="Arial MT"/>
              </a:rPr>
              <a:t>uvular,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and</a:t>
            </a:r>
            <a:r>
              <a:rPr sz="2350" spc="5" dirty="0">
                <a:latin typeface="Arial MT"/>
                <a:cs typeface="Arial MT"/>
              </a:rPr>
              <a:t> glottal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7130" y="987191"/>
            <a:ext cx="7451725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Calibri"/>
                <a:cs typeface="Calibri"/>
              </a:rPr>
              <a:t>Consonants: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Place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of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Articulation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34251"/>
            <a:ext cx="7590155" cy="420624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351790" indent="-339725">
              <a:lnSpc>
                <a:spcPct val="100000"/>
              </a:lnSpc>
              <a:spcBef>
                <a:spcPts val="71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dirty="0">
                <a:latin typeface="Calibri"/>
                <a:cs typeface="Calibri"/>
              </a:rPr>
              <a:t>Bilabials</a:t>
            </a:r>
            <a:r>
              <a:rPr sz="2750" dirty="0">
                <a:latin typeface="Calibri"/>
                <a:cs typeface="Calibri"/>
              </a:rPr>
              <a:t>:</a:t>
            </a:r>
            <a:r>
              <a:rPr sz="2750" spc="-10" dirty="0">
                <a:latin typeface="Calibri"/>
                <a:cs typeface="Calibri"/>
              </a:rPr>
              <a:t> </a:t>
            </a:r>
            <a:endParaRPr sz="2750" dirty="0">
              <a:latin typeface="Calibri"/>
              <a:cs typeface="Calibri"/>
            </a:endParaRPr>
          </a:p>
          <a:p>
            <a:pPr marL="747395" lvl="1" indent="-283210">
              <a:lnSpc>
                <a:spcPct val="100000"/>
              </a:lnSpc>
              <a:spcBef>
                <a:spcPts val="535"/>
              </a:spcBef>
              <a:buFont typeface="Arial MT"/>
              <a:buChar char="–"/>
              <a:tabLst>
                <a:tab pos="748030" algn="l"/>
              </a:tabLst>
            </a:pPr>
            <a:r>
              <a:rPr sz="2350" spc="10" dirty="0">
                <a:latin typeface="Calibri"/>
                <a:cs typeface="Calibri"/>
              </a:rPr>
              <a:t>Produced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by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bringing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both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lips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together</a:t>
            </a:r>
            <a:endParaRPr sz="23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 MT"/>
              <a:buChar char="–"/>
            </a:pPr>
            <a:endParaRPr sz="380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Calibri"/>
                <a:cs typeface="Calibri"/>
              </a:rPr>
              <a:t>Labiodentals</a:t>
            </a:r>
            <a:r>
              <a:rPr sz="2750" spc="5" dirty="0">
                <a:latin typeface="Calibri"/>
                <a:cs typeface="Calibri"/>
              </a:rPr>
              <a:t>:</a:t>
            </a:r>
            <a:endParaRPr sz="2750" dirty="0">
              <a:latin typeface="Calibri"/>
              <a:cs typeface="Calibri"/>
            </a:endParaRPr>
          </a:p>
          <a:p>
            <a:pPr marL="747395" lvl="1" indent="-283210">
              <a:lnSpc>
                <a:spcPct val="100000"/>
              </a:lnSpc>
              <a:spcBef>
                <a:spcPts val="565"/>
              </a:spcBef>
              <a:buFont typeface="Arial MT"/>
              <a:buChar char="–"/>
              <a:tabLst>
                <a:tab pos="748030" algn="l"/>
              </a:tabLst>
            </a:pPr>
            <a:r>
              <a:rPr sz="2350" spc="10" dirty="0">
                <a:latin typeface="Calibri"/>
                <a:cs typeface="Calibri"/>
              </a:rPr>
              <a:t>Produced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by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touching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the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-5" dirty="0">
                <a:latin typeface="Calibri"/>
                <a:cs typeface="Calibri"/>
              </a:rPr>
              <a:t>bottom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lip </a:t>
            </a:r>
            <a:r>
              <a:rPr sz="2350" spc="10" dirty="0">
                <a:latin typeface="Calibri"/>
                <a:cs typeface="Calibri"/>
              </a:rPr>
              <a:t>to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the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upper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teeth</a:t>
            </a:r>
            <a:endParaRPr sz="23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 MT"/>
              <a:buChar char="–"/>
            </a:pPr>
            <a:endParaRPr sz="380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Calibri"/>
                <a:cs typeface="Calibri"/>
              </a:rPr>
              <a:t>Interdentals</a:t>
            </a:r>
            <a:r>
              <a:rPr sz="2750" b="1" spc="-30" dirty="0">
                <a:latin typeface="Calibri"/>
                <a:cs typeface="Calibri"/>
              </a:rPr>
              <a:t> </a:t>
            </a:r>
            <a:endParaRPr sz="2750" dirty="0">
              <a:latin typeface="Calibri"/>
              <a:cs typeface="Calibri"/>
            </a:endParaRPr>
          </a:p>
          <a:p>
            <a:pPr marL="741045" marR="120014" lvl="1" indent="-276860">
              <a:lnSpc>
                <a:spcPts val="2790"/>
              </a:lnSpc>
              <a:spcBef>
                <a:spcPts val="785"/>
              </a:spcBef>
              <a:buFont typeface="Arial MT"/>
              <a:buChar char="–"/>
              <a:tabLst>
                <a:tab pos="748030" algn="l"/>
              </a:tabLst>
            </a:pPr>
            <a:r>
              <a:rPr sz="2350" spc="10" dirty="0">
                <a:latin typeface="Calibri"/>
                <a:cs typeface="Calibri"/>
              </a:rPr>
              <a:t>Produced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by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-5" dirty="0">
                <a:latin typeface="Calibri"/>
                <a:cs typeface="Calibri"/>
              </a:rPr>
              <a:t>putting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the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dirty="0">
                <a:latin typeface="Calibri"/>
                <a:cs typeface="Calibri"/>
              </a:rPr>
              <a:t>tip </a:t>
            </a:r>
            <a:r>
              <a:rPr sz="2350" spc="5" dirty="0">
                <a:latin typeface="Calibri"/>
                <a:cs typeface="Calibri"/>
              </a:rPr>
              <a:t>of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the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tongue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between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the </a:t>
            </a:r>
            <a:r>
              <a:rPr sz="2350" spc="-515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teeth</a:t>
            </a:r>
            <a:endParaRPr sz="235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3075" y="1017339"/>
            <a:ext cx="739965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/>
              <a:t>Consonants:</a:t>
            </a:r>
            <a:r>
              <a:rPr sz="3950" spc="-10" dirty="0"/>
              <a:t> </a:t>
            </a:r>
            <a:r>
              <a:rPr sz="3950" dirty="0"/>
              <a:t>Place</a:t>
            </a:r>
            <a:r>
              <a:rPr sz="3950" spc="-10" dirty="0"/>
              <a:t> </a:t>
            </a:r>
            <a:r>
              <a:rPr sz="3950" dirty="0"/>
              <a:t>of</a:t>
            </a:r>
            <a:r>
              <a:rPr sz="3950" spc="-229" dirty="0"/>
              <a:t> </a:t>
            </a:r>
            <a:r>
              <a:rPr sz="3950" dirty="0"/>
              <a:t>Articulation</a:t>
            </a:r>
            <a:endParaRPr sz="3950"/>
          </a:p>
        </p:txBody>
      </p:sp>
      <p:sp>
        <p:nvSpPr>
          <p:cNvPr id="3" name="object 3"/>
          <p:cNvSpPr txBox="1"/>
          <p:nvPr/>
        </p:nvSpPr>
        <p:spPr>
          <a:xfrm>
            <a:off x="1037954" y="2049576"/>
            <a:ext cx="7981315" cy="43948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51790" indent="-339725">
              <a:lnSpc>
                <a:spcPct val="100000"/>
              </a:lnSpc>
              <a:spcBef>
                <a:spcPts val="12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10" dirty="0">
                <a:latin typeface="Arial"/>
                <a:cs typeface="Arial"/>
              </a:rPr>
              <a:t>Alveolars</a:t>
            </a:r>
            <a:r>
              <a:rPr sz="2350" spc="10" dirty="0">
                <a:latin typeface="Arial MT"/>
                <a:cs typeface="Arial MT"/>
              </a:rPr>
              <a:t>:</a:t>
            </a:r>
            <a:r>
              <a:rPr sz="2350" spc="-5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[t] </a:t>
            </a:r>
            <a:r>
              <a:rPr sz="2350" spc="5" dirty="0">
                <a:latin typeface="Arial MT"/>
                <a:cs typeface="Arial MT"/>
              </a:rPr>
              <a:t>[d]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[n]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[s]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[z]</a:t>
            </a:r>
            <a:r>
              <a:rPr sz="2350" dirty="0">
                <a:latin typeface="Arial MT"/>
                <a:cs typeface="Arial MT"/>
              </a:rPr>
              <a:t> [l] </a:t>
            </a:r>
            <a:r>
              <a:rPr sz="2350" spc="5" dirty="0">
                <a:latin typeface="Arial MT"/>
                <a:cs typeface="Arial MT"/>
              </a:rPr>
              <a:t>[r]</a:t>
            </a:r>
            <a:endParaRPr sz="2350">
              <a:latin typeface="Arial MT"/>
              <a:cs typeface="Arial MT"/>
            </a:endParaRPr>
          </a:p>
          <a:p>
            <a:pPr marL="741045" marR="312420" lvl="1" indent="-276860">
              <a:lnSpc>
                <a:spcPts val="1900"/>
              </a:lnSpc>
              <a:spcBef>
                <a:spcPts val="445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Arial MT"/>
                <a:cs typeface="Arial MT"/>
              </a:rPr>
              <a:t>All of these are produced by raising the tongue </a:t>
            </a:r>
            <a:r>
              <a:rPr sz="1950" spc="5" dirty="0">
                <a:latin typeface="Arial MT"/>
                <a:cs typeface="Arial MT"/>
              </a:rPr>
              <a:t>to </a:t>
            </a:r>
            <a:r>
              <a:rPr sz="1950" spc="10" dirty="0">
                <a:latin typeface="Arial MT"/>
                <a:cs typeface="Arial MT"/>
              </a:rPr>
              <a:t>the </a:t>
            </a:r>
            <a:r>
              <a:rPr sz="1950" b="1" spc="5" dirty="0">
                <a:latin typeface="Arial"/>
                <a:cs typeface="Arial"/>
              </a:rPr>
              <a:t>alveolar </a:t>
            </a:r>
            <a:r>
              <a:rPr sz="1950" b="1" spc="-530" dirty="0">
                <a:latin typeface="Arial"/>
                <a:cs typeface="Arial"/>
              </a:rPr>
              <a:t> </a:t>
            </a:r>
            <a:r>
              <a:rPr sz="1950" b="1" spc="10" dirty="0">
                <a:latin typeface="Arial"/>
                <a:cs typeface="Arial"/>
              </a:rPr>
              <a:t>ridge</a:t>
            </a:r>
            <a:r>
              <a:rPr sz="1950" b="1" dirty="0">
                <a:latin typeface="Arial"/>
                <a:cs typeface="Arial"/>
              </a:rPr>
              <a:t> </a:t>
            </a:r>
            <a:r>
              <a:rPr sz="1950" spc="10" dirty="0">
                <a:latin typeface="Arial MT"/>
                <a:cs typeface="Arial MT"/>
              </a:rPr>
              <a:t>in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some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way</a:t>
            </a:r>
            <a:endParaRPr sz="19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Arial MT"/>
              <a:buChar char="–"/>
            </a:pPr>
            <a:endParaRPr sz="2100">
              <a:latin typeface="Arial MT"/>
              <a:cs typeface="Arial MT"/>
            </a:endParaRPr>
          </a:p>
          <a:p>
            <a:pPr marL="1143000" marR="556895" lvl="2" indent="-226695">
              <a:lnSpc>
                <a:spcPts val="1750"/>
              </a:lnSpc>
              <a:buChar char="•"/>
              <a:tabLst>
                <a:tab pos="1143000" algn="l"/>
                <a:tab pos="1143635" algn="l"/>
              </a:tabLst>
            </a:pPr>
            <a:r>
              <a:rPr sz="1750" spc="5" dirty="0">
                <a:latin typeface="Arial MT"/>
                <a:cs typeface="Arial MT"/>
              </a:rPr>
              <a:t>[t, </a:t>
            </a:r>
            <a:r>
              <a:rPr sz="1750" spc="10" dirty="0">
                <a:latin typeface="Arial MT"/>
                <a:cs typeface="Arial MT"/>
              </a:rPr>
              <a:t>d, </a:t>
            </a:r>
            <a:r>
              <a:rPr sz="1750" spc="5" dirty="0">
                <a:latin typeface="Arial MT"/>
                <a:cs typeface="Arial MT"/>
              </a:rPr>
              <a:t>n]: </a:t>
            </a:r>
            <a:r>
              <a:rPr sz="1750" spc="15" dirty="0">
                <a:latin typeface="Arial MT"/>
                <a:cs typeface="Arial MT"/>
              </a:rPr>
              <a:t>produced by </a:t>
            </a:r>
            <a:r>
              <a:rPr sz="1750" spc="10" dirty="0">
                <a:latin typeface="Arial MT"/>
                <a:cs typeface="Arial MT"/>
              </a:rPr>
              <a:t>the </a:t>
            </a:r>
            <a:r>
              <a:rPr sz="1750" spc="5" dirty="0">
                <a:latin typeface="Arial MT"/>
                <a:cs typeface="Arial MT"/>
              </a:rPr>
              <a:t>tip </a:t>
            </a:r>
            <a:r>
              <a:rPr sz="1750" spc="10" dirty="0">
                <a:latin typeface="Arial MT"/>
                <a:cs typeface="Arial MT"/>
              </a:rPr>
              <a:t>of the tongue touching the alveolar </a:t>
            </a:r>
            <a:r>
              <a:rPr sz="1750" spc="-47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ridge</a:t>
            </a:r>
            <a:r>
              <a:rPr sz="1750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(or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just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in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front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of</a:t>
            </a:r>
            <a:r>
              <a:rPr sz="1750" spc="5" dirty="0">
                <a:latin typeface="Arial MT"/>
                <a:cs typeface="Arial MT"/>
              </a:rPr>
              <a:t> it)</a:t>
            </a:r>
            <a:endParaRPr sz="1750">
              <a:latin typeface="Arial MT"/>
              <a:cs typeface="Arial MT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2250">
              <a:latin typeface="Arial MT"/>
              <a:cs typeface="Arial MT"/>
            </a:endParaRPr>
          </a:p>
          <a:p>
            <a:pPr marL="1143000" marR="268605" lvl="2" indent="-226695">
              <a:lnSpc>
                <a:spcPct val="78600"/>
              </a:lnSpc>
              <a:buChar char="•"/>
              <a:tabLst>
                <a:tab pos="1143000" algn="l"/>
                <a:tab pos="1143635" algn="l"/>
              </a:tabLst>
            </a:pPr>
            <a:r>
              <a:rPr sz="1750" spc="5" dirty="0">
                <a:latin typeface="Arial MT"/>
                <a:cs typeface="Arial MT"/>
              </a:rPr>
              <a:t>[s, z]:</a:t>
            </a:r>
            <a:r>
              <a:rPr sz="1750" spc="10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produced</a:t>
            </a:r>
            <a:r>
              <a:rPr sz="1750" spc="10" dirty="0">
                <a:latin typeface="Arial MT"/>
                <a:cs typeface="Arial MT"/>
              </a:rPr>
              <a:t> with the sides of the front of the tongue raised but </a:t>
            </a:r>
            <a:r>
              <a:rPr sz="1750" spc="-47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the</a:t>
            </a:r>
            <a:r>
              <a:rPr sz="1750" dirty="0">
                <a:latin typeface="Arial MT"/>
                <a:cs typeface="Arial MT"/>
              </a:rPr>
              <a:t> </a:t>
            </a:r>
            <a:r>
              <a:rPr sz="1750" spc="5" dirty="0">
                <a:latin typeface="Arial MT"/>
                <a:cs typeface="Arial MT"/>
              </a:rPr>
              <a:t>tip </a:t>
            </a:r>
            <a:r>
              <a:rPr sz="1750" spc="15" dirty="0">
                <a:latin typeface="Arial MT"/>
                <a:cs typeface="Arial MT"/>
              </a:rPr>
              <a:t>lowered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to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allow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air</a:t>
            </a:r>
            <a:r>
              <a:rPr sz="1750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to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escape</a:t>
            </a:r>
            <a:endParaRPr sz="1750">
              <a:latin typeface="Arial MT"/>
              <a:cs typeface="Arial MT"/>
            </a:endParaRPr>
          </a:p>
          <a:p>
            <a:pPr lvl="2"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2200">
              <a:latin typeface="Arial MT"/>
              <a:cs typeface="Arial MT"/>
            </a:endParaRPr>
          </a:p>
          <a:p>
            <a:pPr marL="1143000" marR="5080" lvl="2" indent="-226695">
              <a:lnSpc>
                <a:spcPct val="81700"/>
              </a:lnSpc>
              <a:buChar char="•"/>
              <a:tabLst>
                <a:tab pos="1143000" algn="l"/>
                <a:tab pos="1143635" algn="l"/>
              </a:tabLst>
            </a:pPr>
            <a:r>
              <a:rPr sz="1750" spc="5" dirty="0">
                <a:latin typeface="Arial MT"/>
                <a:cs typeface="Arial MT"/>
              </a:rPr>
              <a:t>[l]:</a:t>
            </a:r>
            <a:r>
              <a:rPr sz="1750" spc="10" dirty="0">
                <a:latin typeface="Arial MT"/>
                <a:cs typeface="Arial MT"/>
              </a:rPr>
              <a:t> the tongue </a:t>
            </a:r>
            <a:r>
              <a:rPr sz="1750" spc="5" dirty="0">
                <a:latin typeface="Arial MT"/>
                <a:cs typeface="Arial MT"/>
              </a:rPr>
              <a:t>tip</a:t>
            </a:r>
            <a:r>
              <a:rPr sz="1750" spc="10" dirty="0">
                <a:latin typeface="Arial MT"/>
                <a:cs typeface="Arial MT"/>
              </a:rPr>
              <a:t> is raised while the rest of the tongue </a:t>
            </a:r>
            <a:r>
              <a:rPr sz="1750" spc="15" dirty="0">
                <a:latin typeface="Arial MT"/>
                <a:cs typeface="Arial MT"/>
              </a:rPr>
              <a:t>remains</a:t>
            </a:r>
            <a:r>
              <a:rPr sz="1750" spc="10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down </a:t>
            </a:r>
            <a:r>
              <a:rPr sz="1750" spc="-47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so </a:t>
            </a:r>
            <a:r>
              <a:rPr sz="1750" spc="10" dirty="0">
                <a:latin typeface="Arial MT"/>
                <a:cs typeface="Arial MT"/>
              </a:rPr>
              <a:t>air </a:t>
            </a:r>
            <a:r>
              <a:rPr sz="1750" spc="15" dirty="0">
                <a:latin typeface="Arial MT"/>
                <a:cs typeface="Arial MT"/>
              </a:rPr>
              <a:t>can escape </a:t>
            </a:r>
            <a:r>
              <a:rPr sz="1750" spc="10" dirty="0">
                <a:latin typeface="Arial MT"/>
                <a:cs typeface="Arial MT"/>
              </a:rPr>
              <a:t>over the sides of the tongue (thus </a:t>
            </a:r>
            <a:r>
              <a:rPr sz="1750" spc="5" dirty="0">
                <a:latin typeface="Arial MT"/>
                <a:cs typeface="Arial MT"/>
              </a:rPr>
              <a:t>[l] </a:t>
            </a:r>
            <a:r>
              <a:rPr sz="1750" spc="10" dirty="0">
                <a:latin typeface="Arial MT"/>
                <a:cs typeface="Arial MT"/>
              </a:rPr>
              <a:t>is </a:t>
            </a:r>
            <a:r>
              <a:rPr sz="1750" spc="15" dirty="0">
                <a:latin typeface="Arial MT"/>
                <a:cs typeface="Arial MT"/>
              </a:rPr>
              <a:t>a </a:t>
            </a:r>
            <a:r>
              <a:rPr sz="1750" b="1" spc="10" dirty="0">
                <a:latin typeface="Arial"/>
                <a:cs typeface="Arial"/>
              </a:rPr>
              <a:t>lateral </a:t>
            </a:r>
            <a:r>
              <a:rPr sz="1750" b="1" spc="15" dirty="0">
                <a:latin typeface="Arial"/>
                <a:cs typeface="Arial"/>
              </a:rPr>
              <a:t> </a:t>
            </a:r>
            <a:r>
              <a:rPr sz="1750" spc="15" dirty="0">
                <a:latin typeface="Arial MT"/>
                <a:cs typeface="Arial MT"/>
              </a:rPr>
              <a:t>sound)</a:t>
            </a:r>
            <a:endParaRPr sz="1750">
              <a:latin typeface="Arial MT"/>
              <a:cs typeface="Arial MT"/>
            </a:endParaRPr>
          </a:p>
          <a:p>
            <a:pPr lvl="2"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2200">
              <a:latin typeface="Arial MT"/>
              <a:cs typeface="Arial MT"/>
            </a:endParaRPr>
          </a:p>
          <a:p>
            <a:pPr marL="1143000" marR="193675" lvl="2" indent="-226695" algn="just">
              <a:lnSpc>
                <a:spcPct val="81700"/>
              </a:lnSpc>
              <a:buChar char="•"/>
              <a:tabLst>
                <a:tab pos="1143635" algn="l"/>
              </a:tabLst>
            </a:pPr>
            <a:r>
              <a:rPr sz="1750" spc="5" dirty="0">
                <a:latin typeface="Arial MT"/>
                <a:cs typeface="Arial MT"/>
              </a:rPr>
              <a:t>[r]: </a:t>
            </a:r>
            <a:r>
              <a:rPr sz="1750" spc="10" dirty="0">
                <a:latin typeface="Arial MT"/>
                <a:cs typeface="Arial MT"/>
              </a:rPr>
              <a:t>air </a:t>
            </a:r>
            <a:r>
              <a:rPr sz="1750" spc="15" dirty="0">
                <a:latin typeface="Arial MT"/>
                <a:cs typeface="Arial MT"/>
              </a:rPr>
              <a:t>escapes </a:t>
            </a:r>
            <a:r>
              <a:rPr sz="1750" spc="10" dirty="0">
                <a:latin typeface="Arial MT"/>
                <a:cs typeface="Arial MT"/>
              </a:rPr>
              <a:t>through the </a:t>
            </a:r>
            <a:r>
              <a:rPr sz="1750" b="1" spc="10" dirty="0">
                <a:latin typeface="Arial"/>
                <a:cs typeface="Arial"/>
              </a:rPr>
              <a:t>central </a:t>
            </a:r>
            <a:r>
              <a:rPr sz="1750" spc="10" dirty="0">
                <a:latin typeface="Arial MT"/>
                <a:cs typeface="Arial MT"/>
              </a:rPr>
              <a:t>part of the mouth; either the </a:t>
            </a:r>
            <a:r>
              <a:rPr sz="1750" spc="5" dirty="0">
                <a:latin typeface="Arial MT"/>
                <a:cs typeface="Arial MT"/>
              </a:rPr>
              <a:t>tip </a:t>
            </a:r>
            <a:r>
              <a:rPr sz="1750" spc="-47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of the tongue is curled </a:t>
            </a:r>
            <a:r>
              <a:rPr sz="1750" spc="15" dirty="0">
                <a:latin typeface="Arial MT"/>
                <a:cs typeface="Arial MT"/>
              </a:rPr>
              <a:t>back behind </a:t>
            </a:r>
            <a:r>
              <a:rPr sz="1750" spc="10" dirty="0">
                <a:latin typeface="Arial MT"/>
                <a:cs typeface="Arial MT"/>
              </a:rPr>
              <a:t>the alveolar ridge or the top of </a:t>
            </a:r>
            <a:r>
              <a:rPr sz="1750" spc="1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the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tongue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is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bunched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up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behind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the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alveolar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ridge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7130" y="987191"/>
            <a:ext cx="7451725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Calibri"/>
                <a:cs typeface="Calibri"/>
              </a:rPr>
              <a:t>Consonants: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Place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of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Articulation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49576"/>
            <a:ext cx="7914005" cy="399287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51790" indent="-339725">
              <a:lnSpc>
                <a:spcPct val="100000"/>
              </a:lnSpc>
              <a:spcBef>
                <a:spcPts val="12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5" dirty="0">
                <a:latin typeface="Calibri"/>
                <a:cs typeface="Calibri"/>
              </a:rPr>
              <a:t>Palatals</a:t>
            </a:r>
            <a:r>
              <a:rPr sz="2350" spc="5" dirty="0">
                <a:latin typeface="Calibri"/>
                <a:cs typeface="Calibri"/>
              </a:rPr>
              <a:t>:</a:t>
            </a:r>
            <a:r>
              <a:rPr sz="2350" spc="-10" dirty="0">
                <a:latin typeface="Calibri"/>
                <a:cs typeface="Calibri"/>
              </a:rPr>
              <a:t> </a:t>
            </a:r>
            <a:r>
              <a:rPr sz="2350" spc="-5" dirty="0">
                <a:latin typeface="Calibri"/>
                <a:cs typeface="Calibri"/>
              </a:rPr>
              <a:t>  </a:t>
            </a:r>
            <a:r>
              <a:rPr sz="2350" spc="5" dirty="0">
                <a:latin typeface="Calibri"/>
                <a:cs typeface="Calibri"/>
              </a:rPr>
              <a:t>[ʝ]</a:t>
            </a:r>
            <a:endParaRPr sz="2350" dirty="0">
              <a:latin typeface="Calibri"/>
              <a:cs typeface="Calibri"/>
            </a:endParaRPr>
          </a:p>
          <a:p>
            <a:pPr marL="747395" lvl="1" indent="-283210">
              <a:lnSpc>
                <a:spcPct val="100000"/>
              </a:lnSpc>
              <a:spcBef>
                <a:spcPts val="15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Calibri"/>
                <a:cs typeface="Calibri"/>
              </a:rPr>
              <a:t>Produced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by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raising the</a:t>
            </a:r>
            <a:r>
              <a:rPr sz="1950" spc="5" dirty="0">
                <a:latin typeface="Calibri"/>
                <a:cs typeface="Calibri"/>
              </a:rPr>
              <a:t> front </a:t>
            </a:r>
            <a:r>
              <a:rPr sz="1950" spc="10" dirty="0">
                <a:latin typeface="Calibri"/>
                <a:cs typeface="Calibri"/>
              </a:rPr>
              <a:t>part </a:t>
            </a:r>
            <a:r>
              <a:rPr sz="1950" spc="5" dirty="0">
                <a:latin typeface="Calibri"/>
                <a:cs typeface="Calibri"/>
              </a:rPr>
              <a:t>of </a:t>
            </a:r>
            <a:r>
              <a:rPr sz="1950" spc="10" dirty="0">
                <a:latin typeface="Calibri"/>
                <a:cs typeface="Calibri"/>
              </a:rPr>
              <a:t>the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tongue to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the palate</a:t>
            </a:r>
            <a:endParaRPr sz="19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 MT"/>
              <a:buChar char="–"/>
            </a:pPr>
            <a:endParaRPr sz="230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5" dirty="0">
                <a:latin typeface="Calibri"/>
                <a:cs typeface="Calibri"/>
              </a:rPr>
              <a:t>Velars</a:t>
            </a:r>
            <a:r>
              <a:rPr sz="2350" spc="5" dirty="0">
                <a:latin typeface="Calibri"/>
                <a:cs typeface="Calibri"/>
              </a:rPr>
              <a:t>:</a:t>
            </a:r>
            <a:r>
              <a:rPr sz="2350" spc="-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[k]</a:t>
            </a:r>
            <a:r>
              <a:rPr sz="2350" spc="-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[g]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[ŋ]</a:t>
            </a:r>
            <a:endParaRPr sz="2350" dirty="0">
              <a:latin typeface="Calibri"/>
              <a:cs typeface="Calibri"/>
            </a:endParaRPr>
          </a:p>
          <a:p>
            <a:pPr marL="747395" lvl="1" indent="-283210">
              <a:lnSpc>
                <a:spcPct val="100000"/>
              </a:lnSpc>
              <a:spcBef>
                <a:spcPts val="35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Calibri"/>
                <a:cs typeface="Calibri"/>
              </a:rPr>
              <a:t>Produced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by raising the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back </a:t>
            </a:r>
            <a:r>
              <a:rPr sz="1950" spc="5" dirty="0">
                <a:latin typeface="Calibri"/>
                <a:cs typeface="Calibri"/>
              </a:rPr>
              <a:t>of</a:t>
            </a:r>
            <a:r>
              <a:rPr sz="1950" spc="10" dirty="0">
                <a:latin typeface="Calibri"/>
                <a:cs typeface="Calibri"/>
              </a:rPr>
              <a:t> the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tongue to the </a:t>
            </a:r>
            <a:r>
              <a:rPr sz="1950" spc="-5" dirty="0">
                <a:latin typeface="Calibri"/>
                <a:cs typeface="Calibri"/>
              </a:rPr>
              <a:t>soft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palate </a:t>
            </a:r>
            <a:r>
              <a:rPr sz="1950" spc="5" dirty="0">
                <a:latin typeface="Calibri"/>
                <a:cs typeface="Calibri"/>
              </a:rPr>
              <a:t>or</a:t>
            </a:r>
            <a:r>
              <a:rPr sz="1950" spc="10" dirty="0">
                <a:latin typeface="Calibri"/>
                <a:cs typeface="Calibri"/>
              </a:rPr>
              <a:t> velum</a:t>
            </a:r>
            <a:endParaRPr sz="19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 MT"/>
              <a:buChar char="–"/>
            </a:pPr>
            <a:endParaRPr sz="235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5" dirty="0">
                <a:latin typeface="Calibri"/>
                <a:cs typeface="Calibri"/>
              </a:rPr>
              <a:t>Uvulars</a:t>
            </a:r>
            <a:r>
              <a:rPr sz="2350" spc="5" dirty="0">
                <a:latin typeface="Calibri"/>
                <a:cs typeface="Calibri"/>
              </a:rPr>
              <a:t>:</a:t>
            </a:r>
            <a:r>
              <a:rPr sz="2350" spc="-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[ʀ]</a:t>
            </a:r>
            <a:r>
              <a:rPr sz="2350" spc="-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[q]</a:t>
            </a:r>
            <a:r>
              <a:rPr sz="2350" spc="-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[ɢ]</a:t>
            </a:r>
            <a:endParaRPr sz="2350" dirty="0">
              <a:latin typeface="Calibri"/>
              <a:cs typeface="Calibri"/>
            </a:endParaRPr>
          </a:p>
          <a:p>
            <a:pPr marL="747395" lvl="1" indent="-283210">
              <a:lnSpc>
                <a:spcPct val="100000"/>
              </a:lnSpc>
              <a:spcBef>
                <a:spcPts val="35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Calibri"/>
                <a:cs typeface="Calibri"/>
              </a:rPr>
              <a:t>Produced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by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raising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the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back</a:t>
            </a:r>
            <a:r>
              <a:rPr sz="1950" spc="5" dirty="0">
                <a:latin typeface="Calibri"/>
                <a:cs typeface="Calibri"/>
              </a:rPr>
              <a:t> of </a:t>
            </a:r>
            <a:r>
              <a:rPr sz="1950" spc="10" dirty="0">
                <a:latin typeface="Calibri"/>
                <a:cs typeface="Calibri"/>
              </a:rPr>
              <a:t>the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tongue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to the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uvula</a:t>
            </a:r>
            <a:endParaRPr sz="19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 MT"/>
              <a:buChar char="–"/>
            </a:pPr>
            <a:endParaRPr sz="2350" dirty="0">
              <a:latin typeface="Calibri"/>
              <a:cs typeface="Calibri"/>
            </a:endParaRPr>
          </a:p>
          <a:p>
            <a:pPr marL="351790" indent="-339725">
              <a:lnSpc>
                <a:spcPts val="279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-5" dirty="0">
                <a:latin typeface="Calibri"/>
                <a:cs typeface="Calibri"/>
              </a:rPr>
              <a:t>Glottals</a:t>
            </a:r>
            <a:r>
              <a:rPr sz="2350" spc="-5" dirty="0">
                <a:latin typeface="Calibri"/>
                <a:cs typeface="Calibri"/>
              </a:rPr>
              <a:t>:</a:t>
            </a:r>
            <a:r>
              <a:rPr sz="2350" spc="-2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[h]</a:t>
            </a:r>
            <a:r>
              <a:rPr sz="2350" spc="-15" dirty="0">
                <a:latin typeface="Calibri"/>
                <a:cs typeface="Calibri"/>
              </a:rPr>
              <a:t> </a:t>
            </a:r>
            <a:endParaRPr sz="2350" dirty="0">
              <a:latin typeface="Calibri"/>
              <a:cs typeface="Calibri"/>
            </a:endParaRPr>
          </a:p>
          <a:p>
            <a:pPr marL="741045" marR="14604" lvl="1" indent="-276860">
              <a:lnSpc>
                <a:spcPts val="1900"/>
              </a:lnSpc>
              <a:spcBef>
                <a:spcPts val="400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Calibri"/>
                <a:cs typeface="Calibri"/>
              </a:rPr>
              <a:t>Produced by </a:t>
            </a:r>
            <a:r>
              <a:rPr sz="1950" spc="5" dirty="0">
                <a:latin typeface="Calibri"/>
                <a:cs typeface="Calibri"/>
              </a:rPr>
              <a:t>restricting</a:t>
            </a:r>
            <a:r>
              <a:rPr sz="1950" spc="10" dirty="0">
                <a:latin typeface="Calibri"/>
                <a:cs typeface="Calibri"/>
              </a:rPr>
              <a:t> the airﬂow through the open </a:t>
            </a:r>
            <a:r>
              <a:rPr sz="1950" spc="-5" dirty="0">
                <a:latin typeface="Calibri"/>
                <a:cs typeface="Calibri"/>
              </a:rPr>
              <a:t>glottis</a:t>
            </a:r>
            <a:r>
              <a:rPr sz="1950" spc="10" dirty="0">
                <a:latin typeface="Calibri"/>
                <a:cs typeface="Calibri"/>
              </a:rPr>
              <a:t> </a:t>
            </a:r>
            <a:r>
              <a:rPr sz="1950" spc="5" dirty="0">
                <a:latin typeface="Calibri"/>
                <a:cs typeface="Calibri"/>
              </a:rPr>
              <a:t>([h])</a:t>
            </a:r>
            <a:r>
              <a:rPr sz="1950" spc="10" dirty="0">
                <a:latin typeface="Calibri"/>
                <a:cs typeface="Calibri"/>
              </a:rPr>
              <a:t> </a:t>
            </a:r>
            <a:r>
              <a:rPr sz="1950" spc="5" dirty="0">
                <a:latin typeface="Calibri"/>
                <a:cs typeface="Calibri"/>
              </a:rPr>
              <a:t>or</a:t>
            </a:r>
            <a:r>
              <a:rPr sz="1950" spc="10" dirty="0">
                <a:latin typeface="Calibri"/>
                <a:cs typeface="Calibri"/>
              </a:rPr>
              <a:t> by </a:t>
            </a:r>
            <a:r>
              <a:rPr sz="1950" spc="-42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stopping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the</a:t>
            </a:r>
            <a:r>
              <a:rPr sz="1950" spc="5" dirty="0">
                <a:latin typeface="Calibri"/>
                <a:cs typeface="Calibri"/>
              </a:rPr>
              <a:t> air </a:t>
            </a:r>
            <a:r>
              <a:rPr sz="1950" spc="10" dirty="0">
                <a:latin typeface="Calibri"/>
                <a:cs typeface="Calibri"/>
              </a:rPr>
              <a:t>completely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at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the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-5" dirty="0">
                <a:latin typeface="Calibri"/>
                <a:cs typeface="Calibri"/>
              </a:rPr>
              <a:t>glottis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(a</a:t>
            </a:r>
            <a:r>
              <a:rPr sz="1950" dirty="0">
                <a:latin typeface="Calibri"/>
                <a:cs typeface="Calibri"/>
              </a:rPr>
              <a:t> </a:t>
            </a:r>
            <a:r>
              <a:rPr sz="1950" b="1" spc="-5" dirty="0">
                <a:latin typeface="Calibri"/>
                <a:cs typeface="Calibri"/>
              </a:rPr>
              <a:t>glottal</a:t>
            </a:r>
            <a:r>
              <a:rPr sz="1950" b="1" dirty="0">
                <a:latin typeface="Calibri"/>
                <a:cs typeface="Calibri"/>
              </a:rPr>
              <a:t> </a:t>
            </a:r>
            <a:r>
              <a:rPr sz="1950" b="1" spc="10" dirty="0">
                <a:latin typeface="Calibri"/>
                <a:cs typeface="Calibri"/>
              </a:rPr>
              <a:t>stop</a:t>
            </a:r>
            <a:r>
              <a:rPr sz="1950" spc="10" dirty="0">
                <a:latin typeface="Calibri"/>
                <a:cs typeface="Calibri"/>
              </a:rPr>
              <a:t>: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-65" dirty="0">
                <a:latin typeface="Calibri"/>
                <a:cs typeface="Calibri"/>
              </a:rPr>
              <a:t>[</a:t>
            </a:r>
            <a:r>
              <a:rPr sz="1950" spc="-65" dirty="0">
                <a:latin typeface="Microsoft Sans Serif"/>
                <a:cs typeface="Microsoft Sans Serif"/>
              </a:rPr>
              <a:t>Ɂ</a:t>
            </a:r>
            <a:r>
              <a:rPr sz="1950" spc="-65" dirty="0">
                <a:latin typeface="Calibri"/>
                <a:cs typeface="Calibri"/>
              </a:rPr>
              <a:t>])</a:t>
            </a:r>
            <a:endParaRPr sz="195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9692" y="1017339"/>
            <a:ext cx="784669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/>
              <a:t>Consonants:</a:t>
            </a:r>
            <a:r>
              <a:rPr sz="3950" spc="-10" dirty="0"/>
              <a:t> </a:t>
            </a:r>
            <a:r>
              <a:rPr sz="3950" dirty="0"/>
              <a:t>Manner</a:t>
            </a:r>
            <a:r>
              <a:rPr sz="3950" spc="-5" dirty="0"/>
              <a:t> </a:t>
            </a:r>
            <a:r>
              <a:rPr sz="3950" dirty="0"/>
              <a:t>of</a:t>
            </a:r>
            <a:r>
              <a:rPr sz="3950" spc="-229" dirty="0"/>
              <a:t> </a:t>
            </a:r>
            <a:r>
              <a:rPr sz="3950" dirty="0"/>
              <a:t>Articulation</a:t>
            </a:r>
            <a:endParaRPr sz="3950"/>
          </a:p>
        </p:txBody>
      </p:sp>
      <p:sp>
        <p:nvSpPr>
          <p:cNvPr id="3" name="object 3"/>
          <p:cNvSpPr txBox="1"/>
          <p:nvPr/>
        </p:nvSpPr>
        <p:spPr>
          <a:xfrm>
            <a:off x="1037954" y="2039527"/>
            <a:ext cx="7735570" cy="41535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1790" marR="247015" indent="-339725">
              <a:lnSpc>
                <a:spcPct val="79400"/>
              </a:lnSpc>
              <a:spcBef>
                <a:spcPts val="800"/>
              </a:spcBef>
              <a:buChar char="•"/>
              <a:tabLst>
                <a:tab pos="351790" algn="l"/>
                <a:tab pos="352425" algn="l"/>
              </a:tabLst>
            </a:pPr>
            <a:r>
              <a:rPr sz="2750" spc="10" dirty="0">
                <a:latin typeface="Arial MT"/>
                <a:cs typeface="Arial MT"/>
              </a:rPr>
              <a:t>The </a:t>
            </a:r>
            <a:r>
              <a:rPr sz="2750" b="1" spc="10" dirty="0">
                <a:latin typeface="Arial"/>
                <a:cs typeface="Arial"/>
              </a:rPr>
              <a:t>manner </a:t>
            </a:r>
            <a:r>
              <a:rPr sz="2750" b="1" spc="5" dirty="0">
                <a:latin typeface="Arial"/>
                <a:cs typeface="Arial"/>
              </a:rPr>
              <a:t>of articulation </a:t>
            </a:r>
            <a:r>
              <a:rPr sz="2750" spc="5" dirty="0">
                <a:latin typeface="Arial MT"/>
                <a:cs typeface="Arial MT"/>
              </a:rPr>
              <a:t>is the </a:t>
            </a:r>
            <a:r>
              <a:rPr sz="2750" spc="10" dirty="0">
                <a:latin typeface="Arial MT"/>
                <a:cs typeface="Arial MT"/>
              </a:rPr>
              <a:t>way </a:t>
            </a:r>
            <a:r>
              <a:rPr sz="2750" spc="5" dirty="0">
                <a:latin typeface="Arial MT"/>
                <a:cs typeface="Arial MT"/>
              </a:rPr>
              <a:t>the 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airstream is </a:t>
            </a:r>
            <a:r>
              <a:rPr sz="2750" dirty="0">
                <a:latin typeface="Arial MT"/>
                <a:cs typeface="Arial MT"/>
              </a:rPr>
              <a:t>affected</a:t>
            </a:r>
            <a:r>
              <a:rPr sz="2750" spc="5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as </a:t>
            </a:r>
            <a:r>
              <a:rPr sz="2750" dirty="0">
                <a:latin typeface="Arial MT"/>
                <a:cs typeface="Arial MT"/>
              </a:rPr>
              <a:t>it</a:t>
            </a:r>
            <a:r>
              <a:rPr sz="2750" spc="5" dirty="0">
                <a:latin typeface="Arial MT"/>
                <a:cs typeface="Arial MT"/>
              </a:rPr>
              <a:t> flows from the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lungs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and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out of the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mouth </a:t>
            </a:r>
            <a:r>
              <a:rPr sz="2750" spc="10" dirty="0">
                <a:latin typeface="Arial MT"/>
                <a:cs typeface="Arial MT"/>
              </a:rPr>
              <a:t>and</a:t>
            </a:r>
            <a:r>
              <a:rPr sz="2750" spc="5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nose</a:t>
            </a:r>
            <a:endParaRPr sz="27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•"/>
            </a:pPr>
            <a:endParaRPr sz="3500">
              <a:latin typeface="Arial MT"/>
              <a:cs typeface="Arial MT"/>
            </a:endParaRPr>
          </a:p>
          <a:p>
            <a:pPr marL="351790" marR="5080" indent="-339725" algn="just">
              <a:lnSpc>
                <a:spcPct val="79800"/>
              </a:lnSpc>
              <a:spcBef>
                <a:spcPts val="5"/>
              </a:spcBef>
              <a:buFont typeface="Arial MT"/>
              <a:buChar char="•"/>
              <a:tabLst>
                <a:tab pos="352425" algn="l"/>
              </a:tabLst>
            </a:pPr>
            <a:r>
              <a:rPr sz="2750" b="1" spc="-20" dirty="0">
                <a:latin typeface="Arial"/>
                <a:cs typeface="Arial"/>
              </a:rPr>
              <a:t>Voiceless </a:t>
            </a:r>
            <a:r>
              <a:rPr sz="2750" spc="10" dirty="0">
                <a:latin typeface="Arial MT"/>
                <a:cs typeface="Arial MT"/>
              </a:rPr>
              <a:t>sounds </a:t>
            </a:r>
            <a:r>
              <a:rPr sz="2750" spc="5" dirty="0">
                <a:latin typeface="Arial MT"/>
                <a:cs typeface="Arial MT"/>
              </a:rPr>
              <a:t>are those </a:t>
            </a:r>
            <a:r>
              <a:rPr sz="2750" spc="10" dirty="0">
                <a:latin typeface="Arial MT"/>
                <a:cs typeface="Arial MT"/>
              </a:rPr>
              <a:t>produced </a:t>
            </a:r>
            <a:r>
              <a:rPr sz="2750" spc="5" dirty="0">
                <a:latin typeface="Arial MT"/>
                <a:cs typeface="Arial MT"/>
              </a:rPr>
              <a:t>with the 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vocal cords apart </a:t>
            </a:r>
            <a:r>
              <a:rPr sz="2750" spc="10" dirty="0">
                <a:latin typeface="Arial MT"/>
                <a:cs typeface="Arial MT"/>
              </a:rPr>
              <a:t>so </a:t>
            </a:r>
            <a:r>
              <a:rPr sz="2750" spc="5" dirty="0">
                <a:latin typeface="Arial MT"/>
                <a:cs typeface="Arial MT"/>
              </a:rPr>
              <a:t>the air flows freely through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the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glottis</a:t>
            </a:r>
            <a:endParaRPr sz="27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•"/>
            </a:pPr>
            <a:endParaRPr sz="3500">
              <a:latin typeface="Arial MT"/>
              <a:cs typeface="Arial MT"/>
            </a:endParaRPr>
          </a:p>
          <a:p>
            <a:pPr marL="351790" marR="361950" indent="-339725">
              <a:lnSpc>
                <a:spcPct val="79800"/>
              </a:lnSpc>
              <a:spcBef>
                <a:spcPts val="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-30" dirty="0">
                <a:latin typeface="Arial"/>
                <a:cs typeface="Arial"/>
              </a:rPr>
              <a:t>Voiced </a:t>
            </a:r>
            <a:r>
              <a:rPr sz="2750" spc="10" dirty="0">
                <a:latin typeface="Arial MT"/>
                <a:cs typeface="Arial MT"/>
              </a:rPr>
              <a:t>sounds </a:t>
            </a:r>
            <a:r>
              <a:rPr sz="2750" spc="5" dirty="0">
                <a:latin typeface="Arial MT"/>
                <a:cs typeface="Arial MT"/>
              </a:rPr>
              <a:t>are those </a:t>
            </a:r>
            <a:r>
              <a:rPr sz="2750" spc="10" dirty="0">
                <a:latin typeface="Arial MT"/>
                <a:cs typeface="Arial MT"/>
              </a:rPr>
              <a:t>produced when </a:t>
            </a:r>
            <a:r>
              <a:rPr sz="2750" spc="5" dirty="0">
                <a:latin typeface="Arial MT"/>
                <a:cs typeface="Arial MT"/>
              </a:rPr>
              <a:t>the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vocal cords are together </a:t>
            </a:r>
            <a:r>
              <a:rPr sz="2750" spc="10" dirty="0">
                <a:latin typeface="Arial MT"/>
                <a:cs typeface="Arial MT"/>
              </a:rPr>
              <a:t>and </a:t>
            </a:r>
            <a:r>
              <a:rPr sz="2750" spc="5" dirty="0">
                <a:latin typeface="Arial MT"/>
                <a:cs typeface="Arial MT"/>
              </a:rPr>
              <a:t>vibrate </a:t>
            </a:r>
            <a:r>
              <a:rPr sz="2750" spc="10" dirty="0">
                <a:latin typeface="Arial MT"/>
                <a:cs typeface="Arial MT"/>
              </a:rPr>
              <a:t>as </a:t>
            </a:r>
            <a:r>
              <a:rPr sz="2750" spc="5" dirty="0">
                <a:latin typeface="Arial MT"/>
                <a:cs typeface="Arial MT"/>
              </a:rPr>
              <a:t>air </a:t>
            </a:r>
            <a:r>
              <a:rPr sz="2750" spc="10" dirty="0">
                <a:latin typeface="Arial MT"/>
                <a:cs typeface="Arial MT"/>
              </a:rPr>
              <a:t> passes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through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961" y="1017339"/>
            <a:ext cx="7322184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>
                <a:latin typeface="Calibri"/>
                <a:cs typeface="Calibri"/>
              </a:rPr>
              <a:t>Consonants:</a:t>
            </a:r>
            <a:r>
              <a:rPr sz="3950" spc="-2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Manner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of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spc="-5" dirty="0">
                <a:latin typeface="Calibri"/>
                <a:cs typeface="Calibri"/>
              </a:rPr>
              <a:t>Articulation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7954" y="2039527"/>
            <a:ext cx="7395209" cy="77406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351790" marR="5080" indent="-339725">
              <a:lnSpc>
                <a:spcPct val="77900"/>
              </a:lnSpc>
              <a:spcBef>
                <a:spcPts val="844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spc="5" dirty="0">
                <a:latin typeface="Calibri"/>
                <a:cs typeface="Calibri"/>
              </a:rPr>
              <a:t>The voiced/voiceless </a:t>
            </a:r>
            <a:r>
              <a:rPr sz="2750" dirty="0">
                <a:latin typeface="Calibri"/>
                <a:cs typeface="Calibri"/>
              </a:rPr>
              <a:t>distinction </a:t>
            </a:r>
            <a:r>
              <a:rPr sz="2750" spc="5" dirty="0">
                <a:latin typeface="Calibri"/>
                <a:cs typeface="Calibri"/>
              </a:rPr>
              <a:t>is important in 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English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because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it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helps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us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distinguish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words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like: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72799" y="2787687"/>
            <a:ext cx="1357630" cy="7518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50" i="1" spc="10" dirty="0">
                <a:latin typeface="Calibri"/>
                <a:cs typeface="Calibri"/>
              </a:rPr>
              <a:t>rope/robe</a:t>
            </a: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350" spc="5" dirty="0">
                <a:latin typeface="Calibri"/>
                <a:cs typeface="Calibri"/>
              </a:rPr>
              <a:t>[rop]/[rob]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71670" y="2787687"/>
            <a:ext cx="1760220" cy="7518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69290">
              <a:lnSpc>
                <a:spcPct val="100000"/>
              </a:lnSpc>
              <a:spcBef>
                <a:spcPts val="120"/>
              </a:spcBef>
            </a:pPr>
            <a:r>
              <a:rPr sz="2350" i="1" spc="5" dirty="0">
                <a:latin typeface="Calibri"/>
                <a:cs typeface="Calibri"/>
              </a:rPr>
              <a:t>ﬁne/vine</a:t>
            </a: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350" spc="25" dirty="0">
                <a:latin typeface="Calibri"/>
                <a:cs typeface="Calibri"/>
              </a:rPr>
              <a:t>[fa</a:t>
            </a:r>
            <a:r>
              <a:rPr sz="2350" spc="25" dirty="0">
                <a:latin typeface="Microsoft Sans Serif"/>
                <a:cs typeface="Microsoft Sans Serif"/>
              </a:rPr>
              <a:t>ɪ</a:t>
            </a:r>
            <a:r>
              <a:rPr sz="2350" spc="25" dirty="0">
                <a:latin typeface="Calibri"/>
                <a:cs typeface="Calibri"/>
              </a:rPr>
              <a:t>n]/[va</a:t>
            </a:r>
            <a:r>
              <a:rPr sz="2350" spc="25" dirty="0">
                <a:latin typeface="Microsoft Sans Serif"/>
                <a:cs typeface="Microsoft Sans Serif"/>
              </a:rPr>
              <a:t>ɪ</a:t>
            </a:r>
            <a:r>
              <a:rPr sz="2350" spc="25" dirty="0">
                <a:latin typeface="Calibri"/>
                <a:cs typeface="Calibri"/>
              </a:rPr>
              <a:t>n]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60078" y="2787687"/>
            <a:ext cx="1567180" cy="7518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64820">
              <a:lnSpc>
                <a:spcPct val="100000"/>
              </a:lnSpc>
              <a:spcBef>
                <a:spcPts val="120"/>
              </a:spcBef>
            </a:pPr>
            <a:r>
              <a:rPr sz="2350" i="1" spc="5" dirty="0">
                <a:latin typeface="Calibri"/>
                <a:cs typeface="Calibri"/>
              </a:rPr>
              <a:t>seal/zeal</a:t>
            </a: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350" spc="5" dirty="0">
                <a:latin typeface="Calibri"/>
                <a:cs typeface="Calibri"/>
              </a:rPr>
              <a:t>[sil]/[zil]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7954" y="3932789"/>
            <a:ext cx="6323330" cy="7905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51790" marR="5080" indent="-339725">
              <a:lnSpc>
                <a:spcPts val="2700"/>
              </a:lnSpc>
              <a:spcBef>
                <a:spcPts val="71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spc="5" dirty="0">
                <a:latin typeface="Calibri"/>
                <a:cs typeface="Calibri"/>
              </a:rPr>
              <a:t>But some voiceless sounds can be further </a:t>
            </a:r>
            <a:r>
              <a:rPr sz="2750" spc="-6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distinguished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as</a:t>
            </a:r>
            <a:r>
              <a:rPr sz="2750" spc="-10" dirty="0">
                <a:latin typeface="Calibri"/>
                <a:cs typeface="Calibri"/>
              </a:rPr>
              <a:t> </a:t>
            </a:r>
            <a:r>
              <a:rPr sz="2750" b="1" spc="5" dirty="0">
                <a:latin typeface="Calibri"/>
                <a:cs typeface="Calibri"/>
              </a:rPr>
              <a:t>aspirated</a:t>
            </a:r>
            <a:r>
              <a:rPr sz="2750" b="1" spc="-1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or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b="1" spc="5" dirty="0">
                <a:latin typeface="Calibri"/>
                <a:cs typeface="Calibri"/>
              </a:rPr>
              <a:t>unaspirated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18528" y="4699037"/>
            <a:ext cx="4093845" cy="875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20"/>
              </a:spcBef>
              <a:tabLst>
                <a:tab pos="2345055" algn="l"/>
              </a:tabLst>
            </a:pPr>
            <a:r>
              <a:rPr sz="275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aspirated</a:t>
            </a:r>
            <a:r>
              <a:rPr sz="2750" spc="5" dirty="0">
                <a:latin typeface="Calibri"/>
                <a:cs typeface="Calibri"/>
              </a:rPr>
              <a:t>	</a:t>
            </a:r>
            <a:r>
              <a:rPr sz="275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unaspirated</a:t>
            </a:r>
            <a:endParaRPr sz="2750" dirty="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60"/>
              </a:spcBef>
              <a:tabLst>
                <a:tab pos="988694" algn="l"/>
              </a:tabLst>
            </a:pPr>
            <a:r>
              <a:rPr sz="2750" i="1" spc="5" dirty="0">
                <a:latin typeface="Calibri"/>
                <a:cs typeface="Calibri"/>
              </a:rPr>
              <a:t>pool	</a:t>
            </a:r>
            <a:r>
              <a:rPr sz="2750" spc="5" dirty="0">
                <a:latin typeface="Calibri"/>
                <a:cs typeface="Calibri"/>
              </a:rPr>
              <a:t>[</a:t>
            </a:r>
            <a:r>
              <a:rPr sz="2750" spc="5" dirty="0" err="1">
                <a:latin typeface="Calibri"/>
                <a:cs typeface="Calibri"/>
              </a:rPr>
              <a:t>pul</a:t>
            </a:r>
            <a:r>
              <a:rPr sz="2750" spc="5" dirty="0">
                <a:latin typeface="Calibri"/>
                <a:cs typeface="Calibri"/>
              </a:rPr>
              <a:t>]</a:t>
            </a:r>
            <a:endParaRPr sz="275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6628" y="5540655"/>
            <a:ext cx="615315" cy="87503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55"/>
              </a:spcBef>
            </a:pPr>
            <a:r>
              <a:rPr sz="2750" i="1" spc="5" dirty="0">
                <a:latin typeface="Calibri"/>
                <a:cs typeface="Calibri"/>
              </a:rPr>
              <a:t>tale </a:t>
            </a:r>
            <a:r>
              <a:rPr sz="2750" i="1" spc="-610" dirty="0">
                <a:latin typeface="Calibri"/>
                <a:cs typeface="Calibri"/>
              </a:rPr>
              <a:t> </a:t>
            </a:r>
            <a:r>
              <a:rPr sz="2750" i="1" spc="5" dirty="0">
                <a:latin typeface="Calibri"/>
                <a:cs typeface="Calibri"/>
              </a:rPr>
              <a:t>kale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69191" y="5540655"/>
            <a:ext cx="831215" cy="875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750" dirty="0">
                <a:latin typeface="Calibri"/>
                <a:cs typeface="Calibri"/>
              </a:rPr>
              <a:t>[</a:t>
            </a:r>
            <a:r>
              <a:rPr sz="2750" dirty="0" err="1">
                <a:latin typeface="Calibri"/>
                <a:cs typeface="Calibri"/>
              </a:rPr>
              <a:t>tel</a:t>
            </a:r>
            <a:r>
              <a:rPr sz="2750" dirty="0">
                <a:latin typeface="Calibri"/>
                <a:cs typeface="Calibri"/>
              </a:rPr>
              <a:t>]</a:t>
            </a:r>
          </a:p>
          <a:p>
            <a:pPr marL="38100">
              <a:lnSpc>
                <a:spcPct val="100000"/>
              </a:lnSpc>
              <a:spcBef>
                <a:spcPts val="60"/>
              </a:spcBef>
            </a:pPr>
            <a:r>
              <a:rPr sz="2750" dirty="0">
                <a:latin typeface="Calibri"/>
                <a:cs typeface="Calibri"/>
              </a:rPr>
              <a:t>[</a:t>
            </a:r>
            <a:r>
              <a:rPr sz="2750" dirty="0" err="1">
                <a:latin typeface="Calibri"/>
                <a:cs typeface="Calibri"/>
              </a:rPr>
              <a:t>kel</a:t>
            </a:r>
            <a:r>
              <a:rPr sz="2750" dirty="0">
                <a:latin typeface="Calibri"/>
                <a:cs typeface="Calibri"/>
              </a:rPr>
              <a:t>]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203440" y="5126127"/>
            <a:ext cx="785495" cy="1289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400"/>
              </a:lnSpc>
              <a:spcBef>
                <a:spcPts val="105"/>
              </a:spcBef>
            </a:pPr>
            <a:r>
              <a:rPr sz="2750" i="1" spc="5" dirty="0">
                <a:latin typeface="Calibri"/>
                <a:cs typeface="Calibri"/>
              </a:rPr>
              <a:t>spool  stale </a:t>
            </a:r>
            <a:r>
              <a:rPr sz="2750" i="1" spc="-610" dirty="0">
                <a:latin typeface="Calibri"/>
                <a:cs typeface="Calibri"/>
              </a:rPr>
              <a:t> </a:t>
            </a:r>
            <a:r>
              <a:rPr sz="2750" i="1" spc="5" dirty="0">
                <a:latin typeface="Calibri"/>
                <a:cs typeface="Calibri"/>
              </a:rPr>
              <a:t>scale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46437" y="5126127"/>
            <a:ext cx="829310" cy="12896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3279"/>
              </a:lnSpc>
              <a:spcBef>
                <a:spcPts val="120"/>
              </a:spcBef>
            </a:pPr>
            <a:r>
              <a:rPr sz="2750" dirty="0">
                <a:latin typeface="Calibri"/>
                <a:cs typeface="Calibri"/>
              </a:rPr>
              <a:t>[</a:t>
            </a:r>
            <a:r>
              <a:rPr sz="2750" spc="5" dirty="0">
                <a:latin typeface="Calibri"/>
                <a:cs typeface="Calibri"/>
              </a:rPr>
              <a:t>spul]</a:t>
            </a:r>
            <a:endParaRPr sz="2750">
              <a:latin typeface="Calibri"/>
              <a:cs typeface="Calibri"/>
            </a:endParaRPr>
          </a:p>
          <a:p>
            <a:pPr marL="12700">
              <a:lnSpc>
                <a:spcPts val="3279"/>
              </a:lnSpc>
            </a:pPr>
            <a:r>
              <a:rPr sz="2750" spc="5" dirty="0">
                <a:latin typeface="Calibri"/>
                <a:cs typeface="Calibri"/>
              </a:rPr>
              <a:t>[stel]</a:t>
            </a:r>
            <a:endParaRPr sz="2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750" dirty="0">
                <a:latin typeface="Calibri"/>
                <a:cs typeface="Calibri"/>
              </a:rPr>
              <a:t>[skel]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9692" y="1017339"/>
            <a:ext cx="784669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/>
              <a:t>Consonants:</a:t>
            </a:r>
            <a:r>
              <a:rPr sz="3950" spc="-10" dirty="0"/>
              <a:t> </a:t>
            </a:r>
            <a:r>
              <a:rPr sz="3950" dirty="0"/>
              <a:t>Manner</a:t>
            </a:r>
            <a:r>
              <a:rPr sz="3950" spc="-5" dirty="0"/>
              <a:t> </a:t>
            </a:r>
            <a:r>
              <a:rPr sz="3950" dirty="0"/>
              <a:t>of</a:t>
            </a:r>
            <a:r>
              <a:rPr sz="3950" spc="-229" dirty="0"/>
              <a:t> </a:t>
            </a:r>
            <a:r>
              <a:rPr sz="3950" dirty="0"/>
              <a:t>Articulation</a:t>
            </a:r>
            <a:endParaRPr sz="3950"/>
          </a:p>
        </p:txBody>
      </p:sp>
      <p:sp>
        <p:nvSpPr>
          <p:cNvPr id="3" name="object 3"/>
          <p:cNvSpPr txBox="1"/>
          <p:nvPr/>
        </p:nvSpPr>
        <p:spPr>
          <a:xfrm>
            <a:off x="1037954" y="2079723"/>
            <a:ext cx="7721600" cy="433705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1790" marR="5080" indent="-339725">
              <a:lnSpc>
                <a:spcPts val="2470"/>
              </a:lnSpc>
              <a:spcBef>
                <a:spcPts val="49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10" dirty="0">
                <a:latin typeface="Arial"/>
                <a:cs typeface="Arial"/>
              </a:rPr>
              <a:t>Oral sounds </a:t>
            </a:r>
            <a:r>
              <a:rPr sz="2350" spc="10" dirty="0">
                <a:latin typeface="Arial MT"/>
                <a:cs typeface="Arial MT"/>
              </a:rPr>
              <a:t>are those produced </a:t>
            </a:r>
            <a:r>
              <a:rPr sz="2350" spc="5" dirty="0">
                <a:latin typeface="Arial MT"/>
                <a:cs typeface="Arial MT"/>
              </a:rPr>
              <a:t>with the </a:t>
            </a:r>
            <a:r>
              <a:rPr sz="2350" spc="10" dirty="0">
                <a:latin typeface="Arial MT"/>
                <a:cs typeface="Arial MT"/>
              </a:rPr>
              <a:t>velum raised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to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prevent</a:t>
            </a:r>
            <a:r>
              <a:rPr sz="2350" spc="5" dirty="0">
                <a:latin typeface="Arial MT"/>
                <a:cs typeface="Arial MT"/>
              </a:rPr>
              <a:t> air </a:t>
            </a:r>
            <a:r>
              <a:rPr sz="2350" spc="10" dirty="0">
                <a:latin typeface="Arial MT"/>
                <a:cs typeface="Arial MT"/>
              </a:rPr>
              <a:t>from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escaping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out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the </a:t>
            </a:r>
            <a:r>
              <a:rPr sz="2350" spc="10" dirty="0">
                <a:latin typeface="Arial MT"/>
                <a:cs typeface="Arial MT"/>
              </a:rPr>
              <a:t>nose</a:t>
            </a:r>
            <a:endParaRPr sz="23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3250">
              <a:latin typeface="Arial MT"/>
              <a:cs typeface="Arial MT"/>
            </a:endParaRPr>
          </a:p>
          <a:p>
            <a:pPr marL="351790" marR="708660" indent="-339725">
              <a:lnSpc>
                <a:spcPts val="26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5" dirty="0">
                <a:latin typeface="Arial"/>
                <a:cs typeface="Arial"/>
              </a:rPr>
              <a:t>Nasal </a:t>
            </a:r>
            <a:r>
              <a:rPr sz="2350" b="1" spc="10" dirty="0">
                <a:latin typeface="Arial"/>
                <a:cs typeface="Arial"/>
              </a:rPr>
              <a:t>sounds </a:t>
            </a:r>
            <a:r>
              <a:rPr sz="2350" spc="10" dirty="0">
                <a:latin typeface="Arial MT"/>
                <a:cs typeface="Arial MT"/>
              </a:rPr>
              <a:t>are those produced </a:t>
            </a:r>
            <a:r>
              <a:rPr sz="2350" spc="5" dirty="0">
                <a:latin typeface="Arial MT"/>
                <a:cs typeface="Arial MT"/>
              </a:rPr>
              <a:t>with the </a:t>
            </a:r>
            <a:r>
              <a:rPr sz="2350" spc="10" dirty="0">
                <a:latin typeface="Arial MT"/>
                <a:cs typeface="Arial MT"/>
              </a:rPr>
              <a:t>velum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lowered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to </a:t>
            </a:r>
            <a:r>
              <a:rPr sz="2350" spc="10" dirty="0">
                <a:latin typeface="Arial MT"/>
                <a:cs typeface="Arial MT"/>
              </a:rPr>
              <a:t>allow</a:t>
            </a:r>
            <a:r>
              <a:rPr sz="2350" spc="5" dirty="0">
                <a:latin typeface="Arial MT"/>
                <a:cs typeface="Arial MT"/>
              </a:rPr>
              <a:t> air to </a:t>
            </a:r>
            <a:r>
              <a:rPr sz="2350" spc="10" dirty="0">
                <a:latin typeface="Arial MT"/>
                <a:cs typeface="Arial MT"/>
              </a:rPr>
              <a:t>escape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out</a:t>
            </a:r>
            <a:r>
              <a:rPr sz="2350" spc="5" dirty="0">
                <a:latin typeface="Arial MT"/>
                <a:cs typeface="Arial MT"/>
              </a:rPr>
              <a:t> the </a:t>
            </a:r>
            <a:r>
              <a:rPr sz="2350" spc="10" dirty="0">
                <a:latin typeface="Arial MT"/>
                <a:cs typeface="Arial MT"/>
              </a:rPr>
              <a:t>nose</a:t>
            </a:r>
            <a:endParaRPr sz="23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100">
              <a:latin typeface="Arial MT"/>
              <a:cs typeface="Arial MT"/>
            </a:endParaRPr>
          </a:p>
          <a:p>
            <a:pPr marL="351790" marR="37465" indent="-339725">
              <a:lnSpc>
                <a:spcPct val="91600"/>
              </a:lnSpc>
              <a:buChar char="•"/>
              <a:tabLst>
                <a:tab pos="351790" algn="l"/>
                <a:tab pos="352425" algn="l"/>
              </a:tabLst>
            </a:pPr>
            <a:r>
              <a:rPr sz="2350" spc="10" dirty="0">
                <a:latin typeface="Arial MT"/>
                <a:cs typeface="Arial MT"/>
              </a:rPr>
              <a:t>So </a:t>
            </a:r>
            <a:r>
              <a:rPr sz="2350" spc="5" dirty="0">
                <a:latin typeface="Arial MT"/>
                <a:cs typeface="Arial MT"/>
              </a:rPr>
              <a:t>far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15" dirty="0">
                <a:latin typeface="Arial MT"/>
                <a:cs typeface="Arial MT"/>
              </a:rPr>
              <a:t>we</a:t>
            </a:r>
            <a:r>
              <a:rPr sz="2350" spc="10" dirty="0">
                <a:latin typeface="Arial MT"/>
                <a:cs typeface="Arial MT"/>
              </a:rPr>
              <a:t> have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three</a:t>
            </a:r>
            <a:r>
              <a:rPr sz="2350" spc="10" dirty="0">
                <a:latin typeface="Arial MT"/>
                <a:cs typeface="Arial MT"/>
              </a:rPr>
              <a:t> ways </a:t>
            </a:r>
            <a:r>
              <a:rPr sz="2350" spc="5" dirty="0">
                <a:latin typeface="Arial MT"/>
                <a:cs typeface="Arial MT"/>
              </a:rPr>
              <a:t>of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classifying</a:t>
            </a:r>
            <a:r>
              <a:rPr sz="2350" spc="10" dirty="0">
                <a:latin typeface="Arial MT"/>
                <a:cs typeface="Arial MT"/>
              </a:rPr>
              <a:t> sounds based </a:t>
            </a:r>
            <a:r>
              <a:rPr sz="2350" spc="-63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on </a:t>
            </a:r>
            <a:r>
              <a:rPr sz="2350" b="1" spc="5" dirty="0">
                <a:latin typeface="Arial"/>
                <a:cs typeface="Arial"/>
              </a:rPr>
              <a:t>phonetic </a:t>
            </a:r>
            <a:r>
              <a:rPr sz="2350" b="1" spc="10" dirty="0">
                <a:latin typeface="Arial"/>
                <a:cs typeface="Arial"/>
              </a:rPr>
              <a:t>features</a:t>
            </a:r>
            <a:r>
              <a:rPr sz="2350" spc="10" dirty="0">
                <a:latin typeface="Arial MT"/>
                <a:cs typeface="Arial MT"/>
              </a:rPr>
              <a:t>: by voicing, by place </a:t>
            </a:r>
            <a:r>
              <a:rPr sz="2350" spc="5" dirty="0">
                <a:latin typeface="Arial MT"/>
                <a:cs typeface="Arial MT"/>
              </a:rPr>
              <a:t>of 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articulation,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and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by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nasalization</a:t>
            </a:r>
            <a:endParaRPr sz="23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2950">
              <a:latin typeface="Arial MT"/>
              <a:cs typeface="Arial MT"/>
            </a:endParaRPr>
          </a:p>
          <a:p>
            <a:pPr marL="747395" lvl="1" indent="-283210">
              <a:lnSpc>
                <a:spcPct val="100000"/>
              </a:lnSpc>
              <a:spcBef>
                <a:spcPts val="5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5" dirty="0">
                <a:latin typeface="Arial MT"/>
                <a:cs typeface="Arial MT"/>
              </a:rPr>
              <a:t>[p]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is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a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voiceless,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bilabial,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oral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sound</a:t>
            </a:r>
            <a:endParaRPr sz="1950">
              <a:latin typeface="Arial MT"/>
              <a:cs typeface="Arial MT"/>
            </a:endParaRPr>
          </a:p>
          <a:p>
            <a:pPr marL="747395" lvl="1" indent="-283210">
              <a:lnSpc>
                <a:spcPct val="100000"/>
              </a:lnSpc>
              <a:spcBef>
                <a:spcPts val="229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5" dirty="0">
                <a:latin typeface="Arial MT"/>
                <a:cs typeface="Arial MT"/>
              </a:rPr>
              <a:t>[n]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is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a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voiced,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-5" dirty="0">
                <a:latin typeface="Arial MT"/>
                <a:cs typeface="Arial MT"/>
              </a:rPr>
              <a:t>alveolar,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nasal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sound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961" y="1017339"/>
            <a:ext cx="7322184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>
                <a:latin typeface="Calibri"/>
                <a:cs typeface="Calibri"/>
              </a:rPr>
              <a:t>Consonants:</a:t>
            </a:r>
            <a:r>
              <a:rPr sz="3950" spc="-2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Manner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of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spc="-5" dirty="0">
                <a:latin typeface="Calibri"/>
                <a:cs typeface="Calibri"/>
              </a:rPr>
              <a:t>Articulation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2585" y="2151529"/>
            <a:ext cx="7946390" cy="441071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1790" indent="-339725">
              <a:lnSpc>
                <a:spcPct val="100000"/>
              </a:lnSpc>
              <a:spcBef>
                <a:spcPts val="42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3150" b="1" spc="5" dirty="0">
                <a:latin typeface="Calibri"/>
                <a:cs typeface="Calibri"/>
              </a:rPr>
              <a:t>Stops</a:t>
            </a:r>
            <a:r>
              <a:rPr sz="3150" spc="5" dirty="0">
                <a:latin typeface="Calibri"/>
                <a:cs typeface="Calibri"/>
              </a:rPr>
              <a:t>:</a:t>
            </a:r>
            <a:r>
              <a:rPr sz="3150" dirty="0">
                <a:latin typeface="Calibri"/>
                <a:cs typeface="Calibri"/>
              </a:rPr>
              <a:t> [p]</a:t>
            </a:r>
            <a:r>
              <a:rPr sz="3150" spc="5" dirty="0">
                <a:latin typeface="Calibri"/>
                <a:cs typeface="Calibri"/>
              </a:rPr>
              <a:t> </a:t>
            </a:r>
            <a:r>
              <a:rPr sz="3150" dirty="0">
                <a:latin typeface="Calibri"/>
                <a:cs typeface="Calibri"/>
              </a:rPr>
              <a:t>[b]</a:t>
            </a:r>
            <a:r>
              <a:rPr sz="3150" spc="5" dirty="0">
                <a:latin typeface="Calibri"/>
                <a:cs typeface="Calibri"/>
              </a:rPr>
              <a:t> </a:t>
            </a:r>
            <a:r>
              <a:rPr sz="3150" dirty="0">
                <a:latin typeface="Calibri"/>
                <a:cs typeface="Calibri"/>
              </a:rPr>
              <a:t>[m] [t]</a:t>
            </a:r>
            <a:r>
              <a:rPr sz="3150" spc="5" dirty="0">
                <a:latin typeface="Calibri"/>
                <a:cs typeface="Calibri"/>
              </a:rPr>
              <a:t> </a:t>
            </a:r>
            <a:r>
              <a:rPr sz="3150" dirty="0">
                <a:latin typeface="Calibri"/>
                <a:cs typeface="Calibri"/>
              </a:rPr>
              <a:t>[d]</a:t>
            </a:r>
            <a:r>
              <a:rPr sz="3150" spc="5" dirty="0">
                <a:latin typeface="Calibri"/>
                <a:cs typeface="Calibri"/>
              </a:rPr>
              <a:t> </a:t>
            </a:r>
            <a:r>
              <a:rPr sz="3150" dirty="0">
                <a:latin typeface="Calibri"/>
                <a:cs typeface="Calibri"/>
              </a:rPr>
              <a:t>[n] [k]</a:t>
            </a:r>
            <a:r>
              <a:rPr sz="3150" spc="5" dirty="0">
                <a:latin typeface="Calibri"/>
                <a:cs typeface="Calibri"/>
              </a:rPr>
              <a:t> </a:t>
            </a:r>
            <a:r>
              <a:rPr sz="3150" dirty="0">
                <a:latin typeface="Calibri"/>
                <a:cs typeface="Calibri"/>
              </a:rPr>
              <a:t>[g]</a:t>
            </a:r>
            <a:r>
              <a:rPr sz="3150" spc="5" dirty="0">
                <a:latin typeface="Calibri"/>
                <a:cs typeface="Calibri"/>
              </a:rPr>
              <a:t> </a:t>
            </a:r>
            <a:r>
              <a:rPr sz="3150" dirty="0">
                <a:latin typeface="Calibri"/>
                <a:cs typeface="Calibri"/>
              </a:rPr>
              <a:t>[ŋ]</a:t>
            </a:r>
          </a:p>
          <a:p>
            <a:pPr marL="741045" marR="354330" lvl="1" indent="-276860">
              <a:lnSpc>
                <a:spcPts val="2990"/>
              </a:lnSpc>
              <a:spcBef>
                <a:spcPts val="650"/>
              </a:spcBef>
              <a:buFont typeface="Arial MT"/>
              <a:buChar char="–"/>
              <a:tabLst>
                <a:tab pos="748030" algn="l"/>
              </a:tabLst>
            </a:pPr>
            <a:r>
              <a:rPr sz="2750" spc="5" dirty="0">
                <a:latin typeface="Calibri"/>
                <a:cs typeface="Calibri"/>
              </a:rPr>
              <a:t>Produced by completely stopping the air ﬂow in </a:t>
            </a:r>
            <a:r>
              <a:rPr sz="2750" spc="-6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the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oral cavity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for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a</a:t>
            </a:r>
            <a:r>
              <a:rPr sz="2750" dirty="0">
                <a:latin typeface="Calibri"/>
                <a:cs typeface="Calibri"/>
              </a:rPr>
              <a:t> fraction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of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a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second</a:t>
            </a:r>
            <a:endParaRPr sz="27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 MT"/>
              <a:buChar char="–"/>
            </a:pPr>
            <a:endParaRPr sz="3000" dirty="0">
              <a:latin typeface="Calibri"/>
              <a:cs typeface="Calibri"/>
            </a:endParaRPr>
          </a:p>
          <a:p>
            <a:pPr marL="1143000" marR="523875" lvl="2" indent="-226695">
              <a:lnSpc>
                <a:spcPts val="2600"/>
              </a:lnSpc>
              <a:buFont typeface="Arial MT"/>
              <a:buChar char="•"/>
              <a:tabLst>
                <a:tab pos="1143635" algn="l"/>
              </a:tabLst>
            </a:pPr>
            <a:r>
              <a:rPr sz="2350" spc="5" dirty="0">
                <a:latin typeface="Calibri"/>
                <a:cs typeface="Calibri"/>
              </a:rPr>
              <a:t>All other </a:t>
            </a:r>
            <a:r>
              <a:rPr sz="2350" spc="10" dirty="0">
                <a:latin typeface="Calibri"/>
                <a:cs typeface="Calibri"/>
              </a:rPr>
              <a:t>sounds </a:t>
            </a:r>
            <a:r>
              <a:rPr sz="2350" spc="5" dirty="0">
                <a:latin typeface="Calibri"/>
                <a:cs typeface="Calibri"/>
              </a:rPr>
              <a:t>are </a:t>
            </a:r>
            <a:r>
              <a:rPr sz="2350" b="1" spc="5" dirty="0">
                <a:latin typeface="Calibri"/>
                <a:cs typeface="Calibri"/>
              </a:rPr>
              <a:t>continuants</a:t>
            </a:r>
            <a:r>
              <a:rPr sz="2350" spc="5" dirty="0">
                <a:latin typeface="Calibri"/>
                <a:cs typeface="Calibri"/>
              </a:rPr>
              <a:t>, </a:t>
            </a:r>
            <a:r>
              <a:rPr sz="2350" spc="10" dirty="0">
                <a:latin typeface="Calibri"/>
                <a:cs typeface="Calibri"/>
              </a:rPr>
              <a:t>meaning that the </a:t>
            </a:r>
            <a:r>
              <a:rPr sz="2350" spc="-52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airﬂow is continuous through </a:t>
            </a:r>
            <a:r>
              <a:rPr sz="2350" spc="10" dirty="0">
                <a:latin typeface="Calibri"/>
                <a:cs typeface="Calibri"/>
              </a:rPr>
              <a:t>the </a:t>
            </a:r>
            <a:r>
              <a:rPr sz="2350" spc="5" dirty="0">
                <a:latin typeface="Calibri"/>
                <a:cs typeface="Calibri"/>
              </a:rPr>
              <a:t>oral cavity</a:t>
            </a:r>
            <a:endParaRPr sz="2350" dirty="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70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3150" b="1" dirty="0">
                <a:latin typeface="Calibri"/>
                <a:cs typeface="Calibri"/>
              </a:rPr>
              <a:t>Fricatives</a:t>
            </a:r>
            <a:r>
              <a:rPr sz="3150" dirty="0">
                <a:latin typeface="Calibri"/>
                <a:cs typeface="Calibri"/>
              </a:rPr>
              <a:t>:</a:t>
            </a:r>
            <a:r>
              <a:rPr sz="3150" spc="-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[f]</a:t>
            </a:r>
            <a:r>
              <a:rPr sz="2750" spc="5" dirty="0">
                <a:latin typeface="Calibri"/>
                <a:cs typeface="Calibri"/>
              </a:rPr>
              <a:t> [v]  </a:t>
            </a:r>
            <a:r>
              <a:rPr sz="2750" dirty="0">
                <a:latin typeface="Calibri"/>
                <a:cs typeface="Calibri"/>
              </a:rPr>
              <a:t> [s] [z]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 [h]</a:t>
            </a:r>
            <a:endParaRPr sz="2750" dirty="0">
              <a:latin typeface="Calibri"/>
              <a:cs typeface="Calibri"/>
            </a:endParaRPr>
          </a:p>
          <a:p>
            <a:pPr marL="741045" marR="8255" lvl="1" indent="-276860">
              <a:lnSpc>
                <a:spcPts val="2990"/>
              </a:lnSpc>
              <a:spcBef>
                <a:spcPts val="680"/>
              </a:spcBef>
              <a:buFont typeface="Arial MT"/>
              <a:buChar char="–"/>
              <a:tabLst>
                <a:tab pos="748030" algn="l"/>
              </a:tabLst>
            </a:pPr>
            <a:r>
              <a:rPr sz="2750" spc="5" dirty="0">
                <a:latin typeface="Calibri"/>
                <a:cs typeface="Calibri"/>
              </a:rPr>
              <a:t>Produced by severely obstructing the airﬂow so as </a:t>
            </a:r>
            <a:r>
              <a:rPr sz="2750" spc="-6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to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cause</a:t>
            </a:r>
            <a:r>
              <a:rPr sz="2750" dirty="0">
                <a:latin typeface="Calibri"/>
                <a:cs typeface="Calibri"/>
              </a:rPr>
              <a:t> friction</a:t>
            </a: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9798" y="987191"/>
            <a:ext cx="4266565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Sound</a:t>
            </a:r>
            <a:r>
              <a:rPr spc="-85" dirty="0"/>
              <a:t> </a:t>
            </a:r>
            <a:r>
              <a:rPr dirty="0"/>
              <a:t>Segments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79723"/>
            <a:ext cx="7957820" cy="374142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1790" marR="5080" indent="-339725">
              <a:lnSpc>
                <a:spcPts val="2470"/>
              </a:lnSpc>
              <a:spcBef>
                <a:spcPts val="495"/>
              </a:spcBef>
              <a:buChar char="•"/>
              <a:tabLst>
                <a:tab pos="351790" algn="l"/>
                <a:tab pos="352425" algn="l"/>
              </a:tabLst>
            </a:pPr>
            <a:r>
              <a:rPr sz="2350" spc="10" dirty="0">
                <a:latin typeface="Arial MT"/>
                <a:cs typeface="Arial MT"/>
              </a:rPr>
              <a:t>Knowing a language includes knowing </a:t>
            </a:r>
            <a:r>
              <a:rPr sz="2350" spc="5" dirty="0">
                <a:latin typeface="Arial MT"/>
                <a:cs typeface="Arial MT"/>
              </a:rPr>
              <a:t>the </a:t>
            </a:r>
            <a:r>
              <a:rPr sz="2350" spc="10" dirty="0">
                <a:latin typeface="Arial MT"/>
                <a:cs typeface="Arial MT"/>
              </a:rPr>
              <a:t>sounds </a:t>
            </a:r>
            <a:r>
              <a:rPr sz="2350" spc="5" dirty="0">
                <a:latin typeface="Arial MT"/>
                <a:cs typeface="Arial MT"/>
              </a:rPr>
              <a:t>of that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language</a:t>
            </a:r>
            <a:endParaRPr sz="23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3000" dirty="0">
              <a:latin typeface="Arial MT"/>
              <a:cs typeface="Arial MT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10" dirty="0">
                <a:latin typeface="Arial"/>
                <a:cs typeface="Arial"/>
              </a:rPr>
              <a:t>Phonetics</a:t>
            </a:r>
            <a:r>
              <a:rPr sz="2350" b="1" dirty="0">
                <a:latin typeface="Arial"/>
                <a:cs typeface="Arial"/>
              </a:rPr>
              <a:t> </a:t>
            </a:r>
            <a:r>
              <a:rPr sz="2350" spc="5" dirty="0">
                <a:latin typeface="Arial MT"/>
                <a:cs typeface="Arial MT"/>
              </a:rPr>
              <a:t>is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the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study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of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speech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sounds</a:t>
            </a:r>
            <a:endParaRPr sz="23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3200" dirty="0">
              <a:latin typeface="Arial MT"/>
              <a:cs typeface="Arial MT"/>
            </a:endParaRPr>
          </a:p>
          <a:p>
            <a:pPr marL="351790" marR="123825" indent="-339725">
              <a:lnSpc>
                <a:spcPts val="2600"/>
              </a:lnSpc>
              <a:spcBef>
                <a:spcPts val="5"/>
              </a:spcBef>
              <a:buChar char="•"/>
              <a:tabLst>
                <a:tab pos="351790" algn="l"/>
                <a:tab pos="352425" algn="l"/>
              </a:tabLst>
            </a:pPr>
            <a:r>
              <a:rPr sz="2350" spc="-5" dirty="0">
                <a:latin typeface="Arial MT"/>
                <a:cs typeface="Arial MT"/>
              </a:rPr>
              <a:t>We </a:t>
            </a:r>
            <a:r>
              <a:rPr sz="2350" spc="10" dirty="0">
                <a:latin typeface="Arial MT"/>
                <a:cs typeface="Arial MT"/>
              </a:rPr>
              <a:t>are able </a:t>
            </a:r>
            <a:r>
              <a:rPr sz="2350" spc="5" dirty="0">
                <a:latin typeface="Arial MT"/>
                <a:cs typeface="Arial MT"/>
              </a:rPr>
              <a:t>to </a:t>
            </a:r>
            <a:r>
              <a:rPr sz="2350" b="1" spc="10" dirty="0">
                <a:latin typeface="Arial"/>
                <a:cs typeface="Arial"/>
              </a:rPr>
              <a:t>segment </a:t>
            </a:r>
            <a:r>
              <a:rPr sz="2350" spc="10" dirty="0">
                <a:latin typeface="Arial MT"/>
                <a:cs typeface="Arial MT"/>
              </a:rPr>
              <a:t>a continuous stream </a:t>
            </a:r>
            <a:r>
              <a:rPr sz="2350" spc="5" dirty="0">
                <a:latin typeface="Arial MT"/>
                <a:cs typeface="Arial MT"/>
              </a:rPr>
              <a:t>of </a:t>
            </a:r>
            <a:r>
              <a:rPr sz="2350" spc="10" dirty="0">
                <a:latin typeface="Arial MT"/>
                <a:cs typeface="Arial MT"/>
              </a:rPr>
              <a:t>speech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into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distinct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parts</a:t>
            </a:r>
            <a:r>
              <a:rPr sz="2350" spc="10" dirty="0">
                <a:latin typeface="Arial MT"/>
                <a:cs typeface="Arial MT"/>
              </a:rPr>
              <a:t> and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recognize </a:t>
            </a:r>
            <a:r>
              <a:rPr sz="2350" spc="5" dirty="0">
                <a:latin typeface="Arial MT"/>
                <a:cs typeface="Arial MT"/>
              </a:rPr>
              <a:t>the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parts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in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other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words</a:t>
            </a:r>
            <a:endParaRPr sz="23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3250" dirty="0">
              <a:latin typeface="Arial MT"/>
              <a:cs typeface="Arial MT"/>
            </a:endParaRPr>
          </a:p>
          <a:p>
            <a:pPr marL="351790" marR="22225" indent="-339725">
              <a:lnSpc>
                <a:spcPts val="2500"/>
              </a:lnSpc>
              <a:spcBef>
                <a:spcPts val="5"/>
              </a:spcBef>
              <a:buChar char="•"/>
              <a:tabLst>
                <a:tab pos="351790" algn="l"/>
                <a:tab pos="352425" algn="l"/>
              </a:tabLst>
            </a:pPr>
            <a:r>
              <a:rPr sz="2350" spc="10" dirty="0">
                <a:latin typeface="Arial MT"/>
                <a:cs typeface="Arial MT"/>
              </a:rPr>
              <a:t>Everyone who knows a language knows how </a:t>
            </a:r>
            <a:r>
              <a:rPr sz="2350" spc="5" dirty="0">
                <a:latin typeface="Arial MT"/>
                <a:cs typeface="Arial MT"/>
              </a:rPr>
              <a:t>to </a:t>
            </a:r>
            <a:r>
              <a:rPr sz="2350" spc="10" dirty="0">
                <a:latin typeface="Arial MT"/>
                <a:cs typeface="Arial MT"/>
              </a:rPr>
              <a:t>segment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sentences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into </a:t>
            </a:r>
            <a:r>
              <a:rPr sz="2350" spc="10" dirty="0">
                <a:latin typeface="Arial MT"/>
                <a:cs typeface="Arial MT"/>
              </a:rPr>
              <a:t>words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and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words</a:t>
            </a:r>
            <a:r>
              <a:rPr sz="2350" spc="5" dirty="0">
                <a:latin typeface="Arial MT"/>
                <a:cs typeface="Arial MT"/>
              </a:rPr>
              <a:t> into </a:t>
            </a:r>
            <a:r>
              <a:rPr sz="2350" spc="10" dirty="0">
                <a:latin typeface="Arial MT"/>
                <a:cs typeface="Arial MT"/>
              </a:rPr>
              <a:t>sounds</a:t>
            </a:r>
            <a:endParaRPr sz="2350" dirty="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961" y="1017339"/>
            <a:ext cx="7322184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>
                <a:latin typeface="Calibri"/>
                <a:cs typeface="Calibri"/>
              </a:rPr>
              <a:t>Consonants:</a:t>
            </a:r>
            <a:r>
              <a:rPr sz="3950" spc="-2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Manner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of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spc="-5" dirty="0">
                <a:latin typeface="Calibri"/>
                <a:cs typeface="Calibri"/>
              </a:rPr>
              <a:t>Articulation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7954" y="2039527"/>
            <a:ext cx="7837170" cy="412491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51790" indent="-339725">
              <a:lnSpc>
                <a:spcPts val="3260"/>
              </a:lnSpc>
              <a:spcBef>
                <a:spcPts val="12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Calibri"/>
                <a:cs typeface="Calibri"/>
              </a:rPr>
              <a:t>Aﬀricates</a:t>
            </a:r>
            <a:r>
              <a:rPr sz="2750" spc="5" dirty="0">
                <a:latin typeface="Calibri"/>
                <a:cs typeface="Calibri"/>
              </a:rPr>
              <a:t>: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[</a:t>
            </a:r>
            <a:r>
              <a:rPr lang="en-US" sz="2750" spc="5" dirty="0">
                <a:latin typeface="Calibri"/>
                <a:cs typeface="Calibri"/>
              </a:rPr>
              <a:t>t</a:t>
            </a:r>
            <a:r>
              <a:rPr sz="2750" spc="5" dirty="0">
                <a:latin typeface="Calibri"/>
                <a:cs typeface="Calibri"/>
              </a:rPr>
              <a:t>]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[</a:t>
            </a:r>
            <a:r>
              <a:rPr lang="en-US" sz="2750" spc="5" dirty="0">
                <a:latin typeface="Calibri"/>
                <a:cs typeface="Calibri"/>
              </a:rPr>
              <a:t>d</a:t>
            </a:r>
            <a:r>
              <a:rPr sz="2750" spc="5" dirty="0">
                <a:latin typeface="Calibri"/>
                <a:cs typeface="Calibri"/>
              </a:rPr>
              <a:t>]</a:t>
            </a:r>
            <a:endParaRPr sz="2750" dirty="0">
              <a:latin typeface="Calibri"/>
              <a:cs typeface="Calibri"/>
            </a:endParaRPr>
          </a:p>
          <a:p>
            <a:pPr marL="741045" marR="290830" lvl="1" indent="-276860">
              <a:lnSpc>
                <a:spcPts val="2300"/>
              </a:lnSpc>
              <a:spcBef>
                <a:spcPts val="470"/>
              </a:spcBef>
              <a:buFont typeface="Arial MT"/>
              <a:buChar char="–"/>
              <a:tabLst>
                <a:tab pos="748030" algn="l"/>
              </a:tabLst>
            </a:pPr>
            <a:r>
              <a:rPr sz="2350" spc="10" dirty="0">
                <a:latin typeface="Calibri"/>
                <a:cs typeface="Calibri"/>
              </a:rPr>
              <a:t>Produced by a stop </a:t>
            </a:r>
            <a:r>
              <a:rPr sz="2350" spc="5" dirty="0">
                <a:latin typeface="Calibri"/>
                <a:cs typeface="Calibri"/>
              </a:rPr>
              <a:t>closure </a:t>
            </a:r>
            <a:r>
              <a:rPr sz="2350" spc="10" dirty="0">
                <a:latin typeface="Calibri"/>
                <a:cs typeface="Calibri"/>
              </a:rPr>
              <a:t>that </a:t>
            </a:r>
            <a:r>
              <a:rPr sz="2350" spc="5" dirty="0">
                <a:latin typeface="Calibri"/>
                <a:cs typeface="Calibri"/>
              </a:rPr>
              <a:t>is released with </a:t>
            </a:r>
            <a:r>
              <a:rPr sz="2350" spc="10" dirty="0">
                <a:latin typeface="Calibri"/>
                <a:cs typeface="Calibri"/>
              </a:rPr>
              <a:t>a </a:t>
            </a:r>
            <a:r>
              <a:rPr sz="2350" spc="5" dirty="0">
                <a:latin typeface="Calibri"/>
                <a:cs typeface="Calibri"/>
              </a:rPr>
              <a:t>lot of </a:t>
            </a:r>
            <a:r>
              <a:rPr sz="2350" spc="-520" dirty="0">
                <a:latin typeface="Calibri"/>
                <a:cs typeface="Calibri"/>
              </a:rPr>
              <a:t> </a:t>
            </a:r>
            <a:r>
              <a:rPr sz="2350" dirty="0">
                <a:latin typeface="Calibri"/>
                <a:cs typeface="Calibri"/>
              </a:rPr>
              <a:t>friction</a:t>
            </a:r>
          </a:p>
          <a:p>
            <a:pPr lvl="1">
              <a:lnSpc>
                <a:spcPct val="100000"/>
              </a:lnSpc>
              <a:spcBef>
                <a:spcPts val="50"/>
              </a:spcBef>
            </a:pPr>
            <a:endParaRPr sz="2750" dirty="0">
              <a:latin typeface="Calibri"/>
              <a:cs typeface="Calibri"/>
            </a:endParaRPr>
          </a:p>
          <a:p>
            <a:pPr marL="351790" indent="-339725">
              <a:lnSpc>
                <a:spcPts val="3275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Calibri"/>
                <a:cs typeface="Calibri"/>
              </a:rPr>
              <a:t>Liquids</a:t>
            </a:r>
            <a:r>
              <a:rPr sz="2750" spc="5" dirty="0">
                <a:latin typeface="Calibri"/>
                <a:cs typeface="Calibri"/>
              </a:rPr>
              <a:t>: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[l]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[r]</a:t>
            </a:r>
            <a:endParaRPr sz="2750" dirty="0">
              <a:latin typeface="Calibri"/>
              <a:cs typeface="Calibri"/>
            </a:endParaRPr>
          </a:p>
          <a:p>
            <a:pPr marL="741045" marR="5080" lvl="1" indent="-276860">
              <a:lnSpc>
                <a:spcPts val="2300"/>
              </a:lnSpc>
              <a:spcBef>
                <a:spcPts val="484"/>
              </a:spcBef>
              <a:buFont typeface="Arial MT"/>
              <a:buChar char="–"/>
              <a:tabLst>
                <a:tab pos="748030" algn="l"/>
              </a:tabLst>
            </a:pPr>
            <a:r>
              <a:rPr sz="2350" spc="10" dirty="0">
                <a:latin typeface="Calibri"/>
                <a:cs typeface="Calibri"/>
              </a:rPr>
              <a:t>Produced by causing some </a:t>
            </a:r>
            <a:r>
              <a:rPr sz="2350" spc="5" dirty="0">
                <a:latin typeface="Calibri"/>
                <a:cs typeface="Calibri"/>
              </a:rPr>
              <a:t>obstruction of </a:t>
            </a:r>
            <a:r>
              <a:rPr sz="2350" spc="10" dirty="0">
                <a:latin typeface="Calibri"/>
                <a:cs typeface="Calibri"/>
              </a:rPr>
              <a:t>the </a:t>
            </a:r>
            <a:r>
              <a:rPr sz="2350" spc="5" dirty="0">
                <a:latin typeface="Calibri"/>
                <a:cs typeface="Calibri"/>
              </a:rPr>
              <a:t>airstream in </a:t>
            </a:r>
            <a:r>
              <a:rPr sz="2350" spc="-52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the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mouth,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but</a:t>
            </a:r>
            <a:r>
              <a:rPr sz="2350" spc="5" dirty="0">
                <a:latin typeface="Calibri"/>
                <a:cs typeface="Calibri"/>
              </a:rPr>
              <a:t> not </a:t>
            </a:r>
            <a:r>
              <a:rPr sz="2350" spc="10" dirty="0">
                <a:latin typeface="Calibri"/>
                <a:cs typeface="Calibri"/>
              </a:rPr>
              <a:t>enough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to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cause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any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real </a:t>
            </a:r>
            <a:r>
              <a:rPr sz="2350" dirty="0">
                <a:latin typeface="Calibri"/>
                <a:cs typeface="Calibri"/>
              </a:rPr>
              <a:t>friction</a:t>
            </a: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 MT"/>
              <a:buChar char="–"/>
            </a:pPr>
            <a:endParaRPr sz="2750" dirty="0">
              <a:latin typeface="Calibri"/>
              <a:cs typeface="Calibri"/>
            </a:endParaRPr>
          </a:p>
          <a:p>
            <a:pPr marL="351790" indent="-339725">
              <a:lnSpc>
                <a:spcPts val="3275"/>
              </a:lnSpc>
              <a:spcBef>
                <a:spcPts val="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Calibri"/>
                <a:cs typeface="Calibri"/>
              </a:rPr>
              <a:t>Glides</a:t>
            </a:r>
            <a:r>
              <a:rPr sz="2750" spc="5" dirty="0">
                <a:latin typeface="Calibri"/>
                <a:cs typeface="Calibri"/>
              </a:rPr>
              <a:t>:</a:t>
            </a:r>
            <a:r>
              <a:rPr sz="2750" spc="-2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[j]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[w]</a:t>
            </a:r>
            <a:endParaRPr sz="2750" dirty="0">
              <a:latin typeface="Calibri"/>
              <a:cs typeface="Calibri"/>
            </a:endParaRPr>
          </a:p>
          <a:p>
            <a:pPr marL="741045" marR="30480" lvl="1" indent="-276860">
              <a:lnSpc>
                <a:spcPts val="2300"/>
              </a:lnSpc>
              <a:spcBef>
                <a:spcPts val="484"/>
              </a:spcBef>
              <a:buFont typeface="Arial MT"/>
              <a:buChar char="–"/>
              <a:tabLst>
                <a:tab pos="748030" algn="l"/>
              </a:tabLst>
            </a:pPr>
            <a:r>
              <a:rPr sz="2350" spc="10" dirty="0">
                <a:latin typeface="Calibri"/>
                <a:cs typeface="Calibri"/>
              </a:rPr>
              <a:t>Produced</a:t>
            </a:r>
            <a:r>
              <a:rPr sz="2350" spc="5" dirty="0">
                <a:latin typeface="Calibri"/>
                <a:cs typeface="Calibri"/>
              </a:rPr>
              <a:t> with</a:t>
            </a:r>
            <a:r>
              <a:rPr sz="2350" spc="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very</a:t>
            </a:r>
            <a:r>
              <a:rPr sz="2350" spc="10" dirty="0">
                <a:latin typeface="Calibri"/>
                <a:cs typeface="Calibri"/>
              </a:rPr>
              <a:t> </a:t>
            </a:r>
            <a:r>
              <a:rPr sz="2350" spc="-10" dirty="0">
                <a:latin typeface="Calibri"/>
                <a:cs typeface="Calibri"/>
              </a:rPr>
              <a:t>little</a:t>
            </a:r>
            <a:r>
              <a:rPr sz="2350" spc="5" dirty="0">
                <a:latin typeface="Calibri"/>
                <a:cs typeface="Calibri"/>
              </a:rPr>
              <a:t> obstruction</a:t>
            </a:r>
            <a:r>
              <a:rPr sz="2350" spc="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of</a:t>
            </a:r>
            <a:r>
              <a:rPr sz="2350" spc="10" dirty="0">
                <a:latin typeface="Calibri"/>
                <a:cs typeface="Calibri"/>
              </a:rPr>
              <a:t> the</a:t>
            </a:r>
            <a:r>
              <a:rPr sz="2350" spc="5" dirty="0">
                <a:latin typeface="Calibri"/>
                <a:cs typeface="Calibri"/>
              </a:rPr>
              <a:t> airstream</a:t>
            </a:r>
            <a:r>
              <a:rPr sz="2350" spc="10" dirty="0">
                <a:latin typeface="Calibri"/>
                <a:cs typeface="Calibri"/>
              </a:rPr>
              <a:t> and </a:t>
            </a:r>
            <a:r>
              <a:rPr sz="2350" spc="-515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are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always followed </a:t>
            </a:r>
            <a:r>
              <a:rPr sz="2350" spc="10" dirty="0">
                <a:latin typeface="Calibri"/>
                <a:cs typeface="Calibri"/>
              </a:rPr>
              <a:t>by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a</a:t>
            </a:r>
            <a:r>
              <a:rPr sz="2350" spc="5" dirty="0">
                <a:latin typeface="Calibri"/>
                <a:cs typeface="Calibri"/>
              </a:rPr>
              <a:t> vowel</a:t>
            </a:r>
            <a:endParaRPr sz="235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961" y="1017339"/>
            <a:ext cx="7322184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>
                <a:latin typeface="Calibri"/>
                <a:cs typeface="Calibri"/>
              </a:rPr>
              <a:t>Consonants:</a:t>
            </a:r>
            <a:r>
              <a:rPr sz="3950" spc="-2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Manner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of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spc="-5" dirty="0">
                <a:latin typeface="Calibri"/>
                <a:cs typeface="Calibri"/>
              </a:rPr>
              <a:t>Articulation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7954" y="2059625"/>
            <a:ext cx="7813040" cy="38106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1790" indent="-339725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1950" b="1" spc="10" dirty="0">
                <a:latin typeface="Calibri"/>
                <a:cs typeface="Calibri"/>
              </a:rPr>
              <a:t>Approximants</a:t>
            </a:r>
            <a:r>
              <a:rPr sz="1950" spc="10" dirty="0">
                <a:latin typeface="Calibri"/>
                <a:cs typeface="Calibri"/>
              </a:rPr>
              <a:t>:</a:t>
            </a:r>
            <a:r>
              <a:rPr sz="1950" spc="-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[w]</a:t>
            </a:r>
            <a:r>
              <a:rPr sz="1950" dirty="0">
                <a:latin typeface="Calibri"/>
                <a:cs typeface="Calibri"/>
              </a:rPr>
              <a:t> </a:t>
            </a:r>
            <a:r>
              <a:rPr sz="1950" spc="5" dirty="0">
                <a:latin typeface="Calibri"/>
                <a:cs typeface="Calibri"/>
              </a:rPr>
              <a:t>[j]</a:t>
            </a:r>
            <a:r>
              <a:rPr sz="1950" dirty="0">
                <a:latin typeface="Calibri"/>
                <a:cs typeface="Calibri"/>
              </a:rPr>
              <a:t> </a:t>
            </a:r>
            <a:r>
              <a:rPr sz="1950" spc="5" dirty="0">
                <a:latin typeface="Calibri"/>
                <a:cs typeface="Calibri"/>
              </a:rPr>
              <a:t>[r]</a:t>
            </a:r>
            <a:r>
              <a:rPr sz="1950" spc="-5" dirty="0">
                <a:latin typeface="Calibri"/>
                <a:cs typeface="Calibri"/>
              </a:rPr>
              <a:t> </a:t>
            </a:r>
            <a:r>
              <a:rPr sz="1950" spc="5" dirty="0">
                <a:latin typeface="Calibri"/>
                <a:cs typeface="Calibri"/>
              </a:rPr>
              <a:t>[l]</a:t>
            </a:r>
            <a:endParaRPr sz="1950">
              <a:latin typeface="Calibri"/>
              <a:cs typeface="Calibri"/>
            </a:endParaRPr>
          </a:p>
          <a:p>
            <a:pPr marL="741045" marR="5080" lvl="1" indent="-276860">
              <a:lnSpc>
                <a:spcPct val="81700"/>
              </a:lnSpc>
              <a:spcBef>
                <a:spcPts val="395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0" dirty="0">
                <a:latin typeface="Calibri"/>
                <a:cs typeface="Calibri"/>
              </a:rPr>
              <a:t>Sometimes liquids </a:t>
            </a:r>
            <a:r>
              <a:rPr sz="1750" spc="15" dirty="0">
                <a:latin typeface="Calibri"/>
                <a:cs typeface="Calibri"/>
              </a:rPr>
              <a:t>and </a:t>
            </a:r>
            <a:r>
              <a:rPr sz="1750" spc="10" dirty="0">
                <a:latin typeface="Calibri"/>
                <a:cs typeface="Calibri"/>
              </a:rPr>
              <a:t>glides are put together into one category because the </a:t>
            </a:r>
            <a:r>
              <a:rPr sz="1750" spc="-385" dirty="0">
                <a:latin typeface="Calibri"/>
                <a:cs typeface="Calibri"/>
              </a:rPr>
              <a:t> </a:t>
            </a:r>
            <a:r>
              <a:rPr sz="1750" spc="5" dirty="0">
                <a:latin typeface="Calibri"/>
                <a:cs typeface="Calibri"/>
              </a:rPr>
              <a:t>articulators</a:t>
            </a:r>
            <a:r>
              <a:rPr sz="1750" spc="10" dirty="0">
                <a:latin typeface="Calibri"/>
                <a:cs typeface="Calibri"/>
              </a:rPr>
              <a:t> approximate a </a:t>
            </a:r>
            <a:r>
              <a:rPr sz="1750" spc="5" dirty="0">
                <a:latin typeface="Calibri"/>
                <a:cs typeface="Calibri"/>
              </a:rPr>
              <a:t>frictional</a:t>
            </a:r>
            <a:r>
              <a:rPr sz="1750" spc="10" dirty="0">
                <a:latin typeface="Calibri"/>
                <a:cs typeface="Calibri"/>
              </a:rPr>
              <a:t> closeness but </a:t>
            </a:r>
            <a:r>
              <a:rPr sz="1750" spc="15" dirty="0">
                <a:latin typeface="Calibri"/>
                <a:cs typeface="Calibri"/>
              </a:rPr>
              <a:t>do</a:t>
            </a:r>
            <a:r>
              <a:rPr sz="1750" spc="10" dirty="0">
                <a:latin typeface="Calibri"/>
                <a:cs typeface="Calibri"/>
              </a:rPr>
              <a:t> not actually cause 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5" dirty="0">
                <a:latin typeface="Calibri"/>
                <a:cs typeface="Calibri"/>
              </a:rPr>
              <a:t>friction</a:t>
            </a:r>
            <a:endParaRPr sz="17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 MT"/>
              <a:buChar char="–"/>
            </a:pPr>
            <a:endParaRPr sz="195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1950" b="1" spc="5" dirty="0">
                <a:latin typeface="Calibri"/>
                <a:cs typeface="Calibri"/>
              </a:rPr>
              <a:t>Trills</a:t>
            </a:r>
            <a:r>
              <a:rPr sz="1950" b="1" spc="-10" dirty="0">
                <a:latin typeface="Calibri"/>
                <a:cs typeface="Calibri"/>
              </a:rPr>
              <a:t> </a:t>
            </a:r>
            <a:r>
              <a:rPr sz="1950" b="1" spc="10" dirty="0">
                <a:latin typeface="Calibri"/>
                <a:cs typeface="Calibri"/>
              </a:rPr>
              <a:t>and</a:t>
            </a:r>
            <a:r>
              <a:rPr sz="1950" b="1" spc="-5" dirty="0">
                <a:latin typeface="Calibri"/>
                <a:cs typeface="Calibri"/>
              </a:rPr>
              <a:t> </a:t>
            </a:r>
            <a:r>
              <a:rPr sz="1950" b="1" spc="10" dirty="0">
                <a:latin typeface="Calibri"/>
                <a:cs typeface="Calibri"/>
              </a:rPr>
              <a:t>ﬂaps</a:t>
            </a:r>
            <a:r>
              <a:rPr sz="1950" spc="10" dirty="0">
                <a:latin typeface="Calibri"/>
                <a:cs typeface="Calibri"/>
              </a:rPr>
              <a:t>:</a:t>
            </a:r>
            <a:r>
              <a:rPr sz="1950" spc="-10" dirty="0">
                <a:latin typeface="Calibri"/>
                <a:cs typeface="Calibri"/>
              </a:rPr>
              <a:t> </a:t>
            </a:r>
            <a:r>
              <a:rPr sz="1950" spc="5" dirty="0">
                <a:latin typeface="Calibri"/>
                <a:cs typeface="Calibri"/>
              </a:rPr>
              <a:t>[r]*</a:t>
            </a:r>
            <a:r>
              <a:rPr sz="1950" spc="-5" dirty="0">
                <a:latin typeface="Calibri"/>
                <a:cs typeface="Calibri"/>
              </a:rPr>
              <a:t> </a:t>
            </a:r>
            <a:r>
              <a:rPr sz="1950" spc="5" dirty="0">
                <a:latin typeface="Calibri"/>
                <a:cs typeface="Calibri"/>
              </a:rPr>
              <a:t>[ɾ]</a:t>
            </a:r>
            <a:endParaRPr sz="1950">
              <a:latin typeface="Calibri"/>
              <a:cs typeface="Calibri"/>
            </a:endParaRPr>
          </a:p>
          <a:p>
            <a:pPr marL="747395" lvl="1" indent="-283210">
              <a:lnSpc>
                <a:spcPts val="2090"/>
              </a:lnSpc>
              <a:spcBef>
                <a:spcPts val="30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5" dirty="0">
                <a:latin typeface="Calibri"/>
                <a:cs typeface="Calibri"/>
              </a:rPr>
              <a:t>Trills </a:t>
            </a:r>
            <a:r>
              <a:rPr sz="1750" spc="10" dirty="0">
                <a:latin typeface="Calibri"/>
                <a:cs typeface="Calibri"/>
              </a:rPr>
              <a:t>are produced by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rapidly vibrating </a:t>
            </a:r>
            <a:r>
              <a:rPr sz="1750" spc="15" dirty="0">
                <a:latin typeface="Calibri"/>
                <a:cs typeface="Calibri"/>
              </a:rPr>
              <a:t>an</a:t>
            </a:r>
            <a:r>
              <a:rPr sz="1750" spc="5" dirty="0">
                <a:latin typeface="Calibri"/>
                <a:cs typeface="Calibri"/>
              </a:rPr>
              <a:t> articulator</a:t>
            </a:r>
            <a:endParaRPr sz="1750">
              <a:latin typeface="Calibri"/>
              <a:cs typeface="Calibri"/>
            </a:endParaRPr>
          </a:p>
          <a:p>
            <a:pPr marL="747395" lvl="1" indent="-283210">
              <a:lnSpc>
                <a:spcPts val="2090"/>
              </a:lnSpc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0" dirty="0">
                <a:latin typeface="Calibri"/>
                <a:cs typeface="Calibri"/>
              </a:rPr>
              <a:t>Flaps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are produced by a ﬂick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of the tongue against the alveolar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ridge</a:t>
            </a:r>
            <a:endParaRPr sz="17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 MT"/>
              <a:buChar char="–"/>
            </a:pPr>
            <a:endParaRPr sz="200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1950" b="1" spc="5" dirty="0">
                <a:latin typeface="Calibri"/>
                <a:cs typeface="Calibri"/>
              </a:rPr>
              <a:t>Clicks</a:t>
            </a:r>
            <a:r>
              <a:rPr sz="1950" spc="5" dirty="0">
                <a:latin typeface="Calibri"/>
                <a:cs typeface="Calibri"/>
              </a:rPr>
              <a:t>:</a:t>
            </a:r>
            <a:endParaRPr sz="1950">
              <a:latin typeface="Calibri"/>
              <a:cs typeface="Calibri"/>
            </a:endParaRPr>
          </a:p>
          <a:p>
            <a:pPr marL="747395" lvl="1" indent="-283210">
              <a:lnSpc>
                <a:spcPct val="100000"/>
              </a:lnSpc>
              <a:spcBef>
                <a:spcPts val="30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0" dirty="0">
                <a:latin typeface="Calibri"/>
                <a:cs typeface="Calibri"/>
              </a:rPr>
              <a:t>Produced by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moving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air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in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the mouth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between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various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5" dirty="0">
                <a:latin typeface="Calibri"/>
                <a:cs typeface="Calibri"/>
              </a:rPr>
              <a:t>articulators</a:t>
            </a:r>
            <a:endParaRPr sz="1750">
              <a:latin typeface="Calibri"/>
              <a:cs typeface="Calibri"/>
            </a:endParaRPr>
          </a:p>
          <a:p>
            <a:pPr marL="741045" marR="91440" lvl="1" indent="-276860">
              <a:lnSpc>
                <a:spcPct val="78600"/>
              </a:lnSpc>
              <a:spcBef>
                <a:spcPts val="525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5" dirty="0">
                <a:latin typeface="Calibri"/>
                <a:cs typeface="Calibri"/>
              </a:rPr>
              <a:t>The </a:t>
            </a:r>
            <a:r>
              <a:rPr sz="1750" spc="10" dirty="0">
                <a:latin typeface="Calibri"/>
                <a:cs typeface="Calibri"/>
              </a:rPr>
              <a:t>disapproving sound </a:t>
            </a:r>
            <a:r>
              <a:rPr sz="1750" i="1" spc="10" dirty="0">
                <a:latin typeface="Calibri"/>
                <a:cs typeface="Calibri"/>
              </a:rPr>
              <a:t>tsk </a:t>
            </a:r>
            <a:r>
              <a:rPr sz="1750" spc="10" dirty="0">
                <a:latin typeface="Calibri"/>
                <a:cs typeface="Calibri"/>
              </a:rPr>
              <a:t>in English </a:t>
            </a:r>
            <a:r>
              <a:rPr sz="1750" spc="5" dirty="0">
                <a:latin typeface="Calibri"/>
                <a:cs typeface="Calibri"/>
              </a:rPr>
              <a:t>is </a:t>
            </a:r>
            <a:r>
              <a:rPr sz="1750" spc="10" dirty="0">
                <a:latin typeface="Calibri"/>
                <a:cs typeface="Calibri"/>
              </a:rPr>
              <a:t>a consonant in Zulu </a:t>
            </a:r>
            <a:r>
              <a:rPr sz="1750" spc="15" dirty="0">
                <a:latin typeface="Calibri"/>
                <a:cs typeface="Calibri"/>
              </a:rPr>
              <a:t>and </a:t>
            </a:r>
            <a:r>
              <a:rPr sz="1750" spc="10" dirty="0">
                <a:latin typeface="Calibri"/>
                <a:cs typeface="Calibri"/>
              </a:rPr>
              <a:t>some other </a:t>
            </a:r>
            <a:r>
              <a:rPr sz="1750" spc="-38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southern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African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languages</a:t>
            </a:r>
            <a:endParaRPr sz="1750">
              <a:latin typeface="Calibri"/>
              <a:cs typeface="Calibri"/>
            </a:endParaRPr>
          </a:p>
          <a:p>
            <a:pPr marL="747395" lvl="1" indent="-283210">
              <a:lnSpc>
                <a:spcPct val="100000"/>
              </a:lnSpc>
              <a:spcBef>
                <a:spcPts val="105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5" dirty="0">
                <a:latin typeface="Calibri"/>
                <a:cs typeface="Calibri"/>
              </a:rPr>
              <a:t>The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5" dirty="0">
                <a:latin typeface="Calibri"/>
                <a:cs typeface="Calibri"/>
              </a:rPr>
              <a:t>lateral</a:t>
            </a:r>
            <a:r>
              <a:rPr sz="1750" spc="10" dirty="0">
                <a:latin typeface="Calibri"/>
                <a:cs typeface="Calibri"/>
              </a:rPr>
              <a:t> click used to encourage a horse in English </a:t>
            </a:r>
            <a:r>
              <a:rPr sz="1750" spc="5" dirty="0">
                <a:latin typeface="Calibri"/>
                <a:cs typeface="Calibri"/>
              </a:rPr>
              <a:t>is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a consonant in Xhosa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742" y="6675959"/>
            <a:ext cx="8761095" cy="56070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2080"/>
              </a:lnSpc>
              <a:spcBef>
                <a:spcPts val="215"/>
              </a:spcBef>
            </a:pPr>
            <a:r>
              <a:rPr sz="1750" spc="10" dirty="0">
                <a:latin typeface="Arial MT"/>
                <a:cs typeface="Arial MT"/>
              </a:rPr>
              <a:t>*The textbook </a:t>
            </a:r>
            <a:r>
              <a:rPr sz="1750" spc="15" dirty="0">
                <a:latin typeface="Arial MT"/>
                <a:cs typeface="Arial MT"/>
              </a:rPr>
              <a:t>uses </a:t>
            </a:r>
            <a:r>
              <a:rPr sz="1750" spc="5" dirty="0">
                <a:latin typeface="Arial MT"/>
                <a:cs typeface="Arial MT"/>
              </a:rPr>
              <a:t>[r] </a:t>
            </a:r>
            <a:r>
              <a:rPr sz="1750" spc="10" dirty="0">
                <a:latin typeface="Arial MT"/>
                <a:cs typeface="Arial MT"/>
              </a:rPr>
              <a:t>to represent the central liquid </a:t>
            </a:r>
            <a:r>
              <a:rPr sz="1750" spc="15" dirty="0">
                <a:latin typeface="Arial MT"/>
                <a:cs typeface="Arial MT"/>
              </a:rPr>
              <a:t>as </a:t>
            </a:r>
            <a:r>
              <a:rPr sz="1750" spc="10" dirty="0">
                <a:latin typeface="Arial MT"/>
                <a:cs typeface="Arial MT"/>
              </a:rPr>
              <a:t>in the </a:t>
            </a:r>
            <a:r>
              <a:rPr sz="1750" spc="15" dirty="0">
                <a:latin typeface="Arial MT"/>
                <a:cs typeface="Arial MT"/>
              </a:rPr>
              <a:t>word </a:t>
            </a:r>
            <a:r>
              <a:rPr sz="1750" i="1" spc="15" dirty="0">
                <a:latin typeface="Arial"/>
                <a:cs typeface="Arial"/>
              </a:rPr>
              <a:t>ready </a:t>
            </a:r>
            <a:r>
              <a:rPr sz="1750" spc="10" dirty="0">
                <a:latin typeface="Arial MT"/>
                <a:cs typeface="Arial MT"/>
              </a:rPr>
              <a:t>rather than </a:t>
            </a:r>
            <a:r>
              <a:rPr sz="1750" spc="15" dirty="0">
                <a:latin typeface="Arial MT"/>
                <a:cs typeface="Arial MT"/>
              </a:rPr>
              <a:t>as </a:t>
            </a:r>
            <a:r>
              <a:rPr sz="1750" spc="-47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a</a:t>
            </a:r>
            <a:r>
              <a:rPr sz="1750" dirty="0">
                <a:latin typeface="Arial MT"/>
                <a:cs typeface="Arial MT"/>
              </a:rPr>
              <a:t> </a:t>
            </a:r>
            <a:r>
              <a:rPr sz="1750" spc="5" dirty="0">
                <a:latin typeface="Arial MT"/>
                <a:cs typeface="Arial MT"/>
              </a:rPr>
              <a:t>trill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3843" y="490450"/>
            <a:ext cx="9057005" cy="6795770"/>
            <a:chOff x="503843" y="490450"/>
            <a:chExt cx="9057005" cy="67957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570" y="800777"/>
              <a:ext cx="8765675" cy="576459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08000" y="796081"/>
              <a:ext cx="1281430" cy="301625"/>
            </a:xfrm>
            <a:custGeom>
              <a:avLst/>
              <a:gdLst/>
              <a:ahLst/>
              <a:cxnLst/>
              <a:rect l="l" t="t" r="r" b="b"/>
              <a:pathLst>
                <a:path w="1281430" h="301625">
                  <a:moveTo>
                    <a:pt x="1281268" y="0"/>
                  </a:moveTo>
                  <a:lnTo>
                    <a:pt x="0" y="0"/>
                  </a:lnTo>
                  <a:lnTo>
                    <a:pt x="0" y="301475"/>
                  </a:lnTo>
                  <a:lnTo>
                    <a:pt x="1281268" y="301475"/>
                  </a:lnTo>
                  <a:lnTo>
                    <a:pt x="12812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0078" y="496684"/>
              <a:ext cx="9044305" cy="6783705"/>
            </a:xfrm>
            <a:custGeom>
              <a:avLst/>
              <a:gdLst/>
              <a:ahLst/>
              <a:cxnLst/>
              <a:rect l="l" t="t" r="r" b="b"/>
              <a:pathLst>
                <a:path w="9044305" h="6783705">
                  <a:moveTo>
                    <a:pt x="0" y="0"/>
                  </a:moveTo>
                  <a:lnTo>
                    <a:pt x="9044246" y="0"/>
                  </a:lnTo>
                  <a:lnTo>
                    <a:pt x="9044246" y="6783184"/>
                  </a:lnTo>
                  <a:lnTo>
                    <a:pt x="0" y="6783184"/>
                  </a:lnTo>
                  <a:lnTo>
                    <a:pt x="0" y="0"/>
                  </a:lnTo>
                  <a:close/>
                </a:path>
              </a:pathLst>
            </a:custGeom>
            <a:ln w="124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0849" y="987191"/>
            <a:ext cx="1642745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Calibri"/>
                <a:cs typeface="Calibri"/>
              </a:rPr>
              <a:t>Vo</a:t>
            </a:r>
            <a:r>
              <a:rPr spc="-5" dirty="0">
                <a:latin typeface="Calibri"/>
                <a:cs typeface="Calibri"/>
              </a:rPr>
              <a:t>wels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79723"/>
            <a:ext cx="7753350" cy="3407343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1790" marR="5080" indent="-339725">
              <a:lnSpc>
                <a:spcPct val="89400"/>
              </a:lnSpc>
              <a:spcBef>
                <a:spcPts val="42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spc="10" dirty="0">
                <a:latin typeface="Calibri"/>
                <a:cs typeface="Calibri"/>
              </a:rPr>
              <a:t>Vowels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are classified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by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how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high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or </a:t>
            </a:r>
            <a:r>
              <a:rPr sz="2350" spc="10" dirty="0">
                <a:latin typeface="Calibri"/>
                <a:cs typeface="Calibri"/>
              </a:rPr>
              <a:t>low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the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tongue</a:t>
            </a:r>
            <a:r>
              <a:rPr sz="2350" spc="5" dirty="0">
                <a:latin typeface="Calibri"/>
                <a:cs typeface="Calibri"/>
              </a:rPr>
              <a:t> is,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if </a:t>
            </a:r>
            <a:r>
              <a:rPr sz="2350" spc="10" dirty="0">
                <a:latin typeface="Calibri"/>
                <a:cs typeface="Calibri"/>
              </a:rPr>
              <a:t>the </a:t>
            </a:r>
            <a:r>
              <a:rPr sz="2350" spc="-51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tongue </a:t>
            </a:r>
            <a:r>
              <a:rPr sz="2350" spc="5" dirty="0">
                <a:latin typeface="Calibri"/>
                <a:cs typeface="Calibri"/>
              </a:rPr>
              <a:t>is in </a:t>
            </a:r>
            <a:r>
              <a:rPr sz="2350" spc="10" dirty="0">
                <a:latin typeface="Calibri"/>
                <a:cs typeface="Calibri"/>
              </a:rPr>
              <a:t>the </a:t>
            </a:r>
            <a:r>
              <a:rPr sz="2350" spc="5" dirty="0">
                <a:latin typeface="Calibri"/>
                <a:cs typeface="Calibri"/>
              </a:rPr>
              <a:t>front or </a:t>
            </a:r>
            <a:r>
              <a:rPr sz="2350" spc="10" dirty="0">
                <a:latin typeface="Calibri"/>
                <a:cs typeface="Calibri"/>
              </a:rPr>
              <a:t>back </a:t>
            </a:r>
            <a:r>
              <a:rPr sz="2350" spc="5" dirty="0">
                <a:latin typeface="Calibri"/>
                <a:cs typeface="Calibri"/>
              </a:rPr>
              <a:t>of </a:t>
            </a:r>
            <a:r>
              <a:rPr sz="2350" spc="10" dirty="0">
                <a:latin typeface="Calibri"/>
                <a:cs typeface="Calibri"/>
              </a:rPr>
              <a:t>the mouth, and whether </a:t>
            </a:r>
            <a:r>
              <a:rPr sz="2350" spc="5" dirty="0">
                <a:latin typeface="Calibri"/>
                <a:cs typeface="Calibri"/>
              </a:rPr>
              <a:t>or </a:t>
            </a:r>
            <a:r>
              <a:rPr sz="2350" spc="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not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the</a:t>
            </a:r>
            <a:r>
              <a:rPr sz="2350" spc="5" dirty="0">
                <a:latin typeface="Calibri"/>
                <a:cs typeface="Calibri"/>
              </a:rPr>
              <a:t> lips are </a:t>
            </a:r>
            <a:r>
              <a:rPr sz="2350" spc="10" dirty="0">
                <a:latin typeface="Calibri"/>
                <a:cs typeface="Calibri"/>
              </a:rPr>
              <a:t>rounded</a:t>
            </a:r>
            <a:endParaRPr sz="23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285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10" dirty="0">
                <a:latin typeface="Calibri"/>
                <a:cs typeface="Calibri"/>
              </a:rPr>
              <a:t>High</a:t>
            </a:r>
            <a:r>
              <a:rPr sz="2350" b="1" spc="-5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vowels: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</a:t>
            </a:r>
            <a:r>
              <a:rPr sz="2350" spc="5" dirty="0">
                <a:latin typeface="Times New Roman"/>
                <a:cs typeface="Times New Roman"/>
              </a:rPr>
              <a:t>i]</a:t>
            </a:r>
            <a:r>
              <a:rPr sz="2350" spc="90" dirty="0">
                <a:latin typeface="Times New Roman"/>
                <a:cs typeface="Times New Roman"/>
              </a:rPr>
              <a:t>  </a:t>
            </a:r>
            <a:r>
              <a:rPr sz="2350" spc="5" dirty="0">
                <a:latin typeface="Times New Roman"/>
                <a:cs typeface="Times New Roman"/>
              </a:rPr>
              <a:t>[u]</a:t>
            </a:r>
            <a:r>
              <a:rPr sz="2350" spc="90" dirty="0">
                <a:latin typeface="Times New Roman"/>
                <a:cs typeface="Times New Roman"/>
              </a:rPr>
              <a:t> </a:t>
            </a:r>
            <a:endParaRPr sz="235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spcBef>
                <a:spcPts val="34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5" dirty="0">
                <a:latin typeface="Calibri"/>
                <a:cs typeface="Calibri"/>
              </a:rPr>
              <a:t>Mid</a:t>
            </a:r>
            <a:r>
              <a:rPr sz="2350" b="1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vowels: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[e]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 [o] </a:t>
            </a:r>
            <a:endParaRPr sz="235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spcBef>
                <a:spcPts val="24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10" dirty="0">
                <a:latin typeface="Calibri"/>
                <a:cs typeface="Calibri"/>
              </a:rPr>
              <a:t>Low</a:t>
            </a:r>
            <a:r>
              <a:rPr sz="2350" b="1" spc="-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vowels:</a:t>
            </a:r>
            <a:r>
              <a:rPr sz="2350" spc="-5" dirty="0">
                <a:latin typeface="Calibri"/>
                <a:cs typeface="Calibri"/>
              </a:rPr>
              <a:t>  </a:t>
            </a:r>
            <a:r>
              <a:rPr sz="2350" spc="5" dirty="0">
                <a:latin typeface="Calibri"/>
                <a:cs typeface="Calibri"/>
              </a:rPr>
              <a:t>[a]</a:t>
            </a:r>
            <a:endParaRPr sz="23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2850" dirty="0">
              <a:latin typeface="Calibri"/>
              <a:cs typeface="Calibri"/>
            </a:endParaRPr>
          </a:p>
          <a:p>
            <a:pPr marL="12065">
              <a:lnSpc>
                <a:spcPct val="100000"/>
              </a:lnSpc>
              <a:tabLst>
                <a:tab pos="351790" algn="l"/>
                <a:tab pos="352425" algn="l"/>
              </a:tabLst>
            </a:pPr>
            <a:endParaRPr sz="235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0849" y="987191"/>
            <a:ext cx="1642745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Calibri"/>
                <a:cs typeface="Calibri"/>
              </a:rPr>
              <a:t>Vo</a:t>
            </a:r>
            <a:r>
              <a:rPr spc="-5" dirty="0">
                <a:latin typeface="Calibri"/>
                <a:cs typeface="Calibri"/>
              </a:rPr>
              <a:t>wels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59625"/>
            <a:ext cx="7958455" cy="402552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1790" indent="-339725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1950" b="1" spc="10" dirty="0">
                <a:latin typeface="Calibri"/>
                <a:cs typeface="Calibri"/>
              </a:rPr>
              <a:t>Round</a:t>
            </a:r>
            <a:r>
              <a:rPr sz="1950" b="1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vowels:</a:t>
            </a:r>
            <a:r>
              <a:rPr sz="1950" spc="-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Produced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by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rounding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the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lips</a:t>
            </a:r>
            <a:endParaRPr sz="1750" dirty="0">
              <a:latin typeface="Calibri"/>
              <a:cs typeface="Calibri"/>
            </a:endParaRPr>
          </a:p>
          <a:p>
            <a:pPr marL="741045" marR="231140" lvl="1" indent="-276860">
              <a:lnSpc>
                <a:spcPts val="1750"/>
              </a:lnSpc>
              <a:spcBef>
                <a:spcPts val="340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0" dirty="0">
                <a:latin typeface="Calibri"/>
                <a:cs typeface="Calibri"/>
              </a:rPr>
              <a:t>English has only back round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vowels, but other languages such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as French </a:t>
            </a:r>
            <a:r>
              <a:rPr sz="1750" spc="15" dirty="0">
                <a:latin typeface="Calibri"/>
                <a:cs typeface="Calibri"/>
              </a:rPr>
              <a:t>and </a:t>
            </a:r>
            <a:r>
              <a:rPr sz="1750" spc="-380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Swedish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have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front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round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vowels</a:t>
            </a:r>
            <a:endParaRPr sz="17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 MT"/>
              <a:buChar char="–"/>
            </a:pPr>
            <a:endParaRPr sz="195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1950" b="1" spc="5" dirty="0">
                <a:latin typeface="Calibri"/>
                <a:cs typeface="Calibri"/>
              </a:rPr>
              <a:t>Diphthongs</a:t>
            </a:r>
            <a:r>
              <a:rPr sz="1950" spc="5" dirty="0">
                <a:latin typeface="Calibri"/>
                <a:cs typeface="Calibri"/>
              </a:rPr>
              <a:t>:</a:t>
            </a:r>
            <a:r>
              <a:rPr sz="1950" spc="-5" dirty="0">
                <a:latin typeface="Calibri"/>
                <a:cs typeface="Calibri"/>
              </a:rPr>
              <a:t> </a:t>
            </a:r>
            <a:r>
              <a:rPr sz="1950" spc="30" dirty="0">
                <a:latin typeface="Calibri"/>
                <a:cs typeface="Calibri"/>
              </a:rPr>
              <a:t>[a</a:t>
            </a:r>
            <a:r>
              <a:rPr lang="en-US" sz="1950" spc="30" dirty="0">
                <a:latin typeface="Microsoft Sans Serif"/>
                <a:cs typeface="Microsoft Sans Serif"/>
              </a:rPr>
              <a:t>i</a:t>
            </a:r>
            <a:r>
              <a:rPr sz="1950" spc="30" dirty="0">
                <a:latin typeface="Calibri"/>
                <a:cs typeface="Calibri"/>
              </a:rPr>
              <a:t>]</a:t>
            </a:r>
            <a:r>
              <a:rPr sz="1950" dirty="0">
                <a:latin typeface="Calibri"/>
                <a:cs typeface="Calibri"/>
              </a:rPr>
              <a:t> </a:t>
            </a:r>
            <a:r>
              <a:rPr sz="1950" spc="-40" dirty="0">
                <a:latin typeface="Calibri"/>
                <a:cs typeface="Calibri"/>
              </a:rPr>
              <a:t>[a</a:t>
            </a:r>
            <a:r>
              <a:rPr lang="en-US" sz="1950" spc="-40" dirty="0">
                <a:latin typeface="Microsoft Sans Serif"/>
                <a:cs typeface="Microsoft Sans Serif"/>
              </a:rPr>
              <a:t>u</a:t>
            </a:r>
            <a:r>
              <a:rPr sz="1950" spc="-40" dirty="0">
                <a:latin typeface="Calibri"/>
                <a:cs typeface="Calibri"/>
              </a:rPr>
              <a:t>]</a:t>
            </a:r>
            <a:endParaRPr sz="1950" dirty="0">
              <a:latin typeface="Calibri"/>
              <a:cs typeface="Calibri"/>
            </a:endParaRPr>
          </a:p>
          <a:p>
            <a:pPr marL="741045" marR="125730" lvl="1" indent="-276860">
              <a:lnSpc>
                <a:spcPts val="1750"/>
              </a:lnSpc>
              <a:spcBef>
                <a:spcPts val="380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5" dirty="0">
                <a:latin typeface="Calibri"/>
                <a:cs typeface="Calibri"/>
              </a:rPr>
              <a:t>A</a:t>
            </a:r>
            <a:r>
              <a:rPr sz="1750" spc="10" dirty="0">
                <a:latin typeface="Calibri"/>
                <a:cs typeface="Calibri"/>
              </a:rPr>
              <a:t> sequence of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two vowel sounds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(as opposed to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the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b="1" spc="10" dirty="0">
                <a:latin typeface="Calibri"/>
                <a:cs typeface="Calibri"/>
              </a:rPr>
              <a:t>monophthongs </a:t>
            </a:r>
            <a:r>
              <a:rPr sz="1750" spc="15" dirty="0">
                <a:latin typeface="Calibri"/>
                <a:cs typeface="Calibri"/>
              </a:rPr>
              <a:t>we </a:t>
            </a:r>
            <a:r>
              <a:rPr sz="1750" spc="10" dirty="0">
                <a:latin typeface="Calibri"/>
                <a:cs typeface="Calibri"/>
              </a:rPr>
              <a:t>have </a:t>
            </a:r>
            <a:r>
              <a:rPr sz="1750" spc="-380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looked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at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so</a:t>
            </a:r>
            <a:r>
              <a:rPr sz="1750" spc="5" dirty="0">
                <a:latin typeface="Calibri"/>
                <a:cs typeface="Calibri"/>
              </a:rPr>
              <a:t> far)</a:t>
            </a:r>
            <a:endParaRPr sz="17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 MT"/>
              <a:buChar char="–"/>
            </a:pPr>
            <a:endParaRPr sz="195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1950" b="1" spc="10" dirty="0">
                <a:latin typeface="Calibri"/>
                <a:cs typeface="Calibri"/>
              </a:rPr>
              <a:t>Nasalization</a:t>
            </a:r>
            <a:r>
              <a:rPr sz="1950" spc="10" dirty="0">
                <a:latin typeface="Calibri"/>
                <a:cs typeface="Calibri"/>
              </a:rPr>
              <a:t>:</a:t>
            </a:r>
            <a:endParaRPr sz="1950" dirty="0">
              <a:latin typeface="Calibri"/>
              <a:cs typeface="Calibri"/>
            </a:endParaRPr>
          </a:p>
          <a:p>
            <a:pPr marL="741045" marR="383540" lvl="1" indent="-276860">
              <a:lnSpc>
                <a:spcPts val="1750"/>
              </a:lnSpc>
              <a:spcBef>
                <a:spcPts val="380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0" dirty="0">
                <a:latin typeface="Calibri"/>
                <a:cs typeface="Calibri"/>
              </a:rPr>
              <a:t>Vowels can also </a:t>
            </a:r>
            <a:r>
              <a:rPr sz="1750" spc="15" dirty="0">
                <a:latin typeface="Calibri"/>
                <a:cs typeface="Calibri"/>
              </a:rPr>
              <a:t>be </a:t>
            </a:r>
            <a:r>
              <a:rPr sz="1750" spc="10" dirty="0">
                <a:latin typeface="Calibri"/>
                <a:cs typeface="Calibri"/>
              </a:rPr>
              <a:t>pronounced with a lowered velum, allowing air to pass </a:t>
            </a:r>
            <a:r>
              <a:rPr sz="1750" spc="-38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through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the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nose</a:t>
            </a:r>
            <a:endParaRPr sz="1750" dirty="0">
              <a:latin typeface="Calibri"/>
              <a:cs typeface="Calibri"/>
            </a:endParaRPr>
          </a:p>
          <a:p>
            <a:pPr marL="747395" lvl="1" indent="-283210">
              <a:lnSpc>
                <a:spcPts val="1925"/>
              </a:lnSpc>
              <a:spcBef>
                <a:spcPts val="5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0" dirty="0">
                <a:latin typeface="Calibri"/>
                <a:cs typeface="Calibri"/>
              </a:rPr>
              <a:t>In English, speakers nasalize vowels before a nasal sound, such as in the words</a:t>
            </a:r>
            <a:endParaRPr sz="1750" dirty="0">
              <a:latin typeface="Calibri"/>
              <a:cs typeface="Calibri"/>
            </a:endParaRPr>
          </a:p>
          <a:p>
            <a:pPr marL="741045">
              <a:lnSpc>
                <a:spcPts val="1925"/>
              </a:lnSpc>
            </a:pPr>
            <a:r>
              <a:rPr sz="1750" i="1" spc="10" dirty="0">
                <a:latin typeface="Calibri"/>
                <a:cs typeface="Calibri"/>
              </a:rPr>
              <a:t>beam</a:t>
            </a:r>
            <a:r>
              <a:rPr sz="1750" spc="10" dirty="0">
                <a:latin typeface="Calibri"/>
                <a:cs typeface="Calibri"/>
              </a:rPr>
              <a:t>,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i="1" spc="10" dirty="0">
                <a:latin typeface="Calibri"/>
                <a:cs typeface="Calibri"/>
              </a:rPr>
              <a:t>bean</a:t>
            </a:r>
            <a:r>
              <a:rPr sz="1750" spc="10" dirty="0">
                <a:latin typeface="Calibri"/>
                <a:cs typeface="Calibri"/>
              </a:rPr>
              <a:t>,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spc="15" dirty="0">
                <a:latin typeface="Calibri"/>
                <a:cs typeface="Calibri"/>
              </a:rPr>
              <a:t>and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i="1" spc="5" dirty="0">
                <a:latin typeface="Calibri"/>
                <a:cs typeface="Calibri"/>
              </a:rPr>
              <a:t>bingo</a:t>
            </a:r>
            <a:endParaRPr sz="1750" dirty="0">
              <a:latin typeface="Calibri"/>
              <a:cs typeface="Calibri"/>
            </a:endParaRPr>
          </a:p>
          <a:p>
            <a:pPr marL="741045" marR="285115" lvl="1" indent="-276860">
              <a:lnSpc>
                <a:spcPct val="78600"/>
              </a:lnSpc>
              <a:spcBef>
                <a:spcPts val="459"/>
              </a:spcBef>
              <a:buFont typeface="Arial MT"/>
              <a:buChar char="–"/>
              <a:tabLst>
                <a:tab pos="747395" algn="l"/>
                <a:tab pos="748030" algn="l"/>
              </a:tabLst>
            </a:pPr>
            <a:r>
              <a:rPr sz="1750" spc="15" dirty="0">
                <a:latin typeface="Calibri"/>
                <a:cs typeface="Calibri"/>
              </a:rPr>
              <a:t>The </a:t>
            </a:r>
            <a:r>
              <a:rPr sz="1750" spc="10" dirty="0">
                <a:latin typeface="Calibri"/>
                <a:cs typeface="Calibri"/>
              </a:rPr>
              <a:t>nasalization </a:t>
            </a:r>
            <a:r>
              <a:rPr sz="1750" spc="5" dirty="0">
                <a:latin typeface="Calibri"/>
                <a:cs typeface="Calibri"/>
              </a:rPr>
              <a:t>is </a:t>
            </a:r>
            <a:r>
              <a:rPr sz="1750" spc="10" dirty="0">
                <a:latin typeface="Calibri"/>
                <a:cs typeface="Calibri"/>
              </a:rPr>
              <a:t>represented by a </a:t>
            </a:r>
            <a:r>
              <a:rPr sz="1750" spc="5" dirty="0">
                <a:latin typeface="Calibri"/>
                <a:cs typeface="Calibri"/>
              </a:rPr>
              <a:t>diacritic, </a:t>
            </a:r>
            <a:r>
              <a:rPr sz="1750" spc="15" dirty="0">
                <a:latin typeface="Calibri"/>
                <a:cs typeface="Calibri"/>
              </a:rPr>
              <a:t>an </a:t>
            </a:r>
            <a:r>
              <a:rPr sz="1750" spc="10" dirty="0">
                <a:latin typeface="Calibri"/>
                <a:cs typeface="Calibri"/>
              </a:rPr>
              <a:t>extra mark placed with the </a:t>
            </a:r>
            <a:r>
              <a:rPr sz="1750" spc="-385" dirty="0">
                <a:latin typeface="Calibri"/>
                <a:cs typeface="Calibri"/>
              </a:rPr>
              <a:t> </a:t>
            </a:r>
            <a:r>
              <a:rPr sz="1750" spc="10" dirty="0">
                <a:latin typeface="Calibri"/>
                <a:cs typeface="Calibri"/>
              </a:rPr>
              <a:t>symbol:</a:t>
            </a:r>
            <a:endParaRPr sz="175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3843" y="490450"/>
            <a:ext cx="9057005" cy="6795770"/>
            <a:chOff x="503843" y="490450"/>
            <a:chExt cx="9057005" cy="67957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8324" y="6071892"/>
              <a:ext cx="1582742" cy="46634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0078" y="496684"/>
              <a:ext cx="9044305" cy="6783705"/>
            </a:xfrm>
            <a:custGeom>
              <a:avLst/>
              <a:gdLst/>
              <a:ahLst/>
              <a:cxnLst/>
              <a:rect l="l" t="t" r="r" b="b"/>
              <a:pathLst>
                <a:path w="9044305" h="6783705">
                  <a:moveTo>
                    <a:pt x="0" y="0"/>
                  </a:moveTo>
                  <a:lnTo>
                    <a:pt x="9044246" y="0"/>
                  </a:lnTo>
                  <a:lnTo>
                    <a:pt x="9044246" y="6783184"/>
                  </a:lnTo>
                  <a:lnTo>
                    <a:pt x="0" y="6783184"/>
                  </a:lnTo>
                  <a:lnTo>
                    <a:pt x="0" y="0"/>
                  </a:lnTo>
                  <a:close/>
                </a:path>
              </a:pathLst>
            </a:custGeom>
            <a:ln w="124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4325" y="987191"/>
            <a:ext cx="1776730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5" dirty="0"/>
              <a:t>V</a:t>
            </a:r>
            <a:r>
              <a:rPr dirty="0"/>
              <a:t>owels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58619"/>
            <a:ext cx="3525520" cy="41821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51790" indent="-33972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-25" dirty="0">
                <a:latin typeface="Arial"/>
                <a:cs typeface="Arial"/>
              </a:rPr>
              <a:t>Tense</a:t>
            </a:r>
            <a:r>
              <a:rPr sz="2350" b="1" spc="-40" dirty="0">
                <a:latin typeface="Arial"/>
                <a:cs typeface="Arial"/>
              </a:rPr>
              <a:t> </a:t>
            </a:r>
            <a:r>
              <a:rPr sz="2350" spc="10" dirty="0">
                <a:latin typeface="Arial MT"/>
                <a:cs typeface="Arial MT"/>
              </a:rPr>
              <a:t>vowels:</a:t>
            </a:r>
            <a:endParaRPr sz="2350">
              <a:latin typeface="Arial MT"/>
              <a:cs typeface="Arial MT"/>
            </a:endParaRPr>
          </a:p>
          <a:p>
            <a:pPr marL="747395" lvl="1" indent="-283210">
              <a:lnSpc>
                <a:spcPct val="100000"/>
              </a:lnSpc>
              <a:spcBef>
                <a:spcPts val="170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Arial MT"/>
                <a:cs typeface="Arial MT"/>
              </a:rPr>
              <a:t>Are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produced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with</a:t>
            </a:r>
            <a:endParaRPr sz="1950">
              <a:latin typeface="Arial MT"/>
              <a:cs typeface="Arial MT"/>
            </a:endParaRPr>
          </a:p>
          <a:p>
            <a:pPr marL="747395" marR="409575">
              <a:lnSpc>
                <a:spcPct val="109900"/>
              </a:lnSpc>
              <a:spcBef>
                <a:spcPts val="100"/>
              </a:spcBef>
            </a:pPr>
            <a:r>
              <a:rPr sz="1950" spc="10" dirty="0">
                <a:latin typeface="Arial MT"/>
                <a:cs typeface="Arial MT"/>
              </a:rPr>
              <a:t>greater</a:t>
            </a:r>
            <a:r>
              <a:rPr sz="1950" spc="-2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tension</a:t>
            </a:r>
            <a:r>
              <a:rPr sz="1950" spc="-1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in</a:t>
            </a:r>
            <a:r>
              <a:rPr sz="1950" spc="-1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the </a:t>
            </a:r>
            <a:r>
              <a:rPr sz="1950" spc="-52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tongue</a:t>
            </a:r>
            <a:endParaRPr sz="1950">
              <a:latin typeface="Arial MT"/>
              <a:cs typeface="Arial MT"/>
            </a:endParaRPr>
          </a:p>
          <a:p>
            <a:pPr marL="747395" marR="144780" lvl="1" indent="-283210">
              <a:lnSpc>
                <a:spcPct val="109900"/>
              </a:lnSpc>
              <a:spcBef>
                <a:spcPts val="100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15" dirty="0">
                <a:latin typeface="Arial MT"/>
                <a:cs typeface="Arial MT"/>
              </a:rPr>
              <a:t>May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occur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at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the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end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of </a:t>
            </a:r>
            <a:r>
              <a:rPr sz="1950" spc="-53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words</a:t>
            </a:r>
            <a:endParaRPr sz="19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 MT"/>
              <a:buChar char="–"/>
            </a:pPr>
            <a:endParaRPr sz="2950">
              <a:latin typeface="Arial MT"/>
              <a:cs typeface="Arial MT"/>
            </a:endParaRPr>
          </a:p>
          <a:p>
            <a:pPr marL="351790" indent="-33972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10" dirty="0">
                <a:latin typeface="Arial"/>
                <a:cs typeface="Arial"/>
              </a:rPr>
              <a:t>Lax</a:t>
            </a:r>
            <a:r>
              <a:rPr sz="2350" b="1" spc="-40" dirty="0">
                <a:latin typeface="Arial"/>
                <a:cs typeface="Arial"/>
              </a:rPr>
              <a:t> </a:t>
            </a:r>
            <a:r>
              <a:rPr sz="2350" spc="10" dirty="0">
                <a:latin typeface="Arial MT"/>
                <a:cs typeface="Arial MT"/>
              </a:rPr>
              <a:t>vowels:</a:t>
            </a:r>
            <a:endParaRPr sz="2350">
              <a:latin typeface="Arial MT"/>
              <a:cs typeface="Arial MT"/>
            </a:endParaRPr>
          </a:p>
          <a:p>
            <a:pPr marL="747395" marR="228600" lvl="1" indent="-283210">
              <a:lnSpc>
                <a:spcPct val="109900"/>
              </a:lnSpc>
              <a:spcBef>
                <a:spcPts val="60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Arial MT"/>
                <a:cs typeface="Arial MT"/>
              </a:rPr>
              <a:t>Are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produced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with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less </a:t>
            </a:r>
            <a:r>
              <a:rPr sz="1950" spc="-52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tongue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tension</a:t>
            </a:r>
            <a:endParaRPr sz="1950">
              <a:latin typeface="Arial MT"/>
              <a:cs typeface="Arial MT"/>
            </a:endParaRPr>
          </a:p>
          <a:p>
            <a:pPr marL="747395" marR="5080" lvl="1" indent="-283210">
              <a:lnSpc>
                <a:spcPct val="109900"/>
              </a:lnSpc>
              <a:spcBef>
                <a:spcPts val="100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15" dirty="0">
                <a:latin typeface="Arial MT"/>
                <a:cs typeface="Arial MT"/>
              </a:rPr>
              <a:t>May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not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occur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at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the</a:t>
            </a:r>
            <a:r>
              <a:rPr sz="1950" spc="-5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end </a:t>
            </a:r>
            <a:r>
              <a:rPr sz="1950" spc="-53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of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words</a:t>
            </a:r>
            <a:endParaRPr sz="195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3843" y="490450"/>
            <a:ext cx="9057005" cy="6795770"/>
            <a:chOff x="503843" y="490450"/>
            <a:chExt cx="9057005" cy="67957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07949" y="2780791"/>
              <a:ext cx="3316223" cy="31152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0078" y="496684"/>
              <a:ext cx="9044305" cy="6783705"/>
            </a:xfrm>
            <a:custGeom>
              <a:avLst/>
              <a:gdLst/>
              <a:ahLst/>
              <a:cxnLst/>
              <a:rect l="l" t="t" r="r" b="b"/>
              <a:pathLst>
                <a:path w="9044305" h="6783705">
                  <a:moveTo>
                    <a:pt x="0" y="0"/>
                  </a:moveTo>
                  <a:lnTo>
                    <a:pt x="9044246" y="0"/>
                  </a:lnTo>
                  <a:lnTo>
                    <a:pt x="9044246" y="6783184"/>
                  </a:lnTo>
                  <a:lnTo>
                    <a:pt x="0" y="6783184"/>
                  </a:lnTo>
                  <a:lnTo>
                    <a:pt x="0" y="0"/>
                  </a:lnTo>
                  <a:close/>
                </a:path>
              </a:pathLst>
            </a:custGeom>
            <a:ln w="124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4325" y="987191"/>
            <a:ext cx="1776730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5" dirty="0"/>
              <a:t>V</a:t>
            </a:r>
            <a:r>
              <a:rPr dirty="0"/>
              <a:t>owels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03843" y="490450"/>
            <a:ext cx="9057005" cy="6795770"/>
            <a:chOff x="503843" y="490450"/>
            <a:chExt cx="9057005" cy="67957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4843" y="2161691"/>
              <a:ext cx="8441296" cy="42697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10078" y="496684"/>
              <a:ext cx="9044305" cy="6783705"/>
            </a:xfrm>
            <a:custGeom>
              <a:avLst/>
              <a:gdLst/>
              <a:ahLst/>
              <a:cxnLst/>
              <a:rect l="l" t="t" r="r" b="b"/>
              <a:pathLst>
                <a:path w="9044305" h="6783705">
                  <a:moveTo>
                    <a:pt x="0" y="0"/>
                  </a:moveTo>
                  <a:lnTo>
                    <a:pt x="9044246" y="0"/>
                  </a:lnTo>
                  <a:lnTo>
                    <a:pt x="9044246" y="6783184"/>
                  </a:lnTo>
                  <a:lnTo>
                    <a:pt x="0" y="6783184"/>
                  </a:lnTo>
                  <a:lnTo>
                    <a:pt x="0" y="0"/>
                  </a:lnTo>
                  <a:close/>
                </a:path>
              </a:pathLst>
            </a:custGeom>
            <a:ln w="124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7025" y="987191"/>
            <a:ext cx="5831840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Major</a:t>
            </a:r>
            <a:r>
              <a:rPr spc="-45" dirty="0"/>
              <a:t> </a:t>
            </a:r>
            <a:r>
              <a:rPr dirty="0"/>
              <a:t>Phonetic</a:t>
            </a:r>
            <a:r>
              <a:rPr spc="-40" dirty="0"/>
              <a:t> </a:t>
            </a:r>
            <a:r>
              <a:rPr dirty="0"/>
              <a:t>Classes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49576"/>
            <a:ext cx="7921625" cy="421640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351790" marR="357505" indent="-339725">
              <a:lnSpc>
                <a:spcPts val="2270"/>
              </a:lnSpc>
              <a:spcBef>
                <a:spcPts val="65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5" dirty="0">
                <a:latin typeface="Arial"/>
                <a:cs typeface="Arial"/>
              </a:rPr>
              <a:t>Noncontinuants</a:t>
            </a:r>
            <a:r>
              <a:rPr sz="2350" spc="5" dirty="0">
                <a:latin typeface="Arial MT"/>
                <a:cs typeface="Arial MT"/>
              </a:rPr>
              <a:t>: the</a:t>
            </a:r>
            <a:r>
              <a:rPr sz="2350" spc="10" dirty="0">
                <a:latin typeface="Arial MT"/>
                <a:cs typeface="Arial MT"/>
              </a:rPr>
              <a:t> airstream </a:t>
            </a:r>
            <a:r>
              <a:rPr sz="2350" spc="5" dirty="0">
                <a:latin typeface="Arial MT"/>
                <a:cs typeface="Arial MT"/>
              </a:rPr>
              <a:t>is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totally</a:t>
            </a:r>
            <a:r>
              <a:rPr sz="2350" spc="10" dirty="0">
                <a:latin typeface="Arial MT"/>
                <a:cs typeface="Arial MT"/>
              </a:rPr>
              <a:t> obstructed</a:t>
            </a:r>
            <a:r>
              <a:rPr sz="2350" spc="5" dirty="0">
                <a:latin typeface="Arial MT"/>
                <a:cs typeface="Arial MT"/>
              </a:rPr>
              <a:t> in </a:t>
            </a:r>
            <a:r>
              <a:rPr sz="2350" spc="-63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the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oral cavity</a:t>
            </a:r>
            <a:endParaRPr sz="2350">
              <a:latin typeface="Arial MT"/>
              <a:cs typeface="Arial MT"/>
            </a:endParaRPr>
          </a:p>
          <a:p>
            <a:pPr marL="747395" lvl="1" indent="-283210">
              <a:lnSpc>
                <a:spcPct val="100000"/>
              </a:lnSpc>
              <a:spcBef>
                <a:spcPts val="35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Arial MT"/>
                <a:cs typeface="Arial MT"/>
              </a:rPr>
              <a:t>Stops</a:t>
            </a:r>
            <a:r>
              <a:rPr sz="1950" spc="-2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and</a:t>
            </a:r>
            <a:r>
              <a:rPr sz="1950" spc="-15" dirty="0">
                <a:latin typeface="Arial MT"/>
                <a:cs typeface="Arial MT"/>
              </a:rPr>
              <a:t> </a:t>
            </a:r>
            <a:r>
              <a:rPr sz="1950" spc="5" dirty="0">
                <a:latin typeface="Arial MT"/>
                <a:cs typeface="Arial MT"/>
              </a:rPr>
              <a:t>affricates</a:t>
            </a:r>
            <a:endParaRPr sz="19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 MT"/>
              <a:buChar char="–"/>
            </a:pPr>
            <a:endParaRPr sz="2600">
              <a:latin typeface="Arial MT"/>
              <a:cs typeface="Arial MT"/>
            </a:endParaRPr>
          </a:p>
          <a:p>
            <a:pPr marL="351790" marR="5080" indent="-339725">
              <a:lnSpc>
                <a:spcPct val="78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5" dirty="0">
                <a:latin typeface="Arial"/>
                <a:cs typeface="Arial"/>
              </a:rPr>
              <a:t>Continuants</a:t>
            </a:r>
            <a:r>
              <a:rPr sz="2350" spc="5" dirty="0">
                <a:latin typeface="Arial MT"/>
                <a:cs typeface="Arial MT"/>
              </a:rPr>
              <a:t>: the</a:t>
            </a:r>
            <a:r>
              <a:rPr sz="2350" spc="10" dirty="0">
                <a:latin typeface="Arial MT"/>
                <a:cs typeface="Arial MT"/>
              </a:rPr>
              <a:t> airstream </a:t>
            </a:r>
            <a:r>
              <a:rPr sz="2350" spc="5" dirty="0">
                <a:latin typeface="Arial MT"/>
                <a:cs typeface="Arial MT"/>
              </a:rPr>
              <a:t>flows</a:t>
            </a:r>
            <a:r>
              <a:rPr sz="2350" spc="10" dirty="0">
                <a:latin typeface="Arial MT"/>
                <a:cs typeface="Arial MT"/>
              </a:rPr>
              <a:t> continuously out </a:t>
            </a:r>
            <a:r>
              <a:rPr sz="2350" spc="5" dirty="0">
                <a:latin typeface="Arial MT"/>
                <a:cs typeface="Arial MT"/>
              </a:rPr>
              <a:t>of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the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mouth</a:t>
            </a:r>
            <a:endParaRPr sz="2350">
              <a:latin typeface="Arial MT"/>
              <a:cs typeface="Arial MT"/>
            </a:endParaRPr>
          </a:p>
          <a:p>
            <a:pPr marL="747395" lvl="1" indent="-283210">
              <a:lnSpc>
                <a:spcPct val="100000"/>
              </a:lnSpc>
              <a:spcBef>
                <a:spcPts val="15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Arial MT"/>
                <a:cs typeface="Arial MT"/>
              </a:rPr>
              <a:t>All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other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consonants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and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vowels</a:t>
            </a:r>
            <a:endParaRPr sz="19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 MT"/>
              <a:buChar char="–"/>
            </a:pPr>
            <a:endParaRPr sz="2500">
              <a:latin typeface="Arial MT"/>
              <a:cs typeface="Arial MT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5" dirty="0">
                <a:latin typeface="Arial"/>
                <a:cs typeface="Arial"/>
              </a:rPr>
              <a:t>Obstruents</a:t>
            </a:r>
            <a:r>
              <a:rPr sz="2350" spc="5" dirty="0">
                <a:latin typeface="Arial MT"/>
                <a:cs typeface="Arial MT"/>
              </a:rPr>
              <a:t>: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the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airstream has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partial</a:t>
            </a:r>
            <a:r>
              <a:rPr sz="2350" spc="10" dirty="0">
                <a:latin typeface="Arial MT"/>
                <a:cs typeface="Arial MT"/>
              </a:rPr>
              <a:t> or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full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obstruction</a:t>
            </a:r>
            <a:endParaRPr sz="2350">
              <a:latin typeface="Arial MT"/>
              <a:cs typeface="Arial MT"/>
            </a:endParaRPr>
          </a:p>
          <a:p>
            <a:pPr marL="747395" lvl="1" indent="-283210">
              <a:lnSpc>
                <a:spcPct val="100000"/>
              </a:lnSpc>
              <a:spcBef>
                <a:spcPts val="40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10" dirty="0">
                <a:latin typeface="Arial MT"/>
                <a:cs typeface="Arial MT"/>
              </a:rPr>
              <a:t>Non-nasal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stops, </a:t>
            </a:r>
            <a:r>
              <a:rPr sz="1950" spc="5" dirty="0">
                <a:latin typeface="Arial MT"/>
                <a:cs typeface="Arial MT"/>
              </a:rPr>
              <a:t>fricatives,</a:t>
            </a:r>
            <a:r>
              <a:rPr sz="1950" spc="1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and</a:t>
            </a:r>
            <a:r>
              <a:rPr sz="1950" spc="5" dirty="0">
                <a:latin typeface="Arial MT"/>
                <a:cs typeface="Arial MT"/>
              </a:rPr>
              <a:t> affricates</a:t>
            </a:r>
            <a:endParaRPr sz="19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buFont typeface="Arial MT"/>
              <a:buChar char="–"/>
            </a:pPr>
            <a:endParaRPr sz="2100">
              <a:latin typeface="Arial MT"/>
              <a:cs typeface="Arial MT"/>
            </a:endParaRPr>
          </a:p>
          <a:p>
            <a:pPr marL="351790" indent="-33972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350" b="1" spc="10" dirty="0">
                <a:latin typeface="Arial"/>
                <a:cs typeface="Arial"/>
              </a:rPr>
              <a:t>Sonorants</a:t>
            </a:r>
            <a:r>
              <a:rPr sz="2350" spc="10" dirty="0">
                <a:latin typeface="Arial MT"/>
                <a:cs typeface="Arial MT"/>
              </a:rPr>
              <a:t>:</a:t>
            </a:r>
            <a:r>
              <a:rPr sz="2350" spc="5" dirty="0">
                <a:latin typeface="Arial MT"/>
                <a:cs typeface="Arial MT"/>
              </a:rPr>
              <a:t> air </a:t>
            </a:r>
            <a:r>
              <a:rPr sz="2350" spc="10" dirty="0">
                <a:latin typeface="Arial MT"/>
                <a:cs typeface="Arial MT"/>
              </a:rPr>
              <a:t>resonates</a:t>
            </a:r>
            <a:r>
              <a:rPr sz="2350" spc="5" dirty="0">
                <a:latin typeface="Arial MT"/>
                <a:cs typeface="Arial MT"/>
              </a:rPr>
              <a:t> in the</a:t>
            </a:r>
            <a:r>
              <a:rPr sz="2350" spc="10" dirty="0">
                <a:latin typeface="Arial MT"/>
                <a:cs typeface="Arial MT"/>
              </a:rPr>
              <a:t> nasal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or</a:t>
            </a:r>
            <a:r>
              <a:rPr sz="2350" spc="5" dirty="0">
                <a:latin typeface="Arial MT"/>
                <a:cs typeface="Arial MT"/>
              </a:rPr>
              <a:t> oral cavities</a:t>
            </a:r>
            <a:endParaRPr sz="2350">
              <a:latin typeface="Arial MT"/>
              <a:cs typeface="Arial MT"/>
            </a:endParaRPr>
          </a:p>
          <a:p>
            <a:pPr marL="747395" lvl="1" indent="-283210">
              <a:lnSpc>
                <a:spcPct val="100000"/>
              </a:lnSpc>
              <a:spcBef>
                <a:spcPts val="35"/>
              </a:spcBef>
              <a:buChar char="–"/>
              <a:tabLst>
                <a:tab pos="747395" algn="l"/>
                <a:tab pos="748030" algn="l"/>
              </a:tabLst>
            </a:pPr>
            <a:r>
              <a:rPr sz="1950" spc="-5" dirty="0">
                <a:latin typeface="Arial MT"/>
                <a:cs typeface="Arial MT"/>
              </a:rPr>
              <a:t>Vowels,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nasal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stops,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liquids,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and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glides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2171" y="1017339"/>
            <a:ext cx="754189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dirty="0">
                <a:latin typeface="Calibri"/>
                <a:cs typeface="Calibri"/>
              </a:rPr>
              <a:t>Major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spc="-5" dirty="0">
                <a:latin typeface="Calibri"/>
                <a:cs typeface="Calibri"/>
              </a:rPr>
              <a:t>Phonetic</a:t>
            </a:r>
            <a:r>
              <a:rPr sz="3950" spc="-1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Classes: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Consonantal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7954" y="2039527"/>
            <a:ext cx="7851775" cy="415099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351790" marR="5080" indent="-339725">
              <a:lnSpc>
                <a:spcPct val="77900"/>
              </a:lnSpc>
              <a:spcBef>
                <a:spcPts val="844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Calibri"/>
                <a:cs typeface="Calibri"/>
              </a:rPr>
              <a:t>Consonantal</a:t>
            </a:r>
            <a:r>
              <a:rPr sz="2750" spc="5" dirty="0">
                <a:latin typeface="Calibri"/>
                <a:cs typeface="Calibri"/>
              </a:rPr>
              <a:t>: there is some </a:t>
            </a:r>
            <a:r>
              <a:rPr sz="2750" dirty="0">
                <a:latin typeface="Calibri"/>
                <a:cs typeface="Calibri"/>
              </a:rPr>
              <a:t>restriction </a:t>
            </a:r>
            <a:r>
              <a:rPr sz="2750" spc="5" dirty="0">
                <a:latin typeface="Calibri"/>
                <a:cs typeface="Calibri"/>
              </a:rPr>
              <a:t>of the airﬂow </a:t>
            </a:r>
            <a:r>
              <a:rPr sz="2750" spc="-6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during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articulation</a:t>
            </a:r>
          </a:p>
          <a:p>
            <a:pPr marL="464820">
              <a:lnSpc>
                <a:spcPct val="100000"/>
              </a:lnSpc>
              <a:spcBef>
                <a:spcPts val="25"/>
              </a:spcBef>
            </a:pPr>
            <a:r>
              <a:rPr sz="2350" spc="10" dirty="0">
                <a:latin typeface="Arial MT"/>
                <a:cs typeface="Arial MT"/>
              </a:rPr>
              <a:t>–</a:t>
            </a:r>
            <a:r>
              <a:rPr sz="2350" spc="229" dirty="0">
                <a:latin typeface="Arial MT"/>
                <a:cs typeface="Arial MT"/>
              </a:rPr>
              <a:t> </a:t>
            </a:r>
            <a:r>
              <a:rPr sz="2350" spc="5" dirty="0">
                <a:latin typeface="Calibri"/>
                <a:cs typeface="Calibri"/>
              </a:rPr>
              <a:t>All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consonants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except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glides</a:t>
            </a:r>
            <a:endParaRPr sz="23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Calibri"/>
              <a:cs typeface="Calibri"/>
            </a:endParaRPr>
          </a:p>
          <a:p>
            <a:pPr marL="351790" indent="-339725">
              <a:lnSpc>
                <a:spcPct val="1000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spc="5" dirty="0">
                <a:latin typeface="Calibri"/>
                <a:cs typeface="Calibri"/>
              </a:rPr>
              <a:t>Consonantal sounds can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be further subdivided:</a:t>
            </a:r>
            <a:endParaRPr sz="27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 MT"/>
              <a:buChar char="•"/>
            </a:pPr>
            <a:endParaRPr sz="2700" dirty="0">
              <a:latin typeface="Calibri"/>
              <a:cs typeface="Calibri"/>
            </a:endParaRPr>
          </a:p>
          <a:p>
            <a:pPr marL="464820">
              <a:lnSpc>
                <a:spcPct val="100000"/>
              </a:lnSpc>
            </a:pPr>
            <a:r>
              <a:rPr sz="2350" spc="10" dirty="0">
                <a:latin typeface="Arial MT"/>
                <a:cs typeface="Arial MT"/>
              </a:rPr>
              <a:t>–</a:t>
            </a:r>
            <a:r>
              <a:rPr sz="2350" spc="240" dirty="0">
                <a:latin typeface="Arial MT"/>
                <a:cs typeface="Arial MT"/>
              </a:rPr>
              <a:t> </a:t>
            </a:r>
            <a:r>
              <a:rPr sz="2350" b="1" spc="5" dirty="0">
                <a:latin typeface="Calibri"/>
                <a:cs typeface="Calibri"/>
              </a:rPr>
              <a:t>Labials</a:t>
            </a:r>
            <a:r>
              <a:rPr sz="2350" spc="5" dirty="0">
                <a:latin typeface="Calibri"/>
                <a:cs typeface="Calibri"/>
              </a:rPr>
              <a:t>: [p]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[b]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[m]</a:t>
            </a:r>
            <a:r>
              <a:rPr sz="2350" spc="5" dirty="0">
                <a:latin typeface="Calibri"/>
                <a:cs typeface="Calibri"/>
              </a:rPr>
              <a:t> [f]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[v]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10" dirty="0">
                <a:latin typeface="Calibri"/>
                <a:cs typeface="Calibri"/>
              </a:rPr>
              <a:t>[w]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dirty="0">
                <a:latin typeface="Calibri"/>
                <a:cs typeface="Calibri"/>
              </a:rPr>
              <a:t>[ʍ]</a:t>
            </a:r>
          </a:p>
          <a:p>
            <a:pPr marL="1143000" lvl="1" indent="-226695">
              <a:lnSpc>
                <a:spcPct val="100000"/>
              </a:lnSpc>
              <a:spcBef>
                <a:spcPts val="35"/>
              </a:spcBef>
              <a:buFont typeface="Arial MT"/>
              <a:buChar char="•"/>
              <a:tabLst>
                <a:tab pos="1143000" algn="l"/>
                <a:tab pos="1143635" algn="l"/>
              </a:tabLst>
            </a:pPr>
            <a:r>
              <a:rPr sz="1950" spc="5" dirty="0">
                <a:latin typeface="Calibri"/>
                <a:cs typeface="Calibri"/>
              </a:rPr>
              <a:t>Articulated</a:t>
            </a:r>
            <a:r>
              <a:rPr sz="1950" spc="-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with</a:t>
            </a:r>
            <a:r>
              <a:rPr sz="1950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the</a:t>
            </a:r>
            <a:r>
              <a:rPr sz="1950" dirty="0">
                <a:latin typeface="Calibri"/>
                <a:cs typeface="Calibri"/>
              </a:rPr>
              <a:t> </a:t>
            </a:r>
            <a:r>
              <a:rPr sz="1950" spc="5" dirty="0">
                <a:latin typeface="Calibri"/>
                <a:cs typeface="Calibri"/>
              </a:rPr>
              <a:t>lips</a:t>
            </a:r>
            <a:endParaRPr sz="19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Arial MT"/>
              <a:buChar char="•"/>
            </a:pPr>
            <a:endParaRPr sz="2600" dirty="0">
              <a:latin typeface="Calibri"/>
              <a:cs typeface="Calibri"/>
            </a:endParaRPr>
          </a:p>
          <a:p>
            <a:pPr marL="464820">
              <a:lnSpc>
                <a:spcPct val="100000"/>
              </a:lnSpc>
            </a:pPr>
            <a:r>
              <a:rPr sz="2350" spc="10" dirty="0">
                <a:latin typeface="Arial MT"/>
                <a:cs typeface="Arial MT"/>
              </a:rPr>
              <a:t>–</a:t>
            </a:r>
            <a:r>
              <a:rPr sz="2350" spc="250" dirty="0">
                <a:latin typeface="Arial MT"/>
                <a:cs typeface="Arial MT"/>
              </a:rPr>
              <a:t> </a:t>
            </a:r>
            <a:r>
              <a:rPr sz="2350" b="1" spc="5" dirty="0">
                <a:latin typeface="Calibri"/>
                <a:cs typeface="Calibri"/>
              </a:rPr>
              <a:t>Coronals</a:t>
            </a:r>
            <a:r>
              <a:rPr sz="2350" spc="5" dirty="0">
                <a:latin typeface="Calibri"/>
                <a:cs typeface="Calibri"/>
              </a:rPr>
              <a:t>: [t]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[d] [n] [s] [z]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[l] [r]</a:t>
            </a:r>
            <a:endParaRPr sz="2350" dirty="0">
              <a:latin typeface="Calibri"/>
              <a:cs typeface="Calibri"/>
            </a:endParaRPr>
          </a:p>
          <a:p>
            <a:pPr marL="1143000" lvl="1" indent="-226695">
              <a:lnSpc>
                <a:spcPct val="100000"/>
              </a:lnSpc>
              <a:spcBef>
                <a:spcPts val="120"/>
              </a:spcBef>
              <a:buFont typeface="Arial MT"/>
              <a:buChar char="•"/>
              <a:tabLst>
                <a:tab pos="1143000" algn="l"/>
                <a:tab pos="1143635" algn="l"/>
              </a:tabLst>
            </a:pPr>
            <a:r>
              <a:rPr sz="1950" spc="5" dirty="0">
                <a:latin typeface="Calibri"/>
                <a:cs typeface="Calibri"/>
              </a:rPr>
              <a:t>Articulated</a:t>
            </a:r>
            <a:r>
              <a:rPr sz="1950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by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raising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the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tongue</a:t>
            </a:r>
            <a:r>
              <a:rPr sz="1950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blade</a:t>
            </a:r>
            <a:endParaRPr sz="195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6031" y="987191"/>
            <a:ext cx="5213985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Calibri"/>
                <a:cs typeface="Calibri"/>
              </a:rPr>
              <a:t>Major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Phonetic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Classes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39527"/>
            <a:ext cx="7973059" cy="416267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51790" indent="-339725">
              <a:lnSpc>
                <a:spcPts val="3260"/>
              </a:lnSpc>
              <a:spcBef>
                <a:spcPts val="12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spc="5" dirty="0">
                <a:latin typeface="Calibri"/>
                <a:cs typeface="Calibri"/>
              </a:rPr>
              <a:t>Consonantal</a:t>
            </a:r>
            <a:r>
              <a:rPr sz="2750" spc="-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categories</a:t>
            </a:r>
            <a:r>
              <a:rPr sz="2750" spc="-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cont.:</a:t>
            </a:r>
            <a:endParaRPr sz="2750" dirty="0">
              <a:latin typeface="Calibri"/>
              <a:cs typeface="Calibri"/>
            </a:endParaRPr>
          </a:p>
          <a:p>
            <a:pPr marL="464820">
              <a:lnSpc>
                <a:spcPts val="2780"/>
              </a:lnSpc>
            </a:pPr>
            <a:r>
              <a:rPr sz="2350" spc="10" dirty="0">
                <a:latin typeface="Arial MT"/>
                <a:cs typeface="Arial MT"/>
              </a:rPr>
              <a:t>–</a:t>
            </a:r>
            <a:r>
              <a:rPr sz="2350" spc="250" dirty="0">
                <a:latin typeface="Arial MT"/>
                <a:cs typeface="Arial MT"/>
              </a:rPr>
              <a:t> </a:t>
            </a:r>
            <a:r>
              <a:rPr sz="2350" spc="5" dirty="0">
                <a:latin typeface="Calibri"/>
                <a:cs typeface="Calibri"/>
              </a:rPr>
              <a:t>Anteriors: [p] [b] [m] [f] [v] [t]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[d] [n] [s] [z]</a:t>
            </a:r>
            <a:endParaRPr sz="2350" dirty="0">
              <a:latin typeface="Calibri"/>
              <a:cs typeface="Calibri"/>
            </a:endParaRPr>
          </a:p>
          <a:p>
            <a:pPr marL="1143000" marR="337185" lvl="1" indent="-226695">
              <a:lnSpc>
                <a:spcPts val="1900"/>
              </a:lnSpc>
              <a:spcBef>
                <a:spcPts val="465"/>
              </a:spcBef>
              <a:buFont typeface="Arial MT"/>
              <a:buChar char="•"/>
              <a:tabLst>
                <a:tab pos="1143000" algn="l"/>
                <a:tab pos="1143635" algn="l"/>
              </a:tabLst>
            </a:pPr>
            <a:r>
              <a:rPr sz="1950" spc="10" dirty="0">
                <a:latin typeface="Calibri"/>
                <a:cs typeface="Calibri"/>
              </a:rPr>
              <a:t>Produced in the </a:t>
            </a:r>
            <a:r>
              <a:rPr sz="1950" spc="5" dirty="0">
                <a:latin typeface="Calibri"/>
                <a:cs typeface="Calibri"/>
              </a:rPr>
              <a:t>front </a:t>
            </a:r>
            <a:r>
              <a:rPr sz="1950" spc="10" dirty="0">
                <a:latin typeface="Calibri"/>
                <a:cs typeface="Calibri"/>
              </a:rPr>
              <a:t>part </a:t>
            </a:r>
            <a:r>
              <a:rPr sz="1950" spc="5" dirty="0">
                <a:latin typeface="Calibri"/>
                <a:cs typeface="Calibri"/>
              </a:rPr>
              <a:t>of </a:t>
            </a:r>
            <a:r>
              <a:rPr sz="1950" spc="10" dirty="0">
                <a:latin typeface="Calibri"/>
                <a:cs typeface="Calibri"/>
              </a:rPr>
              <a:t>the mouth (from the alveolar area </a:t>
            </a:r>
            <a:r>
              <a:rPr sz="1950" spc="-430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forward)</a:t>
            </a:r>
            <a:endParaRPr sz="19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 dirty="0">
              <a:latin typeface="Calibri"/>
              <a:cs typeface="Calibri"/>
            </a:endParaRPr>
          </a:p>
          <a:p>
            <a:pPr marL="747395" indent="-283210">
              <a:lnSpc>
                <a:spcPct val="100000"/>
              </a:lnSpc>
              <a:spcBef>
                <a:spcPts val="5"/>
              </a:spcBef>
              <a:buFont typeface="Arial MT"/>
              <a:buChar char="–"/>
              <a:tabLst>
                <a:tab pos="748030" algn="l"/>
              </a:tabLst>
            </a:pPr>
            <a:r>
              <a:rPr sz="2350" spc="5" dirty="0">
                <a:latin typeface="Calibri"/>
                <a:cs typeface="Calibri"/>
              </a:rPr>
              <a:t>Sibilants: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[s]</a:t>
            </a:r>
            <a:r>
              <a:rPr sz="235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[z]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]</a:t>
            </a:r>
            <a:r>
              <a:rPr sz="2350" dirty="0">
                <a:latin typeface="Calibri"/>
                <a:cs typeface="Calibri"/>
              </a:rPr>
              <a:t> </a:t>
            </a:r>
            <a:endParaRPr lang="en-US" sz="2350" dirty="0">
              <a:latin typeface="Calibri"/>
              <a:cs typeface="Calibri"/>
            </a:endParaRPr>
          </a:p>
          <a:p>
            <a:pPr marL="807085" indent="-34290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748030" algn="l"/>
              </a:tabLst>
            </a:pPr>
            <a:r>
              <a:rPr sz="1950" spc="10" dirty="0">
                <a:latin typeface="Calibri"/>
                <a:cs typeface="Calibri"/>
              </a:rPr>
              <a:t>Produced with a </a:t>
            </a:r>
            <a:r>
              <a:rPr sz="1950" spc="5" dirty="0">
                <a:latin typeface="Calibri"/>
                <a:cs typeface="Calibri"/>
              </a:rPr>
              <a:t>lot of friction </a:t>
            </a:r>
            <a:r>
              <a:rPr sz="1950" spc="10" dirty="0">
                <a:latin typeface="Calibri"/>
                <a:cs typeface="Calibri"/>
              </a:rPr>
              <a:t>that causes a hissing sound, which </a:t>
            </a:r>
            <a:r>
              <a:rPr sz="1950" spc="5" dirty="0">
                <a:latin typeface="Calibri"/>
                <a:cs typeface="Calibri"/>
              </a:rPr>
              <a:t>is </a:t>
            </a:r>
            <a:r>
              <a:rPr sz="1950" spc="-430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a</a:t>
            </a:r>
            <a:r>
              <a:rPr sz="1950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mixture</a:t>
            </a:r>
            <a:r>
              <a:rPr sz="1950" spc="5" dirty="0">
                <a:latin typeface="Calibri"/>
                <a:cs typeface="Calibri"/>
              </a:rPr>
              <a:t> of </a:t>
            </a:r>
            <a:r>
              <a:rPr sz="1950" spc="-65" dirty="0">
                <a:latin typeface="Calibri"/>
                <a:cs typeface="Calibri"/>
              </a:rPr>
              <a:t>high-­‐frequency</a:t>
            </a:r>
            <a:r>
              <a:rPr sz="1950" spc="5" dirty="0">
                <a:latin typeface="Calibri"/>
                <a:cs typeface="Calibri"/>
              </a:rPr>
              <a:t> </a:t>
            </a:r>
            <a:r>
              <a:rPr sz="1950" spc="10" dirty="0">
                <a:latin typeface="Calibri"/>
                <a:cs typeface="Calibri"/>
              </a:rPr>
              <a:t>sounds</a:t>
            </a:r>
            <a:endParaRPr sz="19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50" dirty="0">
              <a:latin typeface="Calibri"/>
              <a:cs typeface="Calibri"/>
            </a:endParaRPr>
          </a:p>
          <a:p>
            <a:pPr marL="351790" marR="5715" indent="-339725">
              <a:lnSpc>
                <a:spcPts val="2700"/>
              </a:lnSpc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Calibri"/>
                <a:cs typeface="Calibri"/>
              </a:rPr>
              <a:t>Syllabic</a:t>
            </a:r>
            <a:r>
              <a:rPr sz="2750" b="1" spc="10" dirty="0">
                <a:latin typeface="Calibri"/>
                <a:cs typeface="Calibri"/>
              </a:rPr>
              <a:t> </a:t>
            </a:r>
            <a:r>
              <a:rPr sz="2750" b="1" spc="5" dirty="0">
                <a:latin typeface="Calibri"/>
                <a:cs typeface="Calibri"/>
              </a:rPr>
              <a:t>Sounds</a:t>
            </a:r>
            <a:r>
              <a:rPr sz="2750" spc="5" dirty="0">
                <a:latin typeface="Calibri"/>
                <a:cs typeface="Calibri"/>
              </a:rPr>
              <a:t>: sounds that can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function</a:t>
            </a:r>
            <a:r>
              <a:rPr sz="2750" spc="5" dirty="0">
                <a:latin typeface="Calibri"/>
                <a:cs typeface="Calibri"/>
              </a:rPr>
              <a:t> as the core </a:t>
            </a:r>
            <a:r>
              <a:rPr sz="2750" spc="-60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of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a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syllable</a:t>
            </a:r>
            <a:endParaRPr sz="2750" dirty="0">
              <a:latin typeface="Calibri"/>
              <a:cs typeface="Calibri"/>
            </a:endParaRPr>
          </a:p>
          <a:p>
            <a:pPr marL="464820">
              <a:lnSpc>
                <a:spcPts val="2755"/>
              </a:lnSpc>
            </a:pPr>
            <a:r>
              <a:rPr sz="2350" spc="10" dirty="0">
                <a:latin typeface="Arial MT"/>
                <a:cs typeface="Arial MT"/>
              </a:rPr>
              <a:t>–</a:t>
            </a:r>
            <a:r>
              <a:rPr sz="2350" spc="245" dirty="0">
                <a:latin typeface="Arial MT"/>
                <a:cs typeface="Arial MT"/>
              </a:rPr>
              <a:t> </a:t>
            </a:r>
            <a:r>
              <a:rPr sz="2350" spc="5" dirty="0">
                <a:latin typeface="Calibri"/>
                <a:cs typeface="Calibri"/>
              </a:rPr>
              <a:t>Vowels, liquids, </a:t>
            </a:r>
            <a:r>
              <a:rPr sz="2350" spc="10" dirty="0">
                <a:latin typeface="Calibri"/>
                <a:cs typeface="Calibri"/>
              </a:rPr>
              <a:t>and</a:t>
            </a:r>
            <a:r>
              <a:rPr sz="2350" spc="5" dirty="0">
                <a:latin typeface="Calibri"/>
                <a:cs typeface="Calibri"/>
              </a:rPr>
              <a:t> nasals</a:t>
            </a:r>
            <a:endParaRPr sz="235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3843" y="449810"/>
            <a:ext cx="9057005" cy="6795770"/>
            <a:chOff x="503843" y="490450"/>
            <a:chExt cx="9057005" cy="67957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6966" y="6071892"/>
              <a:ext cx="2399237" cy="4773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2335" y="5468943"/>
              <a:ext cx="2261061" cy="48989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10078" y="496684"/>
              <a:ext cx="9044305" cy="6783705"/>
            </a:xfrm>
            <a:custGeom>
              <a:avLst/>
              <a:gdLst/>
              <a:ahLst/>
              <a:cxnLst/>
              <a:rect l="l" t="t" r="r" b="b"/>
              <a:pathLst>
                <a:path w="9044305" h="6783705">
                  <a:moveTo>
                    <a:pt x="0" y="0"/>
                  </a:moveTo>
                  <a:lnTo>
                    <a:pt x="9044246" y="0"/>
                  </a:lnTo>
                  <a:lnTo>
                    <a:pt x="9044246" y="6783184"/>
                  </a:lnTo>
                  <a:lnTo>
                    <a:pt x="0" y="6783184"/>
                  </a:lnTo>
                  <a:lnTo>
                    <a:pt x="0" y="0"/>
                  </a:lnTo>
                  <a:close/>
                </a:path>
              </a:pathLst>
            </a:custGeom>
            <a:ln w="124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3580" y="987191"/>
            <a:ext cx="6478905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Identity</a:t>
            </a:r>
            <a:r>
              <a:rPr spc="-2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Speech</a:t>
            </a:r>
            <a:r>
              <a:rPr spc="-20" dirty="0"/>
              <a:t> </a:t>
            </a:r>
            <a:r>
              <a:rPr dirty="0"/>
              <a:t>Sounds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39527"/>
            <a:ext cx="7792084" cy="3406702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1790" marR="255904" indent="-339725">
              <a:lnSpc>
                <a:spcPct val="79400"/>
              </a:lnSpc>
              <a:spcBef>
                <a:spcPts val="800"/>
              </a:spcBef>
              <a:buChar char="•"/>
              <a:tabLst>
                <a:tab pos="351790" algn="l"/>
                <a:tab pos="352425" algn="l"/>
              </a:tabLst>
            </a:pPr>
            <a:r>
              <a:rPr sz="2750" spc="5" dirty="0">
                <a:latin typeface="Arial MT"/>
                <a:cs typeface="Arial MT"/>
              </a:rPr>
              <a:t>Our linguistic </a:t>
            </a:r>
            <a:r>
              <a:rPr sz="2750" spc="10" dirty="0">
                <a:latin typeface="Arial MT"/>
                <a:cs typeface="Arial MT"/>
              </a:rPr>
              <a:t>knowledge </a:t>
            </a:r>
            <a:r>
              <a:rPr sz="2750" spc="5" dirty="0">
                <a:latin typeface="Arial MT"/>
                <a:cs typeface="Arial MT"/>
              </a:rPr>
              <a:t>allows </a:t>
            </a:r>
            <a:r>
              <a:rPr sz="2750" spc="10" dirty="0">
                <a:latin typeface="Arial MT"/>
                <a:cs typeface="Arial MT"/>
              </a:rPr>
              <a:t>us </a:t>
            </a:r>
            <a:r>
              <a:rPr sz="2750" spc="5" dirty="0">
                <a:latin typeface="Arial MT"/>
                <a:cs typeface="Arial MT"/>
              </a:rPr>
              <a:t>to ignore 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nonlinguistic </a:t>
            </a:r>
            <a:r>
              <a:rPr sz="2750" dirty="0">
                <a:latin typeface="Arial MT"/>
                <a:cs typeface="Arial MT"/>
              </a:rPr>
              <a:t>differences</a:t>
            </a:r>
            <a:r>
              <a:rPr sz="2750" spc="5" dirty="0">
                <a:latin typeface="Arial MT"/>
                <a:cs typeface="Arial MT"/>
              </a:rPr>
              <a:t> in </a:t>
            </a:r>
            <a:r>
              <a:rPr sz="2750" spc="10" dirty="0">
                <a:latin typeface="Arial MT"/>
                <a:cs typeface="Arial MT"/>
              </a:rPr>
              <a:t>speech</a:t>
            </a:r>
            <a:r>
              <a:rPr sz="2750" spc="5" dirty="0">
                <a:latin typeface="Arial MT"/>
                <a:cs typeface="Arial MT"/>
              </a:rPr>
              <a:t> (such </a:t>
            </a:r>
            <a:r>
              <a:rPr sz="2750" spc="10" dirty="0">
                <a:latin typeface="Arial MT"/>
                <a:cs typeface="Arial MT"/>
              </a:rPr>
              <a:t>as </a:t>
            </a:r>
            <a:r>
              <a:rPr sz="2750" spc="15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individual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pitch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levels,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rates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of</a:t>
            </a:r>
            <a:r>
              <a:rPr sz="2750" spc="15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speed,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coughs)</a:t>
            </a:r>
            <a:endParaRPr sz="27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•"/>
            </a:pPr>
            <a:endParaRPr sz="3500" dirty="0">
              <a:latin typeface="Arial MT"/>
              <a:cs typeface="Arial MT"/>
            </a:endParaRPr>
          </a:p>
          <a:p>
            <a:pPr marL="351790" marR="242570" indent="-339725">
              <a:lnSpc>
                <a:spcPct val="79800"/>
              </a:lnSpc>
              <a:spcBef>
                <a:spcPts val="5"/>
              </a:spcBef>
              <a:buChar char="•"/>
              <a:tabLst>
                <a:tab pos="351790" algn="l"/>
                <a:tab pos="352425" algn="l"/>
              </a:tabLst>
            </a:pPr>
            <a:r>
              <a:rPr sz="2750" spc="-15" dirty="0">
                <a:latin typeface="Arial MT"/>
                <a:cs typeface="Arial MT"/>
              </a:rPr>
              <a:t>We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are capable of </a:t>
            </a:r>
            <a:r>
              <a:rPr sz="2750" spc="10" dirty="0">
                <a:latin typeface="Arial MT"/>
                <a:cs typeface="Arial MT"/>
              </a:rPr>
              <a:t>making</a:t>
            </a:r>
            <a:r>
              <a:rPr sz="2750" spc="5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sounds</a:t>
            </a:r>
            <a:r>
              <a:rPr sz="2750" spc="5" dirty="0">
                <a:latin typeface="Arial MT"/>
                <a:cs typeface="Arial MT"/>
              </a:rPr>
              <a:t> that are not </a:t>
            </a:r>
            <a:r>
              <a:rPr sz="2750" spc="-745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speech sounds </a:t>
            </a:r>
            <a:r>
              <a:rPr sz="2750" spc="5" dirty="0">
                <a:latin typeface="Arial MT"/>
                <a:cs typeface="Arial MT"/>
              </a:rPr>
              <a:t>in English but are in other </a:t>
            </a:r>
            <a:r>
              <a:rPr sz="2750" spc="10" dirty="0">
                <a:latin typeface="Arial MT"/>
                <a:cs typeface="Arial MT"/>
              </a:rPr>
              <a:t> languages</a:t>
            </a:r>
            <a:endParaRPr sz="27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50" dirty="0">
              <a:latin typeface="Arial MT"/>
              <a:cs typeface="Arial MT"/>
            </a:endParaRPr>
          </a:p>
          <a:p>
            <a:pPr marL="741045" marR="5080" indent="-276860">
              <a:lnSpc>
                <a:spcPct val="81000"/>
              </a:lnSpc>
            </a:pPr>
            <a:endParaRPr sz="2350" dirty="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6787" y="987191"/>
            <a:ext cx="4032250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Calibri"/>
                <a:cs typeface="Calibri"/>
              </a:rPr>
              <a:t>Prosodic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Features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39527"/>
            <a:ext cx="7658100" cy="297243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51790" marR="5080" indent="-339725">
              <a:lnSpc>
                <a:spcPct val="79900"/>
              </a:lnSpc>
              <a:spcBef>
                <a:spcPts val="78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Calibri"/>
                <a:cs typeface="Calibri"/>
              </a:rPr>
              <a:t>Prosodic</a:t>
            </a:r>
            <a:r>
              <a:rPr sz="2750" spc="5" dirty="0">
                <a:latin typeface="Calibri"/>
                <a:cs typeface="Calibri"/>
              </a:rPr>
              <a:t>, or </a:t>
            </a:r>
            <a:r>
              <a:rPr sz="2750" b="1" spc="5" dirty="0">
                <a:latin typeface="Calibri"/>
                <a:cs typeface="Calibri"/>
              </a:rPr>
              <a:t>suprasegmental </a:t>
            </a:r>
            <a:r>
              <a:rPr sz="2750" spc="5" dirty="0">
                <a:latin typeface="Calibri"/>
                <a:cs typeface="Calibri"/>
              </a:rPr>
              <a:t>features of sounds, 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such as length, stress and pitch, are features above </a:t>
            </a:r>
            <a:r>
              <a:rPr sz="2750" spc="-6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the segmental values such as place and manner of 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articulation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•"/>
            </a:pPr>
            <a:endParaRPr sz="3300">
              <a:latin typeface="Calibri"/>
              <a:cs typeface="Calibri"/>
            </a:endParaRPr>
          </a:p>
          <a:p>
            <a:pPr marL="351790" marR="257810" indent="-339725">
              <a:lnSpc>
                <a:spcPct val="79800"/>
              </a:lnSpc>
              <a:spcBef>
                <a:spcPts val="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Calibri"/>
                <a:cs typeface="Calibri"/>
              </a:rPr>
              <a:t>Length</a:t>
            </a:r>
            <a:r>
              <a:rPr sz="2750" spc="5" dirty="0">
                <a:latin typeface="Calibri"/>
                <a:cs typeface="Calibri"/>
              </a:rPr>
              <a:t>: in some languages, such as Japanese, the </a:t>
            </a:r>
            <a:r>
              <a:rPr sz="2750" spc="-6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length of a consonant or a vowel can change the 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meaning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of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a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word: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0167" y="5350223"/>
            <a:ext cx="2887345" cy="7518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5275" indent="-283210">
              <a:lnSpc>
                <a:spcPct val="100000"/>
              </a:lnSpc>
              <a:spcBef>
                <a:spcPts val="120"/>
              </a:spcBef>
              <a:buFont typeface="Arial MT"/>
              <a:buChar char="–"/>
              <a:tabLst>
                <a:tab pos="295910" algn="l"/>
              </a:tabLst>
            </a:pPr>
            <a:r>
              <a:rPr sz="2350" i="1" spc="5" dirty="0">
                <a:latin typeface="Calibri"/>
                <a:cs typeface="Calibri"/>
              </a:rPr>
              <a:t>biru</a:t>
            </a:r>
            <a:r>
              <a:rPr sz="2350" i="1" dirty="0">
                <a:latin typeface="Calibri"/>
                <a:cs typeface="Calibri"/>
              </a:rPr>
              <a:t> </a:t>
            </a:r>
            <a:r>
              <a:rPr sz="2350" dirty="0">
                <a:latin typeface="Calibri"/>
                <a:cs typeface="Calibri"/>
              </a:rPr>
              <a:t>[biru]</a:t>
            </a:r>
            <a:r>
              <a:rPr sz="2350" spc="5" dirty="0">
                <a:latin typeface="Calibri"/>
                <a:cs typeface="Calibri"/>
              </a:rPr>
              <a:t> </a:t>
            </a:r>
            <a:r>
              <a:rPr sz="2350" spc="5" dirty="0">
                <a:latin typeface="MS PGothic"/>
                <a:cs typeface="MS PGothic"/>
              </a:rPr>
              <a:t>“</a:t>
            </a:r>
            <a:r>
              <a:rPr sz="2350" spc="5" dirty="0">
                <a:latin typeface="Calibri"/>
                <a:cs typeface="Calibri"/>
              </a:rPr>
              <a:t>building</a:t>
            </a:r>
            <a:r>
              <a:rPr sz="2350" spc="5" dirty="0">
                <a:latin typeface="MS PGothic"/>
                <a:cs typeface="MS PGothic"/>
              </a:rPr>
              <a:t>”</a:t>
            </a:r>
            <a:endParaRPr sz="2350">
              <a:latin typeface="MS PGothic"/>
              <a:cs typeface="MS PGothic"/>
            </a:endParaRPr>
          </a:p>
          <a:p>
            <a:pPr marL="295275" indent="-283210">
              <a:lnSpc>
                <a:spcPct val="100000"/>
              </a:lnSpc>
              <a:spcBef>
                <a:spcPts val="50"/>
              </a:spcBef>
              <a:buFont typeface="Arial MT"/>
              <a:buChar char="–"/>
              <a:tabLst>
                <a:tab pos="295910" algn="l"/>
              </a:tabLst>
            </a:pPr>
            <a:r>
              <a:rPr sz="2350" i="1" spc="5" dirty="0">
                <a:latin typeface="Calibri"/>
                <a:cs typeface="Calibri"/>
              </a:rPr>
              <a:t>saki</a:t>
            </a:r>
            <a:r>
              <a:rPr sz="2350" i="1" spc="-15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[saki]</a:t>
            </a:r>
            <a:r>
              <a:rPr sz="2350" spc="-15" dirty="0">
                <a:latin typeface="Calibri"/>
                <a:cs typeface="Calibri"/>
              </a:rPr>
              <a:t> </a:t>
            </a:r>
            <a:r>
              <a:rPr sz="2350" spc="10" dirty="0">
                <a:latin typeface="MS PGothic"/>
                <a:cs typeface="MS PGothic"/>
              </a:rPr>
              <a:t>“</a:t>
            </a:r>
            <a:r>
              <a:rPr sz="2350" spc="10" dirty="0">
                <a:latin typeface="Calibri"/>
                <a:cs typeface="Calibri"/>
              </a:rPr>
              <a:t>ahead</a:t>
            </a:r>
            <a:r>
              <a:rPr sz="2350" spc="10" dirty="0">
                <a:latin typeface="MS PGothic"/>
                <a:cs typeface="MS PGothic"/>
              </a:rPr>
              <a:t>”</a:t>
            </a:r>
            <a:endParaRPr sz="2350">
              <a:latin typeface="MS PGothic"/>
              <a:cs typeface="MS P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55653" y="5350223"/>
            <a:ext cx="2790825" cy="7518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64820">
              <a:lnSpc>
                <a:spcPct val="100000"/>
              </a:lnSpc>
              <a:spcBef>
                <a:spcPts val="120"/>
              </a:spcBef>
            </a:pPr>
            <a:r>
              <a:rPr sz="2350" i="1" spc="5" dirty="0">
                <a:latin typeface="Calibri"/>
                <a:cs typeface="Calibri"/>
              </a:rPr>
              <a:t>biiru</a:t>
            </a:r>
            <a:r>
              <a:rPr sz="2350" i="1" spc="-2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[biːru]</a:t>
            </a:r>
            <a:r>
              <a:rPr sz="2350" spc="-20" dirty="0">
                <a:latin typeface="Calibri"/>
                <a:cs typeface="Calibri"/>
              </a:rPr>
              <a:t> </a:t>
            </a:r>
            <a:r>
              <a:rPr sz="2350" spc="5" dirty="0">
                <a:latin typeface="MS PGothic"/>
                <a:cs typeface="MS PGothic"/>
              </a:rPr>
              <a:t>“</a:t>
            </a:r>
            <a:r>
              <a:rPr sz="2350" spc="5" dirty="0">
                <a:latin typeface="Calibri"/>
                <a:cs typeface="Calibri"/>
              </a:rPr>
              <a:t>beer</a:t>
            </a:r>
            <a:r>
              <a:rPr sz="2350" spc="5" dirty="0">
                <a:latin typeface="MS PGothic"/>
                <a:cs typeface="MS PGothic"/>
              </a:rPr>
              <a:t>”</a:t>
            </a:r>
            <a:endParaRPr sz="2350">
              <a:latin typeface="MS PGothic"/>
              <a:cs typeface="MS PGothic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350" i="1" spc="5" dirty="0">
                <a:latin typeface="Calibri"/>
                <a:cs typeface="Calibri"/>
              </a:rPr>
              <a:t>sakki</a:t>
            </a:r>
            <a:r>
              <a:rPr sz="2350" i="1" spc="-1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[sakːi]</a:t>
            </a:r>
            <a:r>
              <a:rPr sz="2350" spc="-5" dirty="0">
                <a:latin typeface="Calibri"/>
                <a:cs typeface="Calibri"/>
              </a:rPr>
              <a:t> </a:t>
            </a:r>
            <a:r>
              <a:rPr sz="2350" spc="5" dirty="0">
                <a:latin typeface="MS PGothic"/>
                <a:cs typeface="MS PGothic"/>
              </a:rPr>
              <a:t>“</a:t>
            </a:r>
            <a:r>
              <a:rPr sz="2350" spc="5" dirty="0">
                <a:latin typeface="Calibri"/>
                <a:cs typeface="Calibri"/>
              </a:rPr>
              <a:t>before</a:t>
            </a:r>
            <a:r>
              <a:rPr sz="2350" spc="5" dirty="0">
                <a:latin typeface="MS PGothic"/>
                <a:cs typeface="MS PGothic"/>
              </a:rPr>
              <a:t>”</a:t>
            </a:r>
            <a:endParaRPr sz="2350">
              <a:latin typeface="MS PGothic"/>
              <a:cs typeface="MS P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7409" y="987191"/>
            <a:ext cx="4511040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Prosodic</a:t>
            </a:r>
            <a:r>
              <a:rPr spc="-50" dirty="0"/>
              <a:t> </a:t>
            </a:r>
            <a:r>
              <a:rPr spc="-5" dirty="0"/>
              <a:t>Features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39527"/>
            <a:ext cx="7866380" cy="435419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1790" marR="526415" indent="-339725">
              <a:lnSpc>
                <a:spcPct val="79400"/>
              </a:lnSpc>
              <a:spcBef>
                <a:spcPts val="800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750" b="1" spc="5" dirty="0">
                <a:latin typeface="Arial"/>
                <a:cs typeface="Arial"/>
              </a:rPr>
              <a:t>Stress</a:t>
            </a:r>
            <a:r>
              <a:rPr sz="2750" spc="5" dirty="0">
                <a:latin typeface="Arial MT"/>
                <a:cs typeface="Arial MT"/>
              </a:rPr>
              <a:t>: stressed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syllables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are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-15" dirty="0">
                <a:latin typeface="Arial MT"/>
                <a:cs typeface="Arial MT"/>
              </a:rPr>
              <a:t>louder,</a:t>
            </a:r>
            <a:r>
              <a:rPr sz="2750" spc="5" dirty="0">
                <a:latin typeface="Arial MT"/>
                <a:cs typeface="Arial MT"/>
              </a:rPr>
              <a:t> slightly </a:t>
            </a:r>
            <a:r>
              <a:rPr sz="2750" spc="-745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higher in </a:t>
            </a:r>
            <a:r>
              <a:rPr sz="2750" b="1" spc="5" dirty="0">
                <a:latin typeface="Arial"/>
                <a:cs typeface="Arial"/>
              </a:rPr>
              <a:t>pitch</a:t>
            </a:r>
            <a:r>
              <a:rPr sz="2750" spc="5" dirty="0">
                <a:latin typeface="Arial MT"/>
                <a:cs typeface="Arial MT"/>
              </a:rPr>
              <a:t>, </a:t>
            </a:r>
            <a:r>
              <a:rPr sz="2750" spc="10" dirty="0">
                <a:latin typeface="Arial MT"/>
                <a:cs typeface="Arial MT"/>
              </a:rPr>
              <a:t>and somewhat </a:t>
            </a:r>
            <a:r>
              <a:rPr sz="2750" spc="5" dirty="0">
                <a:latin typeface="Arial MT"/>
                <a:cs typeface="Arial MT"/>
              </a:rPr>
              <a:t>longer than 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unstressed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syllables</a:t>
            </a:r>
            <a:endParaRPr sz="27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500">
              <a:latin typeface="Arial MT"/>
              <a:cs typeface="Arial MT"/>
            </a:endParaRPr>
          </a:p>
          <a:p>
            <a:pPr marL="747395" lvl="1" indent="-283210">
              <a:lnSpc>
                <a:spcPct val="100000"/>
              </a:lnSpc>
              <a:buChar char="–"/>
              <a:tabLst>
                <a:tab pos="748030" algn="l"/>
              </a:tabLst>
            </a:pPr>
            <a:r>
              <a:rPr sz="2350" spc="10" dirty="0">
                <a:latin typeface="Arial MT"/>
                <a:cs typeface="Arial MT"/>
              </a:rPr>
              <a:t>The </a:t>
            </a:r>
            <a:r>
              <a:rPr sz="2350" spc="5" dirty="0">
                <a:latin typeface="Arial MT"/>
                <a:cs typeface="Arial MT"/>
              </a:rPr>
              <a:t>noun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i="1" spc="10" dirty="0">
                <a:latin typeface="Arial"/>
                <a:cs typeface="Arial"/>
              </a:rPr>
              <a:t>digest </a:t>
            </a:r>
            <a:r>
              <a:rPr sz="2350" spc="10" dirty="0">
                <a:latin typeface="Arial MT"/>
                <a:cs typeface="Arial MT"/>
              </a:rPr>
              <a:t>has </a:t>
            </a:r>
            <a:r>
              <a:rPr sz="2350" spc="5" dirty="0">
                <a:latin typeface="Arial MT"/>
                <a:cs typeface="Arial MT"/>
              </a:rPr>
              <a:t>the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stress</a:t>
            </a:r>
            <a:r>
              <a:rPr sz="2350" spc="10" dirty="0">
                <a:latin typeface="Arial MT"/>
                <a:cs typeface="Arial MT"/>
              </a:rPr>
              <a:t> on </a:t>
            </a:r>
            <a:r>
              <a:rPr sz="2350" spc="5" dirty="0">
                <a:latin typeface="Arial MT"/>
                <a:cs typeface="Arial MT"/>
              </a:rPr>
              <a:t>the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first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syllable</a:t>
            </a:r>
            <a:endParaRPr sz="23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 MT"/>
              <a:buChar char="–"/>
            </a:pPr>
            <a:endParaRPr sz="2500">
              <a:latin typeface="Arial MT"/>
              <a:cs typeface="Arial MT"/>
            </a:endParaRPr>
          </a:p>
          <a:p>
            <a:pPr marL="747395" lvl="1" indent="-283210">
              <a:lnSpc>
                <a:spcPct val="100000"/>
              </a:lnSpc>
              <a:buChar char="–"/>
              <a:tabLst>
                <a:tab pos="748030" algn="l"/>
              </a:tabLst>
            </a:pPr>
            <a:r>
              <a:rPr sz="2350" spc="10" dirty="0">
                <a:latin typeface="Arial MT"/>
                <a:cs typeface="Arial MT"/>
              </a:rPr>
              <a:t>The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verb </a:t>
            </a:r>
            <a:r>
              <a:rPr sz="2350" i="1" spc="10" dirty="0">
                <a:latin typeface="Arial"/>
                <a:cs typeface="Arial"/>
              </a:rPr>
              <a:t>digest </a:t>
            </a:r>
            <a:r>
              <a:rPr sz="2350" spc="10" dirty="0">
                <a:latin typeface="Arial MT"/>
                <a:cs typeface="Arial MT"/>
              </a:rPr>
              <a:t>has </a:t>
            </a:r>
            <a:r>
              <a:rPr sz="2350" spc="5" dirty="0">
                <a:latin typeface="Arial MT"/>
                <a:cs typeface="Arial MT"/>
              </a:rPr>
              <a:t>the</a:t>
            </a:r>
            <a:r>
              <a:rPr sz="2350" spc="1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stress</a:t>
            </a:r>
            <a:r>
              <a:rPr sz="2350" spc="10" dirty="0">
                <a:latin typeface="Arial MT"/>
                <a:cs typeface="Arial MT"/>
              </a:rPr>
              <a:t> on </a:t>
            </a:r>
            <a:r>
              <a:rPr sz="2350" spc="5" dirty="0">
                <a:latin typeface="Arial MT"/>
                <a:cs typeface="Arial MT"/>
              </a:rPr>
              <a:t>the</a:t>
            </a:r>
            <a:r>
              <a:rPr sz="2350" spc="10" dirty="0">
                <a:latin typeface="Arial MT"/>
                <a:cs typeface="Arial MT"/>
              </a:rPr>
              <a:t> second </a:t>
            </a:r>
            <a:r>
              <a:rPr sz="2350" spc="5" dirty="0">
                <a:latin typeface="Arial MT"/>
                <a:cs typeface="Arial MT"/>
              </a:rPr>
              <a:t>syllable</a:t>
            </a:r>
            <a:endParaRPr sz="23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 MT"/>
              <a:buChar char="–"/>
            </a:pPr>
            <a:endParaRPr sz="2850">
              <a:latin typeface="Arial MT"/>
              <a:cs typeface="Arial MT"/>
            </a:endParaRPr>
          </a:p>
          <a:p>
            <a:pPr marL="741045" marR="273050" lvl="1" indent="-276860" algn="just">
              <a:lnSpc>
                <a:spcPts val="2300"/>
              </a:lnSpc>
              <a:spcBef>
                <a:spcPts val="5"/>
              </a:spcBef>
              <a:buChar char="–"/>
              <a:tabLst>
                <a:tab pos="748030" algn="l"/>
              </a:tabLst>
            </a:pPr>
            <a:r>
              <a:rPr sz="2350" spc="10" dirty="0">
                <a:latin typeface="Arial MT"/>
                <a:cs typeface="Arial MT"/>
              </a:rPr>
              <a:t>English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is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a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stress-timed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language,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meaning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that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at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least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one</a:t>
            </a:r>
            <a:r>
              <a:rPr sz="2350" spc="5" dirty="0">
                <a:latin typeface="Arial MT"/>
                <a:cs typeface="Arial MT"/>
              </a:rPr>
              <a:t> syllable is </a:t>
            </a:r>
            <a:r>
              <a:rPr sz="2350" spc="10" dirty="0">
                <a:latin typeface="Arial MT"/>
                <a:cs typeface="Arial MT"/>
              </a:rPr>
              <a:t>stressed</a:t>
            </a:r>
            <a:r>
              <a:rPr sz="2350" spc="5" dirty="0">
                <a:latin typeface="Arial MT"/>
                <a:cs typeface="Arial MT"/>
              </a:rPr>
              <a:t> in </a:t>
            </a:r>
            <a:r>
              <a:rPr sz="2350" spc="10" dirty="0">
                <a:latin typeface="Arial MT"/>
                <a:cs typeface="Arial MT"/>
              </a:rPr>
              <a:t>an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English</a:t>
            </a:r>
            <a:r>
              <a:rPr sz="2350" spc="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word</a:t>
            </a:r>
            <a:endParaRPr sz="2350">
              <a:latin typeface="Arial MT"/>
              <a:cs typeface="Arial MT"/>
            </a:endParaRPr>
          </a:p>
          <a:p>
            <a:pPr marL="1143000" marR="12065" lvl="2" indent="-226695" algn="just">
              <a:lnSpc>
                <a:spcPct val="80700"/>
              </a:lnSpc>
              <a:spcBef>
                <a:spcPts val="470"/>
              </a:spcBef>
              <a:buChar char="•"/>
              <a:tabLst>
                <a:tab pos="1143635" algn="l"/>
              </a:tabLst>
            </a:pPr>
            <a:r>
              <a:rPr sz="1950" spc="10" dirty="0">
                <a:latin typeface="Arial MT"/>
                <a:cs typeface="Arial MT"/>
              </a:rPr>
              <a:t>French functions </a:t>
            </a:r>
            <a:r>
              <a:rPr sz="1950" spc="-10" dirty="0">
                <a:latin typeface="Arial MT"/>
                <a:cs typeface="Arial MT"/>
              </a:rPr>
              <a:t>differently, </a:t>
            </a:r>
            <a:r>
              <a:rPr sz="1950" spc="10" dirty="0">
                <a:latin typeface="Arial MT"/>
                <a:cs typeface="Arial MT"/>
              </a:rPr>
              <a:t>so </a:t>
            </a:r>
            <a:r>
              <a:rPr sz="1950" spc="15" dirty="0">
                <a:latin typeface="Arial MT"/>
                <a:cs typeface="Arial MT"/>
              </a:rPr>
              <a:t>when </a:t>
            </a:r>
            <a:r>
              <a:rPr sz="1950" spc="10" dirty="0">
                <a:latin typeface="Arial MT"/>
                <a:cs typeface="Arial MT"/>
              </a:rPr>
              <a:t>English speakers learn </a:t>
            </a:r>
            <a:r>
              <a:rPr sz="1950" spc="-53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French they put stress </a:t>
            </a:r>
            <a:r>
              <a:rPr sz="1950" spc="15" dirty="0">
                <a:latin typeface="Arial MT"/>
                <a:cs typeface="Arial MT"/>
              </a:rPr>
              <a:t>on </a:t>
            </a:r>
            <a:r>
              <a:rPr sz="1950" spc="10" dirty="0">
                <a:latin typeface="Arial MT"/>
                <a:cs typeface="Arial MT"/>
              </a:rPr>
              <a:t>certain syllables which contributes </a:t>
            </a:r>
            <a:r>
              <a:rPr sz="1950" spc="-530" dirty="0">
                <a:latin typeface="Arial MT"/>
                <a:cs typeface="Arial MT"/>
              </a:rPr>
              <a:t> </a:t>
            </a:r>
            <a:r>
              <a:rPr sz="1950" spc="5" dirty="0">
                <a:latin typeface="Arial MT"/>
                <a:cs typeface="Arial MT"/>
              </a:rPr>
              <a:t>to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their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foreign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accent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3554" y="987191"/>
            <a:ext cx="4599305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Calibri"/>
                <a:cs typeface="Calibri"/>
              </a:rPr>
              <a:t>Tone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Intonation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109871"/>
            <a:ext cx="7972425" cy="284670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351790" marR="334645" indent="-339725">
              <a:lnSpc>
                <a:spcPts val="3760"/>
              </a:lnSpc>
              <a:spcBef>
                <a:spcPts val="254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3150" b="1" dirty="0">
                <a:latin typeface="Calibri"/>
                <a:cs typeface="Calibri"/>
              </a:rPr>
              <a:t>Tone languages </a:t>
            </a:r>
            <a:r>
              <a:rPr sz="3150" spc="5" dirty="0">
                <a:latin typeface="Calibri"/>
                <a:cs typeface="Calibri"/>
              </a:rPr>
              <a:t>are languages that use pitch </a:t>
            </a:r>
            <a:r>
              <a:rPr sz="3150" spc="-700" dirty="0">
                <a:latin typeface="Calibri"/>
                <a:cs typeface="Calibri"/>
              </a:rPr>
              <a:t> </a:t>
            </a:r>
            <a:r>
              <a:rPr sz="3150" spc="5" dirty="0">
                <a:latin typeface="Calibri"/>
                <a:cs typeface="Calibri"/>
              </a:rPr>
              <a:t>to</a:t>
            </a:r>
            <a:r>
              <a:rPr sz="3150" spc="-5" dirty="0">
                <a:latin typeface="Calibri"/>
                <a:cs typeface="Calibri"/>
              </a:rPr>
              <a:t> </a:t>
            </a:r>
            <a:r>
              <a:rPr sz="3150" spc="5" dirty="0">
                <a:latin typeface="Calibri"/>
                <a:cs typeface="Calibri"/>
              </a:rPr>
              <a:t>contrast</a:t>
            </a:r>
            <a:r>
              <a:rPr sz="3150" dirty="0">
                <a:latin typeface="Calibri"/>
                <a:cs typeface="Calibri"/>
              </a:rPr>
              <a:t> </a:t>
            </a:r>
            <a:r>
              <a:rPr sz="3150" spc="5" dirty="0">
                <a:latin typeface="Calibri"/>
                <a:cs typeface="Calibri"/>
              </a:rPr>
              <a:t>the</a:t>
            </a:r>
            <a:r>
              <a:rPr sz="3150" spc="-5" dirty="0">
                <a:latin typeface="Calibri"/>
                <a:cs typeface="Calibri"/>
              </a:rPr>
              <a:t> </a:t>
            </a:r>
            <a:r>
              <a:rPr sz="3150" spc="5" dirty="0">
                <a:latin typeface="Calibri"/>
                <a:cs typeface="Calibri"/>
              </a:rPr>
              <a:t>meaning</a:t>
            </a:r>
            <a:r>
              <a:rPr sz="3150" dirty="0">
                <a:latin typeface="Calibri"/>
                <a:cs typeface="Calibri"/>
              </a:rPr>
              <a:t> of words</a:t>
            </a:r>
            <a:endParaRPr sz="3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•"/>
            </a:pPr>
            <a:endParaRPr sz="3700">
              <a:latin typeface="Calibri"/>
              <a:cs typeface="Calibri"/>
            </a:endParaRPr>
          </a:p>
          <a:p>
            <a:pPr marL="741045" marR="5080" lvl="1" indent="-276860">
              <a:lnSpc>
                <a:spcPct val="100800"/>
              </a:lnSpc>
              <a:buChar char="•"/>
              <a:tabLst>
                <a:tab pos="748030" algn="l"/>
              </a:tabLst>
            </a:pPr>
            <a:r>
              <a:rPr sz="2750" spc="5" dirty="0">
                <a:latin typeface="Calibri"/>
                <a:cs typeface="Calibri"/>
              </a:rPr>
              <a:t>For example, in Thai, the string of sounds </a:t>
            </a:r>
            <a:r>
              <a:rPr sz="2750" dirty="0">
                <a:latin typeface="Calibri"/>
                <a:cs typeface="Calibri"/>
              </a:rPr>
              <a:t>[naː] </a:t>
            </a:r>
            <a:r>
              <a:rPr sz="2750" spc="5" dirty="0">
                <a:latin typeface="Calibri"/>
                <a:cs typeface="Calibri"/>
              </a:rPr>
              <a:t>can </a:t>
            </a:r>
            <a:r>
              <a:rPr sz="2750" spc="-6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be said with 5 diﬀerent pitches and can thus have 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5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diﬀerent</a:t>
            </a:r>
            <a:r>
              <a:rPr sz="2750" dirty="0">
                <a:latin typeface="Calibri"/>
                <a:cs typeface="Calibri"/>
              </a:rPr>
              <a:t> </a:t>
            </a:r>
            <a:r>
              <a:rPr sz="2750" spc="5" dirty="0">
                <a:latin typeface="Calibri"/>
                <a:cs typeface="Calibri"/>
              </a:rPr>
              <a:t>meanings:</a:t>
            </a:r>
            <a:endParaRPr sz="275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3843" y="490450"/>
            <a:ext cx="9057005" cy="6795770"/>
            <a:chOff x="503843" y="490450"/>
            <a:chExt cx="9057005" cy="67957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3899" y="4941362"/>
              <a:ext cx="7084659" cy="16188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0078" y="496684"/>
              <a:ext cx="9044305" cy="6783705"/>
            </a:xfrm>
            <a:custGeom>
              <a:avLst/>
              <a:gdLst/>
              <a:ahLst/>
              <a:cxnLst/>
              <a:rect l="l" t="t" r="r" b="b"/>
              <a:pathLst>
                <a:path w="9044305" h="6783705">
                  <a:moveTo>
                    <a:pt x="0" y="0"/>
                  </a:moveTo>
                  <a:lnTo>
                    <a:pt x="9044246" y="0"/>
                  </a:lnTo>
                  <a:lnTo>
                    <a:pt x="9044246" y="6783184"/>
                  </a:lnTo>
                  <a:lnTo>
                    <a:pt x="0" y="6783184"/>
                  </a:lnTo>
                  <a:lnTo>
                    <a:pt x="0" y="0"/>
                  </a:lnTo>
                  <a:close/>
                </a:path>
              </a:pathLst>
            </a:custGeom>
            <a:ln w="124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2140" y="987191"/>
            <a:ext cx="4880610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5" dirty="0"/>
              <a:t>Tone</a:t>
            </a:r>
            <a:r>
              <a:rPr spc="-25" dirty="0"/>
              <a:t> </a:t>
            </a:r>
            <a:r>
              <a:rPr spc="-5" dirty="0"/>
              <a:t>and</a:t>
            </a:r>
            <a:r>
              <a:rPr spc="-25" dirty="0"/>
              <a:t> </a:t>
            </a:r>
            <a:r>
              <a:rPr spc="-5" dirty="0"/>
              <a:t>Intonation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109871"/>
            <a:ext cx="7744459" cy="3903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1790" marR="326390" indent="-339725">
              <a:lnSpc>
                <a:spcPct val="100600"/>
              </a:lnSpc>
              <a:spcBef>
                <a:spcPts val="95"/>
              </a:spcBef>
              <a:buFont typeface="Arial MT"/>
              <a:buChar char="•"/>
              <a:tabLst>
                <a:tab pos="351790" algn="l"/>
                <a:tab pos="352425" algn="l"/>
              </a:tabLst>
            </a:pPr>
            <a:r>
              <a:rPr sz="2950" b="1" spc="5" dirty="0">
                <a:latin typeface="Arial"/>
                <a:cs typeface="Arial"/>
              </a:rPr>
              <a:t>Intonation </a:t>
            </a:r>
            <a:r>
              <a:rPr sz="2950" spc="5" dirty="0">
                <a:latin typeface="Arial MT"/>
                <a:cs typeface="Arial MT"/>
              </a:rPr>
              <a:t>languages (like English) have </a:t>
            </a:r>
            <a:r>
              <a:rPr sz="2950" spc="10" dirty="0">
                <a:latin typeface="Arial MT"/>
                <a:cs typeface="Arial MT"/>
              </a:rPr>
              <a:t> </a:t>
            </a:r>
            <a:r>
              <a:rPr sz="2950" spc="5" dirty="0">
                <a:latin typeface="Arial MT"/>
                <a:cs typeface="Arial MT"/>
              </a:rPr>
              <a:t>varied </a:t>
            </a:r>
            <a:r>
              <a:rPr sz="2950" b="1" spc="5" dirty="0">
                <a:latin typeface="Arial"/>
                <a:cs typeface="Arial"/>
              </a:rPr>
              <a:t>pitch contour </a:t>
            </a:r>
            <a:r>
              <a:rPr sz="2950" spc="5" dirty="0">
                <a:latin typeface="Arial MT"/>
                <a:cs typeface="Arial MT"/>
              </a:rPr>
              <a:t>across an utterance, </a:t>
            </a:r>
            <a:r>
              <a:rPr sz="2950" spc="-805" dirty="0">
                <a:latin typeface="Arial MT"/>
                <a:cs typeface="Arial MT"/>
              </a:rPr>
              <a:t> </a:t>
            </a:r>
            <a:r>
              <a:rPr sz="2950" spc="5" dirty="0">
                <a:latin typeface="Arial MT"/>
                <a:cs typeface="Arial MT"/>
              </a:rPr>
              <a:t>but</a:t>
            </a:r>
            <a:r>
              <a:rPr sz="2950" spc="-5" dirty="0">
                <a:latin typeface="Arial MT"/>
                <a:cs typeface="Arial MT"/>
              </a:rPr>
              <a:t> </a:t>
            </a:r>
            <a:r>
              <a:rPr sz="2950" spc="5" dirty="0">
                <a:latin typeface="Arial MT"/>
                <a:cs typeface="Arial MT"/>
              </a:rPr>
              <a:t>pitch is</a:t>
            </a:r>
            <a:r>
              <a:rPr sz="2950" dirty="0">
                <a:latin typeface="Arial MT"/>
                <a:cs typeface="Arial MT"/>
              </a:rPr>
              <a:t> </a:t>
            </a:r>
            <a:r>
              <a:rPr sz="2950" spc="5" dirty="0">
                <a:latin typeface="Arial MT"/>
                <a:cs typeface="Arial MT"/>
              </a:rPr>
              <a:t>not</a:t>
            </a:r>
            <a:r>
              <a:rPr sz="2950" dirty="0">
                <a:latin typeface="Arial MT"/>
                <a:cs typeface="Arial MT"/>
              </a:rPr>
              <a:t> </a:t>
            </a:r>
            <a:r>
              <a:rPr sz="2950" spc="5" dirty="0">
                <a:latin typeface="Arial MT"/>
                <a:cs typeface="Arial MT"/>
              </a:rPr>
              <a:t>used</a:t>
            </a:r>
            <a:r>
              <a:rPr sz="2950" dirty="0">
                <a:latin typeface="Arial MT"/>
                <a:cs typeface="Arial MT"/>
              </a:rPr>
              <a:t> to </a:t>
            </a:r>
            <a:r>
              <a:rPr sz="2950" spc="5" dirty="0">
                <a:latin typeface="Arial MT"/>
                <a:cs typeface="Arial MT"/>
              </a:rPr>
              <a:t>distinguish words</a:t>
            </a:r>
            <a:endParaRPr sz="29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Char char="•"/>
            </a:pPr>
            <a:endParaRPr sz="3800">
              <a:latin typeface="Arial MT"/>
              <a:cs typeface="Arial MT"/>
            </a:endParaRPr>
          </a:p>
          <a:p>
            <a:pPr marL="741045" marR="5080" lvl="1" indent="-276860">
              <a:lnSpc>
                <a:spcPts val="3040"/>
              </a:lnSpc>
              <a:buChar char="–"/>
              <a:tabLst>
                <a:tab pos="748030" algn="l"/>
              </a:tabLst>
            </a:pPr>
            <a:r>
              <a:rPr sz="2550" spc="-10" dirty="0">
                <a:latin typeface="Arial MT"/>
                <a:cs typeface="Arial MT"/>
              </a:rPr>
              <a:t>However,</a:t>
            </a:r>
            <a:r>
              <a:rPr sz="2550" spc="5" dirty="0">
                <a:latin typeface="Arial MT"/>
                <a:cs typeface="Arial MT"/>
              </a:rPr>
              <a:t> intonation</a:t>
            </a:r>
            <a:r>
              <a:rPr sz="2550" spc="10" dirty="0">
                <a:latin typeface="Arial MT"/>
                <a:cs typeface="Arial MT"/>
              </a:rPr>
              <a:t> may </a:t>
            </a:r>
            <a:r>
              <a:rPr sz="2550" spc="-5" dirty="0">
                <a:latin typeface="Arial MT"/>
                <a:cs typeface="Arial MT"/>
              </a:rPr>
              <a:t>affect</a:t>
            </a:r>
            <a:r>
              <a:rPr sz="2550" spc="10" dirty="0">
                <a:latin typeface="Arial MT"/>
                <a:cs typeface="Arial MT"/>
              </a:rPr>
              <a:t> </a:t>
            </a:r>
            <a:r>
              <a:rPr sz="2550" spc="5" dirty="0">
                <a:latin typeface="Arial MT"/>
                <a:cs typeface="Arial MT"/>
              </a:rPr>
              <a:t>the</a:t>
            </a:r>
            <a:r>
              <a:rPr sz="2550" spc="10" dirty="0">
                <a:latin typeface="Arial MT"/>
                <a:cs typeface="Arial MT"/>
              </a:rPr>
              <a:t> meaning </a:t>
            </a:r>
            <a:r>
              <a:rPr sz="2550" spc="5" dirty="0">
                <a:latin typeface="Arial MT"/>
                <a:cs typeface="Arial MT"/>
              </a:rPr>
              <a:t>of</a:t>
            </a:r>
            <a:r>
              <a:rPr sz="2550" spc="10" dirty="0">
                <a:latin typeface="Arial MT"/>
                <a:cs typeface="Arial MT"/>
              </a:rPr>
              <a:t> a </a:t>
            </a:r>
            <a:r>
              <a:rPr sz="2550" spc="-695" dirty="0">
                <a:latin typeface="Arial MT"/>
                <a:cs typeface="Arial MT"/>
              </a:rPr>
              <a:t> </a:t>
            </a:r>
            <a:r>
              <a:rPr sz="2550" spc="10" dirty="0">
                <a:latin typeface="Arial MT"/>
                <a:cs typeface="Arial MT"/>
              </a:rPr>
              <a:t>whole</a:t>
            </a:r>
            <a:r>
              <a:rPr sz="2550" dirty="0">
                <a:latin typeface="Arial MT"/>
                <a:cs typeface="Arial MT"/>
              </a:rPr>
              <a:t> </a:t>
            </a:r>
            <a:r>
              <a:rPr sz="2550" spc="5" dirty="0">
                <a:latin typeface="Arial MT"/>
                <a:cs typeface="Arial MT"/>
              </a:rPr>
              <a:t>sentence:</a:t>
            </a:r>
            <a:endParaRPr sz="25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 MT"/>
              <a:buChar char="–"/>
            </a:pPr>
            <a:endParaRPr sz="3100">
              <a:latin typeface="Arial MT"/>
              <a:cs typeface="Arial MT"/>
            </a:endParaRPr>
          </a:p>
          <a:p>
            <a:pPr marL="1143000" lvl="2" indent="-226695">
              <a:lnSpc>
                <a:spcPct val="100000"/>
              </a:lnSpc>
              <a:buFont typeface="Arial MT"/>
              <a:buChar char="•"/>
              <a:tabLst>
                <a:tab pos="1143000" algn="l"/>
                <a:tab pos="1143635" algn="l"/>
              </a:tabLst>
            </a:pPr>
            <a:r>
              <a:rPr sz="2150" i="1" spc="10" dirty="0">
                <a:latin typeface="Arial"/>
                <a:cs typeface="Arial"/>
              </a:rPr>
              <a:t>John</a:t>
            </a:r>
            <a:r>
              <a:rPr sz="2150" i="1" spc="5" dirty="0">
                <a:latin typeface="Arial"/>
                <a:cs typeface="Arial"/>
              </a:rPr>
              <a:t> is </a:t>
            </a:r>
            <a:r>
              <a:rPr sz="2150" i="1" spc="10" dirty="0">
                <a:latin typeface="Arial"/>
                <a:cs typeface="Arial"/>
              </a:rPr>
              <a:t>here</a:t>
            </a:r>
            <a:r>
              <a:rPr sz="2150" i="1" spc="5" dirty="0">
                <a:latin typeface="Arial"/>
                <a:cs typeface="Arial"/>
              </a:rPr>
              <a:t> </a:t>
            </a:r>
            <a:r>
              <a:rPr sz="2150" spc="10" dirty="0">
                <a:latin typeface="Arial MT"/>
                <a:cs typeface="Arial MT"/>
              </a:rPr>
              <a:t>said</a:t>
            </a:r>
            <a:r>
              <a:rPr sz="2150" spc="5" dirty="0">
                <a:latin typeface="Arial MT"/>
                <a:cs typeface="Arial MT"/>
              </a:rPr>
              <a:t> </a:t>
            </a:r>
            <a:r>
              <a:rPr sz="2150" spc="10" dirty="0">
                <a:latin typeface="Arial MT"/>
                <a:cs typeface="Arial MT"/>
              </a:rPr>
              <a:t>with</a:t>
            </a:r>
            <a:r>
              <a:rPr sz="2150" spc="5" dirty="0">
                <a:latin typeface="Arial MT"/>
                <a:cs typeface="Arial MT"/>
              </a:rPr>
              <a:t> falling </a:t>
            </a:r>
            <a:r>
              <a:rPr sz="2150" spc="10" dirty="0">
                <a:latin typeface="Arial MT"/>
                <a:cs typeface="Arial MT"/>
              </a:rPr>
              <a:t>intonation</a:t>
            </a:r>
            <a:r>
              <a:rPr sz="2150" spc="5" dirty="0">
                <a:latin typeface="Arial MT"/>
                <a:cs typeface="Arial MT"/>
              </a:rPr>
              <a:t> is </a:t>
            </a:r>
            <a:r>
              <a:rPr sz="2150" spc="10" dirty="0">
                <a:latin typeface="Arial MT"/>
                <a:cs typeface="Arial MT"/>
              </a:rPr>
              <a:t>a</a:t>
            </a:r>
            <a:r>
              <a:rPr sz="2150" spc="5" dirty="0">
                <a:latin typeface="Arial MT"/>
                <a:cs typeface="Arial MT"/>
              </a:rPr>
              <a:t> </a:t>
            </a:r>
            <a:r>
              <a:rPr sz="2150" spc="10" dirty="0">
                <a:latin typeface="Arial MT"/>
                <a:cs typeface="Arial MT"/>
              </a:rPr>
              <a:t>statement</a:t>
            </a:r>
            <a:endParaRPr sz="2150">
              <a:latin typeface="Arial MT"/>
              <a:cs typeface="Arial MT"/>
            </a:endParaRPr>
          </a:p>
          <a:p>
            <a:pPr marL="1143000" lvl="2" indent="-226695">
              <a:lnSpc>
                <a:spcPct val="100000"/>
              </a:lnSpc>
              <a:spcBef>
                <a:spcPts val="590"/>
              </a:spcBef>
              <a:buFont typeface="Arial MT"/>
              <a:buChar char="•"/>
              <a:tabLst>
                <a:tab pos="1143000" algn="l"/>
                <a:tab pos="1143635" algn="l"/>
              </a:tabLst>
            </a:pPr>
            <a:r>
              <a:rPr sz="2150" i="1" spc="10" dirty="0">
                <a:latin typeface="Arial"/>
                <a:cs typeface="Arial"/>
              </a:rPr>
              <a:t>John</a:t>
            </a:r>
            <a:r>
              <a:rPr sz="2150" i="1" dirty="0">
                <a:latin typeface="Arial"/>
                <a:cs typeface="Arial"/>
              </a:rPr>
              <a:t> </a:t>
            </a:r>
            <a:r>
              <a:rPr sz="2150" i="1" spc="5" dirty="0">
                <a:latin typeface="Arial"/>
                <a:cs typeface="Arial"/>
              </a:rPr>
              <a:t>is </a:t>
            </a:r>
            <a:r>
              <a:rPr sz="2150" i="1" spc="10" dirty="0">
                <a:latin typeface="Arial"/>
                <a:cs typeface="Arial"/>
              </a:rPr>
              <a:t>here</a:t>
            </a:r>
            <a:r>
              <a:rPr sz="2150" i="1" dirty="0">
                <a:latin typeface="Arial"/>
                <a:cs typeface="Arial"/>
              </a:rPr>
              <a:t> </a:t>
            </a:r>
            <a:r>
              <a:rPr sz="2150" spc="10" dirty="0">
                <a:latin typeface="Arial MT"/>
                <a:cs typeface="Arial MT"/>
              </a:rPr>
              <a:t>said</a:t>
            </a:r>
            <a:r>
              <a:rPr sz="2150" spc="5" dirty="0">
                <a:latin typeface="Arial MT"/>
                <a:cs typeface="Arial MT"/>
              </a:rPr>
              <a:t> </a:t>
            </a:r>
            <a:r>
              <a:rPr sz="2150" spc="10" dirty="0">
                <a:latin typeface="Arial MT"/>
                <a:cs typeface="Arial MT"/>
              </a:rPr>
              <a:t>with</a:t>
            </a:r>
            <a:r>
              <a:rPr sz="2150" dirty="0">
                <a:latin typeface="Arial MT"/>
                <a:cs typeface="Arial MT"/>
              </a:rPr>
              <a:t> </a:t>
            </a:r>
            <a:r>
              <a:rPr sz="2150" spc="10" dirty="0">
                <a:latin typeface="Arial MT"/>
                <a:cs typeface="Arial MT"/>
              </a:rPr>
              <a:t>rising</a:t>
            </a:r>
            <a:r>
              <a:rPr sz="2150" spc="5" dirty="0">
                <a:latin typeface="Arial MT"/>
                <a:cs typeface="Arial MT"/>
              </a:rPr>
              <a:t> </a:t>
            </a:r>
            <a:r>
              <a:rPr sz="2150" spc="10" dirty="0">
                <a:latin typeface="Arial MT"/>
                <a:cs typeface="Arial MT"/>
              </a:rPr>
              <a:t>intonation</a:t>
            </a:r>
            <a:r>
              <a:rPr sz="2150" dirty="0">
                <a:latin typeface="Arial MT"/>
                <a:cs typeface="Arial MT"/>
              </a:rPr>
              <a:t> </a:t>
            </a:r>
            <a:r>
              <a:rPr sz="2150" spc="5" dirty="0">
                <a:latin typeface="Arial MT"/>
                <a:cs typeface="Arial MT"/>
              </a:rPr>
              <a:t>is </a:t>
            </a:r>
            <a:r>
              <a:rPr sz="2150" spc="10" dirty="0">
                <a:latin typeface="Arial MT"/>
                <a:cs typeface="Arial MT"/>
              </a:rPr>
              <a:t>a</a:t>
            </a:r>
            <a:r>
              <a:rPr sz="2150" spc="5" dirty="0">
                <a:latin typeface="Arial MT"/>
                <a:cs typeface="Arial MT"/>
              </a:rPr>
              <a:t> </a:t>
            </a:r>
            <a:r>
              <a:rPr sz="2150" spc="10" dirty="0">
                <a:latin typeface="Arial MT"/>
                <a:cs typeface="Arial MT"/>
              </a:rPr>
              <a:t>question</a:t>
            </a:r>
            <a:endParaRPr sz="21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3580" y="987191"/>
            <a:ext cx="6478905" cy="68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Identity</a:t>
            </a:r>
            <a:r>
              <a:rPr spc="-2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Speech</a:t>
            </a:r>
            <a:r>
              <a:rPr spc="-20" dirty="0"/>
              <a:t> </a:t>
            </a:r>
            <a:r>
              <a:rPr dirty="0"/>
              <a:t>Sounds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74699"/>
            <a:ext cx="7950834" cy="424878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51790" marR="5080" indent="-339725">
              <a:lnSpc>
                <a:spcPts val="2970"/>
              </a:lnSpc>
              <a:spcBef>
                <a:spcPts val="490"/>
              </a:spcBef>
              <a:buChar char="•"/>
              <a:tabLst>
                <a:tab pos="351790" algn="l"/>
                <a:tab pos="352425" algn="l"/>
              </a:tabLst>
            </a:pPr>
            <a:r>
              <a:rPr sz="2750" spc="5" dirty="0">
                <a:latin typeface="Arial MT"/>
                <a:cs typeface="Arial MT"/>
              </a:rPr>
              <a:t>The science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of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phonetics</a:t>
            </a:r>
            <a:r>
              <a:rPr sz="2750" spc="10" dirty="0">
                <a:latin typeface="Arial MT"/>
                <a:cs typeface="Arial MT"/>
              </a:rPr>
              <a:t> aims</a:t>
            </a:r>
            <a:r>
              <a:rPr sz="2750" spc="5" dirty="0">
                <a:latin typeface="Arial MT"/>
                <a:cs typeface="Arial MT"/>
              </a:rPr>
              <a:t> to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describe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all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the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sounds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of all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the world</a:t>
            </a:r>
            <a:r>
              <a:rPr sz="2750" spc="5" dirty="0">
                <a:latin typeface="MS PGothic"/>
                <a:cs typeface="MS PGothic"/>
              </a:rPr>
              <a:t>’</a:t>
            </a:r>
            <a:r>
              <a:rPr sz="2750" spc="5" dirty="0">
                <a:latin typeface="Arial MT"/>
                <a:cs typeface="Arial MT"/>
              </a:rPr>
              <a:t>s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languages</a:t>
            </a:r>
            <a:endParaRPr sz="27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3600">
              <a:latin typeface="Arial MT"/>
              <a:cs typeface="Arial MT"/>
            </a:endParaRPr>
          </a:p>
          <a:p>
            <a:pPr marL="741045" marR="1112520" lvl="1" indent="-276860">
              <a:lnSpc>
                <a:spcPts val="2600"/>
              </a:lnSpc>
              <a:buFont typeface="Arial MT"/>
              <a:buChar char="–"/>
              <a:tabLst>
                <a:tab pos="748030" algn="l"/>
              </a:tabLst>
            </a:pPr>
            <a:r>
              <a:rPr sz="2350" b="1" spc="10" dirty="0">
                <a:latin typeface="Arial"/>
                <a:cs typeface="Arial"/>
              </a:rPr>
              <a:t>Acoustic </a:t>
            </a:r>
            <a:r>
              <a:rPr sz="2350" b="1" spc="5" dirty="0">
                <a:latin typeface="Arial"/>
                <a:cs typeface="Arial"/>
              </a:rPr>
              <a:t>phonetics</a:t>
            </a:r>
            <a:r>
              <a:rPr sz="2350" spc="5" dirty="0">
                <a:latin typeface="Arial MT"/>
                <a:cs typeface="Arial MT"/>
              </a:rPr>
              <a:t>: </a:t>
            </a:r>
            <a:r>
              <a:rPr sz="2350" spc="10" dirty="0">
                <a:latin typeface="Arial MT"/>
                <a:cs typeface="Arial MT"/>
              </a:rPr>
              <a:t>focuses on </a:t>
            </a:r>
            <a:r>
              <a:rPr sz="2350" spc="5" dirty="0">
                <a:latin typeface="Arial MT"/>
                <a:cs typeface="Arial MT"/>
              </a:rPr>
              <a:t>the </a:t>
            </a:r>
            <a:r>
              <a:rPr sz="2350" spc="10" dirty="0">
                <a:latin typeface="Arial MT"/>
                <a:cs typeface="Arial MT"/>
              </a:rPr>
              <a:t>physical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properties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of the </a:t>
            </a:r>
            <a:r>
              <a:rPr sz="2350" spc="10" dirty="0">
                <a:latin typeface="Arial MT"/>
                <a:cs typeface="Arial MT"/>
              </a:rPr>
              <a:t>sounds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of </a:t>
            </a:r>
            <a:r>
              <a:rPr sz="2350" spc="10" dirty="0">
                <a:latin typeface="Arial MT"/>
                <a:cs typeface="Arial MT"/>
              </a:rPr>
              <a:t>language</a:t>
            </a:r>
            <a:endParaRPr sz="23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 MT"/>
              <a:buChar char="–"/>
            </a:pPr>
            <a:endParaRPr sz="3100">
              <a:latin typeface="Arial MT"/>
              <a:cs typeface="Arial MT"/>
            </a:endParaRPr>
          </a:p>
          <a:p>
            <a:pPr marL="741045" marR="979169" lvl="1" indent="-276860">
              <a:lnSpc>
                <a:spcPts val="2600"/>
              </a:lnSpc>
              <a:buFont typeface="Arial MT"/>
              <a:buChar char="–"/>
              <a:tabLst>
                <a:tab pos="748030" algn="l"/>
              </a:tabLst>
            </a:pPr>
            <a:r>
              <a:rPr sz="2350" b="1" spc="5" dirty="0">
                <a:latin typeface="Arial"/>
                <a:cs typeface="Arial"/>
              </a:rPr>
              <a:t>Auditory</a:t>
            </a:r>
            <a:r>
              <a:rPr sz="2350" b="1" spc="10" dirty="0">
                <a:latin typeface="Arial"/>
                <a:cs typeface="Arial"/>
              </a:rPr>
              <a:t> </a:t>
            </a:r>
            <a:r>
              <a:rPr sz="2350" b="1" spc="5" dirty="0">
                <a:latin typeface="Arial"/>
                <a:cs typeface="Arial"/>
              </a:rPr>
              <a:t>phonetics</a:t>
            </a:r>
            <a:r>
              <a:rPr sz="2350" spc="5" dirty="0">
                <a:latin typeface="Arial MT"/>
                <a:cs typeface="Arial MT"/>
              </a:rPr>
              <a:t>: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focuses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on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how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listeners </a:t>
            </a:r>
            <a:r>
              <a:rPr sz="2350" spc="-64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perceive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the </a:t>
            </a:r>
            <a:r>
              <a:rPr sz="2350" spc="10" dirty="0">
                <a:latin typeface="Arial MT"/>
                <a:cs typeface="Arial MT"/>
              </a:rPr>
              <a:t>sounds</a:t>
            </a:r>
            <a:r>
              <a:rPr sz="2350" spc="5" dirty="0">
                <a:latin typeface="Arial MT"/>
                <a:cs typeface="Arial MT"/>
              </a:rPr>
              <a:t> of </a:t>
            </a:r>
            <a:r>
              <a:rPr sz="2350" spc="10" dirty="0">
                <a:latin typeface="Arial MT"/>
                <a:cs typeface="Arial MT"/>
              </a:rPr>
              <a:t>language</a:t>
            </a:r>
            <a:endParaRPr sz="235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 MT"/>
              <a:buChar char="–"/>
            </a:pPr>
            <a:endParaRPr sz="3250">
              <a:latin typeface="Arial MT"/>
              <a:cs typeface="Arial MT"/>
            </a:endParaRPr>
          </a:p>
          <a:p>
            <a:pPr marL="741045" marR="442595" lvl="1" indent="-276860">
              <a:lnSpc>
                <a:spcPts val="2500"/>
              </a:lnSpc>
              <a:buFont typeface="Arial MT"/>
              <a:buChar char="–"/>
              <a:tabLst>
                <a:tab pos="748030" algn="l"/>
              </a:tabLst>
            </a:pPr>
            <a:r>
              <a:rPr sz="2350" b="1" spc="5" dirty="0">
                <a:latin typeface="Arial"/>
                <a:cs typeface="Arial"/>
              </a:rPr>
              <a:t>Articulatory</a:t>
            </a:r>
            <a:r>
              <a:rPr sz="2350" b="1" spc="10" dirty="0">
                <a:latin typeface="Arial"/>
                <a:cs typeface="Arial"/>
              </a:rPr>
              <a:t> </a:t>
            </a:r>
            <a:r>
              <a:rPr sz="2350" b="1" spc="5" dirty="0">
                <a:latin typeface="Arial"/>
                <a:cs typeface="Arial"/>
              </a:rPr>
              <a:t>phonetics</a:t>
            </a:r>
            <a:r>
              <a:rPr sz="2350" spc="5" dirty="0">
                <a:latin typeface="Arial MT"/>
                <a:cs typeface="Arial MT"/>
              </a:rPr>
              <a:t>:</a:t>
            </a:r>
            <a:r>
              <a:rPr sz="2350" spc="10" dirty="0">
                <a:latin typeface="Arial MT"/>
                <a:cs typeface="Arial MT"/>
              </a:rPr>
              <a:t> focuses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on how</a:t>
            </a:r>
            <a:r>
              <a:rPr sz="2350" spc="1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the</a:t>
            </a:r>
            <a:r>
              <a:rPr sz="2350" spc="10" dirty="0">
                <a:latin typeface="Arial MT"/>
                <a:cs typeface="Arial MT"/>
              </a:rPr>
              <a:t> vocal </a:t>
            </a:r>
            <a:r>
              <a:rPr sz="2350" spc="-635" dirty="0">
                <a:latin typeface="Arial MT"/>
                <a:cs typeface="Arial MT"/>
              </a:rPr>
              <a:t> </a:t>
            </a:r>
            <a:r>
              <a:rPr sz="2350" spc="5" dirty="0">
                <a:latin typeface="Arial MT"/>
                <a:cs typeface="Arial MT"/>
              </a:rPr>
              <a:t>tract</a:t>
            </a:r>
            <a:r>
              <a:rPr sz="2350" dirty="0">
                <a:latin typeface="Arial MT"/>
                <a:cs typeface="Arial MT"/>
              </a:rPr>
              <a:t> </a:t>
            </a:r>
            <a:r>
              <a:rPr sz="2350" spc="10" dirty="0">
                <a:latin typeface="Arial MT"/>
                <a:cs typeface="Arial MT"/>
              </a:rPr>
              <a:t>produces</a:t>
            </a:r>
            <a:r>
              <a:rPr sz="2350" spc="5" dirty="0">
                <a:latin typeface="Arial MT"/>
                <a:cs typeface="Arial MT"/>
              </a:rPr>
              <a:t> the </a:t>
            </a:r>
            <a:r>
              <a:rPr sz="2350" spc="10" dirty="0">
                <a:latin typeface="Arial MT"/>
                <a:cs typeface="Arial MT"/>
              </a:rPr>
              <a:t>sounds</a:t>
            </a:r>
            <a:r>
              <a:rPr sz="2350" spc="5" dirty="0">
                <a:latin typeface="Arial MT"/>
                <a:cs typeface="Arial MT"/>
              </a:rPr>
              <a:t> of </a:t>
            </a:r>
            <a:r>
              <a:rPr sz="2350" spc="10" dirty="0">
                <a:latin typeface="Arial MT"/>
                <a:cs typeface="Arial MT"/>
              </a:rPr>
              <a:t>language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40" dirty="0"/>
              <a:t> </a:t>
            </a:r>
            <a:r>
              <a:rPr dirty="0"/>
              <a:t>Phonetic</a:t>
            </a:r>
            <a:r>
              <a:rPr spc="-275" dirty="0"/>
              <a:t> </a:t>
            </a:r>
            <a:r>
              <a:rPr dirty="0"/>
              <a:t>Alphabet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0" y="1935918"/>
            <a:ext cx="7908290" cy="196024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51790" marR="705485" indent="-339725">
              <a:lnSpc>
                <a:spcPts val="1880"/>
              </a:lnSpc>
              <a:spcBef>
                <a:spcPts val="575"/>
              </a:spcBef>
              <a:buChar char="•"/>
              <a:tabLst>
                <a:tab pos="351790" algn="l"/>
                <a:tab pos="352425" algn="l"/>
              </a:tabLst>
            </a:pPr>
            <a:r>
              <a:rPr sz="1950" spc="10" dirty="0">
                <a:latin typeface="Arial MT"/>
                <a:cs typeface="Arial MT"/>
              </a:rPr>
              <a:t>Spelling, or </a:t>
            </a:r>
            <a:r>
              <a:rPr sz="1950" b="1" spc="10" dirty="0">
                <a:latin typeface="Arial"/>
                <a:cs typeface="Arial"/>
              </a:rPr>
              <a:t>orthography</a:t>
            </a:r>
            <a:r>
              <a:rPr sz="1950" spc="10" dirty="0">
                <a:latin typeface="Arial MT"/>
                <a:cs typeface="Arial MT"/>
              </a:rPr>
              <a:t>, </a:t>
            </a:r>
            <a:r>
              <a:rPr sz="1950" spc="15" dirty="0">
                <a:latin typeface="Arial MT"/>
                <a:cs typeface="Arial MT"/>
              </a:rPr>
              <a:t>does </a:t>
            </a:r>
            <a:r>
              <a:rPr sz="1950" spc="10" dirty="0">
                <a:latin typeface="Arial MT"/>
                <a:cs typeface="Arial MT"/>
              </a:rPr>
              <a:t>not consistently represent the </a:t>
            </a:r>
            <a:r>
              <a:rPr sz="1950" spc="-530" dirty="0">
                <a:latin typeface="Arial MT"/>
                <a:cs typeface="Arial MT"/>
              </a:rPr>
              <a:t> </a:t>
            </a:r>
            <a:r>
              <a:rPr sz="1950" spc="15" dirty="0">
                <a:latin typeface="Arial MT"/>
                <a:cs typeface="Arial MT"/>
              </a:rPr>
              <a:t>sounds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of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language</a:t>
            </a:r>
            <a:endParaRPr sz="19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2050" dirty="0">
              <a:latin typeface="Arial MT"/>
              <a:cs typeface="Arial MT"/>
            </a:endParaRPr>
          </a:p>
          <a:p>
            <a:pPr marL="351790" indent="-339725">
              <a:lnSpc>
                <a:spcPct val="100000"/>
              </a:lnSpc>
              <a:buChar char="•"/>
              <a:tabLst>
                <a:tab pos="351790" algn="l"/>
                <a:tab pos="352425" algn="l"/>
              </a:tabLst>
            </a:pPr>
            <a:r>
              <a:rPr sz="1950" spc="15" dirty="0">
                <a:latin typeface="Arial MT"/>
                <a:cs typeface="Arial MT"/>
              </a:rPr>
              <a:t>Some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problems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with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ordinary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spc="10" dirty="0">
                <a:latin typeface="Arial MT"/>
                <a:cs typeface="Arial MT"/>
              </a:rPr>
              <a:t>spelling:</a:t>
            </a:r>
            <a:endParaRPr sz="19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 dirty="0">
              <a:latin typeface="Arial MT"/>
              <a:cs typeface="Arial MT"/>
            </a:endParaRPr>
          </a:p>
          <a:p>
            <a:pPr marL="741045" marR="5080" indent="-276860">
              <a:lnSpc>
                <a:spcPts val="1750"/>
              </a:lnSpc>
              <a:tabLst>
                <a:tab pos="747395" algn="l"/>
              </a:tabLst>
            </a:pPr>
            <a:r>
              <a:rPr sz="1750" spc="15" dirty="0">
                <a:latin typeface="Arial MT"/>
                <a:cs typeface="Arial MT"/>
              </a:rPr>
              <a:t>–		</a:t>
            </a:r>
            <a:r>
              <a:rPr sz="1750" spc="10" dirty="0">
                <a:latin typeface="Arial MT"/>
                <a:cs typeface="Arial MT"/>
              </a:rPr>
              <a:t>1. </a:t>
            </a:r>
            <a:r>
              <a:rPr sz="1750" spc="15" dirty="0">
                <a:latin typeface="Arial MT"/>
                <a:cs typeface="Arial MT"/>
              </a:rPr>
              <a:t>The same sound may be </a:t>
            </a:r>
            <a:r>
              <a:rPr sz="1750" spc="10" dirty="0">
                <a:latin typeface="Arial MT"/>
                <a:cs typeface="Arial MT"/>
              </a:rPr>
              <a:t>represented </a:t>
            </a:r>
            <a:r>
              <a:rPr sz="1750" spc="15" dirty="0">
                <a:latin typeface="Arial MT"/>
                <a:cs typeface="Arial MT"/>
              </a:rPr>
              <a:t>by many </a:t>
            </a:r>
            <a:r>
              <a:rPr sz="1750" spc="10" dirty="0">
                <a:latin typeface="Arial MT"/>
                <a:cs typeface="Arial MT"/>
              </a:rPr>
              <a:t>letters or combination </a:t>
            </a:r>
            <a:r>
              <a:rPr sz="1750" spc="-475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of</a:t>
            </a:r>
            <a:r>
              <a:rPr sz="1750" dirty="0">
                <a:latin typeface="Arial MT"/>
                <a:cs typeface="Arial MT"/>
              </a:rPr>
              <a:t> </a:t>
            </a:r>
            <a:r>
              <a:rPr sz="1750" spc="10" dirty="0">
                <a:latin typeface="Arial MT"/>
                <a:cs typeface="Arial MT"/>
              </a:rPr>
              <a:t>letters:</a:t>
            </a:r>
            <a:endParaRPr sz="1750" dirty="0">
              <a:latin typeface="Arial MT"/>
              <a:cs typeface="Arial MT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55843"/>
              </p:ext>
            </p:extLst>
          </p:nvPr>
        </p:nvGraphicFramePr>
        <p:xfrm>
          <a:off x="2174240" y="3947805"/>
          <a:ext cx="3285450" cy="1157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9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3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28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051">
                <a:tc>
                  <a:txBody>
                    <a:bodyPr/>
                    <a:lstStyle/>
                    <a:p>
                      <a:pPr marL="31750">
                        <a:lnSpc>
                          <a:spcPts val="1725"/>
                        </a:lnSpc>
                      </a:pPr>
                      <a:r>
                        <a:rPr sz="1550" i="1" spc="1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550" i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e</a:t>
                      </a:r>
                      <a:endParaRPr sz="155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1725"/>
                        </a:lnSpc>
                      </a:pPr>
                      <a:r>
                        <a:rPr sz="1550" i="1" spc="1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550" i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eop</a:t>
                      </a:r>
                      <a:r>
                        <a:rPr sz="1550" i="1" spc="15" dirty="0">
                          <a:latin typeface="Arial"/>
                          <a:cs typeface="Arial"/>
                        </a:rPr>
                        <a:t>le</a:t>
                      </a:r>
                      <a:endParaRPr sz="155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1725"/>
                        </a:lnSpc>
                      </a:pPr>
                      <a:r>
                        <a:rPr sz="1550" i="1" spc="15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1550" i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ey</a:t>
                      </a:r>
                      <a:endParaRPr sz="155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747">
                <a:tc>
                  <a:txBody>
                    <a:bodyPr/>
                    <a:lstStyle/>
                    <a:p>
                      <a:pPr marL="31750">
                        <a:lnSpc>
                          <a:spcPts val="1780"/>
                        </a:lnSpc>
                      </a:pPr>
                      <a:r>
                        <a:rPr sz="1550" i="1" spc="10" dirty="0">
                          <a:latin typeface="Arial"/>
                          <a:cs typeface="Arial"/>
                        </a:rPr>
                        <a:t>bel</a:t>
                      </a:r>
                      <a:r>
                        <a:rPr sz="1550" i="1" u="sng" spc="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iev</a:t>
                      </a:r>
                      <a:r>
                        <a:rPr sz="1550" i="1" spc="10" dirty="0">
                          <a:latin typeface="Arial"/>
                          <a:cs typeface="Arial"/>
                        </a:rPr>
                        <a:t>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7359">
                        <a:lnSpc>
                          <a:spcPts val="1780"/>
                        </a:lnSpc>
                      </a:pPr>
                      <a:r>
                        <a:rPr sz="1550" i="1" spc="1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550" i="1" u="sng" spc="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ei</a:t>
                      </a:r>
                      <a:r>
                        <a:rPr sz="1550" i="1" spc="10" dirty="0">
                          <a:latin typeface="Arial"/>
                          <a:cs typeface="Arial"/>
                        </a:rPr>
                        <a:t>ze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41020">
                        <a:lnSpc>
                          <a:spcPts val="1780"/>
                        </a:lnSpc>
                      </a:pPr>
                      <a:r>
                        <a:rPr sz="1550" i="1" spc="15" dirty="0">
                          <a:latin typeface="Arial"/>
                          <a:cs typeface="Arial"/>
                        </a:rPr>
                        <a:t>mach</a:t>
                      </a:r>
                      <a:r>
                        <a:rPr sz="1550" i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in</a:t>
                      </a:r>
                      <a:r>
                        <a:rPr sz="1550" i="1" spc="15" dirty="0">
                          <a:latin typeface="Arial"/>
                          <a:cs typeface="Arial"/>
                        </a:rPr>
                        <a:t>e</a:t>
                      </a:r>
                      <a:endParaRPr sz="155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747">
                <a:tc>
                  <a:txBody>
                    <a:bodyPr/>
                    <a:lstStyle/>
                    <a:p>
                      <a:pPr marL="31750">
                        <a:lnSpc>
                          <a:spcPts val="1780"/>
                        </a:lnSpc>
                      </a:pPr>
                      <a:r>
                        <a:rPr sz="1550" i="1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550" i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</a:t>
                      </a:r>
                      <a:r>
                        <a:rPr sz="1550" i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e</a:t>
                      </a:r>
                      <a:r>
                        <a:rPr sz="1550" i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s</a:t>
                      </a:r>
                      <a:r>
                        <a:rPr sz="1550" i="1" dirty="0">
                          <a:latin typeface="Arial"/>
                          <a:cs typeface="Arial"/>
                        </a:rPr>
                        <a:t>ar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7359">
                        <a:lnSpc>
                          <a:spcPts val="1780"/>
                        </a:lnSpc>
                      </a:pPr>
                      <a:r>
                        <a:rPr sz="1550" i="1" spc="1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550" i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eas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050">
                <a:tc>
                  <a:txBody>
                    <a:bodyPr/>
                    <a:lstStyle/>
                    <a:p>
                      <a:pPr marL="31750">
                        <a:lnSpc>
                          <a:spcPts val="1725"/>
                        </a:lnSpc>
                      </a:pPr>
                      <a:r>
                        <a:rPr sz="1550" i="1" spc="1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550" i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ee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7359">
                        <a:lnSpc>
                          <a:spcPts val="1725"/>
                        </a:lnSpc>
                      </a:pPr>
                      <a:r>
                        <a:rPr sz="1550" i="1" spc="15" dirty="0">
                          <a:latin typeface="Arial"/>
                          <a:cs typeface="Arial"/>
                        </a:rPr>
                        <a:t>am</a:t>
                      </a:r>
                      <a:r>
                        <a:rPr sz="1550" i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oeb</a:t>
                      </a:r>
                      <a:r>
                        <a:rPr sz="1550" i="1" spc="15" dirty="0"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490167" y="5221594"/>
            <a:ext cx="5721350" cy="297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95275" algn="l"/>
              </a:tabLst>
            </a:pPr>
            <a:r>
              <a:rPr sz="1750" spc="15" dirty="0">
                <a:latin typeface="Arial MT"/>
                <a:cs typeface="Arial MT"/>
              </a:rPr>
              <a:t>–	</a:t>
            </a:r>
            <a:r>
              <a:rPr sz="1750" spc="10" dirty="0">
                <a:latin typeface="Arial MT"/>
                <a:cs typeface="Arial MT"/>
              </a:rPr>
              <a:t>2.</a:t>
            </a:r>
            <a:r>
              <a:rPr sz="1750" spc="-2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The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same</a:t>
            </a:r>
            <a:r>
              <a:rPr sz="1750" spc="10" dirty="0">
                <a:latin typeface="Arial MT"/>
                <a:cs typeface="Arial MT"/>
              </a:rPr>
              <a:t> </a:t>
            </a:r>
            <a:r>
              <a:rPr sz="1750" spc="5" dirty="0">
                <a:latin typeface="Arial MT"/>
                <a:cs typeface="Arial MT"/>
              </a:rPr>
              <a:t>letter </a:t>
            </a:r>
            <a:r>
              <a:rPr sz="1750" spc="15" dirty="0">
                <a:latin typeface="Arial MT"/>
                <a:cs typeface="Arial MT"/>
              </a:rPr>
              <a:t>may</a:t>
            </a:r>
            <a:r>
              <a:rPr sz="1750" spc="10" dirty="0">
                <a:latin typeface="Arial MT"/>
                <a:cs typeface="Arial MT"/>
              </a:rPr>
              <a:t> represent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a</a:t>
            </a:r>
            <a:r>
              <a:rPr sz="1750" spc="10" dirty="0">
                <a:latin typeface="Arial MT"/>
                <a:cs typeface="Arial MT"/>
              </a:rPr>
              <a:t> variety  of</a:t>
            </a:r>
            <a:r>
              <a:rPr sz="1750" spc="5" dirty="0">
                <a:latin typeface="Arial MT"/>
                <a:cs typeface="Arial MT"/>
              </a:rPr>
              <a:t> </a:t>
            </a:r>
            <a:r>
              <a:rPr sz="1750" spc="15" dirty="0">
                <a:latin typeface="Arial MT"/>
                <a:cs typeface="Arial MT"/>
              </a:rPr>
              <a:t>sounds:</a:t>
            </a:r>
            <a:endParaRPr sz="175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99016" y="5496941"/>
            <a:ext cx="595630" cy="5054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110"/>
              </a:spcBef>
            </a:pPr>
            <a:r>
              <a:rPr sz="1550" i="1" spc="10" dirty="0">
                <a:latin typeface="Arial"/>
                <a:cs typeface="Arial"/>
              </a:rPr>
              <a:t>vil</a:t>
            </a:r>
            <a:r>
              <a:rPr sz="1550" i="1" dirty="0">
                <a:latin typeface="Arial"/>
                <a:cs typeface="Arial"/>
              </a:rPr>
              <a:t>l</a:t>
            </a:r>
            <a:r>
              <a:rPr sz="1550" i="1" u="sng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1550" i="1" u="sng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</a:t>
            </a:r>
            <a:r>
              <a:rPr sz="1550" i="1" spc="5" dirty="0">
                <a:latin typeface="Arial"/>
                <a:cs typeface="Arial"/>
              </a:rPr>
              <a:t>e  </a:t>
            </a:r>
            <a:r>
              <a:rPr sz="1550" i="1" spc="15" dirty="0">
                <a:latin typeface="Arial"/>
                <a:cs typeface="Arial"/>
              </a:rPr>
              <a:t>m</a:t>
            </a:r>
            <a:r>
              <a:rPr sz="1550" i="1" u="sng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ade</a:t>
            </a:r>
            <a:endParaRPr sz="15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68486" y="5496941"/>
            <a:ext cx="539750" cy="7442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1000"/>
              </a:lnSpc>
              <a:spcBef>
                <a:spcPts val="110"/>
              </a:spcBef>
            </a:pPr>
            <a:r>
              <a:rPr sz="1550" i="1" spc="5" dirty="0">
                <a:latin typeface="Arial"/>
                <a:cs typeface="Arial"/>
              </a:rPr>
              <a:t>f</a:t>
            </a:r>
            <a:r>
              <a:rPr sz="1550" i="1" u="sng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155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</a:t>
            </a:r>
            <a:r>
              <a:rPr sz="1550" i="1" spc="5" dirty="0">
                <a:latin typeface="Arial"/>
                <a:cs typeface="Arial"/>
              </a:rPr>
              <a:t>her  </a:t>
            </a:r>
            <a:r>
              <a:rPr sz="1550" i="1" spc="15" dirty="0">
                <a:latin typeface="Arial"/>
                <a:cs typeface="Arial"/>
              </a:rPr>
              <a:t>b</a:t>
            </a:r>
            <a:r>
              <a:rPr sz="1550" i="1" u="sng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ad</a:t>
            </a:r>
            <a:r>
              <a:rPr sz="1550" i="1" spc="15" dirty="0">
                <a:latin typeface="Arial"/>
                <a:cs typeface="Arial"/>
              </a:rPr>
              <a:t>ly </a:t>
            </a:r>
            <a:r>
              <a:rPr sz="1550" i="1" spc="-420" dirty="0">
                <a:latin typeface="Arial"/>
                <a:cs typeface="Arial"/>
              </a:rPr>
              <a:t> </a:t>
            </a:r>
            <a:r>
              <a:rPr sz="1550" i="1" spc="15" dirty="0">
                <a:latin typeface="Arial"/>
                <a:cs typeface="Arial"/>
              </a:rPr>
              <a:t>m</a:t>
            </a:r>
            <a:r>
              <a:rPr sz="1550" i="1" u="sng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</a:t>
            </a:r>
            <a:r>
              <a:rPr sz="1550" i="1" spc="15" dirty="0">
                <a:latin typeface="Arial"/>
                <a:cs typeface="Arial"/>
              </a:rPr>
              <a:t>y</a:t>
            </a:r>
            <a:endParaRPr sz="15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40" dirty="0"/>
              <a:t> </a:t>
            </a:r>
            <a:r>
              <a:rPr dirty="0"/>
              <a:t>Phonetic</a:t>
            </a:r>
            <a:r>
              <a:rPr spc="-275" dirty="0"/>
              <a:t> </a:t>
            </a:r>
            <a:r>
              <a:rPr dirty="0"/>
              <a:t>Alphabet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90167" y="2074699"/>
            <a:ext cx="6975475" cy="82486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288925" marR="5080" indent="-276860">
              <a:lnSpc>
                <a:spcPts val="2970"/>
              </a:lnSpc>
              <a:spcBef>
                <a:spcPts val="490"/>
              </a:spcBef>
            </a:pPr>
            <a:r>
              <a:rPr sz="2750" spc="10" dirty="0">
                <a:latin typeface="Arial MT"/>
                <a:cs typeface="Arial MT"/>
              </a:rPr>
              <a:t>–</a:t>
            </a:r>
            <a:r>
              <a:rPr sz="2750" spc="-8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3.</a:t>
            </a:r>
            <a:r>
              <a:rPr sz="2750" spc="-1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A</a:t>
            </a:r>
            <a:r>
              <a:rPr sz="2750" spc="-1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combination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of letters </a:t>
            </a:r>
            <a:r>
              <a:rPr sz="2750" spc="10" dirty="0">
                <a:latin typeface="Arial MT"/>
                <a:cs typeface="Arial MT"/>
              </a:rPr>
              <a:t>may </a:t>
            </a:r>
            <a:r>
              <a:rPr sz="2750" spc="5" dirty="0">
                <a:latin typeface="Arial MT"/>
                <a:cs typeface="Arial MT"/>
              </a:rPr>
              <a:t>represent </a:t>
            </a:r>
            <a:r>
              <a:rPr sz="2750" spc="10" dirty="0">
                <a:latin typeface="Arial MT"/>
                <a:cs typeface="Arial MT"/>
              </a:rPr>
              <a:t>a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single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sound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8486" y="2865570"/>
            <a:ext cx="779780" cy="121920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algn="just">
              <a:lnSpc>
                <a:spcPct val="110500"/>
              </a:lnSpc>
              <a:spcBef>
                <a:spcPts val="145"/>
              </a:spcBef>
            </a:pP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sho</a:t>
            </a:r>
            <a:r>
              <a:rPr sz="2350" i="1" spc="10" dirty="0">
                <a:latin typeface="Arial"/>
                <a:cs typeface="Arial"/>
              </a:rPr>
              <a:t>ot </a:t>
            </a:r>
            <a:r>
              <a:rPr sz="2350" i="1" spc="-645" dirty="0">
                <a:latin typeface="Arial"/>
                <a:cs typeface="Arial"/>
              </a:rPr>
              <a:t> </a:t>
            </a:r>
            <a:r>
              <a:rPr sz="2350" i="1" spc="10" dirty="0">
                <a:latin typeface="Arial"/>
                <a:cs typeface="Arial"/>
              </a:rPr>
              <a:t>e</a:t>
            </a:r>
            <a:r>
              <a:rPr sz="2350" i="1" dirty="0">
                <a:latin typeface="Arial"/>
                <a:cs typeface="Arial"/>
              </a:rPr>
              <a:t>i</a:t>
            </a:r>
            <a:r>
              <a:rPr sz="235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he</a:t>
            </a:r>
            <a:r>
              <a:rPr sz="2350" i="1" spc="5" dirty="0">
                <a:latin typeface="Arial"/>
                <a:cs typeface="Arial"/>
              </a:rPr>
              <a:t>r  </a:t>
            </a:r>
            <a:r>
              <a:rPr sz="2350" i="1" spc="10" dirty="0">
                <a:latin typeface="Arial"/>
                <a:cs typeface="Arial"/>
              </a:rPr>
              <a:t>c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oat</a:t>
            </a:r>
            <a:endParaRPr sz="23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99016" y="2865570"/>
            <a:ext cx="3057525" cy="1219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4820" marR="5080">
              <a:lnSpc>
                <a:spcPct val="112200"/>
              </a:lnSpc>
              <a:spcBef>
                <a:spcPts val="95"/>
              </a:spcBef>
              <a:tabLst>
                <a:tab pos="2273300" algn="l"/>
              </a:tabLst>
            </a:pP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cha</a:t>
            </a:r>
            <a:r>
              <a:rPr sz="2350" i="1" spc="10" dirty="0">
                <a:latin typeface="Arial"/>
                <a:cs typeface="Arial"/>
              </a:rPr>
              <a:t>racter</a:t>
            </a:r>
            <a:r>
              <a:rPr sz="2350" i="1" spc="95" dirty="0">
                <a:latin typeface="Arial"/>
                <a:cs typeface="Arial"/>
              </a:rPr>
              <a:t> 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Tho</a:t>
            </a:r>
            <a:r>
              <a:rPr sz="2350" i="1" spc="10" dirty="0">
                <a:latin typeface="Arial"/>
                <a:cs typeface="Arial"/>
              </a:rPr>
              <a:t>mas </a:t>
            </a:r>
            <a:r>
              <a:rPr sz="2350" i="1" spc="15" dirty="0">
                <a:latin typeface="Arial"/>
                <a:cs typeface="Arial"/>
              </a:rPr>
              <a:t> 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</a:t>
            </a:r>
            <a:r>
              <a:rPr sz="2350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</a:t>
            </a:r>
            <a:r>
              <a:rPr sz="2350" i="1" spc="10" dirty="0">
                <a:latin typeface="Arial"/>
                <a:cs typeface="Arial"/>
              </a:rPr>
              <a:t>sics</a:t>
            </a:r>
            <a:r>
              <a:rPr sz="2350" i="1" dirty="0">
                <a:latin typeface="Arial"/>
                <a:cs typeface="Arial"/>
              </a:rPr>
              <a:t>	</a:t>
            </a:r>
            <a:r>
              <a:rPr sz="2350" i="1" spc="10" dirty="0">
                <a:latin typeface="Arial"/>
                <a:cs typeface="Arial"/>
              </a:rPr>
              <a:t>ro</a:t>
            </a:r>
            <a:r>
              <a:rPr sz="2350" i="1" spc="5" dirty="0">
                <a:latin typeface="Arial"/>
                <a:cs typeface="Arial"/>
              </a:rPr>
              <a:t>u</a:t>
            </a:r>
            <a:r>
              <a:rPr sz="2350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gh</a:t>
            </a:r>
            <a:endParaRPr sz="2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2350" i="1" spc="10" dirty="0">
                <a:latin typeface="Arial"/>
                <a:cs typeface="Arial"/>
              </a:rPr>
              <a:t>d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eal</a:t>
            </a:r>
            <a:endParaRPr sz="23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90167" y="4570910"/>
            <a:ext cx="7425690" cy="122237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88925" marR="5080" indent="-276860">
              <a:lnSpc>
                <a:spcPts val="2990"/>
              </a:lnSpc>
              <a:spcBef>
                <a:spcPts val="475"/>
              </a:spcBef>
            </a:pPr>
            <a:r>
              <a:rPr sz="2750" spc="10" dirty="0">
                <a:latin typeface="Arial MT"/>
                <a:cs typeface="Arial MT"/>
              </a:rPr>
              <a:t>–</a:t>
            </a:r>
            <a:r>
              <a:rPr sz="2750" spc="-8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4.</a:t>
            </a:r>
            <a:r>
              <a:rPr sz="2750" spc="-145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A</a:t>
            </a:r>
            <a:r>
              <a:rPr sz="2750" spc="-1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single</a:t>
            </a:r>
            <a:r>
              <a:rPr sz="2750" spc="1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letter </a:t>
            </a:r>
            <a:r>
              <a:rPr sz="2750" spc="10" dirty="0">
                <a:latin typeface="Arial MT"/>
                <a:cs typeface="Arial MT"/>
              </a:rPr>
              <a:t>may </a:t>
            </a:r>
            <a:r>
              <a:rPr sz="2750" spc="5" dirty="0">
                <a:latin typeface="Arial MT"/>
                <a:cs typeface="Arial MT"/>
              </a:rPr>
              <a:t>represent</a:t>
            </a:r>
            <a:r>
              <a:rPr sz="2750" spc="10" dirty="0">
                <a:latin typeface="Arial MT"/>
                <a:cs typeface="Arial MT"/>
              </a:rPr>
              <a:t> a</a:t>
            </a:r>
            <a:r>
              <a:rPr sz="2750" spc="5" dirty="0">
                <a:latin typeface="Arial MT"/>
                <a:cs typeface="Arial MT"/>
              </a:rPr>
              <a:t> combination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of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sounds</a:t>
            </a:r>
            <a:endParaRPr sz="2750">
              <a:latin typeface="Arial MT"/>
              <a:cs typeface="Arial MT"/>
            </a:endParaRPr>
          </a:p>
          <a:p>
            <a:pPr marL="690880">
              <a:lnSpc>
                <a:spcPct val="100000"/>
              </a:lnSpc>
              <a:spcBef>
                <a:spcPts val="240"/>
              </a:spcBef>
            </a:pPr>
            <a:r>
              <a:rPr sz="2350" i="1" spc="10" dirty="0">
                <a:latin typeface="Arial"/>
                <a:cs typeface="Arial"/>
              </a:rPr>
              <a:t>xero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x</a:t>
            </a:r>
            <a:endParaRPr sz="23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40" dirty="0"/>
              <a:t> </a:t>
            </a:r>
            <a:r>
              <a:rPr dirty="0"/>
              <a:t>Phonetic</a:t>
            </a:r>
            <a:r>
              <a:rPr spc="-275" dirty="0"/>
              <a:t> </a:t>
            </a:r>
            <a:r>
              <a:rPr dirty="0"/>
              <a:t>Alphabet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90167" y="2109871"/>
            <a:ext cx="6036945" cy="86233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88925" marR="5080" indent="-276860">
              <a:lnSpc>
                <a:spcPts val="3260"/>
              </a:lnSpc>
              <a:spcBef>
                <a:spcPts val="260"/>
              </a:spcBef>
            </a:pPr>
            <a:r>
              <a:rPr sz="2750" spc="10" dirty="0">
                <a:latin typeface="Arial MT"/>
                <a:cs typeface="Arial MT"/>
              </a:rPr>
              <a:t>–</a:t>
            </a:r>
            <a:r>
              <a:rPr sz="2750" spc="-85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4.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Some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letters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in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a</a:t>
            </a:r>
            <a:r>
              <a:rPr sz="2750" spc="-5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word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may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not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be </a:t>
            </a:r>
            <a:r>
              <a:rPr sz="2750" spc="-745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pronounced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at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all</a:t>
            </a:r>
            <a:endParaRPr sz="27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8486" y="2958523"/>
            <a:ext cx="1534160" cy="131953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21000"/>
              </a:lnSpc>
              <a:spcBef>
                <a:spcPts val="45"/>
              </a:spcBef>
            </a:pPr>
            <a:r>
              <a:rPr sz="2350" i="1" spc="10" dirty="0">
                <a:latin typeface="Arial"/>
                <a:cs typeface="Arial"/>
              </a:rPr>
              <a:t>autum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 </a:t>
            </a:r>
            <a:r>
              <a:rPr sz="2350" i="1" spc="15" dirty="0">
                <a:latin typeface="Arial"/>
                <a:cs typeface="Arial"/>
              </a:rPr>
              <a:t> </a:t>
            </a:r>
            <a:r>
              <a:rPr sz="2350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pt</a:t>
            </a:r>
            <a:r>
              <a:rPr sz="2350" i="1" spc="5" dirty="0">
                <a:latin typeface="Arial"/>
                <a:cs typeface="Arial"/>
              </a:rPr>
              <a:t>erodactyl </a:t>
            </a:r>
            <a:r>
              <a:rPr sz="2350" i="1" spc="-640" dirty="0">
                <a:latin typeface="Arial"/>
                <a:cs typeface="Arial"/>
              </a:rPr>
              <a:t> 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ps</a:t>
            </a:r>
            <a:r>
              <a:rPr sz="2350" i="1" spc="10" dirty="0">
                <a:latin typeface="Arial"/>
                <a:cs typeface="Arial"/>
              </a:rPr>
              <a:t>ychology</a:t>
            </a:r>
            <a:endParaRPr sz="23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51229" y="2958523"/>
            <a:ext cx="1131570" cy="13195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350" i="1" spc="10" dirty="0">
                <a:latin typeface="Arial"/>
                <a:cs typeface="Arial"/>
              </a:rPr>
              <a:t>s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wo</a:t>
            </a:r>
            <a:r>
              <a:rPr sz="2350" i="1" spc="10" dirty="0">
                <a:latin typeface="Arial"/>
                <a:cs typeface="Arial"/>
              </a:rPr>
              <a:t>rd</a:t>
            </a:r>
            <a:endParaRPr sz="2350">
              <a:latin typeface="Arial"/>
              <a:cs typeface="Arial"/>
            </a:endParaRPr>
          </a:p>
          <a:p>
            <a:pPr marL="464820" marR="5080">
              <a:lnSpc>
                <a:spcPts val="3460"/>
              </a:lnSpc>
              <a:spcBef>
                <a:spcPts val="10"/>
              </a:spcBef>
            </a:pPr>
            <a:r>
              <a:rPr sz="2350" i="1" spc="5" dirty="0">
                <a:latin typeface="Arial"/>
                <a:cs typeface="Arial"/>
              </a:rPr>
              <a:t>la</a:t>
            </a:r>
            <a:r>
              <a:rPr sz="2350" i="1" spc="10" dirty="0">
                <a:latin typeface="Arial"/>
                <a:cs typeface="Arial"/>
              </a:rPr>
              <a:t>m</a:t>
            </a:r>
            <a:r>
              <a:rPr sz="2350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 </a:t>
            </a:r>
            <a:r>
              <a:rPr sz="2350" i="1" spc="5" dirty="0">
                <a:latin typeface="Arial"/>
                <a:cs typeface="Arial"/>
              </a:rPr>
              <a:t> </a:t>
            </a:r>
            <a:r>
              <a:rPr sz="2350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wr</a:t>
            </a:r>
            <a:r>
              <a:rPr sz="2350" i="1" spc="5" dirty="0">
                <a:latin typeface="Arial"/>
                <a:cs typeface="Arial"/>
              </a:rPr>
              <a:t>ite</a:t>
            </a:r>
            <a:endParaRPr sz="23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7866" y="2958523"/>
            <a:ext cx="1215390" cy="131953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350" i="1" spc="10" dirty="0">
                <a:latin typeface="Arial"/>
                <a:cs typeface="Arial"/>
              </a:rPr>
              <a:t>resi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gn</a:t>
            </a:r>
            <a:endParaRPr sz="2350">
              <a:latin typeface="Arial"/>
              <a:cs typeface="Arial"/>
            </a:endParaRPr>
          </a:p>
          <a:p>
            <a:pPr marL="464820" marR="5080">
              <a:lnSpc>
                <a:spcPts val="3460"/>
              </a:lnSpc>
              <a:spcBef>
                <a:spcPts val="10"/>
              </a:spcBef>
            </a:pPr>
            <a:r>
              <a:rPr sz="2350" i="1" spc="10" dirty="0">
                <a:latin typeface="Arial"/>
                <a:cs typeface="Arial"/>
              </a:rPr>
              <a:t>co</a:t>
            </a:r>
            <a:r>
              <a:rPr sz="2350" i="1" dirty="0">
                <a:latin typeface="Arial"/>
                <a:cs typeface="Arial"/>
              </a:rPr>
              <a:t>r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ps </a:t>
            </a:r>
            <a:r>
              <a:rPr sz="2350" i="1" spc="5" dirty="0">
                <a:latin typeface="Arial"/>
                <a:cs typeface="Arial"/>
              </a:rPr>
              <a:t> </a:t>
            </a:r>
            <a:r>
              <a:rPr sz="2350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kn</a:t>
            </a:r>
            <a:r>
              <a:rPr sz="2350" i="1" spc="5" dirty="0">
                <a:latin typeface="Arial"/>
                <a:cs typeface="Arial"/>
              </a:rPr>
              <a:t>ot</a:t>
            </a:r>
            <a:endParaRPr sz="23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90167" y="4769382"/>
            <a:ext cx="6499860" cy="17322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88925" marR="5080" indent="-276860">
              <a:lnSpc>
                <a:spcPct val="100000"/>
              </a:lnSpc>
              <a:spcBef>
                <a:spcPts val="120"/>
              </a:spcBef>
            </a:pPr>
            <a:r>
              <a:rPr sz="2750" spc="10" dirty="0">
                <a:latin typeface="Arial MT"/>
                <a:cs typeface="Arial MT"/>
              </a:rPr>
              <a:t>–</a:t>
            </a:r>
            <a:r>
              <a:rPr sz="2750" spc="-85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5.</a:t>
            </a:r>
            <a:r>
              <a:rPr sz="2750" spc="-45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There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may</a:t>
            </a:r>
            <a:r>
              <a:rPr sz="2750" spc="5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be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no</a:t>
            </a:r>
            <a:r>
              <a:rPr sz="2750" spc="5" dirty="0">
                <a:latin typeface="Arial MT"/>
                <a:cs typeface="Arial MT"/>
              </a:rPr>
              <a:t> letter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to represent </a:t>
            </a:r>
            <a:r>
              <a:rPr sz="2750" spc="10" dirty="0">
                <a:latin typeface="Arial MT"/>
                <a:cs typeface="Arial MT"/>
              </a:rPr>
              <a:t>a </a:t>
            </a:r>
            <a:r>
              <a:rPr sz="2750" spc="-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sound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that occurs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5" dirty="0">
                <a:latin typeface="Arial MT"/>
                <a:cs typeface="Arial MT"/>
              </a:rPr>
              <a:t>in </a:t>
            </a:r>
            <a:r>
              <a:rPr sz="2750" spc="10" dirty="0">
                <a:latin typeface="Arial MT"/>
                <a:cs typeface="Arial MT"/>
              </a:rPr>
              <a:t>a</a:t>
            </a:r>
            <a:r>
              <a:rPr sz="2750" dirty="0">
                <a:latin typeface="Arial MT"/>
                <a:cs typeface="Arial MT"/>
              </a:rPr>
              <a:t> </a:t>
            </a:r>
            <a:r>
              <a:rPr sz="2750" spc="10" dirty="0">
                <a:latin typeface="Arial MT"/>
                <a:cs typeface="Arial MT"/>
              </a:rPr>
              <a:t>word</a:t>
            </a:r>
            <a:endParaRPr sz="2750">
              <a:latin typeface="Arial MT"/>
              <a:cs typeface="Arial MT"/>
            </a:endParaRPr>
          </a:p>
          <a:p>
            <a:pPr marL="690880" marR="5230495">
              <a:lnSpc>
                <a:spcPct val="119300"/>
              </a:lnSpc>
              <a:spcBef>
                <a:spcPts val="80"/>
              </a:spcBef>
            </a:pP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cut</a:t>
            </a:r>
            <a:r>
              <a:rPr sz="2350" i="1" spc="5" dirty="0">
                <a:latin typeface="Arial"/>
                <a:cs typeface="Arial"/>
              </a:rPr>
              <a:t>e  </a:t>
            </a:r>
            <a:r>
              <a:rPr sz="2350" i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us</a:t>
            </a:r>
            <a:r>
              <a:rPr sz="2350" i="1" spc="10" dirty="0">
                <a:latin typeface="Arial"/>
                <a:cs typeface="Arial"/>
              </a:rPr>
              <a:t>e</a:t>
            </a:r>
            <a:endParaRPr sz="23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40" dirty="0"/>
              <a:t> </a:t>
            </a:r>
            <a:r>
              <a:rPr dirty="0"/>
              <a:t>Phonetic</a:t>
            </a:r>
            <a:r>
              <a:rPr spc="-275" dirty="0"/>
              <a:t> </a:t>
            </a:r>
            <a:r>
              <a:rPr dirty="0"/>
              <a:t>Alphabet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069674"/>
            <a:ext cx="7664450" cy="416369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51790" marR="42545" indent="-339725">
              <a:lnSpc>
                <a:spcPct val="90000"/>
              </a:lnSpc>
              <a:spcBef>
                <a:spcPts val="490"/>
              </a:spcBef>
              <a:buChar char="•"/>
              <a:tabLst>
                <a:tab pos="351790" algn="l"/>
                <a:tab pos="352425" algn="l"/>
              </a:tabLst>
            </a:pPr>
            <a:r>
              <a:rPr sz="3150" spc="5" dirty="0">
                <a:latin typeface="Arial MT"/>
                <a:cs typeface="Arial MT"/>
              </a:rPr>
              <a:t>In </a:t>
            </a:r>
            <a:r>
              <a:rPr sz="3150" dirty="0">
                <a:latin typeface="Arial MT"/>
                <a:cs typeface="Arial MT"/>
              </a:rPr>
              <a:t>1888 </a:t>
            </a:r>
            <a:r>
              <a:rPr sz="3150" spc="5" dirty="0">
                <a:latin typeface="Arial MT"/>
                <a:cs typeface="Arial MT"/>
              </a:rPr>
              <a:t>the </a:t>
            </a:r>
            <a:r>
              <a:rPr sz="3150" b="1" dirty="0">
                <a:latin typeface="Arial"/>
                <a:cs typeface="Arial"/>
              </a:rPr>
              <a:t>International </a:t>
            </a:r>
            <a:r>
              <a:rPr sz="3150" b="1" spc="5" dirty="0">
                <a:latin typeface="Arial"/>
                <a:cs typeface="Arial"/>
              </a:rPr>
              <a:t>Phonetic </a:t>
            </a:r>
            <a:r>
              <a:rPr sz="3150" b="1" spc="10" dirty="0">
                <a:latin typeface="Arial"/>
                <a:cs typeface="Arial"/>
              </a:rPr>
              <a:t> </a:t>
            </a:r>
            <a:r>
              <a:rPr sz="3150" b="1" spc="5" dirty="0">
                <a:latin typeface="Arial"/>
                <a:cs typeface="Arial"/>
              </a:rPr>
              <a:t>Alphabet</a:t>
            </a:r>
            <a:r>
              <a:rPr sz="3150" b="1" spc="-5" dirty="0">
                <a:latin typeface="Arial"/>
                <a:cs typeface="Arial"/>
              </a:rPr>
              <a:t> </a:t>
            </a:r>
            <a:r>
              <a:rPr sz="3150" spc="-45" dirty="0">
                <a:latin typeface="Arial MT"/>
                <a:cs typeface="Arial MT"/>
              </a:rPr>
              <a:t>(</a:t>
            </a:r>
            <a:r>
              <a:rPr sz="3150" b="1" spc="-45" dirty="0">
                <a:latin typeface="Arial"/>
                <a:cs typeface="Arial"/>
              </a:rPr>
              <a:t>IPA</a:t>
            </a:r>
            <a:r>
              <a:rPr sz="3150" spc="-45" dirty="0">
                <a:latin typeface="Arial MT"/>
                <a:cs typeface="Arial MT"/>
              </a:rPr>
              <a:t>)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was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invented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in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order</a:t>
            </a:r>
            <a:r>
              <a:rPr sz="3150" dirty="0">
                <a:latin typeface="Arial MT"/>
                <a:cs typeface="Arial MT"/>
              </a:rPr>
              <a:t> to </a:t>
            </a:r>
            <a:r>
              <a:rPr sz="3150" spc="5" dirty="0">
                <a:latin typeface="Arial MT"/>
                <a:cs typeface="Arial MT"/>
              </a:rPr>
              <a:t> have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a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system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in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which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there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was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a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one- </a:t>
            </a:r>
            <a:r>
              <a:rPr sz="3150" spc="-86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to-one correspondence between each </a:t>
            </a:r>
            <a:r>
              <a:rPr sz="3150" spc="1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sound in language and each phonetic </a:t>
            </a:r>
            <a:r>
              <a:rPr sz="3150" spc="1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symbol</a:t>
            </a:r>
            <a:endParaRPr sz="31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4350">
              <a:latin typeface="Arial MT"/>
              <a:cs typeface="Arial MT"/>
            </a:endParaRPr>
          </a:p>
          <a:p>
            <a:pPr marL="351790" marR="5080" indent="-339725">
              <a:lnSpc>
                <a:spcPts val="3390"/>
              </a:lnSpc>
              <a:spcBef>
                <a:spcPts val="5"/>
              </a:spcBef>
              <a:buChar char="•"/>
              <a:tabLst>
                <a:tab pos="351790" algn="l"/>
                <a:tab pos="352425" algn="l"/>
              </a:tabLst>
            </a:pPr>
            <a:r>
              <a:rPr sz="3150" spc="5" dirty="0">
                <a:latin typeface="Arial MT"/>
                <a:cs typeface="Arial MT"/>
              </a:rPr>
              <a:t>Someone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who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knows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the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-75" dirty="0">
                <a:latin typeface="Arial MT"/>
                <a:cs typeface="Arial MT"/>
              </a:rPr>
              <a:t>IPA</a:t>
            </a:r>
            <a:r>
              <a:rPr sz="3150" spc="-17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knows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how </a:t>
            </a:r>
            <a:r>
              <a:rPr sz="3150" spc="-860" dirty="0">
                <a:latin typeface="Arial MT"/>
                <a:cs typeface="Arial MT"/>
              </a:rPr>
              <a:t> </a:t>
            </a:r>
            <a:r>
              <a:rPr sz="3150" dirty="0">
                <a:latin typeface="Arial MT"/>
                <a:cs typeface="Arial MT"/>
              </a:rPr>
              <a:t>to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pronounce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any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word</a:t>
            </a:r>
            <a:r>
              <a:rPr sz="3150" spc="-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in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any</a:t>
            </a:r>
            <a:r>
              <a:rPr sz="315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language</a:t>
            </a:r>
            <a:endParaRPr sz="31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078" y="496684"/>
            <a:ext cx="9044305" cy="6783705"/>
          </a:xfrm>
          <a:custGeom>
            <a:avLst/>
            <a:gdLst/>
            <a:ahLst/>
            <a:cxnLst/>
            <a:rect l="l" t="t" r="r" b="b"/>
            <a:pathLst>
              <a:path w="9044305" h="6783705">
                <a:moveTo>
                  <a:pt x="0" y="0"/>
                </a:moveTo>
                <a:lnTo>
                  <a:pt x="9044246" y="0"/>
                </a:lnTo>
                <a:lnTo>
                  <a:pt x="9044246" y="6783184"/>
                </a:lnTo>
                <a:lnTo>
                  <a:pt x="0" y="6783184"/>
                </a:lnTo>
                <a:lnTo>
                  <a:pt x="0" y="0"/>
                </a:lnTo>
                <a:close/>
              </a:path>
            </a:pathLst>
          </a:custGeom>
          <a:ln w="12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</a:t>
            </a:r>
            <a:r>
              <a:rPr spc="-40" dirty="0"/>
              <a:t> </a:t>
            </a:r>
            <a:r>
              <a:rPr dirty="0"/>
              <a:t>Phonetic</a:t>
            </a:r>
            <a:r>
              <a:rPr spc="-275" dirty="0"/>
              <a:t> </a:t>
            </a:r>
            <a:r>
              <a:rPr dirty="0"/>
              <a:t>Alphabet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7954" y="2109871"/>
            <a:ext cx="7635240" cy="14630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51790" marR="5080" indent="-339725" algn="just">
              <a:lnSpc>
                <a:spcPts val="3760"/>
              </a:lnSpc>
              <a:spcBef>
                <a:spcPts val="235"/>
              </a:spcBef>
              <a:buChar char="•"/>
              <a:tabLst>
                <a:tab pos="352425" algn="l"/>
              </a:tabLst>
            </a:pPr>
            <a:r>
              <a:rPr sz="3150" spc="5" dirty="0">
                <a:latin typeface="Arial MT"/>
                <a:cs typeface="Arial MT"/>
              </a:rPr>
              <a:t>Dialectal</a:t>
            </a:r>
            <a:r>
              <a:rPr sz="3150" spc="-1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and</a:t>
            </a:r>
            <a:r>
              <a:rPr sz="3150" spc="-1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individual</a:t>
            </a:r>
            <a:r>
              <a:rPr sz="3150" spc="-15" dirty="0">
                <a:latin typeface="Arial MT"/>
                <a:cs typeface="Arial MT"/>
              </a:rPr>
              <a:t> </a:t>
            </a:r>
            <a:r>
              <a:rPr sz="3150" dirty="0">
                <a:latin typeface="Arial MT"/>
                <a:cs typeface="Arial MT"/>
              </a:rPr>
              <a:t>differences</a:t>
            </a:r>
            <a:r>
              <a:rPr sz="3150" spc="-15" dirty="0">
                <a:latin typeface="Arial MT"/>
                <a:cs typeface="Arial MT"/>
              </a:rPr>
              <a:t> </a:t>
            </a:r>
            <a:r>
              <a:rPr sz="3150" spc="-5" dirty="0">
                <a:latin typeface="Arial MT"/>
                <a:cs typeface="Arial MT"/>
              </a:rPr>
              <a:t>affect </a:t>
            </a:r>
            <a:r>
              <a:rPr sz="3150" spc="-865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pronunciation, but the sounds of English </a:t>
            </a:r>
            <a:r>
              <a:rPr sz="3150" spc="10" dirty="0">
                <a:latin typeface="Arial MT"/>
                <a:cs typeface="Arial MT"/>
              </a:rPr>
              <a:t> </a:t>
            </a:r>
            <a:r>
              <a:rPr sz="3150" spc="5" dirty="0">
                <a:latin typeface="Arial MT"/>
                <a:cs typeface="Arial MT"/>
              </a:rPr>
              <a:t>are:</a:t>
            </a:r>
            <a:endParaRPr sz="315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3843" y="490450"/>
            <a:ext cx="9057005" cy="6795770"/>
            <a:chOff x="503843" y="490450"/>
            <a:chExt cx="9057005" cy="67957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7056" y="3132512"/>
              <a:ext cx="7386134" cy="339630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12424" y="3207881"/>
              <a:ext cx="1130935" cy="226695"/>
            </a:xfrm>
            <a:custGeom>
              <a:avLst/>
              <a:gdLst/>
              <a:ahLst/>
              <a:cxnLst/>
              <a:rect l="l" t="t" r="r" b="b"/>
              <a:pathLst>
                <a:path w="1130935" h="226695">
                  <a:moveTo>
                    <a:pt x="1130531" y="0"/>
                  </a:moveTo>
                  <a:lnTo>
                    <a:pt x="0" y="0"/>
                  </a:lnTo>
                  <a:lnTo>
                    <a:pt x="0" y="226105"/>
                  </a:lnTo>
                  <a:lnTo>
                    <a:pt x="1130531" y="226105"/>
                  </a:lnTo>
                  <a:lnTo>
                    <a:pt x="11305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0078" y="496684"/>
              <a:ext cx="9044305" cy="6783705"/>
            </a:xfrm>
            <a:custGeom>
              <a:avLst/>
              <a:gdLst/>
              <a:ahLst/>
              <a:cxnLst/>
              <a:rect l="l" t="t" r="r" b="b"/>
              <a:pathLst>
                <a:path w="9044305" h="6783705">
                  <a:moveTo>
                    <a:pt x="0" y="0"/>
                  </a:moveTo>
                  <a:lnTo>
                    <a:pt x="9044246" y="0"/>
                  </a:lnTo>
                  <a:lnTo>
                    <a:pt x="9044246" y="6783184"/>
                  </a:lnTo>
                  <a:lnTo>
                    <a:pt x="0" y="6783184"/>
                  </a:lnTo>
                  <a:lnTo>
                    <a:pt x="0" y="0"/>
                  </a:lnTo>
                  <a:close/>
                </a:path>
              </a:pathLst>
            </a:custGeom>
            <a:ln w="124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2108</Words>
  <Application>Microsoft Office PowerPoint</Application>
  <PresentationFormat>Custom</PresentationFormat>
  <Paragraphs>267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MS PGothic</vt:lpstr>
      <vt:lpstr>Arial</vt:lpstr>
      <vt:lpstr>Arial MT</vt:lpstr>
      <vt:lpstr>Calibri</vt:lpstr>
      <vt:lpstr>Microsoft Sans Serif</vt:lpstr>
      <vt:lpstr>Times New Roman</vt:lpstr>
      <vt:lpstr>Office Theme</vt:lpstr>
      <vt:lpstr>Phonetics Fundamental</vt:lpstr>
      <vt:lpstr>Sound Segments</vt:lpstr>
      <vt:lpstr>Identity of Speech Sounds</vt:lpstr>
      <vt:lpstr>Identity of Speech Sounds</vt:lpstr>
      <vt:lpstr>The Phonetic Alphabet</vt:lpstr>
      <vt:lpstr>The Phonetic Alphabet</vt:lpstr>
      <vt:lpstr>The Phonetic Alphabet</vt:lpstr>
      <vt:lpstr>The Phonetic Alphabet</vt:lpstr>
      <vt:lpstr>The Phonetic Alphabet</vt:lpstr>
      <vt:lpstr>The Phonetic Alphabet</vt:lpstr>
      <vt:lpstr>Articulatory Phonetics</vt:lpstr>
      <vt:lpstr>Consonants: Place of Articulation</vt:lpstr>
      <vt:lpstr>Consonants: Place of Articulation</vt:lpstr>
      <vt:lpstr>Consonants: Place of Articulation</vt:lpstr>
      <vt:lpstr>Consonants: Place of Articulation</vt:lpstr>
      <vt:lpstr>Consonants: Manner of Articulation</vt:lpstr>
      <vt:lpstr>Consonants: Manner of Articulation</vt:lpstr>
      <vt:lpstr>Consonants: Manner of Articulation</vt:lpstr>
      <vt:lpstr>Consonants: Manner of Articulation</vt:lpstr>
      <vt:lpstr>Consonants: Manner of Articulation</vt:lpstr>
      <vt:lpstr>Consonants: Manner of Articulation</vt:lpstr>
      <vt:lpstr>PowerPoint Presentation</vt:lpstr>
      <vt:lpstr>Vowels</vt:lpstr>
      <vt:lpstr>Vowels</vt:lpstr>
      <vt:lpstr>Vowels</vt:lpstr>
      <vt:lpstr>Vowels</vt:lpstr>
      <vt:lpstr>Major Phonetic Classes</vt:lpstr>
      <vt:lpstr>Major Phonetic Classes: Consonantal</vt:lpstr>
      <vt:lpstr>Major Phonetic Classes</vt:lpstr>
      <vt:lpstr>Prosodic Features</vt:lpstr>
      <vt:lpstr>Prosodic Features</vt:lpstr>
      <vt:lpstr>Tone and Intonation</vt:lpstr>
      <vt:lpstr>Tone and Intonation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Sound Segments</dc:title>
  <cp:lastModifiedBy>RAMAKANT GANJESHWAR</cp:lastModifiedBy>
  <cp:revision>7</cp:revision>
  <dcterms:created xsi:type="dcterms:W3CDTF">2023-09-26T02:16:46Z</dcterms:created>
  <dcterms:modified xsi:type="dcterms:W3CDTF">2023-09-27T05:46:39Z</dcterms:modified>
</cp:coreProperties>
</file>