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BF97-18DB-4B81-98F0-F24AFACA24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F0220F-01D7-4D15-AE51-BA61260123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15BA1-A777-4BD6-8054-A711180CC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868E3-38A9-4D37-B51A-018DB4B52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F9085-0F5B-4940-BB44-0323463D8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22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7E776-0866-4DCD-A382-8702C3BDC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0F010D-07EC-429C-9B92-F7546B9F4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19615-9512-4EE2-8B6A-BE839B350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A8828F-A444-4D5A-BB7E-C86538099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BD90A-6B3E-4F9A-9A1D-BA6A9F124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47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5EAB77-ABC5-4415-A02B-7C4C1AD3A7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3A26D7-FF17-4193-AC41-92B4C442CF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84EE9-54EE-4707-A85F-07EA2CFCE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F68E1-8C26-4A1F-B5EB-C2F7F426D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5C024-A9C7-478D-81C7-A0783B59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89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42F71-6F2F-47AB-9B44-0B6949946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B671F-21EF-4447-A266-B06CE4A48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7F64F-D4BE-49D4-8A8E-2F108608D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32F48-30C8-48F0-845B-C06C98427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F033A-7BE1-47CF-8F21-2749ABD1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30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0D2A8-7773-46C6-96CB-3F61F0052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E1D97-C9FF-470B-B276-E5AD90826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CE629-75D7-4056-B5F4-E626484EB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040C2-CBFE-4E3C-AA53-6B60C1F10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44E3D-0774-4A73-B581-70C03B97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5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6C57E-5B02-4C6B-94F7-A1F02E27E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DEBBA-7AD3-4251-8D22-15E289D27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652039-D911-4735-9B7D-687B29A6A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A65E6-1BFA-45A9-970C-F1608D104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64AF4-7557-4392-B555-76CB4BF47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F78481-6B89-4FAE-B5A5-7FF029938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1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E0E20-0ADD-4289-892A-3A8BCED9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BA4D6-FA33-4D3A-B39A-CF1853384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444848-355E-42B2-B948-E5A80CD04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F361B6-08F1-4716-AE6B-DDE0D89832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BC5623-352A-49B5-8C3F-4224714598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6BBDF8-4896-42C8-8CCA-9FC994628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5372CE-716C-44F2-AC0D-6FAB1144C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8ECA99-4155-4282-AD0B-A1F113BCD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0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21E04-3DAA-4457-A4A3-182FBA9AC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5594B5-A7A1-4C07-AB47-F0958DF52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478288-26C8-43B4-84AA-CF92A78AC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051DD2-8962-4AF0-9103-C4F4BD73A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73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4790D6-74E4-4606-9067-0D92D2AB6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95B488-2D0A-4757-808E-86D0F9C5E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2289F9-9965-4C96-827E-8C7EC8A86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1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9E831-7111-4972-A3E2-E601617F1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0BCB4-DCC8-4DC4-A22B-28A8961E6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1305BD-ED0D-421A-B804-C84E81F4D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0603F-1F63-4FD7-B8E0-3B8519807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789B86-6CCA-4E1F-9A6E-EF59526D2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A2CB2-E57B-4171-A141-5CD6EAC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844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73E6E-0AE5-416A-AB7E-928904374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BF2F62-7DBF-407C-B6D5-6E7832C600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DAD7E9-6174-4ABA-8421-841034B843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57E8F3-F3BF-4493-A148-83F11397F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291FDC-AEBD-49D5-8BE3-1B9CEF9CC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18A5E-0C22-4F97-A570-1AD5FD74F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8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928A65-0DFC-47D9-88DB-317A4C21D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81D0D4-407E-4107-BDD2-72E7CF5D2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A5008-58F2-4E26-B234-911CF1D086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D946D-5932-4FE8-B7A3-6D0ECCF58A96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B5AC2-5F9B-4137-8807-AAC1B1F42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08397-F819-48F2-ADDC-2E653342D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B6BA4-4A83-464D-8308-A214756FA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98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DC1F7D-9877-4FBA-9376-E90E10283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2585"/>
            <a:ext cx="10515600" cy="1506415"/>
          </a:xfrm>
        </p:spPr>
        <p:txBody>
          <a:bodyPr/>
          <a:lstStyle/>
          <a:p>
            <a:r>
              <a:rPr lang="en-US" dirty="0"/>
              <a:t>Probabilistic models for Pronunciation and Spelling</a:t>
            </a:r>
          </a:p>
        </p:txBody>
      </p:sp>
    </p:spTree>
    <p:extLst>
      <p:ext uri="{BB962C8B-B14F-4D97-AF65-F5344CB8AC3E}">
        <p14:creationId xmlns:p14="http://schemas.microsoft.com/office/powerpoint/2010/main" val="3909227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E8F40-3642-4C11-A849-1EDE4EB3B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for OCR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CD3FD-FE25-4264-BCC4-50577E670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Correct : </a:t>
            </a:r>
            <a:r>
              <a:rPr lang="en-US" dirty="0"/>
              <a:t>The quick brown fox jumps over the lazy dog.</a:t>
            </a:r>
          </a:p>
          <a:p>
            <a:r>
              <a:rPr lang="en-US" b="1" dirty="0"/>
              <a:t>Recognized : </a:t>
            </a:r>
            <a:r>
              <a:rPr lang="en-US" dirty="0"/>
              <a:t>’</a:t>
            </a:r>
            <a:r>
              <a:rPr lang="en-US" dirty="0" err="1"/>
              <a:t>lhe</a:t>
            </a:r>
            <a:r>
              <a:rPr lang="en-US" dirty="0"/>
              <a:t> </a:t>
            </a:r>
            <a:r>
              <a:rPr lang="en-US" dirty="0" err="1"/>
              <a:t>q~ick</a:t>
            </a:r>
            <a:r>
              <a:rPr lang="en-US" dirty="0"/>
              <a:t> brown </a:t>
            </a:r>
            <a:r>
              <a:rPr lang="en-US" dirty="0" err="1"/>
              <a:t>foxjurnps</a:t>
            </a:r>
            <a:r>
              <a:rPr lang="en-US" dirty="0"/>
              <a:t> </a:t>
            </a:r>
            <a:r>
              <a:rPr lang="en-US" dirty="0" err="1"/>
              <a:t>ovcr</a:t>
            </a:r>
            <a:r>
              <a:rPr lang="en-US" dirty="0"/>
              <a:t> tb lazy dog.</a:t>
            </a:r>
          </a:p>
          <a:p>
            <a:r>
              <a:rPr lang="en-US" b="1" dirty="0"/>
              <a:t>Errors : </a:t>
            </a:r>
            <a:r>
              <a:rPr lang="en-US" dirty="0"/>
              <a:t>Substitution (e-&gt;c) and </a:t>
            </a:r>
            <a:r>
              <a:rPr lang="en-US" dirty="0" err="1"/>
              <a:t>multisubstitutions</a:t>
            </a:r>
            <a:r>
              <a:rPr lang="en-US" dirty="0"/>
              <a:t> (T-&gt; ‘l, m -&gt; </a:t>
            </a:r>
            <a:r>
              <a:rPr lang="en-US" dirty="0" err="1"/>
              <a:t>rn</a:t>
            </a:r>
            <a:r>
              <a:rPr lang="en-US" dirty="0"/>
              <a:t>, he   -&gt; b) are caused by visual similarity rather than keyboard distance; failure(u-&gt; ~) are cases where OCR does not select  any letter with sufficient accuracy.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39880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8255B-6B31-46F2-9194-59F901AB6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Detecting non-word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C0F55-29BA-4114-9B2D-E5CC9EED5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Detecting non-word errors in text, whether typed by humans </a:t>
            </a:r>
            <a:r>
              <a:rPr lang="en-US" dirty="0" err="1"/>
              <a:t>ro</a:t>
            </a:r>
            <a:r>
              <a:rPr lang="en-US" dirty="0"/>
              <a:t> scanned, is commonly done by using dictionary.</a:t>
            </a:r>
          </a:p>
          <a:p>
            <a:r>
              <a:rPr lang="en-US" dirty="0"/>
              <a:t>Small or big dictionary ?</a:t>
            </a:r>
          </a:p>
          <a:p>
            <a:pPr marL="0" indent="0">
              <a:buNone/>
            </a:pPr>
            <a:r>
              <a:rPr lang="en-US" dirty="0"/>
              <a:t>	-small : Large dictionary contains rare words that resemble     			   misspelling of other words : wont as won’t</a:t>
            </a:r>
          </a:p>
          <a:p>
            <a:pPr marL="0" indent="0">
              <a:buNone/>
            </a:pPr>
            <a:r>
              <a:rPr lang="en-US" dirty="0"/>
              <a:t>	-Large : </a:t>
            </a:r>
            <a:r>
              <a:rPr lang="en-US" dirty="0" err="1"/>
              <a:t>Emperical</a:t>
            </a:r>
            <a:r>
              <a:rPr lang="en-US" dirty="0"/>
              <a:t> study found large dictionary are more helpful       		   than harmful.</a:t>
            </a:r>
          </a:p>
          <a:p>
            <a:r>
              <a:rPr lang="en-US" dirty="0"/>
              <a:t>Use model of morphology for to deal with inflection.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8246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C17CD-1038-4B38-89B0-51CF61005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Model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780EB51-FA66-4359-B1CE-26CE5EFBFF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690688"/>
            <a:ext cx="10744200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13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F1C88-9E9A-4E1D-972D-BE82BD68F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Bayesian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F3F79-2EEB-466B-ACA6-7041761C7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Bayesian algorithm</a:t>
            </a:r>
          </a:p>
          <a:p>
            <a:pPr marL="0" indent="0">
              <a:buNone/>
            </a:pPr>
            <a:r>
              <a:rPr lang="en-US" dirty="0"/>
              <a:t>	-proposing candidate correlation</a:t>
            </a:r>
          </a:p>
          <a:p>
            <a:pPr marL="0" indent="0">
              <a:buNone/>
            </a:pPr>
            <a:r>
              <a:rPr lang="en-US" dirty="0"/>
              <a:t>	-Scoring the candidate</a:t>
            </a:r>
          </a:p>
          <a:p>
            <a:r>
              <a:rPr lang="en-US" dirty="0"/>
              <a:t>Proposing the candidate</a:t>
            </a:r>
          </a:p>
          <a:p>
            <a:pPr marL="0" indent="0">
              <a:buNone/>
            </a:pPr>
            <a:r>
              <a:rPr lang="en-US" dirty="0"/>
              <a:t>	-Simplifying assumption: single spelling errors</a:t>
            </a:r>
          </a:p>
          <a:p>
            <a:pPr marL="0" indent="0">
              <a:buNone/>
            </a:pPr>
            <a:r>
              <a:rPr lang="en-US" dirty="0"/>
              <a:t>	-Example misspelling </a:t>
            </a:r>
            <a:r>
              <a:rPr lang="en-US" dirty="0" err="1"/>
              <a:t>acress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282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E9F6C-D798-4818-A836-F6D9C9BC8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C4A1B3-F71A-49B3-BCA4-DA02F09234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303" y="2272506"/>
            <a:ext cx="11310424" cy="446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12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7CD97-7DC0-4E16-BBC3-B7EE549ED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edit distance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A779E-F67E-470C-9279-19A37B239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 section relied on the simplifying assumption- single spelling error.</a:t>
            </a:r>
          </a:p>
          <a:p>
            <a:r>
              <a:rPr lang="en-US" dirty="0"/>
              <a:t>We need to more powerful algorithm to handle multiple errors.</a:t>
            </a:r>
          </a:p>
          <a:p>
            <a:r>
              <a:rPr lang="en-US" dirty="0"/>
              <a:t>Minimum edit distance Algorithms</a:t>
            </a:r>
          </a:p>
          <a:p>
            <a:pPr marL="0" indent="0">
              <a:buNone/>
            </a:pPr>
            <a:r>
              <a:rPr lang="en-US" dirty="0"/>
              <a:t>	-String distance , is some metric of how alike two strings are to 		  each other.</a:t>
            </a:r>
          </a:p>
          <a:p>
            <a:pPr marL="0" indent="0">
              <a:buNone/>
            </a:pPr>
            <a:r>
              <a:rPr lang="en-US" dirty="0"/>
              <a:t>	-The minimum edit distance between two string is the minimum 	  number of editing operation.</a:t>
            </a:r>
          </a:p>
        </p:txBody>
      </p:sp>
    </p:spTree>
    <p:extLst>
      <p:ext uri="{BB962C8B-B14F-4D97-AF65-F5344CB8AC3E}">
        <p14:creationId xmlns:p14="http://schemas.microsoft.com/office/powerpoint/2010/main" val="4138966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5D5F4-2944-4A5D-91D9-47DD4BD2E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method of Representing errors.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16EDE6F-C951-49BA-8E42-7AF315CCBB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61514"/>
            <a:ext cx="10515600" cy="506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4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085F5-4383-4D5B-AC52-E8BD50367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models for Pronunciation and Spelling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2FEBE-5404-445E-9FB7-7F9E1A7F6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 this Topic discusses the Problem of detecting and Correcting spelling errors.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First introduce the problems of detecting and Correcting spelling errors; also summarize typical human spelling error patterns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Introduce ways to solve the spelling problem : </a:t>
            </a:r>
            <a:r>
              <a:rPr lang="en-US" b="1" dirty="0"/>
              <a:t>Bayes Rule and the noisy channel model.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3268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1E1BE-F07A-4328-8126-D218ADCA0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models for Pronunciation and Spelling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8B170-2375-43DA-B978-5E65903AE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Dealing with spelling errors.</a:t>
            </a:r>
          </a:p>
          <a:p>
            <a:r>
              <a:rPr lang="en-US" dirty="0"/>
              <a:t>Spelling error patterns.</a:t>
            </a:r>
          </a:p>
          <a:p>
            <a:r>
              <a:rPr lang="en-US" dirty="0"/>
              <a:t>Detecting non word errors.</a:t>
            </a:r>
          </a:p>
          <a:p>
            <a:r>
              <a:rPr lang="en-US" dirty="0"/>
              <a:t>Probabilistic model.</a:t>
            </a:r>
          </a:p>
          <a:p>
            <a:r>
              <a:rPr lang="en-US" dirty="0"/>
              <a:t>Applying the Bayesian method to spelling</a:t>
            </a:r>
          </a:p>
          <a:p>
            <a:r>
              <a:rPr lang="en-US" dirty="0"/>
              <a:t>Minimum edit distance</a:t>
            </a:r>
          </a:p>
        </p:txBody>
      </p:sp>
    </p:spTree>
    <p:extLst>
      <p:ext uri="{BB962C8B-B14F-4D97-AF65-F5344CB8AC3E}">
        <p14:creationId xmlns:p14="http://schemas.microsoft.com/office/powerpoint/2010/main" val="223889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8C8D9-BD1C-40C0-B7BB-F0F3A4028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spelling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C416E-1BFD-49FE-88A2-FAFD8C486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Classification of Spelling correction.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Non word error detection : </a:t>
            </a:r>
            <a:r>
              <a:rPr lang="en-US" dirty="0"/>
              <a:t> Detecting spelling errors that result in non-words.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Isolated-word error correction : </a:t>
            </a:r>
            <a:r>
              <a:rPr lang="en-US" dirty="0"/>
              <a:t>Correcting spelling errors that result in non words.(correcting </a:t>
            </a:r>
            <a:r>
              <a:rPr lang="en-US" dirty="0" err="1"/>
              <a:t>graffe</a:t>
            </a:r>
            <a:r>
              <a:rPr lang="en-US" dirty="0"/>
              <a:t> to giraffe, but looking only at the word in isolation. 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Context dependent error detection and correction : </a:t>
            </a:r>
            <a:r>
              <a:rPr lang="en-US" dirty="0"/>
              <a:t>using the context to help detect and correct real word errors.(dessert for desert or there for their)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74559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3DADF-CC08-4AE4-B3E2-A287CE54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spelling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37802-ED93-4166-9C81-305370AD5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 area</a:t>
            </a:r>
          </a:p>
          <a:p>
            <a:pPr lvl="1">
              <a:buFontTx/>
              <a:buChar char="-"/>
            </a:pPr>
            <a:r>
              <a:rPr lang="en-US" dirty="0"/>
              <a:t>Typed Text (Word Processor)</a:t>
            </a:r>
          </a:p>
          <a:p>
            <a:pPr lvl="1">
              <a:buFontTx/>
              <a:buChar char="-"/>
            </a:pPr>
            <a:r>
              <a:rPr lang="en-US" dirty="0"/>
              <a:t>Optical character recognition – OCR (Optical scanner)</a:t>
            </a:r>
          </a:p>
          <a:p>
            <a:pPr lvl="1">
              <a:buFontTx/>
              <a:buChar char="-"/>
            </a:pPr>
            <a:r>
              <a:rPr lang="en-US" dirty="0"/>
              <a:t>Online handwritten recognition</a:t>
            </a:r>
          </a:p>
          <a:p>
            <a:pPr lvl="1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382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E0D1E-A23B-4BD3-BE86-8617CF15A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Spelling errors 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CD38C-C748-40D2-B8D2-68555DB46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number and nature of spelling errors in human typed text differs from those caused by pattern recognition devices like OCR and handwriting recognizers.</a:t>
            </a:r>
          </a:p>
          <a:p>
            <a:pPr marL="0" indent="0">
              <a:buNone/>
            </a:pPr>
            <a:r>
              <a:rPr lang="en-US" dirty="0"/>
              <a:t>   -</a:t>
            </a:r>
            <a:r>
              <a:rPr lang="en-US" b="1" dirty="0"/>
              <a:t>Number </a:t>
            </a:r>
          </a:p>
          <a:p>
            <a:pPr lvl="1"/>
            <a:r>
              <a:rPr lang="en-US" dirty="0"/>
              <a:t>1-3 % in human typed text.</a:t>
            </a:r>
          </a:p>
          <a:p>
            <a:pPr lvl="1"/>
            <a:r>
              <a:rPr lang="en-US" dirty="0"/>
              <a:t>Vary 0.2 -20% for OCR .</a:t>
            </a:r>
          </a:p>
          <a:p>
            <a:pPr marL="0" indent="0">
              <a:buNone/>
            </a:pPr>
            <a:r>
              <a:rPr lang="en-US" dirty="0"/>
              <a:t>    -</a:t>
            </a:r>
            <a:r>
              <a:rPr lang="en-US" b="1" dirty="0"/>
              <a:t>Nature.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754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CDF0B-E957-4A3F-97D9-97A0C404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 of Spelling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0BD07-8D51-4496-8E72-756D72D8C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 typing errors</a:t>
            </a:r>
          </a:p>
          <a:p>
            <a:pPr marL="0" indent="0">
              <a:buNone/>
            </a:pPr>
            <a:r>
              <a:rPr lang="en-US" dirty="0"/>
              <a:t>-Insertion : the as </a:t>
            </a:r>
            <a:r>
              <a:rPr lang="en-US" dirty="0" err="1"/>
              <a:t>ther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-Deletion : the as </a:t>
            </a:r>
            <a:r>
              <a:rPr lang="en-US" dirty="0" err="1"/>
              <a:t>th</a:t>
            </a:r>
            <a:endParaRPr lang="en-US" dirty="0"/>
          </a:p>
          <a:p>
            <a:pPr>
              <a:buFontTx/>
              <a:buChar char="-"/>
            </a:pPr>
            <a:r>
              <a:rPr lang="en-US" dirty="0"/>
              <a:t>Substitution : the as </a:t>
            </a:r>
            <a:r>
              <a:rPr lang="en-US" dirty="0" err="1"/>
              <a:t>thw</a:t>
            </a:r>
            <a:endParaRPr lang="en-US" dirty="0"/>
          </a:p>
          <a:p>
            <a:pPr>
              <a:buFontTx/>
              <a:buChar char="-"/>
            </a:pPr>
            <a:r>
              <a:rPr lang="en-US" dirty="0"/>
              <a:t>Transposition : the as the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666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1850A-C2D5-44E3-A1C1-B05754EB2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 of Spelling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155A5-A18C-4F82-90A3-C5ABC7D22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dimension of classification</a:t>
            </a:r>
          </a:p>
          <a:p>
            <a:pPr>
              <a:buFontTx/>
              <a:buChar char="-"/>
            </a:pPr>
            <a:r>
              <a:rPr lang="en-US" dirty="0"/>
              <a:t>Typographic errors : keyboard related. Spell as </a:t>
            </a:r>
            <a:r>
              <a:rPr lang="en-US" dirty="0" err="1"/>
              <a:t>spwll</a:t>
            </a:r>
            <a:endParaRPr lang="en-US" dirty="0"/>
          </a:p>
          <a:p>
            <a:pPr>
              <a:buFontTx/>
              <a:buChar char="-"/>
            </a:pPr>
            <a:r>
              <a:rPr lang="en-US" dirty="0"/>
              <a:t>Cognitive errors : the writer doesn’t know how to spell. Separate as separate.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650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333D2-F47A-4C1A-8D7F-8CA6E1993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 of spelling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146B7-8668-4C41-AEC6-B930CB4BB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OCR errors.</a:t>
            </a:r>
          </a:p>
          <a:p>
            <a:pPr marL="0" indent="0">
              <a:buNone/>
            </a:pPr>
            <a:r>
              <a:rPr lang="en-US" dirty="0"/>
              <a:t>-Substitution</a:t>
            </a:r>
          </a:p>
          <a:p>
            <a:pPr>
              <a:buFontTx/>
              <a:buChar char="-"/>
            </a:pPr>
            <a:r>
              <a:rPr lang="en-US" dirty="0"/>
              <a:t>Multi substitution</a:t>
            </a:r>
          </a:p>
          <a:p>
            <a:pPr>
              <a:buFontTx/>
              <a:buChar char="-"/>
            </a:pPr>
            <a:r>
              <a:rPr lang="en-US" dirty="0"/>
              <a:t>Space deletion</a:t>
            </a:r>
          </a:p>
          <a:p>
            <a:pPr>
              <a:buFontTx/>
              <a:buChar char="-"/>
            </a:pPr>
            <a:r>
              <a:rPr lang="en-US" dirty="0"/>
              <a:t>Insertion</a:t>
            </a:r>
          </a:p>
          <a:p>
            <a:pPr>
              <a:buFontTx/>
              <a:buChar char="-"/>
            </a:pPr>
            <a:r>
              <a:rPr lang="en-US" dirty="0"/>
              <a:t>Failure</a:t>
            </a:r>
          </a:p>
        </p:txBody>
      </p:sp>
    </p:spTree>
    <p:extLst>
      <p:ext uri="{BB962C8B-B14F-4D97-AF65-F5344CB8AC3E}">
        <p14:creationId xmlns:p14="http://schemas.microsoft.com/office/powerpoint/2010/main" val="660084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589</Words>
  <Application>Microsoft Office PowerPoint</Application>
  <PresentationFormat>Widescreen</PresentationFormat>
  <Paragraphs>72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Probabilistic models for Pronunciation and Spelling</vt:lpstr>
      <vt:lpstr>Probabilistic models for Pronunciation and Spelling </vt:lpstr>
      <vt:lpstr>Probabilistic models for Pronunciation and Spelling </vt:lpstr>
      <vt:lpstr>Dealing with spelling errors</vt:lpstr>
      <vt:lpstr>Dealing with spelling errors</vt:lpstr>
      <vt:lpstr>Spelling errors patterns</vt:lpstr>
      <vt:lpstr>Nature of Spelling errors</vt:lpstr>
      <vt:lpstr>Nature of Spelling errors</vt:lpstr>
      <vt:lpstr>Nature of spelling errors</vt:lpstr>
      <vt:lpstr>An example for OCR errors</vt:lpstr>
      <vt:lpstr>Detecting non-word errors</vt:lpstr>
      <vt:lpstr>Probabilistic Model</vt:lpstr>
      <vt:lpstr>Applying Bayesian Method</vt:lpstr>
      <vt:lpstr>Example</vt:lpstr>
      <vt:lpstr>Minimum edit distance</vt:lpstr>
      <vt:lpstr>Three method of Representing errors.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Probabilistic models for Pronunciation and Spelling</dc:title>
  <dc:creator>RAMAKANT GANJESHWAR</dc:creator>
  <cp:lastModifiedBy>RAMAKANT GANJESHWAR</cp:lastModifiedBy>
  <cp:revision>17</cp:revision>
  <dcterms:created xsi:type="dcterms:W3CDTF">2023-10-08T17:29:08Z</dcterms:created>
  <dcterms:modified xsi:type="dcterms:W3CDTF">2023-10-11T05:37:00Z</dcterms:modified>
</cp:coreProperties>
</file>