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70" r:id="rId14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51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25013" y="1435466"/>
            <a:ext cx="4244340" cy="4250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9227" y="1519560"/>
            <a:ext cx="4285615" cy="4164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46324" y="677582"/>
            <a:ext cx="4565751" cy="697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1139" y="1839325"/>
            <a:ext cx="8754745" cy="3579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47987" y="7321764"/>
            <a:ext cx="5368925" cy="181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E7546FD-B2FC-4046-A231-F3A21D10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200400"/>
            <a:ext cx="8458200" cy="3886200"/>
          </a:xfrm>
        </p:spPr>
        <p:txBody>
          <a:bodyPr/>
          <a:lstStyle/>
          <a:p>
            <a:r>
              <a:rPr lang="en-US" dirty="0"/>
              <a:t>Syntactic and Statistical parsing</a:t>
            </a:r>
          </a:p>
        </p:txBody>
      </p:sp>
    </p:spTree>
    <p:extLst>
      <p:ext uri="{BB962C8B-B14F-4D97-AF65-F5344CB8AC3E}">
        <p14:creationId xmlns:p14="http://schemas.microsoft.com/office/powerpoint/2010/main" val="2925751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8200" y="727862"/>
            <a:ext cx="9110980" cy="6508115"/>
            <a:chOff x="838200" y="727862"/>
            <a:chExt cx="9110980" cy="6508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6062167"/>
              <a:ext cx="7347225" cy="11734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96840" y="727862"/>
              <a:ext cx="4752135" cy="53343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4610" y="2123002"/>
            <a:ext cx="3409950" cy="1233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7495" marR="5080" indent="-265430">
              <a:lnSpc>
                <a:spcPct val="100299"/>
              </a:lnSpc>
              <a:spcBef>
                <a:spcPts val="95"/>
              </a:spcBef>
            </a:pPr>
            <a:r>
              <a:rPr sz="3950" b="0" spc="-10" dirty="0">
                <a:latin typeface="Calibri"/>
                <a:cs typeface="Calibri"/>
              </a:rPr>
              <a:t>Probabilistic </a:t>
            </a:r>
            <a:r>
              <a:rPr sz="3950" b="0" dirty="0">
                <a:latin typeface="Calibri"/>
                <a:cs typeface="Calibri"/>
              </a:rPr>
              <a:t>CKY </a:t>
            </a:r>
            <a:r>
              <a:rPr sz="3950" b="0" spc="-880" dirty="0">
                <a:latin typeface="Calibri"/>
                <a:cs typeface="Calibri"/>
              </a:rPr>
              <a:t> </a:t>
            </a:r>
            <a:r>
              <a:rPr sz="3950" b="0" spc="-25" dirty="0">
                <a:latin typeface="Calibri"/>
                <a:cs typeface="Calibri"/>
              </a:rPr>
              <a:t>Parsing</a:t>
            </a:r>
            <a:r>
              <a:rPr sz="3950" b="0" spc="-20" dirty="0">
                <a:latin typeface="Calibri"/>
                <a:cs typeface="Calibri"/>
              </a:rPr>
              <a:t> </a:t>
            </a:r>
            <a:r>
              <a:rPr sz="3950" b="0" spc="-5" dirty="0">
                <a:latin typeface="Calibri"/>
                <a:cs typeface="Calibri"/>
              </a:rPr>
              <a:t>PCFGs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7554" y="644055"/>
            <a:ext cx="5884545" cy="762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800" spc="5" dirty="0"/>
              <a:t>Problems</a:t>
            </a:r>
            <a:r>
              <a:rPr sz="4800" spc="10" dirty="0"/>
              <a:t> with</a:t>
            </a:r>
            <a:r>
              <a:rPr sz="4800" spc="-5" dirty="0"/>
              <a:t> </a:t>
            </a:r>
            <a:r>
              <a:rPr sz="4800" spc="15" dirty="0"/>
              <a:t>PCFGs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591139" y="1849384"/>
            <a:ext cx="8300720" cy="480504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91160" marR="201930" indent="-379095">
              <a:lnSpc>
                <a:spcPct val="90000"/>
              </a:lnSpc>
              <a:spcBef>
                <a:spcPts val="49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3300" b="1" dirty="0">
                <a:latin typeface="Times New Roman"/>
                <a:cs typeface="Times New Roman"/>
              </a:rPr>
              <a:t>Poor</a:t>
            </a:r>
            <a:r>
              <a:rPr sz="3300" b="1" spc="-70" dirty="0">
                <a:latin typeface="Times New Roman"/>
                <a:cs typeface="Times New Roman"/>
              </a:rPr>
              <a:t> </a:t>
            </a:r>
            <a:r>
              <a:rPr sz="3300" b="1" spc="-5" dirty="0">
                <a:latin typeface="Times New Roman"/>
                <a:cs typeface="Times New Roman"/>
              </a:rPr>
              <a:t>independence</a:t>
            </a:r>
            <a:r>
              <a:rPr sz="3300" b="1" spc="-15" dirty="0">
                <a:latin typeface="Times New Roman"/>
                <a:cs typeface="Times New Roman"/>
              </a:rPr>
              <a:t> </a:t>
            </a:r>
            <a:r>
              <a:rPr sz="3300" b="1" spc="-5" dirty="0">
                <a:latin typeface="Times New Roman"/>
                <a:cs typeface="Times New Roman"/>
              </a:rPr>
              <a:t>assumptions:</a:t>
            </a:r>
            <a:r>
              <a:rPr sz="3300" b="1" spc="-3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CFG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rules </a:t>
            </a:r>
            <a:r>
              <a:rPr sz="3300" spc="-8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impose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an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independence</a:t>
            </a:r>
            <a:r>
              <a:rPr sz="3300" spc="3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assumption</a:t>
            </a:r>
            <a:r>
              <a:rPr sz="3300" spc="-2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on 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probabilities that </a:t>
            </a:r>
            <a:r>
              <a:rPr sz="3300" spc="-5" dirty="0">
                <a:latin typeface="Times New Roman"/>
                <a:cs typeface="Times New Roman"/>
              </a:rPr>
              <a:t>leads </a:t>
            </a:r>
            <a:r>
              <a:rPr sz="3300" dirty="0">
                <a:latin typeface="Times New Roman"/>
                <a:cs typeface="Times New Roman"/>
              </a:rPr>
              <a:t>to </a:t>
            </a:r>
            <a:r>
              <a:rPr sz="3300" spc="5" dirty="0">
                <a:latin typeface="Times New Roman"/>
                <a:cs typeface="Times New Roman"/>
              </a:rPr>
              <a:t>poor </a:t>
            </a:r>
            <a:r>
              <a:rPr sz="3300" spc="-5" dirty="0">
                <a:latin typeface="Times New Roman"/>
                <a:cs typeface="Times New Roman"/>
              </a:rPr>
              <a:t>modeling </a:t>
            </a:r>
            <a:r>
              <a:rPr sz="3300" dirty="0">
                <a:latin typeface="Times New Roman"/>
                <a:cs typeface="Times New Roman"/>
              </a:rPr>
              <a:t>of 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structural</a:t>
            </a:r>
            <a:r>
              <a:rPr sz="3300" spc="-3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dependencies</a:t>
            </a:r>
            <a:r>
              <a:rPr sz="3300" spc="5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across</a:t>
            </a:r>
            <a:r>
              <a:rPr sz="3300" spc="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the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parse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tree.</a:t>
            </a:r>
            <a:endParaRPr sz="3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•"/>
            </a:pPr>
            <a:endParaRPr sz="4450">
              <a:latin typeface="Times New Roman"/>
              <a:cs typeface="Times New Roman"/>
            </a:endParaRPr>
          </a:p>
          <a:p>
            <a:pPr marL="391160" marR="5080" indent="-379095">
              <a:lnSpc>
                <a:spcPct val="90000"/>
              </a:lnSpc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3300" b="1" spc="-5" dirty="0">
                <a:latin typeface="Times New Roman"/>
                <a:cs typeface="Times New Roman"/>
              </a:rPr>
              <a:t>Lack </a:t>
            </a:r>
            <a:r>
              <a:rPr sz="3300" b="1" dirty="0">
                <a:latin typeface="Times New Roman"/>
                <a:cs typeface="Times New Roman"/>
              </a:rPr>
              <a:t>of</a:t>
            </a:r>
            <a:r>
              <a:rPr sz="3300" b="1" spc="-5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lexical</a:t>
            </a:r>
            <a:r>
              <a:rPr sz="3300" b="1" spc="5" dirty="0">
                <a:latin typeface="Times New Roman"/>
                <a:cs typeface="Times New Roman"/>
              </a:rPr>
              <a:t> conditioning</a:t>
            </a:r>
            <a:r>
              <a:rPr sz="3300" spc="5" dirty="0">
                <a:latin typeface="Times New Roman"/>
                <a:cs typeface="Times New Roman"/>
              </a:rPr>
              <a:t>:</a:t>
            </a:r>
            <a:r>
              <a:rPr sz="3300" spc="-3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CFG</a:t>
            </a:r>
            <a:r>
              <a:rPr sz="3300" spc="-7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rules</a:t>
            </a:r>
            <a:r>
              <a:rPr sz="3300" spc="-20" dirty="0">
                <a:latin typeface="Times New Roman"/>
                <a:cs typeface="Times New Roman"/>
              </a:rPr>
              <a:t> </a:t>
            </a:r>
            <a:r>
              <a:rPr sz="3300" spc="90" dirty="0">
                <a:latin typeface="Times New Roman"/>
                <a:cs typeface="Times New Roman"/>
              </a:rPr>
              <a:t>don't </a:t>
            </a:r>
            <a:r>
              <a:rPr sz="3300" spc="-810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model</a:t>
            </a:r>
            <a:r>
              <a:rPr sz="3300" spc="1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syntactic</a:t>
            </a:r>
            <a:r>
              <a:rPr sz="3300" spc="3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facts</a:t>
            </a:r>
            <a:r>
              <a:rPr sz="3300" spc="2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about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spc="-25" dirty="0">
                <a:latin typeface="Times New Roman"/>
                <a:cs typeface="Times New Roman"/>
              </a:rPr>
              <a:t>specific</a:t>
            </a:r>
            <a:r>
              <a:rPr sz="3300" spc="-20" dirty="0">
                <a:latin typeface="Times New Roman"/>
                <a:cs typeface="Times New Roman"/>
              </a:rPr>
              <a:t> </a:t>
            </a:r>
            <a:r>
              <a:rPr sz="3300" spc="5" dirty="0">
                <a:latin typeface="Times New Roman"/>
                <a:cs typeface="Times New Roman"/>
              </a:rPr>
              <a:t>words, 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leading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to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problems</a:t>
            </a:r>
            <a:r>
              <a:rPr sz="3300" dirty="0">
                <a:latin typeface="Times New Roman"/>
                <a:cs typeface="Times New Roman"/>
              </a:rPr>
              <a:t> with</a:t>
            </a:r>
            <a:r>
              <a:rPr sz="3300" spc="15" dirty="0">
                <a:latin typeface="Times New Roman"/>
                <a:cs typeface="Times New Roman"/>
              </a:rPr>
              <a:t> </a:t>
            </a:r>
            <a:r>
              <a:rPr sz="3300" spc="5" dirty="0">
                <a:latin typeface="Times New Roman"/>
                <a:cs typeface="Times New Roman"/>
              </a:rPr>
              <a:t>sub</a:t>
            </a:r>
            <a:r>
              <a:rPr sz="3300" spc="-2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categorization 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ambiguities,</a:t>
            </a:r>
            <a:r>
              <a:rPr sz="3300" spc="3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preposition</a:t>
            </a:r>
            <a:r>
              <a:rPr sz="3300" spc="-8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attachment,</a:t>
            </a:r>
            <a:r>
              <a:rPr sz="3300" spc="8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and </a:t>
            </a:r>
            <a:r>
              <a:rPr sz="3300" dirty="0">
                <a:latin typeface="Times New Roman"/>
                <a:cs typeface="Times New Roman"/>
              </a:rPr>
              <a:t> coordinate</a:t>
            </a:r>
            <a:r>
              <a:rPr sz="3300" spc="-2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structure</a:t>
            </a:r>
            <a:r>
              <a:rPr sz="3300" spc="-4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ambiguities.</a:t>
            </a:r>
            <a:endParaRPr sz="3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2683" y="677582"/>
            <a:ext cx="6413500" cy="69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Probabilistic</a:t>
            </a:r>
            <a:r>
              <a:rPr spc="-80" dirty="0"/>
              <a:t> </a:t>
            </a:r>
            <a:r>
              <a:rPr spc="10" dirty="0"/>
              <a:t>C</a:t>
            </a:r>
            <a:r>
              <a:rPr lang="en-US" spc="10" dirty="0"/>
              <a:t>F</a:t>
            </a:r>
            <a:r>
              <a:rPr spc="10" dirty="0"/>
              <a:t>G</a:t>
            </a:r>
            <a:r>
              <a:rPr spc="-65" dirty="0"/>
              <a:t> </a:t>
            </a:r>
            <a:r>
              <a:rPr dirty="0"/>
              <a:t>Parsing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1139" y="1899676"/>
            <a:ext cx="8662035" cy="14357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91160" marR="5080" indent="-379095" algn="just">
              <a:lnSpc>
                <a:spcPct val="100200"/>
              </a:lnSpc>
              <a:spcBef>
                <a:spcPts val="130"/>
              </a:spcBef>
              <a:buFont typeface="Arial MT"/>
              <a:buChar char="•"/>
              <a:tabLst>
                <a:tab pos="391795" algn="l"/>
              </a:tabLst>
            </a:pPr>
            <a:r>
              <a:rPr sz="3050" spc="10" dirty="0">
                <a:latin typeface="Times New Roman"/>
                <a:cs typeface="Times New Roman"/>
              </a:rPr>
              <a:t>Lexicalized</a:t>
            </a:r>
            <a:r>
              <a:rPr sz="3050" spc="-75" dirty="0">
                <a:latin typeface="Times New Roman"/>
                <a:cs typeface="Times New Roman"/>
              </a:rPr>
              <a:t> </a:t>
            </a:r>
            <a:r>
              <a:rPr sz="3050" spc="5" dirty="0">
                <a:latin typeface="Times New Roman"/>
                <a:cs typeface="Times New Roman"/>
              </a:rPr>
              <a:t>grammar</a:t>
            </a:r>
            <a:r>
              <a:rPr sz="3050" spc="55" dirty="0">
                <a:latin typeface="Times New Roman"/>
                <a:cs typeface="Times New Roman"/>
              </a:rPr>
              <a:t> </a:t>
            </a:r>
            <a:r>
              <a:rPr sz="3050" spc="10" dirty="0">
                <a:latin typeface="Times New Roman"/>
                <a:cs typeface="Times New Roman"/>
              </a:rPr>
              <a:t>frameworks</a:t>
            </a:r>
            <a:r>
              <a:rPr sz="3050" spc="-15" dirty="0">
                <a:latin typeface="Times New Roman"/>
                <a:cs typeface="Times New Roman"/>
              </a:rPr>
              <a:t> </a:t>
            </a:r>
            <a:r>
              <a:rPr sz="3050" spc="20" dirty="0">
                <a:latin typeface="Times New Roman"/>
                <a:cs typeface="Times New Roman"/>
              </a:rPr>
              <a:t>such</a:t>
            </a:r>
            <a:r>
              <a:rPr sz="3050" spc="-45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as</a:t>
            </a:r>
            <a:r>
              <a:rPr sz="3050" spc="45" dirty="0">
                <a:latin typeface="Times New Roman"/>
                <a:cs typeface="Times New Roman"/>
              </a:rPr>
              <a:t> </a:t>
            </a:r>
            <a:r>
              <a:rPr sz="3050" spc="25" dirty="0">
                <a:latin typeface="Times New Roman"/>
                <a:cs typeface="Times New Roman"/>
              </a:rPr>
              <a:t>C</a:t>
            </a:r>
            <a:r>
              <a:rPr lang="en-US" sz="3050" spc="25" dirty="0">
                <a:latin typeface="Times New Roman"/>
                <a:cs typeface="Times New Roman"/>
              </a:rPr>
              <a:t>F</a:t>
            </a:r>
            <a:r>
              <a:rPr sz="3050" spc="25" dirty="0">
                <a:latin typeface="Times New Roman"/>
                <a:cs typeface="Times New Roman"/>
              </a:rPr>
              <a:t>G</a:t>
            </a:r>
            <a:r>
              <a:rPr sz="3050" dirty="0">
                <a:latin typeface="Times New Roman"/>
                <a:cs typeface="Times New Roman"/>
              </a:rPr>
              <a:t> </a:t>
            </a:r>
            <a:r>
              <a:rPr sz="3050" spc="25" dirty="0">
                <a:latin typeface="Times New Roman"/>
                <a:cs typeface="Times New Roman"/>
              </a:rPr>
              <a:t>pose </a:t>
            </a:r>
            <a:r>
              <a:rPr sz="3050" spc="-750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problems </a:t>
            </a:r>
            <a:r>
              <a:rPr sz="3100" spc="-5" dirty="0">
                <a:latin typeface="Times New Roman"/>
                <a:cs typeface="Times New Roman"/>
              </a:rPr>
              <a:t>for </a:t>
            </a:r>
            <a:r>
              <a:rPr sz="3100" spc="-10" dirty="0">
                <a:latin typeface="Times New Roman"/>
                <a:cs typeface="Times New Roman"/>
              </a:rPr>
              <a:t>which </a:t>
            </a:r>
            <a:r>
              <a:rPr sz="3100" dirty="0">
                <a:latin typeface="Times New Roman"/>
                <a:cs typeface="Times New Roman"/>
              </a:rPr>
              <a:t>the </a:t>
            </a:r>
            <a:r>
              <a:rPr sz="3100" spc="-5" dirty="0">
                <a:latin typeface="Times New Roman"/>
                <a:cs typeface="Times New Roman"/>
              </a:rPr>
              <a:t>phrase based </a:t>
            </a:r>
            <a:r>
              <a:rPr sz="3100" spc="-10" dirty="0">
                <a:latin typeface="Times New Roman"/>
                <a:cs typeface="Times New Roman"/>
              </a:rPr>
              <a:t>methods </a:t>
            </a:r>
            <a:r>
              <a:rPr sz="3100" spc="80" dirty="0">
                <a:latin typeface="Times New Roman"/>
                <a:cs typeface="Times New Roman"/>
              </a:rPr>
              <a:t>we've </a:t>
            </a:r>
            <a:r>
              <a:rPr sz="3100" spc="-760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been</a:t>
            </a:r>
            <a:r>
              <a:rPr sz="3050" spc="-35" dirty="0">
                <a:latin typeface="Times New Roman"/>
                <a:cs typeface="Times New Roman"/>
              </a:rPr>
              <a:t> </a:t>
            </a:r>
            <a:r>
              <a:rPr sz="3050" spc="10" dirty="0">
                <a:latin typeface="Times New Roman"/>
                <a:cs typeface="Times New Roman"/>
              </a:rPr>
              <a:t>discussing</a:t>
            </a:r>
            <a:r>
              <a:rPr sz="3050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are</a:t>
            </a:r>
            <a:r>
              <a:rPr sz="3050" spc="-75" dirty="0">
                <a:latin typeface="Times New Roman"/>
                <a:cs typeface="Times New Roman"/>
              </a:rPr>
              <a:t> </a:t>
            </a:r>
            <a:r>
              <a:rPr sz="3050" spc="20" dirty="0">
                <a:latin typeface="Times New Roman"/>
                <a:cs typeface="Times New Roman"/>
              </a:rPr>
              <a:t>not</a:t>
            </a:r>
            <a:r>
              <a:rPr sz="3050" spc="-35" dirty="0">
                <a:latin typeface="Times New Roman"/>
                <a:cs typeface="Times New Roman"/>
              </a:rPr>
              <a:t> </a:t>
            </a:r>
            <a:r>
              <a:rPr sz="3050" spc="10" dirty="0">
                <a:latin typeface="Times New Roman"/>
                <a:cs typeface="Times New Roman"/>
              </a:rPr>
              <a:t>particularly</a:t>
            </a:r>
            <a:r>
              <a:rPr sz="3050" spc="-85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well-suited.</a:t>
            </a:r>
            <a:endParaRPr sz="305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7179" y="4191304"/>
            <a:ext cx="2647018" cy="17166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dirty="0"/>
              <a:t>Ambiguity</a:t>
            </a:r>
            <a:r>
              <a:rPr spc="-55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spc="10" dirty="0"/>
              <a:t>C</a:t>
            </a:r>
            <a:r>
              <a:rPr lang="en-US" spc="10" dirty="0"/>
              <a:t>F</a:t>
            </a:r>
            <a:r>
              <a:rPr spc="10" dirty="0"/>
              <a:t>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03655" y="2638958"/>
            <a:ext cx="6172835" cy="1974850"/>
            <a:chOff x="1203655" y="2638958"/>
            <a:chExt cx="6172835" cy="19748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37432" y="3943197"/>
              <a:ext cx="1926335" cy="6705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3655" y="2638958"/>
              <a:ext cx="6172502" cy="197144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7342" y="5409233"/>
            <a:ext cx="4805180" cy="17706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8862" y="311093"/>
            <a:ext cx="5909310" cy="629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950" b="0" spc="-15" dirty="0">
                <a:latin typeface="Calibri"/>
                <a:cs typeface="Calibri"/>
              </a:rPr>
              <a:t>Syntactic</a:t>
            </a:r>
            <a:r>
              <a:rPr sz="3950" b="0" spc="-30" dirty="0">
                <a:latin typeface="Calibri"/>
                <a:cs typeface="Calibri"/>
              </a:rPr>
              <a:t> </a:t>
            </a:r>
            <a:r>
              <a:rPr sz="3950" b="0" spc="5" dirty="0">
                <a:latin typeface="Calibri"/>
                <a:cs typeface="Calibri"/>
              </a:rPr>
              <a:t>&amp;</a:t>
            </a:r>
            <a:r>
              <a:rPr sz="3950" b="0" spc="-25" dirty="0">
                <a:latin typeface="Calibri"/>
                <a:cs typeface="Calibri"/>
              </a:rPr>
              <a:t> </a:t>
            </a:r>
            <a:r>
              <a:rPr sz="3950" b="0" spc="-20" dirty="0">
                <a:latin typeface="Calibri"/>
                <a:cs typeface="Calibri"/>
              </a:rPr>
              <a:t>statistical</a:t>
            </a:r>
            <a:r>
              <a:rPr sz="3950" b="0" spc="-5" dirty="0">
                <a:latin typeface="Calibri"/>
                <a:cs typeface="Calibri"/>
              </a:rPr>
              <a:t> </a:t>
            </a:r>
            <a:r>
              <a:rPr sz="3950" b="0" spc="-25" dirty="0">
                <a:latin typeface="Calibri"/>
                <a:cs typeface="Calibri"/>
              </a:rPr>
              <a:t>Parsing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225013" y="1435466"/>
            <a:ext cx="4244340" cy="305853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91795" indent="-379730">
              <a:lnSpc>
                <a:spcPct val="100000"/>
              </a:lnSpc>
              <a:spcBef>
                <a:spcPts val="750"/>
              </a:spcBef>
              <a:buFont typeface="PMingLiU-ExtB"/>
              <a:buChar char="➢"/>
              <a:tabLst>
                <a:tab pos="392430" algn="l"/>
              </a:tabLst>
            </a:pPr>
            <a:r>
              <a:rPr spc="10" dirty="0"/>
              <a:t>What</a:t>
            </a:r>
            <a:r>
              <a:rPr spc="-110" dirty="0"/>
              <a:t> </a:t>
            </a:r>
            <a:r>
              <a:rPr spc="-10" dirty="0"/>
              <a:t>is</a:t>
            </a:r>
            <a:r>
              <a:rPr spc="-50" dirty="0"/>
              <a:t> </a:t>
            </a:r>
            <a:r>
              <a:rPr spc="-10" dirty="0"/>
              <a:t>Syntactic</a:t>
            </a:r>
            <a:r>
              <a:rPr spc="-125" dirty="0"/>
              <a:t> </a:t>
            </a:r>
            <a:r>
              <a:rPr spc="-5" dirty="0"/>
              <a:t>parsing,</a:t>
            </a:r>
          </a:p>
          <a:p>
            <a:pPr marL="391795" indent="-379730">
              <a:lnSpc>
                <a:spcPct val="100000"/>
              </a:lnSpc>
              <a:spcBef>
                <a:spcPts val="650"/>
              </a:spcBef>
              <a:buFont typeface="PMingLiU-ExtB"/>
              <a:buChar char="➢"/>
              <a:tabLst>
                <a:tab pos="392430" algn="l"/>
              </a:tabLst>
            </a:pPr>
            <a:r>
              <a:rPr spc="-25" dirty="0"/>
              <a:t>Ambiguity,</a:t>
            </a:r>
          </a:p>
          <a:p>
            <a:pPr marL="455295" lvl="1" indent="-161925">
              <a:lnSpc>
                <a:spcPct val="100000"/>
              </a:lnSpc>
              <a:spcBef>
                <a:spcPts val="545"/>
              </a:spcBef>
              <a:buChar char="-"/>
              <a:tabLst>
                <a:tab pos="455930" algn="l"/>
              </a:tabLst>
            </a:pPr>
            <a:r>
              <a:rPr sz="2200" spc="-15" dirty="0">
                <a:latin typeface="Times New Roman"/>
                <a:cs typeface="Times New Roman"/>
              </a:rPr>
              <a:t>Attachment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Ambiguity,</a:t>
            </a:r>
            <a:endParaRPr sz="2200" dirty="0">
              <a:latin typeface="Times New Roman"/>
              <a:cs typeface="Times New Roman"/>
            </a:endParaRPr>
          </a:p>
          <a:p>
            <a:pPr marL="455295" lvl="1" indent="-161925">
              <a:lnSpc>
                <a:spcPct val="100000"/>
              </a:lnSpc>
              <a:spcBef>
                <a:spcPts val="555"/>
              </a:spcBef>
              <a:buChar char="-"/>
              <a:tabLst>
                <a:tab pos="455930" algn="l"/>
              </a:tabLst>
            </a:pPr>
            <a:r>
              <a:rPr sz="2200" spc="-20" dirty="0">
                <a:latin typeface="Times New Roman"/>
                <a:cs typeface="Times New Roman"/>
              </a:rPr>
              <a:t>C</a:t>
            </a:r>
            <a:r>
              <a:rPr sz="2200" spc="5" dirty="0">
                <a:latin typeface="Times New Roman"/>
                <a:cs typeface="Times New Roman"/>
              </a:rPr>
              <a:t>oo</a:t>
            </a:r>
            <a:r>
              <a:rPr sz="2200" dirty="0">
                <a:latin typeface="Times New Roman"/>
                <a:cs typeface="Times New Roman"/>
              </a:rPr>
              <a:t>r</a:t>
            </a:r>
            <a:r>
              <a:rPr sz="2200" spc="5" dirty="0">
                <a:latin typeface="Times New Roman"/>
                <a:cs typeface="Times New Roman"/>
              </a:rPr>
              <a:t>d</a:t>
            </a:r>
            <a:r>
              <a:rPr sz="2200" spc="-5" dirty="0">
                <a:latin typeface="Times New Roman"/>
                <a:cs typeface="Times New Roman"/>
              </a:rPr>
              <a:t>i</a:t>
            </a:r>
            <a:r>
              <a:rPr sz="2200" spc="-25" dirty="0">
                <a:latin typeface="Times New Roman"/>
                <a:cs typeface="Times New Roman"/>
              </a:rPr>
              <a:t>n</a:t>
            </a:r>
            <a:r>
              <a:rPr sz="2200" spc="-5" dirty="0">
                <a:latin typeface="Times New Roman"/>
                <a:cs typeface="Times New Roman"/>
              </a:rPr>
              <a:t>ati</a:t>
            </a:r>
            <a:r>
              <a:rPr sz="2200" spc="5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n</a:t>
            </a:r>
            <a:r>
              <a:rPr sz="2200" spc="-19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A</a:t>
            </a:r>
            <a:r>
              <a:rPr sz="2200" spc="-55" dirty="0">
                <a:latin typeface="Times New Roman"/>
                <a:cs typeface="Times New Roman"/>
              </a:rPr>
              <a:t>m</a:t>
            </a:r>
            <a:r>
              <a:rPr sz="2200" spc="5" dirty="0">
                <a:latin typeface="Times New Roman"/>
                <a:cs typeface="Times New Roman"/>
              </a:rPr>
              <a:t>b</a:t>
            </a:r>
            <a:r>
              <a:rPr sz="2200" spc="-5" dirty="0">
                <a:latin typeface="Times New Roman"/>
                <a:cs typeface="Times New Roman"/>
              </a:rPr>
              <a:t>i</a:t>
            </a:r>
            <a:r>
              <a:rPr sz="2200" spc="-25" dirty="0">
                <a:latin typeface="Times New Roman"/>
                <a:cs typeface="Times New Roman"/>
              </a:rPr>
              <a:t>g</a:t>
            </a:r>
            <a:r>
              <a:rPr sz="2200" spc="-20" dirty="0">
                <a:latin typeface="Times New Roman"/>
                <a:cs typeface="Times New Roman"/>
              </a:rPr>
              <a:t>u</a:t>
            </a: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-185" dirty="0">
                <a:latin typeface="Times New Roman"/>
                <a:cs typeface="Times New Roman"/>
              </a:rPr>
              <a:t>y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endParaRPr sz="2200" dirty="0">
              <a:latin typeface="Times New Roman"/>
              <a:cs typeface="Times New Roman"/>
            </a:endParaRPr>
          </a:p>
          <a:p>
            <a:pPr marL="391795" indent="-379730">
              <a:lnSpc>
                <a:spcPct val="100000"/>
              </a:lnSpc>
              <a:spcBef>
                <a:spcPts val="660"/>
              </a:spcBef>
              <a:buFont typeface="PMingLiU-ExtB"/>
              <a:buChar char="➢"/>
              <a:tabLst>
                <a:tab pos="392430" algn="l"/>
              </a:tabLst>
            </a:pPr>
            <a:r>
              <a:rPr spc="-10" dirty="0"/>
              <a:t>CKY</a:t>
            </a:r>
            <a:r>
              <a:rPr spc="-85" dirty="0"/>
              <a:t> </a:t>
            </a:r>
            <a:r>
              <a:rPr spc="-5" dirty="0"/>
              <a:t>Parsing</a:t>
            </a:r>
          </a:p>
          <a:p>
            <a:pPr marL="452120" marR="276225" lvl="1" indent="-158115">
              <a:lnSpc>
                <a:spcPct val="100000"/>
              </a:lnSpc>
              <a:spcBef>
                <a:spcPts val="545"/>
              </a:spcBef>
              <a:buChar char="-"/>
              <a:tabLst>
                <a:tab pos="452755" algn="l"/>
              </a:tabLst>
            </a:pPr>
            <a:r>
              <a:rPr sz="2200" spc="-50" dirty="0">
                <a:latin typeface="Times New Roman"/>
                <a:cs typeface="Times New Roman"/>
              </a:rPr>
              <a:t>C</a:t>
            </a:r>
            <a:r>
              <a:rPr sz="2200" spc="-20" dirty="0">
                <a:latin typeface="Times New Roman"/>
                <a:cs typeface="Times New Roman"/>
              </a:rPr>
              <a:t>o</a:t>
            </a:r>
            <a:r>
              <a:rPr sz="2200" spc="-45" dirty="0">
                <a:latin typeface="Times New Roman"/>
                <a:cs typeface="Times New Roman"/>
              </a:rPr>
              <a:t>nv</a:t>
            </a:r>
            <a:r>
              <a:rPr sz="2200" spc="-30" dirty="0">
                <a:latin typeface="Times New Roman"/>
                <a:cs typeface="Times New Roman"/>
              </a:rPr>
              <a:t>e</a:t>
            </a:r>
            <a:r>
              <a:rPr sz="2200" spc="-25" dirty="0">
                <a:latin typeface="Times New Roman"/>
                <a:cs typeface="Times New Roman"/>
              </a:rPr>
              <a:t>r</a:t>
            </a:r>
            <a:r>
              <a:rPr sz="2200" spc="-45" dirty="0">
                <a:latin typeface="Times New Roman"/>
                <a:cs typeface="Times New Roman"/>
              </a:rPr>
              <a:t>s</a:t>
            </a:r>
            <a:r>
              <a:rPr sz="2200" spc="-35" dirty="0">
                <a:latin typeface="Times New Roman"/>
                <a:cs typeface="Times New Roman"/>
              </a:rPr>
              <a:t>i</a:t>
            </a:r>
            <a:r>
              <a:rPr sz="2200" spc="-20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n</a:t>
            </a:r>
            <a:r>
              <a:rPr sz="2200" spc="-14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t</a:t>
            </a:r>
            <a:r>
              <a:rPr sz="2200" spc="-5" dirty="0">
                <a:latin typeface="Times New Roman"/>
                <a:cs typeface="Times New Roman"/>
              </a:rPr>
              <a:t>o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Ch</a:t>
            </a:r>
            <a:r>
              <a:rPr sz="2200" spc="-20" dirty="0">
                <a:latin typeface="Times New Roman"/>
                <a:cs typeface="Times New Roman"/>
              </a:rPr>
              <a:t>o</a:t>
            </a:r>
            <a:r>
              <a:rPr sz="2200" spc="-80" dirty="0">
                <a:latin typeface="Times New Roman"/>
                <a:cs typeface="Times New Roman"/>
              </a:rPr>
              <a:t>m</a:t>
            </a:r>
            <a:r>
              <a:rPr sz="2200" spc="-45" dirty="0">
                <a:latin typeface="Times New Roman"/>
                <a:cs typeface="Times New Roman"/>
              </a:rPr>
              <a:t>sk</a:t>
            </a:r>
            <a:r>
              <a:rPr sz="2200" spc="-5" dirty="0">
                <a:latin typeface="Times New Roman"/>
                <a:cs typeface="Times New Roman"/>
              </a:rPr>
              <a:t>y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N</a:t>
            </a:r>
            <a:r>
              <a:rPr sz="2200" spc="-20" dirty="0">
                <a:latin typeface="Times New Roman"/>
                <a:cs typeface="Times New Roman"/>
              </a:rPr>
              <a:t>o</a:t>
            </a:r>
            <a:r>
              <a:rPr sz="2200" spc="-25" dirty="0">
                <a:latin typeface="Times New Roman"/>
                <a:cs typeface="Times New Roman"/>
              </a:rPr>
              <a:t>r</a:t>
            </a:r>
            <a:r>
              <a:rPr sz="2200" spc="-80" dirty="0">
                <a:latin typeface="Times New Roman"/>
                <a:cs typeface="Times New Roman"/>
              </a:rPr>
              <a:t>m</a:t>
            </a:r>
            <a:r>
              <a:rPr sz="2200" spc="-30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l  </a:t>
            </a:r>
            <a:r>
              <a:rPr sz="2200" spc="-35" dirty="0">
                <a:latin typeface="Times New Roman"/>
                <a:cs typeface="Times New Roman"/>
              </a:rPr>
              <a:t>Form,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5199227" y="1519560"/>
            <a:ext cx="4285615" cy="216213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91160" marR="33020" indent="-379095">
              <a:lnSpc>
                <a:spcPts val="3170"/>
              </a:lnSpc>
              <a:spcBef>
                <a:spcPts val="200"/>
              </a:spcBef>
              <a:buFont typeface="PMingLiU-ExtB"/>
              <a:buChar char="➢"/>
              <a:tabLst>
                <a:tab pos="391795" algn="l"/>
              </a:tabLst>
            </a:pPr>
            <a:r>
              <a:rPr spc="-5" dirty="0"/>
              <a:t>Probabilistic</a:t>
            </a:r>
            <a:r>
              <a:rPr spc="-90" dirty="0"/>
              <a:t> </a:t>
            </a:r>
            <a:r>
              <a:rPr spc="-10" dirty="0"/>
              <a:t>Context-Free </a:t>
            </a:r>
            <a:r>
              <a:rPr spc="-725" dirty="0"/>
              <a:t> </a:t>
            </a:r>
            <a:r>
              <a:rPr spc="-5" dirty="0"/>
              <a:t>Grammars,</a:t>
            </a:r>
          </a:p>
          <a:p>
            <a:pPr marL="391160" indent="-379095">
              <a:lnSpc>
                <a:spcPct val="100000"/>
              </a:lnSpc>
              <a:spcBef>
                <a:spcPts val="660"/>
              </a:spcBef>
              <a:buFont typeface="PMingLiU-ExtB"/>
              <a:buChar char="➢"/>
              <a:tabLst>
                <a:tab pos="391795" algn="l"/>
              </a:tabLst>
            </a:pPr>
            <a:r>
              <a:rPr spc="-5" dirty="0"/>
              <a:t>Probabilistic</a:t>
            </a:r>
            <a:r>
              <a:rPr spc="-20" dirty="0"/>
              <a:t> </a:t>
            </a:r>
            <a:r>
              <a:rPr spc="-10" dirty="0"/>
              <a:t>C</a:t>
            </a:r>
            <a:r>
              <a:rPr lang="en-US" spc="-10" dirty="0"/>
              <a:t>F</a:t>
            </a:r>
            <a:r>
              <a:rPr spc="-10" dirty="0"/>
              <a:t>G Parsing</a:t>
            </a:r>
          </a:p>
          <a:p>
            <a:pPr marL="454659" lvl="1" indent="-164465">
              <a:lnSpc>
                <a:spcPct val="100000"/>
              </a:lnSpc>
              <a:spcBef>
                <a:spcPts val="545"/>
              </a:spcBef>
              <a:buChar char="-"/>
              <a:tabLst>
                <a:tab pos="455295" algn="l"/>
              </a:tabLst>
            </a:pPr>
            <a:r>
              <a:rPr sz="2200" spc="-15" dirty="0">
                <a:latin typeface="Times New Roman"/>
                <a:cs typeface="Times New Roman"/>
              </a:rPr>
              <a:t>Ambiguity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C</a:t>
            </a:r>
            <a:r>
              <a:rPr lang="en-US" sz="2200" spc="-15" dirty="0">
                <a:latin typeface="Times New Roman"/>
                <a:cs typeface="Times New Roman"/>
              </a:rPr>
              <a:t>F</a:t>
            </a:r>
            <a:r>
              <a:rPr sz="2200" spc="-15" dirty="0">
                <a:latin typeface="Times New Roman"/>
                <a:cs typeface="Times New Roman"/>
              </a:rPr>
              <a:t>G</a:t>
            </a:r>
            <a:endParaRPr sz="2200" dirty="0">
              <a:latin typeface="Times New Roman"/>
              <a:cs typeface="Times New Roman"/>
            </a:endParaRPr>
          </a:p>
          <a:p>
            <a:pPr marL="454659" lvl="1" indent="-164465">
              <a:lnSpc>
                <a:spcPct val="100000"/>
              </a:lnSpc>
              <a:spcBef>
                <a:spcPts val="555"/>
              </a:spcBef>
              <a:buChar char="-"/>
              <a:tabLst>
                <a:tab pos="455295" algn="l"/>
              </a:tabLst>
            </a:pPr>
            <a:r>
              <a:rPr sz="2200" spc="-10" dirty="0">
                <a:latin typeface="Times New Roman"/>
                <a:cs typeface="Times New Roman"/>
              </a:rPr>
              <a:t>Managing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ambiguity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C</a:t>
            </a:r>
            <a:r>
              <a:rPr lang="en-US" sz="2200" spc="-15" dirty="0">
                <a:latin typeface="Times New Roman"/>
                <a:cs typeface="Times New Roman"/>
              </a:rPr>
              <a:t>F</a:t>
            </a:r>
            <a:r>
              <a:rPr sz="2200" spc="-15" dirty="0">
                <a:latin typeface="Times New Roman"/>
                <a:cs typeface="Times New Roman"/>
              </a:rPr>
              <a:t>G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7323" y="644055"/>
            <a:ext cx="8117205" cy="762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800" b="0" spc="15" dirty="0">
                <a:latin typeface="Times New Roman"/>
                <a:cs typeface="Times New Roman"/>
              </a:rPr>
              <a:t>Syntactic</a:t>
            </a:r>
            <a:r>
              <a:rPr sz="4800" b="0" spc="-40" dirty="0">
                <a:latin typeface="Times New Roman"/>
                <a:cs typeface="Times New Roman"/>
              </a:rPr>
              <a:t> </a:t>
            </a:r>
            <a:r>
              <a:rPr sz="4800" b="0" spc="10" dirty="0">
                <a:latin typeface="Times New Roman"/>
                <a:cs typeface="Times New Roman"/>
              </a:rPr>
              <a:t>Parsing</a:t>
            </a:r>
            <a:r>
              <a:rPr sz="4800" b="0" spc="15" dirty="0">
                <a:latin typeface="Times New Roman"/>
                <a:cs typeface="Times New Roman"/>
              </a:rPr>
              <a:t> (Constituency)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1139" y="1899676"/>
            <a:ext cx="8755380" cy="368998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391160" marR="323850" indent="-379095">
              <a:lnSpc>
                <a:spcPts val="3700"/>
              </a:lnSpc>
              <a:spcBef>
                <a:spcPts val="22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3050" spc="10" dirty="0">
                <a:latin typeface="Times New Roman"/>
                <a:cs typeface="Times New Roman"/>
              </a:rPr>
              <a:t>It</a:t>
            </a:r>
            <a:r>
              <a:rPr sz="3050" spc="15" dirty="0">
                <a:latin typeface="Times New Roman"/>
                <a:cs typeface="Times New Roman"/>
              </a:rPr>
              <a:t> </a:t>
            </a:r>
            <a:r>
              <a:rPr sz="3050" spc="10" dirty="0">
                <a:latin typeface="Times New Roman"/>
                <a:cs typeface="Times New Roman"/>
              </a:rPr>
              <a:t>refers</a:t>
            </a:r>
            <a:r>
              <a:rPr sz="3050" spc="-40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to</a:t>
            </a:r>
            <a:r>
              <a:rPr sz="3050" spc="-15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the</a:t>
            </a:r>
            <a:r>
              <a:rPr sz="3050" spc="-50" dirty="0">
                <a:latin typeface="Times New Roman"/>
                <a:cs typeface="Times New Roman"/>
              </a:rPr>
              <a:t> </a:t>
            </a:r>
            <a:r>
              <a:rPr sz="3050" spc="20" dirty="0">
                <a:latin typeface="Times New Roman"/>
                <a:cs typeface="Times New Roman"/>
              </a:rPr>
              <a:t>breaking</a:t>
            </a:r>
            <a:r>
              <a:rPr sz="3050" spc="-90" dirty="0">
                <a:latin typeface="Times New Roman"/>
                <a:cs typeface="Times New Roman"/>
              </a:rPr>
              <a:t> </a:t>
            </a:r>
            <a:r>
              <a:rPr sz="3050" spc="20" dirty="0">
                <a:latin typeface="Times New Roman"/>
                <a:cs typeface="Times New Roman"/>
              </a:rPr>
              <a:t>down</a:t>
            </a:r>
            <a:r>
              <a:rPr sz="3050" spc="-15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of</a:t>
            </a:r>
            <a:r>
              <a:rPr sz="3050" spc="5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a</a:t>
            </a:r>
            <a:r>
              <a:rPr sz="3050" spc="-30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text</a:t>
            </a:r>
            <a:r>
              <a:rPr sz="3050" spc="-35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or</a:t>
            </a:r>
            <a:r>
              <a:rPr sz="3050" spc="-25" dirty="0">
                <a:latin typeface="Times New Roman"/>
                <a:cs typeface="Times New Roman"/>
              </a:rPr>
              <a:t> </a:t>
            </a:r>
            <a:r>
              <a:rPr sz="3050" spc="15" dirty="0">
                <a:latin typeface="Times New Roman"/>
                <a:cs typeface="Times New Roman"/>
              </a:rPr>
              <a:t>sentences </a:t>
            </a:r>
            <a:r>
              <a:rPr sz="3050" spc="-75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into</a:t>
            </a:r>
            <a:r>
              <a:rPr sz="3100" spc="-8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its</a:t>
            </a:r>
            <a:r>
              <a:rPr sz="3100" spc="-55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constituents.</a:t>
            </a:r>
            <a:endParaRPr sz="3100">
              <a:latin typeface="Times New Roman"/>
              <a:cs typeface="Times New Roman"/>
            </a:endParaRPr>
          </a:p>
          <a:p>
            <a:pPr marL="391160" indent="-379095">
              <a:lnSpc>
                <a:spcPct val="100000"/>
              </a:lnSpc>
              <a:spcBef>
                <a:spcPts val="59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3100" spc="-10" dirty="0">
                <a:latin typeface="Times New Roman"/>
                <a:cs typeface="Times New Roman"/>
              </a:rPr>
              <a:t>Composed</a:t>
            </a:r>
            <a:r>
              <a:rPr sz="3100" spc="-9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of:</a:t>
            </a:r>
            <a:endParaRPr sz="3100">
              <a:latin typeface="Times New Roman"/>
              <a:cs typeface="Times New Roman"/>
            </a:endParaRPr>
          </a:p>
          <a:p>
            <a:pPr marL="391160" indent="-37909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3050" dirty="0">
                <a:latin typeface="Times New Roman"/>
                <a:cs typeface="Times New Roman"/>
              </a:rPr>
              <a:t>Terminals(words)</a:t>
            </a:r>
            <a:endParaRPr sz="3050">
              <a:latin typeface="Times New Roman"/>
              <a:cs typeface="Times New Roman"/>
            </a:endParaRPr>
          </a:p>
          <a:p>
            <a:pPr marL="391160" indent="-37909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3050" spc="10" dirty="0">
                <a:latin typeface="Times New Roman"/>
                <a:cs typeface="Times New Roman"/>
              </a:rPr>
              <a:t>Non-terminals(phrases/sentences)</a:t>
            </a:r>
            <a:endParaRPr sz="3050">
              <a:latin typeface="Times New Roman"/>
              <a:cs typeface="Times New Roman"/>
            </a:endParaRPr>
          </a:p>
          <a:p>
            <a:pPr marL="391160" marR="5080" indent="-379095">
              <a:lnSpc>
                <a:spcPct val="100800"/>
              </a:lnSpc>
              <a:spcBef>
                <a:spcPts val="69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3100" spc="-5" dirty="0">
                <a:latin typeface="Times New Roman"/>
                <a:cs typeface="Times New Roman"/>
              </a:rPr>
              <a:t>Parse</a:t>
            </a:r>
            <a:r>
              <a:rPr sz="3100" spc="-4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trees</a:t>
            </a:r>
            <a:r>
              <a:rPr sz="3100" spc="-5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are</a:t>
            </a:r>
            <a:r>
              <a:rPr sz="3100" spc="-4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used</a:t>
            </a:r>
            <a:r>
              <a:rPr sz="3100" spc="-5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in</a:t>
            </a:r>
            <a:r>
              <a:rPr sz="3100" spc="-30" dirty="0">
                <a:latin typeface="Times New Roman"/>
                <a:cs typeface="Times New Roman"/>
              </a:rPr>
              <a:t> </a:t>
            </a:r>
            <a:r>
              <a:rPr sz="3100" spc="-25" dirty="0">
                <a:latin typeface="Times New Roman"/>
                <a:cs typeface="Times New Roman"/>
              </a:rPr>
              <a:t>grammar</a:t>
            </a:r>
            <a:r>
              <a:rPr sz="3100" spc="4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checking</a:t>
            </a:r>
            <a:r>
              <a:rPr sz="3100" spc="-10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while</a:t>
            </a:r>
            <a:r>
              <a:rPr sz="3100" spc="-65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word </a:t>
            </a:r>
            <a:r>
              <a:rPr sz="3100" spc="-760" dirty="0">
                <a:latin typeface="Times New Roman"/>
                <a:cs typeface="Times New Roman"/>
              </a:rPr>
              <a:t> </a:t>
            </a:r>
            <a:r>
              <a:rPr sz="3050" spc="10" dirty="0">
                <a:latin typeface="Times New Roman"/>
                <a:cs typeface="Times New Roman"/>
              </a:rPr>
              <a:t>processing.</a:t>
            </a:r>
            <a:endParaRPr sz="30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4036" y="644055"/>
            <a:ext cx="2683510" cy="762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800" b="0" spc="10" dirty="0">
                <a:latin typeface="Times New Roman"/>
                <a:cs typeface="Times New Roman"/>
              </a:rPr>
              <a:t>Ambiguity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1139" y="1809150"/>
            <a:ext cx="8451850" cy="165798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91160" marR="5080" indent="-379095">
              <a:lnSpc>
                <a:spcPts val="2850"/>
              </a:lnSpc>
              <a:spcBef>
                <a:spcPts val="800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950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Structural </a:t>
            </a:r>
            <a:r>
              <a:rPr sz="295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ambiguity : </a:t>
            </a:r>
            <a:r>
              <a:rPr sz="2950" spc="10" dirty="0">
                <a:latin typeface="Times New Roman"/>
                <a:cs typeface="Times New Roman"/>
              </a:rPr>
              <a:t>It </a:t>
            </a:r>
            <a:r>
              <a:rPr sz="2950" dirty="0">
                <a:latin typeface="Times New Roman"/>
                <a:cs typeface="Times New Roman"/>
              </a:rPr>
              <a:t>is similar </a:t>
            </a:r>
            <a:r>
              <a:rPr sz="2950" spc="5" dirty="0">
                <a:latin typeface="Times New Roman"/>
                <a:cs typeface="Times New Roman"/>
              </a:rPr>
              <a:t>to the grammatical </a:t>
            </a:r>
            <a:r>
              <a:rPr sz="2950" spc="-725" dirty="0">
                <a:latin typeface="Times New Roman"/>
                <a:cs typeface="Times New Roman"/>
              </a:rPr>
              <a:t> </a:t>
            </a:r>
            <a:r>
              <a:rPr sz="2950" spc="15" dirty="0">
                <a:latin typeface="Times New Roman"/>
                <a:cs typeface="Times New Roman"/>
              </a:rPr>
              <a:t>phrase</a:t>
            </a:r>
            <a:r>
              <a:rPr sz="2950" spc="-60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structuring.</a:t>
            </a:r>
            <a:endParaRPr sz="2950">
              <a:latin typeface="Times New Roman"/>
              <a:cs typeface="Times New Roman"/>
            </a:endParaRPr>
          </a:p>
          <a:p>
            <a:pPr marL="391160" marR="135255" indent="-379095">
              <a:lnSpc>
                <a:spcPts val="2850"/>
              </a:lnSpc>
              <a:spcBef>
                <a:spcPts val="720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950" spc="10" dirty="0">
                <a:latin typeface="Times New Roman"/>
                <a:cs typeface="Times New Roman"/>
              </a:rPr>
              <a:t>It</a:t>
            </a:r>
            <a:r>
              <a:rPr sz="2950" spc="-10" dirty="0">
                <a:latin typeface="Times New Roman"/>
                <a:cs typeface="Times New Roman"/>
              </a:rPr>
              <a:t> </a:t>
            </a:r>
            <a:r>
              <a:rPr sz="2950" spc="15" dirty="0">
                <a:latin typeface="Times New Roman"/>
                <a:cs typeface="Times New Roman"/>
              </a:rPr>
              <a:t>occurs</a:t>
            </a:r>
            <a:r>
              <a:rPr sz="2950" spc="-60" dirty="0">
                <a:latin typeface="Times New Roman"/>
                <a:cs typeface="Times New Roman"/>
              </a:rPr>
              <a:t> </a:t>
            </a:r>
            <a:r>
              <a:rPr sz="2950" spc="20" dirty="0">
                <a:latin typeface="Times New Roman"/>
                <a:cs typeface="Times New Roman"/>
              </a:rPr>
              <a:t>when</a:t>
            </a:r>
            <a:r>
              <a:rPr sz="2950" spc="-45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a</a:t>
            </a:r>
            <a:r>
              <a:rPr sz="2950" spc="-10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sentence</a:t>
            </a:r>
            <a:r>
              <a:rPr sz="2950" spc="-55" dirty="0">
                <a:latin typeface="Times New Roman"/>
                <a:cs typeface="Times New Roman"/>
              </a:rPr>
              <a:t> </a:t>
            </a:r>
            <a:r>
              <a:rPr sz="2950" spc="15" dirty="0">
                <a:latin typeface="Times New Roman"/>
                <a:cs typeface="Times New Roman"/>
              </a:rPr>
              <a:t>has</a:t>
            </a:r>
            <a:r>
              <a:rPr sz="2950" spc="-10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a</a:t>
            </a:r>
            <a:r>
              <a:rPr sz="2950" spc="-5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grammar</a:t>
            </a:r>
            <a:r>
              <a:rPr sz="2950" spc="-25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that</a:t>
            </a:r>
            <a:r>
              <a:rPr sz="2950" spc="-15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can</a:t>
            </a:r>
            <a:r>
              <a:rPr sz="2950" spc="-20" dirty="0">
                <a:latin typeface="Times New Roman"/>
                <a:cs typeface="Times New Roman"/>
              </a:rPr>
              <a:t> </a:t>
            </a:r>
            <a:r>
              <a:rPr sz="2950" spc="15" dirty="0">
                <a:latin typeface="Times New Roman"/>
                <a:cs typeface="Times New Roman"/>
              </a:rPr>
              <a:t>be </a:t>
            </a:r>
            <a:r>
              <a:rPr sz="2950" spc="-725" dirty="0">
                <a:latin typeface="Times New Roman"/>
                <a:cs typeface="Times New Roman"/>
              </a:rPr>
              <a:t> </a:t>
            </a:r>
            <a:r>
              <a:rPr sz="2950" spc="15" dirty="0">
                <a:latin typeface="Times New Roman"/>
                <a:cs typeface="Times New Roman"/>
              </a:rPr>
              <a:t>parsed</a:t>
            </a:r>
            <a:r>
              <a:rPr sz="2950" spc="-50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more</a:t>
            </a:r>
            <a:r>
              <a:rPr sz="2950" spc="-25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than</a:t>
            </a:r>
            <a:r>
              <a:rPr sz="2950" spc="-20" dirty="0">
                <a:latin typeface="Times New Roman"/>
                <a:cs typeface="Times New Roman"/>
              </a:rPr>
              <a:t> </a:t>
            </a:r>
            <a:r>
              <a:rPr sz="2950" spc="15" dirty="0">
                <a:latin typeface="Times New Roman"/>
                <a:cs typeface="Times New Roman"/>
              </a:rPr>
              <a:t>once</a:t>
            </a:r>
            <a:r>
              <a:rPr sz="2950" spc="-40" dirty="0">
                <a:latin typeface="Times New Roman"/>
                <a:cs typeface="Times New Roman"/>
              </a:rPr>
              <a:t> </a:t>
            </a:r>
            <a:r>
              <a:rPr sz="2950" spc="5" dirty="0">
                <a:latin typeface="Times New Roman"/>
                <a:cs typeface="Times New Roman"/>
              </a:rPr>
              <a:t>for</a:t>
            </a:r>
            <a:r>
              <a:rPr sz="2950" spc="-15" dirty="0">
                <a:latin typeface="Times New Roman"/>
                <a:cs typeface="Times New Roman"/>
              </a:rPr>
              <a:t> </a:t>
            </a:r>
            <a:r>
              <a:rPr sz="2950" spc="10" dirty="0">
                <a:latin typeface="Times New Roman"/>
                <a:cs typeface="Times New Roman"/>
              </a:rPr>
              <a:t>e.g.</a:t>
            </a:r>
            <a:endParaRPr sz="295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096" y="4308993"/>
            <a:ext cx="6923073" cy="21568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2125979"/>
            <a:ext cx="9179800" cy="51415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5524" y="410336"/>
            <a:ext cx="8531860" cy="15671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1795" indent="-379730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91795" algn="l"/>
                <a:tab pos="392430" algn="l"/>
              </a:tabLst>
            </a:pP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25" dirty="0">
                <a:latin typeface="Times New Roman"/>
                <a:cs typeface="Times New Roman"/>
              </a:rPr>
              <a:t>two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types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ambiguity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are:</a:t>
            </a:r>
            <a:endParaRPr sz="2200">
              <a:latin typeface="Times New Roman"/>
              <a:cs typeface="Times New Roman"/>
            </a:endParaRPr>
          </a:p>
          <a:p>
            <a:pPr marL="579120" indent="-567055">
              <a:lnSpc>
                <a:spcPts val="2380"/>
              </a:lnSpc>
              <a:buAutoNum type="arabicPeriod"/>
              <a:tabLst>
                <a:tab pos="579120" algn="l"/>
                <a:tab pos="579755" algn="l"/>
              </a:tabLst>
            </a:pP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Attachment</a:t>
            </a:r>
            <a:r>
              <a:rPr sz="2200" b="1" u="heavy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ambiguity</a:t>
            </a:r>
            <a:r>
              <a:rPr sz="2200" b="1" spc="-10" dirty="0">
                <a:latin typeface="Times New Roman"/>
                <a:cs typeface="Times New Roman"/>
              </a:rPr>
              <a:t>:</a:t>
            </a:r>
            <a:r>
              <a:rPr sz="2200" b="1" spc="4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Constituent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or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part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sentence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that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can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be</a:t>
            </a:r>
            <a:endParaRPr sz="2200">
              <a:latin typeface="Times New Roman"/>
              <a:cs typeface="Times New Roman"/>
            </a:endParaRPr>
          </a:p>
          <a:p>
            <a:pPr marL="579120">
              <a:lnSpc>
                <a:spcPts val="2380"/>
              </a:lnSpc>
            </a:pPr>
            <a:r>
              <a:rPr sz="2200" spc="-5" dirty="0">
                <a:latin typeface="Times New Roman"/>
                <a:cs typeface="Times New Roman"/>
              </a:rPr>
              <a:t>attached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parse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tree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multiple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times.</a:t>
            </a:r>
            <a:endParaRPr sz="2200">
              <a:latin typeface="Times New Roman"/>
              <a:cs typeface="Times New Roman"/>
            </a:endParaRPr>
          </a:p>
          <a:p>
            <a:pPr marL="579120" indent="-567055">
              <a:lnSpc>
                <a:spcPts val="2375"/>
              </a:lnSpc>
              <a:buAutoNum type="arabicPeriod" startAt="2"/>
              <a:tabLst>
                <a:tab pos="579120" algn="l"/>
                <a:tab pos="579755" algn="l"/>
              </a:tabLst>
            </a:pP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Coordination</a:t>
            </a:r>
            <a:r>
              <a:rPr sz="22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ambiguity:</a:t>
            </a:r>
            <a:r>
              <a:rPr sz="2200" b="1" u="heavy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Conjunctions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used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 </a:t>
            </a:r>
            <a:r>
              <a:rPr sz="2200" dirty="0">
                <a:latin typeface="Times New Roman"/>
                <a:cs typeface="Times New Roman"/>
              </a:rPr>
              <a:t>join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two</a:t>
            </a:r>
            <a:r>
              <a:rPr sz="2200" spc="7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different</a:t>
            </a:r>
            <a:endParaRPr sz="2200">
              <a:latin typeface="Times New Roman"/>
              <a:cs typeface="Times New Roman"/>
            </a:endParaRPr>
          </a:p>
          <a:p>
            <a:pPr marL="579120">
              <a:lnSpc>
                <a:spcPts val="2375"/>
              </a:lnSpc>
            </a:pPr>
            <a:r>
              <a:rPr sz="2200" spc="-10" dirty="0">
                <a:latin typeface="Times New Roman"/>
                <a:cs typeface="Times New Roman"/>
              </a:rPr>
              <a:t>phrases.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e.g.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the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thief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shot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jeweler</a:t>
            </a:r>
            <a:r>
              <a:rPr sz="2200" spc="8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and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the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cop</a:t>
            </a:r>
            <a:r>
              <a:rPr sz="2200" spc="-5" dirty="0">
                <a:latin typeface="Times New Roman"/>
                <a:cs typeface="Times New Roman"/>
              </a:rPr>
              <a:t> panicked.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3163" y="336574"/>
            <a:ext cx="9100185" cy="662559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1330960">
              <a:lnSpc>
                <a:spcPts val="3800"/>
              </a:lnSpc>
              <a:spcBef>
                <a:spcPts val="570"/>
              </a:spcBef>
            </a:pPr>
            <a:r>
              <a:rPr sz="3500" b="1" spc="5" dirty="0">
                <a:latin typeface="Times New Roman"/>
                <a:cs typeface="Times New Roman"/>
              </a:rPr>
              <a:t>CKY</a:t>
            </a:r>
            <a:r>
              <a:rPr sz="3500" b="1" spc="-90" dirty="0">
                <a:latin typeface="Times New Roman"/>
                <a:cs typeface="Times New Roman"/>
              </a:rPr>
              <a:t> </a:t>
            </a:r>
            <a:r>
              <a:rPr sz="3500" b="1" spc="5" dirty="0">
                <a:latin typeface="Times New Roman"/>
                <a:cs typeface="Times New Roman"/>
              </a:rPr>
              <a:t>Parsing</a:t>
            </a:r>
            <a:r>
              <a:rPr sz="3500" b="1" spc="20" dirty="0">
                <a:latin typeface="Times New Roman"/>
                <a:cs typeface="Times New Roman"/>
              </a:rPr>
              <a:t> </a:t>
            </a:r>
            <a:r>
              <a:rPr sz="3500" b="1" spc="5" dirty="0">
                <a:latin typeface="Times New Roman"/>
                <a:cs typeface="Times New Roman"/>
              </a:rPr>
              <a:t>or</a:t>
            </a:r>
            <a:r>
              <a:rPr sz="3500" b="1" spc="-65" dirty="0">
                <a:latin typeface="Times New Roman"/>
                <a:cs typeface="Times New Roman"/>
              </a:rPr>
              <a:t> </a:t>
            </a:r>
            <a:r>
              <a:rPr sz="3500" b="1" spc="-20" dirty="0">
                <a:latin typeface="Times New Roman"/>
                <a:cs typeface="Times New Roman"/>
              </a:rPr>
              <a:t>Cocke-Kasami-Younger </a:t>
            </a:r>
            <a:r>
              <a:rPr sz="3500" b="1" spc="-860" dirty="0">
                <a:latin typeface="Times New Roman"/>
                <a:cs typeface="Times New Roman"/>
              </a:rPr>
              <a:t> </a:t>
            </a:r>
            <a:r>
              <a:rPr sz="3500" b="1" spc="5" dirty="0">
                <a:latin typeface="Times New Roman"/>
                <a:cs typeface="Times New Roman"/>
              </a:rPr>
              <a:t>algorithm</a:t>
            </a:r>
            <a:endParaRPr sz="3500">
              <a:latin typeface="Times New Roman"/>
              <a:cs typeface="Times New Roman"/>
            </a:endParaRPr>
          </a:p>
          <a:p>
            <a:pPr marL="12700" marR="5080" indent="110489">
              <a:lnSpc>
                <a:spcPts val="3800"/>
              </a:lnSpc>
              <a:spcBef>
                <a:spcPts val="850"/>
              </a:spcBef>
            </a:pPr>
            <a:r>
              <a:rPr sz="3500" spc="5" dirty="0">
                <a:latin typeface="Times New Roman"/>
                <a:cs typeface="Times New Roman"/>
              </a:rPr>
              <a:t>Handles</a:t>
            </a:r>
            <a:r>
              <a:rPr sz="3500" spc="1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syntactic</a:t>
            </a:r>
            <a:r>
              <a:rPr sz="3500" spc="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disambiguation</a:t>
            </a:r>
            <a:r>
              <a:rPr sz="3500" spc="6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with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the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help</a:t>
            </a:r>
            <a:r>
              <a:rPr sz="3500" spc="1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of </a:t>
            </a:r>
            <a:r>
              <a:rPr sz="3500" spc="-860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Times New Roman"/>
                <a:cs typeface="Times New Roman"/>
              </a:rPr>
              <a:t>dynamic</a:t>
            </a:r>
            <a:r>
              <a:rPr sz="3500" spc="95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Times New Roman"/>
                <a:cs typeface="Times New Roman"/>
              </a:rPr>
              <a:t>programming.</a:t>
            </a:r>
            <a:endParaRPr sz="3500">
              <a:latin typeface="Times New Roman"/>
              <a:cs typeface="Times New Roman"/>
            </a:endParaRPr>
          </a:p>
          <a:p>
            <a:pPr marL="2585085">
              <a:lnSpc>
                <a:spcPct val="100000"/>
              </a:lnSpc>
              <a:spcBef>
                <a:spcPts val="395"/>
              </a:spcBef>
            </a:pPr>
            <a:r>
              <a:rPr sz="3500" dirty="0">
                <a:latin typeface="Times New Roman"/>
                <a:cs typeface="Times New Roman"/>
              </a:rPr>
              <a:t>Chomsky</a:t>
            </a:r>
            <a:r>
              <a:rPr sz="3500" spc="5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Times New Roman"/>
                <a:cs typeface="Times New Roman"/>
              </a:rPr>
              <a:t>normal</a:t>
            </a:r>
            <a:r>
              <a:rPr sz="3500" spc="40" dirty="0">
                <a:latin typeface="Times New Roman"/>
                <a:cs typeface="Times New Roman"/>
              </a:rPr>
              <a:t> </a:t>
            </a:r>
            <a:r>
              <a:rPr sz="3500" spc="10" dirty="0">
                <a:latin typeface="Times New Roman"/>
                <a:cs typeface="Times New Roman"/>
              </a:rPr>
              <a:t>form</a:t>
            </a:r>
            <a:endParaRPr sz="3500">
              <a:latin typeface="Times New Roman"/>
              <a:cs typeface="Times New Roman"/>
            </a:endParaRPr>
          </a:p>
          <a:p>
            <a:pPr marL="391795" marR="83185" indent="-379730">
              <a:lnSpc>
                <a:spcPts val="3800"/>
              </a:lnSpc>
              <a:spcBef>
                <a:spcPts val="905"/>
              </a:spcBef>
              <a:buFont typeface="Arial MT"/>
              <a:buChar char="•"/>
              <a:tabLst>
                <a:tab pos="391795" algn="l"/>
                <a:tab pos="392430" algn="l"/>
              </a:tabLst>
            </a:pPr>
            <a:r>
              <a:rPr sz="3500" spc="5" dirty="0">
                <a:latin typeface="Times New Roman"/>
                <a:cs typeface="Times New Roman"/>
              </a:rPr>
              <a:t>At</a:t>
            </a:r>
            <a:r>
              <a:rPr sz="3500" spc="1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the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beginning</a:t>
            </a:r>
            <a:r>
              <a:rPr sz="3500" spc="-2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of</a:t>
            </a:r>
            <a:r>
              <a:rPr sz="3500" spc="-2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the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10" dirty="0">
                <a:latin typeface="Times New Roman"/>
                <a:cs typeface="Times New Roman"/>
              </a:rPr>
              <a:t>CKY</a:t>
            </a:r>
            <a:r>
              <a:rPr sz="3500" spc="-12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algorithm we</a:t>
            </a:r>
            <a:r>
              <a:rPr sz="3500" spc="1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need </a:t>
            </a:r>
            <a:r>
              <a:rPr sz="3500" spc="-86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to convert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the</a:t>
            </a:r>
            <a:r>
              <a:rPr sz="3500" spc="1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CFGs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to</a:t>
            </a:r>
            <a:r>
              <a:rPr sz="3500" spc="10" dirty="0">
                <a:latin typeface="Times New Roman"/>
                <a:cs typeface="Times New Roman"/>
              </a:rPr>
              <a:t> </a:t>
            </a:r>
            <a:r>
              <a:rPr sz="3500" spc="-70" dirty="0">
                <a:latin typeface="Times New Roman"/>
                <a:cs typeface="Times New Roman"/>
              </a:rPr>
              <a:t>CNF.</a:t>
            </a:r>
            <a:endParaRPr sz="3500">
              <a:latin typeface="Times New Roman"/>
              <a:cs typeface="Times New Roman"/>
            </a:endParaRPr>
          </a:p>
          <a:p>
            <a:pPr marL="391795" marR="820419" indent="-379730">
              <a:lnSpc>
                <a:spcPts val="3800"/>
              </a:lnSpc>
              <a:spcBef>
                <a:spcPts val="855"/>
              </a:spcBef>
              <a:buFont typeface="Arial MT"/>
              <a:buChar char="•"/>
              <a:tabLst>
                <a:tab pos="391795" algn="l"/>
                <a:tab pos="392430" algn="l"/>
              </a:tabLst>
            </a:pPr>
            <a:r>
              <a:rPr sz="3500" spc="5" dirty="0">
                <a:latin typeface="Times New Roman"/>
                <a:cs typeface="Times New Roman"/>
              </a:rPr>
              <a:t>Unit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productions</a:t>
            </a:r>
            <a:r>
              <a:rPr sz="3500" spc="-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are</a:t>
            </a:r>
            <a:r>
              <a:rPr sz="3500" spc="35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Times New Roman"/>
                <a:cs typeface="Times New Roman"/>
              </a:rPr>
              <a:t>formed</a:t>
            </a:r>
            <a:r>
              <a:rPr sz="3500" spc="5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when</a:t>
            </a:r>
            <a:r>
              <a:rPr sz="3500" spc="1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there</a:t>
            </a:r>
            <a:r>
              <a:rPr sz="3500" spc="1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is</a:t>
            </a:r>
            <a:r>
              <a:rPr sz="3500" spc="3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a </a:t>
            </a:r>
            <a:r>
              <a:rPr sz="3500" spc="-86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single</a:t>
            </a:r>
            <a:r>
              <a:rPr sz="3500" spc="-5" dirty="0">
                <a:latin typeface="Times New Roman"/>
                <a:cs typeface="Times New Roman"/>
              </a:rPr>
              <a:t> </a:t>
            </a:r>
            <a:r>
              <a:rPr sz="3500" spc="10" dirty="0">
                <a:latin typeface="Times New Roman"/>
                <a:cs typeface="Times New Roman"/>
              </a:rPr>
              <a:t>non</a:t>
            </a:r>
            <a:r>
              <a:rPr sz="3500" spc="-25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Times New Roman"/>
                <a:cs typeface="Times New Roman"/>
              </a:rPr>
              <a:t>terminal</a:t>
            </a:r>
            <a:r>
              <a:rPr sz="3500" spc="8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towards</a:t>
            </a:r>
            <a:r>
              <a:rPr sz="3500" spc="2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the</a:t>
            </a:r>
            <a:r>
              <a:rPr sz="3500" spc="-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right.</a:t>
            </a:r>
            <a:endParaRPr sz="3500">
              <a:latin typeface="Times New Roman"/>
              <a:cs typeface="Times New Roman"/>
            </a:endParaRPr>
          </a:p>
          <a:p>
            <a:pPr marL="3255645" marR="2830195">
              <a:lnSpc>
                <a:spcPts val="4650"/>
              </a:lnSpc>
              <a:spcBef>
                <a:spcPts val="170"/>
              </a:spcBef>
              <a:tabLst>
                <a:tab pos="4285615" algn="l"/>
              </a:tabLst>
            </a:pPr>
            <a:r>
              <a:rPr sz="3500" spc="5" dirty="0">
                <a:latin typeface="Times New Roman"/>
                <a:cs typeface="Times New Roman"/>
              </a:rPr>
              <a:t>S</a:t>
            </a:r>
            <a:r>
              <a:rPr sz="3500" spc="-30" dirty="0">
                <a:latin typeface="Times New Roman"/>
                <a:cs typeface="Times New Roman"/>
              </a:rPr>
              <a:t> </a:t>
            </a:r>
            <a:r>
              <a:rPr sz="3500" spc="10" dirty="0">
                <a:latin typeface="Times New Roman"/>
                <a:cs typeface="Times New Roman"/>
              </a:rPr>
              <a:t>→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spc="10" dirty="0">
                <a:latin typeface="Times New Roman"/>
                <a:cs typeface="Times New Roman"/>
              </a:rPr>
              <a:t>Aux</a:t>
            </a:r>
            <a:r>
              <a:rPr sz="3500" spc="-1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NP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VP </a:t>
            </a:r>
            <a:r>
              <a:rPr sz="3500" spc="-86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S</a:t>
            </a:r>
            <a:r>
              <a:rPr sz="3500" spc="-5" dirty="0">
                <a:latin typeface="Times New Roman"/>
                <a:cs typeface="Times New Roman"/>
              </a:rPr>
              <a:t> </a:t>
            </a:r>
            <a:r>
              <a:rPr sz="3500" spc="10" dirty="0">
                <a:latin typeface="Times New Roman"/>
                <a:cs typeface="Times New Roman"/>
              </a:rPr>
              <a:t>→	</a:t>
            </a:r>
            <a:r>
              <a:rPr sz="3500" spc="5" dirty="0">
                <a:latin typeface="Times New Roman"/>
                <a:cs typeface="Times New Roman"/>
              </a:rPr>
              <a:t>XI</a:t>
            </a:r>
            <a:r>
              <a:rPr sz="3500" spc="-5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VP</a:t>
            </a:r>
            <a:endParaRPr sz="3500">
              <a:latin typeface="Times New Roman"/>
              <a:cs typeface="Times New Roman"/>
            </a:endParaRPr>
          </a:p>
          <a:p>
            <a:pPr marL="3030855">
              <a:lnSpc>
                <a:spcPct val="100000"/>
              </a:lnSpc>
              <a:spcBef>
                <a:spcPts val="215"/>
              </a:spcBef>
              <a:tabLst>
                <a:tab pos="4262120" algn="l"/>
              </a:tabLst>
            </a:pPr>
            <a:r>
              <a:rPr sz="3500" spc="5" dirty="0">
                <a:latin typeface="Times New Roman"/>
                <a:cs typeface="Times New Roman"/>
              </a:rPr>
              <a:t>XI</a:t>
            </a:r>
            <a:r>
              <a:rPr sz="3500" spc="15" dirty="0">
                <a:latin typeface="Times New Roman"/>
                <a:cs typeface="Times New Roman"/>
              </a:rPr>
              <a:t> </a:t>
            </a:r>
            <a:r>
              <a:rPr sz="3500" spc="10" dirty="0">
                <a:latin typeface="Times New Roman"/>
                <a:cs typeface="Times New Roman"/>
              </a:rPr>
              <a:t>→	</a:t>
            </a:r>
            <a:r>
              <a:rPr sz="3500" spc="5" dirty="0">
                <a:latin typeface="Times New Roman"/>
                <a:cs typeface="Times New Roman"/>
              </a:rPr>
              <a:t>Aux</a:t>
            </a:r>
            <a:r>
              <a:rPr sz="3500" spc="-2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NP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236" y="281940"/>
            <a:ext cx="6671087" cy="53242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91139" y="5523458"/>
            <a:ext cx="7519670" cy="163639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579120" indent="-567055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579120" algn="l"/>
                <a:tab pos="579755" algn="l"/>
              </a:tabLst>
            </a:pPr>
            <a:r>
              <a:rPr sz="2200" spc="-15" dirty="0">
                <a:latin typeface="Times New Roman"/>
                <a:cs typeface="Times New Roman"/>
              </a:rPr>
              <a:t>Copying</a:t>
            </a:r>
            <a:r>
              <a:rPr sz="2200" spc="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all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the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conforming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rules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new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grammar.</a:t>
            </a:r>
            <a:endParaRPr sz="2200">
              <a:latin typeface="Times New Roman"/>
              <a:cs typeface="Times New Roman"/>
            </a:endParaRPr>
          </a:p>
          <a:p>
            <a:pPr marL="579120" indent="-567055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579120" algn="l"/>
                <a:tab pos="579755" algn="l"/>
              </a:tabLst>
            </a:pPr>
            <a:r>
              <a:rPr sz="2200" spc="-10" dirty="0">
                <a:latin typeface="Times New Roman"/>
                <a:cs typeface="Times New Roman"/>
              </a:rPr>
              <a:t>Conversion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terminals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non-terminals.</a:t>
            </a:r>
            <a:endParaRPr sz="2200">
              <a:latin typeface="Times New Roman"/>
              <a:cs typeface="Times New Roman"/>
            </a:endParaRPr>
          </a:p>
          <a:p>
            <a:pPr marL="579120" indent="-567055">
              <a:lnSpc>
                <a:spcPct val="100000"/>
              </a:lnSpc>
              <a:spcBef>
                <a:spcPts val="525"/>
              </a:spcBef>
              <a:buAutoNum type="arabicPeriod"/>
              <a:tabLst>
                <a:tab pos="579120" algn="l"/>
                <a:tab pos="579755" algn="l"/>
              </a:tabLst>
            </a:pPr>
            <a:r>
              <a:rPr sz="2200" spc="-10" dirty="0">
                <a:latin typeface="Times New Roman"/>
                <a:cs typeface="Times New Roman"/>
              </a:rPr>
              <a:t>Conversion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unit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products.</a:t>
            </a:r>
            <a:endParaRPr sz="2200">
              <a:latin typeface="Times New Roman"/>
              <a:cs typeface="Times New Roman"/>
            </a:endParaRPr>
          </a:p>
          <a:p>
            <a:pPr marL="579120" indent="-567055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579120" algn="l"/>
                <a:tab pos="579755" algn="l"/>
              </a:tabLst>
            </a:pPr>
            <a:r>
              <a:rPr sz="2200" spc="-15" dirty="0">
                <a:latin typeface="Times New Roman"/>
                <a:cs typeface="Times New Roman"/>
              </a:rPr>
              <a:t>All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new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rules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made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binary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and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added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new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grammar.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080" y="627291"/>
            <a:ext cx="7747634" cy="762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800" b="0" spc="-15" dirty="0">
                <a:latin typeface="Calibri"/>
                <a:cs typeface="Calibri"/>
              </a:rPr>
              <a:t>Statistical</a:t>
            </a:r>
            <a:r>
              <a:rPr sz="4800" b="0" spc="114" dirty="0">
                <a:latin typeface="Calibri"/>
                <a:cs typeface="Calibri"/>
              </a:rPr>
              <a:t> </a:t>
            </a:r>
            <a:r>
              <a:rPr sz="4800" b="0" spc="5" dirty="0">
                <a:latin typeface="Calibri"/>
                <a:cs typeface="Calibri"/>
              </a:rPr>
              <a:t>Constituency</a:t>
            </a:r>
            <a:r>
              <a:rPr sz="4800" b="0" spc="75" dirty="0">
                <a:latin typeface="Calibri"/>
                <a:cs typeface="Calibri"/>
              </a:rPr>
              <a:t> </a:t>
            </a:r>
            <a:r>
              <a:rPr sz="4800" b="0" spc="-15" dirty="0">
                <a:latin typeface="Calibri"/>
                <a:cs typeface="Calibri"/>
              </a:rPr>
              <a:t>Parsing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1160" indent="-37909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pc="-175" dirty="0"/>
              <a:t>It</a:t>
            </a:r>
            <a:r>
              <a:rPr spc="-75" dirty="0"/>
              <a:t> </a:t>
            </a:r>
            <a:r>
              <a:rPr spc="-90" dirty="0"/>
              <a:t>is</a:t>
            </a:r>
            <a:r>
              <a:rPr spc="-50" dirty="0"/>
              <a:t> </a:t>
            </a:r>
            <a:r>
              <a:rPr spc="-85" dirty="0"/>
              <a:t>possible</a:t>
            </a:r>
            <a:r>
              <a:rPr spc="-15" dirty="0"/>
              <a:t> </a:t>
            </a:r>
            <a:r>
              <a:rPr spc="-110" dirty="0"/>
              <a:t>to</a:t>
            </a:r>
            <a:r>
              <a:rPr spc="-40" dirty="0"/>
              <a:t> </a:t>
            </a:r>
            <a:r>
              <a:rPr spc="-150" dirty="0"/>
              <a:t>build</a:t>
            </a:r>
            <a:r>
              <a:rPr spc="-50" dirty="0"/>
              <a:t> </a:t>
            </a:r>
            <a:r>
              <a:rPr spc="-120" dirty="0"/>
              <a:t>probabilistic</a:t>
            </a:r>
            <a:r>
              <a:rPr spc="-25" dirty="0"/>
              <a:t> </a:t>
            </a:r>
            <a:r>
              <a:rPr spc="-35" dirty="0"/>
              <a:t>parsers</a:t>
            </a:r>
            <a:r>
              <a:rPr spc="-50" dirty="0"/>
              <a:t> </a:t>
            </a:r>
            <a:r>
              <a:rPr spc="-100" dirty="0"/>
              <a:t>consisting</a:t>
            </a:r>
            <a:r>
              <a:rPr spc="-20" dirty="0"/>
              <a:t> </a:t>
            </a:r>
            <a:r>
              <a:rPr spc="-170" dirty="0"/>
              <a:t>of</a:t>
            </a:r>
            <a:r>
              <a:rPr spc="-30" dirty="0"/>
              <a:t> </a:t>
            </a:r>
            <a:r>
              <a:rPr spc="-100" dirty="0"/>
              <a:t>syntatic</a:t>
            </a:r>
            <a:r>
              <a:rPr spc="-15" dirty="0"/>
              <a:t> </a:t>
            </a:r>
            <a:r>
              <a:rPr spc="-114" dirty="0"/>
              <a:t>knowledge.</a:t>
            </a:r>
          </a:p>
          <a:p>
            <a:pPr marL="391160" indent="-379095">
              <a:lnSpc>
                <a:spcPct val="100000"/>
              </a:lnSpc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pc="-100" dirty="0"/>
              <a:t>PFGCs</a:t>
            </a:r>
            <a:r>
              <a:rPr spc="-30" dirty="0"/>
              <a:t> </a:t>
            </a:r>
            <a:r>
              <a:rPr spc="-125" dirty="0"/>
              <a:t>or</a:t>
            </a:r>
            <a:r>
              <a:rPr spc="-35" dirty="0"/>
              <a:t> </a:t>
            </a:r>
            <a:r>
              <a:rPr spc="-120" dirty="0"/>
              <a:t>probabilistic</a:t>
            </a:r>
            <a:r>
              <a:rPr spc="-25" dirty="0"/>
              <a:t> </a:t>
            </a:r>
            <a:r>
              <a:rPr spc="-95" dirty="0"/>
              <a:t>context-free</a:t>
            </a:r>
            <a:r>
              <a:rPr spc="-65" dirty="0"/>
              <a:t> </a:t>
            </a:r>
            <a:r>
              <a:rPr spc="-110" dirty="0"/>
              <a:t>grammar</a:t>
            </a:r>
            <a:r>
              <a:rPr spc="-60" dirty="0"/>
              <a:t> </a:t>
            </a:r>
            <a:r>
              <a:rPr spc="-160" dirty="0"/>
              <a:t>which</a:t>
            </a:r>
            <a:r>
              <a:rPr spc="-20" dirty="0"/>
              <a:t> </a:t>
            </a:r>
            <a:r>
              <a:rPr spc="-90" dirty="0"/>
              <a:t>is</a:t>
            </a:r>
            <a:r>
              <a:rPr spc="-50" dirty="0"/>
              <a:t> </a:t>
            </a:r>
            <a:r>
              <a:rPr spc="-45" dirty="0"/>
              <a:t>an </a:t>
            </a:r>
            <a:r>
              <a:rPr spc="-70" dirty="0"/>
              <a:t>enhancement</a:t>
            </a:r>
            <a:r>
              <a:rPr spc="-50" dirty="0"/>
              <a:t> </a:t>
            </a:r>
            <a:r>
              <a:rPr spc="-165" dirty="0"/>
              <a:t>of</a:t>
            </a:r>
            <a:r>
              <a:rPr spc="-50" dirty="0"/>
              <a:t> </a:t>
            </a:r>
            <a:r>
              <a:rPr spc="-135" dirty="0"/>
              <a:t>CFG.</a:t>
            </a:r>
          </a:p>
          <a:p>
            <a:pPr marL="391160" indent="-379095">
              <a:lnSpc>
                <a:spcPct val="100000"/>
              </a:lnSpc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pc="-390" dirty="0"/>
              <a:t>A</a:t>
            </a:r>
            <a:r>
              <a:rPr spc="-300" dirty="0"/>
              <a:t> </a:t>
            </a:r>
            <a:r>
              <a:rPr spc="-140" dirty="0"/>
              <a:t>probability</a:t>
            </a:r>
            <a:r>
              <a:rPr spc="-55" dirty="0"/>
              <a:t> </a:t>
            </a:r>
            <a:r>
              <a:rPr spc="-90" dirty="0"/>
              <a:t>is</a:t>
            </a:r>
            <a:r>
              <a:rPr spc="-50" dirty="0"/>
              <a:t> </a:t>
            </a:r>
            <a:r>
              <a:rPr spc="-55" dirty="0"/>
              <a:t>assigned</a:t>
            </a:r>
            <a:r>
              <a:rPr spc="-20" dirty="0"/>
              <a:t> </a:t>
            </a:r>
            <a:r>
              <a:rPr spc="-110" dirty="0"/>
              <a:t>to</a:t>
            </a:r>
            <a:r>
              <a:rPr spc="-45" dirty="0"/>
              <a:t> </a:t>
            </a:r>
            <a:r>
              <a:rPr spc="-35" dirty="0"/>
              <a:t>each</a:t>
            </a:r>
            <a:r>
              <a:rPr spc="-45" dirty="0"/>
              <a:t> </a:t>
            </a:r>
            <a:r>
              <a:rPr spc="-100" dirty="0"/>
              <a:t>rule.</a:t>
            </a:r>
          </a:p>
          <a:p>
            <a:pPr marL="391160" indent="-37909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pc="-245" dirty="0"/>
              <a:t>T</a:t>
            </a:r>
            <a:r>
              <a:rPr spc="-110" dirty="0"/>
              <a:t>h</a:t>
            </a:r>
            <a:r>
              <a:rPr spc="25" dirty="0"/>
              <a:t>e</a:t>
            </a:r>
            <a:r>
              <a:rPr spc="35" dirty="0"/>
              <a:t>s</a:t>
            </a:r>
            <a:r>
              <a:rPr spc="20" dirty="0"/>
              <a:t>e</a:t>
            </a:r>
            <a:r>
              <a:rPr spc="-55" dirty="0"/>
              <a:t> </a:t>
            </a:r>
            <a:r>
              <a:rPr spc="25" dirty="0"/>
              <a:t>a</a:t>
            </a:r>
            <a:r>
              <a:rPr spc="-130" dirty="0"/>
              <a:t>r</a:t>
            </a:r>
            <a:r>
              <a:rPr spc="20" dirty="0"/>
              <a:t>e</a:t>
            </a:r>
            <a:r>
              <a:rPr spc="-55" dirty="0"/>
              <a:t> </a:t>
            </a:r>
            <a:r>
              <a:rPr spc="-110" dirty="0"/>
              <a:t>t</a:t>
            </a:r>
            <a:r>
              <a:rPr spc="-130" dirty="0"/>
              <a:t>r</a:t>
            </a:r>
            <a:r>
              <a:rPr spc="15" dirty="0"/>
              <a:t>a</a:t>
            </a:r>
            <a:r>
              <a:rPr spc="-220" dirty="0"/>
              <a:t>i</a:t>
            </a:r>
            <a:r>
              <a:rPr spc="-110" dirty="0"/>
              <a:t>n</a:t>
            </a:r>
            <a:r>
              <a:rPr spc="25" dirty="0"/>
              <a:t>e</a:t>
            </a:r>
            <a:r>
              <a:rPr spc="-105" dirty="0"/>
              <a:t>d</a:t>
            </a:r>
            <a:r>
              <a:rPr spc="-75" dirty="0"/>
              <a:t> </a:t>
            </a:r>
            <a:r>
              <a:rPr spc="-110" dirty="0"/>
              <a:t>o</a:t>
            </a:r>
            <a:r>
              <a:rPr spc="-105" dirty="0"/>
              <a:t>n</a:t>
            </a:r>
            <a:r>
              <a:rPr spc="-25" dirty="0"/>
              <a:t> </a:t>
            </a:r>
            <a:r>
              <a:rPr spc="-120" dirty="0"/>
              <a:t>t</a:t>
            </a:r>
            <a:r>
              <a:rPr spc="-130" dirty="0"/>
              <a:t>r</a:t>
            </a:r>
            <a:r>
              <a:rPr spc="15" dirty="0"/>
              <a:t>e</a:t>
            </a:r>
            <a:r>
              <a:rPr spc="25" dirty="0"/>
              <a:t>e</a:t>
            </a:r>
            <a:r>
              <a:rPr spc="-110" dirty="0"/>
              <a:t>b</a:t>
            </a:r>
            <a:r>
              <a:rPr spc="25" dirty="0"/>
              <a:t>a</a:t>
            </a:r>
            <a:r>
              <a:rPr spc="-110" dirty="0"/>
              <a:t>n</a:t>
            </a:r>
            <a:r>
              <a:rPr spc="-204" dirty="0"/>
              <a:t>k</a:t>
            </a:r>
            <a:r>
              <a:rPr spc="-40" dirty="0"/>
              <a:t> </a:t>
            </a:r>
            <a:r>
              <a:rPr spc="-110" dirty="0"/>
              <a:t>g</a:t>
            </a:r>
            <a:r>
              <a:rPr spc="-125" dirty="0"/>
              <a:t>r</a:t>
            </a:r>
            <a:r>
              <a:rPr spc="15" dirty="0"/>
              <a:t>a</a:t>
            </a:r>
            <a:r>
              <a:rPr spc="-204" dirty="0"/>
              <a:t>m</a:t>
            </a:r>
            <a:r>
              <a:rPr spc="-210" dirty="0"/>
              <a:t>m</a:t>
            </a:r>
            <a:r>
              <a:rPr spc="15" dirty="0"/>
              <a:t>a</a:t>
            </a:r>
            <a:r>
              <a:rPr spc="-125" dirty="0"/>
              <a:t>r</a:t>
            </a:r>
            <a:r>
              <a:rPr spc="35" dirty="0"/>
              <a:t>s</a:t>
            </a:r>
            <a:r>
              <a:rPr spc="-55" dirty="0"/>
              <a:t>.</a:t>
            </a:r>
          </a:p>
          <a:p>
            <a:pPr marL="391160" indent="-379095">
              <a:lnSpc>
                <a:spcPct val="100000"/>
              </a:lnSpc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pc="-120" dirty="0"/>
              <a:t>Non-terminals</a:t>
            </a:r>
            <a:r>
              <a:rPr spc="-55" dirty="0"/>
              <a:t> </a:t>
            </a:r>
            <a:r>
              <a:rPr spc="-30" dirty="0"/>
              <a:t>are</a:t>
            </a:r>
            <a:r>
              <a:rPr spc="-40" dirty="0"/>
              <a:t> </a:t>
            </a:r>
            <a:r>
              <a:rPr spc="-65" dirty="0"/>
              <a:t>made</a:t>
            </a:r>
            <a:r>
              <a:rPr spc="-40" dirty="0"/>
              <a:t> </a:t>
            </a:r>
            <a:r>
              <a:rPr spc="-105" dirty="0"/>
              <a:t>more</a:t>
            </a:r>
            <a:r>
              <a:rPr spc="-65" dirty="0"/>
              <a:t> </a:t>
            </a:r>
            <a:r>
              <a:rPr spc="-110" dirty="0"/>
              <a:t>specific</a:t>
            </a:r>
            <a:r>
              <a:rPr spc="-15" dirty="0"/>
              <a:t> </a:t>
            </a:r>
            <a:r>
              <a:rPr spc="-120" dirty="0"/>
              <a:t>or</a:t>
            </a:r>
            <a:r>
              <a:rPr spc="-35" dirty="0"/>
              <a:t> </a:t>
            </a:r>
            <a:r>
              <a:rPr spc="-105" dirty="0"/>
              <a:t>more</a:t>
            </a:r>
            <a:r>
              <a:rPr spc="-70" dirty="0"/>
              <a:t> general.</a:t>
            </a:r>
          </a:p>
          <a:p>
            <a:pPr marL="391160" indent="-379095">
              <a:lnSpc>
                <a:spcPct val="100000"/>
              </a:lnSpc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pc="-175" dirty="0"/>
              <a:t>Also</a:t>
            </a:r>
            <a:r>
              <a:rPr spc="-25" dirty="0"/>
              <a:t> </a:t>
            </a:r>
            <a:r>
              <a:rPr spc="-165" dirty="0"/>
              <a:t>known</a:t>
            </a:r>
            <a:r>
              <a:rPr spc="-25" dirty="0"/>
              <a:t> </a:t>
            </a:r>
            <a:r>
              <a:rPr spc="30" dirty="0"/>
              <a:t>as</a:t>
            </a:r>
            <a:r>
              <a:rPr spc="-50" dirty="0"/>
              <a:t> </a:t>
            </a:r>
            <a:r>
              <a:rPr spc="-80" dirty="0"/>
              <a:t>Stochastic</a:t>
            </a:r>
            <a:r>
              <a:rPr spc="-30" dirty="0"/>
              <a:t> </a:t>
            </a:r>
            <a:r>
              <a:rPr spc="-95" dirty="0"/>
              <a:t>context-free</a:t>
            </a:r>
            <a:r>
              <a:rPr spc="-45" dirty="0"/>
              <a:t> </a:t>
            </a:r>
            <a:r>
              <a:rPr spc="-110" dirty="0"/>
              <a:t>grammar</a:t>
            </a:r>
            <a:r>
              <a:rPr spc="-60" dirty="0"/>
              <a:t> </a:t>
            </a:r>
            <a:r>
              <a:rPr spc="-120" dirty="0"/>
              <a:t>SCFG.</a:t>
            </a:r>
          </a:p>
          <a:p>
            <a:pPr marL="391160" marR="5080" indent="-379095">
              <a:lnSpc>
                <a:spcPct val="80000"/>
              </a:lnSpc>
              <a:spcBef>
                <a:spcPts val="530"/>
              </a:spcBef>
              <a:buFont typeface="Arial MT"/>
              <a:buChar char="•"/>
              <a:tabLst>
                <a:tab pos="391160" algn="l"/>
                <a:tab pos="391795" algn="l"/>
                <a:tab pos="820419" algn="l"/>
              </a:tabLst>
            </a:pPr>
            <a:r>
              <a:rPr spc="-75" dirty="0"/>
              <a:t>Consists</a:t>
            </a:r>
            <a:r>
              <a:rPr spc="-15" dirty="0"/>
              <a:t> </a:t>
            </a:r>
            <a:r>
              <a:rPr spc="-170" dirty="0"/>
              <a:t>of</a:t>
            </a:r>
            <a:r>
              <a:rPr spc="-35" dirty="0"/>
              <a:t> </a:t>
            </a:r>
            <a:r>
              <a:rPr spc="-245" dirty="0"/>
              <a:t>N=</a:t>
            </a:r>
            <a:r>
              <a:rPr spc="-45" dirty="0"/>
              <a:t> </a:t>
            </a:r>
            <a:r>
              <a:rPr spc="-114" dirty="0"/>
              <a:t>non-terminal</a:t>
            </a:r>
            <a:r>
              <a:rPr spc="-45" dirty="0"/>
              <a:t> </a:t>
            </a:r>
            <a:r>
              <a:rPr spc="-105" dirty="0"/>
              <a:t>symbols,</a:t>
            </a:r>
            <a:r>
              <a:rPr spc="-30" dirty="0"/>
              <a:t> </a:t>
            </a:r>
            <a:r>
              <a:rPr spc="-90" dirty="0"/>
              <a:t>Σ=terminal</a:t>
            </a:r>
            <a:r>
              <a:rPr spc="-45" dirty="0"/>
              <a:t> </a:t>
            </a:r>
            <a:r>
              <a:rPr spc="-105" dirty="0"/>
              <a:t>symbols,</a:t>
            </a:r>
            <a:r>
              <a:rPr spc="-20" dirty="0"/>
              <a:t> </a:t>
            </a:r>
            <a:r>
              <a:rPr spc="-110" dirty="0"/>
              <a:t>R=rules</a:t>
            </a:r>
            <a:r>
              <a:rPr spc="-45" dirty="0"/>
              <a:t> </a:t>
            </a:r>
            <a:r>
              <a:rPr spc="-120" dirty="0"/>
              <a:t>or</a:t>
            </a:r>
            <a:r>
              <a:rPr spc="-35" dirty="0"/>
              <a:t> </a:t>
            </a:r>
            <a:r>
              <a:rPr spc="-105" dirty="0"/>
              <a:t>productions </a:t>
            </a:r>
            <a:r>
              <a:rPr spc="-535" dirty="0"/>
              <a:t> </a:t>
            </a:r>
            <a:r>
              <a:rPr spc="-440" dirty="0"/>
              <a:t>A→</a:t>
            </a:r>
            <a:r>
              <a:rPr spc="-440" dirty="0">
                <a:latin typeface="Arial MT"/>
                <a:cs typeface="Arial MT"/>
              </a:rPr>
              <a:t>....</a:t>
            </a:r>
            <a:r>
              <a:rPr spc="-150" dirty="0"/>
              <a:t>β[p],</a:t>
            </a:r>
            <a:r>
              <a:rPr spc="-145" dirty="0"/>
              <a:t> </a:t>
            </a:r>
            <a:r>
              <a:rPr spc="-120" dirty="0"/>
              <a:t>β=string </a:t>
            </a:r>
            <a:r>
              <a:rPr spc="-170" dirty="0"/>
              <a:t>of</a:t>
            </a:r>
            <a:r>
              <a:rPr spc="-165" dirty="0"/>
              <a:t> </a:t>
            </a:r>
            <a:r>
              <a:rPr spc="-110" dirty="0"/>
              <a:t>symbols </a:t>
            </a:r>
            <a:r>
              <a:rPr spc="-150" dirty="0"/>
              <a:t>(ΣUN)*,</a:t>
            </a:r>
            <a:r>
              <a:rPr spc="250" dirty="0"/>
              <a:t> </a:t>
            </a:r>
            <a:r>
              <a:rPr spc="-65" dirty="0"/>
              <a:t>and </a:t>
            </a:r>
            <a:r>
              <a:rPr spc="-100" dirty="0"/>
              <a:t>p </a:t>
            </a:r>
            <a:r>
              <a:rPr spc="-90" dirty="0"/>
              <a:t>is </a:t>
            </a:r>
            <a:r>
              <a:rPr spc="20" dirty="0"/>
              <a:t>a </a:t>
            </a:r>
            <a:r>
              <a:rPr spc="-110" dirty="0"/>
              <a:t>number </a:t>
            </a:r>
            <a:r>
              <a:rPr spc="-80" dirty="0"/>
              <a:t>between </a:t>
            </a:r>
            <a:r>
              <a:rPr spc="-100" dirty="0"/>
              <a:t>0 </a:t>
            </a:r>
            <a:r>
              <a:rPr spc="-60" dirty="0"/>
              <a:t>and </a:t>
            </a:r>
            <a:r>
              <a:rPr spc="-100" dirty="0"/>
              <a:t>1 </a:t>
            </a:r>
            <a:r>
              <a:rPr spc="-135" dirty="0"/>
              <a:t>P(β|A) </a:t>
            </a:r>
            <a:r>
              <a:rPr spc="-60" dirty="0"/>
              <a:t>and </a:t>
            </a:r>
            <a:r>
              <a:rPr spc="-55" dirty="0"/>
              <a:t> </a:t>
            </a:r>
            <a:r>
              <a:rPr spc="-110" dirty="0"/>
              <a:t>S=</a:t>
            </a:r>
            <a:r>
              <a:rPr spc="-30" dirty="0"/>
              <a:t> </a:t>
            </a:r>
            <a:r>
              <a:rPr spc="-60" dirty="0"/>
              <a:t>start</a:t>
            </a:r>
            <a:r>
              <a:rPr spc="-75" dirty="0"/>
              <a:t> </a:t>
            </a:r>
            <a:r>
              <a:rPr spc="-125" dirty="0"/>
              <a:t>symbol.</a:t>
            </a:r>
          </a:p>
          <a:p>
            <a:pPr marL="391160" indent="-379095">
              <a:lnSpc>
                <a:spcPct val="100000"/>
              </a:lnSpc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pc="-170" dirty="0"/>
              <a:t>R</a:t>
            </a:r>
            <a:r>
              <a:rPr spc="-50" dirty="0"/>
              <a:t> </a:t>
            </a:r>
            <a:r>
              <a:rPr spc="-225" dirty="0"/>
              <a:t>i</a:t>
            </a:r>
            <a:r>
              <a:rPr spc="40" dirty="0"/>
              <a:t>s</a:t>
            </a:r>
            <a:r>
              <a:rPr spc="-55" dirty="0"/>
              <a:t> </a:t>
            </a:r>
            <a:r>
              <a:rPr spc="15" dirty="0"/>
              <a:t>a</a:t>
            </a:r>
            <a:r>
              <a:rPr spc="-105" dirty="0"/>
              <a:t>u</a:t>
            </a:r>
            <a:r>
              <a:rPr spc="-95" dirty="0"/>
              <a:t>g</a:t>
            </a:r>
            <a:r>
              <a:rPr spc="-220" dirty="0"/>
              <a:t>m</a:t>
            </a:r>
            <a:r>
              <a:rPr spc="25" dirty="0"/>
              <a:t>e</a:t>
            </a:r>
            <a:r>
              <a:rPr spc="-105" dirty="0"/>
              <a:t>n</a:t>
            </a:r>
            <a:r>
              <a:rPr spc="-120" dirty="0"/>
              <a:t>t</a:t>
            </a:r>
            <a:r>
              <a:rPr spc="20" dirty="0"/>
              <a:t>e</a:t>
            </a:r>
            <a:r>
              <a:rPr spc="-100" dirty="0"/>
              <a:t>d</a:t>
            </a:r>
            <a:r>
              <a:rPr spc="-50" dirty="0"/>
              <a:t> </a:t>
            </a:r>
            <a:r>
              <a:rPr spc="-295" dirty="0"/>
              <a:t>w</a:t>
            </a:r>
            <a:r>
              <a:rPr spc="-220" dirty="0"/>
              <a:t>i</a:t>
            </a:r>
            <a:r>
              <a:rPr spc="-120" dirty="0"/>
              <a:t>t</a:t>
            </a:r>
            <a:r>
              <a:rPr spc="-100" dirty="0"/>
              <a:t>h</a:t>
            </a:r>
            <a:r>
              <a:rPr spc="-50" dirty="0"/>
              <a:t> </a:t>
            </a:r>
            <a:r>
              <a:rPr spc="20" dirty="0"/>
              <a:t>a</a:t>
            </a:r>
            <a:r>
              <a:rPr spc="-50" dirty="0"/>
              <a:t> </a:t>
            </a:r>
            <a:r>
              <a:rPr spc="-85" dirty="0"/>
              <a:t>c</a:t>
            </a:r>
            <a:r>
              <a:rPr spc="-105" dirty="0"/>
              <a:t>o</a:t>
            </a:r>
            <a:r>
              <a:rPr spc="-95" dirty="0"/>
              <a:t>n</a:t>
            </a:r>
            <a:r>
              <a:rPr spc="-105" dirty="0"/>
              <a:t>d</a:t>
            </a:r>
            <a:r>
              <a:rPr spc="-220" dirty="0"/>
              <a:t>i</a:t>
            </a:r>
            <a:r>
              <a:rPr spc="-120" dirty="0"/>
              <a:t>t</a:t>
            </a:r>
            <a:r>
              <a:rPr spc="-220" dirty="0"/>
              <a:t>i</a:t>
            </a:r>
            <a:r>
              <a:rPr spc="-105" dirty="0"/>
              <a:t>on</a:t>
            </a:r>
            <a:r>
              <a:rPr spc="15" dirty="0"/>
              <a:t>a</a:t>
            </a:r>
            <a:r>
              <a:rPr spc="-215" dirty="0"/>
              <a:t>l</a:t>
            </a:r>
            <a:r>
              <a:rPr spc="-55" dirty="0"/>
              <a:t> </a:t>
            </a:r>
            <a:r>
              <a:rPr spc="-100" dirty="0"/>
              <a:t>p</a:t>
            </a:r>
            <a:r>
              <a:rPr spc="-130" dirty="0"/>
              <a:t>r</a:t>
            </a:r>
            <a:r>
              <a:rPr spc="-105" dirty="0"/>
              <a:t>ob</a:t>
            </a:r>
            <a:r>
              <a:rPr spc="25" dirty="0"/>
              <a:t>a</a:t>
            </a:r>
            <a:r>
              <a:rPr spc="-105" dirty="0"/>
              <a:t>b</a:t>
            </a:r>
            <a:r>
              <a:rPr spc="-220" dirty="0"/>
              <a:t>il</a:t>
            </a:r>
            <a:r>
              <a:rPr spc="-225" dirty="0"/>
              <a:t>i</a:t>
            </a:r>
            <a:r>
              <a:rPr spc="-120" dirty="0"/>
              <a:t>t</a:t>
            </a:r>
            <a:r>
              <a:rPr spc="-210" dirty="0"/>
              <a:t>y</a:t>
            </a:r>
            <a:r>
              <a:rPr spc="-114" dirty="0"/>
              <a:t>:</a:t>
            </a:r>
          </a:p>
          <a:p>
            <a:pPr marL="2641600">
              <a:lnSpc>
                <a:spcPct val="100000"/>
              </a:lnSpc>
            </a:pPr>
            <a:r>
              <a:rPr spc="-185" dirty="0"/>
              <a:t>A→β[p]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33785" y="5394695"/>
            <a:ext cx="1376045" cy="1030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200" spc="-125" dirty="0">
                <a:latin typeface="Times New Roman"/>
                <a:cs typeface="Times New Roman"/>
              </a:rPr>
              <a:t>P→(A→β) </a:t>
            </a:r>
            <a:r>
              <a:rPr sz="2200" spc="-120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P</a:t>
            </a:r>
            <a:r>
              <a:rPr sz="2200" spc="-10" dirty="0">
                <a:latin typeface="Times New Roman"/>
                <a:cs typeface="Times New Roman"/>
              </a:rPr>
              <a:t>→</a:t>
            </a:r>
            <a:r>
              <a:rPr sz="2200" spc="-130" dirty="0">
                <a:latin typeface="Times New Roman"/>
                <a:cs typeface="Times New Roman"/>
              </a:rPr>
              <a:t>(</a:t>
            </a:r>
            <a:r>
              <a:rPr sz="2200" spc="-405" dirty="0">
                <a:latin typeface="Times New Roman"/>
                <a:cs typeface="Times New Roman"/>
              </a:rPr>
              <a:t>A</a:t>
            </a:r>
            <a:r>
              <a:rPr sz="2200" spc="-15" dirty="0">
                <a:latin typeface="Times New Roman"/>
                <a:cs typeface="Times New Roman"/>
              </a:rPr>
              <a:t>→</a:t>
            </a:r>
            <a:r>
              <a:rPr sz="2200" spc="-120" dirty="0">
                <a:latin typeface="Times New Roman"/>
                <a:cs typeface="Times New Roman"/>
              </a:rPr>
              <a:t>β</a:t>
            </a:r>
            <a:r>
              <a:rPr sz="2200" spc="30" dirty="0">
                <a:latin typeface="Times New Roman"/>
                <a:cs typeface="Times New Roman"/>
              </a:rPr>
              <a:t>|</a:t>
            </a:r>
            <a:r>
              <a:rPr sz="2200" spc="-405" dirty="0">
                <a:latin typeface="Times New Roman"/>
                <a:cs typeface="Times New Roman"/>
              </a:rPr>
              <a:t>A</a:t>
            </a:r>
            <a:r>
              <a:rPr sz="2200" spc="-114" dirty="0">
                <a:latin typeface="Times New Roman"/>
                <a:cs typeface="Times New Roman"/>
              </a:rPr>
              <a:t>)  </a:t>
            </a:r>
            <a:r>
              <a:rPr sz="2200" spc="-150" dirty="0">
                <a:latin typeface="Times New Roman"/>
                <a:cs typeface="Times New Roman"/>
              </a:rPr>
              <a:t>P(RHS|LHS)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86400" y="5247172"/>
            <a:ext cx="3616314" cy="7322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spc="-5" dirty="0">
                <a:latin typeface="Calibri"/>
                <a:cs typeface="Calibri"/>
              </a:rPr>
              <a:t>Σ</a:t>
            </a:r>
            <a:r>
              <a:rPr sz="1950" spc="15" dirty="0">
                <a:latin typeface="Calibri"/>
                <a:cs typeface="Calibri"/>
              </a:rPr>
              <a:t>P(</a:t>
            </a:r>
            <a:r>
              <a:rPr sz="1950" dirty="0">
                <a:latin typeface="Calibri"/>
                <a:cs typeface="Calibri"/>
              </a:rPr>
              <a:t>A</a:t>
            </a:r>
            <a:r>
              <a:rPr lang="en-US" sz="1950" dirty="0">
                <a:latin typeface="Calibri"/>
                <a:cs typeface="Calibri"/>
              </a:rPr>
              <a:t>  </a:t>
            </a:r>
            <a:r>
              <a:rPr lang="en-US" sz="1950" spc="755" dirty="0">
                <a:latin typeface="Calibri"/>
                <a:cs typeface="Calibri"/>
              </a:rPr>
              <a:t>-&gt;</a:t>
            </a:r>
            <a:r>
              <a:rPr sz="1950" spc="10" dirty="0">
                <a:latin typeface="Calibri"/>
                <a:cs typeface="Calibri"/>
              </a:rPr>
              <a:t>β)</a:t>
            </a:r>
            <a:endParaRPr sz="19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endParaRPr sz="19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6272" y="644055"/>
            <a:ext cx="8485505" cy="762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800" b="0" spc="10" dirty="0">
                <a:latin typeface="Times New Roman"/>
                <a:cs typeface="Times New Roman"/>
              </a:rPr>
              <a:t>Probabilistic</a:t>
            </a:r>
            <a:r>
              <a:rPr sz="4800" b="0" spc="-5" dirty="0">
                <a:latin typeface="Times New Roman"/>
                <a:cs typeface="Times New Roman"/>
              </a:rPr>
              <a:t> </a:t>
            </a:r>
            <a:r>
              <a:rPr sz="4800" b="0" spc="20" dirty="0">
                <a:latin typeface="Times New Roman"/>
                <a:cs typeface="Times New Roman"/>
              </a:rPr>
              <a:t>CKY</a:t>
            </a:r>
            <a:r>
              <a:rPr sz="4800" b="0" spc="-155" dirty="0">
                <a:latin typeface="Times New Roman"/>
                <a:cs typeface="Times New Roman"/>
              </a:rPr>
              <a:t> </a:t>
            </a:r>
            <a:r>
              <a:rPr sz="4800" b="0" spc="10" dirty="0">
                <a:latin typeface="Times New Roman"/>
                <a:cs typeface="Times New Roman"/>
              </a:rPr>
              <a:t>Parsing</a:t>
            </a:r>
            <a:r>
              <a:rPr sz="4800" b="0" spc="15" dirty="0">
                <a:latin typeface="Times New Roman"/>
                <a:cs typeface="Times New Roman"/>
              </a:rPr>
              <a:t> </a:t>
            </a:r>
            <a:r>
              <a:rPr sz="4800" b="0" spc="20" dirty="0">
                <a:latin typeface="Times New Roman"/>
                <a:cs typeface="Times New Roman"/>
              </a:rPr>
              <a:t>PCFGs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1139" y="1869500"/>
            <a:ext cx="8848725" cy="475361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91160" marR="106045" indent="-379095">
              <a:lnSpc>
                <a:spcPts val="2380"/>
              </a:lnSpc>
              <a:spcBef>
                <a:spcPts val="38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probabilistic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CKY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concludes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that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PCFG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 in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Chomsky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normal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form.</a:t>
            </a:r>
            <a:endParaRPr sz="2200">
              <a:latin typeface="Times New Roman"/>
              <a:cs typeface="Times New Roman"/>
            </a:endParaRPr>
          </a:p>
          <a:p>
            <a:pPr marL="391160" indent="-379095">
              <a:lnSpc>
                <a:spcPct val="100000"/>
              </a:lnSpc>
              <a:spcBef>
                <a:spcPts val="22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spc="-5" dirty="0">
                <a:latin typeface="Times New Roman"/>
                <a:cs typeface="Times New Roman"/>
              </a:rPr>
              <a:t>Indices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-20" dirty="0">
                <a:latin typeface="Times New Roman"/>
                <a:cs typeface="Times New Roman"/>
              </a:rPr>
              <a:t> assumed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between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each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word.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391160" indent="-379095">
              <a:lnSpc>
                <a:spcPts val="2510"/>
              </a:lnSpc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spc="-5" dirty="0">
                <a:latin typeface="Times New Roman"/>
                <a:cs typeface="Times New Roman"/>
              </a:rPr>
              <a:t>These </a:t>
            </a:r>
            <a:r>
              <a:rPr sz="2200" dirty="0">
                <a:latin typeface="Times New Roman"/>
                <a:cs typeface="Times New Roman"/>
              </a:rPr>
              <a:t>are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considered</a:t>
            </a:r>
            <a:r>
              <a:rPr sz="2200" spc="-10" dirty="0">
                <a:latin typeface="Times New Roman"/>
                <a:cs typeface="Times New Roman"/>
              </a:rPr>
              <a:t> and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each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constituent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CKY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parse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tree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encoded</a:t>
            </a:r>
            <a:endParaRPr sz="2200">
              <a:latin typeface="Times New Roman"/>
              <a:cs typeface="Times New Roman"/>
            </a:endParaRPr>
          </a:p>
          <a:p>
            <a:pPr marL="391160">
              <a:lnSpc>
                <a:spcPts val="2510"/>
              </a:lnSpc>
            </a:pP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 </a:t>
            </a:r>
            <a:r>
              <a:rPr sz="2200" spc="-25" dirty="0">
                <a:latin typeface="Times New Roman"/>
                <a:cs typeface="Times New Roman"/>
              </a:rPr>
              <a:t>two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dimensional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matrix.</a:t>
            </a:r>
            <a:endParaRPr sz="2200">
              <a:latin typeface="Times New Roman"/>
              <a:cs typeface="Times New Roman"/>
            </a:endParaRPr>
          </a:p>
          <a:p>
            <a:pPr marL="391160" indent="-379095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upper</a:t>
            </a:r>
            <a:r>
              <a:rPr sz="2200" spc="-10" dirty="0">
                <a:latin typeface="Times New Roman"/>
                <a:cs typeface="Times New Roman"/>
              </a:rPr>
              <a:t> triangular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portion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matrix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-10" dirty="0">
                <a:latin typeface="Times New Roman"/>
                <a:cs typeface="Times New Roman"/>
              </a:rPr>
              <a:t> used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(n+1)x(n+1)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matrix.</a:t>
            </a:r>
            <a:endParaRPr sz="2200">
              <a:latin typeface="Times New Roman"/>
              <a:cs typeface="Times New Roman"/>
            </a:endParaRPr>
          </a:p>
          <a:p>
            <a:pPr marL="391160" marR="261620" indent="-379095">
              <a:lnSpc>
                <a:spcPts val="2380"/>
              </a:lnSpc>
              <a:spcBef>
                <a:spcPts val="560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spc="-5" dirty="0">
                <a:latin typeface="Times New Roman"/>
                <a:cs typeface="Times New Roman"/>
              </a:rPr>
              <a:t>Each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cell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table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[i,j]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contains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list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constituents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that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spans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sequence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words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from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 </a:t>
            </a:r>
            <a:r>
              <a:rPr sz="2200" spc="5" dirty="0">
                <a:latin typeface="Times New Roman"/>
                <a:cs typeface="Times New Roman"/>
              </a:rPr>
              <a:t>j.</a:t>
            </a:r>
            <a:endParaRPr sz="2200">
              <a:latin typeface="Times New Roman"/>
              <a:cs typeface="Times New Roman"/>
            </a:endParaRPr>
          </a:p>
          <a:p>
            <a:pPr marL="391160" marR="102870" indent="-379095">
              <a:lnSpc>
                <a:spcPts val="2380"/>
              </a:lnSpc>
              <a:spcBef>
                <a:spcPts val="52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sentence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“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flight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includes</a:t>
            </a:r>
            <a:r>
              <a:rPr sz="2200" spc="-5" dirty="0">
                <a:latin typeface="Times New Roman"/>
                <a:cs typeface="Times New Roman"/>
              </a:rPr>
              <a:t> a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meal”</a:t>
            </a:r>
            <a:r>
              <a:rPr sz="2200" spc="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connected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chomsky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normal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form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order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for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CKY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algorithm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work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and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-10" dirty="0">
                <a:latin typeface="Times New Roman"/>
                <a:cs typeface="Times New Roman"/>
              </a:rPr>
              <a:t> handle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rule </a:t>
            </a:r>
            <a:r>
              <a:rPr sz="2200" spc="-5" dirty="0">
                <a:latin typeface="Times New Roman"/>
                <a:cs typeface="Times New Roman"/>
              </a:rPr>
              <a:t> properties.</a:t>
            </a:r>
            <a:endParaRPr sz="2200">
              <a:latin typeface="Times New Roman"/>
              <a:cs typeface="Times New Roman"/>
            </a:endParaRPr>
          </a:p>
          <a:p>
            <a:pPr marL="391160" indent="-379095">
              <a:lnSpc>
                <a:spcPts val="2510"/>
              </a:lnSpc>
              <a:spcBef>
                <a:spcPts val="220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spc="-5" dirty="0">
                <a:latin typeface="Times New Roman"/>
                <a:cs typeface="Times New Roman"/>
              </a:rPr>
              <a:t>Separate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counts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needed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for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each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constituents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PCGs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using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the</a:t>
            </a:r>
            <a:endParaRPr sz="2200">
              <a:latin typeface="Times New Roman"/>
              <a:cs typeface="Times New Roman"/>
            </a:endParaRPr>
          </a:p>
          <a:p>
            <a:pPr marL="391160">
              <a:lnSpc>
                <a:spcPts val="2510"/>
              </a:lnSpc>
            </a:pPr>
            <a:r>
              <a:rPr sz="2200" spc="-10" dirty="0">
                <a:latin typeface="Times New Roman"/>
                <a:cs typeface="Times New Roman"/>
              </a:rPr>
              <a:t>Inside-out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algorithm.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0220" y="2880360"/>
            <a:ext cx="4888396" cy="40568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0"/>
              </a:lnSpc>
            </a:pPr>
            <a:r>
              <a:rPr spc="-5" dirty="0"/>
              <a:t>@Copyrights:</a:t>
            </a:r>
            <a:r>
              <a:rPr spc="-100" dirty="0"/>
              <a:t> </a:t>
            </a:r>
            <a:r>
              <a:rPr spc="5" dirty="0"/>
              <a:t>Natural</a:t>
            </a:r>
            <a:r>
              <a:rPr spc="-100" dirty="0"/>
              <a:t> </a:t>
            </a:r>
            <a:r>
              <a:rPr dirty="0"/>
              <a:t>Language</a:t>
            </a:r>
            <a:r>
              <a:rPr spc="-95" dirty="0"/>
              <a:t> </a:t>
            </a:r>
            <a:r>
              <a:rPr spc="-5" dirty="0"/>
              <a:t>Processing</a:t>
            </a:r>
            <a:r>
              <a:rPr spc="-60" dirty="0"/>
              <a:t> </a:t>
            </a:r>
            <a:r>
              <a:rPr spc="-5" dirty="0"/>
              <a:t>(NLP)</a:t>
            </a:r>
            <a:r>
              <a:rPr spc="5" dirty="0"/>
              <a:t> </a:t>
            </a:r>
            <a:r>
              <a:rPr spc="-5" dirty="0"/>
              <a:t>syntactic</a:t>
            </a:r>
            <a:r>
              <a:rPr spc="-50" dirty="0"/>
              <a:t> </a:t>
            </a:r>
            <a:r>
              <a:rPr spc="5" dirty="0"/>
              <a:t>&amp;</a:t>
            </a:r>
            <a:r>
              <a:rPr spc="-20" dirty="0"/>
              <a:t> </a:t>
            </a:r>
            <a:r>
              <a:rPr spc="-5" dirty="0"/>
              <a:t>statistical</a:t>
            </a:r>
            <a:r>
              <a:rPr spc="-75" dirty="0"/>
              <a:t> </a:t>
            </a:r>
            <a:r>
              <a:rPr spc="5" dirty="0"/>
              <a:t>parsing</a:t>
            </a:r>
            <a:r>
              <a:rPr spc="-90" dirty="0"/>
              <a:t> </a:t>
            </a:r>
            <a:r>
              <a:rPr dirty="0"/>
              <a:t>(Group</a:t>
            </a:r>
            <a:r>
              <a:rPr spc="-55" dirty="0"/>
              <a:t> </a:t>
            </a:r>
            <a:r>
              <a:rPr spc="15" dirty="0"/>
              <a:t>no</a:t>
            </a:r>
            <a:r>
              <a:rPr spc="-30" dirty="0"/>
              <a:t> </a:t>
            </a:r>
            <a:r>
              <a:rPr dirty="0"/>
              <a:t>#</a:t>
            </a:r>
            <a:r>
              <a:rPr spc="-5" dirty="0"/>
              <a:t> </a:t>
            </a:r>
            <a:r>
              <a:rPr dirty="0"/>
              <a:t>8)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742</Words>
  <Application>Microsoft Office PowerPoint</Application>
  <PresentationFormat>Custom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PMingLiU-ExtB</vt:lpstr>
      <vt:lpstr>Arial MT</vt:lpstr>
      <vt:lpstr>Calibri</vt:lpstr>
      <vt:lpstr>Times New Roman</vt:lpstr>
      <vt:lpstr>Office Theme</vt:lpstr>
      <vt:lpstr>Syntactic and Statistical parsing</vt:lpstr>
      <vt:lpstr>Syntactic &amp; statistical Parsing</vt:lpstr>
      <vt:lpstr>Syntactic Parsing (Constituency)</vt:lpstr>
      <vt:lpstr>Ambiguity</vt:lpstr>
      <vt:lpstr>PowerPoint Presentation</vt:lpstr>
      <vt:lpstr>PowerPoint Presentation</vt:lpstr>
      <vt:lpstr>PowerPoint Presentation</vt:lpstr>
      <vt:lpstr>Statistical Constituency Parsing</vt:lpstr>
      <vt:lpstr>Probabilistic CKY Parsing PCFGs</vt:lpstr>
      <vt:lpstr>Probabilistic CKY  Parsing PCFGs</vt:lpstr>
      <vt:lpstr>Problems with PCFGs</vt:lpstr>
      <vt:lpstr>Probabilistic CFG Parsing</vt:lpstr>
      <vt:lpstr>Ambiguity in CFG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PDF File</dc:title>
  <dc:creator>ramak</dc:creator>
  <cp:lastModifiedBy>RAMAKANT GANJESHWAR</cp:lastModifiedBy>
  <cp:revision>4</cp:revision>
  <dcterms:created xsi:type="dcterms:W3CDTF">2023-10-18T05:05:50Z</dcterms:created>
  <dcterms:modified xsi:type="dcterms:W3CDTF">2023-10-18T05:37:12Z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2023-10-18T00:00:00Z</vt:filetime>
  </property>
  <property fmtid="{D5CDD505-2E9C-101B-9397-08002B2CF9AE}" pid="3" name="LastSaved">
    <vt:filetime>2023-10-18T00:00:00Z</vt:filetime>
  </property>
</Properties>
</file>