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e59908b1e7024d03" providerId="LiveId" clId="{E2B8BE1D-67BF-4346-90C0-42B497BCFCD2}"/>
    <pc:docChg chg="undo redo custSel addSld delSld modSld">
      <pc:chgData name="" userId="e59908b1e7024d03" providerId="LiveId" clId="{E2B8BE1D-67BF-4346-90C0-42B497BCFCD2}" dt="2023-12-16T11:43:40.689" v="959" actId="20577"/>
      <pc:docMkLst>
        <pc:docMk/>
      </pc:docMkLst>
      <pc:sldChg chg="delSp modSp add">
        <pc:chgData name="" userId="e59908b1e7024d03" providerId="LiveId" clId="{E2B8BE1D-67BF-4346-90C0-42B497BCFCD2}" dt="2023-12-16T11:03:09.162" v="16"/>
        <pc:sldMkLst>
          <pc:docMk/>
          <pc:sldMk cId="1712928490" sldId="256"/>
        </pc:sldMkLst>
        <pc:spChg chg="mod">
          <ac:chgData name="" userId="e59908b1e7024d03" providerId="LiveId" clId="{E2B8BE1D-67BF-4346-90C0-42B497BCFCD2}" dt="2023-12-16T11:03:01.960" v="15" actId="20577"/>
          <ac:spMkLst>
            <pc:docMk/>
            <pc:sldMk cId="1712928490" sldId="256"/>
            <ac:spMk id="2" creationId="{7B832612-0607-41E1-BCA4-5C291F22E7F2}"/>
          </ac:spMkLst>
        </pc:spChg>
        <pc:spChg chg="del">
          <ac:chgData name="" userId="e59908b1e7024d03" providerId="LiveId" clId="{E2B8BE1D-67BF-4346-90C0-42B497BCFCD2}" dt="2023-12-16T11:03:09.162" v="16"/>
          <ac:spMkLst>
            <pc:docMk/>
            <pc:sldMk cId="1712928490" sldId="256"/>
            <ac:spMk id="3" creationId="{2968586F-4041-412C-9A34-784E995B0439}"/>
          </ac:spMkLst>
        </pc:spChg>
      </pc:sldChg>
      <pc:sldChg chg="modSp add">
        <pc:chgData name="" userId="e59908b1e7024d03" providerId="LiveId" clId="{E2B8BE1D-67BF-4346-90C0-42B497BCFCD2}" dt="2023-12-16T11:11:48.940" v="116"/>
        <pc:sldMkLst>
          <pc:docMk/>
          <pc:sldMk cId="1017496448" sldId="257"/>
        </pc:sldMkLst>
        <pc:spChg chg="mod">
          <ac:chgData name="" userId="e59908b1e7024d03" providerId="LiveId" clId="{E2B8BE1D-67BF-4346-90C0-42B497BCFCD2}" dt="2023-12-16T11:05:49.025" v="86" actId="2711"/>
          <ac:spMkLst>
            <pc:docMk/>
            <pc:sldMk cId="1017496448" sldId="257"/>
            <ac:spMk id="2" creationId="{70408533-6377-4CF3-881A-D5D711054BB0}"/>
          </ac:spMkLst>
        </pc:spChg>
        <pc:spChg chg="mod">
          <ac:chgData name="" userId="e59908b1e7024d03" providerId="LiveId" clId="{E2B8BE1D-67BF-4346-90C0-42B497BCFCD2}" dt="2023-12-16T11:11:48.940" v="116"/>
          <ac:spMkLst>
            <pc:docMk/>
            <pc:sldMk cId="1017496448" sldId="257"/>
            <ac:spMk id="3" creationId="{D09DAF98-97E5-47E5-8FB8-89E411F2B1DC}"/>
          </ac:spMkLst>
        </pc:spChg>
      </pc:sldChg>
      <pc:sldChg chg="modSp add">
        <pc:chgData name="" userId="e59908b1e7024d03" providerId="LiveId" clId="{E2B8BE1D-67BF-4346-90C0-42B497BCFCD2}" dt="2023-12-16T11:17:20.325" v="135" actId="123"/>
        <pc:sldMkLst>
          <pc:docMk/>
          <pc:sldMk cId="604862514" sldId="258"/>
        </pc:sldMkLst>
        <pc:spChg chg="mod">
          <ac:chgData name="" userId="e59908b1e7024d03" providerId="LiveId" clId="{E2B8BE1D-67BF-4346-90C0-42B497BCFCD2}" dt="2023-12-16T11:12:08.161" v="118"/>
          <ac:spMkLst>
            <pc:docMk/>
            <pc:sldMk cId="604862514" sldId="258"/>
            <ac:spMk id="2" creationId="{66D53319-EF23-447D-AA90-758815CC94F9}"/>
          </ac:spMkLst>
        </pc:spChg>
        <pc:spChg chg="mod">
          <ac:chgData name="" userId="e59908b1e7024d03" providerId="LiveId" clId="{E2B8BE1D-67BF-4346-90C0-42B497BCFCD2}" dt="2023-12-16T11:17:20.325" v="135" actId="123"/>
          <ac:spMkLst>
            <pc:docMk/>
            <pc:sldMk cId="604862514" sldId="258"/>
            <ac:spMk id="3" creationId="{BDA35288-16B4-47DB-9709-65F337179473}"/>
          </ac:spMkLst>
        </pc:spChg>
      </pc:sldChg>
      <pc:sldChg chg="addSp delSp modSp add">
        <pc:chgData name="" userId="e59908b1e7024d03" providerId="LiveId" clId="{E2B8BE1D-67BF-4346-90C0-42B497BCFCD2}" dt="2023-12-16T11:34:02.473" v="720" actId="20577"/>
        <pc:sldMkLst>
          <pc:docMk/>
          <pc:sldMk cId="2022810252" sldId="259"/>
        </pc:sldMkLst>
        <pc:spChg chg="mod">
          <ac:chgData name="" userId="e59908b1e7024d03" providerId="LiveId" clId="{E2B8BE1D-67BF-4346-90C0-42B497BCFCD2}" dt="2023-12-16T11:17:54.589" v="147" actId="2711"/>
          <ac:spMkLst>
            <pc:docMk/>
            <pc:sldMk cId="2022810252" sldId="259"/>
            <ac:spMk id="2" creationId="{F6C05761-7865-40A9-B48F-E138ABC02C13}"/>
          </ac:spMkLst>
        </pc:spChg>
        <pc:spChg chg="mod">
          <ac:chgData name="" userId="e59908b1e7024d03" providerId="LiveId" clId="{E2B8BE1D-67BF-4346-90C0-42B497BCFCD2}" dt="2023-12-16T11:34:02.473" v="720" actId="20577"/>
          <ac:spMkLst>
            <pc:docMk/>
            <pc:sldMk cId="2022810252" sldId="259"/>
            <ac:spMk id="3" creationId="{7AB4CAFF-2BD1-4C87-83CD-FE999505BA0A}"/>
          </ac:spMkLst>
        </pc:spChg>
        <pc:spChg chg="add del">
          <ac:chgData name="" userId="e59908b1e7024d03" providerId="LiveId" clId="{E2B8BE1D-67BF-4346-90C0-42B497BCFCD2}" dt="2023-12-16T11:19:38.484" v="162"/>
          <ac:spMkLst>
            <pc:docMk/>
            <pc:sldMk cId="2022810252" sldId="259"/>
            <ac:spMk id="4" creationId="{B00AE707-47DF-4D3E-B16C-8FB67252B79E}"/>
          </ac:spMkLst>
        </pc:spChg>
        <pc:spChg chg="add del mod">
          <ac:chgData name="" userId="e59908b1e7024d03" providerId="LiveId" clId="{E2B8BE1D-67BF-4346-90C0-42B497BCFCD2}" dt="2023-12-16T11:19:58.774" v="168"/>
          <ac:spMkLst>
            <pc:docMk/>
            <pc:sldMk cId="2022810252" sldId="259"/>
            <ac:spMk id="5" creationId="{732ED24D-E729-4F24-8E89-5A768E6FBFC5}"/>
          </ac:spMkLst>
        </pc:spChg>
        <pc:spChg chg="add">
          <ac:chgData name="" userId="e59908b1e7024d03" providerId="LiveId" clId="{E2B8BE1D-67BF-4346-90C0-42B497BCFCD2}" dt="2023-12-16T11:31:21.230" v="631"/>
          <ac:spMkLst>
            <pc:docMk/>
            <pc:sldMk cId="2022810252" sldId="259"/>
            <ac:spMk id="6" creationId="{8FF32D7F-1D6F-4D47-9F2F-779591932FFB}"/>
          </ac:spMkLst>
        </pc:spChg>
      </pc:sldChg>
      <pc:sldChg chg="modSp add del">
        <pc:chgData name="" userId="e59908b1e7024d03" providerId="LiveId" clId="{E2B8BE1D-67BF-4346-90C0-42B497BCFCD2}" dt="2023-12-16T11:34:23.740" v="722" actId="2696"/>
        <pc:sldMkLst>
          <pc:docMk/>
          <pc:sldMk cId="1707760051" sldId="260"/>
        </pc:sldMkLst>
        <pc:spChg chg="mod">
          <ac:chgData name="" userId="e59908b1e7024d03" providerId="LiveId" clId="{E2B8BE1D-67BF-4346-90C0-42B497BCFCD2}" dt="2023-12-16T11:33:03.082" v="719" actId="2711"/>
          <ac:spMkLst>
            <pc:docMk/>
            <pc:sldMk cId="1707760051" sldId="260"/>
            <ac:spMk id="2" creationId="{18DAD170-EDFF-4AEC-A115-8138E824BDA7}"/>
          </ac:spMkLst>
        </pc:spChg>
      </pc:sldChg>
      <pc:sldChg chg="delSp modSp add">
        <pc:chgData name="" userId="e59908b1e7024d03" providerId="LiveId" clId="{E2B8BE1D-67BF-4346-90C0-42B497BCFCD2}" dt="2023-12-16T11:43:40.689" v="959" actId="20577"/>
        <pc:sldMkLst>
          <pc:docMk/>
          <pc:sldMk cId="536248257" sldId="261"/>
        </pc:sldMkLst>
        <pc:spChg chg="mod">
          <ac:chgData name="" userId="e59908b1e7024d03" providerId="LiveId" clId="{E2B8BE1D-67BF-4346-90C0-42B497BCFCD2}" dt="2023-12-16T11:43:40.689" v="959" actId="20577"/>
          <ac:spMkLst>
            <pc:docMk/>
            <pc:sldMk cId="536248257" sldId="261"/>
            <ac:spMk id="3" creationId="{7AB4CAFF-2BD1-4C87-83CD-FE999505BA0A}"/>
          </ac:spMkLst>
        </pc:spChg>
        <pc:spChg chg="del mod">
          <ac:chgData name="" userId="e59908b1e7024d03" providerId="LiveId" clId="{E2B8BE1D-67BF-4346-90C0-42B497BCFCD2}" dt="2023-12-16T11:36:39.953" v="784"/>
          <ac:spMkLst>
            <pc:docMk/>
            <pc:sldMk cId="536248257" sldId="261"/>
            <ac:spMk id="6" creationId="{8FF32D7F-1D6F-4D47-9F2F-779591932FF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306B1-B231-4054-BFE4-58202605C2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27BFB2-1A48-4FCB-A4EC-70292C415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5870DC-3545-4C50-BEE7-D1E76BA4B148}"/>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6C14801B-6D54-4883-9D6C-2B7FAD4C2A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14B32E-163A-4F28-A51F-9C8AC74F9008}"/>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1614682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1C3F1-7E94-47CF-A0D0-B8BA9094AE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DBB932-2BA1-4B87-B3BB-E4B9F6868B2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FFA0BC-A93B-4C54-B7C1-BDFAD77E2B65}"/>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CE450987-6157-4ACE-A051-DBEFD89A32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527754-3B35-4287-832A-822225BBF863}"/>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186795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19CB2C-1569-4015-AA4A-0095A08AF6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A64F69-BF30-42FA-8894-39714F62232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E6B69-18EC-4595-B187-0AB11D337323}"/>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408AC044-5F32-4DAC-9002-4F44A5EF6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BDCAC6-BFB2-4557-9CC5-0485C56F8A2C}"/>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3210170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7F2A7-E4A0-4FB0-A321-2663871FAE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FAE6C5-ACAE-408D-B57D-F1CE8E39163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425CA1-E9F0-4523-8096-41EC5036AA0A}"/>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C03E60BD-1C2A-43AA-B045-1694B5E342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3BDF44-4925-493E-9286-C9B116A6A91C}"/>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375679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7950-7A99-4734-B15C-13CA8952C9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3D1A51-2893-454E-B8D0-69026FD8F0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DC887A-EEF5-4D87-925D-B423EBADEF47}"/>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8E8657F9-48E1-40F1-ABC3-2E5AC871FD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4631C8-92AF-416C-A33A-94B87AA1055A}"/>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279047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54932-302B-4ACA-8649-20EE298A74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4E2BFB-B29F-4793-8D69-82CCD391187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6B070F-E773-4CDC-943D-53EFB165AA8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1D647-5AE5-4593-A1A2-93C36A71F4E7}"/>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6" name="Footer Placeholder 5">
            <a:extLst>
              <a:ext uri="{FF2B5EF4-FFF2-40B4-BE49-F238E27FC236}">
                <a16:creationId xmlns:a16="http://schemas.microsoft.com/office/drawing/2014/main" id="{8CAEE1FD-397B-4CDE-83CD-EA015572E2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153A24-A2F8-4055-B057-34EBA989DA89}"/>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167044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546D2-C8E2-47F8-AE2C-EBC3279C91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31FAAA-C7D1-4E50-B518-04BB446C60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419C16-6960-4D65-93EF-639F240C76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2B0994-C653-4B9B-9F64-7E394001C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51A4A33-6D0E-4388-B2B8-73A5E024C1A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D0B9EE-503C-4C81-92DD-03538ABFA020}"/>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8" name="Footer Placeholder 7">
            <a:extLst>
              <a:ext uri="{FF2B5EF4-FFF2-40B4-BE49-F238E27FC236}">
                <a16:creationId xmlns:a16="http://schemas.microsoft.com/office/drawing/2014/main" id="{53E057C8-467E-44AE-9FCA-764C5EBA13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18FE5C-BD34-4C7E-A9FE-BC428E6F32A7}"/>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3260030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EDDE-8B4C-44AC-A732-0F66FEC8FA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D3D468-4CDD-44C6-BD8C-FD47F4C43381}"/>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4" name="Footer Placeholder 3">
            <a:extLst>
              <a:ext uri="{FF2B5EF4-FFF2-40B4-BE49-F238E27FC236}">
                <a16:creationId xmlns:a16="http://schemas.microsoft.com/office/drawing/2014/main" id="{BD70F6EC-C9C2-456F-996A-C6392EB48A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E24670-CDDA-4774-85F0-92B90E957E05}"/>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892760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CA3A7-A49B-4895-AA56-3AF9C4E6262E}"/>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3" name="Footer Placeholder 2">
            <a:extLst>
              <a:ext uri="{FF2B5EF4-FFF2-40B4-BE49-F238E27FC236}">
                <a16:creationId xmlns:a16="http://schemas.microsoft.com/office/drawing/2014/main" id="{F67B6A32-C744-410F-B830-1142ECEA21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0FA5AC-5CAB-4A1B-AA1F-745E64EEFBDC}"/>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3957245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EA3C-6A29-4B1B-A7D0-DE8ADA20BC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100782-9F8E-4FAC-83FE-2058F5B2D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56A5C5-4749-4A22-A0C3-C8C0C1831F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0CC43D-7921-4AC7-888B-550EAB1FAE92}"/>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6" name="Footer Placeholder 5">
            <a:extLst>
              <a:ext uri="{FF2B5EF4-FFF2-40B4-BE49-F238E27FC236}">
                <a16:creationId xmlns:a16="http://schemas.microsoft.com/office/drawing/2014/main" id="{97FB73F9-8648-4FB5-B60D-8264015C2F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DF8E2-E9BB-4FCC-B713-114B08492AEB}"/>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1217245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E6DE-B4C3-4906-A110-E104637E46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E54C68-5AC8-47F1-A67A-4766BB210C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2112EE-DB43-4F5D-A819-C440427CD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67D667-3EBE-4D72-B046-EB66104F7833}"/>
              </a:ext>
            </a:extLst>
          </p:cNvPr>
          <p:cNvSpPr>
            <a:spLocks noGrp="1"/>
          </p:cNvSpPr>
          <p:nvPr>
            <p:ph type="dt" sz="half" idx="10"/>
          </p:nvPr>
        </p:nvSpPr>
        <p:spPr/>
        <p:txBody>
          <a:bodyPr/>
          <a:lstStyle/>
          <a:p>
            <a:fld id="{85ED4F6D-9CDD-4547-AAC2-AEFB09104A71}" type="datetimeFigureOut">
              <a:rPr lang="en-US" smtClean="0"/>
              <a:t>12/16/2023</a:t>
            </a:fld>
            <a:endParaRPr lang="en-US"/>
          </a:p>
        </p:txBody>
      </p:sp>
      <p:sp>
        <p:nvSpPr>
          <p:cNvPr id="6" name="Footer Placeholder 5">
            <a:extLst>
              <a:ext uri="{FF2B5EF4-FFF2-40B4-BE49-F238E27FC236}">
                <a16:creationId xmlns:a16="http://schemas.microsoft.com/office/drawing/2014/main" id="{42BD2B60-47B9-400A-9BB5-D56ADD15FC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C7DD9-A745-4099-A90E-CA61D14C98C5}"/>
              </a:ext>
            </a:extLst>
          </p:cNvPr>
          <p:cNvSpPr>
            <a:spLocks noGrp="1"/>
          </p:cNvSpPr>
          <p:nvPr>
            <p:ph type="sldNum" sz="quarter" idx="12"/>
          </p:nvPr>
        </p:nvSpPr>
        <p:spPr/>
        <p:txBody>
          <a:bodyPr/>
          <a:lstStyle/>
          <a:p>
            <a:fld id="{A3F0716E-94E9-4A40-9399-B712319F6227}" type="slidenum">
              <a:rPr lang="en-US" smtClean="0"/>
              <a:t>‹#›</a:t>
            </a:fld>
            <a:endParaRPr lang="en-US"/>
          </a:p>
        </p:txBody>
      </p:sp>
    </p:spTree>
    <p:extLst>
      <p:ext uri="{BB962C8B-B14F-4D97-AF65-F5344CB8AC3E}">
        <p14:creationId xmlns:p14="http://schemas.microsoft.com/office/powerpoint/2010/main" val="167335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5E106-D0D2-4F07-A0E2-05351DA0AE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CEF929-294D-4D86-967A-9AEFB3D27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3A92CE-BB9A-4719-B9E4-592A2D5E55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D4F6D-9CDD-4547-AAC2-AEFB09104A71}" type="datetimeFigureOut">
              <a:rPr lang="en-US" smtClean="0"/>
              <a:t>12/16/2023</a:t>
            </a:fld>
            <a:endParaRPr lang="en-US"/>
          </a:p>
        </p:txBody>
      </p:sp>
      <p:sp>
        <p:nvSpPr>
          <p:cNvPr id="5" name="Footer Placeholder 4">
            <a:extLst>
              <a:ext uri="{FF2B5EF4-FFF2-40B4-BE49-F238E27FC236}">
                <a16:creationId xmlns:a16="http://schemas.microsoft.com/office/drawing/2014/main" id="{C06D2C4B-3A60-40B6-AB22-81EE9B2C69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BD8FA5-B782-4D2A-9D20-25B797757B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0716E-94E9-4A40-9399-B712319F6227}" type="slidenum">
              <a:rPr lang="en-US" smtClean="0"/>
              <a:t>‹#›</a:t>
            </a:fld>
            <a:endParaRPr lang="en-US"/>
          </a:p>
        </p:txBody>
      </p:sp>
    </p:spTree>
    <p:extLst>
      <p:ext uri="{BB962C8B-B14F-4D97-AF65-F5344CB8AC3E}">
        <p14:creationId xmlns:p14="http://schemas.microsoft.com/office/powerpoint/2010/main" val="26793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32612-0607-41E1-BCA4-5C291F22E7F2}"/>
              </a:ext>
            </a:extLst>
          </p:cNvPr>
          <p:cNvSpPr>
            <a:spLocks noGrp="1"/>
          </p:cNvSpPr>
          <p:nvPr>
            <p:ph type="ctrTitle"/>
          </p:nvPr>
        </p:nvSpPr>
        <p:spPr/>
        <p:txBody>
          <a:bodyPr/>
          <a:lstStyle/>
          <a:p>
            <a:r>
              <a:rPr lang="en-US" dirty="0"/>
              <a:t>Text Entailment</a:t>
            </a:r>
          </a:p>
        </p:txBody>
      </p:sp>
    </p:spTree>
    <p:extLst>
      <p:ext uri="{BB962C8B-B14F-4D97-AF65-F5344CB8AC3E}">
        <p14:creationId xmlns:p14="http://schemas.microsoft.com/office/powerpoint/2010/main" val="1712928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8533-6377-4CF3-881A-D5D711054BB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Text Entailment</a:t>
            </a:r>
          </a:p>
        </p:txBody>
      </p:sp>
      <p:sp>
        <p:nvSpPr>
          <p:cNvPr id="3" name="Content Placeholder 2">
            <a:extLst>
              <a:ext uri="{FF2B5EF4-FFF2-40B4-BE49-F238E27FC236}">
                <a16:creationId xmlns:a16="http://schemas.microsoft.com/office/drawing/2014/main" id="{D09DAF98-97E5-47E5-8FB8-89E411F2B1DC}"/>
              </a:ext>
            </a:extLst>
          </p:cNvPr>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In Natural language Processing, Text entailment (TE), also known as natural language inference (NLI), is a directional relation between text fragments.</a:t>
            </a:r>
          </a:p>
          <a:p>
            <a:pPr algn="just"/>
            <a:r>
              <a:rPr lang="en-US" sz="2000" dirty="0">
                <a:latin typeface="Times New Roman" panose="02020603050405020304" pitchFamily="18" charset="0"/>
                <a:cs typeface="Times New Roman" panose="02020603050405020304" pitchFamily="18" charset="0"/>
              </a:rPr>
              <a:t>The relation holds whenever the truth of one text fragment follows from another text.</a:t>
            </a:r>
          </a:p>
          <a:p>
            <a:pPr algn="just"/>
            <a:r>
              <a:rPr lang="en-US" sz="2000" dirty="0">
                <a:latin typeface="Times New Roman" panose="02020603050405020304" pitchFamily="18" charset="0"/>
                <a:cs typeface="Times New Roman" panose="02020603050405020304" pitchFamily="18" charset="0"/>
              </a:rPr>
              <a:t>Text entailment is a simple exercise in logic that attempts to discern whether one sentence can be inferred from another.</a:t>
            </a:r>
          </a:p>
          <a:p>
            <a:pPr algn="just"/>
            <a:r>
              <a:rPr lang="en-US" sz="2000" dirty="0">
                <a:latin typeface="Times New Roman" panose="02020603050405020304" pitchFamily="18" charset="0"/>
                <a:cs typeface="Times New Roman" panose="02020603050405020304" pitchFamily="18" charset="0"/>
              </a:rPr>
              <a:t>A computer program that takes on the task of text entailment attempts to categorize an ordered pair of sentences into one of three categories. </a:t>
            </a:r>
          </a:p>
          <a:p>
            <a:pPr algn="just"/>
            <a:r>
              <a:rPr lang="en-US" sz="2000" dirty="0">
                <a:latin typeface="Times New Roman" panose="02020603050405020304" pitchFamily="18" charset="0"/>
                <a:cs typeface="Times New Roman" panose="02020603050405020304" pitchFamily="18" charset="0"/>
              </a:rPr>
              <a:t>The first category, called “positive entailment,” occurs when you can use the first sentence to prove that a second sentence is true. The second category, “negative entailment,” is the inverse of positive entailment. This occurs when the first sentence can be used to disprove the second sentence. Finally, if the two sentences have no correlation, they are considered to have a “neutral entailment.”</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496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53319-EF23-447D-AA90-758815CC94F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Text Entailment</a:t>
            </a:r>
            <a:endParaRPr lang="en-US" dirty="0"/>
          </a:p>
        </p:txBody>
      </p:sp>
      <p:sp>
        <p:nvSpPr>
          <p:cNvPr id="3" name="Content Placeholder 2">
            <a:extLst>
              <a:ext uri="{FF2B5EF4-FFF2-40B4-BE49-F238E27FC236}">
                <a16:creationId xmlns:a16="http://schemas.microsoft.com/office/drawing/2014/main" id="{BDA35288-16B4-47DB-9709-65F337179473}"/>
              </a:ext>
            </a:extLst>
          </p:cNvPr>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Textual entailment is not the same as pure logical entailment – it has a more relaxed definition: "t entails h" (t ⇒ h) if, typically, a human reading t would infer that h is most likely true.</a:t>
            </a:r>
          </a:p>
          <a:p>
            <a:pPr algn="just"/>
            <a:r>
              <a:rPr lang="en-US" sz="2000" dirty="0">
                <a:latin typeface="Times New Roman" panose="02020603050405020304" pitchFamily="18" charset="0"/>
                <a:cs typeface="Times New Roman" panose="02020603050405020304" pitchFamily="18" charset="0"/>
              </a:rPr>
              <a:t>Alternatively: t ⇒ h if and only if, typically, a human reading t would be justified in inferring the proposition expressed by h from the proposition expressed by t.</a:t>
            </a:r>
          </a:p>
          <a:p>
            <a:r>
              <a:rPr lang="en-US" sz="2000" dirty="0">
                <a:latin typeface="Times New Roman" panose="02020603050405020304" pitchFamily="18" charset="0"/>
                <a:cs typeface="Times New Roman" panose="02020603050405020304" pitchFamily="18" charset="0"/>
              </a:rPr>
              <a:t>The relation is directional because even if "t entails h", the reverse "h entails t" is much less certain.</a:t>
            </a:r>
          </a:p>
          <a:p>
            <a:pPr algn="just"/>
            <a:r>
              <a:rPr lang="en-US" sz="2000" dirty="0">
                <a:latin typeface="Times New Roman" panose="02020603050405020304" pitchFamily="18" charset="0"/>
                <a:cs typeface="Times New Roman" panose="02020603050405020304" pitchFamily="18" charset="0"/>
              </a:rPr>
              <a:t>Determining whether this relationship holds is an informal task, one which sometimes overlaps with the formal tasks of formal semantics (satisfying a strict condition will usually imply satisfaction of a less strict conditioned); additionally, textual entailment partially subsumes word entailment.</a:t>
            </a:r>
          </a:p>
        </p:txBody>
      </p:sp>
    </p:spTree>
    <p:extLst>
      <p:ext uri="{BB962C8B-B14F-4D97-AF65-F5344CB8AC3E}">
        <p14:creationId xmlns:p14="http://schemas.microsoft.com/office/powerpoint/2010/main" val="604862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5761-7865-40A9-B48F-E138ABC02C1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Examples</a:t>
            </a:r>
          </a:p>
        </p:txBody>
      </p:sp>
      <p:sp>
        <p:nvSpPr>
          <p:cNvPr id="3" name="Content Placeholder 2">
            <a:extLst>
              <a:ext uri="{FF2B5EF4-FFF2-40B4-BE49-F238E27FC236}">
                <a16:creationId xmlns:a16="http://schemas.microsoft.com/office/drawing/2014/main" id="{7AB4CAFF-2BD1-4C87-83CD-FE999505BA0A}"/>
              </a:ext>
            </a:extLst>
          </p:cNvPr>
          <p:cNvSpPr>
            <a:spLocks noGrp="1"/>
          </p:cNvSpPr>
          <p:nvPr>
            <p:ph idx="1"/>
          </p:nvPr>
        </p:nvSpPr>
        <p:spPr>
          <a:xfrm>
            <a:off x="838200" y="1825625"/>
            <a:ext cx="10515600" cy="4351338"/>
          </a:xfrm>
        </p:spPr>
        <p:txBody>
          <a:bodyPr>
            <a:normAutofit/>
          </a:bodyPr>
          <a:lstStyle/>
          <a:p>
            <a:r>
              <a:rPr lang="en-US" sz="2000" dirty="0">
                <a:latin typeface="Times New Roman" panose="02020603050405020304" pitchFamily="18" charset="0"/>
                <a:cs typeface="Times New Roman" panose="02020603050405020304" pitchFamily="18" charset="0"/>
              </a:rPr>
              <a:t>Text entailment can be illustrated with examples of three different relations.</a:t>
            </a:r>
          </a:p>
          <a:p>
            <a:pPr marL="0" indent="0">
              <a:buNone/>
            </a:pPr>
            <a:r>
              <a:rPr lang="en-US" sz="2000" dirty="0">
                <a:latin typeface="Times New Roman" panose="02020603050405020304" pitchFamily="18" charset="0"/>
                <a:cs typeface="Times New Roman" panose="02020603050405020304" pitchFamily="18" charset="0"/>
              </a:rPr>
              <a:t>An example of a positive TE (text entails hypothesis) is: </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if you help the needy, God will Reward you</a:t>
            </a: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Hypothesis : Giving money to poor man has good consequences.</a:t>
            </a:r>
          </a:p>
          <a:p>
            <a:pPr marL="0" indent="0">
              <a:buNone/>
            </a:pPr>
            <a:r>
              <a:rPr lang="en-US" sz="2000" dirty="0">
                <a:latin typeface="Times New Roman" panose="02020603050405020304" pitchFamily="18" charset="0"/>
                <a:cs typeface="Times New Roman" panose="02020603050405020304" pitchFamily="18" charset="0"/>
              </a:rPr>
              <a:t>An example of Negative TE (text contradict hypothesis) is :</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if you help the needy, God will Reward you.</a:t>
            </a: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Hypothesis : Giving money to poor man has no consequences.</a:t>
            </a:r>
          </a:p>
          <a:p>
            <a:pPr marL="0" indent="0">
              <a:buNone/>
            </a:pPr>
            <a:r>
              <a:rPr lang="en-US" sz="2000" dirty="0">
                <a:latin typeface="Times New Roman" panose="02020603050405020304" pitchFamily="18" charset="0"/>
                <a:cs typeface="Times New Roman" panose="02020603050405020304" pitchFamily="18" charset="0"/>
              </a:rPr>
              <a:t>An example of Non TE(Text does not entail nor contradict)</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if you help the needy, God will Reward you.</a:t>
            </a: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Hypothesis : Giving money to poor man will make you a better person.</a:t>
            </a:r>
          </a:p>
          <a:p>
            <a:pPr marL="0" indent="0">
              <a:buNone/>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p:txBody>
      </p:sp>
      <p:sp>
        <p:nvSpPr>
          <p:cNvPr id="6" name="Rectangle 3">
            <a:extLst>
              <a:ext uri="{FF2B5EF4-FFF2-40B4-BE49-F238E27FC236}">
                <a16:creationId xmlns:a16="http://schemas.microsoft.com/office/drawing/2014/main" id="{8FF32D7F-1D6F-4D47-9F2F-779591932FFB}"/>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3174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text: </a:t>
            </a:r>
            <a:r>
              <a:rPr kumimoji="0" lang="en-US" altLang="en-US" sz="1000" b="0" i="1" u="none" strike="noStrike" cap="none" normalizeH="0" baseline="0">
                <a:ln>
                  <a:noFill/>
                </a:ln>
                <a:solidFill>
                  <a:srgbClr val="202122"/>
                </a:solidFill>
                <a:effectLst/>
                <a:latin typeface="Arial" panose="020B0604020202020204" pitchFamily="34" charset="0"/>
                <a:cs typeface="Arial" panose="020B0604020202020204" pitchFamily="34" charset="0"/>
              </a:rPr>
              <a:t>If you help the needy, God will reward you</a:t>
            </a: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hypothesis: </a:t>
            </a:r>
            <a:r>
              <a:rPr kumimoji="0" lang="en-US" altLang="en-US" sz="1000" b="0" i="1" u="none" strike="noStrike" cap="none" normalizeH="0" baseline="0">
                <a:ln>
                  <a:noFill/>
                </a:ln>
                <a:solidFill>
                  <a:srgbClr val="202122"/>
                </a:solidFill>
                <a:effectLst/>
                <a:latin typeface="Arial" panose="020B0604020202020204" pitchFamily="34" charset="0"/>
                <a:cs typeface="Arial" panose="020B0604020202020204" pitchFamily="34" charset="0"/>
              </a:rPr>
              <a:t>Giving money to a poor man has good consequences</a:t>
            </a: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2810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5761-7865-40A9-B48F-E138ABC02C1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Examples</a:t>
            </a:r>
          </a:p>
        </p:txBody>
      </p:sp>
      <p:sp>
        <p:nvSpPr>
          <p:cNvPr id="3" name="Content Placeholder 2">
            <a:extLst>
              <a:ext uri="{FF2B5EF4-FFF2-40B4-BE49-F238E27FC236}">
                <a16:creationId xmlns:a16="http://schemas.microsoft.com/office/drawing/2014/main" id="{7AB4CAFF-2BD1-4C87-83CD-FE999505BA0A}"/>
              </a:ext>
            </a:extLst>
          </p:cNvPr>
          <p:cNvSpPr>
            <a:spLocks noGrp="1"/>
          </p:cNvSpPr>
          <p:nvPr>
            <p:ph idx="1"/>
          </p:nvPr>
        </p:nvSpPr>
        <p:spPr>
          <a:xfrm>
            <a:off x="838200" y="1825625"/>
            <a:ext cx="10515600" cy="4351338"/>
          </a:xfrm>
        </p:spPr>
        <p:txBody>
          <a:bodyPr>
            <a:normAutofit/>
          </a:bodyPr>
          <a:lstStyle/>
          <a:p>
            <a:r>
              <a:rPr lang="en-US" sz="2000" dirty="0">
                <a:latin typeface="Times New Roman" panose="02020603050405020304" pitchFamily="18" charset="0"/>
                <a:cs typeface="Times New Roman" panose="02020603050405020304" pitchFamily="18" charset="0"/>
              </a:rPr>
              <a:t>Text entailment can be illustrated with examples of three different relations.</a:t>
            </a:r>
          </a:p>
          <a:p>
            <a:pPr marL="0" indent="0">
              <a:buNone/>
            </a:pPr>
            <a:r>
              <a:rPr lang="en-US" sz="2000" dirty="0">
                <a:latin typeface="Times New Roman" panose="02020603050405020304" pitchFamily="18" charset="0"/>
                <a:cs typeface="Times New Roman" panose="02020603050405020304" pitchFamily="18" charset="0"/>
              </a:rPr>
              <a:t>An example of a positive TE (text entails hypothesis) is: </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A Dog jumping Frisbee in the Snow.</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Hypothesis :An Animal is outside in cold weather, Playing with a plastic toy.</a:t>
            </a:r>
          </a:p>
          <a:p>
            <a:pPr marL="0" indent="0">
              <a:buNone/>
            </a:pPr>
            <a:r>
              <a:rPr lang="en-US" sz="2000" dirty="0">
                <a:latin typeface="Times New Roman" panose="02020603050405020304" pitchFamily="18" charset="0"/>
                <a:cs typeface="Times New Roman" panose="02020603050405020304" pitchFamily="18" charset="0"/>
              </a:rPr>
              <a:t>An example of Negative TE (text contradict hypothesis) is :</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A Dog jumping Frisbee in the Snow.</a:t>
            </a: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Hypothesis :A Cat washed his face and whiskers with his front paw.</a:t>
            </a:r>
          </a:p>
          <a:p>
            <a:pPr marL="0" indent="0">
              <a:buNone/>
            </a:pPr>
            <a:r>
              <a:rPr lang="en-US" sz="2000" dirty="0">
                <a:latin typeface="Times New Roman" panose="02020603050405020304" pitchFamily="18" charset="0"/>
                <a:cs typeface="Times New Roman" panose="02020603050405020304" pitchFamily="18" charset="0"/>
              </a:rPr>
              <a:t>An example of Non TE(Text does not entail nor contradict)</a:t>
            </a:r>
          </a:p>
          <a:p>
            <a:pPr marL="0" indent="0">
              <a:buNone/>
            </a:pPr>
            <a:r>
              <a:rPr lang="en-US" sz="2000" dirty="0">
                <a:latin typeface="Times New Roman" panose="02020603050405020304" pitchFamily="18" charset="0"/>
                <a:cs typeface="Times New Roman" panose="02020603050405020304" pitchFamily="18" charset="0"/>
              </a:rPr>
              <a:t>	Text : </a:t>
            </a:r>
            <a:r>
              <a:rPr lang="en-US" sz="2000" b="1" dirty="0">
                <a:latin typeface="Times New Roman" panose="02020603050405020304" pitchFamily="18" charset="0"/>
                <a:cs typeface="Times New Roman" panose="02020603050405020304" pitchFamily="18" charset="0"/>
              </a:rPr>
              <a:t>A Dog jumping Frisbee in the Snow. </a:t>
            </a:r>
          </a:p>
          <a:p>
            <a:pPr marL="0" indent="0">
              <a:buNone/>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Hypothesis :A Pet is enjoying a game of fetch with </a:t>
            </a:r>
            <a:r>
              <a:rPr lang="en-US" sz="2000">
                <a:latin typeface="Times New Roman" panose="02020603050405020304" pitchFamily="18" charset="0"/>
                <a:cs typeface="Times New Roman" panose="02020603050405020304" pitchFamily="18" charset="0"/>
              </a:rPr>
              <a:t>his owner.</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248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615</Words>
  <Application>Microsoft Office PowerPoint</Application>
  <PresentationFormat>Widescreen</PresentationFormat>
  <Paragraphs>37</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Office Theme</vt:lpstr>
      <vt:lpstr>Text Entailment</vt:lpstr>
      <vt:lpstr>Text Entailment</vt:lpstr>
      <vt:lpstr>Text Entailment</vt:lpstr>
      <vt:lpstr>Examples</vt:lpstr>
      <vt:lpstr>Examples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Entailment</dc:title>
  <dc:creator>RAMAKANT GANJESHWAR</dc:creator>
  <cp:lastModifiedBy>RAMAKANT GANJESHWAR</cp:lastModifiedBy>
  <cp:revision>3</cp:revision>
  <dcterms:created xsi:type="dcterms:W3CDTF">2023-12-16T11:02:43Z</dcterms:created>
  <dcterms:modified xsi:type="dcterms:W3CDTF">2023-12-16T11:43:43Z</dcterms:modified>
</cp:coreProperties>
</file>