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mp" ContentType="image/png"/>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21"/>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 id="301" r:id="rId47"/>
    <p:sldId id="302" r:id="rId48"/>
    <p:sldId id="303" r:id="rId49"/>
    <p:sldId id="304" r:id="rId50"/>
    <p:sldId id="305" r:id="rId51"/>
    <p:sldId id="306" r:id="rId52"/>
    <p:sldId id="307" r:id="rId53"/>
    <p:sldId id="308" r:id="rId54"/>
    <p:sldId id="309" r:id="rId55"/>
    <p:sldId id="310" r:id="rId56"/>
    <p:sldId id="311" r:id="rId57"/>
    <p:sldId id="312" r:id="rId58"/>
    <p:sldId id="313" r:id="rId59"/>
    <p:sldId id="314" r:id="rId60"/>
    <p:sldId id="315" r:id="rId61"/>
    <p:sldId id="316" r:id="rId62"/>
    <p:sldId id="317" r:id="rId63"/>
    <p:sldId id="318" r:id="rId64"/>
    <p:sldId id="319" r:id="rId65"/>
    <p:sldId id="320" r:id="rId66"/>
    <p:sldId id="321" r:id="rId67"/>
    <p:sldId id="322" r:id="rId68"/>
    <p:sldId id="323" r:id="rId69"/>
    <p:sldId id="324" r:id="rId70"/>
    <p:sldId id="326" r:id="rId71"/>
    <p:sldId id="327" r:id="rId72"/>
    <p:sldId id="328" r:id="rId73"/>
    <p:sldId id="329" r:id="rId74"/>
    <p:sldId id="330" r:id="rId75"/>
    <p:sldId id="325" r:id="rId76"/>
    <p:sldId id="331" r:id="rId77"/>
    <p:sldId id="332" r:id="rId78"/>
    <p:sldId id="333" r:id="rId79"/>
    <p:sldId id="334" r:id="rId80"/>
    <p:sldId id="335" r:id="rId81"/>
    <p:sldId id="336" r:id="rId82"/>
    <p:sldId id="337" r:id="rId83"/>
    <p:sldId id="338" r:id="rId84"/>
    <p:sldId id="339" r:id="rId85"/>
    <p:sldId id="340" r:id="rId86"/>
    <p:sldId id="341" r:id="rId87"/>
    <p:sldId id="342" r:id="rId88"/>
    <p:sldId id="343" r:id="rId89"/>
    <p:sldId id="344" r:id="rId90"/>
    <p:sldId id="345" r:id="rId91"/>
    <p:sldId id="346" r:id="rId92"/>
    <p:sldId id="347" r:id="rId93"/>
    <p:sldId id="348" r:id="rId94"/>
    <p:sldId id="349" r:id="rId95"/>
    <p:sldId id="350" r:id="rId96"/>
    <p:sldId id="361" r:id="rId97"/>
    <p:sldId id="362" r:id="rId98"/>
    <p:sldId id="351" r:id="rId99"/>
    <p:sldId id="352" r:id="rId100"/>
    <p:sldId id="353" r:id="rId101"/>
    <p:sldId id="354" r:id="rId102"/>
    <p:sldId id="355" r:id="rId103"/>
    <p:sldId id="356" r:id="rId104"/>
    <p:sldId id="357" r:id="rId105"/>
    <p:sldId id="358" r:id="rId106"/>
    <p:sldId id="359" r:id="rId107"/>
    <p:sldId id="360" r:id="rId108"/>
    <p:sldId id="363" r:id="rId109"/>
    <p:sldId id="373" r:id="rId110"/>
    <p:sldId id="364" r:id="rId111"/>
    <p:sldId id="365" r:id="rId112"/>
    <p:sldId id="374" r:id="rId113"/>
    <p:sldId id="366" r:id="rId114"/>
    <p:sldId id="367" r:id="rId115"/>
    <p:sldId id="368" r:id="rId116"/>
    <p:sldId id="369" r:id="rId117"/>
    <p:sldId id="370" r:id="rId118"/>
    <p:sldId id="371" r:id="rId119"/>
    <p:sldId id="372" r:id="rId12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59" d="100"/>
          <a:sy n="59" d="100"/>
        </p:scale>
        <p:origin x="868" y="2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slide" Target="slides/slide111.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viewProps" Target="viewProps.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slide" Target="slides/slide112.xml"/><Relationship Id="rId118" Type="http://schemas.openxmlformats.org/officeDocument/2006/relationships/slide" Target="slides/slide117.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124" Type="http://schemas.openxmlformats.org/officeDocument/2006/relationships/theme" Target="theme/theme1.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23" Type="http://schemas.openxmlformats.org/officeDocument/2006/relationships/slide" Target="slides/slide22.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119" Type="http://schemas.openxmlformats.org/officeDocument/2006/relationships/slide" Target="slides/slide118.xml"/><Relationship Id="rId44" Type="http://schemas.openxmlformats.org/officeDocument/2006/relationships/slide" Target="slides/slide43.xml"/><Relationship Id="rId60" Type="http://schemas.openxmlformats.org/officeDocument/2006/relationships/slide" Target="slides/slide59.xml"/><Relationship Id="rId65" Type="http://schemas.openxmlformats.org/officeDocument/2006/relationships/slide" Target="slides/slide64.xml"/><Relationship Id="rId81" Type="http://schemas.openxmlformats.org/officeDocument/2006/relationships/slide" Target="slides/slide80.xml"/><Relationship Id="rId86" Type="http://schemas.openxmlformats.org/officeDocument/2006/relationships/slide" Target="slides/slide85.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tableStyles" Target="tableStyles.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notesMaster" Target="notesMasters/notesMaster1.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C3977CE-A097-4C25-A3AE-8EFF561F550C}" type="datetimeFigureOut">
              <a:rPr lang="en-IN" smtClean="0"/>
              <a:t>18-11-2024</a:t>
            </a:fld>
            <a:endParaRPr lang="en-IN"/>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31260AB-9CF9-48E1-A013-20A04220D7C5}" type="slidenum">
              <a:rPr lang="en-IN" smtClean="0"/>
              <a:t>‹#›</a:t>
            </a:fld>
            <a:endParaRPr lang="en-IN"/>
          </a:p>
        </p:txBody>
      </p:sp>
    </p:spTree>
    <p:extLst>
      <p:ext uri="{BB962C8B-B14F-4D97-AF65-F5344CB8AC3E}">
        <p14:creationId xmlns:p14="http://schemas.microsoft.com/office/powerpoint/2010/main" val="334873973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5"/>
          </p:nvPr>
        </p:nvSpPr>
        <p:spPr/>
        <p:txBody>
          <a:bodyPr/>
          <a:lstStyle/>
          <a:p>
            <a:fld id="{F31260AB-9CF9-48E1-A013-20A04220D7C5}" type="slidenum">
              <a:rPr lang="en-IN" smtClean="0"/>
              <a:t>3</a:t>
            </a:fld>
            <a:endParaRPr lang="en-IN"/>
          </a:p>
        </p:txBody>
      </p:sp>
    </p:spTree>
    <p:extLst>
      <p:ext uri="{BB962C8B-B14F-4D97-AF65-F5344CB8AC3E}">
        <p14:creationId xmlns:p14="http://schemas.microsoft.com/office/powerpoint/2010/main" val="198984560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5"/>
          </p:nvPr>
        </p:nvSpPr>
        <p:spPr/>
        <p:txBody>
          <a:bodyPr/>
          <a:lstStyle/>
          <a:p>
            <a:fld id="{F31260AB-9CF9-48E1-A013-20A04220D7C5}" type="slidenum">
              <a:rPr lang="en-IN" smtClean="0"/>
              <a:t>81</a:t>
            </a:fld>
            <a:endParaRPr lang="en-IN"/>
          </a:p>
        </p:txBody>
      </p:sp>
    </p:spTree>
    <p:extLst>
      <p:ext uri="{BB962C8B-B14F-4D97-AF65-F5344CB8AC3E}">
        <p14:creationId xmlns:p14="http://schemas.microsoft.com/office/powerpoint/2010/main" val="132503148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5"/>
          </p:nvPr>
        </p:nvSpPr>
        <p:spPr/>
        <p:txBody>
          <a:bodyPr/>
          <a:lstStyle/>
          <a:p>
            <a:fld id="{F31260AB-9CF9-48E1-A013-20A04220D7C5}" type="slidenum">
              <a:rPr lang="en-IN" smtClean="0"/>
              <a:t>107</a:t>
            </a:fld>
            <a:endParaRPr lang="en-IN"/>
          </a:p>
        </p:txBody>
      </p:sp>
    </p:spTree>
    <p:extLst>
      <p:ext uri="{BB962C8B-B14F-4D97-AF65-F5344CB8AC3E}">
        <p14:creationId xmlns:p14="http://schemas.microsoft.com/office/powerpoint/2010/main" val="39947360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5"/>
          </p:nvPr>
        </p:nvSpPr>
        <p:spPr/>
        <p:txBody>
          <a:bodyPr/>
          <a:lstStyle/>
          <a:p>
            <a:fld id="{F31260AB-9CF9-48E1-A013-20A04220D7C5}" type="slidenum">
              <a:rPr lang="en-IN" smtClean="0"/>
              <a:t>116</a:t>
            </a:fld>
            <a:endParaRPr lang="en-IN"/>
          </a:p>
        </p:txBody>
      </p:sp>
    </p:spTree>
    <p:extLst>
      <p:ext uri="{BB962C8B-B14F-4D97-AF65-F5344CB8AC3E}">
        <p14:creationId xmlns:p14="http://schemas.microsoft.com/office/powerpoint/2010/main" val="330390459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5"/>
          </p:nvPr>
        </p:nvSpPr>
        <p:spPr/>
        <p:txBody>
          <a:bodyPr/>
          <a:lstStyle/>
          <a:p>
            <a:fld id="{F31260AB-9CF9-48E1-A013-20A04220D7C5}" type="slidenum">
              <a:rPr lang="en-IN" smtClean="0"/>
              <a:t>117</a:t>
            </a:fld>
            <a:endParaRPr lang="en-IN"/>
          </a:p>
        </p:txBody>
      </p:sp>
    </p:spTree>
    <p:extLst>
      <p:ext uri="{BB962C8B-B14F-4D97-AF65-F5344CB8AC3E}">
        <p14:creationId xmlns:p14="http://schemas.microsoft.com/office/powerpoint/2010/main" val="265988361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5"/>
          </p:nvPr>
        </p:nvSpPr>
        <p:spPr/>
        <p:txBody>
          <a:bodyPr/>
          <a:lstStyle/>
          <a:p>
            <a:fld id="{F31260AB-9CF9-48E1-A013-20A04220D7C5}" type="slidenum">
              <a:rPr lang="en-IN" smtClean="0"/>
              <a:t>5</a:t>
            </a:fld>
            <a:endParaRPr lang="en-IN"/>
          </a:p>
        </p:txBody>
      </p:sp>
    </p:spTree>
    <p:extLst>
      <p:ext uri="{BB962C8B-B14F-4D97-AF65-F5344CB8AC3E}">
        <p14:creationId xmlns:p14="http://schemas.microsoft.com/office/powerpoint/2010/main" val="17550068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5"/>
          </p:nvPr>
        </p:nvSpPr>
        <p:spPr/>
        <p:txBody>
          <a:bodyPr/>
          <a:lstStyle/>
          <a:p>
            <a:fld id="{F31260AB-9CF9-48E1-A013-20A04220D7C5}" type="slidenum">
              <a:rPr lang="en-IN" smtClean="0"/>
              <a:t>17</a:t>
            </a:fld>
            <a:endParaRPr lang="en-IN"/>
          </a:p>
        </p:txBody>
      </p:sp>
    </p:spTree>
    <p:extLst>
      <p:ext uri="{BB962C8B-B14F-4D97-AF65-F5344CB8AC3E}">
        <p14:creationId xmlns:p14="http://schemas.microsoft.com/office/powerpoint/2010/main" val="169847004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5"/>
          </p:nvPr>
        </p:nvSpPr>
        <p:spPr/>
        <p:txBody>
          <a:bodyPr/>
          <a:lstStyle/>
          <a:p>
            <a:fld id="{F31260AB-9CF9-48E1-A013-20A04220D7C5}" type="slidenum">
              <a:rPr lang="en-IN" smtClean="0"/>
              <a:t>19</a:t>
            </a:fld>
            <a:endParaRPr lang="en-IN"/>
          </a:p>
        </p:txBody>
      </p:sp>
    </p:spTree>
    <p:extLst>
      <p:ext uri="{BB962C8B-B14F-4D97-AF65-F5344CB8AC3E}">
        <p14:creationId xmlns:p14="http://schemas.microsoft.com/office/powerpoint/2010/main" val="9729147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5"/>
          </p:nvPr>
        </p:nvSpPr>
        <p:spPr/>
        <p:txBody>
          <a:bodyPr/>
          <a:lstStyle/>
          <a:p>
            <a:fld id="{F31260AB-9CF9-48E1-A013-20A04220D7C5}" type="slidenum">
              <a:rPr lang="en-IN" smtClean="0"/>
              <a:t>29</a:t>
            </a:fld>
            <a:endParaRPr lang="en-IN"/>
          </a:p>
        </p:txBody>
      </p:sp>
    </p:spTree>
    <p:extLst>
      <p:ext uri="{BB962C8B-B14F-4D97-AF65-F5344CB8AC3E}">
        <p14:creationId xmlns:p14="http://schemas.microsoft.com/office/powerpoint/2010/main" val="171080906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5"/>
          </p:nvPr>
        </p:nvSpPr>
        <p:spPr/>
        <p:txBody>
          <a:bodyPr/>
          <a:lstStyle/>
          <a:p>
            <a:fld id="{F31260AB-9CF9-48E1-A013-20A04220D7C5}" type="slidenum">
              <a:rPr lang="en-IN" smtClean="0"/>
              <a:t>51</a:t>
            </a:fld>
            <a:endParaRPr lang="en-IN"/>
          </a:p>
        </p:txBody>
      </p:sp>
    </p:spTree>
    <p:extLst>
      <p:ext uri="{BB962C8B-B14F-4D97-AF65-F5344CB8AC3E}">
        <p14:creationId xmlns:p14="http://schemas.microsoft.com/office/powerpoint/2010/main" val="310689454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5"/>
          </p:nvPr>
        </p:nvSpPr>
        <p:spPr/>
        <p:txBody>
          <a:bodyPr/>
          <a:lstStyle/>
          <a:p>
            <a:fld id="{F31260AB-9CF9-48E1-A013-20A04220D7C5}" type="slidenum">
              <a:rPr lang="en-IN" smtClean="0"/>
              <a:t>59</a:t>
            </a:fld>
            <a:endParaRPr lang="en-IN"/>
          </a:p>
        </p:txBody>
      </p:sp>
    </p:spTree>
    <p:extLst>
      <p:ext uri="{BB962C8B-B14F-4D97-AF65-F5344CB8AC3E}">
        <p14:creationId xmlns:p14="http://schemas.microsoft.com/office/powerpoint/2010/main" val="216478699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5"/>
          </p:nvPr>
        </p:nvSpPr>
        <p:spPr/>
        <p:txBody>
          <a:bodyPr/>
          <a:lstStyle/>
          <a:p>
            <a:fld id="{F31260AB-9CF9-48E1-A013-20A04220D7C5}" type="slidenum">
              <a:rPr lang="en-IN" smtClean="0"/>
              <a:t>65</a:t>
            </a:fld>
            <a:endParaRPr lang="en-IN"/>
          </a:p>
        </p:txBody>
      </p:sp>
    </p:spTree>
    <p:extLst>
      <p:ext uri="{BB962C8B-B14F-4D97-AF65-F5344CB8AC3E}">
        <p14:creationId xmlns:p14="http://schemas.microsoft.com/office/powerpoint/2010/main" val="28403542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5"/>
          </p:nvPr>
        </p:nvSpPr>
        <p:spPr/>
        <p:txBody>
          <a:bodyPr/>
          <a:lstStyle/>
          <a:p>
            <a:fld id="{F31260AB-9CF9-48E1-A013-20A04220D7C5}" type="slidenum">
              <a:rPr lang="en-IN" smtClean="0"/>
              <a:t>80</a:t>
            </a:fld>
            <a:endParaRPr lang="en-IN"/>
          </a:p>
        </p:txBody>
      </p:sp>
    </p:spTree>
    <p:extLst>
      <p:ext uri="{BB962C8B-B14F-4D97-AF65-F5344CB8AC3E}">
        <p14:creationId xmlns:p14="http://schemas.microsoft.com/office/powerpoint/2010/main" val="394959454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290541-60B3-D491-5D79-C0D00E50A1EF}"/>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IN"/>
          </a:p>
        </p:txBody>
      </p:sp>
      <p:sp>
        <p:nvSpPr>
          <p:cNvPr id="3" name="Subtitle 2">
            <a:extLst>
              <a:ext uri="{FF2B5EF4-FFF2-40B4-BE49-F238E27FC236}">
                <a16:creationId xmlns:a16="http://schemas.microsoft.com/office/drawing/2014/main" id="{2902AEE6-A3A7-027A-B805-D7D67CCF933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N"/>
          </a:p>
        </p:txBody>
      </p:sp>
      <p:sp>
        <p:nvSpPr>
          <p:cNvPr id="4" name="Date Placeholder 3">
            <a:extLst>
              <a:ext uri="{FF2B5EF4-FFF2-40B4-BE49-F238E27FC236}">
                <a16:creationId xmlns:a16="http://schemas.microsoft.com/office/drawing/2014/main" id="{2E759F24-4C0E-5EF1-FE46-6DCCED591B7F}"/>
              </a:ext>
            </a:extLst>
          </p:cNvPr>
          <p:cNvSpPr>
            <a:spLocks noGrp="1"/>
          </p:cNvSpPr>
          <p:nvPr>
            <p:ph type="dt" sz="half" idx="10"/>
          </p:nvPr>
        </p:nvSpPr>
        <p:spPr/>
        <p:txBody>
          <a:bodyPr/>
          <a:lstStyle/>
          <a:p>
            <a:fld id="{35DD8179-5B26-421E-8E0C-3A5017EA263C}" type="datetimeFigureOut">
              <a:rPr lang="en-IN" smtClean="0"/>
              <a:t>18-11-2024</a:t>
            </a:fld>
            <a:endParaRPr lang="en-IN"/>
          </a:p>
        </p:txBody>
      </p:sp>
      <p:sp>
        <p:nvSpPr>
          <p:cNvPr id="5" name="Footer Placeholder 4">
            <a:extLst>
              <a:ext uri="{FF2B5EF4-FFF2-40B4-BE49-F238E27FC236}">
                <a16:creationId xmlns:a16="http://schemas.microsoft.com/office/drawing/2014/main" id="{BCFF855A-4B9B-0BE7-D576-D4E7FE56EFE8}"/>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17D7E556-1C37-1E8E-4F92-52423C0A7C12}"/>
              </a:ext>
            </a:extLst>
          </p:cNvPr>
          <p:cNvSpPr>
            <a:spLocks noGrp="1"/>
          </p:cNvSpPr>
          <p:nvPr>
            <p:ph type="sldNum" sz="quarter" idx="12"/>
          </p:nvPr>
        </p:nvSpPr>
        <p:spPr/>
        <p:txBody>
          <a:bodyPr/>
          <a:lstStyle/>
          <a:p>
            <a:fld id="{739140C0-FA12-4C7E-81BA-69B791D30D62}" type="slidenum">
              <a:rPr lang="en-IN" smtClean="0"/>
              <a:t>‹#›</a:t>
            </a:fld>
            <a:endParaRPr lang="en-IN"/>
          </a:p>
        </p:txBody>
      </p:sp>
    </p:spTree>
    <p:extLst>
      <p:ext uri="{BB962C8B-B14F-4D97-AF65-F5344CB8AC3E}">
        <p14:creationId xmlns:p14="http://schemas.microsoft.com/office/powerpoint/2010/main" val="179676182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504970-3176-2C71-462E-670ECAA869E5}"/>
              </a:ext>
            </a:extLst>
          </p:cNvPr>
          <p:cNvSpPr>
            <a:spLocks noGrp="1"/>
          </p:cNvSpPr>
          <p:nvPr>
            <p:ph type="title"/>
          </p:nvPr>
        </p:nvSpPr>
        <p:spPr/>
        <p:txBody>
          <a:bodyPr/>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C0C88614-7C9A-AE39-E14A-9B718507A088}"/>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5F13912F-FBFB-0217-49FB-0348077D51C0}"/>
              </a:ext>
            </a:extLst>
          </p:cNvPr>
          <p:cNvSpPr>
            <a:spLocks noGrp="1"/>
          </p:cNvSpPr>
          <p:nvPr>
            <p:ph type="dt" sz="half" idx="10"/>
          </p:nvPr>
        </p:nvSpPr>
        <p:spPr/>
        <p:txBody>
          <a:bodyPr/>
          <a:lstStyle/>
          <a:p>
            <a:fld id="{35DD8179-5B26-421E-8E0C-3A5017EA263C}" type="datetimeFigureOut">
              <a:rPr lang="en-IN" smtClean="0"/>
              <a:t>18-11-2024</a:t>
            </a:fld>
            <a:endParaRPr lang="en-IN"/>
          </a:p>
        </p:txBody>
      </p:sp>
      <p:sp>
        <p:nvSpPr>
          <p:cNvPr id="5" name="Footer Placeholder 4">
            <a:extLst>
              <a:ext uri="{FF2B5EF4-FFF2-40B4-BE49-F238E27FC236}">
                <a16:creationId xmlns:a16="http://schemas.microsoft.com/office/drawing/2014/main" id="{73F17824-B3D8-05E8-E6B7-DD40D8F089B5}"/>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5A92D22D-135D-086D-2F1B-FF25D65EB7E7}"/>
              </a:ext>
            </a:extLst>
          </p:cNvPr>
          <p:cNvSpPr>
            <a:spLocks noGrp="1"/>
          </p:cNvSpPr>
          <p:nvPr>
            <p:ph type="sldNum" sz="quarter" idx="12"/>
          </p:nvPr>
        </p:nvSpPr>
        <p:spPr/>
        <p:txBody>
          <a:bodyPr/>
          <a:lstStyle/>
          <a:p>
            <a:fld id="{739140C0-FA12-4C7E-81BA-69B791D30D62}" type="slidenum">
              <a:rPr lang="en-IN" smtClean="0"/>
              <a:t>‹#›</a:t>
            </a:fld>
            <a:endParaRPr lang="en-IN"/>
          </a:p>
        </p:txBody>
      </p:sp>
    </p:spTree>
    <p:extLst>
      <p:ext uri="{BB962C8B-B14F-4D97-AF65-F5344CB8AC3E}">
        <p14:creationId xmlns:p14="http://schemas.microsoft.com/office/powerpoint/2010/main" val="366310718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4222091-220A-0D7B-78DA-0F9E21C89628}"/>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87604B00-6BD1-5B29-F73C-B3369970F2EA}"/>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D5FF910C-C12C-93A3-BA62-EC50AA757643}"/>
              </a:ext>
            </a:extLst>
          </p:cNvPr>
          <p:cNvSpPr>
            <a:spLocks noGrp="1"/>
          </p:cNvSpPr>
          <p:nvPr>
            <p:ph type="dt" sz="half" idx="10"/>
          </p:nvPr>
        </p:nvSpPr>
        <p:spPr/>
        <p:txBody>
          <a:bodyPr/>
          <a:lstStyle/>
          <a:p>
            <a:fld id="{35DD8179-5B26-421E-8E0C-3A5017EA263C}" type="datetimeFigureOut">
              <a:rPr lang="en-IN" smtClean="0"/>
              <a:t>18-11-2024</a:t>
            </a:fld>
            <a:endParaRPr lang="en-IN"/>
          </a:p>
        </p:txBody>
      </p:sp>
      <p:sp>
        <p:nvSpPr>
          <p:cNvPr id="5" name="Footer Placeholder 4">
            <a:extLst>
              <a:ext uri="{FF2B5EF4-FFF2-40B4-BE49-F238E27FC236}">
                <a16:creationId xmlns:a16="http://schemas.microsoft.com/office/drawing/2014/main" id="{15EE1ECC-06D4-453A-6312-9965D47B3F4E}"/>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4D0F219E-0074-E18F-9B1D-AEBDDDB9B9E8}"/>
              </a:ext>
            </a:extLst>
          </p:cNvPr>
          <p:cNvSpPr>
            <a:spLocks noGrp="1"/>
          </p:cNvSpPr>
          <p:nvPr>
            <p:ph type="sldNum" sz="quarter" idx="12"/>
          </p:nvPr>
        </p:nvSpPr>
        <p:spPr/>
        <p:txBody>
          <a:bodyPr/>
          <a:lstStyle/>
          <a:p>
            <a:fld id="{739140C0-FA12-4C7E-81BA-69B791D30D62}" type="slidenum">
              <a:rPr lang="en-IN" smtClean="0"/>
              <a:t>‹#›</a:t>
            </a:fld>
            <a:endParaRPr lang="en-IN"/>
          </a:p>
        </p:txBody>
      </p:sp>
    </p:spTree>
    <p:extLst>
      <p:ext uri="{BB962C8B-B14F-4D97-AF65-F5344CB8AC3E}">
        <p14:creationId xmlns:p14="http://schemas.microsoft.com/office/powerpoint/2010/main" val="25121163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4C5079-3BD6-90A5-ACD6-957E5B5B543B}"/>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7C143BAE-84CB-B5EF-761E-448CD2403C68}"/>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CFB62BBC-A26B-5F15-9F60-D9C3FF57AE98}"/>
              </a:ext>
            </a:extLst>
          </p:cNvPr>
          <p:cNvSpPr>
            <a:spLocks noGrp="1"/>
          </p:cNvSpPr>
          <p:nvPr>
            <p:ph type="dt" sz="half" idx="10"/>
          </p:nvPr>
        </p:nvSpPr>
        <p:spPr/>
        <p:txBody>
          <a:bodyPr/>
          <a:lstStyle/>
          <a:p>
            <a:fld id="{35DD8179-5B26-421E-8E0C-3A5017EA263C}" type="datetimeFigureOut">
              <a:rPr lang="en-IN" smtClean="0"/>
              <a:t>18-11-2024</a:t>
            </a:fld>
            <a:endParaRPr lang="en-IN"/>
          </a:p>
        </p:txBody>
      </p:sp>
      <p:sp>
        <p:nvSpPr>
          <p:cNvPr id="5" name="Footer Placeholder 4">
            <a:extLst>
              <a:ext uri="{FF2B5EF4-FFF2-40B4-BE49-F238E27FC236}">
                <a16:creationId xmlns:a16="http://schemas.microsoft.com/office/drawing/2014/main" id="{88A7679D-71B1-59AF-22FE-64E5071D8955}"/>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1F5D2DEA-CCEC-0D39-D112-C1E749E1D57C}"/>
              </a:ext>
            </a:extLst>
          </p:cNvPr>
          <p:cNvSpPr>
            <a:spLocks noGrp="1"/>
          </p:cNvSpPr>
          <p:nvPr>
            <p:ph type="sldNum" sz="quarter" idx="12"/>
          </p:nvPr>
        </p:nvSpPr>
        <p:spPr/>
        <p:txBody>
          <a:bodyPr/>
          <a:lstStyle/>
          <a:p>
            <a:fld id="{739140C0-FA12-4C7E-81BA-69B791D30D62}" type="slidenum">
              <a:rPr lang="en-IN" smtClean="0"/>
              <a:t>‹#›</a:t>
            </a:fld>
            <a:endParaRPr lang="en-IN"/>
          </a:p>
        </p:txBody>
      </p:sp>
    </p:spTree>
    <p:extLst>
      <p:ext uri="{BB962C8B-B14F-4D97-AF65-F5344CB8AC3E}">
        <p14:creationId xmlns:p14="http://schemas.microsoft.com/office/powerpoint/2010/main" val="153910890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32E981-CC4F-2320-D592-85758660A67B}"/>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IN"/>
          </a:p>
        </p:txBody>
      </p:sp>
      <p:sp>
        <p:nvSpPr>
          <p:cNvPr id="3" name="Text Placeholder 2">
            <a:extLst>
              <a:ext uri="{FF2B5EF4-FFF2-40B4-BE49-F238E27FC236}">
                <a16:creationId xmlns:a16="http://schemas.microsoft.com/office/drawing/2014/main" id="{8E88F39F-0EE1-C899-17D5-E80CACF00798}"/>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C616D405-8F42-4AFB-0879-997B8121879B}"/>
              </a:ext>
            </a:extLst>
          </p:cNvPr>
          <p:cNvSpPr>
            <a:spLocks noGrp="1"/>
          </p:cNvSpPr>
          <p:nvPr>
            <p:ph type="dt" sz="half" idx="10"/>
          </p:nvPr>
        </p:nvSpPr>
        <p:spPr/>
        <p:txBody>
          <a:bodyPr/>
          <a:lstStyle/>
          <a:p>
            <a:fld id="{35DD8179-5B26-421E-8E0C-3A5017EA263C}" type="datetimeFigureOut">
              <a:rPr lang="en-IN" smtClean="0"/>
              <a:t>18-11-2024</a:t>
            </a:fld>
            <a:endParaRPr lang="en-IN"/>
          </a:p>
        </p:txBody>
      </p:sp>
      <p:sp>
        <p:nvSpPr>
          <p:cNvPr id="5" name="Footer Placeholder 4">
            <a:extLst>
              <a:ext uri="{FF2B5EF4-FFF2-40B4-BE49-F238E27FC236}">
                <a16:creationId xmlns:a16="http://schemas.microsoft.com/office/drawing/2014/main" id="{A2B60B96-6C1F-5237-A58B-451C03AFF958}"/>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64B7E9F2-FFFF-0A75-F06C-8DFFDCADE947}"/>
              </a:ext>
            </a:extLst>
          </p:cNvPr>
          <p:cNvSpPr>
            <a:spLocks noGrp="1"/>
          </p:cNvSpPr>
          <p:nvPr>
            <p:ph type="sldNum" sz="quarter" idx="12"/>
          </p:nvPr>
        </p:nvSpPr>
        <p:spPr/>
        <p:txBody>
          <a:bodyPr/>
          <a:lstStyle/>
          <a:p>
            <a:fld id="{739140C0-FA12-4C7E-81BA-69B791D30D62}" type="slidenum">
              <a:rPr lang="en-IN" smtClean="0"/>
              <a:t>‹#›</a:t>
            </a:fld>
            <a:endParaRPr lang="en-IN"/>
          </a:p>
        </p:txBody>
      </p:sp>
    </p:spTree>
    <p:extLst>
      <p:ext uri="{BB962C8B-B14F-4D97-AF65-F5344CB8AC3E}">
        <p14:creationId xmlns:p14="http://schemas.microsoft.com/office/powerpoint/2010/main" val="331675633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3D3EF3-C57C-30AB-52DC-9BC7DCEAD6C8}"/>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03977E51-B959-4E7C-0124-DCC40B2E1DE5}"/>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Content Placeholder 3">
            <a:extLst>
              <a:ext uri="{FF2B5EF4-FFF2-40B4-BE49-F238E27FC236}">
                <a16:creationId xmlns:a16="http://schemas.microsoft.com/office/drawing/2014/main" id="{CA76A8D1-DAB7-5930-EA9D-ED3BF25BC1A9}"/>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Date Placeholder 4">
            <a:extLst>
              <a:ext uri="{FF2B5EF4-FFF2-40B4-BE49-F238E27FC236}">
                <a16:creationId xmlns:a16="http://schemas.microsoft.com/office/drawing/2014/main" id="{D84D5EBD-9B53-787E-6EDF-A5684FFDE829}"/>
              </a:ext>
            </a:extLst>
          </p:cNvPr>
          <p:cNvSpPr>
            <a:spLocks noGrp="1"/>
          </p:cNvSpPr>
          <p:nvPr>
            <p:ph type="dt" sz="half" idx="10"/>
          </p:nvPr>
        </p:nvSpPr>
        <p:spPr/>
        <p:txBody>
          <a:bodyPr/>
          <a:lstStyle/>
          <a:p>
            <a:fld id="{35DD8179-5B26-421E-8E0C-3A5017EA263C}" type="datetimeFigureOut">
              <a:rPr lang="en-IN" smtClean="0"/>
              <a:t>18-11-2024</a:t>
            </a:fld>
            <a:endParaRPr lang="en-IN"/>
          </a:p>
        </p:txBody>
      </p:sp>
      <p:sp>
        <p:nvSpPr>
          <p:cNvPr id="6" name="Footer Placeholder 5">
            <a:extLst>
              <a:ext uri="{FF2B5EF4-FFF2-40B4-BE49-F238E27FC236}">
                <a16:creationId xmlns:a16="http://schemas.microsoft.com/office/drawing/2014/main" id="{B30236A4-3EEE-AAD1-8347-DC276E7F0B29}"/>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B64DB9D0-B0EC-066E-85C0-923B2BBB87AD}"/>
              </a:ext>
            </a:extLst>
          </p:cNvPr>
          <p:cNvSpPr>
            <a:spLocks noGrp="1"/>
          </p:cNvSpPr>
          <p:nvPr>
            <p:ph type="sldNum" sz="quarter" idx="12"/>
          </p:nvPr>
        </p:nvSpPr>
        <p:spPr/>
        <p:txBody>
          <a:bodyPr/>
          <a:lstStyle/>
          <a:p>
            <a:fld id="{739140C0-FA12-4C7E-81BA-69B791D30D62}" type="slidenum">
              <a:rPr lang="en-IN" smtClean="0"/>
              <a:t>‹#›</a:t>
            </a:fld>
            <a:endParaRPr lang="en-IN"/>
          </a:p>
        </p:txBody>
      </p:sp>
    </p:spTree>
    <p:extLst>
      <p:ext uri="{BB962C8B-B14F-4D97-AF65-F5344CB8AC3E}">
        <p14:creationId xmlns:p14="http://schemas.microsoft.com/office/powerpoint/2010/main" val="398545766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40F636-5808-018F-194B-C97EA779D21D}"/>
              </a:ext>
            </a:extLst>
          </p:cNvPr>
          <p:cNvSpPr>
            <a:spLocks noGrp="1"/>
          </p:cNvSpPr>
          <p:nvPr>
            <p:ph type="title"/>
          </p:nvPr>
        </p:nvSpPr>
        <p:spPr>
          <a:xfrm>
            <a:off x="839788" y="365125"/>
            <a:ext cx="10515600" cy="1325563"/>
          </a:xfrm>
        </p:spPr>
        <p:txBody>
          <a:bodyPr/>
          <a:lstStyle/>
          <a:p>
            <a:r>
              <a:rPr lang="en-US"/>
              <a:t>Click to edit Master title style</a:t>
            </a:r>
            <a:endParaRPr lang="en-IN"/>
          </a:p>
        </p:txBody>
      </p:sp>
      <p:sp>
        <p:nvSpPr>
          <p:cNvPr id="3" name="Text Placeholder 2">
            <a:extLst>
              <a:ext uri="{FF2B5EF4-FFF2-40B4-BE49-F238E27FC236}">
                <a16:creationId xmlns:a16="http://schemas.microsoft.com/office/drawing/2014/main" id="{4D9CF976-E4F6-A08E-17B0-C3583215428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D783FD4B-00EC-7BDC-18EF-4546E27CA651}"/>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Text Placeholder 4">
            <a:extLst>
              <a:ext uri="{FF2B5EF4-FFF2-40B4-BE49-F238E27FC236}">
                <a16:creationId xmlns:a16="http://schemas.microsoft.com/office/drawing/2014/main" id="{19A9C2EC-0116-BE20-D8F7-DB32D8E7AF6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BCA91F81-778B-5F16-310B-6E1D32CE2724}"/>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7" name="Date Placeholder 6">
            <a:extLst>
              <a:ext uri="{FF2B5EF4-FFF2-40B4-BE49-F238E27FC236}">
                <a16:creationId xmlns:a16="http://schemas.microsoft.com/office/drawing/2014/main" id="{8DF0A46E-0FBF-4AED-348B-BD925CEE3DC8}"/>
              </a:ext>
            </a:extLst>
          </p:cNvPr>
          <p:cNvSpPr>
            <a:spLocks noGrp="1"/>
          </p:cNvSpPr>
          <p:nvPr>
            <p:ph type="dt" sz="half" idx="10"/>
          </p:nvPr>
        </p:nvSpPr>
        <p:spPr/>
        <p:txBody>
          <a:bodyPr/>
          <a:lstStyle/>
          <a:p>
            <a:fld id="{35DD8179-5B26-421E-8E0C-3A5017EA263C}" type="datetimeFigureOut">
              <a:rPr lang="en-IN" smtClean="0"/>
              <a:t>18-11-2024</a:t>
            </a:fld>
            <a:endParaRPr lang="en-IN"/>
          </a:p>
        </p:txBody>
      </p:sp>
      <p:sp>
        <p:nvSpPr>
          <p:cNvPr id="8" name="Footer Placeholder 7">
            <a:extLst>
              <a:ext uri="{FF2B5EF4-FFF2-40B4-BE49-F238E27FC236}">
                <a16:creationId xmlns:a16="http://schemas.microsoft.com/office/drawing/2014/main" id="{9A1C9CBC-0B3E-0702-FD52-126464305983}"/>
              </a:ext>
            </a:extLst>
          </p:cNvPr>
          <p:cNvSpPr>
            <a:spLocks noGrp="1"/>
          </p:cNvSpPr>
          <p:nvPr>
            <p:ph type="ftr" sz="quarter" idx="11"/>
          </p:nvPr>
        </p:nvSpPr>
        <p:spPr/>
        <p:txBody>
          <a:bodyPr/>
          <a:lstStyle/>
          <a:p>
            <a:endParaRPr lang="en-IN"/>
          </a:p>
        </p:txBody>
      </p:sp>
      <p:sp>
        <p:nvSpPr>
          <p:cNvPr id="9" name="Slide Number Placeholder 8">
            <a:extLst>
              <a:ext uri="{FF2B5EF4-FFF2-40B4-BE49-F238E27FC236}">
                <a16:creationId xmlns:a16="http://schemas.microsoft.com/office/drawing/2014/main" id="{4743EC85-6F0F-2767-D254-C372A1E6D749}"/>
              </a:ext>
            </a:extLst>
          </p:cNvPr>
          <p:cNvSpPr>
            <a:spLocks noGrp="1"/>
          </p:cNvSpPr>
          <p:nvPr>
            <p:ph type="sldNum" sz="quarter" idx="12"/>
          </p:nvPr>
        </p:nvSpPr>
        <p:spPr/>
        <p:txBody>
          <a:bodyPr/>
          <a:lstStyle/>
          <a:p>
            <a:fld id="{739140C0-FA12-4C7E-81BA-69B791D30D62}" type="slidenum">
              <a:rPr lang="en-IN" smtClean="0"/>
              <a:t>‹#›</a:t>
            </a:fld>
            <a:endParaRPr lang="en-IN"/>
          </a:p>
        </p:txBody>
      </p:sp>
    </p:spTree>
    <p:extLst>
      <p:ext uri="{BB962C8B-B14F-4D97-AF65-F5344CB8AC3E}">
        <p14:creationId xmlns:p14="http://schemas.microsoft.com/office/powerpoint/2010/main" val="88384278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3FA1F2-DEDD-F20E-DC85-E990894FB217}"/>
              </a:ext>
            </a:extLst>
          </p:cNvPr>
          <p:cNvSpPr>
            <a:spLocks noGrp="1"/>
          </p:cNvSpPr>
          <p:nvPr>
            <p:ph type="title"/>
          </p:nvPr>
        </p:nvSpPr>
        <p:spPr/>
        <p:txBody>
          <a:bodyPr/>
          <a:lstStyle/>
          <a:p>
            <a:r>
              <a:rPr lang="en-US"/>
              <a:t>Click to edit Master title style</a:t>
            </a:r>
            <a:endParaRPr lang="en-IN"/>
          </a:p>
        </p:txBody>
      </p:sp>
      <p:sp>
        <p:nvSpPr>
          <p:cNvPr id="3" name="Date Placeholder 2">
            <a:extLst>
              <a:ext uri="{FF2B5EF4-FFF2-40B4-BE49-F238E27FC236}">
                <a16:creationId xmlns:a16="http://schemas.microsoft.com/office/drawing/2014/main" id="{5242A30D-35BF-6E4A-9D23-2BC687EF1562}"/>
              </a:ext>
            </a:extLst>
          </p:cNvPr>
          <p:cNvSpPr>
            <a:spLocks noGrp="1"/>
          </p:cNvSpPr>
          <p:nvPr>
            <p:ph type="dt" sz="half" idx="10"/>
          </p:nvPr>
        </p:nvSpPr>
        <p:spPr/>
        <p:txBody>
          <a:bodyPr/>
          <a:lstStyle/>
          <a:p>
            <a:fld id="{35DD8179-5B26-421E-8E0C-3A5017EA263C}" type="datetimeFigureOut">
              <a:rPr lang="en-IN" smtClean="0"/>
              <a:t>18-11-2024</a:t>
            </a:fld>
            <a:endParaRPr lang="en-IN"/>
          </a:p>
        </p:txBody>
      </p:sp>
      <p:sp>
        <p:nvSpPr>
          <p:cNvPr id="4" name="Footer Placeholder 3">
            <a:extLst>
              <a:ext uri="{FF2B5EF4-FFF2-40B4-BE49-F238E27FC236}">
                <a16:creationId xmlns:a16="http://schemas.microsoft.com/office/drawing/2014/main" id="{DE2FA00B-EB3B-1562-AF15-50524254B41C}"/>
              </a:ext>
            </a:extLst>
          </p:cNvPr>
          <p:cNvSpPr>
            <a:spLocks noGrp="1"/>
          </p:cNvSpPr>
          <p:nvPr>
            <p:ph type="ftr" sz="quarter" idx="11"/>
          </p:nvPr>
        </p:nvSpPr>
        <p:spPr/>
        <p:txBody>
          <a:bodyPr/>
          <a:lstStyle/>
          <a:p>
            <a:endParaRPr lang="en-IN"/>
          </a:p>
        </p:txBody>
      </p:sp>
      <p:sp>
        <p:nvSpPr>
          <p:cNvPr id="5" name="Slide Number Placeholder 4">
            <a:extLst>
              <a:ext uri="{FF2B5EF4-FFF2-40B4-BE49-F238E27FC236}">
                <a16:creationId xmlns:a16="http://schemas.microsoft.com/office/drawing/2014/main" id="{3CE7B2F5-4F7E-FDA6-4A14-1629FB99964C}"/>
              </a:ext>
            </a:extLst>
          </p:cNvPr>
          <p:cNvSpPr>
            <a:spLocks noGrp="1"/>
          </p:cNvSpPr>
          <p:nvPr>
            <p:ph type="sldNum" sz="quarter" idx="12"/>
          </p:nvPr>
        </p:nvSpPr>
        <p:spPr/>
        <p:txBody>
          <a:bodyPr/>
          <a:lstStyle/>
          <a:p>
            <a:fld id="{739140C0-FA12-4C7E-81BA-69B791D30D62}" type="slidenum">
              <a:rPr lang="en-IN" smtClean="0"/>
              <a:t>‹#›</a:t>
            </a:fld>
            <a:endParaRPr lang="en-IN"/>
          </a:p>
        </p:txBody>
      </p:sp>
    </p:spTree>
    <p:extLst>
      <p:ext uri="{BB962C8B-B14F-4D97-AF65-F5344CB8AC3E}">
        <p14:creationId xmlns:p14="http://schemas.microsoft.com/office/powerpoint/2010/main" val="420955581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5F433DD-FCEB-71B7-42C2-200BD59572C0}"/>
              </a:ext>
            </a:extLst>
          </p:cNvPr>
          <p:cNvSpPr>
            <a:spLocks noGrp="1"/>
          </p:cNvSpPr>
          <p:nvPr>
            <p:ph type="dt" sz="half" idx="10"/>
          </p:nvPr>
        </p:nvSpPr>
        <p:spPr/>
        <p:txBody>
          <a:bodyPr/>
          <a:lstStyle/>
          <a:p>
            <a:fld id="{35DD8179-5B26-421E-8E0C-3A5017EA263C}" type="datetimeFigureOut">
              <a:rPr lang="en-IN" smtClean="0"/>
              <a:t>18-11-2024</a:t>
            </a:fld>
            <a:endParaRPr lang="en-IN"/>
          </a:p>
        </p:txBody>
      </p:sp>
      <p:sp>
        <p:nvSpPr>
          <p:cNvPr id="3" name="Footer Placeholder 2">
            <a:extLst>
              <a:ext uri="{FF2B5EF4-FFF2-40B4-BE49-F238E27FC236}">
                <a16:creationId xmlns:a16="http://schemas.microsoft.com/office/drawing/2014/main" id="{68628A6C-F209-3F4E-D2E2-25B366C050B1}"/>
              </a:ext>
            </a:extLst>
          </p:cNvPr>
          <p:cNvSpPr>
            <a:spLocks noGrp="1"/>
          </p:cNvSpPr>
          <p:nvPr>
            <p:ph type="ftr" sz="quarter" idx="11"/>
          </p:nvPr>
        </p:nvSpPr>
        <p:spPr/>
        <p:txBody>
          <a:bodyPr/>
          <a:lstStyle/>
          <a:p>
            <a:endParaRPr lang="en-IN"/>
          </a:p>
        </p:txBody>
      </p:sp>
      <p:sp>
        <p:nvSpPr>
          <p:cNvPr id="4" name="Slide Number Placeholder 3">
            <a:extLst>
              <a:ext uri="{FF2B5EF4-FFF2-40B4-BE49-F238E27FC236}">
                <a16:creationId xmlns:a16="http://schemas.microsoft.com/office/drawing/2014/main" id="{D512D5C0-98C1-6F6A-41FD-FDFB898AD20F}"/>
              </a:ext>
            </a:extLst>
          </p:cNvPr>
          <p:cNvSpPr>
            <a:spLocks noGrp="1"/>
          </p:cNvSpPr>
          <p:nvPr>
            <p:ph type="sldNum" sz="quarter" idx="12"/>
          </p:nvPr>
        </p:nvSpPr>
        <p:spPr/>
        <p:txBody>
          <a:bodyPr/>
          <a:lstStyle/>
          <a:p>
            <a:fld id="{739140C0-FA12-4C7E-81BA-69B791D30D62}" type="slidenum">
              <a:rPr lang="en-IN" smtClean="0"/>
              <a:t>‹#›</a:t>
            </a:fld>
            <a:endParaRPr lang="en-IN"/>
          </a:p>
        </p:txBody>
      </p:sp>
    </p:spTree>
    <p:extLst>
      <p:ext uri="{BB962C8B-B14F-4D97-AF65-F5344CB8AC3E}">
        <p14:creationId xmlns:p14="http://schemas.microsoft.com/office/powerpoint/2010/main" val="297555972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A4EAF1-33FC-E391-9866-038810212A0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Content Placeholder 2">
            <a:extLst>
              <a:ext uri="{FF2B5EF4-FFF2-40B4-BE49-F238E27FC236}">
                <a16:creationId xmlns:a16="http://schemas.microsoft.com/office/drawing/2014/main" id="{3DABDF8B-311B-A529-9C47-F6A70CCF6A8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Text Placeholder 3">
            <a:extLst>
              <a:ext uri="{FF2B5EF4-FFF2-40B4-BE49-F238E27FC236}">
                <a16:creationId xmlns:a16="http://schemas.microsoft.com/office/drawing/2014/main" id="{6048540F-D6CC-5781-12AA-BF39C6110C2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18CA358-336E-80E9-BC72-AE9B9A802AB9}"/>
              </a:ext>
            </a:extLst>
          </p:cNvPr>
          <p:cNvSpPr>
            <a:spLocks noGrp="1"/>
          </p:cNvSpPr>
          <p:nvPr>
            <p:ph type="dt" sz="half" idx="10"/>
          </p:nvPr>
        </p:nvSpPr>
        <p:spPr/>
        <p:txBody>
          <a:bodyPr/>
          <a:lstStyle/>
          <a:p>
            <a:fld id="{35DD8179-5B26-421E-8E0C-3A5017EA263C}" type="datetimeFigureOut">
              <a:rPr lang="en-IN" smtClean="0"/>
              <a:t>18-11-2024</a:t>
            </a:fld>
            <a:endParaRPr lang="en-IN"/>
          </a:p>
        </p:txBody>
      </p:sp>
      <p:sp>
        <p:nvSpPr>
          <p:cNvPr id="6" name="Footer Placeholder 5">
            <a:extLst>
              <a:ext uri="{FF2B5EF4-FFF2-40B4-BE49-F238E27FC236}">
                <a16:creationId xmlns:a16="http://schemas.microsoft.com/office/drawing/2014/main" id="{B5F1667D-2739-F7D9-B376-27F771F28225}"/>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56678389-C474-5365-042E-AB2F9220D4C3}"/>
              </a:ext>
            </a:extLst>
          </p:cNvPr>
          <p:cNvSpPr>
            <a:spLocks noGrp="1"/>
          </p:cNvSpPr>
          <p:nvPr>
            <p:ph type="sldNum" sz="quarter" idx="12"/>
          </p:nvPr>
        </p:nvSpPr>
        <p:spPr/>
        <p:txBody>
          <a:bodyPr/>
          <a:lstStyle/>
          <a:p>
            <a:fld id="{739140C0-FA12-4C7E-81BA-69B791D30D62}" type="slidenum">
              <a:rPr lang="en-IN" smtClean="0"/>
              <a:t>‹#›</a:t>
            </a:fld>
            <a:endParaRPr lang="en-IN"/>
          </a:p>
        </p:txBody>
      </p:sp>
    </p:spTree>
    <p:extLst>
      <p:ext uri="{BB962C8B-B14F-4D97-AF65-F5344CB8AC3E}">
        <p14:creationId xmlns:p14="http://schemas.microsoft.com/office/powerpoint/2010/main" val="231601900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C93CF0-C77C-3E62-D557-897A76E6A7B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Picture Placeholder 2">
            <a:extLst>
              <a:ext uri="{FF2B5EF4-FFF2-40B4-BE49-F238E27FC236}">
                <a16:creationId xmlns:a16="http://schemas.microsoft.com/office/drawing/2014/main" id="{8F4C5058-E982-8736-F666-93138D2EADC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N"/>
          </a:p>
        </p:txBody>
      </p:sp>
      <p:sp>
        <p:nvSpPr>
          <p:cNvPr id="4" name="Text Placeholder 3">
            <a:extLst>
              <a:ext uri="{FF2B5EF4-FFF2-40B4-BE49-F238E27FC236}">
                <a16:creationId xmlns:a16="http://schemas.microsoft.com/office/drawing/2014/main" id="{8E741281-38F6-5F6A-ECFF-24134F1860C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C41F05C-D26E-26DA-DA45-902B713C6CA5}"/>
              </a:ext>
            </a:extLst>
          </p:cNvPr>
          <p:cNvSpPr>
            <a:spLocks noGrp="1"/>
          </p:cNvSpPr>
          <p:nvPr>
            <p:ph type="dt" sz="half" idx="10"/>
          </p:nvPr>
        </p:nvSpPr>
        <p:spPr/>
        <p:txBody>
          <a:bodyPr/>
          <a:lstStyle/>
          <a:p>
            <a:fld id="{35DD8179-5B26-421E-8E0C-3A5017EA263C}" type="datetimeFigureOut">
              <a:rPr lang="en-IN" smtClean="0"/>
              <a:t>18-11-2024</a:t>
            </a:fld>
            <a:endParaRPr lang="en-IN"/>
          </a:p>
        </p:txBody>
      </p:sp>
      <p:sp>
        <p:nvSpPr>
          <p:cNvPr id="6" name="Footer Placeholder 5">
            <a:extLst>
              <a:ext uri="{FF2B5EF4-FFF2-40B4-BE49-F238E27FC236}">
                <a16:creationId xmlns:a16="http://schemas.microsoft.com/office/drawing/2014/main" id="{60297639-2CA4-6BF0-4B70-19F37E48B5C0}"/>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DA566619-6738-7BD4-BB24-ED8D172A99C4}"/>
              </a:ext>
            </a:extLst>
          </p:cNvPr>
          <p:cNvSpPr>
            <a:spLocks noGrp="1"/>
          </p:cNvSpPr>
          <p:nvPr>
            <p:ph type="sldNum" sz="quarter" idx="12"/>
          </p:nvPr>
        </p:nvSpPr>
        <p:spPr/>
        <p:txBody>
          <a:bodyPr/>
          <a:lstStyle/>
          <a:p>
            <a:fld id="{739140C0-FA12-4C7E-81BA-69B791D30D62}" type="slidenum">
              <a:rPr lang="en-IN" smtClean="0"/>
              <a:t>‹#›</a:t>
            </a:fld>
            <a:endParaRPr lang="en-IN"/>
          </a:p>
        </p:txBody>
      </p:sp>
    </p:spTree>
    <p:extLst>
      <p:ext uri="{BB962C8B-B14F-4D97-AF65-F5344CB8AC3E}">
        <p14:creationId xmlns:p14="http://schemas.microsoft.com/office/powerpoint/2010/main" val="349783350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ACE5258-32A0-399C-37F1-4BF24E6A0CC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N"/>
          </a:p>
        </p:txBody>
      </p:sp>
      <p:sp>
        <p:nvSpPr>
          <p:cNvPr id="3" name="Text Placeholder 2">
            <a:extLst>
              <a:ext uri="{FF2B5EF4-FFF2-40B4-BE49-F238E27FC236}">
                <a16:creationId xmlns:a16="http://schemas.microsoft.com/office/drawing/2014/main" id="{48CD358E-2343-E0A2-D82D-F3D355D25A8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46A434E2-7965-FB0D-5A81-3B5CC2574A1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35DD8179-5B26-421E-8E0C-3A5017EA263C}" type="datetimeFigureOut">
              <a:rPr lang="en-IN" smtClean="0"/>
              <a:t>18-11-2024</a:t>
            </a:fld>
            <a:endParaRPr lang="en-IN"/>
          </a:p>
        </p:txBody>
      </p:sp>
      <p:sp>
        <p:nvSpPr>
          <p:cNvPr id="5" name="Footer Placeholder 4">
            <a:extLst>
              <a:ext uri="{FF2B5EF4-FFF2-40B4-BE49-F238E27FC236}">
                <a16:creationId xmlns:a16="http://schemas.microsoft.com/office/drawing/2014/main" id="{61F5E1C9-72E1-7935-EDE8-A13A8C086D4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IN"/>
          </a:p>
        </p:txBody>
      </p:sp>
      <p:sp>
        <p:nvSpPr>
          <p:cNvPr id="6" name="Slide Number Placeholder 5">
            <a:extLst>
              <a:ext uri="{FF2B5EF4-FFF2-40B4-BE49-F238E27FC236}">
                <a16:creationId xmlns:a16="http://schemas.microsoft.com/office/drawing/2014/main" id="{4044FA98-1A2E-9F6A-DB68-21BEC613688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739140C0-FA12-4C7E-81BA-69B791D30D62}" type="slidenum">
              <a:rPr lang="en-IN" smtClean="0"/>
              <a:t>‹#›</a:t>
            </a:fld>
            <a:endParaRPr lang="en-IN"/>
          </a:p>
        </p:txBody>
      </p:sp>
    </p:spTree>
    <p:extLst>
      <p:ext uri="{BB962C8B-B14F-4D97-AF65-F5344CB8AC3E}">
        <p14:creationId xmlns:p14="http://schemas.microsoft.com/office/powerpoint/2010/main" val="278319179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6.tmp"/><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2" Type="http://schemas.openxmlformats.org/officeDocument/2006/relationships/image" Target="../media/image98.tmp"/><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2" Type="http://schemas.openxmlformats.org/officeDocument/2006/relationships/image" Target="../media/image99.tmp"/><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2" Type="http://schemas.openxmlformats.org/officeDocument/2006/relationships/image" Target="../media/image100.tmp"/><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2" Type="http://schemas.openxmlformats.org/officeDocument/2006/relationships/image" Target="../media/image101.tmp"/><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2" Type="http://schemas.openxmlformats.org/officeDocument/2006/relationships/image" Target="../media/image102.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7.tmp"/><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2" Type="http://schemas.openxmlformats.org/officeDocument/2006/relationships/image" Target="../media/image103.tmp"/><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2" Type="http://schemas.openxmlformats.org/officeDocument/2006/relationships/image" Target="../media/image104.tmp"/><Relationship Id="rId1"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3" Type="http://schemas.openxmlformats.org/officeDocument/2006/relationships/image" Target="../media/image105.tmp"/><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17.xml.rels><?xml version="1.0" encoding="UTF-8" standalone="yes"?>
<Relationships xmlns="http://schemas.openxmlformats.org/package/2006/relationships"><Relationship Id="rId3" Type="http://schemas.openxmlformats.org/officeDocument/2006/relationships/image" Target="../media/image106.tmp"/><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9.tmp"/><Relationship Id="rId2" Type="http://schemas.openxmlformats.org/officeDocument/2006/relationships/image" Target="../media/image8.tmp"/><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0.tmp"/><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1.tmp"/><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2.tmp"/><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3.tmp"/><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4.tmp"/><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5.tmp"/><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6.tmp"/><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8.tmp"/><Relationship Id="rId2" Type="http://schemas.openxmlformats.org/officeDocument/2006/relationships/image" Target="../media/image17.tmp"/><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9.tmp"/><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0.tmp"/><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1.tmp"/><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3.tmp"/><Relationship Id="rId2" Type="http://schemas.openxmlformats.org/officeDocument/2006/relationships/image" Target="../media/image22.tmp"/><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4.tmp"/><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25.tmp"/><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6.tmp"/><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28.tmp"/><Relationship Id="rId2" Type="http://schemas.openxmlformats.org/officeDocument/2006/relationships/image" Target="../media/image27.tmp"/><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29.tmp"/><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30.tmp"/><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31.tmp"/><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32.tmp"/><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33.tmp"/><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34.tmp"/><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35.tmp"/><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36.tmp"/><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37.tmp"/><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38.tmp"/><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39.tmp"/><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41.tmp"/><Relationship Id="rId2" Type="http://schemas.openxmlformats.org/officeDocument/2006/relationships/image" Target="../media/image40.tmp"/><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42.tmp"/><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43.tmp"/><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44.tmp"/><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46.tmp"/><Relationship Id="rId2" Type="http://schemas.openxmlformats.org/officeDocument/2006/relationships/image" Target="../media/image45.tmp"/><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47.tmp"/><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2" Type="http://schemas.openxmlformats.org/officeDocument/2006/relationships/image" Target="../media/image48.tmp"/><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49.tmp"/><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50.tmp"/><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52.tmp"/><Relationship Id="rId2" Type="http://schemas.openxmlformats.org/officeDocument/2006/relationships/image" Target="../media/image51.tmp"/><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53.tmp"/><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54.tmp"/><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image" Target="../media/image56.tmp"/><Relationship Id="rId2" Type="http://schemas.openxmlformats.org/officeDocument/2006/relationships/image" Target="../media/image55.tmp"/><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image" Target="../media/image57.tmp"/><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image" Target="../media/image58.tmp"/><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image" Target="../media/image59.tmp"/><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60.tmp"/></Relationships>
</file>

<file path=ppt/slides/_rels/slide6.xml.rels><?xml version="1.0" encoding="UTF-8" standalone="yes"?>
<Relationships xmlns="http://schemas.openxmlformats.org/package/2006/relationships"><Relationship Id="rId2" Type="http://schemas.openxmlformats.org/officeDocument/2006/relationships/image" Target="../media/image2.tmp"/><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image" Target="../media/image61.tmp"/><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image" Target="../media/image62.tmp"/><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3" Type="http://schemas.openxmlformats.org/officeDocument/2006/relationships/image" Target="../media/image64.tmp"/><Relationship Id="rId2" Type="http://schemas.openxmlformats.org/officeDocument/2006/relationships/image" Target="../media/image63.tmp"/><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image" Target="../media/image65.tmp"/><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3" Type="http://schemas.openxmlformats.org/officeDocument/2006/relationships/image" Target="../media/image66.tmp"/><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image" Target="../media/image67.tmp"/><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image" Target="../media/image68.tmp"/><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3" Type="http://schemas.openxmlformats.org/officeDocument/2006/relationships/image" Target="../media/image70.tmp"/><Relationship Id="rId2" Type="http://schemas.openxmlformats.org/officeDocument/2006/relationships/image" Target="../media/image69.tmp"/><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4.tmp"/><Relationship Id="rId2" Type="http://schemas.openxmlformats.org/officeDocument/2006/relationships/image" Target="../media/image3.tmp"/><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image" Target="../media/image71.tmp"/><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image" Target="../media/image72.tmp"/><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3" Type="http://schemas.openxmlformats.org/officeDocument/2006/relationships/image" Target="../media/image74.tmp"/><Relationship Id="rId2" Type="http://schemas.openxmlformats.org/officeDocument/2006/relationships/image" Target="../media/image73.tmp"/><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2" Type="http://schemas.openxmlformats.org/officeDocument/2006/relationships/image" Target="../media/image75.tmp"/><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2" Type="http://schemas.openxmlformats.org/officeDocument/2006/relationships/image" Target="../media/image76.tmp"/><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2" Type="http://schemas.openxmlformats.org/officeDocument/2006/relationships/image" Target="../media/image77.tmp"/><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3" Type="http://schemas.openxmlformats.org/officeDocument/2006/relationships/image" Target="../media/image79.tmp"/><Relationship Id="rId2" Type="http://schemas.openxmlformats.org/officeDocument/2006/relationships/image" Target="../media/image78.tmp"/><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2" Type="http://schemas.openxmlformats.org/officeDocument/2006/relationships/image" Target="../media/image80.tmp"/><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5.tmp"/><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3" Type="http://schemas.openxmlformats.org/officeDocument/2006/relationships/image" Target="../media/image81.tmp"/><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3" Type="http://schemas.openxmlformats.org/officeDocument/2006/relationships/image" Target="../media/image82.tmp"/><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3" Type="http://schemas.openxmlformats.org/officeDocument/2006/relationships/image" Target="../media/image84.tmp"/><Relationship Id="rId2" Type="http://schemas.openxmlformats.org/officeDocument/2006/relationships/image" Target="../media/image83.tmp"/><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2" Type="http://schemas.openxmlformats.org/officeDocument/2006/relationships/image" Target="../media/image85.tmp"/><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2" Type="http://schemas.openxmlformats.org/officeDocument/2006/relationships/image" Target="../media/image86.tmp"/><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2" Type="http://schemas.openxmlformats.org/officeDocument/2006/relationships/image" Target="../media/image87.tmp"/><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2" Type="http://schemas.openxmlformats.org/officeDocument/2006/relationships/image" Target="../media/image88.tmp"/><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2" Type="http://schemas.openxmlformats.org/officeDocument/2006/relationships/image" Target="../media/image89.tmp"/><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2" Type="http://schemas.openxmlformats.org/officeDocument/2006/relationships/image" Target="../media/image90.tmp"/><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2" Type="http://schemas.openxmlformats.org/officeDocument/2006/relationships/image" Target="../media/image91.tmp"/><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2" Type="http://schemas.openxmlformats.org/officeDocument/2006/relationships/image" Target="../media/image92.tmp"/><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2" Type="http://schemas.openxmlformats.org/officeDocument/2006/relationships/image" Target="../media/image93.tmp"/><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2" Type="http://schemas.openxmlformats.org/officeDocument/2006/relationships/image" Target="../media/image94.tmp"/><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2" Type="http://schemas.openxmlformats.org/officeDocument/2006/relationships/image" Target="../media/image95.tmp"/><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2" Type="http://schemas.openxmlformats.org/officeDocument/2006/relationships/image" Target="../media/image96.tmp"/><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2" Type="http://schemas.openxmlformats.org/officeDocument/2006/relationships/image" Target="../media/image97.tmp"/><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C87E71-24E2-3DDC-4354-D9A487005563}"/>
              </a:ext>
            </a:extLst>
          </p:cNvPr>
          <p:cNvSpPr>
            <a:spLocks noGrp="1"/>
          </p:cNvSpPr>
          <p:nvPr>
            <p:ph type="ctrTitle"/>
          </p:nvPr>
        </p:nvSpPr>
        <p:spPr/>
        <p:txBody>
          <a:bodyPr/>
          <a:lstStyle/>
          <a:p>
            <a:r>
              <a:rPr lang="en-US" dirty="0"/>
              <a:t>Introduction to Merging and Joining Datasets</a:t>
            </a:r>
            <a:endParaRPr lang="en-IN" dirty="0"/>
          </a:p>
        </p:txBody>
      </p:sp>
    </p:spTree>
    <p:extLst>
      <p:ext uri="{BB962C8B-B14F-4D97-AF65-F5344CB8AC3E}">
        <p14:creationId xmlns:p14="http://schemas.microsoft.com/office/powerpoint/2010/main" val="197915320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A computer screen shot of a computer code&#10;&#10;Description automatically generated">
            <a:extLst>
              <a:ext uri="{FF2B5EF4-FFF2-40B4-BE49-F238E27FC236}">
                <a16:creationId xmlns:a16="http://schemas.microsoft.com/office/drawing/2014/main" id="{5AD66CA0-D796-88BE-F835-B99060FFFED6}"/>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0"/>
            <a:ext cx="12191999" cy="6858000"/>
          </a:xfrm>
        </p:spPr>
      </p:pic>
    </p:spTree>
    <p:extLst>
      <p:ext uri="{BB962C8B-B14F-4D97-AF65-F5344CB8AC3E}">
        <p14:creationId xmlns:p14="http://schemas.microsoft.com/office/powerpoint/2010/main" val="1070256333"/>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C7D75AB-0E0E-8F19-0170-182D60AEB2E5}"/>
              </a:ext>
            </a:extLst>
          </p:cNvPr>
          <p:cNvSpPr>
            <a:spLocks noGrp="1"/>
          </p:cNvSpPr>
          <p:nvPr>
            <p:ph idx="1"/>
          </p:nvPr>
        </p:nvSpPr>
        <p:spPr>
          <a:xfrm>
            <a:off x="838200" y="533400"/>
            <a:ext cx="10515600" cy="5643563"/>
          </a:xfrm>
        </p:spPr>
        <p:txBody>
          <a:bodyPr/>
          <a:lstStyle/>
          <a:p>
            <a:pPr marL="0" indent="0">
              <a:buNone/>
            </a:pPr>
            <a:r>
              <a:rPr lang="en-IN" dirty="0"/>
              <a:t>Dataset B (Scores)</a:t>
            </a:r>
          </a:p>
          <a:p>
            <a:pPr marL="0" indent="0">
              <a:buNone/>
            </a:pPr>
            <a:endParaRPr lang="en-IN" dirty="0"/>
          </a:p>
          <a:p>
            <a:pPr marL="0" indent="0">
              <a:buNone/>
            </a:pPr>
            <a:endParaRPr lang="en-IN" dirty="0"/>
          </a:p>
        </p:txBody>
      </p:sp>
      <p:pic>
        <p:nvPicPr>
          <p:cNvPr id="5" name="Picture 4" descr="A screenshot of a cell phone&#10;&#10;Description automatically generated">
            <a:extLst>
              <a:ext uri="{FF2B5EF4-FFF2-40B4-BE49-F238E27FC236}">
                <a16:creationId xmlns:a16="http://schemas.microsoft.com/office/drawing/2014/main" id="{75D5D8C3-F020-D876-D594-CBD239C8668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57943" y="2166256"/>
            <a:ext cx="9046028" cy="4299857"/>
          </a:xfrm>
          <a:prstGeom prst="rect">
            <a:avLst/>
          </a:prstGeom>
        </p:spPr>
      </p:pic>
    </p:spTree>
    <p:extLst>
      <p:ext uri="{BB962C8B-B14F-4D97-AF65-F5344CB8AC3E}">
        <p14:creationId xmlns:p14="http://schemas.microsoft.com/office/powerpoint/2010/main" val="2697926858"/>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6018AAB-3076-5179-4B3E-502EFAB789C3}"/>
              </a:ext>
            </a:extLst>
          </p:cNvPr>
          <p:cNvSpPr>
            <a:spLocks noGrp="1"/>
          </p:cNvSpPr>
          <p:nvPr>
            <p:ph idx="1"/>
          </p:nvPr>
        </p:nvSpPr>
        <p:spPr>
          <a:xfrm>
            <a:off x="838200" y="489857"/>
            <a:ext cx="10515600" cy="5687106"/>
          </a:xfrm>
        </p:spPr>
        <p:txBody>
          <a:bodyPr>
            <a:normAutofit/>
          </a:bodyPr>
          <a:lstStyle/>
          <a:p>
            <a:pPr marL="0" indent="0">
              <a:buNone/>
            </a:pPr>
            <a:r>
              <a:rPr lang="en-IN" sz="3600" b="1" dirty="0"/>
              <a:t>Merging Datasets:</a:t>
            </a:r>
          </a:p>
        </p:txBody>
      </p:sp>
      <p:pic>
        <p:nvPicPr>
          <p:cNvPr id="5" name="Picture 4" descr="A screenshot of a computer&#10;&#10;Description automatically generated">
            <a:extLst>
              <a:ext uri="{FF2B5EF4-FFF2-40B4-BE49-F238E27FC236}">
                <a16:creationId xmlns:a16="http://schemas.microsoft.com/office/drawing/2014/main" id="{74D02436-859F-2036-86E7-A3E4F250872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393371"/>
            <a:ext cx="12192000" cy="5464629"/>
          </a:xfrm>
          <a:prstGeom prst="rect">
            <a:avLst/>
          </a:prstGeom>
        </p:spPr>
      </p:pic>
    </p:spTree>
    <p:extLst>
      <p:ext uri="{BB962C8B-B14F-4D97-AF65-F5344CB8AC3E}">
        <p14:creationId xmlns:p14="http://schemas.microsoft.com/office/powerpoint/2010/main" val="914845176"/>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A screenshot of a computer program&#10;&#10;Description automatically generated">
            <a:extLst>
              <a:ext uri="{FF2B5EF4-FFF2-40B4-BE49-F238E27FC236}">
                <a16:creationId xmlns:a16="http://schemas.microsoft.com/office/drawing/2014/main" id="{654B543F-93D9-3776-3833-05E70575BE0A}"/>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0"/>
            <a:ext cx="12192000" cy="6857999"/>
          </a:xfrm>
        </p:spPr>
      </p:pic>
    </p:spTree>
    <p:extLst>
      <p:ext uri="{BB962C8B-B14F-4D97-AF65-F5344CB8AC3E}">
        <p14:creationId xmlns:p14="http://schemas.microsoft.com/office/powerpoint/2010/main" val="2876458044"/>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B0B67C-46B5-99F1-5638-E2D27286234D}"/>
              </a:ext>
            </a:extLst>
          </p:cNvPr>
          <p:cNvSpPr>
            <a:spLocks noGrp="1"/>
          </p:cNvSpPr>
          <p:nvPr>
            <p:ph type="title"/>
          </p:nvPr>
        </p:nvSpPr>
        <p:spPr>
          <a:xfrm>
            <a:off x="838200" y="0"/>
            <a:ext cx="10515600" cy="1121230"/>
          </a:xfrm>
        </p:spPr>
        <p:txBody>
          <a:bodyPr/>
          <a:lstStyle/>
          <a:p>
            <a:r>
              <a:rPr lang="en-IN" b="1" dirty="0"/>
              <a:t>Output</a:t>
            </a:r>
          </a:p>
        </p:txBody>
      </p:sp>
      <p:pic>
        <p:nvPicPr>
          <p:cNvPr id="5" name="Content Placeholder 4" descr="A screenshot of a computer&#10;&#10;Description automatically generated">
            <a:extLst>
              <a:ext uri="{FF2B5EF4-FFF2-40B4-BE49-F238E27FC236}">
                <a16:creationId xmlns:a16="http://schemas.microsoft.com/office/drawing/2014/main" id="{E660DCC7-6D47-F8F4-467D-2E9549B176C8}"/>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1121230"/>
            <a:ext cx="12192000" cy="5736770"/>
          </a:xfrm>
        </p:spPr>
      </p:pic>
    </p:spTree>
    <p:extLst>
      <p:ext uri="{BB962C8B-B14F-4D97-AF65-F5344CB8AC3E}">
        <p14:creationId xmlns:p14="http://schemas.microsoft.com/office/powerpoint/2010/main" val="4090228210"/>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A88F6D-6202-8207-4403-65FA1AC6C244}"/>
              </a:ext>
            </a:extLst>
          </p:cNvPr>
          <p:cNvSpPr>
            <a:spLocks noGrp="1"/>
          </p:cNvSpPr>
          <p:nvPr>
            <p:ph type="title"/>
          </p:nvPr>
        </p:nvSpPr>
        <p:spPr/>
        <p:txBody>
          <a:bodyPr>
            <a:normAutofit/>
          </a:bodyPr>
          <a:lstStyle/>
          <a:p>
            <a:r>
              <a:rPr lang="en-US" sz="4000" b="1" dirty="0"/>
              <a:t>How to Deal with Mismatched Keys</a:t>
            </a:r>
            <a:endParaRPr lang="en-IN" sz="4000" b="1" dirty="0"/>
          </a:p>
        </p:txBody>
      </p:sp>
      <p:sp>
        <p:nvSpPr>
          <p:cNvPr id="3" name="Content Placeholder 2">
            <a:extLst>
              <a:ext uri="{FF2B5EF4-FFF2-40B4-BE49-F238E27FC236}">
                <a16:creationId xmlns:a16="http://schemas.microsoft.com/office/drawing/2014/main" id="{D47A5BAC-99FD-EF1F-A583-F32F0AAFFD60}"/>
              </a:ext>
            </a:extLst>
          </p:cNvPr>
          <p:cNvSpPr>
            <a:spLocks noGrp="1"/>
          </p:cNvSpPr>
          <p:nvPr>
            <p:ph idx="1"/>
          </p:nvPr>
        </p:nvSpPr>
        <p:spPr/>
        <p:txBody>
          <a:bodyPr/>
          <a:lstStyle/>
          <a:p>
            <a:pPr marL="514350" indent="-514350">
              <a:buFont typeface="+mj-lt"/>
              <a:buAutoNum type="arabicPeriod"/>
            </a:pPr>
            <a:r>
              <a:rPr lang="en-US" sz="3200" b="1" dirty="0"/>
              <a:t>Use Different Join Types:</a:t>
            </a:r>
          </a:p>
          <a:p>
            <a:pPr lvl="1"/>
            <a:r>
              <a:rPr lang="en-US" sz="3000" b="1" dirty="0"/>
              <a:t>Inner Join: </a:t>
            </a:r>
            <a:r>
              <a:rPr lang="en-US" sz="3000" dirty="0"/>
              <a:t>Only includes rows with matching keys. This can lead to data loss if there are many mismatches.</a:t>
            </a:r>
          </a:p>
          <a:p>
            <a:pPr lvl="1"/>
            <a:r>
              <a:rPr lang="en-US" sz="3000" b="1" dirty="0"/>
              <a:t>Outer Join: </a:t>
            </a:r>
            <a:r>
              <a:rPr lang="en-US" sz="3000" dirty="0"/>
              <a:t>Includes all rows from both datasets, filling in missing values with </a:t>
            </a:r>
            <a:r>
              <a:rPr lang="en-US" sz="3000" dirty="0" err="1"/>
              <a:t>NaN</a:t>
            </a:r>
            <a:r>
              <a:rPr lang="en-US" sz="3000" dirty="0"/>
              <a:t>.</a:t>
            </a:r>
          </a:p>
          <a:p>
            <a:pPr lvl="1"/>
            <a:r>
              <a:rPr lang="en-US" sz="3000" b="1" dirty="0"/>
              <a:t>Left Join: </a:t>
            </a:r>
            <a:r>
              <a:rPr lang="en-US" sz="3000" dirty="0"/>
              <a:t>Includes all rows from the left dataset and only matching rows from the right dataset.</a:t>
            </a:r>
          </a:p>
          <a:p>
            <a:pPr lvl="1"/>
            <a:r>
              <a:rPr lang="en-US" sz="3000" b="1" dirty="0"/>
              <a:t>Right Join: </a:t>
            </a:r>
            <a:r>
              <a:rPr lang="en-US" sz="3000" dirty="0"/>
              <a:t>Includes all rows from the right dataset and only matching rows from the left dataset.</a:t>
            </a:r>
            <a:endParaRPr lang="en-IN" sz="3000" dirty="0"/>
          </a:p>
        </p:txBody>
      </p:sp>
    </p:spTree>
    <p:extLst>
      <p:ext uri="{BB962C8B-B14F-4D97-AF65-F5344CB8AC3E}">
        <p14:creationId xmlns:p14="http://schemas.microsoft.com/office/powerpoint/2010/main" val="943670343"/>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51212C6-3697-235B-F963-AC10FC2719E8}"/>
              </a:ext>
            </a:extLst>
          </p:cNvPr>
          <p:cNvSpPr>
            <a:spLocks noGrp="1"/>
          </p:cNvSpPr>
          <p:nvPr>
            <p:ph idx="1"/>
          </p:nvPr>
        </p:nvSpPr>
        <p:spPr>
          <a:xfrm>
            <a:off x="838200" y="381000"/>
            <a:ext cx="10515600" cy="5795963"/>
          </a:xfrm>
        </p:spPr>
        <p:txBody>
          <a:bodyPr>
            <a:normAutofit/>
          </a:bodyPr>
          <a:lstStyle/>
          <a:p>
            <a:pPr marL="514350" indent="-514350">
              <a:buFont typeface="+mj-lt"/>
              <a:buAutoNum type="arabicPeriod" startAt="2"/>
            </a:pPr>
            <a:r>
              <a:rPr lang="en-US" sz="3200" b="1" dirty="0"/>
              <a:t>Fill Missing Values:</a:t>
            </a:r>
          </a:p>
          <a:p>
            <a:pPr marL="457200" lvl="1" indent="0">
              <a:buNone/>
            </a:pPr>
            <a:r>
              <a:rPr lang="en-US" sz="3000" dirty="0"/>
              <a:t>  After merging, you can fill </a:t>
            </a:r>
            <a:r>
              <a:rPr lang="en-US" sz="3000" dirty="0" err="1"/>
              <a:t>NaN</a:t>
            </a:r>
            <a:r>
              <a:rPr lang="en-US" sz="3000" dirty="0"/>
              <a:t> values with default values, like 0,       "Unknown", or the mean/median of the column.</a:t>
            </a:r>
          </a:p>
          <a:p>
            <a:pPr marL="514350" indent="-514350">
              <a:buFont typeface="+mj-lt"/>
              <a:buAutoNum type="arabicPeriod" startAt="3"/>
            </a:pPr>
            <a:r>
              <a:rPr lang="en-US" sz="3200" b="1" dirty="0"/>
              <a:t>Identify and Clean Data:</a:t>
            </a:r>
          </a:p>
          <a:p>
            <a:pPr marL="457200" lvl="1" indent="0">
              <a:buNone/>
            </a:pPr>
            <a:r>
              <a:rPr lang="en-US" sz="3000" dirty="0"/>
              <a:t>Before merging, identify keys that are present in one dataset but not the other. You can clean or standardize the data to ensure consistency.</a:t>
            </a:r>
          </a:p>
          <a:p>
            <a:pPr marL="514350" indent="-514350">
              <a:buFont typeface="+mj-lt"/>
              <a:buAutoNum type="arabicPeriod" startAt="4"/>
            </a:pPr>
            <a:r>
              <a:rPr lang="en-US" sz="3200" b="1" dirty="0"/>
              <a:t>Standardize Keys:</a:t>
            </a:r>
          </a:p>
          <a:p>
            <a:pPr marL="457200" lvl="1" indent="0">
              <a:buNone/>
            </a:pPr>
            <a:r>
              <a:rPr lang="en-US" sz="3000" dirty="0"/>
              <a:t>Ensure that keys are in the same format across datasets (e.g., case sensitivity, leading/trailing spaces).</a:t>
            </a:r>
            <a:endParaRPr lang="en-IN" sz="3000" dirty="0"/>
          </a:p>
        </p:txBody>
      </p:sp>
    </p:spTree>
    <p:extLst>
      <p:ext uri="{BB962C8B-B14F-4D97-AF65-F5344CB8AC3E}">
        <p14:creationId xmlns:p14="http://schemas.microsoft.com/office/powerpoint/2010/main" val="1084357004"/>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7488B8-4A15-9A7F-55FA-80DCC992A35D}"/>
              </a:ext>
            </a:extLst>
          </p:cNvPr>
          <p:cNvSpPr>
            <a:spLocks noGrp="1"/>
          </p:cNvSpPr>
          <p:nvPr>
            <p:ph type="title"/>
          </p:nvPr>
        </p:nvSpPr>
        <p:spPr/>
        <p:txBody>
          <a:bodyPr/>
          <a:lstStyle/>
          <a:p>
            <a:r>
              <a:rPr lang="en-US" b="1" dirty="0"/>
              <a:t>Advantages</a:t>
            </a:r>
            <a:br>
              <a:rPr lang="en-US" b="1" dirty="0"/>
            </a:br>
            <a:endParaRPr lang="en-IN" dirty="0"/>
          </a:p>
        </p:txBody>
      </p:sp>
      <p:sp>
        <p:nvSpPr>
          <p:cNvPr id="3" name="Content Placeholder 2">
            <a:extLst>
              <a:ext uri="{FF2B5EF4-FFF2-40B4-BE49-F238E27FC236}">
                <a16:creationId xmlns:a16="http://schemas.microsoft.com/office/drawing/2014/main" id="{1616FDB5-D030-2E64-DD3C-8E194559DA26}"/>
              </a:ext>
            </a:extLst>
          </p:cNvPr>
          <p:cNvSpPr>
            <a:spLocks noGrp="1"/>
          </p:cNvSpPr>
          <p:nvPr>
            <p:ph idx="1"/>
          </p:nvPr>
        </p:nvSpPr>
        <p:spPr>
          <a:xfrm>
            <a:off x="620485" y="1690688"/>
            <a:ext cx="11157857" cy="5167311"/>
          </a:xfrm>
        </p:spPr>
        <p:txBody>
          <a:bodyPr>
            <a:normAutofit/>
          </a:bodyPr>
          <a:lstStyle/>
          <a:p>
            <a:pPr marL="514350" indent="-514350">
              <a:buFont typeface="+mj-lt"/>
              <a:buAutoNum type="arabicPeriod"/>
            </a:pPr>
            <a:r>
              <a:rPr lang="en-US" sz="3000" b="1" dirty="0"/>
              <a:t>Comprehensive Data Capture</a:t>
            </a:r>
            <a:r>
              <a:rPr lang="en-US" sz="3000" dirty="0"/>
              <a:t>: </a:t>
            </a:r>
          </a:p>
          <a:p>
            <a:pPr marL="457200" lvl="1" indent="0">
              <a:buNone/>
            </a:pPr>
            <a:r>
              <a:rPr lang="en-US" sz="3000" dirty="0"/>
              <a:t>Outer joins ensure no data is lost during the merge, providing a full view of available data.</a:t>
            </a:r>
          </a:p>
          <a:p>
            <a:pPr marL="514350" indent="-514350">
              <a:buFont typeface="+mj-lt"/>
              <a:buAutoNum type="arabicPeriod" startAt="2"/>
            </a:pPr>
            <a:r>
              <a:rPr lang="en-US" sz="3000" b="1" dirty="0"/>
              <a:t>Flexibility in Analysis</a:t>
            </a:r>
            <a:r>
              <a:rPr lang="en-US" sz="3000" dirty="0"/>
              <a:t>: </a:t>
            </a:r>
          </a:p>
          <a:p>
            <a:pPr marL="457200" lvl="1" indent="0">
              <a:buNone/>
            </a:pPr>
            <a:r>
              <a:rPr lang="en-US" sz="3000" dirty="0"/>
              <a:t>Handling mismatches allows for deeper analysis, enabling analysts to explore data gaps and their implications.</a:t>
            </a:r>
          </a:p>
          <a:p>
            <a:pPr marL="514350" indent="-514350">
              <a:buFont typeface="+mj-lt"/>
              <a:buAutoNum type="arabicPeriod" startAt="3"/>
            </a:pPr>
            <a:r>
              <a:rPr lang="en-US" sz="3000" b="1" dirty="0"/>
              <a:t>Improved Decision-Making</a:t>
            </a:r>
            <a:r>
              <a:rPr lang="en-US" sz="3000" dirty="0"/>
              <a:t>: </a:t>
            </a:r>
          </a:p>
          <a:p>
            <a:pPr marL="457200" lvl="1" indent="0">
              <a:buNone/>
            </a:pPr>
            <a:r>
              <a:rPr lang="en-US" sz="3000" dirty="0"/>
              <a:t>A complete dataset enhances the quality of insights drawn from data analysis, leading to better business decisions.</a:t>
            </a:r>
          </a:p>
          <a:p>
            <a:endParaRPr lang="en-IN" dirty="0"/>
          </a:p>
        </p:txBody>
      </p:sp>
    </p:spTree>
    <p:extLst>
      <p:ext uri="{BB962C8B-B14F-4D97-AF65-F5344CB8AC3E}">
        <p14:creationId xmlns:p14="http://schemas.microsoft.com/office/powerpoint/2010/main" val="1693610819"/>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0B30C6-E4CC-C0F0-EF6F-1A231C789DEC}"/>
              </a:ext>
            </a:extLst>
          </p:cNvPr>
          <p:cNvSpPr>
            <a:spLocks noGrp="1"/>
          </p:cNvSpPr>
          <p:nvPr>
            <p:ph type="title"/>
          </p:nvPr>
        </p:nvSpPr>
        <p:spPr/>
        <p:txBody>
          <a:bodyPr/>
          <a:lstStyle/>
          <a:p>
            <a:r>
              <a:rPr lang="en-US" b="1" dirty="0"/>
              <a:t>Disadvantages</a:t>
            </a:r>
            <a:br>
              <a:rPr lang="en-US" b="1" dirty="0"/>
            </a:br>
            <a:endParaRPr lang="en-IN" dirty="0"/>
          </a:p>
        </p:txBody>
      </p:sp>
      <p:sp>
        <p:nvSpPr>
          <p:cNvPr id="3" name="Content Placeholder 2">
            <a:extLst>
              <a:ext uri="{FF2B5EF4-FFF2-40B4-BE49-F238E27FC236}">
                <a16:creationId xmlns:a16="http://schemas.microsoft.com/office/drawing/2014/main" id="{F51B0445-60DB-4611-2450-6460D94C63E1}"/>
              </a:ext>
            </a:extLst>
          </p:cNvPr>
          <p:cNvSpPr>
            <a:spLocks noGrp="1"/>
          </p:cNvSpPr>
          <p:nvPr>
            <p:ph idx="1"/>
          </p:nvPr>
        </p:nvSpPr>
        <p:spPr>
          <a:xfrm>
            <a:off x="838200" y="1393370"/>
            <a:ext cx="10515600" cy="5312229"/>
          </a:xfrm>
        </p:spPr>
        <p:txBody>
          <a:bodyPr/>
          <a:lstStyle/>
          <a:p>
            <a:pPr marL="514350" indent="-514350">
              <a:buFont typeface="+mj-lt"/>
              <a:buAutoNum type="arabicPeriod"/>
            </a:pPr>
            <a:r>
              <a:rPr lang="en-US" sz="3200" b="1" dirty="0"/>
              <a:t>Increased Complexity</a:t>
            </a:r>
            <a:r>
              <a:rPr lang="en-US" sz="3200" dirty="0"/>
              <a:t>: </a:t>
            </a:r>
          </a:p>
          <a:p>
            <a:pPr marL="0" indent="0">
              <a:buNone/>
            </a:pPr>
            <a:r>
              <a:rPr lang="en-US" sz="3000" dirty="0"/>
              <a:t>Managing mismatched keys can complicate the data merging process, requiring additional steps and checks.</a:t>
            </a:r>
          </a:p>
          <a:p>
            <a:pPr marL="514350" indent="-514350">
              <a:buFont typeface="+mj-lt"/>
              <a:buAutoNum type="arabicPeriod" startAt="2"/>
            </a:pPr>
            <a:r>
              <a:rPr lang="en-US" sz="3200" b="1" dirty="0"/>
              <a:t>Data Quality Issues</a:t>
            </a:r>
            <a:r>
              <a:rPr lang="en-US" sz="3200" dirty="0"/>
              <a:t>: </a:t>
            </a:r>
          </a:p>
          <a:p>
            <a:pPr marL="0" indent="0">
              <a:buNone/>
            </a:pPr>
            <a:r>
              <a:rPr lang="en-US" sz="3000" dirty="0"/>
              <a:t>Filling missing values might lead to inaccurate conclusions if the default values do not reflect the true nature of the data</a:t>
            </a:r>
            <a:r>
              <a:rPr lang="en-US" dirty="0"/>
              <a:t>.</a:t>
            </a:r>
          </a:p>
          <a:p>
            <a:pPr marL="514350" indent="-514350">
              <a:buFont typeface="+mj-lt"/>
              <a:buAutoNum type="arabicPeriod" startAt="3"/>
            </a:pPr>
            <a:r>
              <a:rPr lang="en-US" sz="3200" b="1" dirty="0"/>
              <a:t>Performance Overhead</a:t>
            </a:r>
            <a:r>
              <a:rPr lang="en-US" sz="3200" dirty="0"/>
              <a:t>:</a:t>
            </a:r>
          </a:p>
          <a:p>
            <a:pPr marL="0" indent="0">
              <a:buNone/>
            </a:pPr>
            <a:r>
              <a:rPr lang="en-US" dirty="0"/>
              <a:t> </a:t>
            </a:r>
            <a:r>
              <a:rPr lang="en-US" sz="3000" dirty="0"/>
              <a:t>Merging large datasets, especially with many mismatches, can be resource-intensive and slow down processing times.</a:t>
            </a:r>
          </a:p>
          <a:p>
            <a:endParaRPr lang="en-IN" dirty="0"/>
          </a:p>
        </p:txBody>
      </p:sp>
    </p:spTree>
    <p:extLst>
      <p:ext uri="{BB962C8B-B14F-4D97-AF65-F5344CB8AC3E}">
        <p14:creationId xmlns:p14="http://schemas.microsoft.com/office/powerpoint/2010/main" val="1112103963"/>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C481CB-2C83-407D-0946-1C858BBDE222}"/>
              </a:ext>
            </a:extLst>
          </p:cNvPr>
          <p:cNvSpPr>
            <a:spLocks noGrp="1"/>
          </p:cNvSpPr>
          <p:nvPr>
            <p:ph type="title"/>
          </p:nvPr>
        </p:nvSpPr>
        <p:spPr>
          <a:xfrm>
            <a:off x="838200" y="1"/>
            <a:ext cx="10515600" cy="1690688"/>
          </a:xfrm>
        </p:spPr>
        <p:txBody>
          <a:bodyPr/>
          <a:lstStyle/>
          <a:p>
            <a:r>
              <a:rPr lang="en-US" b="1" dirty="0"/>
              <a:t>Advanced Merging Techniques:</a:t>
            </a:r>
            <a:endParaRPr lang="en-IN" b="1" dirty="0"/>
          </a:p>
        </p:txBody>
      </p:sp>
      <p:sp>
        <p:nvSpPr>
          <p:cNvPr id="3" name="Content Placeholder 2">
            <a:extLst>
              <a:ext uri="{FF2B5EF4-FFF2-40B4-BE49-F238E27FC236}">
                <a16:creationId xmlns:a16="http://schemas.microsoft.com/office/drawing/2014/main" id="{CE06036F-16F0-57C4-4830-7E500D570813}"/>
              </a:ext>
            </a:extLst>
          </p:cNvPr>
          <p:cNvSpPr>
            <a:spLocks noGrp="1"/>
          </p:cNvSpPr>
          <p:nvPr>
            <p:ph idx="1"/>
          </p:nvPr>
        </p:nvSpPr>
        <p:spPr>
          <a:xfrm>
            <a:off x="838200" y="2177143"/>
            <a:ext cx="10515600" cy="4680856"/>
          </a:xfrm>
        </p:spPr>
        <p:txBody>
          <a:bodyPr/>
          <a:lstStyle/>
          <a:p>
            <a:pPr marL="742950" indent="-742950" algn="ctr">
              <a:buFont typeface="+mj-lt"/>
              <a:buAutoNum type="arabicPeriod"/>
            </a:pPr>
            <a:r>
              <a:rPr lang="en-US" sz="4000" b="1" dirty="0"/>
              <a:t>Fuzzy Matching </a:t>
            </a:r>
          </a:p>
          <a:p>
            <a:pPr marL="0" indent="0" algn="ctr">
              <a:buNone/>
            </a:pPr>
            <a:endParaRPr lang="en-US" sz="4000" b="1" dirty="0"/>
          </a:p>
          <a:p>
            <a:pPr marL="0" indent="0" algn="just">
              <a:buNone/>
            </a:pPr>
            <a:r>
              <a:rPr lang="en-US" sz="3200" dirty="0"/>
              <a:t>Fuzzy matching is a technique used to identify strings that are similar but not exactly the same. This is particularly useful when merging datasets that may have inconsistencies due to typos, different formats, or variations in spelling.</a:t>
            </a:r>
          </a:p>
          <a:p>
            <a:pPr marL="0" indent="0" algn="ctr">
              <a:buNone/>
            </a:pPr>
            <a:r>
              <a:rPr lang="en-US" sz="3200" b="1" dirty="0"/>
              <a:t>Or</a:t>
            </a:r>
          </a:p>
          <a:p>
            <a:pPr marL="0" indent="0">
              <a:buNone/>
            </a:pPr>
            <a:endParaRPr lang="en-US" sz="3200" b="1" dirty="0"/>
          </a:p>
          <a:p>
            <a:pPr marL="0" indent="0">
              <a:buNone/>
            </a:pPr>
            <a:endParaRPr lang="en-IN" dirty="0"/>
          </a:p>
        </p:txBody>
      </p:sp>
    </p:spTree>
    <p:extLst>
      <p:ext uri="{BB962C8B-B14F-4D97-AF65-F5344CB8AC3E}">
        <p14:creationId xmlns:p14="http://schemas.microsoft.com/office/powerpoint/2010/main" val="158494026"/>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FC94EAC-09DD-56C6-F74B-328F98C8CE36}"/>
              </a:ext>
            </a:extLst>
          </p:cNvPr>
          <p:cNvSpPr>
            <a:spLocks noGrp="1"/>
          </p:cNvSpPr>
          <p:nvPr>
            <p:ph idx="1"/>
          </p:nvPr>
        </p:nvSpPr>
        <p:spPr>
          <a:xfrm>
            <a:off x="457200" y="152400"/>
            <a:ext cx="10515600" cy="5589134"/>
          </a:xfrm>
        </p:spPr>
        <p:txBody>
          <a:bodyPr>
            <a:normAutofit/>
          </a:bodyPr>
          <a:lstStyle/>
          <a:p>
            <a:pPr marL="0" indent="0" algn="just">
              <a:buNone/>
            </a:pPr>
            <a:r>
              <a:rPr lang="en-US" sz="3200" dirty="0"/>
              <a:t>String matching or fuzzy matching is a method to find strings which match a given pattern or string approximately. It identifies the likelihood or probability that two records are true match based on some parameters. In the example shown below, the algorithms try to match the 5 different variations to the given string ‘Microsoft Corporation’ and score each of them based on how close they match the true value.</a:t>
            </a:r>
          </a:p>
          <a:p>
            <a:pPr marL="0" indent="0" algn="just">
              <a:buNone/>
            </a:pPr>
            <a:endParaRPr lang="en-IN" sz="3200" dirty="0"/>
          </a:p>
        </p:txBody>
      </p:sp>
      <p:pic>
        <p:nvPicPr>
          <p:cNvPr id="4098" name="Picture 2">
            <a:extLst>
              <a:ext uri="{FF2B5EF4-FFF2-40B4-BE49-F238E27FC236}">
                <a16:creationId xmlns:a16="http://schemas.microsoft.com/office/drawing/2014/main" id="{398F6AA5-3289-2259-32A5-4B90EF747DF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8316" y="3939949"/>
            <a:ext cx="10073368" cy="29180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2237533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B62FB0E-8C8D-AC66-394E-D95B426DAD2F}"/>
              </a:ext>
            </a:extLst>
          </p:cNvPr>
          <p:cNvSpPr>
            <a:spLocks noGrp="1"/>
          </p:cNvSpPr>
          <p:nvPr>
            <p:ph idx="1"/>
          </p:nvPr>
        </p:nvSpPr>
        <p:spPr>
          <a:xfrm>
            <a:off x="838200" y="272143"/>
            <a:ext cx="10515600" cy="5904820"/>
          </a:xfrm>
        </p:spPr>
        <p:txBody>
          <a:bodyPr/>
          <a:lstStyle/>
          <a:p>
            <a:r>
              <a:rPr lang="en-US" dirty="0"/>
              <a:t>Now we set axes join = inner for intersection of </a:t>
            </a:r>
            <a:r>
              <a:rPr lang="en-US" dirty="0" err="1"/>
              <a:t>dataframe</a:t>
            </a:r>
            <a:r>
              <a:rPr lang="en-US" dirty="0"/>
              <a:t>.</a:t>
            </a:r>
            <a:endParaRPr lang="en-IN" dirty="0"/>
          </a:p>
        </p:txBody>
      </p:sp>
      <p:pic>
        <p:nvPicPr>
          <p:cNvPr id="6" name="Picture 5" descr="A black and red text&#10;&#10;Description automatically generated">
            <a:extLst>
              <a:ext uri="{FF2B5EF4-FFF2-40B4-BE49-F238E27FC236}">
                <a16:creationId xmlns:a16="http://schemas.microsoft.com/office/drawing/2014/main" id="{4F42BD08-37EB-A960-83CA-BB0C5DE8244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40229" y="1436914"/>
            <a:ext cx="10951028" cy="3635829"/>
          </a:xfrm>
          <a:prstGeom prst="rect">
            <a:avLst/>
          </a:prstGeom>
        </p:spPr>
      </p:pic>
    </p:spTree>
    <p:extLst>
      <p:ext uri="{BB962C8B-B14F-4D97-AF65-F5344CB8AC3E}">
        <p14:creationId xmlns:p14="http://schemas.microsoft.com/office/powerpoint/2010/main" val="3516697701"/>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A6CC72F-8EBD-821F-43B4-C4D47FB46C7A}"/>
              </a:ext>
            </a:extLst>
          </p:cNvPr>
          <p:cNvSpPr>
            <a:spLocks noGrp="1"/>
          </p:cNvSpPr>
          <p:nvPr>
            <p:ph idx="1"/>
          </p:nvPr>
        </p:nvSpPr>
        <p:spPr>
          <a:xfrm>
            <a:off x="304800" y="119744"/>
            <a:ext cx="11049000" cy="6738256"/>
          </a:xfrm>
        </p:spPr>
        <p:txBody>
          <a:bodyPr>
            <a:normAutofit lnSpcReduction="10000"/>
          </a:bodyPr>
          <a:lstStyle/>
          <a:p>
            <a:pPr marL="0" indent="0">
              <a:buNone/>
            </a:pPr>
            <a:r>
              <a:rPr lang="en-US" sz="3200" b="1" dirty="0"/>
              <a:t>How Fuzzy Matching Works</a:t>
            </a:r>
          </a:p>
          <a:p>
            <a:pPr marL="0" indent="0">
              <a:buNone/>
            </a:pPr>
            <a:r>
              <a:rPr lang="en-US" dirty="0"/>
              <a:t>Fuzzy matching typically employs algorithms that calculate a similarity score between two strings. The higher the score, the more similar the strings are. This enables matches even when the strings contain errors or differences.</a:t>
            </a:r>
          </a:p>
          <a:p>
            <a:pPr marL="0" indent="0">
              <a:buNone/>
            </a:pPr>
            <a:endParaRPr lang="en-US" dirty="0"/>
          </a:p>
          <a:p>
            <a:pPr marL="0" indent="0">
              <a:buNone/>
            </a:pPr>
            <a:r>
              <a:rPr lang="en-US" sz="3200" b="1" dirty="0"/>
              <a:t>Concept and Importance</a:t>
            </a:r>
          </a:p>
          <a:p>
            <a:pPr marL="0" indent="0">
              <a:buNone/>
            </a:pPr>
            <a:r>
              <a:rPr lang="en-US" dirty="0"/>
              <a:t>Fuzzy matching enhances data quality by allowing flexible comparisons based on similarity rather than exact matches. This technique is widely used in applications like customer relationship management, record linkage, and natural language processing.</a:t>
            </a:r>
          </a:p>
          <a:p>
            <a:pPr marL="0" indent="0">
              <a:buNone/>
            </a:pPr>
            <a:endParaRPr lang="en-US" dirty="0"/>
          </a:p>
          <a:p>
            <a:pPr marL="0" indent="0">
              <a:buNone/>
            </a:pPr>
            <a:r>
              <a:rPr lang="en-US" sz="3200" b="1" dirty="0"/>
              <a:t>Common Algorithms for Fuzzy Matching</a:t>
            </a:r>
          </a:p>
          <a:p>
            <a:pPr marL="0" indent="0">
              <a:buNone/>
            </a:pPr>
            <a:r>
              <a:rPr lang="en-US" dirty="0"/>
              <a:t>Several algorithms are employed in fuzzy matching, each with unique strengths:</a:t>
            </a:r>
          </a:p>
          <a:p>
            <a:pPr marL="0" indent="0">
              <a:buNone/>
            </a:pPr>
            <a:endParaRPr lang="en-IN" dirty="0"/>
          </a:p>
        </p:txBody>
      </p:sp>
    </p:spTree>
    <p:extLst>
      <p:ext uri="{BB962C8B-B14F-4D97-AF65-F5344CB8AC3E}">
        <p14:creationId xmlns:p14="http://schemas.microsoft.com/office/powerpoint/2010/main" val="2273630211"/>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9240044-CB67-0598-8DD4-E890FB6C5824}"/>
              </a:ext>
            </a:extLst>
          </p:cNvPr>
          <p:cNvSpPr>
            <a:spLocks noGrp="1"/>
          </p:cNvSpPr>
          <p:nvPr>
            <p:ph idx="1"/>
          </p:nvPr>
        </p:nvSpPr>
        <p:spPr>
          <a:xfrm>
            <a:off x="838200" y="359228"/>
            <a:ext cx="10515600" cy="6727371"/>
          </a:xfrm>
        </p:spPr>
        <p:txBody>
          <a:bodyPr/>
          <a:lstStyle/>
          <a:p>
            <a:pPr marL="514350" indent="-514350">
              <a:buFont typeface="+mj-lt"/>
              <a:buAutoNum type="arabicPeriod"/>
            </a:pPr>
            <a:r>
              <a:rPr lang="en-US" sz="3600" b="1" dirty="0" err="1"/>
              <a:t>Levenshtein</a:t>
            </a:r>
            <a:r>
              <a:rPr lang="en-US" sz="3600" b="1" dirty="0"/>
              <a:t> Distance:</a:t>
            </a:r>
          </a:p>
          <a:p>
            <a:r>
              <a:rPr lang="en-US" b="1" dirty="0"/>
              <a:t>Definition:</a:t>
            </a:r>
            <a:r>
              <a:rPr lang="en-US" dirty="0"/>
              <a:t> Measures the minimum number of single-character edits (insertions, deletions, substitutions) required to transform one string into another.</a:t>
            </a:r>
          </a:p>
          <a:p>
            <a:r>
              <a:rPr lang="en-US" b="1" dirty="0"/>
              <a:t>Use Case: </a:t>
            </a:r>
            <a:r>
              <a:rPr lang="en-US" dirty="0"/>
              <a:t>Ideal for detecting small typographical errors. For example, it can match "Jon" to "John".</a:t>
            </a:r>
          </a:p>
          <a:p>
            <a:pPr marL="0" indent="0">
              <a:buNone/>
            </a:pPr>
            <a:endParaRPr lang="en-US" dirty="0"/>
          </a:p>
          <a:p>
            <a:pPr marL="514350" indent="-514350">
              <a:buFont typeface="+mj-lt"/>
              <a:buAutoNum type="arabicPeriod" startAt="2"/>
            </a:pPr>
            <a:r>
              <a:rPr lang="en-US" sz="3600" b="1" dirty="0"/>
              <a:t>Jaccard Similarity:</a:t>
            </a:r>
          </a:p>
          <a:p>
            <a:r>
              <a:rPr lang="en-US" b="1" dirty="0"/>
              <a:t>Definition: </a:t>
            </a:r>
            <a:r>
              <a:rPr lang="en-US" dirty="0"/>
              <a:t>Compares the size of the intersection of two sets to the size of their union.</a:t>
            </a:r>
          </a:p>
          <a:p>
            <a:r>
              <a:rPr lang="en-US" b="1" dirty="0"/>
              <a:t>Use Case: </a:t>
            </a:r>
            <a:r>
              <a:rPr lang="en-US" dirty="0"/>
              <a:t>Effective for comparing text documents or phrases where the focus is on the presence of words.</a:t>
            </a:r>
            <a:endParaRPr lang="en-IN" dirty="0"/>
          </a:p>
        </p:txBody>
      </p:sp>
    </p:spTree>
    <p:extLst>
      <p:ext uri="{BB962C8B-B14F-4D97-AF65-F5344CB8AC3E}">
        <p14:creationId xmlns:p14="http://schemas.microsoft.com/office/powerpoint/2010/main" val="1788723213"/>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Content Placeholder 8" descr="A diagram of a algorithm&#10;&#10;Description automatically generated">
            <a:extLst>
              <a:ext uri="{FF2B5EF4-FFF2-40B4-BE49-F238E27FC236}">
                <a16:creationId xmlns:a16="http://schemas.microsoft.com/office/drawing/2014/main" id="{2BD8FC19-2E60-ACC1-3E43-0726738BE4A6}"/>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013856" y="119744"/>
            <a:ext cx="7576457" cy="6509656"/>
          </a:xfrm>
        </p:spPr>
      </p:pic>
    </p:spTree>
    <p:extLst>
      <p:ext uri="{BB962C8B-B14F-4D97-AF65-F5344CB8AC3E}">
        <p14:creationId xmlns:p14="http://schemas.microsoft.com/office/powerpoint/2010/main" val="6143160"/>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4505FF8-0680-88E8-9041-9815E7FD17B1}"/>
              </a:ext>
            </a:extLst>
          </p:cNvPr>
          <p:cNvSpPr>
            <a:spLocks noGrp="1"/>
          </p:cNvSpPr>
          <p:nvPr>
            <p:ph idx="1"/>
          </p:nvPr>
        </p:nvSpPr>
        <p:spPr>
          <a:xfrm>
            <a:off x="838200" y="326571"/>
            <a:ext cx="10515600" cy="5850392"/>
          </a:xfrm>
        </p:spPr>
        <p:txBody>
          <a:bodyPr/>
          <a:lstStyle/>
          <a:p>
            <a:pPr marL="514350" indent="-514350">
              <a:buFont typeface="+mj-lt"/>
              <a:buAutoNum type="arabicPeriod" startAt="3"/>
            </a:pPr>
            <a:r>
              <a:rPr lang="en-US" sz="3600" b="1" dirty="0"/>
              <a:t>Cosine Similarity:</a:t>
            </a:r>
          </a:p>
          <a:p>
            <a:r>
              <a:rPr lang="en-US" b="1" dirty="0"/>
              <a:t>Definition: </a:t>
            </a:r>
            <a:r>
              <a:rPr lang="en-US" dirty="0"/>
              <a:t>Measures the cosine of the angle between two vectors in a multi-dimensional space.</a:t>
            </a:r>
          </a:p>
          <a:p>
            <a:r>
              <a:rPr lang="en-US" b="1" dirty="0"/>
              <a:t>Use Case: </a:t>
            </a:r>
            <a:r>
              <a:rPr lang="en-US" dirty="0"/>
              <a:t>Commonly used in natural language processing to determine the similarity of documents.</a:t>
            </a:r>
          </a:p>
          <a:p>
            <a:pPr marL="0" indent="0">
              <a:buNone/>
            </a:pPr>
            <a:endParaRPr lang="en-US" sz="3600" dirty="0"/>
          </a:p>
          <a:p>
            <a:pPr marL="514350" indent="-514350">
              <a:buFont typeface="+mj-lt"/>
              <a:buAutoNum type="arabicPeriod" startAt="4"/>
            </a:pPr>
            <a:r>
              <a:rPr lang="en-US" sz="3600" b="1" dirty="0"/>
              <a:t>Soundex and Metaphone:</a:t>
            </a:r>
          </a:p>
          <a:p>
            <a:r>
              <a:rPr lang="en-US" b="1" dirty="0"/>
              <a:t>Definition: </a:t>
            </a:r>
            <a:r>
              <a:rPr lang="en-US" dirty="0"/>
              <a:t>Phonetic algorithms that convert words into codes based on how they sound.</a:t>
            </a:r>
          </a:p>
          <a:p>
            <a:r>
              <a:rPr lang="en-US" b="1" dirty="0"/>
              <a:t>Use Case: </a:t>
            </a:r>
            <a:r>
              <a:rPr lang="en-US" dirty="0"/>
              <a:t>Useful for matching names that may be spelled differently but sound similar.</a:t>
            </a:r>
            <a:endParaRPr lang="en-IN" dirty="0"/>
          </a:p>
        </p:txBody>
      </p:sp>
    </p:spTree>
    <p:extLst>
      <p:ext uri="{BB962C8B-B14F-4D97-AF65-F5344CB8AC3E}">
        <p14:creationId xmlns:p14="http://schemas.microsoft.com/office/powerpoint/2010/main" val="2133993673"/>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C74FD61-DCA0-0AC8-DB50-D6572121B882}"/>
              </a:ext>
            </a:extLst>
          </p:cNvPr>
          <p:cNvSpPr>
            <a:spLocks noGrp="1"/>
          </p:cNvSpPr>
          <p:nvPr>
            <p:ph idx="1"/>
          </p:nvPr>
        </p:nvSpPr>
        <p:spPr>
          <a:xfrm>
            <a:off x="838200" y="250371"/>
            <a:ext cx="10515600" cy="5926592"/>
          </a:xfrm>
        </p:spPr>
        <p:txBody>
          <a:bodyPr/>
          <a:lstStyle/>
          <a:p>
            <a:pPr marL="514350" indent="-514350">
              <a:buFont typeface="+mj-lt"/>
              <a:buAutoNum type="arabicPeriod" startAt="5"/>
            </a:pPr>
            <a:r>
              <a:rPr lang="en-US" sz="3600" b="1" dirty="0"/>
              <a:t>N-grams</a:t>
            </a:r>
            <a:r>
              <a:rPr lang="en-US" sz="3600" dirty="0"/>
              <a:t>:</a:t>
            </a:r>
          </a:p>
          <a:p>
            <a:pPr>
              <a:buFont typeface="Arial" panose="020B0604020202020204" pitchFamily="34" charset="0"/>
              <a:buChar char="•"/>
            </a:pPr>
            <a:r>
              <a:rPr lang="en-US" b="1" dirty="0"/>
              <a:t>Definition</a:t>
            </a:r>
            <a:r>
              <a:rPr lang="en-US" dirty="0"/>
              <a:t>: Breaks down strings into contiguous sequences of n characters or words.</a:t>
            </a:r>
          </a:p>
          <a:p>
            <a:pPr>
              <a:buFont typeface="Arial" panose="020B0604020202020204" pitchFamily="34" charset="0"/>
              <a:buChar char="•"/>
            </a:pPr>
            <a:r>
              <a:rPr lang="en-US" b="1" dirty="0"/>
              <a:t>Use Case</a:t>
            </a:r>
            <a:r>
              <a:rPr lang="en-US" dirty="0"/>
              <a:t>: Helpful in text comparison where the sequence of characters is more significant than the overall structure.</a:t>
            </a:r>
          </a:p>
          <a:p>
            <a:pPr marL="0" indent="0">
              <a:buNone/>
            </a:pPr>
            <a:endParaRPr lang="en-IN" dirty="0"/>
          </a:p>
        </p:txBody>
      </p:sp>
    </p:spTree>
    <p:extLst>
      <p:ext uri="{BB962C8B-B14F-4D97-AF65-F5344CB8AC3E}">
        <p14:creationId xmlns:p14="http://schemas.microsoft.com/office/powerpoint/2010/main" val="2014379456"/>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EB2E7FD-9783-4D19-C746-EF3A50DCF5D6}"/>
              </a:ext>
            </a:extLst>
          </p:cNvPr>
          <p:cNvSpPr>
            <a:spLocks noGrp="1"/>
          </p:cNvSpPr>
          <p:nvPr>
            <p:ph idx="1"/>
          </p:nvPr>
        </p:nvSpPr>
        <p:spPr>
          <a:xfrm>
            <a:off x="838200" y="130629"/>
            <a:ext cx="10515600" cy="6046334"/>
          </a:xfrm>
        </p:spPr>
        <p:txBody>
          <a:bodyPr>
            <a:normAutofit/>
          </a:bodyPr>
          <a:lstStyle/>
          <a:p>
            <a:pPr marL="0" indent="0" algn="ctr">
              <a:buNone/>
            </a:pPr>
            <a:r>
              <a:rPr lang="en-IN" sz="4000" b="1" dirty="0"/>
              <a:t>Implementation in Python</a:t>
            </a:r>
          </a:p>
          <a:p>
            <a:pPr marL="0" indent="0">
              <a:buNone/>
            </a:pPr>
            <a:r>
              <a:rPr lang="en-US" sz="3200" dirty="0"/>
              <a:t>The </a:t>
            </a:r>
            <a:r>
              <a:rPr lang="en-US" sz="3200" dirty="0" err="1"/>
              <a:t>fuzzywuzzy</a:t>
            </a:r>
            <a:r>
              <a:rPr lang="en-US" sz="3200" dirty="0"/>
              <a:t> library is a popular choice for implementing fuzzy matching in Python. Below is a complete example demonstrating its use.</a:t>
            </a:r>
            <a:endParaRPr lang="en-IN" sz="3200" dirty="0"/>
          </a:p>
        </p:txBody>
      </p:sp>
      <p:pic>
        <p:nvPicPr>
          <p:cNvPr id="9" name="Picture 8" descr="A computer screen with green text">
            <a:extLst>
              <a:ext uri="{FF2B5EF4-FFF2-40B4-BE49-F238E27FC236}">
                <a16:creationId xmlns:a16="http://schemas.microsoft.com/office/drawing/2014/main" id="{2988BB5C-11CD-7D1E-FFC8-1AB2538E419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279590"/>
            <a:ext cx="12192000" cy="4578409"/>
          </a:xfrm>
          <a:prstGeom prst="rect">
            <a:avLst/>
          </a:prstGeom>
        </p:spPr>
      </p:pic>
    </p:spTree>
    <p:extLst>
      <p:ext uri="{BB962C8B-B14F-4D97-AF65-F5344CB8AC3E}">
        <p14:creationId xmlns:p14="http://schemas.microsoft.com/office/powerpoint/2010/main" val="1081089441"/>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A computer screen with white text&#10;&#10;Description automatically generated">
            <a:extLst>
              <a:ext uri="{FF2B5EF4-FFF2-40B4-BE49-F238E27FC236}">
                <a16:creationId xmlns:a16="http://schemas.microsoft.com/office/drawing/2014/main" id="{C9C17E6B-F634-1AA4-486C-96BA42D8D4BC}"/>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 y="0"/>
            <a:ext cx="12192000" cy="6858000"/>
          </a:xfrm>
        </p:spPr>
      </p:pic>
    </p:spTree>
    <p:extLst>
      <p:ext uri="{BB962C8B-B14F-4D97-AF65-F5344CB8AC3E}">
        <p14:creationId xmlns:p14="http://schemas.microsoft.com/office/powerpoint/2010/main" val="763986522"/>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A3FA3CE-9F48-6F8C-AB2A-EABC29B56681}"/>
              </a:ext>
            </a:extLst>
          </p:cNvPr>
          <p:cNvSpPr>
            <a:spLocks noGrp="1"/>
          </p:cNvSpPr>
          <p:nvPr>
            <p:ph idx="1"/>
          </p:nvPr>
        </p:nvSpPr>
        <p:spPr>
          <a:xfrm>
            <a:off x="838200" y="174171"/>
            <a:ext cx="10515600" cy="6002792"/>
          </a:xfrm>
        </p:spPr>
        <p:txBody>
          <a:bodyPr>
            <a:normAutofit/>
          </a:bodyPr>
          <a:lstStyle/>
          <a:p>
            <a:pPr marL="0" indent="0">
              <a:buNone/>
            </a:pPr>
            <a:r>
              <a:rPr lang="en-IN" sz="4400" b="1" dirty="0"/>
              <a:t>Output:</a:t>
            </a:r>
          </a:p>
          <a:p>
            <a:pPr marL="0" indent="0">
              <a:buNone/>
            </a:pPr>
            <a:endParaRPr lang="en-IN" sz="4400" b="1" dirty="0"/>
          </a:p>
        </p:txBody>
      </p:sp>
      <p:pic>
        <p:nvPicPr>
          <p:cNvPr id="5" name="Picture 4" descr="A black screen with pink text&#10;&#10;Description automatically generated">
            <a:extLst>
              <a:ext uri="{FF2B5EF4-FFF2-40B4-BE49-F238E27FC236}">
                <a16:creationId xmlns:a16="http://schemas.microsoft.com/office/drawing/2014/main" id="{E51A3DDB-AE73-795A-66B4-E622A61A9C4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491343"/>
            <a:ext cx="12192000" cy="5366657"/>
          </a:xfrm>
          <a:prstGeom prst="rect">
            <a:avLst/>
          </a:prstGeom>
        </p:spPr>
      </p:pic>
    </p:spTree>
    <p:extLst>
      <p:ext uri="{BB962C8B-B14F-4D97-AF65-F5344CB8AC3E}">
        <p14:creationId xmlns:p14="http://schemas.microsoft.com/office/powerpoint/2010/main" val="1963731960"/>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CF937B6-5ADA-A3C2-7492-448020BCF56C}"/>
              </a:ext>
            </a:extLst>
          </p:cNvPr>
          <p:cNvSpPr>
            <a:spLocks noGrp="1"/>
          </p:cNvSpPr>
          <p:nvPr>
            <p:ph idx="1"/>
          </p:nvPr>
        </p:nvSpPr>
        <p:spPr>
          <a:xfrm>
            <a:off x="838200" y="370114"/>
            <a:ext cx="10515600" cy="5806849"/>
          </a:xfrm>
        </p:spPr>
        <p:txBody>
          <a:bodyPr/>
          <a:lstStyle/>
          <a:p>
            <a:pPr marL="0" indent="0">
              <a:buNone/>
            </a:pPr>
            <a:r>
              <a:rPr lang="en-US" sz="3600" b="1" dirty="0"/>
              <a:t>Conclusion</a:t>
            </a:r>
          </a:p>
          <a:p>
            <a:pPr marL="0" indent="0">
              <a:buNone/>
            </a:pPr>
            <a:endParaRPr lang="en-US" sz="3600" b="1" dirty="0"/>
          </a:p>
          <a:p>
            <a:pPr marL="0" indent="0">
              <a:buNone/>
            </a:pPr>
            <a:r>
              <a:rPr lang="en-US" dirty="0"/>
              <a:t>Fuzzy matching is a powerful technique for improving data quality by allowing flexible string comparisons. By utilizing algorithms like </a:t>
            </a:r>
            <a:r>
              <a:rPr lang="en-US" dirty="0" err="1"/>
              <a:t>Levenshtein</a:t>
            </a:r>
            <a:r>
              <a:rPr lang="en-US" dirty="0"/>
              <a:t> distance and Jaccard similarity, it effectively addresses the challenges posed by imperfect data. Understanding and implementing these algorithms can significantly enhance data management practices and improve decision-making based on accurate datasets.</a:t>
            </a:r>
          </a:p>
          <a:p>
            <a:endParaRPr lang="en-IN" dirty="0"/>
          </a:p>
        </p:txBody>
      </p:sp>
    </p:spTree>
    <p:extLst>
      <p:ext uri="{BB962C8B-B14F-4D97-AF65-F5344CB8AC3E}">
        <p14:creationId xmlns:p14="http://schemas.microsoft.com/office/powerpoint/2010/main" val="4229118114"/>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3E447A-64F9-01A6-2BEE-BFF23527F49A}"/>
              </a:ext>
            </a:extLst>
          </p:cNvPr>
          <p:cNvSpPr>
            <a:spLocks noGrp="1"/>
          </p:cNvSpPr>
          <p:nvPr>
            <p:ph type="title"/>
          </p:nvPr>
        </p:nvSpPr>
        <p:spPr/>
        <p:txBody>
          <a:bodyPr/>
          <a:lstStyle/>
          <a:p>
            <a:endParaRPr lang="en-IN"/>
          </a:p>
        </p:txBody>
      </p:sp>
      <p:sp>
        <p:nvSpPr>
          <p:cNvPr id="3" name="Content Placeholder 2">
            <a:extLst>
              <a:ext uri="{FF2B5EF4-FFF2-40B4-BE49-F238E27FC236}">
                <a16:creationId xmlns:a16="http://schemas.microsoft.com/office/drawing/2014/main" id="{D537D2B7-F7A4-088E-4B1D-DE0812346CDA}"/>
              </a:ext>
            </a:extLst>
          </p:cNvPr>
          <p:cNvSpPr>
            <a:spLocks noGrp="1"/>
          </p:cNvSpPr>
          <p:nvPr>
            <p:ph idx="1"/>
          </p:nvPr>
        </p:nvSpPr>
        <p:spPr/>
        <p:txBody>
          <a:bodyPr/>
          <a:lstStyle/>
          <a:p>
            <a:endParaRPr lang="en-IN"/>
          </a:p>
        </p:txBody>
      </p:sp>
    </p:spTree>
    <p:extLst>
      <p:ext uri="{BB962C8B-B14F-4D97-AF65-F5344CB8AC3E}">
        <p14:creationId xmlns:p14="http://schemas.microsoft.com/office/powerpoint/2010/main" val="175925079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894B2D4-F5F4-86A1-172B-C966B7AF62AB}"/>
              </a:ext>
            </a:extLst>
          </p:cNvPr>
          <p:cNvSpPr>
            <a:spLocks noGrp="1"/>
          </p:cNvSpPr>
          <p:nvPr>
            <p:ph idx="1"/>
          </p:nvPr>
        </p:nvSpPr>
        <p:spPr>
          <a:xfrm>
            <a:off x="838200" y="348343"/>
            <a:ext cx="10515600" cy="5828620"/>
          </a:xfrm>
        </p:spPr>
        <p:txBody>
          <a:bodyPr/>
          <a:lstStyle/>
          <a:p>
            <a:pPr marL="0" indent="0">
              <a:buNone/>
            </a:pPr>
            <a:r>
              <a:rPr lang="en-US" sz="3600" b="1" i="0" dirty="0">
                <a:solidFill>
                  <a:srgbClr val="273239"/>
                </a:solidFill>
                <a:effectLst/>
                <a:latin typeface="Nunito" pitchFamily="2" charset="0"/>
              </a:rPr>
              <a:t>Output :</a:t>
            </a:r>
            <a:br>
              <a:rPr lang="en-US" sz="3600" dirty="0"/>
            </a:br>
            <a:r>
              <a:rPr lang="en-US" b="0" i="0" dirty="0">
                <a:solidFill>
                  <a:srgbClr val="273239"/>
                </a:solidFill>
                <a:effectLst/>
                <a:latin typeface="Nunito" pitchFamily="2" charset="0"/>
              </a:rPr>
              <a:t>As shown in the output image, we get the intersection of </a:t>
            </a:r>
            <a:r>
              <a:rPr lang="en-US" b="0" i="0" dirty="0" err="1">
                <a:solidFill>
                  <a:srgbClr val="273239"/>
                </a:solidFill>
                <a:effectLst/>
                <a:latin typeface="Nunito" pitchFamily="2" charset="0"/>
              </a:rPr>
              <a:t>dataframe</a:t>
            </a:r>
            <a:r>
              <a:rPr lang="en-US" b="0" i="0" dirty="0">
                <a:solidFill>
                  <a:srgbClr val="273239"/>
                </a:solidFill>
                <a:effectLst/>
                <a:latin typeface="Nunito" pitchFamily="2" charset="0"/>
              </a:rPr>
              <a:t>.</a:t>
            </a:r>
            <a:endParaRPr lang="en-IN" dirty="0"/>
          </a:p>
        </p:txBody>
      </p:sp>
      <p:pic>
        <p:nvPicPr>
          <p:cNvPr id="5" name="Picture 4" descr="A screenshot of a computer&#10;&#10;Description automatically generated">
            <a:extLst>
              <a:ext uri="{FF2B5EF4-FFF2-40B4-BE49-F238E27FC236}">
                <a16:creationId xmlns:a16="http://schemas.microsoft.com/office/drawing/2014/main" id="{24AA1E83-2B6B-98FC-CEA1-93EEDB43E1E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2400" y="2304555"/>
            <a:ext cx="5638800" cy="4422815"/>
          </a:xfrm>
          <a:prstGeom prst="rect">
            <a:avLst/>
          </a:prstGeom>
        </p:spPr>
      </p:pic>
      <p:pic>
        <p:nvPicPr>
          <p:cNvPr id="7" name="Picture 6" descr="A screenshot of a computer">
            <a:extLst>
              <a:ext uri="{FF2B5EF4-FFF2-40B4-BE49-F238E27FC236}">
                <a16:creationId xmlns:a16="http://schemas.microsoft.com/office/drawing/2014/main" id="{CF9576D2-4624-752B-6F55-D825B50FCC2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96000" y="2579914"/>
            <a:ext cx="5812971" cy="3929743"/>
          </a:xfrm>
          <a:prstGeom prst="rect">
            <a:avLst/>
          </a:prstGeom>
        </p:spPr>
      </p:pic>
    </p:spTree>
    <p:extLst>
      <p:ext uri="{BB962C8B-B14F-4D97-AF65-F5344CB8AC3E}">
        <p14:creationId xmlns:p14="http://schemas.microsoft.com/office/powerpoint/2010/main" val="4329533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A screenshot of a phone number&#10;&#10;Description automatically generated">
            <a:extLst>
              <a:ext uri="{FF2B5EF4-FFF2-40B4-BE49-F238E27FC236}">
                <a16:creationId xmlns:a16="http://schemas.microsoft.com/office/drawing/2014/main" id="{E5E4D1EF-472B-D18F-FEEB-886390114B41}"/>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85057" y="1328056"/>
            <a:ext cx="12006943" cy="4093029"/>
          </a:xfrm>
        </p:spPr>
      </p:pic>
    </p:spTree>
    <p:extLst>
      <p:ext uri="{BB962C8B-B14F-4D97-AF65-F5344CB8AC3E}">
        <p14:creationId xmlns:p14="http://schemas.microsoft.com/office/powerpoint/2010/main" val="168810835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9D8AD79-E9AB-29CA-EAA0-CD15013DCCDE}"/>
              </a:ext>
            </a:extLst>
          </p:cNvPr>
          <p:cNvSpPr>
            <a:spLocks noGrp="1"/>
          </p:cNvSpPr>
          <p:nvPr>
            <p:ph idx="1"/>
          </p:nvPr>
        </p:nvSpPr>
        <p:spPr>
          <a:xfrm>
            <a:off x="838200" y="435429"/>
            <a:ext cx="10515600" cy="6063342"/>
          </a:xfrm>
        </p:spPr>
        <p:txBody>
          <a:bodyPr/>
          <a:lstStyle/>
          <a:p>
            <a:r>
              <a:rPr lang="en-US" dirty="0"/>
              <a:t>Now we set axes join = outer for union of </a:t>
            </a:r>
            <a:r>
              <a:rPr lang="en-US" dirty="0" err="1"/>
              <a:t>dataframe</a:t>
            </a:r>
            <a:r>
              <a:rPr lang="en-US" dirty="0"/>
              <a:t>.</a:t>
            </a:r>
            <a:endParaRPr lang="en-IN" dirty="0"/>
          </a:p>
        </p:txBody>
      </p:sp>
      <p:pic>
        <p:nvPicPr>
          <p:cNvPr id="6" name="Picture 5" descr="A black and green text">
            <a:extLst>
              <a:ext uri="{FF2B5EF4-FFF2-40B4-BE49-F238E27FC236}">
                <a16:creationId xmlns:a16="http://schemas.microsoft.com/office/drawing/2014/main" id="{A75E23C5-1459-2E65-8343-3898A8F99DF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68086" y="1556657"/>
            <a:ext cx="10515600" cy="3897086"/>
          </a:xfrm>
          <a:prstGeom prst="rect">
            <a:avLst/>
          </a:prstGeom>
        </p:spPr>
      </p:pic>
    </p:spTree>
    <p:extLst>
      <p:ext uri="{BB962C8B-B14F-4D97-AF65-F5344CB8AC3E}">
        <p14:creationId xmlns:p14="http://schemas.microsoft.com/office/powerpoint/2010/main" val="227400329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A37FA16-E518-1B25-1DC4-8F600FC117C3}"/>
              </a:ext>
            </a:extLst>
          </p:cNvPr>
          <p:cNvSpPr>
            <a:spLocks noGrp="1"/>
          </p:cNvSpPr>
          <p:nvPr>
            <p:ph idx="1"/>
          </p:nvPr>
        </p:nvSpPr>
        <p:spPr>
          <a:xfrm>
            <a:off x="838200" y="489857"/>
            <a:ext cx="10515600" cy="5687106"/>
          </a:xfrm>
        </p:spPr>
        <p:txBody>
          <a:bodyPr/>
          <a:lstStyle/>
          <a:p>
            <a:pPr marL="0" indent="0">
              <a:buNone/>
            </a:pPr>
            <a:r>
              <a:rPr lang="en-US" sz="3600" b="1" i="0" dirty="0">
                <a:solidFill>
                  <a:srgbClr val="273239"/>
                </a:solidFill>
                <a:effectLst/>
                <a:latin typeface="Nunito" pitchFamily="2" charset="0"/>
              </a:rPr>
              <a:t>Output :</a:t>
            </a:r>
            <a:br>
              <a:rPr lang="en-US" dirty="0"/>
            </a:br>
            <a:r>
              <a:rPr lang="en-US" b="0" i="0" dirty="0">
                <a:solidFill>
                  <a:srgbClr val="273239"/>
                </a:solidFill>
                <a:effectLst/>
                <a:latin typeface="Nunito" pitchFamily="2" charset="0"/>
              </a:rPr>
              <a:t>As shown in the output image, we get the union of </a:t>
            </a:r>
            <a:r>
              <a:rPr lang="en-US" b="0" i="0" dirty="0" err="1">
                <a:solidFill>
                  <a:srgbClr val="273239"/>
                </a:solidFill>
                <a:effectLst/>
                <a:latin typeface="Nunito" pitchFamily="2" charset="0"/>
              </a:rPr>
              <a:t>dataframe</a:t>
            </a:r>
            <a:endParaRPr lang="en-IN" dirty="0"/>
          </a:p>
        </p:txBody>
      </p:sp>
      <p:pic>
        <p:nvPicPr>
          <p:cNvPr id="5" name="Picture 4" descr="A screenshot of a computer&#10;&#10;Description automatically generated">
            <a:extLst>
              <a:ext uri="{FF2B5EF4-FFF2-40B4-BE49-F238E27FC236}">
                <a16:creationId xmlns:a16="http://schemas.microsoft.com/office/drawing/2014/main" id="{8329C561-8228-69AD-2E0F-5F5B62D5D06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38200" y="1970315"/>
            <a:ext cx="10515600" cy="4626428"/>
          </a:xfrm>
          <a:prstGeom prst="rect">
            <a:avLst/>
          </a:prstGeom>
        </p:spPr>
      </p:pic>
    </p:spTree>
    <p:extLst>
      <p:ext uri="{BB962C8B-B14F-4D97-AF65-F5344CB8AC3E}">
        <p14:creationId xmlns:p14="http://schemas.microsoft.com/office/powerpoint/2010/main" val="88172154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43CFD77-B379-363D-F7D2-C761A914CA6E}"/>
              </a:ext>
            </a:extLst>
          </p:cNvPr>
          <p:cNvSpPr>
            <a:spLocks noGrp="1"/>
          </p:cNvSpPr>
          <p:nvPr>
            <p:ph idx="1"/>
          </p:nvPr>
        </p:nvSpPr>
        <p:spPr>
          <a:xfrm>
            <a:off x="838200" y="402771"/>
            <a:ext cx="10515600" cy="5774192"/>
          </a:xfrm>
        </p:spPr>
        <p:txBody>
          <a:bodyPr/>
          <a:lstStyle/>
          <a:p>
            <a:r>
              <a:rPr lang="en-US" dirty="0"/>
              <a:t>Now we used a specific index, as passed to the </a:t>
            </a:r>
            <a:r>
              <a:rPr lang="en-US" dirty="0" err="1"/>
              <a:t>join_axes</a:t>
            </a:r>
            <a:r>
              <a:rPr lang="en-US" dirty="0"/>
              <a:t> argument</a:t>
            </a:r>
            <a:endParaRPr lang="en-IN" dirty="0"/>
          </a:p>
        </p:txBody>
      </p:sp>
      <p:pic>
        <p:nvPicPr>
          <p:cNvPr id="6" name="Picture 5" descr="A black text on a white background&#10;&#10;Description automatically generated">
            <a:extLst>
              <a:ext uri="{FF2B5EF4-FFF2-40B4-BE49-F238E27FC236}">
                <a16:creationId xmlns:a16="http://schemas.microsoft.com/office/drawing/2014/main" id="{0C9637BC-0C00-5510-8901-59DA30D5EAE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75657" y="2111829"/>
            <a:ext cx="10265229" cy="2797627"/>
          </a:xfrm>
          <a:prstGeom prst="rect">
            <a:avLst/>
          </a:prstGeom>
        </p:spPr>
      </p:pic>
    </p:spTree>
    <p:extLst>
      <p:ext uri="{BB962C8B-B14F-4D97-AF65-F5344CB8AC3E}">
        <p14:creationId xmlns:p14="http://schemas.microsoft.com/office/powerpoint/2010/main" val="178444964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4" descr="A screenshot of a computer">
            <a:extLst>
              <a:ext uri="{FF2B5EF4-FFF2-40B4-BE49-F238E27FC236}">
                <a16:creationId xmlns:a16="http://schemas.microsoft.com/office/drawing/2014/main" id="{A60B9674-7279-70D8-0BED-7C3464F0A8F1}"/>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631371" y="413657"/>
            <a:ext cx="11440886" cy="6368143"/>
          </a:xfrm>
        </p:spPr>
      </p:pic>
    </p:spTree>
    <p:extLst>
      <p:ext uri="{BB962C8B-B14F-4D97-AF65-F5344CB8AC3E}">
        <p14:creationId xmlns:p14="http://schemas.microsoft.com/office/powerpoint/2010/main" val="67135859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a:extLst>
              <a:ext uri="{FF2B5EF4-FFF2-40B4-BE49-F238E27FC236}">
                <a16:creationId xmlns:a16="http://schemas.microsoft.com/office/drawing/2014/main" id="{7C9DE949-4F57-D732-2B2E-E077B084B348}"/>
              </a:ext>
            </a:extLst>
          </p:cNvPr>
          <p:cNvSpPr>
            <a:spLocks noGrp="1"/>
          </p:cNvSpPr>
          <p:nvPr>
            <p:ph idx="1"/>
          </p:nvPr>
        </p:nvSpPr>
        <p:spPr/>
        <p:txBody>
          <a:bodyPr/>
          <a:lstStyle/>
          <a:p>
            <a:pPr marL="0" indent="0">
              <a:buNone/>
            </a:pPr>
            <a:r>
              <a:rPr lang="en-US" dirty="0"/>
              <a:t>In order to </a:t>
            </a:r>
            <a:r>
              <a:rPr lang="en-US" dirty="0" err="1"/>
              <a:t>concat</a:t>
            </a:r>
            <a:r>
              <a:rPr lang="en-US" dirty="0"/>
              <a:t> a </a:t>
            </a:r>
            <a:r>
              <a:rPr lang="en-US" dirty="0" err="1"/>
              <a:t>dataframe</a:t>
            </a:r>
            <a:r>
              <a:rPr lang="en-US" dirty="0"/>
              <a:t>, we use .append() function this function concatenate along axis=0, namely the index. This function exist before .</a:t>
            </a:r>
            <a:r>
              <a:rPr lang="en-US" dirty="0" err="1"/>
              <a:t>concat</a:t>
            </a:r>
            <a:r>
              <a:rPr lang="en-US" dirty="0"/>
              <a:t>.</a:t>
            </a:r>
            <a:endParaRPr lang="en-IN" dirty="0"/>
          </a:p>
        </p:txBody>
      </p:sp>
      <p:sp>
        <p:nvSpPr>
          <p:cNvPr id="10" name="TextBox 9">
            <a:extLst>
              <a:ext uri="{FF2B5EF4-FFF2-40B4-BE49-F238E27FC236}">
                <a16:creationId xmlns:a16="http://schemas.microsoft.com/office/drawing/2014/main" id="{213FCA18-1B49-553A-F47C-9E3B2A64BF3C}"/>
              </a:ext>
            </a:extLst>
          </p:cNvPr>
          <p:cNvSpPr txBox="1"/>
          <p:nvPr/>
        </p:nvSpPr>
        <p:spPr>
          <a:xfrm>
            <a:off x="936171" y="496371"/>
            <a:ext cx="9448799" cy="646331"/>
          </a:xfrm>
          <a:prstGeom prst="rect">
            <a:avLst/>
          </a:prstGeom>
          <a:noFill/>
        </p:spPr>
        <p:txBody>
          <a:bodyPr wrap="square">
            <a:spAutoFit/>
          </a:bodyPr>
          <a:lstStyle/>
          <a:p>
            <a:pPr marL="742950" indent="-742950">
              <a:buFont typeface="+mj-lt"/>
              <a:buAutoNum type="arabicPeriod" startAt="3"/>
            </a:pPr>
            <a:r>
              <a:rPr lang="en-IN" sz="3600" dirty="0"/>
              <a:t>Concatenating </a:t>
            </a:r>
            <a:r>
              <a:rPr lang="en-IN" sz="3600" dirty="0" err="1"/>
              <a:t>DataFrame</a:t>
            </a:r>
            <a:r>
              <a:rPr lang="en-IN" sz="3600" dirty="0"/>
              <a:t> using .append()</a:t>
            </a:r>
          </a:p>
        </p:txBody>
      </p:sp>
    </p:spTree>
    <p:extLst>
      <p:ext uri="{BB962C8B-B14F-4D97-AF65-F5344CB8AC3E}">
        <p14:creationId xmlns:p14="http://schemas.microsoft.com/office/powerpoint/2010/main" val="180814286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A screenshot of a computer code&#10;&#10;Description automatically generated">
            <a:extLst>
              <a:ext uri="{FF2B5EF4-FFF2-40B4-BE49-F238E27FC236}">
                <a16:creationId xmlns:a16="http://schemas.microsoft.com/office/drawing/2014/main" id="{C30D2D7B-EF6A-0A2C-583D-7BC46642DAC1}"/>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0" y="0"/>
            <a:ext cx="12191999" cy="6858000"/>
          </a:xfrm>
        </p:spPr>
      </p:pic>
    </p:spTree>
    <p:extLst>
      <p:ext uri="{BB962C8B-B14F-4D97-AF65-F5344CB8AC3E}">
        <p14:creationId xmlns:p14="http://schemas.microsoft.com/office/powerpoint/2010/main" val="241487871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A270099-31A6-2EC3-1B50-7ABFDC1972ED}"/>
              </a:ext>
            </a:extLst>
          </p:cNvPr>
          <p:cNvSpPr>
            <a:spLocks noGrp="1"/>
          </p:cNvSpPr>
          <p:nvPr>
            <p:ph idx="1"/>
          </p:nvPr>
        </p:nvSpPr>
        <p:spPr>
          <a:xfrm>
            <a:off x="838200" y="642257"/>
            <a:ext cx="10515600" cy="5534706"/>
          </a:xfrm>
        </p:spPr>
        <p:txBody>
          <a:bodyPr>
            <a:normAutofit/>
          </a:bodyPr>
          <a:lstStyle/>
          <a:p>
            <a:pPr marL="0" indent="0">
              <a:buNone/>
            </a:pPr>
            <a:r>
              <a:rPr lang="en-US" dirty="0">
                <a:latin typeface="Calibri (body)"/>
              </a:rPr>
              <a:t>Merging and joining datasets are crucial techniques in data analysis that allow you to integrate information from multiple sources. These operations enable analysts and data scientists to create richer datasets that facilitate deeper insights and more comprehensive analyses.</a:t>
            </a:r>
          </a:p>
          <a:p>
            <a:pPr marL="0" indent="0">
              <a:buNone/>
            </a:pPr>
            <a:endParaRPr lang="en-US" dirty="0">
              <a:latin typeface="Calibri (body)"/>
            </a:endParaRPr>
          </a:p>
          <a:p>
            <a:pPr marL="0" indent="0">
              <a:buNone/>
            </a:pPr>
            <a:endParaRPr lang="en-IN" dirty="0">
              <a:latin typeface="Calibri (body)"/>
            </a:endParaRPr>
          </a:p>
          <a:p>
            <a:pPr marL="0" indent="0">
              <a:buNone/>
            </a:pPr>
            <a:r>
              <a:rPr lang="en-IN" dirty="0">
                <a:latin typeface="Calibri (body)"/>
              </a:rPr>
              <a:t>We </a:t>
            </a:r>
            <a:r>
              <a:rPr lang="en-US" dirty="0">
                <a:latin typeface="Calibri (body)"/>
              </a:rPr>
              <a:t>We can join, merge, and </a:t>
            </a:r>
            <a:r>
              <a:rPr lang="en-US" dirty="0" err="1">
                <a:latin typeface="Calibri (body)"/>
              </a:rPr>
              <a:t>concat</a:t>
            </a:r>
            <a:r>
              <a:rPr lang="en-US" dirty="0">
                <a:latin typeface="Calibri (body)"/>
              </a:rPr>
              <a:t> </a:t>
            </a:r>
            <a:r>
              <a:rPr lang="en-US" dirty="0" err="1">
                <a:latin typeface="Calibri (body)"/>
              </a:rPr>
              <a:t>dataframe</a:t>
            </a:r>
            <a:r>
              <a:rPr lang="en-US" dirty="0">
                <a:latin typeface="Calibri (body)"/>
              </a:rPr>
              <a:t> using different methods.</a:t>
            </a:r>
          </a:p>
          <a:p>
            <a:pPr marL="0" indent="0">
              <a:buNone/>
            </a:pPr>
            <a:endParaRPr lang="en-US" dirty="0">
              <a:latin typeface="Calibri (body)"/>
            </a:endParaRPr>
          </a:p>
          <a:p>
            <a:pPr marL="0" indent="0">
              <a:buNone/>
            </a:pPr>
            <a:r>
              <a:rPr lang="en-US" dirty="0">
                <a:latin typeface="Calibri (body)"/>
              </a:rPr>
              <a:t>In </a:t>
            </a:r>
            <a:r>
              <a:rPr lang="en-US" dirty="0" err="1">
                <a:latin typeface="Calibri (body)"/>
              </a:rPr>
              <a:t>Dataframe</a:t>
            </a:r>
            <a:r>
              <a:rPr lang="en-US" dirty="0">
                <a:latin typeface="Calibri (body)"/>
              </a:rPr>
              <a:t> </a:t>
            </a:r>
            <a:r>
              <a:rPr lang="en-US" dirty="0" err="1">
                <a:latin typeface="Calibri (body)"/>
              </a:rPr>
              <a:t>df.merge</a:t>
            </a:r>
            <a:r>
              <a:rPr lang="en-US" dirty="0">
                <a:latin typeface="Calibri (body)"/>
              </a:rPr>
              <a:t>(),</a:t>
            </a:r>
            <a:r>
              <a:rPr lang="en-US" dirty="0" err="1">
                <a:latin typeface="Calibri (body)"/>
              </a:rPr>
              <a:t>df.join</a:t>
            </a:r>
            <a:r>
              <a:rPr lang="en-US" dirty="0">
                <a:latin typeface="Calibri (body)"/>
              </a:rPr>
              <a:t>(), and </a:t>
            </a:r>
            <a:r>
              <a:rPr lang="en-US" dirty="0" err="1">
                <a:latin typeface="Calibri (body)"/>
              </a:rPr>
              <a:t>df.concat</a:t>
            </a:r>
            <a:r>
              <a:rPr lang="en-US" dirty="0">
                <a:latin typeface="Calibri (body)"/>
              </a:rPr>
              <a:t>() methods help in joining, merging and </a:t>
            </a:r>
            <a:r>
              <a:rPr lang="en-US" dirty="0" err="1">
                <a:latin typeface="Calibri (body)"/>
              </a:rPr>
              <a:t>concating</a:t>
            </a:r>
            <a:r>
              <a:rPr lang="en-US" dirty="0">
                <a:latin typeface="Calibri (body)"/>
              </a:rPr>
              <a:t> different </a:t>
            </a:r>
            <a:r>
              <a:rPr lang="en-US" dirty="0" err="1">
                <a:latin typeface="Calibri (body)"/>
              </a:rPr>
              <a:t>dataframe</a:t>
            </a:r>
            <a:r>
              <a:rPr lang="en-US" dirty="0">
                <a:latin typeface="Calibri (body)"/>
              </a:rPr>
              <a:t>.</a:t>
            </a:r>
            <a:endParaRPr lang="en-IN" dirty="0">
              <a:latin typeface="Calibri (body)"/>
            </a:endParaRPr>
          </a:p>
        </p:txBody>
      </p:sp>
    </p:spTree>
    <p:extLst>
      <p:ext uri="{BB962C8B-B14F-4D97-AF65-F5344CB8AC3E}">
        <p14:creationId xmlns:p14="http://schemas.microsoft.com/office/powerpoint/2010/main" val="78888247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E984E49-C30C-D8E7-F018-B7A87EE24DE6}"/>
              </a:ext>
            </a:extLst>
          </p:cNvPr>
          <p:cNvSpPr>
            <a:spLocks noGrp="1"/>
          </p:cNvSpPr>
          <p:nvPr>
            <p:ph idx="1"/>
          </p:nvPr>
        </p:nvSpPr>
        <p:spPr>
          <a:xfrm>
            <a:off x="838200" y="435429"/>
            <a:ext cx="10515600" cy="5741534"/>
          </a:xfrm>
        </p:spPr>
        <p:txBody>
          <a:bodyPr/>
          <a:lstStyle/>
          <a:p>
            <a:r>
              <a:rPr lang="en-US" dirty="0"/>
              <a:t>Now we apply .append() function </a:t>
            </a:r>
            <a:r>
              <a:rPr lang="en-US" dirty="0" err="1"/>
              <a:t>inorder</a:t>
            </a:r>
            <a:r>
              <a:rPr lang="en-US" dirty="0"/>
              <a:t> to </a:t>
            </a:r>
            <a:r>
              <a:rPr lang="en-US" dirty="0" err="1"/>
              <a:t>concat</a:t>
            </a:r>
            <a:r>
              <a:rPr lang="en-US" dirty="0"/>
              <a:t> to </a:t>
            </a:r>
            <a:r>
              <a:rPr lang="en-US" dirty="0" err="1"/>
              <a:t>dataframe</a:t>
            </a:r>
            <a:endParaRPr lang="en-IN" dirty="0"/>
          </a:p>
        </p:txBody>
      </p:sp>
      <p:pic>
        <p:nvPicPr>
          <p:cNvPr id="6" name="Picture 5" descr="A white background with black text">
            <a:extLst>
              <a:ext uri="{FF2B5EF4-FFF2-40B4-BE49-F238E27FC236}">
                <a16:creationId xmlns:a16="http://schemas.microsoft.com/office/drawing/2014/main" id="{74FAF1F3-343B-E0F3-2967-D45A2D69EDE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18457" y="2155371"/>
            <a:ext cx="9013371" cy="3124200"/>
          </a:xfrm>
          <a:prstGeom prst="rect">
            <a:avLst/>
          </a:prstGeom>
        </p:spPr>
      </p:pic>
    </p:spTree>
    <p:extLst>
      <p:ext uri="{BB962C8B-B14F-4D97-AF65-F5344CB8AC3E}">
        <p14:creationId xmlns:p14="http://schemas.microsoft.com/office/powerpoint/2010/main" val="428378330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A screenshot of a computer&#10;&#10;Description automatically generated">
            <a:extLst>
              <a:ext uri="{FF2B5EF4-FFF2-40B4-BE49-F238E27FC236}">
                <a16:creationId xmlns:a16="http://schemas.microsoft.com/office/drawing/2014/main" id="{203086B8-C65A-93A0-047B-A1D1E187A3B9}"/>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78971" y="1066800"/>
            <a:ext cx="5617029" cy="5029199"/>
          </a:xfrm>
        </p:spPr>
      </p:pic>
      <p:pic>
        <p:nvPicPr>
          <p:cNvPr id="7" name="Picture 6" descr="A screenshot of a computer&#10;&#10;Description automatically generated">
            <a:extLst>
              <a:ext uri="{FF2B5EF4-FFF2-40B4-BE49-F238E27FC236}">
                <a16:creationId xmlns:a16="http://schemas.microsoft.com/office/drawing/2014/main" id="{D9FF8C1F-7F9F-9FF0-3E84-C0BFA974408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33457" y="1469572"/>
            <a:ext cx="5279571" cy="4386942"/>
          </a:xfrm>
          <a:prstGeom prst="rect">
            <a:avLst/>
          </a:prstGeom>
        </p:spPr>
      </p:pic>
    </p:spTree>
    <p:extLst>
      <p:ext uri="{BB962C8B-B14F-4D97-AF65-F5344CB8AC3E}">
        <p14:creationId xmlns:p14="http://schemas.microsoft.com/office/powerpoint/2010/main" val="189297951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A table with numbers and letters&#10;&#10;Description automatically generated">
            <a:extLst>
              <a:ext uri="{FF2B5EF4-FFF2-40B4-BE49-F238E27FC236}">
                <a16:creationId xmlns:a16="http://schemas.microsoft.com/office/drawing/2014/main" id="{52746051-9C08-F8CC-FBFE-3897AC0B5F0A}"/>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46314" y="195944"/>
            <a:ext cx="8860971" cy="6662056"/>
          </a:xfrm>
        </p:spPr>
      </p:pic>
    </p:spTree>
    <p:extLst>
      <p:ext uri="{BB962C8B-B14F-4D97-AF65-F5344CB8AC3E}">
        <p14:creationId xmlns:p14="http://schemas.microsoft.com/office/powerpoint/2010/main" val="121360850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AF699B-45A9-F5D3-352D-0C678BA28D03}"/>
              </a:ext>
            </a:extLst>
          </p:cNvPr>
          <p:cNvSpPr>
            <a:spLocks noGrp="1"/>
          </p:cNvSpPr>
          <p:nvPr>
            <p:ph type="title"/>
          </p:nvPr>
        </p:nvSpPr>
        <p:spPr/>
        <p:txBody>
          <a:bodyPr>
            <a:normAutofit/>
          </a:bodyPr>
          <a:lstStyle/>
          <a:p>
            <a:pPr marL="742950" indent="-742950">
              <a:buFont typeface="+mj-lt"/>
              <a:buAutoNum type="arabicPeriod" startAt="4"/>
            </a:pPr>
            <a:r>
              <a:rPr lang="en-US" sz="3600" b="1" i="0" dirty="0">
                <a:solidFill>
                  <a:srgbClr val="273239"/>
                </a:solidFill>
                <a:effectLst/>
                <a:latin typeface="Nunito" pitchFamily="2" charset="0"/>
              </a:rPr>
              <a:t>Concatenating </a:t>
            </a:r>
            <a:r>
              <a:rPr lang="en-US" sz="3600" b="1" i="0" dirty="0" err="1">
                <a:solidFill>
                  <a:srgbClr val="273239"/>
                </a:solidFill>
                <a:effectLst/>
                <a:latin typeface="Nunito" pitchFamily="2" charset="0"/>
              </a:rPr>
              <a:t>DataFrame</a:t>
            </a:r>
            <a:r>
              <a:rPr lang="en-US" sz="3600" b="1" i="0" dirty="0">
                <a:solidFill>
                  <a:srgbClr val="273239"/>
                </a:solidFill>
                <a:effectLst/>
                <a:latin typeface="Nunito" pitchFamily="2" charset="0"/>
              </a:rPr>
              <a:t> by ignoring indexes :</a:t>
            </a:r>
            <a:endParaRPr lang="en-IN" sz="3600" dirty="0"/>
          </a:p>
        </p:txBody>
      </p:sp>
      <p:sp>
        <p:nvSpPr>
          <p:cNvPr id="3" name="Content Placeholder 2">
            <a:extLst>
              <a:ext uri="{FF2B5EF4-FFF2-40B4-BE49-F238E27FC236}">
                <a16:creationId xmlns:a16="http://schemas.microsoft.com/office/drawing/2014/main" id="{A2321612-AEDA-1572-785C-878C95049A0A}"/>
              </a:ext>
            </a:extLst>
          </p:cNvPr>
          <p:cNvSpPr>
            <a:spLocks noGrp="1"/>
          </p:cNvSpPr>
          <p:nvPr>
            <p:ph idx="1"/>
          </p:nvPr>
        </p:nvSpPr>
        <p:spPr>
          <a:xfrm>
            <a:off x="838200" y="2188029"/>
            <a:ext cx="10515600" cy="3988934"/>
          </a:xfrm>
        </p:spPr>
        <p:txBody>
          <a:bodyPr/>
          <a:lstStyle/>
          <a:p>
            <a:pPr marL="0" indent="0">
              <a:buNone/>
            </a:pPr>
            <a:r>
              <a:rPr lang="en-US" dirty="0"/>
              <a:t>In order to </a:t>
            </a:r>
            <a:r>
              <a:rPr lang="en-US" dirty="0" err="1"/>
              <a:t>concat</a:t>
            </a:r>
            <a:r>
              <a:rPr lang="en-US" dirty="0"/>
              <a:t> a </a:t>
            </a:r>
            <a:r>
              <a:rPr lang="en-US" dirty="0" err="1"/>
              <a:t>dataframe</a:t>
            </a:r>
            <a:r>
              <a:rPr lang="en-US" dirty="0"/>
              <a:t> by ignoring indexes, we ignore index which don’t have a meaningful meaning, you may wish to append them and ignore the fact that they may have overlapping indexes. In order to do that we use </a:t>
            </a:r>
            <a:r>
              <a:rPr lang="en-US" dirty="0" err="1"/>
              <a:t>ignore_index</a:t>
            </a:r>
            <a:r>
              <a:rPr lang="en-US" dirty="0"/>
              <a:t> as an argument.</a:t>
            </a:r>
            <a:endParaRPr lang="en-IN" dirty="0"/>
          </a:p>
        </p:txBody>
      </p:sp>
    </p:spTree>
    <p:extLst>
      <p:ext uri="{BB962C8B-B14F-4D97-AF65-F5344CB8AC3E}">
        <p14:creationId xmlns:p14="http://schemas.microsoft.com/office/powerpoint/2010/main" val="301605778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A screenshot of a computer code&#10;&#10;Description automatically generated">
            <a:extLst>
              <a:ext uri="{FF2B5EF4-FFF2-40B4-BE49-F238E27FC236}">
                <a16:creationId xmlns:a16="http://schemas.microsoft.com/office/drawing/2014/main" id="{42EE167D-FEAD-93F6-1C1E-8C4F0DE08E6B}"/>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 y="0"/>
            <a:ext cx="12192000" cy="6858000"/>
          </a:xfrm>
        </p:spPr>
      </p:pic>
    </p:spTree>
    <p:extLst>
      <p:ext uri="{BB962C8B-B14F-4D97-AF65-F5344CB8AC3E}">
        <p14:creationId xmlns:p14="http://schemas.microsoft.com/office/powerpoint/2010/main" val="198510136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3734310-A3CB-410E-B081-CC1563D71ABA}"/>
              </a:ext>
            </a:extLst>
          </p:cNvPr>
          <p:cNvSpPr>
            <a:spLocks noGrp="1"/>
          </p:cNvSpPr>
          <p:nvPr>
            <p:ph idx="1"/>
          </p:nvPr>
        </p:nvSpPr>
        <p:spPr>
          <a:xfrm>
            <a:off x="838200" y="348343"/>
            <a:ext cx="10515600" cy="5828620"/>
          </a:xfrm>
        </p:spPr>
        <p:txBody>
          <a:bodyPr/>
          <a:lstStyle/>
          <a:p>
            <a:r>
              <a:rPr lang="en-US" dirty="0"/>
              <a:t>Now we are going to apply </a:t>
            </a:r>
            <a:r>
              <a:rPr lang="en-US" dirty="0" err="1"/>
              <a:t>ignore_index</a:t>
            </a:r>
            <a:r>
              <a:rPr lang="en-US" dirty="0"/>
              <a:t> as an argument.</a:t>
            </a:r>
            <a:endParaRPr lang="en-IN" dirty="0"/>
          </a:p>
        </p:txBody>
      </p:sp>
      <p:pic>
        <p:nvPicPr>
          <p:cNvPr id="6" name="Picture 5" descr="A close-up of a math equation">
            <a:extLst>
              <a:ext uri="{FF2B5EF4-FFF2-40B4-BE49-F238E27FC236}">
                <a16:creationId xmlns:a16="http://schemas.microsoft.com/office/drawing/2014/main" id="{232C0EEA-3C6D-46E3-EB67-0F0F55373D3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12371" y="1600201"/>
            <a:ext cx="9927772" cy="3429000"/>
          </a:xfrm>
          <a:prstGeom prst="rect">
            <a:avLst/>
          </a:prstGeom>
        </p:spPr>
      </p:pic>
    </p:spTree>
    <p:extLst>
      <p:ext uri="{BB962C8B-B14F-4D97-AF65-F5344CB8AC3E}">
        <p14:creationId xmlns:p14="http://schemas.microsoft.com/office/powerpoint/2010/main" val="42456458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A screenshot of a computer&#10;&#10;Description automatically generated">
            <a:extLst>
              <a:ext uri="{FF2B5EF4-FFF2-40B4-BE49-F238E27FC236}">
                <a16:creationId xmlns:a16="http://schemas.microsoft.com/office/drawing/2014/main" id="{6FDA30B3-D03A-8D3B-DFAF-E69603A35031}"/>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59228" y="1153886"/>
            <a:ext cx="5584371" cy="5050971"/>
          </a:xfrm>
        </p:spPr>
      </p:pic>
      <p:pic>
        <p:nvPicPr>
          <p:cNvPr id="7" name="Picture 6" descr="A screenshot of a computer&#10;&#10;Description automatically generated">
            <a:extLst>
              <a:ext uri="{FF2B5EF4-FFF2-40B4-BE49-F238E27FC236}">
                <a16:creationId xmlns:a16="http://schemas.microsoft.com/office/drawing/2014/main" id="{3751287F-6B32-81FA-E813-0B35E40F17C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564087" y="1295400"/>
            <a:ext cx="5421084" cy="4909456"/>
          </a:xfrm>
          <a:prstGeom prst="rect">
            <a:avLst/>
          </a:prstGeom>
        </p:spPr>
      </p:pic>
    </p:spTree>
    <p:extLst>
      <p:ext uri="{BB962C8B-B14F-4D97-AF65-F5344CB8AC3E}">
        <p14:creationId xmlns:p14="http://schemas.microsoft.com/office/powerpoint/2010/main" val="325804910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A table with numbers and letters&#10;&#10;Description automatically generated">
            <a:extLst>
              <a:ext uri="{FF2B5EF4-FFF2-40B4-BE49-F238E27FC236}">
                <a16:creationId xmlns:a16="http://schemas.microsoft.com/office/drawing/2014/main" id="{A89EC877-9006-027D-B5F3-86ABDF6C1F62}"/>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85057" y="130628"/>
            <a:ext cx="11625943" cy="6727371"/>
          </a:xfrm>
        </p:spPr>
      </p:pic>
    </p:spTree>
    <p:extLst>
      <p:ext uri="{BB962C8B-B14F-4D97-AF65-F5344CB8AC3E}">
        <p14:creationId xmlns:p14="http://schemas.microsoft.com/office/powerpoint/2010/main" val="402365083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4829AB-D684-9BFB-9334-3880FCE13D0C}"/>
              </a:ext>
            </a:extLst>
          </p:cNvPr>
          <p:cNvSpPr>
            <a:spLocks noGrp="1"/>
          </p:cNvSpPr>
          <p:nvPr>
            <p:ph type="title"/>
          </p:nvPr>
        </p:nvSpPr>
        <p:spPr/>
        <p:txBody>
          <a:bodyPr>
            <a:normAutofit/>
          </a:bodyPr>
          <a:lstStyle/>
          <a:p>
            <a:pPr marL="742950" indent="-742950">
              <a:buFont typeface="+mj-lt"/>
              <a:buAutoNum type="arabicPeriod" startAt="5"/>
            </a:pPr>
            <a:r>
              <a:rPr lang="en-US" sz="4000" b="1" i="0" dirty="0">
                <a:solidFill>
                  <a:srgbClr val="273239"/>
                </a:solidFill>
                <a:effectLst/>
                <a:latin typeface="Nunito" pitchFamily="2" charset="0"/>
              </a:rPr>
              <a:t>Concatenating </a:t>
            </a:r>
            <a:r>
              <a:rPr lang="en-US" sz="4000" b="1" i="0" dirty="0" err="1">
                <a:solidFill>
                  <a:srgbClr val="273239"/>
                </a:solidFill>
                <a:effectLst/>
                <a:latin typeface="Nunito" pitchFamily="2" charset="0"/>
              </a:rPr>
              <a:t>DataFrame</a:t>
            </a:r>
            <a:r>
              <a:rPr lang="en-US" sz="4000" b="1" i="0" dirty="0">
                <a:solidFill>
                  <a:srgbClr val="273239"/>
                </a:solidFill>
                <a:effectLst/>
                <a:latin typeface="Nunito" pitchFamily="2" charset="0"/>
              </a:rPr>
              <a:t> with group keys :</a:t>
            </a:r>
            <a:endParaRPr lang="en-IN" sz="4000" dirty="0"/>
          </a:p>
        </p:txBody>
      </p:sp>
      <p:sp>
        <p:nvSpPr>
          <p:cNvPr id="3" name="Content Placeholder 2">
            <a:extLst>
              <a:ext uri="{FF2B5EF4-FFF2-40B4-BE49-F238E27FC236}">
                <a16:creationId xmlns:a16="http://schemas.microsoft.com/office/drawing/2014/main" id="{485CEF14-2544-28A7-F549-47E41E346EA1}"/>
              </a:ext>
            </a:extLst>
          </p:cNvPr>
          <p:cNvSpPr>
            <a:spLocks noGrp="1"/>
          </p:cNvSpPr>
          <p:nvPr>
            <p:ph idx="1"/>
          </p:nvPr>
        </p:nvSpPr>
        <p:spPr>
          <a:xfrm>
            <a:off x="838200" y="2285999"/>
            <a:ext cx="10515600" cy="3890963"/>
          </a:xfrm>
        </p:spPr>
        <p:txBody>
          <a:bodyPr/>
          <a:lstStyle/>
          <a:p>
            <a:pPr marL="0" indent="0">
              <a:buNone/>
            </a:pPr>
            <a:r>
              <a:rPr lang="en-US" dirty="0"/>
              <a:t>In order to </a:t>
            </a:r>
            <a:r>
              <a:rPr lang="en-US" dirty="0" err="1"/>
              <a:t>concat</a:t>
            </a:r>
            <a:r>
              <a:rPr lang="en-US" dirty="0"/>
              <a:t> </a:t>
            </a:r>
            <a:r>
              <a:rPr lang="en-US" dirty="0" err="1"/>
              <a:t>dataframe</a:t>
            </a:r>
            <a:r>
              <a:rPr lang="en-US" dirty="0"/>
              <a:t> with group keys, we override the column names with the use of the keys argument. Keys argument is to override the column names when creating a new </a:t>
            </a:r>
            <a:r>
              <a:rPr lang="en-US" dirty="0" err="1"/>
              <a:t>DataFrame</a:t>
            </a:r>
            <a:r>
              <a:rPr lang="en-US" dirty="0"/>
              <a:t> based on existing Series.</a:t>
            </a:r>
            <a:endParaRPr lang="en-IN" dirty="0"/>
          </a:p>
        </p:txBody>
      </p:sp>
    </p:spTree>
    <p:extLst>
      <p:ext uri="{BB962C8B-B14F-4D97-AF65-F5344CB8AC3E}">
        <p14:creationId xmlns:p14="http://schemas.microsoft.com/office/powerpoint/2010/main" val="135220205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A screenshot of a computer code&#10;&#10;Description automatically generated">
            <a:extLst>
              <a:ext uri="{FF2B5EF4-FFF2-40B4-BE49-F238E27FC236}">
                <a16:creationId xmlns:a16="http://schemas.microsoft.com/office/drawing/2014/main" id="{8D54EA7C-EAA2-66D5-412E-615563DDDB75}"/>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0" y="163286"/>
            <a:ext cx="12083143" cy="6694714"/>
          </a:xfrm>
        </p:spPr>
      </p:pic>
    </p:spTree>
    <p:extLst>
      <p:ext uri="{BB962C8B-B14F-4D97-AF65-F5344CB8AC3E}">
        <p14:creationId xmlns:p14="http://schemas.microsoft.com/office/powerpoint/2010/main" val="6637628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1FF28F-B23A-E899-60D5-D90A3068BE9E}"/>
              </a:ext>
            </a:extLst>
          </p:cNvPr>
          <p:cNvSpPr>
            <a:spLocks noGrp="1"/>
          </p:cNvSpPr>
          <p:nvPr>
            <p:ph type="title"/>
          </p:nvPr>
        </p:nvSpPr>
        <p:spPr/>
        <p:txBody>
          <a:bodyPr/>
          <a:lstStyle/>
          <a:p>
            <a:r>
              <a:rPr lang="en-IN" b="1" i="0" dirty="0">
                <a:solidFill>
                  <a:srgbClr val="273239"/>
                </a:solidFill>
                <a:effectLst/>
                <a:latin typeface="Nunito" pitchFamily="2" charset="0"/>
              </a:rPr>
              <a:t>Concatenating </a:t>
            </a:r>
            <a:r>
              <a:rPr lang="en-IN" b="1" i="0" dirty="0" err="1">
                <a:solidFill>
                  <a:srgbClr val="273239"/>
                </a:solidFill>
                <a:effectLst/>
                <a:latin typeface="Nunito" pitchFamily="2" charset="0"/>
              </a:rPr>
              <a:t>DataFrame</a:t>
            </a:r>
            <a:br>
              <a:rPr lang="en-IN" b="1" i="0" dirty="0">
                <a:solidFill>
                  <a:srgbClr val="273239"/>
                </a:solidFill>
                <a:effectLst/>
                <a:latin typeface="Nunito" pitchFamily="2" charset="0"/>
              </a:rPr>
            </a:br>
            <a:endParaRPr lang="en-IN" dirty="0"/>
          </a:p>
        </p:txBody>
      </p:sp>
      <p:sp>
        <p:nvSpPr>
          <p:cNvPr id="3" name="Content Placeholder 2">
            <a:extLst>
              <a:ext uri="{FF2B5EF4-FFF2-40B4-BE49-F238E27FC236}">
                <a16:creationId xmlns:a16="http://schemas.microsoft.com/office/drawing/2014/main" id="{3970E125-D7C4-F786-8BA1-AF0404F6EDB6}"/>
              </a:ext>
            </a:extLst>
          </p:cNvPr>
          <p:cNvSpPr>
            <a:spLocks noGrp="1"/>
          </p:cNvSpPr>
          <p:nvPr>
            <p:ph idx="1"/>
          </p:nvPr>
        </p:nvSpPr>
        <p:spPr>
          <a:xfrm>
            <a:off x="838200" y="1690688"/>
            <a:ext cx="10961914" cy="4971369"/>
          </a:xfrm>
        </p:spPr>
        <p:txBody>
          <a:bodyPr>
            <a:normAutofit/>
          </a:bodyPr>
          <a:lstStyle/>
          <a:p>
            <a:r>
              <a:rPr lang="en-US" dirty="0"/>
              <a:t>In order to </a:t>
            </a:r>
            <a:r>
              <a:rPr lang="en-US" dirty="0" err="1"/>
              <a:t>concat</a:t>
            </a:r>
            <a:r>
              <a:rPr lang="en-US" dirty="0"/>
              <a:t> </a:t>
            </a:r>
            <a:r>
              <a:rPr lang="en-US" dirty="0" err="1"/>
              <a:t>dataframe</a:t>
            </a:r>
            <a:r>
              <a:rPr lang="en-US" dirty="0"/>
              <a:t>, we use </a:t>
            </a:r>
            <a:r>
              <a:rPr lang="en-US" dirty="0" err="1"/>
              <a:t>concat</a:t>
            </a:r>
            <a:r>
              <a:rPr lang="en-US" dirty="0"/>
              <a:t>() function which helps in concatenating a </a:t>
            </a:r>
            <a:r>
              <a:rPr lang="en-US" dirty="0" err="1"/>
              <a:t>dataframe</a:t>
            </a:r>
            <a:r>
              <a:rPr lang="en-US" dirty="0"/>
              <a:t>. We can </a:t>
            </a:r>
            <a:r>
              <a:rPr lang="en-US" dirty="0" err="1"/>
              <a:t>concat</a:t>
            </a:r>
            <a:r>
              <a:rPr lang="en-US" dirty="0"/>
              <a:t> a </a:t>
            </a:r>
            <a:r>
              <a:rPr lang="en-US" dirty="0" err="1"/>
              <a:t>dataframe</a:t>
            </a:r>
            <a:r>
              <a:rPr lang="en-US" dirty="0"/>
              <a:t> in many different ways, they are:</a:t>
            </a:r>
          </a:p>
          <a:p>
            <a:endParaRPr lang="en-US" dirty="0"/>
          </a:p>
          <a:p>
            <a:r>
              <a:rPr lang="en-US" dirty="0"/>
              <a:t>Concatenating </a:t>
            </a:r>
            <a:r>
              <a:rPr lang="en-US" dirty="0" err="1"/>
              <a:t>DataFrame</a:t>
            </a:r>
            <a:r>
              <a:rPr lang="en-US" dirty="0"/>
              <a:t> using .</a:t>
            </a:r>
            <a:r>
              <a:rPr lang="en-US" dirty="0" err="1"/>
              <a:t>concat</a:t>
            </a:r>
            <a:r>
              <a:rPr lang="en-US" dirty="0"/>
              <a:t>()</a:t>
            </a:r>
          </a:p>
          <a:p>
            <a:r>
              <a:rPr lang="en-US" dirty="0"/>
              <a:t>Concatenating </a:t>
            </a:r>
            <a:r>
              <a:rPr lang="en-US" dirty="0" err="1"/>
              <a:t>DataFrame</a:t>
            </a:r>
            <a:r>
              <a:rPr lang="en-US" dirty="0"/>
              <a:t> by setting logic on axes</a:t>
            </a:r>
          </a:p>
          <a:p>
            <a:r>
              <a:rPr lang="en-US" dirty="0"/>
              <a:t>Concatenating </a:t>
            </a:r>
            <a:r>
              <a:rPr lang="en-US" dirty="0" err="1"/>
              <a:t>DataFrame</a:t>
            </a:r>
            <a:r>
              <a:rPr lang="en-US" dirty="0"/>
              <a:t> using .append()</a:t>
            </a:r>
          </a:p>
          <a:p>
            <a:r>
              <a:rPr lang="en-US" dirty="0"/>
              <a:t>Concatenating </a:t>
            </a:r>
            <a:r>
              <a:rPr lang="en-US" dirty="0" err="1"/>
              <a:t>DataFrame</a:t>
            </a:r>
            <a:r>
              <a:rPr lang="en-US" dirty="0"/>
              <a:t> by ignoring indexes</a:t>
            </a:r>
          </a:p>
          <a:p>
            <a:r>
              <a:rPr lang="en-US" dirty="0"/>
              <a:t>Concatenating </a:t>
            </a:r>
            <a:r>
              <a:rPr lang="en-US" dirty="0" err="1"/>
              <a:t>DataFrame</a:t>
            </a:r>
            <a:r>
              <a:rPr lang="en-US" dirty="0"/>
              <a:t> with group keys</a:t>
            </a:r>
          </a:p>
        </p:txBody>
      </p:sp>
    </p:spTree>
    <p:extLst>
      <p:ext uri="{BB962C8B-B14F-4D97-AF65-F5344CB8AC3E}">
        <p14:creationId xmlns:p14="http://schemas.microsoft.com/office/powerpoint/2010/main" val="318290071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6F9E076-1119-7418-7907-E84DF50AD2FA}"/>
              </a:ext>
            </a:extLst>
          </p:cNvPr>
          <p:cNvSpPr>
            <a:spLocks noGrp="1"/>
          </p:cNvSpPr>
          <p:nvPr>
            <p:ph idx="1"/>
          </p:nvPr>
        </p:nvSpPr>
        <p:spPr>
          <a:xfrm>
            <a:off x="838200" y="315686"/>
            <a:ext cx="10515600" cy="5861277"/>
          </a:xfrm>
        </p:spPr>
        <p:txBody>
          <a:bodyPr/>
          <a:lstStyle/>
          <a:p>
            <a:r>
              <a:rPr lang="en-US" dirty="0"/>
              <a:t>Now we use keys as an argument.</a:t>
            </a:r>
            <a:endParaRPr lang="en-IN" dirty="0"/>
          </a:p>
        </p:txBody>
      </p:sp>
      <p:pic>
        <p:nvPicPr>
          <p:cNvPr id="5" name="Picture 4" descr="A black and red text&#10;&#10;Description automatically generated">
            <a:extLst>
              <a:ext uri="{FF2B5EF4-FFF2-40B4-BE49-F238E27FC236}">
                <a16:creationId xmlns:a16="http://schemas.microsoft.com/office/drawing/2014/main" id="{67988811-D0A2-DCFD-4B7E-5207952E5D4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38200" y="1774370"/>
            <a:ext cx="10515599" cy="3331029"/>
          </a:xfrm>
          <a:prstGeom prst="rect">
            <a:avLst/>
          </a:prstGeom>
        </p:spPr>
      </p:pic>
    </p:spTree>
    <p:extLst>
      <p:ext uri="{BB962C8B-B14F-4D97-AF65-F5344CB8AC3E}">
        <p14:creationId xmlns:p14="http://schemas.microsoft.com/office/powerpoint/2010/main" val="337182153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26245B6-46B5-4C1E-741C-5DA91C47504B}"/>
              </a:ext>
            </a:extLst>
          </p:cNvPr>
          <p:cNvSpPr>
            <a:spLocks noGrp="1"/>
          </p:cNvSpPr>
          <p:nvPr>
            <p:ph idx="1"/>
          </p:nvPr>
        </p:nvSpPr>
        <p:spPr>
          <a:xfrm>
            <a:off x="838200" y="228600"/>
            <a:ext cx="10515600" cy="5948363"/>
          </a:xfrm>
        </p:spPr>
        <p:txBody>
          <a:bodyPr/>
          <a:lstStyle/>
          <a:p>
            <a:pPr marL="0" indent="0">
              <a:buNone/>
            </a:pPr>
            <a:r>
              <a:rPr lang="en-IN" b="1" i="0" dirty="0">
                <a:solidFill>
                  <a:srgbClr val="273239"/>
                </a:solidFill>
                <a:effectLst/>
                <a:latin typeface="Nunito" pitchFamily="2" charset="0"/>
              </a:rPr>
              <a:t>Output :</a:t>
            </a:r>
            <a:endParaRPr lang="en-IN" dirty="0"/>
          </a:p>
        </p:txBody>
      </p:sp>
      <p:pic>
        <p:nvPicPr>
          <p:cNvPr id="5" name="Picture 4" descr="A screenshot of a computer&#10;&#10;Description automatically generated">
            <a:extLst>
              <a:ext uri="{FF2B5EF4-FFF2-40B4-BE49-F238E27FC236}">
                <a16:creationId xmlns:a16="http://schemas.microsoft.com/office/drawing/2014/main" id="{FAC4875C-2E32-78A7-5B9E-8B048DBC798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8600" y="1898571"/>
            <a:ext cx="4887686" cy="4567543"/>
          </a:xfrm>
          <a:prstGeom prst="rect">
            <a:avLst/>
          </a:prstGeom>
        </p:spPr>
      </p:pic>
      <p:pic>
        <p:nvPicPr>
          <p:cNvPr id="7" name="Picture 6" descr="A screenshot of a computer&#10;&#10;Description automatically generated">
            <a:extLst>
              <a:ext uri="{FF2B5EF4-FFF2-40B4-BE49-F238E27FC236}">
                <a16:creationId xmlns:a16="http://schemas.microsoft.com/office/drawing/2014/main" id="{AD38BDA5-29EF-0CA9-706F-86E1021ABAD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96000" y="1898571"/>
            <a:ext cx="5257800" cy="4480458"/>
          </a:xfrm>
          <a:prstGeom prst="rect">
            <a:avLst/>
          </a:prstGeom>
        </p:spPr>
      </p:pic>
    </p:spTree>
    <p:extLst>
      <p:ext uri="{BB962C8B-B14F-4D97-AF65-F5344CB8AC3E}">
        <p14:creationId xmlns:p14="http://schemas.microsoft.com/office/powerpoint/2010/main" val="422578567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A table with numbers and letters&#10;&#10;Description automatically generated">
            <a:extLst>
              <a:ext uri="{FF2B5EF4-FFF2-40B4-BE49-F238E27FC236}">
                <a16:creationId xmlns:a16="http://schemas.microsoft.com/office/drawing/2014/main" id="{80F3796F-6C97-6EB6-2481-6EE63A4AB81E}"/>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37457" y="468086"/>
            <a:ext cx="11157857" cy="6106885"/>
          </a:xfrm>
        </p:spPr>
      </p:pic>
    </p:spTree>
    <p:extLst>
      <p:ext uri="{BB962C8B-B14F-4D97-AF65-F5344CB8AC3E}">
        <p14:creationId xmlns:p14="http://schemas.microsoft.com/office/powerpoint/2010/main" val="269302461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AB93E4-370F-1890-CA83-5A900132E313}"/>
              </a:ext>
            </a:extLst>
          </p:cNvPr>
          <p:cNvSpPr>
            <a:spLocks noGrp="1"/>
          </p:cNvSpPr>
          <p:nvPr>
            <p:ph type="title"/>
          </p:nvPr>
        </p:nvSpPr>
        <p:spPr>
          <a:xfrm>
            <a:off x="838200" y="0"/>
            <a:ext cx="10515600" cy="729344"/>
          </a:xfrm>
        </p:spPr>
        <p:txBody>
          <a:bodyPr>
            <a:normAutofit fontScale="90000"/>
          </a:bodyPr>
          <a:lstStyle/>
          <a:p>
            <a:pPr algn="ctr"/>
            <a:br>
              <a:rPr lang="en-IN" b="1" i="0" dirty="0">
                <a:solidFill>
                  <a:srgbClr val="273239"/>
                </a:solidFill>
                <a:effectLst/>
                <a:latin typeface="Nunito" pitchFamily="2" charset="0"/>
              </a:rPr>
            </a:br>
            <a:r>
              <a:rPr lang="en-IN" dirty="0"/>
              <a:t>Concatenating Vertically</a:t>
            </a:r>
          </a:p>
        </p:txBody>
      </p:sp>
      <p:pic>
        <p:nvPicPr>
          <p:cNvPr id="9" name="Content Placeholder 8" descr="A screenshot of a computer&#10;&#10;Description automatically generated">
            <a:extLst>
              <a:ext uri="{FF2B5EF4-FFF2-40B4-BE49-F238E27FC236}">
                <a16:creationId xmlns:a16="http://schemas.microsoft.com/office/drawing/2014/main" id="{5D3CA22A-A4DA-EE18-A6CD-A99928AD7601}"/>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598714" y="1208314"/>
            <a:ext cx="10874829" cy="5649686"/>
          </a:xfrm>
        </p:spPr>
      </p:pic>
    </p:spTree>
    <p:extLst>
      <p:ext uri="{BB962C8B-B14F-4D97-AF65-F5344CB8AC3E}">
        <p14:creationId xmlns:p14="http://schemas.microsoft.com/office/powerpoint/2010/main" val="4965689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A black rectangular object with a white border&#10;&#10;Description automatically generated">
            <a:extLst>
              <a:ext uri="{FF2B5EF4-FFF2-40B4-BE49-F238E27FC236}">
                <a16:creationId xmlns:a16="http://schemas.microsoft.com/office/drawing/2014/main" id="{D11EF2D7-66E3-C33C-9D05-2B8AE5905ED5}"/>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17714" y="174171"/>
            <a:ext cx="11974286" cy="4789197"/>
          </a:xfrm>
        </p:spPr>
      </p:pic>
    </p:spTree>
    <p:extLst>
      <p:ext uri="{BB962C8B-B14F-4D97-AF65-F5344CB8AC3E}">
        <p14:creationId xmlns:p14="http://schemas.microsoft.com/office/powerpoint/2010/main" val="366658521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A black screen with white text&#10;&#10;Description automatically generated">
            <a:extLst>
              <a:ext uri="{FF2B5EF4-FFF2-40B4-BE49-F238E27FC236}">
                <a16:creationId xmlns:a16="http://schemas.microsoft.com/office/drawing/2014/main" id="{E182196B-F03B-1145-E19D-3584B5AEAAAA}"/>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228600"/>
            <a:ext cx="12191999" cy="6629400"/>
          </a:xfrm>
        </p:spPr>
      </p:pic>
    </p:spTree>
    <p:extLst>
      <p:ext uri="{BB962C8B-B14F-4D97-AF65-F5344CB8AC3E}">
        <p14:creationId xmlns:p14="http://schemas.microsoft.com/office/powerpoint/2010/main" val="214285063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A black rectangular object with a white border&#10;&#10;Description automatically generated">
            <a:extLst>
              <a:ext uri="{FF2B5EF4-FFF2-40B4-BE49-F238E27FC236}">
                <a16:creationId xmlns:a16="http://schemas.microsoft.com/office/drawing/2014/main" id="{AF0303D6-2782-221B-E839-F91696CA7F44}"/>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195943"/>
            <a:ext cx="12192000" cy="5823857"/>
          </a:xfrm>
        </p:spPr>
      </p:pic>
    </p:spTree>
    <p:extLst>
      <p:ext uri="{BB962C8B-B14F-4D97-AF65-F5344CB8AC3E}">
        <p14:creationId xmlns:p14="http://schemas.microsoft.com/office/powerpoint/2010/main" val="291432584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0D18BEF-9776-DBE7-6836-A24326D4A24F}"/>
              </a:ext>
            </a:extLst>
          </p:cNvPr>
          <p:cNvSpPr>
            <a:spLocks noGrp="1"/>
          </p:cNvSpPr>
          <p:nvPr>
            <p:ph idx="1"/>
          </p:nvPr>
        </p:nvSpPr>
        <p:spPr>
          <a:xfrm>
            <a:off x="838200" y="217714"/>
            <a:ext cx="10515600" cy="5959249"/>
          </a:xfrm>
        </p:spPr>
        <p:txBody>
          <a:bodyPr>
            <a:normAutofit/>
          </a:bodyPr>
          <a:lstStyle/>
          <a:p>
            <a:pPr marL="0" indent="0">
              <a:buNone/>
            </a:pPr>
            <a:r>
              <a:rPr lang="en-US" sz="3200" b="1" dirty="0"/>
              <a:t>Concatenating Vertically :  </a:t>
            </a:r>
            <a:r>
              <a:rPr lang="en-US" sz="3200" dirty="0"/>
              <a:t>If you want to combine these two datasets vertically (adding rows), you can use </a:t>
            </a:r>
            <a:r>
              <a:rPr lang="en-US" sz="3200" b="1" dirty="0" err="1"/>
              <a:t>pd.concat</a:t>
            </a:r>
            <a:r>
              <a:rPr lang="en-US" sz="3200" b="1" dirty="0"/>
              <a:t>()</a:t>
            </a:r>
            <a:r>
              <a:rPr lang="en-US" sz="3200" dirty="0"/>
              <a:t>:</a:t>
            </a:r>
            <a:endParaRPr lang="en-IN" sz="3200" dirty="0"/>
          </a:p>
        </p:txBody>
      </p:sp>
      <p:pic>
        <p:nvPicPr>
          <p:cNvPr id="6" name="Picture 5" descr="A screenshot of a computer&#10;&#10;Description automatically generated">
            <a:extLst>
              <a:ext uri="{FF2B5EF4-FFF2-40B4-BE49-F238E27FC236}">
                <a16:creationId xmlns:a16="http://schemas.microsoft.com/office/drawing/2014/main" id="{9ED6DF2E-A20D-0B28-9F90-4B46C758734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643743"/>
            <a:ext cx="12191999" cy="5214257"/>
          </a:xfrm>
          <a:prstGeom prst="rect">
            <a:avLst/>
          </a:prstGeom>
        </p:spPr>
      </p:pic>
    </p:spTree>
    <p:extLst>
      <p:ext uri="{BB962C8B-B14F-4D97-AF65-F5344CB8AC3E}">
        <p14:creationId xmlns:p14="http://schemas.microsoft.com/office/powerpoint/2010/main" val="26787273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A screen shot of a computer&#10;&#10;Description automatically generated">
            <a:extLst>
              <a:ext uri="{FF2B5EF4-FFF2-40B4-BE49-F238E27FC236}">
                <a16:creationId xmlns:a16="http://schemas.microsoft.com/office/drawing/2014/main" id="{89F44D86-2AE0-B151-DD4D-F1E5E151B630}"/>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370114"/>
            <a:ext cx="12192000" cy="6041572"/>
          </a:xfrm>
        </p:spPr>
      </p:pic>
    </p:spTree>
    <p:extLst>
      <p:ext uri="{BB962C8B-B14F-4D97-AF65-F5344CB8AC3E}">
        <p14:creationId xmlns:p14="http://schemas.microsoft.com/office/powerpoint/2010/main" val="191681187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A screenshot of a computer&#10;&#10;Description automatically generated">
            <a:extLst>
              <a:ext uri="{FF2B5EF4-FFF2-40B4-BE49-F238E27FC236}">
                <a16:creationId xmlns:a16="http://schemas.microsoft.com/office/drawing/2014/main" id="{413BB487-A1B9-E830-5828-4B0EF868459B}"/>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 y="1883228"/>
            <a:ext cx="12192000" cy="4974771"/>
          </a:xfrm>
        </p:spPr>
      </p:pic>
      <p:sp>
        <p:nvSpPr>
          <p:cNvPr id="8" name="TextBox 7">
            <a:extLst>
              <a:ext uri="{FF2B5EF4-FFF2-40B4-BE49-F238E27FC236}">
                <a16:creationId xmlns:a16="http://schemas.microsoft.com/office/drawing/2014/main" id="{2CD00C34-4836-6DA2-A3DF-EE5601BA1FB1}"/>
              </a:ext>
            </a:extLst>
          </p:cNvPr>
          <p:cNvSpPr txBox="1"/>
          <p:nvPr/>
        </p:nvSpPr>
        <p:spPr>
          <a:xfrm>
            <a:off x="348343" y="308205"/>
            <a:ext cx="11615057" cy="1077218"/>
          </a:xfrm>
          <a:prstGeom prst="rect">
            <a:avLst/>
          </a:prstGeom>
          <a:noFill/>
        </p:spPr>
        <p:txBody>
          <a:bodyPr wrap="square">
            <a:spAutoFit/>
          </a:bodyPr>
          <a:lstStyle/>
          <a:p>
            <a:r>
              <a:rPr lang="en-US" sz="3200" b="1" dirty="0"/>
              <a:t>Concatenating </a:t>
            </a:r>
            <a:r>
              <a:rPr lang="en-US" sz="3200" b="1" dirty="0" err="1"/>
              <a:t>Horizontally</a:t>
            </a:r>
            <a:r>
              <a:rPr lang="en-US" sz="3200" dirty="0" err="1"/>
              <a:t>To</a:t>
            </a:r>
            <a:r>
              <a:rPr lang="en-US" sz="3200" dirty="0"/>
              <a:t> combine them horizontally (adding columns), use </a:t>
            </a:r>
            <a:r>
              <a:rPr lang="en-US" sz="3200" b="1" dirty="0"/>
              <a:t>axis=1</a:t>
            </a:r>
            <a:r>
              <a:rPr lang="en-US" sz="3200" dirty="0"/>
              <a:t>:</a:t>
            </a:r>
            <a:endParaRPr lang="en-IN" sz="3200" dirty="0"/>
          </a:p>
        </p:txBody>
      </p:sp>
    </p:spTree>
    <p:extLst>
      <p:ext uri="{BB962C8B-B14F-4D97-AF65-F5344CB8AC3E}">
        <p14:creationId xmlns:p14="http://schemas.microsoft.com/office/powerpoint/2010/main" val="319051736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ABCBF4-1EC5-8050-4279-AA04288C77CA}"/>
              </a:ext>
            </a:extLst>
          </p:cNvPr>
          <p:cNvSpPr>
            <a:spLocks noGrp="1"/>
          </p:cNvSpPr>
          <p:nvPr>
            <p:ph type="title"/>
          </p:nvPr>
        </p:nvSpPr>
        <p:spPr/>
        <p:txBody>
          <a:bodyPr/>
          <a:lstStyle/>
          <a:p>
            <a:pPr marL="742950" indent="-742950">
              <a:buFont typeface="+mj-lt"/>
              <a:buAutoNum type="arabicPeriod"/>
            </a:pPr>
            <a:r>
              <a:rPr lang="en-IN" dirty="0"/>
              <a:t>Concatenating </a:t>
            </a:r>
            <a:r>
              <a:rPr lang="en-IN" dirty="0" err="1"/>
              <a:t>DataFrame</a:t>
            </a:r>
            <a:r>
              <a:rPr lang="en-IN" dirty="0"/>
              <a:t> using .</a:t>
            </a:r>
            <a:r>
              <a:rPr lang="en-IN" dirty="0" err="1"/>
              <a:t>concat</a:t>
            </a:r>
            <a:r>
              <a:rPr lang="en-IN" dirty="0"/>
              <a:t>() :</a:t>
            </a:r>
          </a:p>
        </p:txBody>
      </p:sp>
      <p:sp>
        <p:nvSpPr>
          <p:cNvPr id="3" name="Content Placeholder 2">
            <a:extLst>
              <a:ext uri="{FF2B5EF4-FFF2-40B4-BE49-F238E27FC236}">
                <a16:creationId xmlns:a16="http://schemas.microsoft.com/office/drawing/2014/main" id="{2695B7F8-92A7-895B-EFA5-2F765D0EA270}"/>
              </a:ext>
            </a:extLst>
          </p:cNvPr>
          <p:cNvSpPr>
            <a:spLocks noGrp="1"/>
          </p:cNvSpPr>
          <p:nvPr>
            <p:ph idx="1"/>
          </p:nvPr>
        </p:nvSpPr>
        <p:spPr/>
        <p:txBody>
          <a:bodyPr/>
          <a:lstStyle/>
          <a:p>
            <a:r>
              <a:rPr lang="en-US" dirty="0"/>
              <a:t>In order to </a:t>
            </a:r>
            <a:r>
              <a:rPr lang="en-US" dirty="0" err="1"/>
              <a:t>concat</a:t>
            </a:r>
            <a:r>
              <a:rPr lang="en-US" dirty="0"/>
              <a:t> a </a:t>
            </a:r>
            <a:r>
              <a:rPr lang="en-US" dirty="0" err="1"/>
              <a:t>dataframe</a:t>
            </a:r>
            <a:r>
              <a:rPr lang="en-US" dirty="0"/>
              <a:t>, we use .</a:t>
            </a:r>
            <a:r>
              <a:rPr lang="en-US" dirty="0" err="1"/>
              <a:t>concat</a:t>
            </a:r>
            <a:r>
              <a:rPr lang="en-US" dirty="0"/>
              <a:t>() function this function </a:t>
            </a:r>
            <a:r>
              <a:rPr lang="en-US" dirty="0" err="1"/>
              <a:t>concat</a:t>
            </a:r>
            <a:r>
              <a:rPr lang="en-US" dirty="0"/>
              <a:t> a </a:t>
            </a:r>
            <a:r>
              <a:rPr lang="en-US" dirty="0" err="1"/>
              <a:t>dataframe</a:t>
            </a:r>
            <a:r>
              <a:rPr lang="en-US" dirty="0"/>
              <a:t> and returns a new </a:t>
            </a:r>
            <a:r>
              <a:rPr lang="en-US" dirty="0" err="1"/>
              <a:t>dataframe</a:t>
            </a:r>
            <a:r>
              <a:rPr lang="en-US" dirty="0"/>
              <a:t>.</a:t>
            </a:r>
            <a:endParaRPr lang="en-IN" dirty="0"/>
          </a:p>
        </p:txBody>
      </p:sp>
    </p:spTree>
    <p:extLst>
      <p:ext uri="{BB962C8B-B14F-4D97-AF65-F5344CB8AC3E}">
        <p14:creationId xmlns:p14="http://schemas.microsoft.com/office/powerpoint/2010/main" val="3460229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A screen shot of a computer&#10;&#10;Description automatically generated">
            <a:extLst>
              <a:ext uri="{FF2B5EF4-FFF2-40B4-BE49-F238E27FC236}">
                <a16:creationId xmlns:a16="http://schemas.microsoft.com/office/drawing/2014/main" id="{D78B9E72-F993-5A47-EA00-0001B41813AE}"/>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 y="261257"/>
            <a:ext cx="12192000" cy="6063343"/>
          </a:xfrm>
        </p:spPr>
      </p:pic>
    </p:spTree>
    <p:extLst>
      <p:ext uri="{BB962C8B-B14F-4D97-AF65-F5344CB8AC3E}">
        <p14:creationId xmlns:p14="http://schemas.microsoft.com/office/powerpoint/2010/main" val="41786543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8263C1-C302-EFC4-0D99-0CB9C2143D4E}"/>
              </a:ext>
            </a:extLst>
          </p:cNvPr>
          <p:cNvSpPr>
            <a:spLocks noGrp="1"/>
          </p:cNvSpPr>
          <p:nvPr>
            <p:ph type="title"/>
          </p:nvPr>
        </p:nvSpPr>
        <p:spPr>
          <a:xfrm>
            <a:off x="838200" y="489857"/>
            <a:ext cx="10515600" cy="402772"/>
          </a:xfrm>
        </p:spPr>
        <p:txBody>
          <a:bodyPr>
            <a:normAutofit fontScale="90000"/>
          </a:bodyPr>
          <a:lstStyle/>
          <a:p>
            <a:r>
              <a:rPr lang="en-IN" b="1" i="0" dirty="0">
                <a:solidFill>
                  <a:srgbClr val="273239"/>
                </a:solidFill>
                <a:effectLst/>
                <a:latin typeface="Nunito" pitchFamily="2" charset="0"/>
              </a:rPr>
              <a:t>Merging </a:t>
            </a:r>
            <a:r>
              <a:rPr lang="en-IN" b="1" i="0" dirty="0" err="1">
                <a:solidFill>
                  <a:srgbClr val="273239"/>
                </a:solidFill>
                <a:effectLst/>
                <a:latin typeface="Nunito" pitchFamily="2" charset="0"/>
              </a:rPr>
              <a:t>DataFrame</a:t>
            </a:r>
            <a:br>
              <a:rPr lang="en-IN" b="1" i="0" dirty="0">
                <a:solidFill>
                  <a:srgbClr val="273239"/>
                </a:solidFill>
                <a:effectLst/>
                <a:latin typeface="Nunito" pitchFamily="2" charset="0"/>
              </a:rPr>
            </a:br>
            <a:endParaRPr lang="en-IN" dirty="0"/>
          </a:p>
        </p:txBody>
      </p:sp>
      <p:sp>
        <p:nvSpPr>
          <p:cNvPr id="3" name="Content Placeholder 2">
            <a:extLst>
              <a:ext uri="{FF2B5EF4-FFF2-40B4-BE49-F238E27FC236}">
                <a16:creationId xmlns:a16="http://schemas.microsoft.com/office/drawing/2014/main" id="{5F70DA6F-00F3-810D-1864-AACDA64F71D2}"/>
              </a:ext>
            </a:extLst>
          </p:cNvPr>
          <p:cNvSpPr>
            <a:spLocks noGrp="1"/>
          </p:cNvSpPr>
          <p:nvPr>
            <p:ph idx="1"/>
          </p:nvPr>
        </p:nvSpPr>
        <p:spPr>
          <a:xfrm>
            <a:off x="838200" y="892629"/>
            <a:ext cx="10515600" cy="5284334"/>
          </a:xfrm>
        </p:spPr>
        <p:txBody>
          <a:bodyPr/>
          <a:lstStyle/>
          <a:p>
            <a:pPr marL="514350" indent="-514350">
              <a:buFont typeface="+mj-lt"/>
              <a:buAutoNum type="arabicPeriod"/>
            </a:pPr>
            <a:r>
              <a:rPr lang="en-US" dirty="0"/>
              <a:t>Merging a </a:t>
            </a:r>
            <a:r>
              <a:rPr lang="en-US" dirty="0" err="1"/>
              <a:t>dataframe</a:t>
            </a:r>
            <a:r>
              <a:rPr lang="en-US" dirty="0"/>
              <a:t> with </a:t>
            </a:r>
            <a:r>
              <a:rPr lang="en-US" b="1" dirty="0"/>
              <a:t>one unique key </a:t>
            </a:r>
            <a:r>
              <a:rPr lang="en-US" dirty="0"/>
              <a:t>combination</a:t>
            </a:r>
            <a:endParaRPr lang="en-IN" dirty="0"/>
          </a:p>
        </p:txBody>
      </p:sp>
      <p:pic>
        <p:nvPicPr>
          <p:cNvPr id="5" name="Picture 4" descr="A screenshot of a computer code&#10;&#10;Description automatically generated">
            <a:extLst>
              <a:ext uri="{FF2B5EF4-FFF2-40B4-BE49-F238E27FC236}">
                <a16:creationId xmlns:a16="http://schemas.microsoft.com/office/drawing/2014/main" id="{4C5AEE8E-F150-E0E0-DE47-31E682C3A0C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46314" y="1577880"/>
            <a:ext cx="11745686" cy="5280120"/>
          </a:xfrm>
          <a:prstGeom prst="rect">
            <a:avLst/>
          </a:prstGeom>
        </p:spPr>
      </p:pic>
    </p:spTree>
    <p:extLst>
      <p:ext uri="{BB962C8B-B14F-4D97-AF65-F5344CB8AC3E}">
        <p14:creationId xmlns:p14="http://schemas.microsoft.com/office/powerpoint/2010/main" val="55693288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E1D07E8-8136-29CD-5F54-31D7C0B29E83}"/>
              </a:ext>
            </a:extLst>
          </p:cNvPr>
          <p:cNvSpPr>
            <a:spLocks noGrp="1"/>
          </p:cNvSpPr>
          <p:nvPr>
            <p:ph idx="1"/>
          </p:nvPr>
        </p:nvSpPr>
        <p:spPr>
          <a:xfrm>
            <a:off x="838200" y="261257"/>
            <a:ext cx="10515600" cy="5915706"/>
          </a:xfrm>
        </p:spPr>
        <p:txBody>
          <a:bodyPr/>
          <a:lstStyle/>
          <a:p>
            <a:pPr marL="0" indent="0">
              <a:buNone/>
            </a:pPr>
            <a:r>
              <a:rPr lang="en-US" dirty="0"/>
              <a:t>Now we are using </a:t>
            </a:r>
            <a:r>
              <a:rPr lang="en-US" b="1" dirty="0"/>
              <a:t>.merge() </a:t>
            </a:r>
            <a:r>
              <a:rPr lang="en-US" dirty="0"/>
              <a:t>with one unique key combination.</a:t>
            </a:r>
            <a:endParaRPr lang="en-IN" dirty="0"/>
          </a:p>
        </p:txBody>
      </p:sp>
      <p:pic>
        <p:nvPicPr>
          <p:cNvPr id="6" name="Picture 5" descr="A close-up of a computer screen&#10;&#10;Description automatically generated">
            <a:extLst>
              <a:ext uri="{FF2B5EF4-FFF2-40B4-BE49-F238E27FC236}">
                <a16:creationId xmlns:a16="http://schemas.microsoft.com/office/drawing/2014/main" id="{E4FAAEE3-0045-1479-567B-9E7226D8C2D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98714" y="1382486"/>
            <a:ext cx="10515600" cy="3385457"/>
          </a:xfrm>
          <a:prstGeom prst="rect">
            <a:avLst/>
          </a:prstGeom>
        </p:spPr>
      </p:pic>
    </p:spTree>
    <p:extLst>
      <p:ext uri="{BB962C8B-B14F-4D97-AF65-F5344CB8AC3E}">
        <p14:creationId xmlns:p14="http://schemas.microsoft.com/office/powerpoint/2010/main" val="30299152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FE0486-4F3B-32C4-69A9-4D6183FD2030}"/>
              </a:ext>
            </a:extLst>
          </p:cNvPr>
          <p:cNvSpPr>
            <a:spLocks noGrp="1"/>
          </p:cNvSpPr>
          <p:nvPr>
            <p:ph type="title"/>
          </p:nvPr>
        </p:nvSpPr>
        <p:spPr/>
        <p:txBody>
          <a:bodyPr/>
          <a:lstStyle/>
          <a:p>
            <a:r>
              <a:rPr lang="en-IN" b="1" dirty="0"/>
              <a:t>Output :</a:t>
            </a:r>
          </a:p>
        </p:txBody>
      </p:sp>
      <p:pic>
        <p:nvPicPr>
          <p:cNvPr id="9" name="Content Placeholder 8" descr="A close up of a number&#10;&#10;Description automatically generated">
            <a:extLst>
              <a:ext uri="{FF2B5EF4-FFF2-40B4-BE49-F238E27FC236}">
                <a16:creationId xmlns:a16="http://schemas.microsoft.com/office/drawing/2014/main" id="{DAD5CC39-3E8B-7CB0-4C2D-0CB39E30BB70}"/>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598714" y="3298371"/>
            <a:ext cx="5399315" cy="3194504"/>
          </a:xfrm>
        </p:spPr>
      </p:pic>
      <p:pic>
        <p:nvPicPr>
          <p:cNvPr id="11" name="Picture 10" descr="A close-up of a white background&#10;&#10;Description automatically generated">
            <a:extLst>
              <a:ext uri="{FF2B5EF4-FFF2-40B4-BE49-F238E27FC236}">
                <a16:creationId xmlns:a16="http://schemas.microsoft.com/office/drawing/2014/main" id="{81E41249-8BBD-8D58-182A-4A9C3D17790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93973" y="2896935"/>
            <a:ext cx="5660569" cy="3595940"/>
          </a:xfrm>
          <a:prstGeom prst="rect">
            <a:avLst/>
          </a:prstGeom>
        </p:spPr>
      </p:pic>
    </p:spTree>
    <p:extLst>
      <p:ext uri="{BB962C8B-B14F-4D97-AF65-F5344CB8AC3E}">
        <p14:creationId xmlns:p14="http://schemas.microsoft.com/office/powerpoint/2010/main" val="117647072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5" name="Content Placeholder 4" descr="A screenshot of a computer&#10;&#10;Description automatically generated">
            <a:extLst>
              <a:ext uri="{FF2B5EF4-FFF2-40B4-BE49-F238E27FC236}">
                <a16:creationId xmlns:a16="http://schemas.microsoft.com/office/drawing/2014/main" id="{9E2BFDB8-EB05-A178-E44F-F2C734F35ED8}"/>
              </a:ext>
            </a:extLst>
          </p:cNvPr>
          <p:cNvPicPr>
            <a:picLocks noGrp="1" noChangeAspect="1"/>
          </p:cNvPicPr>
          <p:nvPr>
            <p:ph idx="1"/>
          </p:nvPr>
        </p:nvPicPr>
        <p:blipFill>
          <a:blip r:embed="rId2">
            <a:extLst>
              <a:ext uri="{28A0092B-C50C-407E-A947-70E740481C1C}">
                <a14:useLocalDpi xmlns:a14="http://schemas.microsoft.com/office/drawing/2010/main" val="0"/>
              </a:ext>
            </a:extLst>
          </a:blip>
          <a:srcRect l="426" r="-1" b="-1"/>
          <a:stretch/>
        </p:blipFill>
        <p:spPr>
          <a:xfrm>
            <a:off x="20" y="1282"/>
            <a:ext cx="12191980" cy="6856718"/>
          </a:xfrm>
          <a:prstGeom prst="rect">
            <a:avLst/>
          </a:prstGeom>
        </p:spPr>
      </p:pic>
    </p:spTree>
    <p:extLst>
      <p:ext uri="{BB962C8B-B14F-4D97-AF65-F5344CB8AC3E}">
        <p14:creationId xmlns:p14="http://schemas.microsoft.com/office/powerpoint/2010/main" val="168330728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E585974-9C43-7A95-6455-67DEA3CD939A}"/>
              </a:ext>
            </a:extLst>
          </p:cNvPr>
          <p:cNvSpPr>
            <a:spLocks noGrp="1"/>
          </p:cNvSpPr>
          <p:nvPr>
            <p:ph idx="1"/>
          </p:nvPr>
        </p:nvSpPr>
        <p:spPr>
          <a:xfrm>
            <a:off x="838200" y="239486"/>
            <a:ext cx="10515600" cy="6542314"/>
          </a:xfrm>
        </p:spPr>
        <p:txBody>
          <a:bodyPr>
            <a:normAutofit/>
          </a:bodyPr>
          <a:lstStyle/>
          <a:p>
            <a:pPr marL="514350" indent="-514350">
              <a:buFont typeface="+mj-lt"/>
              <a:buAutoNum type="arabicPeriod" startAt="2"/>
            </a:pPr>
            <a:r>
              <a:rPr lang="en-US" sz="3000" b="0" i="0" dirty="0">
                <a:solidFill>
                  <a:srgbClr val="273239"/>
                </a:solidFill>
                <a:effectLst/>
                <a:latin typeface="Nunito" pitchFamily="2" charset="0"/>
              </a:rPr>
              <a:t>Merging </a:t>
            </a:r>
            <a:r>
              <a:rPr lang="en-US" sz="3000" b="0" i="0" dirty="0" err="1">
                <a:solidFill>
                  <a:srgbClr val="273239"/>
                </a:solidFill>
                <a:effectLst/>
                <a:latin typeface="Nunito" pitchFamily="2" charset="0"/>
              </a:rPr>
              <a:t>dataframe</a:t>
            </a:r>
            <a:r>
              <a:rPr lang="en-US" sz="3000" b="0" i="0" dirty="0">
                <a:solidFill>
                  <a:srgbClr val="273239"/>
                </a:solidFill>
                <a:effectLst/>
                <a:latin typeface="Nunito" pitchFamily="2" charset="0"/>
              </a:rPr>
              <a:t> using </a:t>
            </a:r>
            <a:r>
              <a:rPr lang="en-US" sz="3000" b="1" i="0" dirty="0">
                <a:solidFill>
                  <a:srgbClr val="273239"/>
                </a:solidFill>
                <a:effectLst/>
                <a:latin typeface="Nunito" pitchFamily="2" charset="0"/>
              </a:rPr>
              <a:t>multiple join keys</a:t>
            </a:r>
            <a:r>
              <a:rPr lang="en-US" sz="3000" b="0" i="0" dirty="0">
                <a:solidFill>
                  <a:srgbClr val="273239"/>
                </a:solidFill>
                <a:effectLst/>
                <a:latin typeface="Nunito" pitchFamily="2" charset="0"/>
              </a:rPr>
              <a:t>.</a:t>
            </a:r>
            <a:endParaRPr lang="en-IN" sz="3000" dirty="0"/>
          </a:p>
        </p:txBody>
      </p:sp>
      <p:pic>
        <p:nvPicPr>
          <p:cNvPr id="5" name="Picture 4" descr="A screenshot of a computer code&#10;&#10;Description automatically generated">
            <a:extLst>
              <a:ext uri="{FF2B5EF4-FFF2-40B4-BE49-F238E27FC236}">
                <a16:creationId xmlns:a16="http://schemas.microsoft.com/office/drawing/2014/main" id="{7BDF20B2-8349-7B89-5EC1-0C87DB70C3F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68086" y="1197429"/>
            <a:ext cx="10374085" cy="5584371"/>
          </a:xfrm>
          <a:prstGeom prst="rect">
            <a:avLst/>
          </a:prstGeom>
        </p:spPr>
      </p:pic>
    </p:spTree>
    <p:extLst>
      <p:ext uri="{BB962C8B-B14F-4D97-AF65-F5344CB8AC3E}">
        <p14:creationId xmlns:p14="http://schemas.microsoft.com/office/powerpoint/2010/main" val="303269870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A247BEC-55CA-B3C9-B89B-513580D959D9}"/>
              </a:ext>
            </a:extLst>
          </p:cNvPr>
          <p:cNvSpPr>
            <a:spLocks noGrp="1"/>
          </p:cNvSpPr>
          <p:nvPr>
            <p:ph idx="1"/>
          </p:nvPr>
        </p:nvSpPr>
        <p:spPr>
          <a:xfrm>
            <a:off x="838200" y="228600"/>
            <a:ext cx="10515600" cy="5948363"/>
          </a:xfrm>
        </p:spPr>
        <p:txBody>
          <a:bodyPr>
            <a:normAutofit/>
          </a:bodyPr>
          <a:lstStyle/>
          <a:p>
            <a:pPr marL="0" indent="0">
              <a:buNone/>
            </a:pPr>
            <a:r>
              <a:rPr lang="en-US" sz="3000" b="0" i="0" dirty="0">
                <a:solidFill>
                  <a:srgbClr val="273239"/>
                </a:solidFill>
                <a:effectLst/>
                <a:latin typeface="Nunito" pitchFamily="2" charset="0"/>
              </a:rPr>
              <a:t>Now we merge </a:t>
            </a:r>
            <a:r>
              <a:rPr lang="en-US" sz="3000" b="0" i="0" dirty="0" err="1">
                <a:solidFill>
                  <a:srgbClr val="273239"/>
                </a:solidFill>
                <a:effectLst/>
                <a:latin typeface="Nunito" pitchFamily="2" charset="0"/>
              </a:rPr>
              <a:t>dataframe</a:t>
            </a:r>
            <a:r>
              <a:rPr lang="en-US" sz="3000" b="0" i="0" dirty="0">
                <a:solidFill>
                  <a:srgbClr val="273239"/>
                </a:solidFill>
                <a:effectLst/>
                <a:latin typeface="Nunito" pitchFamily="2" charset="0"/>
              </a:rPr>
              <a:t> using multiple keys.</a:t>
            </a:r>
            <a:endParaRPr lang="en-IN" sz="3000" dirty="0"/>
          </a:p>
        </p:txBody>
      </p:sp>
      <p:pic>
        <p:nvPicPr>
          <p:cNvPr id="5" name="Picture 4" descr="A white background with black and red text&#10;&#10;Description automatically generated">
            <a:extLst>
              <a:ext uri="{FF2B5EF4-FFF2-40B4-BE49-F238E27FC236}">
                <a16:creationId xmlns:a16="http://schemas.microsoft.com/office/drawing/2014/main" id="{4B081CA1-FDEA-4065-CEA7-FD2C5DAE60B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68828" y="1643743"/>
            <a:ext cx="10384971" cy="2688771"/>
          </a:xfrm>
          <a:prstGeom prst="rect">
            <a:avLst/>
          </a:prstGeom>
        </p:spPr>
      </p:pic>
    </p:spTree>
    <p:extLst>
      <p:ext uri="{BB962C8B-B14F-4D97-AF65-F5344CB8AC3E}">
        <p14:creationId xmlns:p14="http://schemas.microsoft.com/office/powerpoint/2010/main" val="221914810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99ED5833-B85B-4103-8A3B-CAB0308E6C1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5C970C2-749D-EA12-7176-F34B4CBBECBE}"/>
              </a:ext>
            </a:extLst>
          </p:cNvPr>
          <p:cNvSpPr>
            <a:spLocks noGrp="1"/>
          </p:cNvSpPr>
          <p:nvPr>
            <p:ph type="title"/>
          </p:nvPr>
        </p:nvSpPr>
        <p:spPr>
          <a:xfrm>
            <a:off x="838200" y="365125"/>
            <a:ext cx="10515600" cy="1860400"/>
          </a:xfrm>
        </p:spPr>
        <p:txBody>
          <a:bodyPr vert="horz" lIns="91440" tIns="45720" rIns="91440" bIns="45720" rtlCol="0" anchor="ctr">
            <a:normAutofit/>
          </a:bodyPr>
          <a:lstStyle/>
          <a:p>
            <a:r>
              <a:rPr lang="en-US" sz="5200" b="1" kern="1200">
                <a:solidFill>
                  <a:schemeClr val="tx1"/>
                </a:solidFill>
                <a:latin typeface="+mj-lt"/>
                <a:ea typeface="+mj-ea"/>
                <a:cs typeface="+mj-cs"/>
              </a:rPr>
              <a:t>Output : </a:t>
            </a:r>
          </a:p>
        </p:txBody>
      </p:sp>
      <p:pic>
        <p:nvPicPr>
          <p:cNvPr id="5" name="Content Placeholder 4" descr="A group of black text&#10;&#10;Description automatically generated">
            <a:extLst>
              <a:ext uri="{FF2B5EF4-FFF2-40B4-BE49-F238E27FC236}">
                <a16:creationId xmlns:a16="http://schemas.microsoft.com/office/drawing/2014/main" id="{9BA4FDFE-2E0F-3E12-7267-765633C40C64}"/>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81234" y="2822614"/>
            <a:ext cx="5828261" cy="3024097"/>
          </a:xfrm>
          <a:prstGeom prst="rect">
            <a:avLst/>
          </a:prstGeom>
        </p:spPr>
      </p:pic>
      <p:pic>
        <p:nvPicPr>
          <p:cNvPr id="7" name="Picture 6" descr="A close up of a text&#10;&#10;Description automatically generated">
            <a:extLst>
              <a:ext uri="{FF2B5EF4-FFF2-40B4-BE49-F238E27FC236}">
                <a16:creationId xmlns:a16="http://schemas.microsoft.com/office/drawing/2014/main" id="{D8F46B8B-8574-EC24-C27B-67D9CE5E78D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96001" y="2590650"/>
            <a:ext cx="5914766" cy="3024097"/>
          </a:xfrm>
          <a:prstGeom prst="rect">
            <a:avLst/>
          </a:prstGeom>
        </p:spPr>
      </p:pic>
    </p:spTree>
    <p:extLst>
      <p:ext uri="{BB962C8B-B14F-4D97-AF65-F5344CB8AC3E}">
        <p14:creationId xmlns:p14="http://schemas.microsoft.com/office/powerpoint/2010/main" val="2759081013"/>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Content Placeholder 4" descr="A screenshot of a computer&#10;&#10;Description automatically generated">
            <a:extLst>
              <a:ext uri="{FF2B5EF4-FFF2-40B4-BE49-F238E27FC236}">
                <a16:creationId xmlns:a16="http://schemas.microsoft.com/office/drawing/2014/main" id="{C7D5E2D5-5C63-13A9-C33E-1409078A4E05}"/>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643467" y="1534245"/>
            <a:ext cx="10905066" cy="3789508"/>
          </a:xfrm>
          <a:prstGeom prst="rect">
            <a:avLst/>
          </a:prstGeom>
        </p:spPr>
      </p:pic>
    </p:spTree>
    <p:extLst>
      <p:ext uri="{BB962C8B-B14F-4D97-AF65-F5344CB8AC3E}">
        <p14:creationId xmlns:p14="http://schemas.microsoft.com/office/powerpoint/2010/main" val="334826118"/>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D002759-2BB8-3E18-8EE4-5A5B20504185}"/>
              </a:ext>
            </a:extLst>
          </p:cNvPr>
          <p:cNvSpPr>
            <a:spLocks noGrp="1"/>
          </p:cNvSpPr>
          <p:nvPr>
            <p:ph idx="1"/>
          </p:nvPr>
        </p:nvSpPr>
        <p:spPr>
          <a:xfrm>
            <a:off x="838200" y="217714"/>
            <a:ext cx="10515600" cy="5959249"/>
          </a:xfrm>
        </p:spPr>
        <p:txBody>
          <a:bodyPr>
            <a:normAutofit/>
          </a:bodyPr>
          <a:lstStyle/>
          <a:p>
            <a:pPr marL="742950" indent="-742950">
              <a:buFont typeface="+mj-lt"/>
              <a:buAutoNum type="arabicPeriod" startAt="3"/>
            </a:pPr>
            <a:r>
              <a:rPr lang="en-US" sz="4000" dirty="0"/>
              <a:t>Merging </a:t>
            </a:r>
            <a:r>
              <a:rPr lang="en-US" sz="4000" dirty="0" err="1"/>
              <a:t>dataframe</a:t>
            </a:r>
            <a:r>
              <a:rPr lang="en-US" sz="4000" dirty="0"/>
              <a:t> using </a:t>
            </a:r>
            <a:r>
              <a:rPr lang="en-US" sz="4000" b="1" dirty="0"/>
              <a:t>how</a:t>
            </a:r>
            <a:r>
              <a:rPr lang="en-US" sz="4000" dirty="0"/>
              <a:t> in an argument:</a:t>
            </a:r>
          </a:p>
          <a:p>
            <a:pPr marL="0" indent="0">
              <a:buNone/>
            </a:pPr>
            <a:endParaRPr lang="en-US" sz="4000" dirty="0"/>
          </a:p>
          <a:p>
            <a:pPr marL="0" indent="0">
              <a:buNone/>
            </a:pPr>
            <a:endParaRPr lang="en-US" sz="3000" dirty="0"/>
          </a:p>
          <a:p>
            <a:pPr marL="0" indent="0">
              <a:buNone/>
            </a:pPr>
            <a:r>
              <a:rPr lang="en-US" sz="3000" dirty="0"/>
              <a:t>We use how argument to merge specifies how to determine which keys are to be included in the resulting table. If a key combination does not appear in either the left or right tables, the values in the joined table will be NA. Here is a summary of the how options and their SQL equivalent names:</a:t>
            </a:r>
            <a:endParaRPr lang="en-IN" sz="3000" dirty="0"/>
          </a:p>
        </p:txBody>
      </p:sp>
    </p:spTree>
    <p:extLst>
      <p:ext uri="{BB962C8B-B14F-4D97-AF65-F5344CB8AC3E}">
        <p14:creationId xmlns:p14="http://schemas.microsoft.com/office/powerpoint/2010/main" val="176846588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39748ED9-A74B-C16F-7748-D555BAB20168}"/>
              </a:ext>
            </a:extLst>
          </p:cNvPr>
          <p:cNvSpPr>
            <a:spLocks noGrp="1"/>
          </p:cNvSpPr>
          <p:nvPr>
            <p:ph type="subTitle" idx="1"/>
          </p:nvPr>
        </p:nvSpPr>
        <p:spPr>
          <a:xfrm>
            <a:off x="1524000" y="489857"/>
            <a:ext cx="9144000" cy="4767943"/>
          </a:xfrm>
        </p:spPr>
        <p:txBody>
          <a:bodyPr/>
          <a:lstStyle/>
          <a:p>
            <a:endParaRPr lang="en-IN" dirty="0"/>
          </a:p>
        </p:txBody>
      </p:sp>
      <p:pic>
        <p:nvPicPr>
          <p:cNvPr id="5" name="Picture 4">
            <a:extLst>
              <a:ext uri="{FF2B5EF4-FFF2-40B4-BE49-F238E27FC236}">
                <a16:creationId xmlns:a16="http://schemas.microsoft.com/office/drawing/2014/main" id="{ABDD71AA-DB51-7B12-E4B0-1227027900AB}"/>
              </a:ext>
            </a:extLst>
          </p:cNvPr>
          <p:cNvPicPr>
            <a:picLocks noChangeAspect="1"/>
          </p:cNvPicPr>
          <p:nvPr/>
        </p:nvPicPr>
        <p:blipFill>
          <a:blip r:embed="rId3"/>
          <a:stretch>
            <a:fillRect/>
          </a:stretch>
        </p:blipFill>
        <p:spPr>
          <a:xfrm>
            <a:off x="0" y="0"/>
            <a:ext cx="12191999" cy="6858000"/>
          </a:xfrm>
          <a:prstGeom prst="rect">
            <a:avLst/>
          </a:prstGeom>
        </p:spPr>
      </p:pic>
    </p:spTree>
    <p:extLst>
      <p:ext uri="{BB962C8B-B14F-4D97-AF65-F5344CB8AC3E}">
        <p14:creationId xmlns:p14="http://schemas.microsoft.com/office/powerpoint/2010/main" val="1237560635"/>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descr="A white rectangular object with black text&#10;&#10;Description automatically generated">
            <a:extLst>
              <a:ext uri="{FF2B5EF4-FFF2-40B4-BE49-F238E27FC236}">
                <a16:creationId xmlns:a16="http://schemas.microsoft.com/office/drawing/2014/main" id="{FE5304EC-53FF-6EA0-C9BB-801A614A5CBD}"/>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78971" y="468086"/>
            <a:ext cx="11234058" cy="5845628"/>
          </a:xfrm>
        </p:spPr>
      </p:pic>
    </p:spTree>
    <p:extLst>
      <p:ext uri="{BB962C8B-B14F-4D97-AF65-F5344CB8AC3E}">
        <p14:creationId xmlns:p14="http://schemas.microsoft.com/office/powerpoint/2010/main" val="3918544896"/>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5" name="Content Placeholder 4" descr="A screenshot of a computer&#10;&#10;Description automatically generated">
            <a:extLst>
              <a:ext uri="{FF2B5EF4-FFF2-40B4-BE49-F238E27FC236}">
                <a16:creationId xmlns:a16="http://schemas.microsoft.com/office/drawing/2014/main" id="{FF051FD2-19C8-2290-DC9B-E2DDABE5F63B}"/>
              </a:ext>
            </a:extLst>
          </p:cNvPr>
          <p:cNvPicPr>
            <a:picLocks noGrp="1" noChangeAspect="1"/>
          </p:cNvPicPr>
          <p:nvPr>
            <p:ph idx="1"/>
          </p:nvPr>
        </p:nvPicPr>
        <p:blipFill>
          <a:blip r:embed="rId3">
            <a:extLst>
              <a:ext uri="{28A0092B-C50C-407E-A947-70E740481C1C}">
                <a14:useLocalDpi xmlns:a14="http://schemas.microsoft.com/office/drawing/2010/main" val="0"/>
              </a:ext>
            </a:extLst>
          </a:blip>
          <a:srcRect t="918" b="23845"/>
          <a:stretch/>
        </p:blipFill>
        <p:spPr>
          <a:xfrm>
            <a:off x="20" y="1282"/>
            <a:ext cx="12191980" cy="6856718"/>
          </a:xfrm>
          <a:prstGeom prst="rect">
            <a:avLst/>
          </a:prstGeom>
        </p:spPr>
      </p:pic>
    </p:spTree>
    <p:extLst>
      <p:ext uri="{BB962C8B-B14F-4D97-AF65-F5344CB8AC3E}">
        <p14:creationId xmlns:p14="http://schemas.microsoft.com/office/powerpoint/2010/main" val="3486284354"/>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A074956-131B-6C2B-5BEC-83689A1EF82D}"/>
              </a:ext>
            </a:extLst>
          </p:cNvPr>
          <p:cNvSpPr>
            <a:spLocks noGrp="1"/>
          </p:cNvSpPr>
          <p:nvPr>
            <p:ph idx="1"/>
          </p:nvPr>
        </p:nvSpPr>
        <p:spPr>
          <a:xfrm>
            <a:off x="838200" y="293914"/>
            <a:ext cx="10515600" cy="5883049"/>
          </a:xfrm>
        </p:spPr>
        <p:txBody>
          <a:bodyPr>
            <a:normAutofit/>
          </a:bodyPr>
          <a:lstStyle/>
          <a:p>
            <a:pPr marL="0" indent="0">
              <a:buNone/>
            </a:pPr>
            <a:r>
              <a:rPr lang="en-US" sz="3000" dirty="0"/>
              <a:t>Now we set how</a:t>
            </a:r>
            <a:r>
              <a:rPr lang="en-US" sz="3000" b="1" dirty="0"/>
              <a:t> = 'left' </a:t>
            </a:r>
            <a:r>
              <a:rPr lang="en-US" sz="3000" dirty="0"/>
              <a:t>in order to use keys from </a:t>
            </a:r>
            <a:r>
              <a:rPr lang="en-US" sz="3000" b="1" dirty="0"/>
              <a:t>left frame </a:t>
            </a:r>
            <a:r>
              <a:rPr lang="en-US" sz="3000" dirty="0"/>
              <a:t>only.</a:t>
            </a:r>
            <a:endParaRPr lang="en-IN" sz="3000" dirty="0"/>
          </a:p>
        </p:txBody>
      </p:sp>
      <p:pic>
        <p:nvPicPr>
          <p:cNvPr id="6" name="Picture 5" descr="A close-up of a math problem&#10;&#10;Description automatically generated">
            <a:extLst>
              <a:ext uri="{FF2B5EF4-FFF2-40B4-BE49-F238E27FC236}">
                <a16:creationId xmlns:a16="http://schemas.microsoft.com/office/drawing/2014/main" id="{3C4C2632-F653-CD10-7320-2517FD04710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78971" y="1861457"/>
            <a:ext cx="11190515" cy="3505200"/>
          </a:xfrm>
          <a:prstGeom prst="rect">
            <a:avLst/>
          </a:prstGeom>
        </p:spPr>
      </p:pic>
    </p:spTree>
    <p:extLst>
      <p:ext uri="{BB962C8B-B14F-4D97-AF65-F5344CB8AC3E}">
        <p14:creationId xmlns:p14="http://schemas.microsoft.com/office/powerpoint/2010/main" val="1708637760"/>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Content Placeholder 4" descr="A close-up of a number&#10;&#10;Description automatically generated">
            <a:extLst>
              <a:ext uri="{FF2B5EF4-FFF2-40B4-BE49-F238E27FC236}">
                <a16:creationId xmlns:a16="http://schemas.microsoft.com/office/drawing/2014/main" id="{D9A28003-A7E8-D328-49F4-A42E7D5877C9}"/>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643467" y="1844368"/>
            <a:ext cx="5291666" cy="3169263"/>
          </a:xfrm>
          <a:prstGeom prst="rect">
            <a:avLst/>
          </a:prstGeom>
        </p:spPr>
      </p:pic>
      <p:pic>
        <p:nvPicPr>
          <p:cNvPr id="7" name="Picture 6" descr="A close-up of a white background&#10;&#10;Description automatically generated">
            <a:extLst>
              <a:ext uri="{FF2B5EF4-FFF2-40B4-BE49-F238E27FC236}">
                <a16:creationId xmlns:a16="http://schemas.microsoft.com/office/drawing/2014/main" id="{E9078E8F-9642-7EFE-7109-187EFE7DD26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56865" y="2125928"/>
            <a:ext cx="5291667" cy="2606144"/>
          </a:xfrm>
          <a:prstGeom prst="rect">
            <a:avLst/>
          </a:prstGeom>
        </p:spPr>
      </p:pic>
    </p:spTree>
    <p:extLst>
      <p:ext uri="{BB962C8B-B14F-4D97-AF65-F5344CB8AC3E}">
        <p14:creationId xmlns:p14="http://schemas.microsoft.com/office/powerpoint/2010/main" val="1288232073"/>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5" name="Content Placeholder 4" descr="A screenshot of a computer">
            <a:extLst>
              <a:ext uri="{FF2B5EF4-FFF2-40B4-BE49-F238E27FC236}">
                <a16:creationId xmlns:a16="http://schemas.microsoft.com/office/drawing/2014/main" id="{6904933E-6CA8-F0D7-42B6-F5A18C9B2B37}"/>
              </a:ext>
            </a:extLst>
          </p:cNvPr>
          <p:cNvPicPr>
            <a:picLocks noGrp="1" noChangeAspect="1"/>
          </p:cNvPicPr>
          <p:nvPr>
            <p:ph idx="1"/>
          </p:nvPr>
        </p:nvPicPr>
        <p:blipFill>
          <a:blip r:embed="rId2">
            <a:extLst>
              <a:ext uri="{28A0092B-C50C-407E-A947-70E740481C1C}">
                <a14:useLocalDpi xmlns:a14="http://schemas.microsoft.com/office/drawing/2010/main" val="0"/>
              </a:ext>
            </a:extLst>
          </a:blip>
          <a:srcRect l="2204"/>
          <a:stretch/>
        </p:blipFill>
        <p:spPr>
          <a:xfrm>
            <a:off x="20" y="1282"/>
            <a:ext cx="12191980" cy="6856718"/>
          </a:xfrm>
          <a:prstGeom prst="rect">
            <a:avLst/>
          </a:prstGeom>
        </p:spPr>
      </p:pic>
    </p:spTree>
    <p:extLst>
      <p:ext uri="{BB962C8B-B14F-4D97-AF65-F5344CB8AC3E}">
        <p14:creationId xmlns:p14="http://schemas.microsoft.com/office/powerpoint/2010/main" val="2964659783"/>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536326A-9B09-A967-C660-48BF8D643040}"/>
              </a:ext>
            </a:extLst>
          </p:cNvPr>
          <p:cNvSpPr>
            <a:spLocks noGrp="1"/>
          </p:cNvSpPr>
          <p:nvPr>
            <p:ph idx="1"/>
          </p:nvPr>
        </p:nvSpPr>
        <p:spPr>
          <a:xfrm>
            <a:off x="838200" y="489857"/>
            <a:ext cx="10515600" cy="5687106"/>
          </a:xfrm>
        </p:spPr>
        <p:txBody>
          <a:bodyPr>
            <a:normAutofit/>
          </a:bodyPr>
          <a:lstStyle/>
          <a:p>
            <a:pPr marL="0" indent="0">
              <a:buNone/>
            </a:pPr>
            <a:r>
              <a:rPr lang="en-US" sz="3000" dirty="0"/>
              <a:t>Now we set how</a:t>
            </a:r>
            <a:r>
              <a:rPr lang="en-US" sz="3000" b="1" dirty="0"/>
              <a:t> = 'right' </a:t>
            </a:r>
            <a:r>
              <a:rPr lang="en-US" sz="3000" dirty="0"/>
              <a:t>in order to use keys from </a:t>
            </a:r>
            <a:r>
              <a:rPr lang="en-US" sz="3000" b="1" dirty="0"/>
              <a:t>right frame </a:t>
            </a:r>
            <a:r>
              <a:rPr lang="en-US" sz="3000" dirty="0"/>
              <a:t>only.</a:t>
            </a:r>
            <a:endParaRPr lang="en-IN" sz="3000" dirty="0"/>
          </a:p>
        </p:txBody>
      </p:sp>
      <p:pic>
        <p:nvPicPr>
          <p:cNvPr id="6" name="Picture 5" descr="A close-up of a white background&#10;&#10;Description automatically generated">
            <a:extLst>
              <a:ext uri="{FF2B5EF4-FFF2-40B4-BE49-F238E27FC236}">
                <a16:creationId xmlns:a16="http://schemas.microsoft.com/office/drawing/2014/main" id="{53F85A6B-1E21-7872-B11F-E707ED02CEC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38199" y="2068286"/>
            <a:ext cx="10951029" cy="3559628"/>
          </a:xfrm>
          <a:prstGeom prst="rect">
            <a:avLst/>
          </a:prstGeom>
        </p:spPr>
      </p:pic>
    </p:spTree>
    <p:extLst>
      <p:ext uri="{BB962C8B-B14F-4D97-AF65-F5344CB8AC3E}">
        <p14:creationId xmlns:p14="http://schemas.microsoft.com/office/powerpoint/2010/main" val="662637777"/>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99ED5833-B85B-4103-8A3B-CAB0308E6C1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2CDF0A7-81AC-0C13-21E3-E9A05F49572F}"/>
              </a:ext>
            </a:extLst>
          </p:cNvPr>
          <p:cNvSpPr>
            <a:spLocks noGrp="1"/>
          </p:cNvSpPr>
          <p:nvPr>
            <p:ph type="title"/>
          </p:nvPr>
        </p:nvSpPr>
        <p:spPr>
          <a:xfrm>
            <a:off x="838200" y="365125"/>
            <a:ext cx="10515600" cy="1860400"/>
          </a:xfrm>
        </p:spPr>
        <p:txBody>
          <a:bodyPr vert="horz" lIns="91440" tIns="45720" rIns="91440" bIns="45720" rtlCol="0" anchor="ctr">
            <a:normAutofit/>
          </a:bodyPr>
          <a:lstStyle/>
          <a:p>
            <a:r>
              <a:rPr lang="en-US" sz="5200" b="1" kern="1200">
                <a:solidFill>
                  <a:schemeClr val="tx1"/>
                </a:solidFill>
                <a:latin typeface="+mj-lt"/>
                <a:ea typeface="+mj-ea"/>
                <a:cs typeface="+mj-cs"/>
              </a:rPr>
              <a:t>Output :</a:t>
            </a:r>
          </a:p>
        </p:txBody>
      </p:sp>
      <p:pic>
        <p:nvPicPr>
          <p:cNvPr id="5" name="Content Placeholder 4" descr="A table with numbers and letters&#10;&#10;Description automatically generated">
            <a:extLst>
              <a:ext uri="{FF2B5EF4-FFF2-40B4-BE49-F238E27FC236}">
                <a16:creationId xmlns:a16="http://schemas.microsoft.com/office/drawing/2014/main" id="{51231987-60BC-12DF-C7F7-962A5215A898}"/>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81234" y="2556011"/>
            <a:ext cx="5828261" cy="3557303"/>
          </a:xfrm>
          <a:prstGeom prst="rect">
            <a:avLst/>
          </a:prstGeom>
        </p:spPr>
      </p:pic>
      <p:pic>
        <p:nvPicPr>
          <p:cNvPr id="7" name="Picture 6" descr="A close-up of a number&#10;&#10;Description automatically generated">
            <a:extLst>
              <a:ext uri="{FF2B5EF4-FFF2-40B4-BE49-F238E27FC236}">
                <a16:creationId xmlns:a16="http://schemas.microsoft.com/office/drawing/2014/main" id="{9F07D8F6-6DA1-D151-2322-2600C9D6B3F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36771" y="2799954"/>
            <a:ext cx="6273995" cy="3557303"/>
          </a:xfrm>
          <a:prstGeom prst="rect">
            <a:avLst/>
          </a:prstGeom>
        </p:spPr>
      </p:pic>
    </p:spTree>
    <p:extLst>
      <p:ext uri="{BB962C8B-B14F-4D97-AF65-F5344CB8AC3E}">
        <p14:creationId xmlns:p14="http://schemas.microsoft.com/office/powerpoint/2010/main" val="2065984291"/>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Content Placeholder 4" descr="A screenshot of a computer&#10;&#10;Description automatically generated">
            <a:extLst>
              <a:ext uri="{FF2B5EF4-FFF2-40B4-BE49-F238E27FC236}">
                <a16:creationId xmlns:a16="http://schemas.microsoft.com/office/drawing/2014/main" id="{CCD23BD2-4FE4-7684-6E97-4D9AE96A2F8A}"/>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643467" y="1152566"/>
            <a:ext cx="10905066" cy="4552866"/>
          </a:xfrm>
          <a:prstGeom prst="rect">
            <a:avLst/>
          </a:prstGeom>
        </p:spPr>
      </p:pic>
    </p:spTree>
    <p:extLst>
      <p:ext uri="{BB962C8B-B14F-4D97-AF65-F5344CB8AC3E}">
        <p14:creationId xmlns:p14="http://schemas.microsoft.com/office/powerpoint/2010/main" val="4041447340"/>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FD4C9CD-4ED8-5354-4CB2-13D5E853092B}"/>
              </a:ext>
            </a:extLst>
          </p:cNvPr>
          <p:cNvSpPr>
            <a:spLocks noGrp="1"/>
          </p:cNvSpPr>
          <p:nvPr>
            <p:ph idx="1"/>
          </p:nvPr>
        </p:nvSpPr>
        <p:spPr>
          <a:xfrm>
            <a:off x="838200" y="424543"/>
            <a:ext cx="10515600" cy="5752420"/>
          </a:xfrm>
        </p:spPr>
        <p:txBody>
          <a:bodyPr>
            <a:normAutofit/>
          </a:bodyPr>
          <a:lstStyle/>
          <a:p>
            <a:pPr marL="0" indent="0">
              <a:buNone/>
            </a:pPr>
            <a:r>
              <a:rPr lang="en-US" sz="3000" dirty="0"/>
              <a:t>Now we set how </a:t>
            </a:r>
            <a:r>
              <a:rPr lang="en-US" sz="3000" b="1" dirty="0"/>
              <a:t>= 'outer' </a:t>
            </a:r>
            <a:r>
              <a:rPr lang="en-US" sz="3000" dirty="0"/>
              <a:t>in order to get union of keys from </a:t>
            </a:r>
            <a:r>
              <a:rPr lang="en-US" sz="3000" dirty="0" err="1"/>
              <a:t>dataframes</a:t>
            </a:r>
            <a:r>
              <a:rPr lang="en-US" sz="3000" dirty="0"/>
              <a:t>.</a:t>
            </a:r>
            <a:endParaRPr lang="en-IN" sz="3000" dirty="0"/>
          </a:p>
        </p:txBody>
      </p:sp>
      <p:pic>
        <p:nvPicPr>
          <p:cNvPr id="6" name="Picture 5" descr="A close-up of a math equation&#10;&#10;Description automatically generated">
            <a:extLst>
              <a:ext uri="{FF2B5EF4-FFF2-40B4-BE49-F238E27FC236}">
                <a16:creationId xmlns:a16="http://schemas.microsoft.com/office/drawing/2014/main" id="{32E79CD5-3138-631B-C9DD-CD7B5245388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40229" y="2946374"/>
            <a:ext cx="10831285" cy="2768626"/>
          </a:xfrm>
          <a:prstGeom prst="rect">
            <a:avLst/>
          </a:prstGeom>
        </p:spPr>
      </p:pic>
    </p:spTree>
    <p:extLst>
      <p:ext uri="{BB962C8B-B14F-4D97-AF65-F5344CB8AC3E}">
        <p14:creationId xmlns:p14="http://schemas.microsoft.com/office/powerpoint/2010/main" val="2289472425"/>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99ED5833-B85B-4103-8A3B-CAB0308E6C1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5A4A659-C55F-5440-08BC-50C4A9B68BC4}"/>
              </a:ext>
            </a:extLst>
          </p:cNvPr>
          <p:cNvSpPr>
            <a:spLocks noGrp="1"/>
          </p:cNvSpPr>
          <p:nvPr>
            <p:ph type="title"/>
          </p:nvPr>
        </p:nvSpPr>
        <p:spPr>
          <a:xfrm>
            <a:off x="838200" y="365125"/>
            <a:ext cx="10515600" cy="1860400"/>
          </a:xfrm>
        </p:spPr>
        <p:txBody>
          <a:bodyPr vert="horz" lIns="91440" tIns="45720" rIns="91440" bIns="45720" rtlCol="0" anchor="ctr">
            <a:normAutofit/>
          </a:bodyPr>
          <a:lstStyle/>
          <a:p>
            <a:r>
              <a:rPr lang="en-US" sz="5200" b="1" kern="1200">
                <a:solidFill>
                  <a:schemeClr val="tx1"/>
                </a:solidFill>
                <a:latin typeface="+mj-lt"/>
                <a:ea typeface="+mj-ea"/>
                <a:cs typeface="+mj-cs"/>
              </a:rPr>
              <a:t>Output :</a:t>
            </a:r>
          </a:p>
        </p:txBody>
      </p:sp>
      <p:pic>
        <p:nvPicPr>
          <p:cNvPr id="5" name="Content Placeholder 4" descr="A close-up of a number&#10;&#10;Description automatically generated">
            <a:extLst>
              <a:ext uri="{FF2B5EF4-FFF2-40B4-BE49-F238E27FC236}">
                <a16:creationId xmlns:a16="http://schemas.microsoft.com/office/drawing/2014/main" id="{57CD119C-D3E2-F0F7-90DC-A2A0DCD59BFB}"/>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81234" y="2290297"/>
            <a:ext cx="5828261" cy="3642677"/>
          </a:xfrm>
          <a:prstGeom prst="rect">
            <a:avLst/>
          </a:prstGeom>
        </p:spPr>
      </p:pic>
      <p:pic>
        <p:nvPicPr>
          <p:cNvPr id="7" name="Picture 6" descr="A close-up of a computer screen&#10;&#10;Description automatically generated">
            <a:extLst>
              <a:ext uri="{FF2B5EF4-FFF2-40B4-BE49-F238E27FC236}">
                <a16:creationId xmlns:a16="http://schemas.microsoft.com/office/drawing/2014/main" id="{E8C332A0-A564-9B2E-AE6B-11CFF429D34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182505" y="2225526"/>
            <a:ext cx="5828261" cy="4153504"/>
          </a:xfrm>
          <a:prstGeom prst="rect">
            <a:avLst/>
          </a:prstGeom>
        </p:spPr>
      </p:pic>
    </p:spTree>
    <p:extLst>
      <p:ext uri="{BB962C8B-B14F-4D97-AF65-F5344CB8AC3E}">
        <p14:creationId xmlns:p14="http://schemas.microsoft.com/office/powerpoint/2010/main" val="203926168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8BA3E53-ACCB-66B6-73E8-8BFC132BD350}"/>
              </a:ext>
            </a:extLst>
          </p:cNvPr>
          <p:cNvSpPr>
            <a:spLocks noGrp="1"/>
          </p:cNvSpPr>
          <p:nvPr>
            <p:ph idx="1"/>
          </p:nvPr>
        </p:nvSpPr>
        <p:spPr>
          <a:xfrm>
            <a:off x="838200" y="707571"/>
            <a:ext cx="10515600" cy="5469392"/>
          </a:xfrm>
        </p:spPr>
        <p:txBody>
          <a:bodyPr/>
          <a:lstStyle/>
          <a:p>
            <a:pPr marL="0" indent="0">
              <a:buNone/>
            </a:pPr>
            <a:r>
              <a:rPr lang="en-US" dirty="0"/>
              <a:t>Now we apply .</a:t>
            </a:r>
            <a:r>
              <a:rPr lang="en-US" dirty="0" err="1"/>
              <a:t>concat</a:t>
            </a:r>
            <a:r>
              <a:rPr lang="en-US" dirty="0"/>
              <a:t> function in order to </a:t>
            </a:r>
            <a:r>
              <a:rPr lang="en-US" dirty="0" err="1"/>
              <a:t>concat</a:t>
            </a:r>
            <a:r>
              <a:rPr lang="en-US" dirty="0"/>
              <a:t> two </a:t>
            </a:r>
            <a:r>
              <a:rPr lang="en-US" dirty="0" err="1"/>
              <a:t>dataframe</a:t>
            </a:r>
            <a:r>
              <a:rPr lang="en-US" dirty="0"/>
              <a:t>.</a:t>
            </a:r>
            <a:endParaRPr lang="en-IN" dirty="0"/>
          </a:p>
        </p:txBody>
      </p:sp>
      <p:pic>
        <p:nvPicPr>
          <p:cNvPr id="6" name="Picture 5" descr="A white background with a black and white flag">
            <a:extLst>
              <a:ext uri="{FF2B5EF4-FFF2-40B4-BE49-F238E27FC236}">
                <a16:creationId xmlns:a16="http://schemas.microsoft.com/office/drawing/2014/main" id="{A3B303DD-A541-73E1-F766-A1AB65843AB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11629" y="2307771"/>
            <a:ext cx="11136085" cy="3842657"/>
          </a:xfrm>
          <a:prstGeom prst="rect">
            <a:avLst/>
          </a:prstGeom>
        </p:spPr>
      </p:pic>
    </p:spTree>
    <p:extLst>
      <p:ext uri="{BB962C8B-B14F-4D97-AF65-F5344CB8AC3E}">
        <p14:creationId xmlns:p14="http://schemas.microsoft.com/office/powerpoint/2010/main" val="530238167"/>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5" name="Content Placeholder 4" descr="A table with numbers and letters&#10;&#10;Description automatically generated">
            <a:extLst>
              <a:ext uri="{FF2B5EF4-FFF2-40B4-BE49-F238E27FC236}">
                <a16:creationId xmlns:a16="http://schemas.microsoft.com/office/drawing/2014/main" id="{21EB34D6-9E26-19B1-4AF8-6751B6CBC9FB}"/>
              </a:ext>
            </a:extLst>
          </p:cNvPr>
          <p:cNvPicPr>
            <a:picLocks noGrp="1" noChangeAspect="1"/>
          </p:cNvPicPr>
          <p:nvPr>
            <p:ph idx="1"/>
          </p:nvPr>
        </p:nvPicPr>
        <p:blipFill>
          <a:blip r:embed="rId2">
            <a:extLst>
              <a:ext uri="{28A0092B-C50C-407E-A947-70E740481C1C}">
                <a14:useLocalDpi xmlns:a14="http://schemas.microsoft.com/office/drawing/2010/main" val="0"/>
              </a:ext>
            </a:extLst>
          </a:blip>
          <a:srcRect b="6268"/>
          <a:stretch/>
        </p:blipFill>
        <p:spPr>
          <a:xfrm>
            <a:off x="20" y="1282"/>
            <a:ext cx="12191980" cy="6856718"/>
          </a:xfrm>
          <a:prstGeom prst="rect">
            <a:avLst/>
          </a:prstGeom>
        </p:spPr>
      </p:pic>
    </p:spTree>
    <p:extLst>
      <p:ext uri="{BB962C8B-B14F-4D97-AF65-F5344CB8AC3E}">
        <p14:creationId xmlns:p14="http://schemas.microsoft.com/office/powerpoint/2010/main" val="1922016891"/>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AF4EC7C-EB0E-B41D-B444-19122310454E}"/>
              </a:ext>
            </a:extLst>
          </p:cNvPr>
          <p:cNvSpPr>
            <a:spLocks noGrp="1"/>
          </p:cNvSpPr>
          <p:nvPr>
            <p:ph idx="1"/>
          </p:nvPr>
        </p:nvSpPr>
        <p:spPr>
          <a:xfrm>
            <a:off x="838200" y="522514"/>
            <a:ext cx="10515600" cy="5654449"/>
          </a:xfrm>
        </p:spPr>
        <p:txBody>
          <a:bodyPr>
            <a:normAutofit/>
          </a:bodyPr>
          <a:lstStyle/>
          <a:p>
            <a:pPr marL="0" indent="0">
              <a:buNone/>
            </a:pPr>
            <a:r>
              <a:rPr lang="en-US" sz="3000" dirty="0"/>
              <a:t>Now we set how</a:t>
            </a:r>
            <a:r>
              <a:rPr lang="en-US" sz="3000" b="1" dirty="0"/>
              <a:t> = 'inner' </a:t>
            </a:r>
            <a:r>
              <a:rPr lang="en-US" sz="3000" dirty="0"/>
              <a:t>in order to get intersection of keys from </a:t>
            </a:r>
            <a:r>
              <a:rPr lang="en-US" sz="3000" dirty="0" err="1"/>
              <a:t>dataframes</a:t>
            </a:r>
            <a:r>
              <a:rPr lang="en-US" sz="3000" dirty="0"/>
              <a:t>.</a:t>
            </a:r>
            <a:endParaRPr lang="en-IN" sz="3000" dirty="0"/>
          </a:p>
        </p:txBody>
      </p:sp>
      <p:pic>
        <p:nvPicPr>
          <p:cNvPr id="6" name="Picture 5" descr="A close-up of a number&#10;&#10;Description automatically generated">
            <a:extLst>
              <a:ext uri="{FF2B5EF4-FFF2-40B4-BE49-F238E27FC236}">
                <a16:creationId xmlns:a16="http://schemas.microsoft.com/office/drawing/2014/main" id="{9434388E-52CC-5040-9712-CDB77C8E5DB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31372" y="2688771"/>
            <a:ext cx="10940142" cy="2775858"/>
          </a:xfrm>
          <a:prstGeom prst="rect">
            <a:avLst/>
          </a:prstGeom>
        </p:spPr>
      </p:pic>
    </p:spTree>
    <p:extLst>
      <p:ext uri="{BB962C8B-B14F-4D97-AF65-F5344CB8AC3E}">
        <p14:creationId xmlns:p14="http://schemas.microsoft.com/office/powerpoint/2010/main" val="4130502694"/>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9DC41D-0E98-69BC-D5D5-467418C54310}"/>
              </a:ext>
            </a:extLst>
          </p:cNvPr>
          <p:cNvSpPr>
            <a:spLocks noGrp="1"/>
          </p:cNvSpPr>
          <p:nvPr>
            <p:ph type="title"/>
          </p:nvPr>
        </p:nvSpPr>
        <p:spPr/>
        <p:txBody>
          <a:bodyPr/>
          <a:lstStyle/>
          <a:p>
            <a:r>
              <a:rPr lang="en-IN" b="1" dirty="0"/>
              <a:t>Output :</a:t>
            </a:r>
          </a:p>
        </p:txBody>
      </p:sp>
      <p:pic>
        <p:nvPicPr>
          <p:cNvPr id="5" name="Content Placeholder 4" descr="A table with numbers and letters&#10;&#10;Description automatically generated">
            <a:extLst>
              <a:ext uri="{FF2B5EF4-FFF2-40B4-BE49-F238E27FC236}">
                <a16:creationId xmlns:a16="http://schemas.microsoft.com/office/drawing/2014/main" id="{5F383078-5B65-DFF7-BAE4-1ED40A91941D}"/>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49644" y="2351315"/>
            <a:ext cx="4946736" cy="3588792"/>
          </a:xfrm>
        </p:spPr>
      </p:pic>
      <p:pic>
        <p:nvPicPr>
          <p:cNvPr id="7" name="Picture 6" descr="A close-up of a computer screen&#10;&#10;Description automatically generated">
            <a:extLst>
              <a:ext uri="{FF2B5EF4-FFF2-40B4-BE49-F238E27FC236}">
                <a16:creationId xmlns:a16="http://schemas.microsoft.com/office/drawing/2014/main" id="{8C242A69-56B1-E105-6383-C4B0556409C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00686" y="2569029"/>
            <a:ext cx="5763070" cy="3588792"/>
          </a:xfrm>
          <a:prstGeom prst="rect">
            <a:avLst/>
          </a:prstGeom>
        </p:spPr>
      </p:pic>
    </p:spTree>
    <p:extLst>
      <p:ext uri="{BB962C8B-B14F-4D97-AF65-F5344CB8AC3E}">
        <p14:creationId xmlns:p14="http://schemas.microsoft.com/office/powerpoint/2010/main" val="1278455219"/>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Content Placeholder 4" descr="A screenshot of a computer&#10;&#10;Description automatically generated">
            <a:extLst>
              <a:ext uri="{FF2B5EF4-FFF2-40B4-BE49-F238E27FC236}">
                <a16:creationId xmlns:a16="http://schemas.microsoft.com/office/drawing/2014/main" id="{5D3E910D-DBEA-4D2E-4FAD-C62687673CEE}"/>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643467" y="1629664"/>
            <a:ext cx="10905066" cy="3598670"/>
          </a:xfrm>
          <a:prstGeom prst="rect">
            <a:avLst/>
          </a:prstGeom>
        </p:spPr>
      </p:pic>
    </p:spTree>
    <p:extLst>
      <p:ext uri="{BB962C8B-B14F-4D97-AF65-F5344CB8AC3E}">
        <p14:creationId xmlns:p14="http://schemas.microsoft.com/office/powerpoint/2010/main" val="2364792648"/>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43B444-AF05-AD0B-20A8-67946ADA1748}"/>
              </a:ext>
            </a:extLst>
          </p:cNvPr>
          <p:cNvSpPr>
            <a:spLocks noGrp="1"/>
          </p:cNvSpPr>
          <p:nvPr>
            <p:ph type="title"/>
          </p:nvPr>
        </p:nvSpPr>
        <p:spPr/>
        <p:txBody>
          <a:bodyPr/>
          <a:lstStyle/>
          <a:p>
            <a:r>
              <a:rPr lang="en-IN" b="1" i="0" dirty="0">
                <a:solidFill>
                  <a:srgbClr val="273239"/>
                </a:solidFill>
                <a:effectLst/>
                <a:latin typeface="Nunito" pitchFamily="2" charset="0"/>
              </a:rPr>
              <a:t>Joining </a:t>
            </a:r>
            <a:r>
              <a:rPr lang="en-IN" b="1" i="0" dirty="0" err="1">
                <a:solidFill>
                  <a:srgbClr val="273239"/>
                </a:solidFill>
                <a:effectLst/>
                <a:latin typeface="Nunito" pitchFamily="2" charset="0"/>
              </a:rPr>
              <a:t>DataFrame</a:t>
            </a:r>
            <a:br>
              <a:rPr lang="en-IN" b="1" i="0" dirty="0">
                <a:solidFill>
                  <a:srgbClr val="273239"/>
                </a:solidFill>
                <a:effectLst/>
                <a:latin typeface="Nunito" pitchFamily="2" charset="0"/>
              </a:rPr>
            </a:br>
            <a:endParaRPr lang="en-IN" dirty="0"/>
          </a:p>
        </p:txBody>
      </p:sp>
      <p:sp>
        <p:nvSpPr>
          <p:cNvPr id="3" name="Content Placeholder 2">
            <a:extLst>
              <a:ext uri="{FF2B5EF4-FFF2-40B4-BE49-F238E27FC236}">
                <a16:creationId xmlns:a16="http://schemas.microsoft.com/office/drawing/2014/main" id="{469FB38A-E241-5B2E-7DF7-FFA269985805}"/>
              </a:ext>
            </a:extLst>
          </p:cNvPr>
          <p:cNvSpPr>
            <a:spLocks noGrp="1"/>
          </p:cNvSpPr>
          <p:nvPr>
            <p:ph idx="1"/>
          </p:nvPr>
        </p:nvSpPr>
        <p:spPr/>
        <p:txBody>
          <a:bodyPr>
            <a:normAutofit/>
          </a:bodyPr>
          <a:lstStyle/>
          <a:p>
            <a:pPr marL="0" indent="0">
              <a:buNone/>
            </a:pPr>
            <a:r>
              <a:rPr lang="en-US" sz="3000" dirty="0"/>
              <a:t>When we need to combine very large </a:t>
            </a:r>
            <a:r>
              <a:rPr lang="en-US" sz="3000" dirty="0" err="1"/>
              <a:t>DataFrames</a:t>
            </a:r>
            <a:r>
              <a:rPr lang="en-US" sz="3000" dirty="0"/>
              <a:t>, joins serve as a powerful way to perform these operations swiftly. Joins can only be done on two </a:t>
            </a:r>
            <a:r>
              <a:rPr lang="en-US" sz="3000" dirty="0" err="1"/>
              <a:t>DataFrames</a:t>
            </a:r>
            <a:r>
              <a:rPr lang="en-US" sz="3000" dirty="0"/>
              <a:t> at a time, denoted as left and right tables. The key is the common column that the two </a:t>
            </a:r>
            <a:r>
              <a:rPr lang="en-US" sz="3000" dirty="0" err="1"/>
              <a:t>DataFrames</a:t>
            </a:r>
            <a:r>
              <a:rPr lang="en-US" sz="3000" dirty="0"/>
              <a:t> will be joined on.</a:t>
            </a:r>
          </a:p>
          <a:p>
            <a:pPr marL="0" indent="0">
              <a:buNone/>
            </a:pPr>
            <a:r>
              <a:rPr lang="en-US" sz="3000" dirty="0"/>
              <a:t> </a:t>
            </a:r>
          </a:p>
          <a:p>
            <a:pPr marL="0" indent="0">
              <a:buNone/>
            </a:pPr>
            <a:r>
              <a:rPr lang="en-US" sz="3000" dirty="0"/>
              <a:t>There are four basic ways to handle the join (inner, left, right, and outer), depending on which rows must retain their data.</a:t>
            </a:r>
            <a:endParaRPr lang="en-IN" sz="3000" dirty="0"/>
          </a:p>
        </p:txBody>
      </p:sp>
    </p:spTree>
    <p:extLst>
      <p:ext uri="{BB962C8B-B14F-4D97-AF65-F5344CB8AC3E}">
        <p14:creationId xmlns:p14="http://schemas.microsoft.com/office/powerpoint/2010/main" val="2725076217"/>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Content Placeholder 4" descr="A group of circles with text&#10;&#10;Description automatically generated">
            <a:extLst>
              <a:ext uri="{FF2B5EF4-FFF2-40B4-BE49-F238E27FC236}">
                <a16:creationId xmlns:a16="http://schemas.microsoft.com/office/drawing/2014/main" id="{9275D923-2CC8-22F7-5A5A-66DEE238CFAA}"/>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691995" y="643466"/>
            <a:ext cx="8808010" cy="5571067"/>
          </a:xfrm>
          <a:prstGeom prst="rect">
            <a:avLst/>
          </a:prstGeom>
        </p:spPr>
      </p:pic>
    </p:spTree>
    <p:extLst>
      <p:ext uri="{BB962C8B-B14F-4D97-AF65-F5344CB8AC3E}">
        <p14:creationId xmlns:p14="http://schemas.microsoft.com/office/powerpoint/2010/main" val="424096532"/>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3D0FD95-DD2D-6073-BA4B-D31D7143AB8C}"/>
              </a:ext>
            </a:extLst>
          </p:cNvPr>
          <p:cNvSpPr>
            <a:spLocks noGrp="1"/>
          </p:cNvSpPr>
          <p:nvPr>
            <p:ph idx="1"/>
          </p:nvPr>
        </p:nvSpPr>
        <p:spPr>
          <a:xfrm>
            <a:off x="838200" y="1034143"/>
            <a:ext cx="10515600" cy="5142820"/>
          </a:xfrm>
        </p:spPr>
        <p:txBody>
          <a:bodyPr>
            <a:normAutofit/>
          </a:bodyPr>
          <a:lstStyle/>
          <a:p>
            <a:pPr marL="0" indent="0">
              <a:buNone/>
            </a:pPr>
            <a:r>
              <a:rPr lang="en-US" sz="3000" dirty="0"/>
              <a:t>In order to join </a:t>
            </a:r>
            <a:r>
              <a:rPr lang="en-US" sz="3000" dirty="0" err="1"/>
              <a:t>dataframe</a:t>
            </a:r>
            <a:r>
              <a:rPr lang="en-US" sz="3000" dirty="0"/>
              <a:t>, we use </a:t>
            </a:r>
            <a:r>
              <a:rPr lang="en-US" sz="3000" b="1" dirty="0"/>
              <a:t>.join() </a:t>
            </a:r>
            <a:r>
              <a:rPr lang="en-US" sz="3000" dirty="0"/>
              <a:t>function this function is used for combining the </a:t>
            </a:r>
            <a:r>
              <a:rPr lang="en-US" sz="3000" b="1" dirty="0"/>
              <a:t>columns of two potentially differently-indexed</a:t>
            </a:r>
            <a:r>
              <a:rPr lang="en-US" sz="3000" dirty="0"/>
              <a:t> </a:t>
            </a:r>
            <a:r>
              <a:rPr lang="en-US" sz="3000" dirty="0" err="1"/>
              <a:t>DataFrames</a:t>
            </a:r>
            <a:r>
              <a:rPr lang="en-US" sz="3000" dirty="0"/>
              <a:t> </a:t>
            </a:r>
            <a:r>
              <a:rPr lang="en-US" sz="3000" b="1" dirty="0"/>
              <a:t>into a single result </a:t>
            </a:r>
            <a:r>
              <a:rPr lang="en-US" sz="3000" b="1" dirty="0" err="1"/>
              <a:t>DataFrame</a:t>
            </a:r>
            <a:r>
              <a:rPr lang="en-US" sz="3000" dirty="0"/>
              <a:t>.</a:t>
            </a:r>
            <a:endParaRPr lang="en-IN" sz="3000" dirty="0"/>
          </a:p>
        </p:txBody>
      </p:sp>
    </p:spTree>
    <p:extLst>
      <p:ext uri="{BB962C8B-B14F-4D97-AF65-F5344CB8AC3E}">
        <p14:creationId xmlns:p14="http://schemas.microsoft.com/office/powerpoint/2010/main" val="1391070671"/>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A screenshot of a computer code&#10;&#10;Description automatically generated">
            <a:extLst>
              <a:ext uri="{FF2B5EF4-FFF2-40B4-BE49-F238E27FC236}">
                <a16:creationId xmlns:a16="http://schemas.microsoft.com/office/drawing/2014/main" id="{5B70611B-6FCB-2A10-80FE-F088512890F0}"/>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0"/>
            <a:ext cx="12192000" cy="6858000"/>
          </a:xfrm>
        </p:spPr>
      </p:pic>
    </p:spTree>
    <p:extLst>
      <p:ext uri="{BB962C8B-B14F-4D97-AF65-F5344CB8AC3E}">
        <p14:creationId xmlns:p14="http://schemas.microsoft.com/office/powerpoint/2010/main" val="4047535414"/>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2C5D691-4FF2-8F9B-E496-36A5BEA3DC9F}"/>
              </a:ext>
            </a:extLst>
          </p:cNvPr>
          <p:cNvSpPr>
            <a:spLocks noGrp="1"/>
          </p:cNvSpPr>
          <p:nvPr>
            <p:ph idx="1"/>
          </p:nvPr>
        </p:nvSpPr>
        <p:spPr>
          <a:xfrm>
            <a:off x="838200" y="326571"/>
            <a:ext cx="10515600" cy="5850392"/>
          </a:xfrm>
        </p:spPr>
        <p:txBody>
          <a:bodyPr>
            <a:normAutofit/>
          </a:bodyPr>
          <a:lstStyle/>
          <a:p>
            <a:pPr marL="0" indent="0">
              <a:buNone/>
            </a:pPr>
            <a:r>
              <a:rPr lang="en-US" sz="3000" dirty="0"/>
              <a:t>Now we are use </a:t>
            </a:r>
            <a:r>
              <a:rPr lang="en-US" sz="3000" b="1" dirty="0"/>
              <a:t>.join() </a:t>
            </a:r>
            <a:r>
              <a:rPr lang="en-US" sz="3000" dirty="0"/>
              <a:t>method in order to join </a:t>
            </a:r>
            <a:r>
              <a:rPr lang="en-US" sz="3000" dirty="0" err="1"/>
              <a:t>dataframes</a:t>
            </a:r>
            <a:endParaRPr lang="en-IN" sz="3000" dirty="0"/>
          </a:p>
        </p:txBody>
      </p:sp>
      <p:pic>
        <p:nvPicPr>
          <p:cNvPr id="6" name="Picture 5" descr="A white background with black and white clouds&#10;&#10;Description automatically generated with medium confidence">
            <a:extLst>
              <a:ext uri="{FF2B5EF4-FFF2-40B4-BE49-F238E27FC236}">
                <a16:creationId xmlns:a16="http://schemas.microsoft.com/office/drawing/2014/main" id="{54BBABF0-193E-6824-6434-F875BB2941D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38200" y="1709057"/>
            <a:ext cx="10591799" cy="2132714"/>
          </a:xfrm>
          <a:prstGeom prst="rect">
            <a:avLst/>
          </a:prstGeom>
        </p:spPr>
      </p:pic>
    </p:spTree>
    <p:extLst>
      <p:ext uri="{BB962C8B-B14F-4D97-AF65-F5344CB8AC3E}">
        <p14:creationId xmlns:p14="http://schemas.microsoft.com/office/powerpoint/2010/main" val="1017542631"/>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205018-A65E-86FA-BD6E-CD7CC4F536DA}"/>
              </a:ext>
            </a:extLst>
          </p:cNvPr>
          <p:cNvSpPr>
            <a:spLocks noGrp="1"/>
          </p:cNvSpPr>
          <p:nvPr>
            <p:ph type="title"/>
          </p:nvPr>
        </p:nvSpPr>
        <p:spPr/>
        <p:txBody>
          <a:bodyPr/>
          <a:lstStyle/>
          <a:p>
            <a:r>
              <a:rPr lang="en-IN" b="1" dirty="0"/>
              <a:t>Output:</a:t>
            </a:r>
          </a:p>
        </p:txBody>
      </p:sp>
      <p:pic>
        <p:nvPicPr>
          <p:cNvPr id="5" name="Content Placeholder 4" descr="A close-up of a number&#10;&#10;Description automatically generated">
            <a:extLst>
              <a:ext uri="{FF2B5EF4-FFF2-40B4-BE49-F238E27FC236}">
                <a16:creationId xmlns:a16="http://schemas.microsoft.com/office/drawing/2014/main" id="{07BCBF5D-829D-0D22-D25A-FDA1955647A1}"/>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37457" y="2405743"/>
            <a:ext cx="5334000" cy="4087132"/>
          </a:xfrm>
        </p:spPr>
      </p:pic>
      <p:pic>
        <p:nvPicPr>
          <p:cNvPr id="7" name="Picture 6" descr="A close-up of a white background&#10;&#10;Description automatically generated">
            <a:extLst>
              <a:ext uri="{FF2B5EF4-FFF2-40B4-BE49-F238E27FC236}">
                <a16:creationId xmlns:a16="http://schemas.microsoft.com/office/drawing/2014/main" id="{032ED92C-A1E2-5FC4-7C4A-79ADC143078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71457" y="2405744"/>
            <a:ext cx="5921829" cy="4087132"/>
          </a:xfrm>
          <a:prstGeom prst="rect">
            <a:avLst/>
          </a:prstGeom>
        </p:spPr>
      </p:pic>
    </p:spTree>
    <p:extLst>
      <p:ext uri="{BB962C8B-B14F-4D97-AF65-F5344CB8AC3E}">
        <p14:creationId xmlns:p14="http://schemas.microsoft.com/office/powerpoint/2010/main" val="370974953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C60DF1D-3914-528D-69A8-E43A6C97F8BE}"/>
              </a:ext>
            </a:extLst>
          </p:cNvPr>
          <p:cNvSpPr>
            <a:spLocks noGrp="1"/>
          </p:cNvSpPr>
          <p:nvPr>
            <p:ph idx="1"/>
          </p:nvPr>
        </p:nvSpPr>
        <p:spPr>
          <a:xfrm>
            <a:off x="838200" y="326571"/>
            <a:ext cx="10515600" cy="5850392"/>
          </a:xfrm>
        </p:spPr>
        <p:txBody>
          <a:bodyPr/>
          <a:lstStyle/>
          <a:p>
            <a:pPr marL="0" indent="0">
              <a:buNone/>
            </a:pPr>
            <a:r>
              <a:rPr lang="en-US" sz="3600" b="1" dirty="0"/>
              <a:t>Output :</a:t>
            </a:r>
          </a:p>
          <a:p>
            <a:pPr marL="0" indent="0">
              <a:buNone/>
            </a:pPr>
            <a:r>
              <a:rPr lang="en-US" dirty="0"/>
              <a:t>As shown in the output image, we have created two </a:t>
            </a:r>
            <a:r>
              <a:rPr lang="en-US" dirty="0" err="1"/>
              <a:t>dataframe</a:t>
            </a:r>
            <a:r>
              <a:rPr lang="en-US" dirty="0"/>
              <a:t> after concatenating we get one </a:t>
            </a:r>
            <a:r>
              <a:rPr lang="en-US" dirty="0" err="1"/>
              <a:t>dataframe</a:t>
            </a:r>
            <a:r>
              <a:rPr lang="en-US" dirty="0"/>
              <a:t>.</a:t>
            </a:r>
          </a:p>
          <a:p>
            <a:pPr marL="0" indent="0">
              <a:buNone/>
            </a:pPr>
            <a:endParaRPr lang="en-US" dirty="0"/>
          </a:p>
          <a:p>
            <a:endParaRPr lang="en-IN" dirty="0"/>
          </a:p>
        </p:txBody>
      </p:sp>
      <p:pic>
        <p:nvPicPr>
          <p:cNvPr id="5" name="Picture 4" descr="A screenshot of a computer&#10;&#10;Description automatically generated">
            <a:extLst>
              <a:ext uri="{FF2B5EF4-FFF2-40B4-BE49-F238E27FC236}">
                <a16:creationId xmlns:a16="http://schemas.microsoft.com/office/drawing/2014/main" id="{B5706871-ED91-549B-2572-98DFA5F776A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8600" y="2349020"/>
            <a:ext cx="5376130" cy="4040893"/>
          </a:xfrm>
          <a:prstGeom prst="rect">
            <a:avLst/>
          </a:prstGeom>
        </p:spPr>
      </p:pic>
      <p:pic>
        <p:nvPicPr>
          <p:cNvPr id="7" name="Picture 6" descr="A screenshot of a computer">
            <a:extLst>
              <a:ext uri="{FF2B5EF4-FFF2-40B4-BE49-F238E27FC236}">
                <a16:creationId xmlns:a16="http://schemas.microsoft.com/office/drawing/2014/main" id="{29DFC514-96DC-6E8C-0292-D35EF42072B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72200" y="2471057"/>
            <a:ext cx="5376131" cy="3705906"/>
          </a:xfrm>
          <a:prstGeom prst="rect">
            <a:avLst/>
          </a:prstGeom>
        </p:spPr>
      </p:pic>
    </p:spTree>
    <p:extLst>
      <p:ext uri="{BB962C8B-B14F-4D97-AF65-F5344CB8AC3E}">
        <p14:creationId xmlns:p14="http://schemas.microsoft.com/office/powerpoint/2010/main" val="1195934815"/>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5" name="Content Placeholder 4" descr="A screenshot of a computer&#10;&#10;Description automatically generated">
            <a:extLst>
              <a:ext uri="{FF2B5EF4-FFF2-40B4-BE49-F238E27FC236}">
                <a16:creationId xmlns:a16="http://schemas.microsoft.com/office/drawing/2014/main" id="{2B91C45F-8826-ADC2-7108-4DF6E7FCB845}"/>
              </a:ext>
            </a:extLst>
          </p:cNvPr>
          <p:cNvPicPr>
            <a:picLocks noGrp="1" noChangeAspect="1"/>
          </p:cNvPicPr>
          <p:nvPr>
            <p:ph idx="1"/>
          </p:nvPr>
        </p:nvPicPr>
        <p:blipFill>
          <a:blip r:embed="rId2">
            <a:extLst>
              <a:ext uri="{28A0092B-C50C-407E-A947-70E740481C1C}">
                <a14:useLocalDpi xmlns:a14="http://schemas.microsoft.com/office/drawing/2010/main" val="0"/>
              </a:ext>
            </a:extLst>
          </a:blip>
          <a:srcRect b="3452"/>
          <a:stretch/>
        </p:blipFill>
        <p:spPr>
          <a:xfrm>
            <a:off x="20" y="1282"/>
            <a:ext cx="12191980" cy="6856718"/>
          </a:xfrm>
          <a:prstGeom prst="rect">
            <a:avLst/>
          </a:prstGeom>
        </p:spPr>
      </p:pic>
    </p:spTree>
    <p:extLst>
      <p:ext uri="{BB962C8B-B14F-4D97-AF65-F5344CB8AC3E}">
        <p14:creationId xmlns:p14="http://schemas.microsoft.com/office/powerpoint/2010/main" val="1048159254"/>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32B3488-A53C-294D-1305-C42DFF546920}"/>
              </a:ext>
            </a:extLst>
          </p:cNvPr>
          <p:cNvSpPr>
            <a:spLocks noGrp="1"/>
          </p:cNvSpPr>
          <p:nvPr>
            <p:ph idx="1"/>
          </p:nvPr>
        </p:nvSpPr>
        <p:spPr>
          <a:xfrm>
            <a:off x="838200" y="424543"/>
            <a:ext cx="10515600" cy="5752420"/>
          </a:xfrm>
        </p:spPr>
        <p:txBody>
          <a:bodyPr>
            <a:normAutofit/>
          </a:bodyPr>
          <a:lstStyle/>
          <a:p>
            <a:pPr marL="0" indent="0">
              <a:buNone/>
            </a:pPr>
            <a:r>
              <a:rPr lang="en-US" sz="3000" dirty="0"/>
              <a:t>Now we use how </a:t>
            </a:r>
            <a:r>
              <a:rPr lang="en-US" sz="3000" b="1" dirty="0"/>
              <a:t>= 'outer' </a:t>
            </a:r>
            <a:r>
              <a:rPr lang="en-US" sz="3000" dirty="0"/>
              <a:t>in order to get union</a:t>
            </a:r>
            <a:endParaRPr lang="en-IN" sz="3000" dirty="0"/>
          </a:p>
        </p:txBody>
      </p:sp>
      <p:pic>
        <p:nvPicPr>
          <p:cNvPr id="6" name="Picture 5" descr="A close-up of a computer">
            <a:extLst>
              <a:ext uri="{FF2B5EF4-FFF2-40B4-BE49-F238E27FC236}">
                <a16:creationId xmlns:a16="http://schemas.microsoft.com/office/drawing/2014/main" id="{C5039593-B226-197F-4AFB-FA5B6971A45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3400" y="2329543"/>
            <a:ext cx="11212286" cy="2144485"/>
          </a:xfrm>
          <a:prstGeom prst="rect">
            <a:avLst/>
          </a:prstGeom>
        </p:spPr>
      </p:pic>
    </p:spTree>
    <p:extLst>
      <p:ext uri="{BB962C8B-B14F-4D97-AF65-F5344CB8AC3E}">
        <p14:creationId xmlns:p14="http://schemas.microsoft.com/office/powerpoint/2010/main" val="778195542"/>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BB8831-EA1C-1831-E8C0-8E11BA666AEA}"/>
              </a:ext>
            </a:extLst>
          </p:cNvPr>
          <p:cNvSpPr>
            <a:spLocks noGrp="1"/>
          </p:cNvSpPr>
          <p:nvPr>
            <p:ph type="title"/>
          </p:nvPr>
        </p:nvSpPr>
        <p:spPr/>
        <p:txBody>
          <a:bodyPr/>
          <a:lstStyle/>
          <a:p>
            <a:r>
              <a:rPr lang="en-IN" b="1" dirty="0"/>
              <a:t>Output:</a:t>
            </a:r>
          </a:p>
        </p:txBody>
      </p:sp>
      <p:pic>
        <p:nvPicPr>
          <p:cNvPr id="5" name="Content Placeholder 4" descr="A screenshot of a computer&#10;&#10;Description automatically generated">
            <a:extLst>
              <a:ext uri="{FF2B5EF4-FFF2-40B4-BE49-F238E27FC236}">
                <a16:creationId xmlns:a16="http://schemas.microsoft.com/office/drawing/2014/main" id="{B53962ED-7850-906E-71AC-885FEB166996}"/>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533401" y="2286000"/>
            <a:ext cx="4894570" cy="3690257"/>
          </a:xfrm>
        </p:spPr>
      </p:pic>
      <p:pic>
        <p:nvPicPr>
          <p:cNvPr id="7" name="Picture 6" descr="A screenshot of a computer&#10;&#10;Description automatically generated">
            <a:extLst>
              <a:ext uri="{FF2B5EF4-FFF2-40B4-BE49-F238E27FC236}">
                <a16:creationId xmlns:a16="http://schemas.microsoft.com/office/drawing/2014/main" id="{8F274C52-6279-BA47-A12D-0144D165594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350372" y="2188030"/>
            <a:ext cx="5308227" cy="3962398"/>
          </a:xfrm>
          <a:prstGeom prst="rect">
            <a:avLst/>
          </a:prstGeom>
        </p:spPr>
      </p:pic>
    </p:spTree>
    <p:extLst>
      <p:ext uri="{BB962C8B-B14F-4D97-AF65-F5344CB8AC3E}">
        <p14:creationId xmlns:p14="http://schemas.microsoft.com/office/powerpoint/2010/main" val="3604406449"/>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A screenshot of a phone number&#10;&#10;Description automatically generated">
            <a:extLst>
              <a:ext uri="{FF2B5EF4-FFF2-40B4-BE49-F238E27FC236}">
                <a16:creationId xmlns:a16="http://schemas.microsoft.com/office/drawing/2014/main" id="{48304EE7-B2EE-4E92-7291-EE3F3613FAA0}"/>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620485" y="1426029"/>
            <a:ext cx="10983685" cy="3559628"/>
          </a:xfrm>
        </p:spPr>
      </p:pic>
    </p:spTree>
    <p:extLst>
      <p:ext uri="{BB962C8B-B14F-4D97-AF65-F5344CB8AC3E}">
        <p14:creationId xmlns:p14="http://schemas.microsoft.com/office/powerpoint/2010/main" val="170727591"/>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1B074B3-4690-0E4E-437B-DC725F77626F}"/>
              </a:ext>
            </a:extLst>
          </p:cNvPr>
          <p:cNvSpPr>
            <a:spLocks noGrp="1"/>
          </p:cNvSpPr>
          <p:nvPr>
            <p:ph idx="1"/>
          </p:nvPr>
        </p:nvSpPr>
        <p:spPr>
          <a:xfrm>
            <a:off x="838200" y="979714"/>
            <a:ext cx="10515600" cy="5197249"/>
          </a:xfrm>
        </p:spPr>
        <p:txBody>
          <a:bodyPr>
            <a:normAutofit/>
          </a:bodyPr>
          <a:lstStyle/>
          <a:p>
            <a:pPr marL="0" indent="0">
              <a:buNone/>
            </a:pPr>
            <a:r>
              <a:rPr lang="en-US" sz="3000" dirty="0"/>
              <a:t>Joining </a:t>
            </a:r>
            <a:r>
              <a:rPr lang="en-US" sz="3000" dirty="0" err="1"/>
              <a:t>dataframe</a:t>
            </a:r>
            <a:r>
              <a:rPr lang="en-US" sz="3000" dirty="0"/>
              <a:t> using </a:t>
            </a:r>
            <a:r>
              <a:rPr lang="en-US" sz="3000" b="1" dirty="0"/>
              <a:t>on </a:t>
            </a:r>
            <a:r>
              <a:rPr lang="en-US" sz="3000" dirty="0"/>
              <a:t>in an argument :</a:t>
            </a:r>
          </a:p>
          <a:p>
            <a:pPr marL="0" indent="0">
              <a:buNone/>
            </a:pPr>
            <a:endParaRPr lang="en-US" sz="3000" dirty="0"/>
          </a:p>
          <a:p>
            <a:pPr marL="0" indent="0">
              <a:buNone/>
            </a:pPr>
            <a:r>
              <a:rPr lang="en-US" sz="3000" dirty="0"/>
              <a:t>In order to join </a:t>
            </a:r>
            <a:r>
              <a:rPr lang="en-US" sz="3000" dirty="0" err="1"/>
              <a:t>dataframes</a:t>
            </a:r>
            <a:r>
              <a:rPr lang="en-US" sz="3000" dirty="0"/>
              <a:t> we use </a:t>
            </a:r>
            <a:r>
              <a:rPr lang="en-US" sz="3000" b="1" dirty="0"/>
              <a:t>on </a:t>
            </a:r>
            <a:r>
              <a:rPr lang="en-US" sz="3000" dirty="0"/>
              <a:t>in an argument. join() takes an optional on argument which may be a column or multiple column names, which specifies that the passed </a:t>
            </a:r>
            <a:r>
              <a:rPr lang="en-US" sz="3000" dirty="0" err="1"/>
              <a:t>DataFrame</a:t>
            </a:r>
            <a:r>
              <a:rPr lang="en-US" sz="3000" dirty="0"/>
              <a:t> is to be aligned on that column in the </a:t>
            </a:r>
            <a:r>
              <a:rPr lang="en-US" sz="3000" dirty="0" err="1"/>
              <a:t>DataFrame</a:t>
            </a:r>
            <a:r>
              <a:rPr lang="en-US" sz="3000" dirty="0"/>
              <a:t>.</a:t>
            </a:r>
            <a:endParaRPr lang="en-IN" sz="3000" dirty="0"/>
          </a:p>
        </p:txBody>
      </p:sp>
    </p:spTree>
    <p:extLst>
      <p:ext uri="{BB962C8B-B14F-4D97-AF65-F5344CB8AC3E}">
        <p14:creationId xmlns:p14="http://schemas.microsoft.com/office/powerpoint/2010/main" val="2111590880"/>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A screenshot of a computer code&#10;&#10;Description automatically generated">
            <a:extLst>
              <a:ext uri="{FF2B5EF4-FFF2-40B4-BE49-F238E27FC236}">
                <a16:creationId xmlns:a16="http://schemas.microsoft.com/office/drawing/2014/main" id="{299489CC-4F57-312E-7DA7-719084DB4D6F}"/>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83029" y="206829"/>
            <a:ext cx="11908971" cy="6651171"/>
          </a:xfrm>
        </p:spPr>
      </p:pic>
    </p:spTree>
    <p:extLst>
      <p:ext uri="{BB962C8B-B14F-4D97-AF65-F5344CB8AC3E}">
        <p14:creationId xmlns:p14="http://schemas.microsoft.com/office/powerpoint/2010/main" val="2876925897"/>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1DE3CCD-6F6F-D7B8-38EB-BF180F0F0084}"/>
              </a:ext>
            </a:extLst>
          </p:cNvPr>
          <p:cNvSpPr>
            <a:spLocks noGrp="1"/>
          </p:cNvSpPr>
          <p:nvPr>
            <p:ph idx="1"/>
          </p:nvPr>
        </p:nvSpPr>
        <p:spPr>
          <a:xfrm>
            <a:off x="838200" y="435429"/>
            <a:ext cx="10515600" cy="5741534"/>
          </a:xfrm>
        </p:spPr>
        <p:txBody>
          <a:bodyPr>
            <a:normAutofit/>
          </a:bodyPr>
          <a:lstStyle/>
          <a:p>
            <a:pPr marL="0" indent="0">
              <a:buNone/>
            </a:pPr>
            <a:r>
              <a:rPr lang="en-US" sz="3000" dirty="0"/>
              <a:t>Now we are using </a:t>
            </a:r>
            <a:r>
              <a:rPr lang="en-US" sz="3000" b="1" dirty="0"/>
              <a:t>.join </a:t>
            </a:r>
            <a:r>
              <a:rPr lang="en-US" sz="3000" dirty="0"/>
              <a:t>with </a:t>
            </a:r>
            <a:r>
              <a:rPr lang="en-US" sz="3000" b="1" dirty="0"/>
              <a:t>“on” </a:t>
            </a:r>
            <a:r>
              <a:rPr lang="en-US" sz="3000" dirty="0"/>
              <a:t>argument.</a:t>
            </a:r>
            <a:endParaRPr lang="en-IN" sz="3000" dirty="0"/>
          </a:p>
        </p:txBody>
      </p:sp>
      <p:pic>
        <p:nvPicPr>
          <p:cNvPr id="6" name="Picture 5" descr="A white background with a black and white text">
            <a:extLst>
              <a:ext uri="{FF2B5EF4-FFF2-40B4-BE49-F238E27FC236}">
                <a16:creationId xmlns:a16="http://schemas.microsoft.com/office/drawing/2014/main" id="{CBF3A5CE-22ED-C95B-002D-0BFF5F76ED1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44286" y="1850571"/>
            <a:ext cx="10384971" cy="2656115"/>
          </a:xfrm>
          <a:prstGeom prst="rect">
            <a:avLst/>
          </a:prstGeom>
        </p:spPr>
      </p:pic>
    </p:spTree>
    <p:extLst>
      <p:ext uri="{BB962C8B-B14F-4D97-AF65-F5344CB8AC3E}">
        <p14:creationId xmlns:p14="http://schemas.microsoft.com/office/powerpoint/2010/main" val="2692665326"/>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E27C7F-BD68-A22C-E7E7-417A1FD0431F}"/>
              </a:ext>
            </a:extLst>
          </p:cNvPr>
          <p:cNvSpPr>
            <a:spLocks noGrp="1"/>
          </p:cNvSpPr>
          <p:nvPr>
            <p:ph type="title"/>
          </p:nvPr>
        </p:nvSpPr>
        <p:spPr/>
        <p:txBody>
          <a:bodyPr/>
          <a:lstStyle/>
          <a:p>
            <a:r>
              <a:rPr lang="en-IN" b="1" dirty="0"/>
              <a:t>Output:</a:t>
            </a:r>
          </a:p>
        </p:txBody>
      </p:sp>
      <p:pic>
        <p:nvPicPr>
          <p:cNvPr id="5" name="Content Placeholder 4" descr="A table with numbers and letters&#10;&#10;Description automatically generated">
            <a:extLst>
              <a:ext uri="{FF2B5EF4-FFF2-40B4-BE49-F238E27FC236}">
                <a16:creationId xmlns:a16="http://schemas.microsoft.com/office/drawing/2014/main" id="{2BFB912C-A41A-5579-C6DE-5CDF9596CF0D}"/>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91885" y="1937657"/>
            <a:ext cx="4909457" cy="4212771"/>
          </a:xfrm>
        </p:spPr>
      </p:pic>
      <p:pic>
        <p:nvPicPr>
          <p:cNvPr id="7" name="Picture 6" descr="A close-up of a white background&#10;&#10;Description automatically generated">
            <a:extLst>
              <a:ext uri="{FF2B5EF4-FFF2-40B4-BE49-F238E27FC236}">
                <a16:creationId xmlns:a16="http://schemas.microsoft.com/office/drawing/2014/main" id="{7BA45FDD-1451-16B5-4D98-116521B8A14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96000" y="2133599"/>
            <a:ext cx="4678757" cy="4359275"/>
          </a:xfrm>
          <a:prstGeom prst="rect">
            <a:avLst/>
          </a:prstGeom>
        </p:spPr>
      </p:pic>
    </p:spTree>
    <p:extLst>
      <p:ext uri="{BB962C8B-B14F-4D97-AF65-F5344CB8AC3E}">
        <p14:creationId xmlns:p14="http://schemas.microsoft.com/office/powerpoint/2010/main" val="3166357741"/>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5" name="Content Placeholder 4" descr="A screenshot of a computer">
            <a:extLst>
              <a:ext uri="{FF2B5EF4-FFF2-40B4-BE49-F238E27FC236}">
                <a16:creationId xmlns:a16="http://schemas.microsoft.com/office/drawing/2014/main" id="{836A1777-A8F0-F8BB-8B86-AAF5555ED083}"/>
              </a:ext>
            </a:extLst>
          </p:cNvPr>
          <p:cNvPicPr>
            <a:picLocks noGrp="1" noChangeAspect="1"/>
          </p:cNvPicPr>
          <p:nvPr>
            <p:ph idx="1"/>
          </p:nvPr>
        </p:nvPicPr>
        <p:blipFill>
          <a:blip r:embed="rId2">
            <a:extLst>
              <a:ext uri="{28A0092B-C50C-407E-A947-70E740481C1C}">
                <a14:useLocalDpi xmlns:a14="http://schemas.microsoft.com/office/drawing/2010/main" val="0"/>
              </a:ext>
            </a:extLst>
          </a:blip>
          <a:srcRect b="6268"/>
          <a:stretch/>
        </p:blipFill>
        <p:spPr>
          <a:xfrm>
            <a:off x="20" y="1282"/>
            <a:ext cx="12191980" cy="6856718"/>
          </a:xfrm>
          <a:prstGeom prst="rect">
            <a:avLst/>
          </a:prstGeom>
        </p:spPr>
      </p:pic>
    </p:spTree>
    <p:extLst>
      <p:ext uri="{BB962C8B-B14F-4D97-AF65-F5344CB8AC3E}">
        <p14:creationId xmlns:p14="http://schemas.microsoft.com/office/powerpoint/2010/main" val="802969726"/>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6CCAB5-B40B-8942-76C2-C836C9AC9E43}"/>
              </a:ext>
            </a:extLst>
          </p:cNvPr>
          <p:cNvSpPr>
            <a:spLocks noGrp="1"/>
          </p:cNvSpPr>
          <p:nvPr>
            <p:ph type="title"/>
          </p:nvPr>
        </p:nvSpPr>
        <p:spPr/>
        <p:txBody>
          <a:bodyPr>
            <a:normAutofit/>
          </a:bodyPr>
          <a:lstStyle/>
          <a:p>
            <a:r>
              <a:rPr lang="en-US" sz="4000" dirty="0"/>
              <a:t>Joining singly-indexed </a:t>
            </a:r>
            <a:r>
              <a:rPr lang="en-US" sz="4000" dirty="0" err="1"/>
              <a:t>DataFrame</a:t>
            </a:r>
            <a:r>
              <a:rPr lang="en-US" sz="4000" dirty="0"/>
              <a:t> with multi-indexed </a:t>
            </a:r>
            <a:r>
              <a:rPr lang="en-US" sz="4000" dirty="0" err="1"/>
              <a:t>DataFrame</a:t>
            </a:r>
            <a:r>
              <a:rPr lang="en-US" sz="4000" dirty="0"/>
              <a:t> :</a:t>
            </a:r>
            <a:endParaRPr lang="en-IN" sz="4000" dirty="0"/>
          </a:p>
        </p:txBody>
      </p:sp>
      <p:sp>
        <p:nvSpPr>
          <p:cNvPr id="3" name="Content Placeholder 2">
            <a:extLst>
              <a:ext uri="{FF2B5EF4-FFF2-40B4-BE49-F238E27FC236}">
                <a16:creationId xmlns:a16="http://schemas.microsoft.com/office/drawing/2014/main" id="{49186CF5-7B6B-4C79-8A4A-335BC9AB80ED}"/>
              </a:ext>
            </a:extLst>
          </p:cNvPr>
          <p:cNvSpPr>
            <a:spLocks noGrp="1"/>
          </p:cNvSpPr>
          <p:nvPr>
            <p:ph idx="1"/>
          </p:nvPr>
        </p:nvSpPr>
        <p:spPr>
          <a:xfrm>
            <a:off x="838200" y="2558143"/>
            <a:ext cx="10515600" cy="3618820"/>
          </a:xfrm>
        </p:spPr>
        <p:txBody>
          <a:bodyPr>
            <a:normAutofit/>
          </a:bodyPr>
          <a:lstStyle/>
          <a:p>
            <a:pPr marL="0" indent="0">
              <a:buNone/>
            </a:pPr>
            <a:r>
              <a:rPr lang="en-US" sz="3000" dirty="0"/>
              <a:t>In order to join singly indexed </a:t>
            </a:r>
            <a:r>
              <a:rPr lang="en-US" sz="3000" dirty="0" err="1"/>
              <a:t>dataframe</a:t>
            </a:r>
            <a:r>
              <a:rPr lang="en-US" sz="3000" dirty="0"/>
              <a:t> with multi-indexed </a:t>
            </a:r>
            <a:r>
              <a:rPr lang="en-US" sz="3000" dirty="0" err="1"/>
              <a:t>dataframe</a:t>
            </a:r>
            <a:r>
              <a:rPr lang="en-US" sz="3000" dirty="0"/>
              <a:t>, the level will match on the name of the index of the singly-indexed frame against a level name of the multi-indexed frame.</a:t>
            </a:r>
            <a:endParaRPr lang="en-IN" sz="3000" dirty="0"/>
          </a:p>
        </p:txBody>
      </p:sp>
    </p:spTree>
    <p:extLst>
      <p:ext uri="{BB962C8B-B14F-4D97-AF65-F5344CB8AC3E}">
        <p14:creationId xmlns:p14="http://schemas.microsoft.com/office/powerpoint/2010/main" val="31688690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A table with numbers and names">
            <a:extLst>
              <a:ext uri="{FF2B5EF4-FFF2-40B4-BE49-F238E27FC236}">
                <a16:creationId xmlns:a16="http://schemas.microsoft.com/office/drawing/2014/main" id="{0D558DB3-C0A7-B68B-C17C-FC3C0325D8B3}"/>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197429" y="97970"/>
            <a:ext cx="9503228" cy="6760029"/>
          </a:xfrm>
        </p:spPr>
      </p:pic>
    </p:spTree>
    <p:extLst>
      <p:ext uri="{BB962C8B-B14F-4D97-AF65-F5344CB8AC3E}">
        <p14:creationId xmlns:p14="http://schemas.microsoft.com/office/powerpoint/2010/main" val="4029136382"/>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A screenshot of a computer program&#10;&#10;Description automatically generated">
            <a:extLst>
              <a:ext uri="{FF2B5EF4-FFF2-40B4-BE49-F238E27FC236}">
                <a16:creationId xmlns:a16="http://schemas.microsoft.com/office/drawing/2014/main" id="{822E50CB-FB02-8BA4-26DA-3956C49EBD0F}"/>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 y="0"/>
            <a:ext cx="12192000" cy="6858000"/>
          </a:xfrm>
        </p:spPr>
      </p:pic>
    </p:spTree>
    <p:extLst>
      <p:ext uri="{BB962C8B-B14F-4D97-AF65-F5344CB8AC3E}">
        <p14:creationId xmlns:p14="http://schemas.microsoft.com/office/powerpoint/2010/main" val="2547208463"/>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3E3C846-F870-90B4-D5A7-E7433572D9C5}"/>
              </a:ext>
            </a:extLst>
          </p:cNvPr>
          <p:cNvSpPr>
            <a:spLocks noGrp="1"/>
          </p:cNvSpPr>
          <p:nvPr>
            <p:ph idx="1"/>
          </p:nvPr>
        </p:nvSpPr>
        <p:spPr>
          <a:xfrm>
            <a:off x="838200" y="315686"/>
            <a:ext cx="10515600" cy="5861277"/>
          </a:xfrm>
        </p:spPr>
        <p:txBody>
          <a:bodyPr/>
          <a:lstStyle/>
          <a:p>
            <a:pPr marL="0" indent="0">
              <a:buNone/>
            </a:pPr>
            <a:r>
              <a:rPr lang="en-US" dirty="0"/>
              <a:t>Now we join singly indexed </a:t>
            </a:r>
            <a:r>
              <a:rPr lang="en-US" dirty="0" err="1"/>
              <a:t>dataframe</a:t>
            </a:r>
            <a:r>
              <a:rPr lang="en-US" dirty="0"/>
              <a:t> with multi-indexed </a:t>
            </a:r>
            <a:r>
              <a:rPr lang="en-US" dirty="0" err="1"/>
              <a:t>dataframe</a:t>
            </a:r>
            <a:r>
              <a:rPr lang="en-US" dirty="0"/>
              <a:t>.</a:t>
            </a:r>
            <a:endParaRPr lang="en-IN" dirty="0"/>
          </a:p>
        </p:txBody>
      </p:sp>
      <p:pic>
        <p:nvPicPr>
          <p:cNvPr id="5" name="Picture 4" descr="A close-up of a computer code&#10;&#10;Description automatically generated">
            <a:extLst>
              <a:ext uri="{FF2B5EF4-FFF2-40B4-BE49-F238E27FC236}">
                <a16:creationId xmlns:a16="http://schemas.microsoft.com/office/drawing/2014/main" id="{D177C12D-4F8C-6185-6B4C-44F954BC6EC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21228" y="1883229"/>
            <a:ext cx="10232571" cy="2076023"/>
          </a:xfrm>
          <a:prstGeom prst="rect">
            <a:avLst/>
          </a:prstGeom>
        </p:spPr>
      </p:pic>
    </p:spTree>
    <p:extLst>
      <p:ext uri="{BB962C8B-B14F-4D97-AF65-F5344CB8AC3E}">
        <p14:creationId xmlns:p14="http://schemas.microsoft.com/office/powerpoint/2010/main" val="2494970520"/>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630388-16E2-5C8F-8A05-4D3AB3EE9CD0}"/>
              </a:ext>
            </a:extLst>
          </p:cNvPr>
          <p:cNvSpPr>
            <a:spLocks noGrp="1"/>
          </p:cNvSpPr>
          <p:nvPr>
            <p:ph type="title"/>
          </p:nvPr>
        </p:nvSpPr>
        <p:spPr/>
        <p:txBody>
          <a:bodyPr/>
          <a:lstStyle/>
          <a:p>
            <a:r>
              <a:rPr lang="en-IN" b="1" dirty="0"/>
              <a:t>Output:</a:t>
            </a:r>
          </a:p>
        </p:txBody>
      </p:sp>
      <p:pic>
        <p:nvPicPr>
          <p:cNvPr id="5" name="Content Placeholder 4" descr="A group of black text&#10;&#10;Description automatically generated">
            <a:extLst>
              <a:ext uri="{FF2B5EF4-FFF2-40B4-BE49-F238E27FC236}">
                <a16:creationId xmlns:a16="http://schemas.microsoft.com/office/drawing/2014/main" id="{71699B73-5887-0C58-24AE-0C570730555D}"/>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57201" y="2558143"/>
            <a:ext cx="4539342" cy="3934732"/>
          </a:xfrm>
        </p:spPr>
      </p:pic>
      <p:pic>
        <p:nvPicPr>
          <p:cNvPr id="7" name="Picture 6" descr="A close-up of a white background&#10;&#10;Description automatically generated">
            <a:extLst>
              <a:ext uri="{FF2B5EF4-FFF2-40B4-BE49-F238E27FC236}">
                <a16:creationId xmlns:a16="http://schemas.microsoft.com/office/drawing/2014/main" id="{7E620C74-8CC0-5A28-C4B0-89F98C589BE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996543" y="2797142"/>
            <a:ext cx="6868886" cy="3037601"/>
          </a:xfrm>
          <a:prstGeom prst="rect">
            <a:avLst/>
          </a:prstGeom>
        </p:spPr>
      </p:pic>
    </p:spTree>
    <p:extLst>
      <p:ext uri="{BB962C8B-B14F-4D97-AF65-F5344CB8AC3E}">
        <p14:creationId xmlns:p14="http://schemas.microsoft.com/office/powerpoint/2010/main" val="2568469980"/>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5" name="Content Placeholder 4" descr="A screenshot of a computer&#10;&#10;Description automatically generated">
            <a:extLst>
              <a:ext uri="{FF2B5EF4-FFF2-40B4-BE49-F238E27FC236}">
                <a16:creationId xmlns:a16="http://schemas.microsoft.com/office/drawing/2014/main" id="{7E50F388-0204-D32E-16EB-9940D8366DD1}"/>
              </a:ext>
            </a:extLst>
          </p:cNvPr>
          <p:cNvPicPr>
            <a:picLocks noGrp="1" noChangeAspect="1"/>
          </p:cNvPicPr>
          <p:nvPr>
            <p:ph idx="1"/>
          </p:nvPr>
        </p:nvPicPr>
        <p:blipFill>
          <a:blip r:embed="rId2">
            <a:extLst>
              <a:ext uri="{28A0092B-C50C-407E-A947-70E740481C1C}">
                <a14:useLocalDpi xmlns:a14="http://schemas.microsoft.com/office/drawing/2010/main" val="0"/>
              </a:ext>
            </a:extLst>
          </a:blip>
          <a:srcRect b="13809"/>
          <a:stretch/>
        </p:blipFill>
        <p:spPr>
          <a:xfrm>
            <a:off x="20" y="1282"/>
            <a:ext cx="12191980" cy="6856718"/>
          </a:xfrm>
          <a:prstGeom prst="rect">
            <a:avLst/>
          </a:prstGeom>
        </p:spPr>
      </p:pic>
    </p:spTree>
    <p:extLst>
      <p:ext uri="{BB962C8B-B14F-4D97-AF65-F5344CB8AC3E}">
        <p14:creationId xmlns:p14="http://schemas.microsoft.com/office/powerpoint/2010/main" val="1252614930"/>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5DE710-3358-01AD-FBEF-2FAC024BAEB7}"/>
              </a:ext>
            </a:extLst>
          </p:cNvPr>
          <p:cNvSpPr>
            <a:spLocks noGrp="1"/>
          </p:cNvSpPr>
          <p:nvPr>
            <p:ph type="title"/>
          </p:nvPr>
        </p:nvSpPr>
        <p:spPr>
          <a:xfrm>
            <a:off x="838200" y="76201"/>
            <a:ext cx="10515600" cy="1436913"/>
          </a:xfrm>
        </p:spPr>
        <p:txBody>
          <a:bodyPr/>
          <a:lstStyle/>
          <a:p>
            <a:r>
              <a:rPr lang="en-US" b="1" dirty="0"/>
              <a:t>Dealing with duplicate key during data merging </a:t>
            </a:r>
            <a:endParaRPr lang="en-IN" b="1" dirty="0"/>
          </a:p>
        </p:txBody>
      </p:sp>
      <p:sp>
        <p:nvSpPr>
          <p:cNvPr id="3" name="Content Placeholder 2">
            <a:extLst>
              <a:ext uri="{FF2B5EF4-FFF2-40B4-BE49-F238E27FC236}">
                <a16:creationId xmlns:a16="http://schemas.microsoft.com/office/drawing/2014/main" id="{A2F3AD82-4BDD-8017-AC01-C894428531A0}"/>
              </a:ext>
            </a:extLst>
          </p:cNvPr>
          <p:cNvSpPr>
            <a:spLocks noGrp="1"/>
          </p:cNvSpPr>
          <p:nvPr>
            <p:ph idx="1"/>
          </p:nvPr>
        </p:nvSpPr>
        <p:spPr>
          <a:xfrm>
            <a:off x="838200" y="1807030"/>
            <a:ext cx="10515600" cy="4974770"/>
          </a:xfrm>
        </p:spPr>
        <p:txBody>
          <a:bodyPr>
            <a:normAutofit/>
          </a:bodyPr>
          <a:lstStyle/>
          <a:p>
            <a:pPr marL="0" indent="0">
              <a:buNone/>
            </a:pPr>
            <a:r>
              <a:rPr lang="en-US" sz="3000" dirty="0"/>
              <a:t>When you merge two datasets using a key, duplicate keys can lead to multiple rows in the resulting </a:t>
            </a:r>
            <a:r>
              <a:rPr lang="en-US" sz="3000" dirty="0" err="1"/>
              <a:t>DataFrame</a:t>
            </a:r>
            <a:r>
              <a:rPr lang="en-US" sz="3000" dirty="0"/>
              <a:t>. This may not always be desirable, as it can complicate analysis and data interpretation.</a:t>
            </a:r>
          </a:p>
          <a:p>
            <a:pPr marL="0" indent="0">
              <a:buNone/>
            </a:pPr>
            <a:endParaRPr lang="en-US" sz="3000" dirty="0"/>
          </a:p>
          <a:p>
            <a:pPr marL="0" indent="0">
              <a:buNone/>
            </a:pPr>
            <a:r>
              <a:rPr lang="en-US" sz="3000" b="1" dirty="0"/>
              <a:t>Overview of the Process:</a:t>
            </a:r>
          </a:p>
          <a:p>
            <a:pPr>
              <a:buFont typeface="+mj-lt"/>
              <a:buAutoNum type="arabicPeriod"/>
            </a:pPr>
            <a:r>
              <a:rPr lang="en-US" sz="3000" b="1" dirty="0"/>
              <a:t>Create </a:t>
            </a:r>
            <a:r>
              <a:rPr lang="en-US" sz="3000" b="1" dirty="0" err="1"/>
              <a:t>DataFrames</a:t>
            </a:r>
            <a:r>
              <a:rPr lang="en-US" sz="3000" dirty="0"/>
              <a:t> with duplicate keys.</a:t>
            </a:r>
          </a:p>
          <a:p>
            <a:pPr>
              <a:buFont typeface="+mj-lt"/>
              <a:buAutoNum type="arabicPeriod"/>
            </a:pPr>
            <a:r>
              <a:rPr lang="en-US" sz="3000" b="1" dirty="0"/>
              <a:t>Merge</a:t>
            </a:r>
            <a:r>
              <a:rPr lang="en-US" sz="3000" dirty="0"/>
              <a:t> the </a:t>
            </a:r>
            <a:r>
              <a:rPr lang="en-US" sz="3000" dirty="0" err="1"/>
              <a:t>DataFrames</a:t>
            </a:r>
            <a:r>
              <a:rPr lang="en-US" sz="3000" dirty="0"/>
              <a:t>.</a:t>
            </a:r>
          </a:p>
          <a:p>
            <a:pPr>
              <a:buFont typeface="+mj-lt"/>
              <a:buAutoNum type="arabicPeriod"/>
            </a:pPr>
            <a:r>
              <a:rPr lang="en-US" sz="3000" b="1" dirty="0"/>
              <a:t>Handle duplicates</a:t>
            </a:r>
            <a:r>
              <a:rPr lang="en-US" sz="3000" dirty="0"/>
              <a:t> by either aggregating or removing them.</a:t>
            </a:r>
          </a:p>
          <a:p>
            <a:pPr marL="0" indent="0">
              <a:buNone/>
            </a:pPr>
            <a:endParaRPr lang="en-IN" sz="3000" dirty="0"/>
          </a:p>
        </p:txBody>
      </p:sp>
    </p:spTree>
    <p:extLst>
      <p:ext uri="{BB962C8B-B14F-4D97-AF65-F5344CB8AC3E}">
        <p14:creationId xmlns:p14="http://schemas.microsoft.com/office/powerpoint/2010/main" val="573737543"/>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3661742-61B2-A58F-E90E-6EE7894A08CE}"/>
              </a:ext>
            </a:extLst>
          </p:cNvPr>
          <p:cNvSpPr>
            <a:spLocks noGrp="1"/>
          </p:cNvSpPr>
          <p:nvPr>
            <p:ph idx="1"/>
          </p:nvPr>
        </p:nvSpPr>
        <p:spPr>
          <a:xfrm>
            <a:off x="838200" y="130629"/>
            <a:ext cx="10515600" cy="6046334"/>
          </a:xfrm>
        </p:spPr>
        <p:txBody>
          <a:bodyPr/>
          <a:lstStyle/>
          <a:p>
            <a:pPr marL="0" indent="0">
              <a:buNone/>
            </a:pPr>
            <a:r>
              <a:rPr lang="en-US" b="1" dirty="0"/>
              <a:t>Step 1: </a:t>
            </a:r>
            <a:r>
              <a:rPr lang="en-US" dirty="0"/>
              <a:t>Create Sample </a:t>
            </a:r>
            <a:r>
              <a:rPr lang="en-US" dirty="0" err="1"/>
              <a:t>DataFramesLet’s</a:t>
            </a:r>
            <a:r>
              <a:rPr lang="en-US" dirty="0"/>
              <a:t> create two </a:t>
            </a:r>
            <a:r>
              <a:rPr lang="en-US" dirty="0" err="1"/>
              <a:t>DataFrames</a:t>
            </a:r>
            <a:r>
              <a:rPr lang="en-US" dirty="0"/>
              <a:t>: one with duplicate keys and one with unique keys.</a:t>
            </a:r>
            <a:endParaRPr lang="en-IN" dirty="0"/>
          </a:p>
        </p:txBody>
      </p:sp>
      <p:pic>
        <p:nvPicPr>
          <p:cNvPr id="8" name="Picture 7">
            <a:extLst>
              <a:ext uri="{FF2B5EF4-FFF2-40B4-BE49-F238E27FC236}">
                <a16:creationId xmlns:a16="http://schemas.microsoft.com/office/drawing/2014/main" id="{0130A752-156A-F329-048A-B036DD2FFC5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382486"/>
            <a:ext cx="12192000" cy="5475514"/>
          </a:xfrm>
          <a:prstGeom prst="rect">
            <a:avLst/>
          </a:prstGeom>
        </p:spPr>
      </p:pic>
    </p:spTree>
    <p:extLst>
      <p:ext uri="{BB962C8B-B14F-4D97-AF65-F5344CB8AC3E}">
        <p14:creationId xmlns:p14="http://schemas.microsoft.com/office/powerpoint/2010/main" val="3803835246"/>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85573B77-DD6D-7470-583D-8F4013A05654}"/>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0"/>
            <a:ext cx="12192000" cy="6858000"/>
          </a:xfrm>
        </p:spPr>
      </p:pic>
    </p:spTree>
    <p:extLst>
      <p:ext uri="{BB962C8B-B14F-4D97-AF65-F5344CB8AC3E}">
        <p14:creationId xmlns:p14="http://schemas.microsoft.com/office/powerpoint/2010/main" val="134891297"/>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8A78D85-CA78-534D-D30C-28ED1C0E44AC}"/>
              </a:ext>
            </a:extLst>
          </p:cNvPr>
          <p:cNvSpPr>
            <a:spLocks noGrp="1"/>
          </p:cNvSpPr>
          <p:nvPr>
            <p:ph idx="1"/>
          </p:nvPr>
        </p:nvSpPr>
        <p:spPr>
          <a:xfrm>
            <a:off x="718457" y="174171"/>
            <a:ext cx="10515600" cy="6002792"/>
          </a:xfrm>
        </p:spPr>
        <p:txBody>
          <a:bodyPr/>
          <a:lstStyle/>
          <a:p>
            <a:pPr marL="0" indent="0">
              <a:buNone/>
            </a:pPr>
            <a:r>
              <a:rPr lang="en-US" sz="3000" b="1" dirty="0"/>
              <a:t>Step 2: </a:t>
            </a:r>
            <a:r>
              <a:rPr lang="en-US" sz="3000" dirty="0"/>
              <a:t>Merge the </a:t>
            </a:r>
            <a:r>
              <a:rPr lang="en-US" sz="3000" dirty="0" err="1"/>
              <a:t>DataFramesNow</a:t>
            </a:r>
            <a:r>
              <a:rPr lang="en-US" sz="3000" dirty="0"/>
              <a:t>, let’s merge the two </a:t>
            </a:r>
            <a:r>
              <a:rPr lang="en-US" sz="3000" dirty="0" err="1"/>
              <a:t>DataFrames</a:t>
            </a:r>
            <a:r>
              <a:rPr lang="en-US" sz="3000" dirty="0"/>
              <a:t> on the key column using an outer join to include all keys.</a:t>
            </a:r>
          </a:p>
          <a:p>
            <a:pPr marL="0" indent="0">
              <a:buNone/>
            </a:pPr>
            <a:endParaRPr lang="en-IN" dirty="0"/>
          </a:p>
        </p:txBody>
      </p:sp>
      <p:pic>
        <p:nvPicPr>
          <p:cNvPr id="6" name="Picture 5">
            <a:extLst>
              <a:ext uri="{FF2B5EF4-FFF2-40B4-BE49-F238E27FC236}">
                <a16:creationId xmlns:a16="http://schemas.microsoft.com/office/drawing/2014/main" id="{F50CA7D2-16D1-EC0E-E0FF-76EF5D1E91D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937657"/>
            <a:ext cx="12192000" cy="4147457"/>
          </a:xfrm>
          <a:prstGeom prst="rect">
            <a:avLst/>
          </a:prstGeom>
        </p:spPr>
      </p:pic>
    </p:spTree>
    <p:extLst>
      <p:ext uri="{BB962C8B-B14F-4D97-AF65-F5344CB8AC3E}">
        <p14:creationId xmlns:p14="http://schemas.microsoft.com/office/powerpoint/2010/main" val="3287371300"/>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A861F3A-4C69-F2D0-FE29-5C723A13EA57}"/>
              </a:ext>
            </a:extLst>
          </p:cNvPr>
          <p:cNvSpPr>
            <a:spLocks noGrp="1"/>
          </p:cNvSpPr>
          <p:nvPr>
            <p:ph idx="1"/>
          </p:nvPr>
        </p:nvSpPr>
        <p:spPr>
          <a:xfrm>
            <a:off x="838200" y="304800"/>
            <a:ext cx="10515600" cy="5872163"/>
          </a:xfrm>
        </p:spPr>
        <p:txBody>
          <a:bodyPr/>
          <a:lstStyle/>
          <a:p>
            <a:pPr marL="0" indent="0">
              <a:buNone/>
            </a:pPr>
            <a:r>
              <a:rPr lang="en-US" sz="3200" b="1" dirty="0"/>
              <a:t>Output :</a:t>
            </a:r>
          </a:p>
          <a:p>
            <a:pPr marL="0" indent="0">
              <a:buNone/>
            </a:pPr>
            <a:r>
              <a:rPr lang="en-US" sz="3000" dirty="0"/>
              <a:t>The merged </a:t>
            </a:r>
            <a:r>
              <a:rPr lang="en-US" sz="3000" dirty="0" err="1"/>
              <a:t>DataFrame</a:t>
            </a:r>
            <a:r>
              <a:rPr lang="en-US" sz="3000" dirty="0"/>
              <a:t> will look like this:</a:t>
            </a:r>
          </a:p>
          <a:p>
            <a:endParaRPr lang="en-IN" dirty="0"/>
          </a:p>
        </p:txBody>
      </p:sp>
      <p:pic>
        <p:nvPicPr>
          <p:cNvPr id="5" name="Picture 4">
            <a:extLst>
              <a:ext uri="{FF2B5EF4-FFF2-40B4-BE49-F238E27FC236}">
                <a16:creationId xmlns:a16="http://schemas.microsoft.com/office/drawing/2014/main" id="{FBBF722C-BD2C-E8CB-FF09-026EF1FFA5B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981200"/>
            <a:ext cx="12192000" cy="4876800"/>
          </a:xfrm>
          <a:prstGeom prst="rect">
            <a:avLst/>
          </a:prstGeom>
        </p:spPr>
      </p:pic>
    </p:spTree>
    <p:extLst>
      <p:ext uri="{BB962C8B-B14F-4D97-AF65-F5344CB8AC3E}">
        <p14:creationId xmlns:p14="http://schemas.microsoft.com/office/powerpoint/2010/main" val="1142782699"/>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CA32A0B-8632-D3B5-5302-1F5A0C694DC3}"/>
              </a:ext>
            </a:extLst>
          </p:cNvPr>
          <p:cNvSpPr>
            <a:spLocks noGrp="1"/>
          </p:cNvSpPr>
          <p:nvPr>
            <p:ph idx="1"/>
          </p:nvPr>
        </p:nvSpPr>
        <p:spPr>
          <a:xfrm>
            <a:off x="838200" y="228600"/>
            <a:ext cx="10515600" cy="5948363"/>
          </a:xfrm>
        </p:spPr>
        <p:txBody>
          <a:bodyPr/>
          <a:lstStyle/>
          <a:p>
            <a:pPr marL="0" indent="0">
              <a:buNone/>
            </a:pPr>
            <a:r>
              <a:rPr lang="en-IN" sz="3200" b="1" dirty="0"/>
              <a:t>Step 3:</a:t>
            </a:r>
            <a:r>
              <a:rPr lang="en-IN" sz="3200" dirty="0"/>
              <a:t> Handle Duplicates</a:t>
            </a:r>
            <a:endParaRPr lang="en-IN" dirty="0"/>
          </a:p>
          <a:p>
            <a:pPr marL="0" indent="0">
              <a:buNone/>
            </a:pPr>
            <a:r>
              <a:rPr lang="en-US" b="1" dirty="0"/>
              <a:t>Option 1: </a:t>
            </a:r>
            <a:r>
              <a:rPr lang="en-US" dirty="0"/>
              <a:t>Aggregating Duplicate </a:t>
            </a:r>
            <a:r>
              <a:rPr lang="en-US" dirty="0" err="1"/>
              <a:t>ValuesYou</a:t>
            </a:r>
            <a:r>
              <a:rPr lang="en-US" dirty="0"/>
              <a:t> can summarize the data for duplicate keys, for example by taking the mean of value1.</a:t>
            </a:r>
          </a:p>
          <a:p>
            <a:pPr marL="0" indent="0">
              <a:buNone/>
            </a:pPr>
            <a:endParaRPr lang="en-IN" dirty="0"/>
          </a:p>
        </p:txBody>
      </p:sp>
      <p:pic>
        <p:nvPicPr>
          <p:cNvPr id="7" name="Picture 6">
            <a:extLst>
              <a:ext uri="{FF2B5EF4-FFF2-40B4-BE49-F238E27FC236}">
                <a16:creationId xmlns:a16="http://schemas.microsoft.com/office/drawing/2014/main" id="{57EE6039-1DC0-CF92-D98C-14FFCD49B8B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774371"/>
            <a:ext cx="12192000" cy="5083629"/>
          </a:xfrm>
          <a:prstGeom prst="rect">
            <a:avLst/>
          </a:prstGeom>
        </p:spPr>
      </p:pic>
    </p:spTree>
    <p:extLst>
      <p:ext uri="{BB962C8B-B14F-4D97-AF65-F5344CB8AC3E}">
        <p14:creationId xmlns:p14="http://schemas.microsoft.com/office/powerpoint/2010/main" val="323843915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124D8E-030D-D217-EFDF-157EA758D39E}"/>
              </a:ext>
            </a:extLst>
          </p:cNvPr>
          <p:cNvSpPr>
            <a:spLocks noGrp="1"/>
          </p:cNvSpPr>
          <p:nvPr>
            <p:ph type="title"/>
          </p:nvPr>
        </p:nvSpPr>
        <p:spPr/>
        <p:txBody>
          <a:bodyPr/>
          <a:lstStyle/>
          <a:p>
            <a:pPr marL="742950" indent="-742950">
              <a:buFont typeface="+mj-lt"/>
              <a:buAutoNum type="arabicPeriod" startAt="2"/>
            </a:pPr>
            <a:r>
              <a:rPr lang="en-US" dirty="0"/>
              <a:t>Concatenating </a:t>
            </a:r>
            <a:r>
              <a:rPr lang="en-US" dirty="0" err="1"/>
              <a:t>DataFrame</a:t>
            </a:r>
            <a:r>
              <a:rPr lang="en-US" dirty="0"/>
              <a:t> by setting logic on axes :</a:t>
            </a:r>
            <a:endParaRPr lang="en-IN" dirty="0"/>
          </a:p>
        </p:txBody>
      </p:sp>
      <p:sp>
        <p:nvSpPr>
          <p:cNvPr id="3" name="Content Placeholder 2">
            <a:extLst>
              <a:ext uri="{FF2B5EF4-FFF2-40B4-BE49-F238E27FC236}">
                <a16:creationId xmlns:a16="http://schemas.microsoft.com/office/drawing/2014/main" id="{4DA20DBD-2B0A-5BB5-BA48-F2CA19757A47}"/>
              </a:ext>
            </a:extLst>
          </p:cNvPr>
          <p:cNvSpPr>
            <a:spLocks noGrp="1"/>
          </p:cNvSpPr>
          <p:nvPr>
            <p:ph idx="1"/>
          </p:nvPr>
        </p:nvSpPr>
        <p:spPr>
          <a:xfrm>
            <a:off x="838200" y="2111829"/>
            <a:ext cx="10515600" cy="4572000"/>
          </a:xfrm>
        </p:spPr>
        <p:txBody>
          <a:bodyPr/>
          <a:lstStyle/>
          <a:p>
            <a:pPr marL="0" indent="0">
              <a:buNone/>
            </a:pPr>
            <a:r>
              <a:rPr lang="en-US" dirty="0"/>
              <a:t>In order to </a:t>
            </a:r>
            <a:r>
              <a:rPr lang="en-US" dirty="0" err="1"/>
              <a:t>concat</a:t>
            </a:r>
            <a:r>
              <a:rPr lang="en-US" dirty="0"/>
              <a:t> </a:t>
            </a:r>
            <a:r>
              <a:rPr lang="en-US" dirty="0" err="1"/>
              <a:t>dataframe</a:t>
            </a:r>
            <a:r>
              <a:rPr lang="en-US" dirty="0"/>
              <a:t>, we have to set different logic on axes. We can set axes in the following three ways:</a:t>
            </a:r>
          </a:p>
          <a:p>
            <a:pPr marL="0" indent="0">
              <a:buNone/>
            </a:pPr>
            <a:endParaRPr lang="en-US" dirty="0"/>
          </a:p>
          <a:p>
            <a:r>
              <a:rPr lang="en-US" dirty="0"/>
              <a:t>Taking the union of them all, join='outer'. This is the default option as it results in zero information loss.</a:t>
            </a:r>
          </a:p>
          <a:p>
            <a:r>
              <a:rPr lang="en-US" dirty="0"/>
              <a:t>Taking the intersection, join='inner'.</a:t>
            </a:r>
          </a:p>
          <a:p>
            <a:r>
              <a:rPr lang="en-US" dirty="0"/>
              <a:t>Use a specific index, as passed to the </a:t>
            </a:r>
            <a:r>
              <a:rPr lang="en-US" dirty="0" err="1"/>
              <a:t>join_axes</a:t>
            </a:r>
            <a:r>
              <a:rPr lang="en-US" dirty="0"/>
              <a:t> argument.</a:t>
            </a:r>
            <a:endParaRPr lang="en-IN" dirty="0"/>
          </a:p>
        </p:txBody>
      </p:sp>
    </p:spTree>
    <p:extLst>
      <p:ext uri="{BB962C8B-B14F-4D97-AF65-F5344CB8AC3E}">
        <p14:creationId xmlns:p14="http://schemas.microsoft.com/office/powerpoint/2010/main" val="3846336716"/>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F229697-EB6B-B2C2-2B94-72661412BAEA}"/>
              </a:ext>
            </a:extLst>
          </p:cNvPr>
          <p:cNvSpPr>
            <a:spLocks noGrp="1"/>
          </p:cNvSpPr>
          <p:nvPr>
            <p:ph idx="1"/>
          </p:nvPr>
        </p:nvSpPr>
        <p:spPr>
          <a:xfrm>
            <a:off x="838200" y="130629"/>
            <a:ext cx="10515600" cy="6046334"/>
          </a:xfrm>
        </p:spPr>
        <p:txBody>
          <a:bodyPr/>
          <a:lstStyle/>
          <a:p>
            <a:pPr marL="0" indent="0">
              <a:buNone/>
            </a:pPr>
            <a:r>
              <a:rPr lang="en-US" b="1" dirty="0"/>
              <a:t>Output :</a:t>
            </a:r>
          </a:p>
          <a:p>
            <a:pPr marL="0" indent="0">
              <a:buNone/>
            </a:pPr>
            <a:r>
              <a:rPr lang="en-US" dirty="0"/>
              <a:t> After </a:t>
            </a:r>
            <a:r>
              <a:rPr lang="en-US" dirty="0" err="1"/>
              <a:t>AggregationThis</a:t>
            </a:r>
            <a:r>
              <a:rPr lang="en-US" dirty="0"/>
              <a:t> will result in:</a:t>
            </a:r>
          </a:p>
          <a:p>
            <a:pPr marL="0" indent="0">
              <a:buNone/>
            </a:pPr>
            <a:endParaRPr lang="en-IN" dirty="0"/>
          </a:p>
        </p:txBody>
      </p:sp>
      <p:pic>
        <p:nvPicPr>
          <p:cNvPr id="5" name="Picture 4">
            <a:extLst>
              <a:ext uri="{FF2B5EF4-FFF2-40B4-BE49-F238E27FC236}">
                <a16:creationId xmlns:a16="http://schemas.microsoft.com/office/drawing/2014/main" id="{A1152AFF-38CD-3ABD-E68B-88812540A2C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133600"/>
            <a:ext cx="12191999" cy="4724399"/>
          </a:xfrm>
          <a:prstGeom prst="rect">
            <a:avLst/>
          </a:prstGeom>
        </p:spPr>
      </p:pic>
    </p:spTree>
    <p:extLst>
      <p:ext uri="{BB962C8B-B14F-4D97-AF65-F5344CB8AC3E}">
        <p14:creationId xmlns:p14="http://schemas.microsoft.com/office/powerpoint/2010/main" val="3486803909"/>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DCB2FC8-B42C-4014-3350-7AD71B364048}"/>
              </a:ext>
            </a:extLst>
          </p:cNvPr>
          <p:cNvSpPr>
            <a:spLocks noGrp="1"/>
          </p:cNvSpPr>
          <p:nvPr>
            <p:ph idx="1"/>
          </p:nvPr>
        </p:nvSpPr>
        <p:spPr>
          <a:xfrm>
            <a:off x="838200" y="239486"/>
            <a:ext cx="10515600" cy="5937477"/>
          </a:xfrm>
        </p:spPr>
        <p:txBody>
          <a:bodyPr/>
          <a:lstStyle/>
          <a:p>
            <a:pPr marL="0" indent="0">
              <a:buNone/>
            </a:pPr>
            <a:r>
              <a:rPr lang="en-US" sz="3200" b="1" dirty="0"/>
              <a:t>Option 2: Removing Duplicates</a:t>
            </a:r>
          </a:p>
          <a:p>
            <a:pPr marL="0" indent="0">
              <a:buNone/>
            </a:pPr>
            <a:r>
              <a:rPr lang="en-US" sz="3000" dirty="0"/>
              <a:t>If you want to keep only one occurrence of each duplicate key:</a:t>
            </a:r>
          </a:p>
          <a:p>
            <a:pPr marL="0" indent="0">
              <a:buNone/>
            </a:pPr>
            <a:endParaRPr lang="en-IN" dirty="0"/>
          </a:p>
        </p:txBody>
      </p:sp>
      <p:pic>
        <p:nvPicPr>
          <p:cNvPr id="5" name="Picture 4">
            <a:extLst>
              <a:ext uri="{FF2B5EF4-FFF2-40B4-BE49-F238E27FC236}">
                <a16:creationId xmlns:a16="http://schemas.microsoft.com/office/drawing/2014/main" id="{0EB96BB2-2F59-679A-863E-379C69996D7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883229"/>
            <a:ext cx="12192000" cy="4974771"/>
          </a:xfrm>
          <a:prstGeom prst="rect">
            <a:avLst/>
          </a:prstGeom>
        </p:spPr>
      </p:pic>
    </p:spTree>
    <p:extLst>
      <p:ext uri="{BB962C8B-B14F-4D97-AF65-F5344CB8AC3E}">
        <p14:creationId xmlns:p14="http://schemas.microsoft.com/office/powerpoint/2010/main" val="3919350070"/>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31E1FA3-B948-801D-B7B3-9801A63DE05E}"/>
              </a:ext>
            </a:extLst>
          </p:cNvPr>
          <p:cNvSpPr>
            <a:spLocks noGrp="1"/>
          </p:cNvSpPr>
          <p:nvPr>
            <p:ph idx="1"/>
          </p:nvPr>
        </p:nvSpPr>
        <p:spPr>
          <a:xfrm>
            <a:off x="838200" y="261257"/>
            <a:ext cx="10515600" cy="5915706"/>
          </a:xfrm>
        </p:spPr>
        <p:txBody>
          <a:bodyPr/>
          <a:lstStyle/>
          <a:p>
            <a:pPr marL="0" indent="0">
              <a:buNone/>
            </a:pPr>
            <a:r>
              <a:rPr lang="en-US" sz="3000" b="1" dirty="0"/>
              <a:t>Output :</a:t>
            </a:r>
          </a:p>
          <a:p>
            <a:pPr marL="0" indent="0">
              <a:buNone/>
            </a:pPr>
            <a:r>
              <a:rPr lang="en-US" sz="3000" dirty="0"/>
              <a:t>This will give you:</a:t>
            </a:r>
          </a:p>
          <a:p>
            <a:pPr marL="0" indent="0">
              <a:buNone/>
            </a:pPr>
            <a:endParaRPr lang="en-IN" dirty="0"/>
          </a:p>
        </p:txBody>
      </p:sp>
      <p:pic>
        <p:nvPicPr>
          <p:cNvPr id="5" name="Picture 4">
            <a:extLst>
              <a:ext uri="{FF2B5EF4-FFF2-40B4-BE49-F238E27FC236}">
                <a16:creationId xmlns:a16="http://schemas.microsoft.com/office/drawing/2014/main" id="{7E19986F-FF4A-89D3-8608-9DF5DAB89AE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6200" y="1709056"/>
            <a:ext cx="12115800" cy="5148943"/>
          </a:xfrm>
          <a:prstGeom prst="rect">
            <a:avLst/>
          </a:prstGeom>
        </p:spPr>
      </p:pic>
    </p:spTree>
    <p:extLst>
      <p:ext uri="{BB962C8B-B14F-4D97-AF65-F5344CB8AC3E}">
        <p14:creationId xmlns:p14="http://schemas.microsoft.com/office/powerpoint/2010/main" val="607049424"/>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1181751-07F3-D935-B508-F8C5F477E67C}"/>
              </a:ext>
            </a:extLst>
          </p:cNvPr>
          <p:cNvSpPr>
            <a:spLocks noGrp="1"/>
          </p:cNvSpPr>
          <p:nvPr>
            <p:ph idx="1"/>
          </p:nvPr>
        </p:nvSpPr>
        <p:spPr>
          <a:xfrm>
            <a:off x="838200" y="195943"/>
            <a:ext cx="10515600" cy="5981020"/>
          </a:xfrm>
        </p:spPr>
        <p:txBody>
          <a:bodyPr/>
          <a:lstStyle/>
          <a:p>
            <a:pPr marL="0" indent="0">
              <a:buNone/>
            </a:pPr>
            <a:r>
              <a:rPr lang="en-IN" b="1" dirty="0"/>
              <a:t>Complete Example Code:</a:t>
            </a:r>
          </a:p>
          <a:p>
            <a:pPr marL="0" indent="0">
              <a:buNone/>
            </a:pPr>
            <a:r>
              <a:rPr lang="en-US" dirty="0"/>
              <a:t>Here’s the complete code for all the steps:</a:t>
            </a:r>
          </a:p>
          <a:p>
            <a:pPr marL="0" indent="0">
              <a:buNone/>
            </a:pPr>
            <a:endParaRPr lang="en-IN" b="1" dirty="0"/>
          </a:p>
        </p:txBody>
      </p:sp>
      <p:pic>
        <p:nvPicPr>
          <p:cNvPr id="5" name="Picture 4">
            <a:extLst>
              <a:ext uri="{FF2B5EF4-FFF2-40B4-BE49-F238E27FC236}">
                <a16:creationId xmlns:a16="http://schemas.microsoft.com/office/drawing/2014/main" id="{3FF060F7-14B8-2584-588B-9985967B96B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328057"/>
            <a:ext cx="12192000" cy="5529943"/>
          </a:xfrm>
          <a:prstGeom prst="rect">
            <a:avLst/>
          </a:prstGeom>
        </p:spPr>
      </p:pic>
    </p:spTree>
    <p:extLst>
      <p:ext uri="{BB962C8B-B14F-4D97-AF65-F5344CB8AC3E}">
        <p14:creationId xmlns:p14="http://schemas.microsoft.com/office/powerpoint/2010/main" val="2708681469"/>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Content Placeholder 6">
            <a:extLst>
              <a:ext uri="{FF2B5EF4-FFF2-40B4-BE49-F238E27FC236}">
                <a16:creationId xmlns:a16="http://schemas.microsoft.com/office/drawing/2014/main" id="{933F67E5-CFC2-AF8A-6AAF-55021EBA13B5}"/>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0"/>
            <a:ext cx="12192000" cy="6781800"/>
          </a:xfrm>
        </p:spPr>
      </p:pic>
    </p:spTree>
    <p:extLst>
      <p:ext uri="{BB962C8B-B14F-4D97-AF65-F5344CB8AC3E}">
        <p14:creationId xmlns:p14="http://schemas.microsoft.com/office/powerpoint/2010/main" val="376173355"/>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F2489BEE-B01A-D1B7-ADBD-B89F1843116F}"/>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0"/>
            <a:ext cx="12192000" cy="6858000"/>
          </a:xfrm>
        </p:spPr>
      </p:pic>
    </p:spTree>
    <p:extLst>
      <p:ext uri="{BB962C8B-B14F-4D97-AF65-F5344CB8AC3E}">
        <p14:creationId xmlns:p14="http://schemas.microsoft.com/office/powerpoint/2010/main" val="4128571644"/>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62AF61-71B8-4CCF-F76D-5EB87F0419EE}"/>
              </a:ext>
            </a:extLst>
          </p:cNvPr>
          <p:cNvSpPr>
            <a:spLocks noGrp="1"/>
          </p:cNvSpPr>
          <p:nvPr>
            <p:ph type="title"/>
          </p:nvPr>
        </p:nvSpPr>
        <p:spPr/>
        <p:txBody>
          <a:bodyPr/>
          <a:lstStyle/>
          <a:p>
            <a:r>
              <a:rPr lang="en-US" b="1" dirty="0"/>
              <a:t>Advantages</a:t>
            </a:r>
            <a:br>
              <a:rPr lang="en-US" b="1" dirty="0"/>
            </a:br>
            <a:endParaRPr lang="en-IN" dirty="0"/>
          </a:p>
        </p:txBody>
      </p:sp>
      <p:sp>
        <p:nvSpPr>
          <p:cNvPr id="3" name="Content Placeholder 2">
            <a:extLst>
              <a:ext uri="{FF2B5EF4-FFF2-40B4-BE49-F238E27FC236}">
                <a16:creationId xmlns:a16="http://schemas.microsoft.com/office/drawing/2014/main" id="{7EAA1589-075B-5011-50F1-DBEF38738C35}"/>
              </a:ext>
            </a:extLst>
          </p:cNvPr>
          <p:cNvSpPr>
            <a:spLocks noGrp="1"/>
          </p:cNvSpPr>
          <p:nvPr>
            <p:ph idx="1"/>
          </p:nvPr>
        </p:nvSpPr>
        <p:spPr/>
        <p:txBody>
          <a:bodyPr/>
          <a:lstStyle/>
          <a:p>
            <a:pPr>
              <a:buFont typeface="+mj-lt"/>
              <a:buAutoNum type="arabicPeriod"/>
            </a:pPr>
            <a:r>
              <a:rPr lang="en-US" sz="3200" b="1" dirty="0"/>
              <a:t>Data Integrity</a:t>
            </a:r>
            <a:r>
              <a:rPr lang="en-US" sz="3200" dirty="0"/>
              <a:t>: Handling duplicates helps maintain the accuracy and integrity of the merged dataset, preventing misleading results.</a:t>
            </a:r>
          </a:p>
          <a:p>
            <a:pPr>
              <a:buFont typeface="+mj-lt"/>
              <a:buAutoNum type="arabicPeriod"/>
            </a:pPr>
            <a:r>
              <a:rPr lang="en-US" sz="3200" b="1" dirty="0"/>
              <a:t>Enhanced Analysis</a:t>
            </a:r>
            <a:r>
              <a:rPr lang="en-US" sz="3200" dirty="0"/>
              <a:t>: Aggregating duplicates can provide more meaningful insights, such as average scores instead of individual entries.</a:t>
            </a:r>
          </a:p>
          <a:p>
            <a:pPr>
              <a:buFont typeface="+mj-lt"/>
              <a:buAutoNum type="arabicPeriod"/>
            </a:pPr>
            <a:r>
              <a:rPr lang="en-US" sz="3200" b="1" dirty="0"/>
              <a:t>Cleaner Data</a:t>
            </a:r>
            <a:r>
              <a:rPr lang="en-US" sz="3200" dirty="0"/>
              <a:t>: Removing or addressing duplicates results in a cleaner, more manageable dataset that is easier to work with.</a:t>
            </a:r>
          </a:p>
          <a:p>
            <a:endParaRPr lang="en-IN" dirty="0"/>
          </a:p>
        </p:txBody>
      </p:sp>
    </p:spTree>
    <p:extLst>
      <p:ext uri="{BB962C8B-B14F-4D97-AF65-F5344CB8AC3E}">
        <p14:creationId xmlns:p14="http://schemas.microsoft.com/office/powerpoint/2010/main" val="2991173551"/>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4A5CA8-4BE2-3F91-0C0A-583B28E53946}"/>
              </a:ext>
            </a:extLst>
          </p:cNvPr>
          <p:cNvSpPr>
            <a:spLocks noGrp="1"/>
          </p:cNvSpPr>
          <p:nvPr>
            <p:ph type="title"/>
          </p:nvPr>
        </p:nvSpPr>
        <p:spPr/>
        <p:txBody>
          <a:bodyPr>
            <a:normAutofit/>
          </a:bodyPr>
          <a:lstStyle/>
          <a:p>
            <a:r>
              <a:rPr lang="en-US" b="1" dirty="0"/>
              <a:t>Disadvantages</a:t>
            </a:r>
            <a:br>
              <a:rPr lang="en-US" b="1" dirty="0"/>
            </a:br>
            <a:endParaRPr lang="en-IN" dirty="0"/>
          </a:p>
        </p:txBody>
      </p:sp>
      <p:sp>
        <p:nvSpPr>
          <p:cNvPr id="3" name="Content Placeholder 2">
            <a:extLst>
              <a:ext uri="{FF2B5EF4-FFF2-40B4-BE49-F238E27FC236}">
                <a16:creationId xmlns:a16="http://schemas.microsoft.com/office/drawing/2014/main" id="{B4EA4375-F09F-26DF-2A4D-9E07E11B0657}"/>
              </a:ext>
            </a:extLst>
          </p:cNvPr>
          <p:cNvSpPr>
            <a:spLocks noGrp="1"/>
          </p:cNvSpPr>
          <p:nvPr>
            <p:ph idx="1"/>
          </p:nvPr>
        </p:nvSpPr>
        <p:spPr/>
        <p:txBody>
          <a:bodyPr/>
          <a:lstStyle/>
          <a:p>
            <a:pPr>
              <a:buFont typeface="+mj-lt"/>
              <a:buAutoNum type="arabicPeriod"/>
            </a:pPr>
            <a:r>
              <a:rPr lang="en-US" sz="3200" b="1" dirty="0"/>
              <a:t>Data Loss Risk</a:t>
            </a:r>
            <a:r>
              <a:rPr lang="en-US" sz="3200" dirty="0"/>
              <a:t>: Removing duplicates without careful consideration may lead to loss of important data or context.</a:t>
            </a:r>
          </a:p>
          <a:p>
            <a:pPr>
              <a:buFont typeface="+mj-lt"/>
              <a:buAutoNum type="arabicPeriod"/>
            </a:pPr>
            <a:r>
              <a:rPr lang="en-US" sz="3200" b="1" dirty="0"/>
              <a:t>Increased Complexity</a:t>
            </a:r>
            <a:r>
              <a:rPr lang="en-US" sz="3200" dirty="0"/>
              <a:t>: The process of identifying and handling duplicates adds complexity to the data merging workflow, requiring additional processing steps.</a:t>
            </a:r>
          </a:p>
          <a:p>
            <a:pPr>
              <a:buFont typeface="+mj-lt"/>
              <a:buAutoNum type="arabicPeriod"/>
            </a:pPr>
            <a:r>
              <a:rPr lang="en-US" sz="3200" b="1" dirty="0"/>
              <a:t>Potential Misinterpretation</a:t>
            </a:r>
            <a:r>
              <a:rPr lang="en-US" sz="3200" dirty="0"/>
              <a:t>: Aggregating data may hide nuances and variations within the duplicates that could be relevant for specific analyses.</a:t>
            </a:r>
          </a:p>
          <a:p>
            <a:endParaRPr lang="en-IN" dirty="0"/>
          </a:p>
        </p:txBody>
      </p:sp>
    </p:spTree>
    <p:extLst>
      <p:ext uri="{BB962C8B-B14F-4D97-AF65-F5344CB8AC3E}">
        <p14:creationId xmlns:p14="http://schemas.microsoft.com/office/powerpoint/2010/main" val="1904256972"/>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0995FE-0121-729D-02DB-0EEC2909BCBC}"/>
              </a:ext>
            </a:extLst>
          </p:cNvPr>
          <p:cNvSpPr>
            <a:spLocks noGrp="1"/>
          </p:cNvSpPr>
          <p:nvPr>
            <p:ph type="title"/>
          </p:nvPr>
        </p:nvSpPr>
        <p:spPr/>
        <p:txBody>
          <a:bodyPr/>
          <a:lstStyle/>
          <a:p>
            <a:r>
              <a:rPr lang="en-US" b="1" dirty="0"/>
              <a:t>Dealing with mismatched keys during data merging</a:t>
            </a:r>
            <a:endParaRPr lang="en-IN" b="1" dirty="0"/>
          </a:p>
        </p:txBody>
      </p:sp>
      <p:sp>
        <p:nvSpPr>
          <p:cNvPr id="3" name="Content Placeholder 2">
            <a:extLst>
              <a:ext uri="{FF2B5EF4-FFF2-40B4-BE49-F238E27FC236}">
                <a16:creationId xmlns:a16="http://schemas.microsoft.com/office/drawing/2014/main" id="{2BD4B57B-D306-994B-D086-1F6D6A5BB8FD}"/>
              </a:ext>
            </a:extLst>
          </p:cNvPr>
          <p:cNvSpPr>
            <a:spLocks noGrp="1"/>
          </p:cNvSpPr>
          <p:nvPr>
            <p:ph idx="1"/>
          </p:nvPr>
        </p:nvSpPr>
        <p:spPr/>
        <p:txBody>
          <a:bodyPr>
            <a:normAutofit/>
          </a:bodyPr>
          <a:lstStyle/>
          <a:p>
            <a:pPr marL="0" indent="0">
              <a:buNone/>
            </a:pPr>
            <a:r>
              <a:rPr lang="en-US" sz="3200" dirty="0"/>
              <a:t>Dealing with mismatched keys during data merging involves addressing discrepancies that occur when combining two or more datasets based on a common identifier (key). Mismatched keys can result from differences in naming conventions, missing records, or data from different sources that do not align perfectly. Effectively managing these mismatches is crucial for ensuring data integrity and accuracy in analyses.</a:t>
            </a:r>
            <a:endParaRPr lang="en-IN" sz="3200" dirty="0"/>
          </a:p>
        </p:txBody>
      </p:sp>
    </p:spTree>
    <p:extLst>
      <p:ext uri="{BB962C8B-B14F-4D97-AF65-F5344CB8AC3E}">
        <p14:creationId xmlns:p14="http://schemas.microsoft.com/office/powerpoint/2010/main" val="1951858429"/>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170637E-D4CB-4713-C0B7-AAFFB4E0A434}"/>
              </a:ext>
            </a:extLst>
          </p:cNvPr>
          <p:cNvSpPr>
            <a:spLocks noGrp="1"/>
          </p:cNvSpPr>
          <p:nvPr>
            <p:ph idx="1"/>
          </p:nvPr>
        </p:nvSpPr>
        <p:spPr>
          <a:xfrm>
            <a:off x="838200" y="359229"/>
            <a:ext cx="10515600" cy="5817734"/>
          </a:xfrm>
        </p:spPr>
        <p:txBody>
          <a:bodyPr>
            <a:normAutofit/>
          </a:bodyPr>
          <a:lstStyle/>
          <a:p>
            <a:pPr marL="0" indent="0">
              <a:buNone/>
            </a:pPr>
            <a:r>
              <a:rPr lang="en-IN" sz="4000" b="1" dirty="0"/>
              <a:t>Example:</a:t>
            </a:r>
          </a:p>
          <a:p>
            <a:pPr marL="0" indent="0">
              <a:buNone/>
            </a:pPr>
            <a:r>
              <a:rPr lang="en-IN" sz="2800" dirty="0"/>
              <a:t>Consider two datasets:</a:t>
            </a:r>
          </a:p>
          <a:p>
            <a:pPr marL="0" indent="0">
              <a:buNone/>
            </a:pPr>
            <a:r>
              <a:rPr lang="en-IN" sz="2800" dirty="0"/>
              <a:t> </a:t>
            </a:r>
          </a:p>
          <a:p>
            <a:pPr marL="0" indent="0">
              <a:buNone/>
            </a:pPr>
            <a:r>
              <a:rPr lang="en-IN" sz="2800" dirty="0"/>
              <a:t>Dataset A (Users)</a:t>
            </a:r>
          </a:p>
          <a:p>
            <a:pPr marL="0" indent="0">
              <a:buNone/>
            </a:pPr>
            <a:endParaRPr lang="en-IN" sz="4000" b="1" dirty="0"/>
          </a:p>
        </p:txBody>
      </p:sp>
      <p:pic>
        <p:nvPicPr>
          <p:cNvPr id="9" name="Picture 8" descr="A screenshot of a computer&#10;&#10;Description automatically generated">
            <a:extLst>
              <a:ext uri="{FF2B5EF4-FFF2-40B4-BE49-F238E27FC236}">
                <a16:creationId xmlns:a16="http://schemas.microsoft.com/office/drawing/2014/main" id="{14022A6E-A37F-4CFB-9F0C-AE50869F2D0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72343" y="3039353"/>
            <a:ext cx="9056914" cy="3557390"/>
          </a:xfrm>
          <a:prstGeom prst="rect">
            <a:avLst/>
          </a:prstGeom>
        </p:spPr>
      </p:pic>
    </p:spTree>
    <p:extLst>
      <p:ext uri="{BB962C8B-B14F-4D97-AF65-F5344CB8AC3E}">
        <p14:creationId xmlns:p14="http://schemas.microsoft.com/office/powerpoint/2010/main" val="76794399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3021</TotalTime>
  <Words>2286</Words>
  <Application>Microsoft Office PowerPoint</Application>
  <PresentationFormat>Widescreen</PresentationFormat>
  <Paragraphs>194</Paragraphs>
  <Slides>119</Slides>
  <Notes>13</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119</vt:i4>
      </vt:variant>
    </vt:vector>
  </HeadingPairs>
  <TitlesOfParts>
    <vt:vector size="125" baseType="lpstr">
      <vt:lpstr>Aptos</vt:lpstr>
      <vt:lpstr>Aptos Display</vt:lpstr>
      <vt:lpstr>Arial</vt:lpstr>
      <vt:lpstr>Calibri (body)</vt:lpstr>
      <vt:lpstr>Nunito</vt:lpstr>
      <vt:lpstr>Office Theme</vt:lpstr>
      <vt:lpstr>Introduction to Merging and Joining Datasets</vt:lpstr>
      <vt:lpstr>PowerPoint Presentation</vt:lpstr>
      <vt:lpstr>Concatenating DataFrame </vt:lpstr>
      <vt:lpstr>Concatenating DataFrame using .concat() :</vt:lpstr>
      <vt:lpstr>PowerPoint Presentation</vt:lpstr>
      <vt:lpstr>PowerPoint Presentation</vt:lpstr>
      <vt:lpstr>PowerPoint Presentation</vt:lpstr>
      <vt:lpstr>PowerPoint Presentation</vt:lpstr>
      <vt:lpstr>Concatenating DataFrame by setting logic on axes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Concatenating DataFrame by ignoring indexes :</vt:lpstr>
      <vt:lpstr>PowerPoint Presentation</vt:lpstr>
      <vt:lpstr>PowerPoint Presentation</vt:lpstr>
      <vt:lpstr>PowerPoint Presentation</vt:lpstr>
      <vt:lpstr>PowerPoint Presentation</vt:lpstr>
      <vt:lpstr>Concatenating DataFrame with group keys :</vt:lpstr>
      <vt:lpstr>PowerPoint Presentation</vt:lpstr>
      <vt:lpstr>PowerPoint Presentation</vt:lpstr>
      <vt:lpstr>PowerPoint Presentation</vt:lpstr>
      <vt:lpstr>PowerPoint Presentation</vt:lpstr>
      <vt:lpstr> Concatenating Vertically</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Merging DataFrame </vt:lpstr>
      <vt:lpstr>PowerPoint Presentation</vt:lpstr>
      <vt:lpstr>Output :</vt:lpstr>
      <vt:lpstr>PowerPoint Presentation</vt:lpstr>
      <vt:lpstr>PowerPoint Presentation</vt:lpstr>
      <vt:lpstr>PowerPoint Presentation</vt:lpstr>
      <vt:lpstr>Output :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Output :</vt:lpstr>
      <vt:lpstr>PowerPoint Presentation</vt:lpstr>
      <vt:lpstr>PowerPoint Presentation</vt:lpstr>
      <vt:lpstr>Output :</vt:lpstr>
      <vt:lpstr>PowerPoint Presentation</vt:lpstr>
      <vt:lpstr>PowerPoint Presentation</vt:lpstr>
      <vt:lpstr>Output :</vt:lpstr>
      <vt:lpstr>PowerPoint Presentation</vt:lpstr>
      <vt:lpstr>Joining DataFrame </vt:lpstr>
      <vt:lpstr>PowerPoint Presentation</vt:lpstr>
      <vt:lpstr>PowerPoint Presentation</vt:lpstr>
      <vt:lpstr>PowerPoint Presentation</vt:lpstr>
      <vt:lpstr>PowerPoint Presentation</vt:lpstr>
      <vt:lpstr>Output:</vt:lpstr>
      <vt:lpstr>PowerPoint Presentation</vt:lpstr>
      <vt:lpstr>PowerPoint Presentation</vt:lpstr>
      <vt:lpstr>Output:</vt:lpstr>
      <vt:lpstr>PowerPoint Presentation</vt:lpstr>
      <vt:lpstr>PowerPoint Presentation</vt:lpstr>
      <vt:lpstr>PowerPoint Presentation</vt:lpstr>
      <vt:lpstr>PowerPoint Presentation</vt:lpstr>
      <vt:lpstr>Output:</vt:lpstr>
      <vt:lpstr>PowerPoint Presentation</vt:lpstr>
      <vt:lpstr>Joining singly-indexed DataFrame with multi-indexed DataFrame :</vt:lpstr>
      <vt:lpstr>PowerPoint Presentation</vt:lpstr>
      <vt:lpstr>PowerPoint Presentation</vt:lpstr>
      <vt:lpstr>Output:</vt:lpstr>
      <vt:lpstr>PowerPoint Presentation</vt:lpstr>
      <vt:lpstr>Dealing with duplicate key during data merging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Advantages </vt:lpstr>
      <vt:lpstr>Disadvantages </vt:lpstr>
      <vt:lpstr>Dealing with mismatched keys during data merging</vt:lpstr>
      <vt:lpstr>PowerPoint Presentation</vt:lpstr>
      <vt:lpstr>PowerPoint Presentation</vt:lpstr>
      <vt:lpstr>PowerPoint Presentation</vt:lpstr>
      <vt:lpstr>PowerPoint Presentation</vt:lpstr>
      <vt:lpstr>Output</vt:lpstr>
      <vt:lpstr>How to Deal with Mismatched Keys</vt:lpstr>
      <vt:lpstr>PowerPoint Presentation</vt:lpstr>
      <vt:lpstr>Advantages </vt:lpstr>
      <vt:lpstr>Disadvantages </vt:lpstr>
      <vt:lpstr>Advanced Merging Techniques: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Introduction to Merging and Joining Datasets</dc:title>
  <dc:creator>THANESHWARI SAHU</dc:creator>
  <cp:lastModifiedBy>Madhurima Rawat</cp:lastModifiedBy>
  <cp:revision>23</cp:revision>
  <dcterms:created xsi:type="dcterms:W3CDTF">2024-09-20T06:48:01Z</dcterms:created>
  <dcterms:modified xsi:type="dcterms:W3CDTF">2024-11-18T15:49:21Z</dcterms:modified>
</cp:coreProperties>
</file>